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18" r:id="rId4"/>
    <p:sldId id="322" r:id="rId5"/>
    <p:sldId id="284" r:id="rId6"/>
    <p:sldId id="288" r:id="rId7"/>
    <p:sldId id="290" r:id="rId8"/>
    <p:sldId id="289" r:id="rId9"/>
    <p:sldId id="292" r:id="rId10"/>
    <p:sldId id="28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315" r:id="rId19"/>
    <p:sldId id="296" r:id="rId20"/>
    <p:sldId id="269" r:id="rId21"/>
    <p:sldId id="259" r:id="rId22"/>
    <p:sldId id="268" r:id="rId23"/>
    <p:sldId id="262" r:id="rId24"/>
    <p:sldId id="281" r:id="rId25"/>
    <p:sldId id="263" r:id="rId26"/>
    <p:sldId id="316" r:id="rId27"/>
    <p:sldId id="291" r:id="rId28"/>
    <p:sldId id="328" r:id="rId29"/>
    <p:sldId id="267" r:id="rId30"/>
    <p:sldId id="307" r:id="rId31"/>
    <p:sldId id="311" r:id="rId32"/>
    <p:sldId id="312" r:id="rId33"/>
    <p:sldId id="313" r:id="rId34"/>
    <p:sldId id="306" r:id="rId35"/>
    <p:sldId id="308" r:id="rId36"/>
    <p:sldId id="309" r:id="rId37"/>
    <p:sldId id="310" r:id="rId38"/>
    <p:sldId id="305" r:id="rId39"/>
    <p:sldId id="329" r:id="rId40"/>
    <p:sldId id="330" r:id="rId41"/>
    <p:sldId id="337" r:id="rId42"/>
    <p:sldId id="319" r:id="rId43"/>
    <p:sldId id="320" r:id="rId44"/>
    <p:sldId id="325" r:id="rId45"/>
    <p:sldId id="326" r:id="rId46"/>
    <p:sldId id="327" r:id="rId47"/>
    <p:sldId id="323" r:id="rId48"/>
    <p:sldId id="324" r:id="rId49"/>
    <p:sldId id="332" r:id="rId50"/>
    <p:sldId id="331" r:id="rId51"/>
    <p:sldId id="333" r:id="rId52"/>
    <p:sldId id="334" r:id="rId53"/>
    <p:sldId id="335" r:id="rId54"/>
    <p:sldId id="336" r:id="rId5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muong-2.itp.unibe.ch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1450"/>
            <a:ext cx="12191999" cy="1104809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0000"/>
                </a:solidFill>
                <a:latin typeface="Symbol"/>
                <a:cs typeface="Calibri Light"/>
                <a:sym typeface="Symbol"/>
              </a:rPr>
              <a:t>t</a:t>
            </a:r>
            <a:r>
              <a:rPr lang="es-ES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-data</a:t>
            </a:r>
            <a:r>
              <a:rPr lang="es-ES" dirty="0">
                <a:cs typeface="Calibri Light"/>
              </a:rPr>
              <a:t> </a:t>
            </a:r>
            <a:r>
              <a:rPr lang="es-ES" dirty="0" err="1">
                <a:cs typeface="Calibri Light"/>
              </a:rPr>
              <a:t>based</a:t>
            </a:r>
            <a:r>
              <a:rPr lang="es-ES" dirty="0">
                <a:cs typeface="Calibri Light"/>
              </a:rPr>
              <a:t> </a:t>
            </a:r>
            <a:r>
              <a:rPr lang="es-ES" dirty="0" err="1">
                <a:cs typeface="Calibri Light"/>
              </a:rPr>
              <a:t>evaluation</a:t>
            </a:r>
            <a:r>
              <a:rPr lang="es-ES" dirty="0">
                <a:cs typeface="Calibri Light"/>
              </a:rPr>
              <a:t> </a:t>
            </a:r>
            <a:r>
              <a:rPr lang="es-ES" dirty="0" err="1">
                <a:cs typeface="Calibri Light"/>
              </a:rPr>
              <a:t>of</a:t>
            </a:r>
            <a:r>
              <a:rPr lang="es-ES" dirty="0">
                <a:cs typeface="Calibri Light"/>
              </a:rPr>
              <a:t> </a:t>
            </a:r>
            <a:r>
              <a:rPr lang="es-ES" dirty="0" err="1">
                <a:solidFill>
                  <a:srgbClr val="0070C0"/>
                </a:solidFill>
                <a:cs typeface="Calibri Light"/>
              </a:rPr>
              <a:t>a</a:t>
            </a:r>
            <a:r>
              <a:rPr lang="es-ES" baseline="-25000" dirty="0" err="1">
                <a:solidFill>
                  <a:srgbClr val="0070C0"/>
                </a:solidFill>
                <a:latin typeface="Symbol"/>
                <a:cs typeface="Calibri Light"/>
                <a:sym typeface="Symbol"/>
              </a:rPr>
              <a:t>m</a:t>
            </a:r>
            <a:r>
              <a:rPr lang="es-ES" baseline="30000" dirty="0" err="1">
                <a:solidFill>
                  <a:srgbClr val="0070C0"/>
                </a:solidFill>
                <a:cs typeface="Calibri Light"/>
              </a:rPr>
              <a:t>HVP,LO</a:t>
            </a:r>
            <a:endParaRPr lang="es-ES" dirty="0" err="1">
              <a:solidFill>
                <a:srgbClr val="00B050"/>
              </a:solidFill>
              <a:ea typeface="Calibri Light"/>
              <a:cs typeface="Calibri Ligh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44831" y="1880115"/>
            <a:ext cx="9144000" cy="899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cs typeface="Calibri"/>
              </a:rPr>
              <a:t>Pablo 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Roig</a:t>
            </a:r>
            <a:br>
              <a:rPr lang="es-ES" dirty="0">
                <a:solidFill>
                  <a:srgbClr val="FF0000"/>
                </a:solidFill>
                <a:cs typeface="Calibri"/>
              </a:rPr>
            </a:br>
            <a:r>
              <a:rPr lang="es-ES" b="1" dirty="0">
                <a:solidFill>
                  <a:srgbClr val="00B050"/>
                </a:solidFill>
                <a:cs typeface="Calibri"/>
              </a:rPr>
              <a:t>Cinvestav</a:t>
            </a:r>
            <a:r>
              <a:rPr lang="es-ES" dirty="0">
                <a:cs typeface="Calibri"/>
              </a:rPr>
              <a:t> (</a:t>
            </a:r>
            <a:r>
              <a:rPr lang="es-ES" dirty="0" err="1">
                <a:cs typeface="Calibri"/>
              </a:rPr>
              <a:t>Mexico</a:t>
            </a:r>
            <a:r>
              <a:rPr lang="es-ES" dirty="0">
                <a:cs typeface="Calibri"/>
              </a:rPr>
              <a:t> City) &amp; </a:t>
            </a:r>
            <a:r>
              <a:rPr lang="es-ES" b="1" dirty="0">
                <a:cs typeface="Calibri"/>
              </a:rPr>
              <a:t>IFIC</a:t>
            </a:r>
            <a:r>
              <a:rPr lang="es-ES" dirty="0">
                <a:cs typeface="Calibri"/>
              </a:rPr>
              <a:t> (Valencia)</a:t>
            </a:r>
            <a:endParaRPr lang="es-ES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1080855-1D65-7892-6853-6FB0BEE59E39}"/>
              </a:ext>
            </a:extLst>
          </p:cNvPr>
          <p:cNvSpPr txBox="1">
            <a:spLocks/>
          </p:cNvSpPr>
          <p:nvPr/>
        </p:nvSpPr>
        <p:spPr>
          <a:xfrm>
            <a:off x="-5937" y="3803917"/>
            <a:ext cx="12191999" cy="8992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>
                <a:cs typeface="Calibri"/>
              </a:rPr>
              <a:t>Work</a:t>
            </a:r>
            <a:r>
              <a:rPr lang="es-ES" dirty="0">
                <a:cs typeface="Calibri"/>
              </a:rPr>
              <a:t> in </a:t>
            </a:r>
            <a:r>
              <a:rPr lang="es-ES" dirty="0" err="1">
                <a:cs typeface="Calibri"/>
              </a:rPr>
              <a:t>collaboration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with</a:t>
            </a:r>
            <a:r>
              <a:rPr lang="es-ES" dirty="0">
                <a:cs typeface="Calibri"/>
              </a:rPr>
              <a:t> 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Álex Miranda</a:t>
            </a:r>
            <a:r>
              <a:rPr lang="es-ES" dirty="0">
                <a:cs typeface="Calibri"/>
              </a:rPr>
              <a:t> '20 &amp; </a:t>
            </a:r>
            <a:br>
              <a:rPr lang="es-ES" dirty="0">
                <a:cs typeface="Calibri"/>
              </a:rPr>
            </a:br>
            <a:r>
              <a:rPr lang="es-ES" b="1" dirty="0">
                <a:solidFill>
                  <a:srgbClr val="FF0000"/>
                </a:solidFill>
                <a:cs typeface="Calibri"/>
              </a:rPr>
              <a:t>Pere </a:t>
            </a:r>
            <a:r>
              <a:rPr lang="es-ES" b="1" dirty="0" err="1">
                <a:solidFill>
                  <a:srgbClr val="FF0000"/>
                </a:solidFill>
                <a:cs typeface="Calibri"/>
              </a:rPr>
              <a:t>Masjuan</a:t>
            </a:r>
            <a:r>
              <a:rPr lang="es-ES" dirty="0">
                <a:cs typeface="Calibri"/>
              </a:rPr>
              <a:t> &amp; 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Álex Miranda</a:t>
            </a:r>
            <a:r>
              <a:rPr lang="es-ES" dirty="0">
                <a:cs typeface="Calibri"/>
              </a:rPr>
              <a:t> '23 &amp;</a:t>
            </a:r>
          </a:p>
          <a:p>
            <a:r>
              <a:rPr lang="es-ES" b="1" dirty="0">
                <a:solidFill>
                  <a:srgbClr val="FF0000"/>
                </a:solidFill>
                <a:cs typeface="Calibri"/>
              </a:rPr>
              <a:t>Gabriel López Castro</a:t>
            </a:r>
            <a:r>
              <a:rPr lang="es-ES" dirty="0">
                <a:cs typeface="Calibri"/>
              </a:rPr>
              <a:t> &amp; 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Álex Miranda</a:t>
            </a:r>
            <a:r>
              <a:rPr lang="es-ES" dirty="0">
                <a:cs typeface="Calibri"/>
              </a:rPr>
              <a:t> '24</a:t>
            </a:r>
            <a:br>
              <a:rPr lang="es-ES" dirty="0">
                <a:cs typeface="Calibri"/>
              </a:rPr>
            </a:br>
            <a:r>
              <a:rPr lang="es-ES" dirty="0">
                <a:ea typeface="Calibri"/>
                <a:cs typeface="Calibri"/>
              </a:rPr>
              <a:t>(</a:t>
            </a:r>
            <a:r>
              <a:rPr lang="es-ES" err="1">
                <a:ea typeface="Calibri"/>
                <a:cs typeface="Calibri"/>
              </a:rPr>
              <a:t>See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also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b="1" dirty="0">
                <a:ea typeface="Calibri"/>
                <a:cs typeface="Calibri"/>
              </a:rPr>
              <a:t>Davier-Malaescu-Zhang'23 &amp; '25</a:t>
            </a:r>
            <a:r>
              <a:rPr lang="es-ES" dirty="0">
                <a:ea typeface="Calibri"/>
                <a:cs typeface="Calibri"/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A208EE-EB87-C0D5-8FDA-C981291DACE9}"/>
              </a:ext>
            </a:extLst>
          </p:cNvPr>
          <p:cNvSpPr txBox="1"/>
          <p:nvPr/>
        </p:nvSpPr>
        <p:spPr>
          <a:xfrm>
            <a:off x="0" y="5868389"/>
            <a:ext cx="122018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>
                <a:ea typeface="Calibri"/>
                <a:cs typeface="Calibri"/>
              </a:rPr>
              <a:t>International Workshop </a:t>
            </a:r>
            <a:r>
              <a:rPr lang="es-ES" dirty="0" err="1">
                <a:ea typeface="Calibri"/>
                <a:cs typeface="Calibri"/>
              </a:rPr>
              <a:t>on</a:t>
            </a:r>
            <a:r>
              <a:rPr lang="es-ES" dirty="0">
                <a:ea typeface="Calibri"/>
                <a:cs typeface="Calibri"/>
              </a:rPr>
              <a:t> Muon </a:t>
            </a:r>
            <a:r>
              <a:rPr lang="es-ES" dirty="0" err="1">
                <a:ea typeface="Calibri"/>
                <a:cs typeface="Calibri"/>
              </a:rPr>
              <a:t>Physics</a:t>
            </a:r>
            <a:r>
              <a:rPr lang="es-ES" dirty="0">
                <a:ea typeface="Calibri"/>
                <a:cs typeface="Calibri"/>
              </a:rPr>
              <a:t> at </a:t>
            </a:r>
            <a:r>
              <a:rPr lang="es-ES" dirty="0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Intensity</a:t>
            </a:r>
            <a:r>
              <a:rPr lang="es-ES" dirty="0">
                <a:ea typeface="Calibri"/>
                <a:cs typeface="Calibri"/>
              </a:rPr>
              <a:t> and </a:t>
            </a:r>
            <a:r>
              <a:rPr lang="es-ES" dirty="0" err="1">
                <a:ea typeface="Calibri"/>
                <a:cs typeface="Calibri"/>
              </a:rPr>
              <a:t>Precision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Frontiers</a:t>
            </a:r>
            <a:r>
              <a:rPr lang="es-ES" dirty="0">
                <a:ea typeface="Calibri"/>
                <a:cs typeface="Calibri"/>
              </a:rPr>
              <a:t> (MIP 2025)</a:t>
            </a:r>
            <a:br>
              <a:rPr lang="en-US" dirty="0"/>
            </a:br>
            <a:r>
              <a:rPr lang="es-ES" dirty="0">
                <a:ea typeface="Calibri"/>
                <a:cs typeface="Calibri"/>
              </a:rPr>
              <a:t>Changsha, China, 16-20 May, 2025  </a:t>
            </a:r>
            <a:r>
              <a:rPr lang="es-ES" dirty="0" err="1">
                <a:ea typeface="Calibri"/>
                <a:cs typeface="Calibri"/>
              </a:rPr>
              <a:t>School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of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Physics</a:t>
            </a:r>
            <a:r>
              <a:rPr lang="es-ES" dirty="0">
                <a:ea typeface="Calibri"/>
                <a:cs typeface="Calibri"/>
              </a:rPr>
              <a:t> &amp; </a:t>
            </a:r>
            <a:r>
              <a:rPr lang="es-ES" dirty="0" err="1">
                <a:ea typeface="Calibri"/>
                <a:cs typeface="Calibri"/>
              </a:rPr>
              <a:t>Electronics</a:t>
            </a:r>
            <a:r>
              <a:rPr lang="es-ES" dirty="0">
                <a:ea typeface="Calibri"/>
                <a:cs typeface="Calibri"/>
              </a:rPr>
              <a:t> Hunan </a:t>
            </a:r>
            <a:r>
              <a:rPr lang="es-ES" dirty="0" err="1">
                <a:ea typeface="Calibri"/>
                <a:cs typeface="Calibri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E6778-4AFA-1F3B-8C4D-403DB1B6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 err="1">
                <a:ea typeface="+mj-lt"/>
                <a:cs typeface="+mj-lt"/>
              </a:rPr>
              <a:t>a</a:t>
            </a:r>
            <a:r>
              <a:rPr lang="es-ES" sz="2900" baseline="-25000" dirty="0" err="1">
                <a:latin typeface="Symbol"/>
                <a:cs typeface="Calibri Light"/>
                <a:sym typeface="Symbol"/>
              </a:rPr>
              <a:t>m</a:t>
            </a:r>
            <a:r>
              <a:rPr lang="es-ES" sz="2900" baseline="30000" dirty="0" err="1">
                <a:ea typeface="+mj-lt"/>
                <a:cs typeface="+mj-lt"/>
              </a:rPr>
              <a:t>HVP</a:t>
            </a:r>
            <a:r>
              <a:rPr lang="es-ES" dirty="0">
                <a:ea typeface="+mj-lt"/>
                <a:cs typeface="+mj-lt"/>
              </a:rPr>
              <a:t> in </a:t>
            </a:r>
            <a:r>
              <a:rPr lang="es-ES" dirty="0" err="1">
                <a:ea typeface="+mj-lt"/>
                <a:cs typeface="+mj-lt"/>
              </a:rPr>
              <a:t>the</a:t>
            </a:r>
            <a:r>
              <a:rPr lang="es-ES" dirty="0">
                <a:cs typeface="Calibri Light"/>
              </a:rPr>
              <a:t> </a:t>
            </a:r>
            <a:r>
              <a:rPr lang="es-ES" sz="5400" dirty="0">
                <a:ea typeface="+mj-lt"/>
                <a:cs typeface="+mj-lt"/>
              </a:rPr>
              <a:t>SM</a:t>
            </a:r>
            <a:r>
              <a:rPr lang="es-ES" sz="5400" dirty="0">
                <a:cs typeface="Calibri Light"/>
              </a:rPr>
              <a:t>: </a:t>
            </a:r>
            <a:r>
              <a:rPr lang="es-ES" sz="5400" dirty="0" err="1">
                <a:cs typeface="Calibri Light"/>
              </a:rPr>
              <a:t>Our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>
                <a:solidFill>
                  <a:srgbClr val="FF0000"/>
                </a:solidFill>
                <a:latin typeface="Symbol"/>
                <a:cs typeface="Calibri Light"/>
                <a:sym typeface="Symbol"/>
              </a:rPr>
              <a:t>t</a:t>
            </a:r>
            <a:r>
              <a:rPr lang="es-ES" sz="5400" dirty="0">
                <a:cs typeface="Calibri Light"/>
              </a:rPr>
              <a:t>-data </a:t>
            </a:r>
            <a:r>
              <a:rPr lang="es-ES" sz="5400" dirty="0" err="1">
                <a:cs typeface="Calibri Light"/>
              </a:rPr>
              <a:t>based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 err="1">
                <a:cs typeface="Calibri Light"/>
              </a:rPr>
              <a:t>prediction</a:t>
            </a:r>
            <a:endParaRPr lang="es-ES" dirty="0">
              <a:ea typeface="Calibri Light"/>
              <a:cs typeface="Calibri Light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E412437-A1BE-C550-F82D-AE791D68A5FD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Miranda-Roig'20</a:t>
            </a:r>
            <a:endParaRPr lang="es-ES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7BE01A79-7EA6-43F1-2B29-1482D7B5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" y="1591407"/>
            <a:ext cx="7030135" cy="99448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3E07FCB-C1D6-ADF3-9A5B-6C60E8014632}"/>
              </a:ext>
            </a:extLst>
          </p:cNvPr>
          <p:cNvSpPr txBox="1"/>
          <p:nvPr/>
        </p:nvSpPr>
        <p:spPr>
          <a:xfrm>
            <a:off x="7148547" y="1907740"/>
            <a:ext cx="50379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Both</a:t>
            </a:r>
            <a:r>
              <a:rPr lang="es-ES">
                <a:ea typeface="Calibri"/>
                <a:cs typeface="Calibri"/>
              </a:rPr>
              <a:t> K &amp; 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go</a:t>
            </a:r>
            <a:r>
              <a:rPr lang="es-ES">
                <a:ea typeface="Calibri"/>
                <a:cs typeface="Calibri"/>
              </a:rPr>
              <a:t> as 1/s </a:t>
            </a:r>
            <a:r>
              <a:rPr lang="es-ES" err="1">
                <a:ea typeface="Calibri"/>
                <a:cs typeface="Calibri"/>
              </a:rPr>
              <a:t>enhancing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low</a:t>
            </a:r>
            <a:r>
              <a:rPr lang="es-ES">
                <a:ea typeface="Calibri"/>
                <a:cs typeface="Calibri"/>
              </a:rPr>
              <a:t>-E </a:t>
            </a:r>
            <a:r>
              <a:rPr lang="es-ES" err="1">
                <a:ea typeface="Calibri"/>
                <a:cs typeface="Calibri"/>
              </a:rPr>
              <a:t>contributions</a:t>
            </a:r>
            <a:endParaRPr lang="es-ES" err="1"/>
          </a:p>
        </p:txBody>
      </p:sp>
    </p:spTree>
    <p:extLst>
      <p:ext uri="{BB962C8B-B14F-4D97-AF65-F5344CB8AC3E}">
        <p14:creationId xmlns:p14="http://schemas.microsoft.com/office/powerpoint/2010/main" val="83693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E412437-A1BE-C550-F82D-AE791D68A5FD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Miranda-Roig'20</a:t>
            </a:r>
            <a:endParaRPr lang="es-ES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7BE01A79-7EA6-43F1-2B29-1482D7B5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" y="1591407"/>
            <a:ext cx="7030135" cy="99448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3E07FCB-C1D6-ADF3-9A5B-6C60E8014632}"/>
              </a:ext>
            </a:extLst>
          </p:cNvPr>
          <p:cNvSpPr txBox="1"/>
          <p:nvPr/>
        </p:nvSpPr>
        <p:spPr>
          <a:xfrm>
            <a:off x="7148547" y="1907740"/>
            <a:ext cx="50379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Both</a:t>
            </a:r>
            <a:r>
              <a:rPr lang="es-ES">
                <a:ea typeface="Calibri"/>
                <a:cs typeface="Calibri"/>
              </a:rPr>
              <a:t> K &amp; 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go</a:t>
            </a:r>
            <a:r>
              <a:rPr lang="es-ES">
                <a:ea typeface="Calibri"/>
                <a:cs typeface="Calibri"/>
              </a:rPr>
              <a:t> as 1/s </a:t>
            </a:r>
            <a:r>
              <a:rPr lang="es-ES" err="1">
                <a:ea typeface="Calibri"/>
                <a:cs typeface="Calibri"/>
              </a:rPr>
              <a:t>enhancing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low</a:t>
            </a:r>
            <a:r>
              <a:rPr lang="es-ES">
                <a:ea typeface="Calibri"/>
                <a:cs typeface="Calibri"/>
              </a:rPr>
              <a:t>-E </a:t>
            </a:r>
            <a:r>
              <a:rPr lang="es-ES" err="1">
                <a:ea typeface="Calibri"/>
                <a:cs typeface="Calibri"/>
              </a:rPr>
              <a:t>contributions</a:t>
            </a:r>
            <a:endParaRPr lang="es-ES" err="1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A07022-A18F-B427-58A9-117064395480}"/>
              </a:ext>
            </a:extLst>
          </p:cNvPr>
          <p:cNvSpPr txBox="1"/>
          <p:nvPr/>
        </p:nvSpPr>
        <p:spPr>
          <a:xfrm>
            <a:off x="16445" y="2730043"/>
            <a:ext cx="121042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Alternative </a:t>
            </a:r>
            <a:r>
              <a:rPr lang="es-ES" err="1">
                <a:ea typeface="Calibri"/>
                <a:cs typeface="Calibri"/>
              </a:rPr>
              <a:t>evaluation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possible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using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semileptonic</a:t>
            </a:r>
            <a:r>
              <a:rPr lang="es-ES">
                <a:ea typeface="Calibri"/>
                <a:cs typeface="Calibri"/>
              </a:rPr>
              <a:t> tau </a:t>
            </a:r>
            <a:r>
              <a:rPr lang="es-ES" err="1">
                <a:ea typeface="Calibri"/>
                <a:cs typeface="Calibri"/>
              </a:rPr>
              <a:t>decay</a:t>
            </a:r>
            <a:r>
              <a:rPr lang="es-ES">
                <a:ea typeface="Calibri"/>
                <a:cs typeface="Calibri"/>
              </a:rPr>
              <a:t> data, </a:t>
            </a:r>
            <a:r>
              <a:rPr lang="es-ES" err="1">
                <a:ea typeface="Calibri"/>
                <a:cs typeface="Calibri"/>
              </a:rPr>
              <a:t>specifically</a:t>
            </a:r>
            <a:r>
              <a:rPr lang="es-ES">
                <a:ea typeface="Calibri"/>
                <a:cs typeface="Calibri"/>
              </a:rPr>
              <a:t> 2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p</a:t>
            </a:r>
            <a:r>
              <a:rPr lang="es-ES">
                <a:ea typeface="Calibri"/>
                <a:cs typeface="Calibri"/>
              </a:rPr>
              <a:t> (4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p</a:t>
            </a:r>
            <a:r>
              <a:rPr lang="es-ES">
                <a:ea typeface="Calibri"/>
                <a:cs typeface="Calibri"/>
              </a:rPr>
              <a:t>) </a:t>
            </a:r>
            <a:r>
              <a:rPr lang="es-ES" err="1">
                <a:ea typeface="Calibri"/>
                <a:cs typeface="Calibri"/>
              </a:rPr>
              <a:t>channel</a:t>
            </a:r>
            <a:r>
              <a:rPr lang="es-ES">
                <a:ea typeface="Calibri"/>
                <a:cs typeface="Calibri"/>
              </a:rPr>
              <a:t>. </a:t>
            </a:r>
            <a:r>
              <a:rPr lang="es-ES" err="1">
                <a:ea typeface="Calibri"/>
                <a:cs typeface="Calibri"/>
              </a:rPr>
              <a:t>Requires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isospin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breaking</a:t>
            </a:r>
            <a:r>
              <a:rPr lang="es-ES">
                <a:ea typeface="Calibri"/>
                <a:cs typeface="Calibri"/>
              </a:rPr>
              <a:t> (IB).</a:t>
            </a:r>
            <a:endParaRPr lang="es-ES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FA7FCDF1-B303-F34B-0A13-ECA61A94E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" y="3298857"/>
            <a:ext cx="3960207" cy="80300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EE0B8B8-82F4-B751-95B7-CE2C47C98EA3}"/>
              </a:ext>
            </a:extLst>
          </p:cNvPr>
          <p:cNvSpPr txBox="1"/>
          <p:nvPr/>
        </p:nvSpPr>
        <p:spPr>
          <a:xfrm>
            <a:off x="8815079" y="2406604"/>
            <a:ext cx="29273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ea typeface="Calibri"/>
                <a:cs typeface="Calibri"/>
              </a:rPr>
              <a:t>(</a:t>
            </a:r>
            <a:r>
              <a:rPr lang="es-ES" b="1" dirty="0">
                <a:ea typeface="Calibri"/>
                <a:cs typeface="Calibri"/>
              </a:rPr>
              <a:t>A</a:t>
            </a:r>
            <a:r>
              <a:rPr lang="es-ES" dirty="0">
                <a:ea typeface="Calibri"/>
                <a:cs typeface="Calibri"/>
              </a:rPr>
              <a:t>lemany, </a:t>
            </a:r>
            <a:r>
              <a:rPr lang="es-ES" b="1" dirty="0" err="1">
                <a:ea typeface="Calibri"/>
                <a:cs typeface="Calibri"/>
              </a:rPr>
              <a:t>D</a:t>
            </a:r>
            <a:r>
              <a:rPr lang="es-ES" dirty="0" err="1">
                <a:ea typeface="Calibri"/>
                <a:cs typeface="Calibri"/>
              </a:rPr>
              <a:t>avier</a:t>
            </a:r>
            <a:r>
              <a:rPr lang="es-ES" dirty="0">
                <a:ea typeface="Calibri"/>
                <a:cs typeface="Calibri"/>
              </a:rPr>
              <a:t>, </a:t>
            </a:r>
            <a:r>
              <a:rPr lang="es-ES" b="1" dirty="0" err="1">
                <a:ea typeface="Calibri"/>
                <a:cs typeface="Calibri"/>
              </a:rPr>
              <a:t>H</a:t>
            </a:r>
            <a:r>
              <a:rPr lang="es-ES" dirty="0" err="1">
                <a:ea typeface="Calibri"/>
                <a:cs typeface="Calibri"/>
              </a:rPr>
              <a:t>öcker</a:t>
            </a:r>
            <a:r>
              <a:rPr lang="es-ES" dirty="0">
                <a:ea typeface="Calibri"/>
                <a:cs typeface="Calibri"/>
              </a:rPr>
              <a:t> '97)</a:t>
            </a:r>
            <a:endParaRPr lang="es-ES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7FD40E3-B7AC-7789-D202-7D7D466C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 err="1">
                <a:ea typeface="+mj-lt"/>
                <a:cs typeface="+mj-lt"/>
              </a:rPr>
              <a:t>a</a:t>
            </a:r>
            <a:r>
              <a:rPr lang="es-ES" sz="2900" baseline="-25000" dirty="0" err="1">
                <a:latin typeface="Symbol"/>
                <a:cs typeface="Calibri Light"/>
                <a:sym typeface="Symbol"/>
              </a:rPr>
              <a:t>m</a:t>
            </a:r>
            <a:r>
              <a:rPr lang="es-ES" sz="2900" baseline="30000" dirty="0" err="1">
                <a:ea typeface="+mj-lt"/>
                <a:cs typeface="+mj-lt"/>
              </a:rPr>
              <a:t>HVP</a:t>
            </a:r>
            <a:r>
              <a:rPr lang="es-ES" dirty="0">
                <a:ea typeface="+mj-lt"/>
                <a:cs typeface="+mj-lt"/>
              </a:rPr>
              <a:t> in </a:t>
            </a:r>
            <a:r>
              <a:rPr lang="es-ES" dirty="0" err="1">
                <a:ea typeface="+mj-lt"/>
                <a:cs typeface="+mj-lt"/>
              </a:rPr>
              <a:t>the</a:t>
            </a:r>
            <a:r>
              <a:rPr lang="es-ES" dirty="0">
                <a:cs typeface="Calibri Light"/>
              </a:rPr>
              <a:t> </a:t>
            </a:r>
            <a:r>
              <a:rPr lang="es-ES" sz="5400" dirty="0">
                <a:ea typeface="+mj-lt"/>
                <a:cs typeface="+mj-lt"/>
              </a:rPr>
              <a:t>SM</a:t>
            </a:r>
            <a:r>
              <a:rPr lang="es-ES" sz="5400" dirty="0">
                <a:cs typeface="Calibri Light"/>
              </a:rPr>
              <a:t>: </a:t>
            </a:r>
            <a:r>
              <a:rPr lang="es-ES" sz="5400" dirty="0" err="1">
                <a:cs typeface="Calibri Light"/>
              </a:rPr>
              <a:t>Our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>
                <a:solidFill>
                  <a:srgbClr val="FF0000"/>
                </a:solidFill>
                <a:latin typeface="Symbol"/>
                <a:cs typeface="Calibri Light"/>
                <a:sym typeface="Symbol"/>
              </a:rPr>
              <a:t>t</a:t>
            </a:r>
            <a:r>
              <a:rPr lang="es-ES" sz="5400" dirty="0">
                <a:cs typeface="Calibri Light"/>
              </a:rPr>
              <a:t>-data </a:t>
            </a:r>
            <a:r>
              <a:rPr lang="es-ES" sz="5400" dirty="0" err="1">
                <a:cs typeface="Calibri Light"/>
              </a:rPr>
              <a:t>based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 err="1">
                <a:cs typeface="Calibri Light"/>
              </a:rPr>
              <a:t>prediction</a:t>
            </a:r>
            <a:endParaRPr lang="es-ES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214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E412437-A1BE-C550-F82D-AE791D68A5FD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Miranda-Roig'20</a:t>
            </a:r>
            <a:endParaRPr lang="es-ES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7BE01A79-7EA6-43F1-2B29-1482D7B5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" y="1591407"/>
            <a:ext cx="7030135" cy="99448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3E07FCB-C1D6-ADF3-9A5B-6C60E8014632}"/>
              </a:ext>
            </a:extLst>
          </p:cNvPr>
          <p:cNvSpPr txBox="1"/>
          <p:nvPr/>
        </p:nvSpPr>
        <p:spPr>
          <a:xfrm>
            <a:off x="7148547" y="1907740"/>
            <a:ext cx="50379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Both</a:t>
            </a:r>
            <a:r>
              <a:rPr lang="es-ES">
                <a:ea typeface="Calibri"/>
                <a:cs typeface="Calibri"/>
              </a:rPr>
              <a:t> K &amp; 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go</a:t>
            </a:r>
            <a:r>
              <a:rPr lang="es-ES">
                <a:ea typeface="Calibri"/>
                <a:cs typeface="Calibri"/>
              </a:rPr>
              <a:t> as 1/s </a:t>
            </a:r>
            <a:r>
              <a:rPr lang="es-ES" err="1">
                <a:ea typeface="Calibri"/>
                <a:cs typeface="Calibri"/>
              </a:rPr>
              <a:t>enhancing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low</a:t>
            </a:r>
            <a:r>
              <a:rPr lang="es-ES">
                <a:ea typeface="Calibri"/>
                <a:cs typeface="Calibri"/>
              </a:rPr>
              <a:t>-E </a:t>
            </a:r>
            <a:r>
              <a:rPr lang="es-ES" err="1">
                <a:ea typeface="Calibri"/>
                <a:cs typeface="Calibri"/>
              </a:rPr>
              <a:t>contributions</a:t>
            </a:r>
            <a:endParaRPr lang="es-ES" err="1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A07022-A18F-B427-58A9-117064395480}"/>
              </a:ext>
            </a:extLst>
          </p:cNvPr>
          <p:cNvSpPr txBox="1"/>
          <p:nvPr/>
        </p:nvSpPr>
        <p:spPr>
          <a:xfrm>
            <a:off x="16445" y="2730043"/>
            <a:ext cx="121042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Alternative </a:t>
            </a:r>
            <a:r>
              <a:rPr lang="es-ES" err="1">
                <a:ea typeface="Calibri"/>
                <a:cs typeface="Calibri"/>
              </a:rPr>
              <a:t>evaluation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possible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using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semileptonic</a:t>
            </a:r>
            <a:r>
              <a:rPr lang="es-ES">
                <a:ea typeface="Calibri"/>
                <a:cs typeface="Calibri"/>
              </a:rPr>
              <a:t> tau </a:t>
            </a:r>
            <a:r>
              <a:rPr lang="es-ES" err="1">
                <a:ea typeface="Calibri"/>
                <a:cs typeface="Calibri"/>
              </a:rPr>
              <a:t>decay</a:t>
            </a:r>
            <a:r>
              <a:rPr lang="es-ES">
                <a:ea typeface="Calibri"/>
                <a:cs typeface="Calibri"/>
              </a:rPr>
              <a:t> data, </a:t>
            </a:r>
            <a:r>
              <a:rPr lang="es-ES" err="1">
                <a:ea typeface="Calibri"/>
                <a:cs typeface="Calibri"/>
              </a:rPr>
              <a:t>specifically</a:t>
            </a:r>
            <a:r>
              <a:rPr lang="es-ES">
                <a:ea typeface="Calibri"/>
                <a:cs typeface="Calibri"/>
              </a:rPr>
              <a:t> 2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p</a:t>
            </a:r>
            <a:r>
              <a:rPr lang="es-ES">
                <a:ea typeface="Calibri"/>
                <a:cs typeface="Calibri"/>
              </a:rPr>
              <a:t> (4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p</a:t>
            </a:r>
            <a:r>
              <a:rPr lang="es-ES">
                <a:ea typeface="Calibri"/>
                <a:cs typeface="Calibri"/>
              </a:rPr>
              <a:t>) </a:t>
            </a:r>
            <a:r>
              <a:rPr lang="es-ES" err="1">
                <a:ea typeface="Calibri"/>
                <a:cs typeface="Calibri"/>
              </a:rPr>
              <a:t>channel</a:t>
            </a:r>
            <a:r>
              <a:rPr lang="es-ES">
                <a:ea typeface="Calibri"/>
                <a:cs typeface="Calibri"/>
              </a:rPr>
              <a:t>. </a:t>
            </a:r>
            <a:r>
              <a:rPr lang="es-ES" err="1">
                <a:ea typeface="Calibri"/>
                <a:cs typeface="Calibri"/>
              </a:rPr>
              <a:t>Requires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isospin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breaking</a:t>
            </a:r>
            <a:r>
              <a:rPr lang="es-ES">
                <a:ea typeface="Calibri"/>
                <a:cs typeface="Calibri"/>
              </a:rPr>
              <a:t> (IB).</a:t>
            </a:r>
            <a:endParaRPr lang="es-ES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FA7FCDF1-B303-F34B-0A13-ECA61A94E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" y="3298857"/>
            <a:ext cx="3960207" cy="803003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2A44CED-AA59-EB7F-A6EC-7B1FD25DA9E1}"/>
              </a:ext>
            </a:extLst>
          </p:cNvPr>
          <p:cNvCxnSpPr/>
          <p:nvPr/>
        </p:nvCxnSpPr>
        <p:spPr>
          <a:xfrm flipH="1">
            <a:off x="813531" y="3991455"/>
            <a:ext cx="335499" cy="38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A6B262B-ACC4-3BA5-7ABA-C84E78DC9A5C}"/>
              </a:ext>
            </a:extLst>
          </p:cNvPr>
          <p:cNvSpPr txBox="1"/>
          <p:nvPr/>
        </p:nvSpPr>
        <p:spPr>
          <a:xfrm>
            <a:off x="21927" y="4380129"/>
            <a:ext cx="139243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Kinematics</a:t>
            </a:r>
            <a:r>
              <a:rPr lang="es-ES">
                <a:ea typeface="Calibri"/>
                <a:cs typeface="Calibri"/>
              </a:rPr>
              <a:t> &amp; global cts.</a:t>
            </a:r>
            <a:endParaRPr lang="es-ES" err="1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67E65D7-0380-4D6B-A419-9B91C5C9762C}"/>
              </a:ext>
            </a:extLst>
          </p:cNvPr>
          <p:cNvCxnSpPr>
            <a:cxnSpLocks/>
          </p:cNvCxnSpPr>
          <p:nvPr/>
        </p:nvCxnSpPr>
        <p:spPr>
          <a:xfrm flipH="1">
            <a:off x="1909933" y="3985973"/>
            <a:ext cx="335499" cy="38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362461-EC72-7905-F52A-2A3036098C97}"/>
              </a:ext>
            </a:extLst>
          </p:cNvPr>
          <p:cNvSpPr txBox="1"/>
          <p:nvPr/>
        </p:nvSpPr>
        <p:spPr>
          <a:xfrm>
            <a:off x="1600747" y="4385611"/>
            <a:ext cx="15185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err="1">
                <a:ea typeface="Calibri"/>
                <a:cs typeface="Calibri"/>
              </a:rPr>
              <a:t>Measurement</a:t>
            </a:r>
            <a:endParaRPr lang="es-ES" err="1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1FE344D-56C7-7006-CEC6-5FE934EEC290}"/>
              </a:ext>
            </a:extLst>
          </p:cNvPr>
          <p:cNvCxnSpPr/>
          <p:nvPr/>
        </p:nvCxnSpPr>
        <p:spPr>
          <a:xfrm>
            <a:off x="3500814" y="3985973"/>
            <a:ext cx="256559" cy="305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BFE50A-C63A-76BE-A3DD-C262F5DE9FFE}"/>
              </a:ext>
            </a:extLst>
          </p:cNvPr>
          <p:cNvSpPr txBox="1"/>
          <p:nvPr/>
        </p:nvSpPr>
        <p:spPr>
          <a:xfrm>
            <a:off x="3272761" y="4380129"/>
            <a:ext cx="26368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Short-</a:t>
            </a:r>
            <a:r>
              <a:rPr lang="es-ES" err="1">
                <a:ea typeface="Calibri"/>
                <a:cs typeface="Calibri"/>
              </a:rPr>
              <a:t>distance</a:t>
            </a:r>
            <a:r>
              <a:rPr lang="es-ES">
                <a:ea typeface="Calibri"/>
                <a:cs typeface="Calibri"/>
              </a:rPr>
              <a:t> EW </a:t>
            </a:r>
            <a:r>
              <a:rPr lang="es-ES" err="1">
                <a:ea typeface="Calibri"/>
                <a:cs typeface="Calibri"/>
              </a:rPr>
              <a:t>RadCor</a:t>
            </a:r>
            <a:endParaRPr lang="es-ES" err="1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B95F846-431A-C545-5411-7FAE6F169A0B}"/>
              </a:ext>
            </a:extLst>
          </p:cNvPr>
          <p:cNvSpPr/>
          <p:nvPr/>
        </p:nvSpPr>
        <p:spPr>
          <a:xfrm>
            <a:off x="920978" y="3245352"/>
            <a:ext cx="855194" cy="8003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20F93FA-5F60-606A-768B-FC1371EED701}"/>
              </a:ext>
            </a:extLst>
          </p:cNvPr>
          <p:cNvSpPr/>
          <p:nvPr/>
        </p:nvSpPr>
        <p:spPr>
          <a:xfrm>
            <a:off x="1770690" y="3190531"/>
            <a:ext cx="970316" cy="8661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41A13D2-D7B6-4D21-167E-A5B6EFC5BD34}"/>
              </a:ext>
            </a:extLst>
          </p:cNvPr>
          <p:cNvSpPr/>
          <p:nvPr/>
        </p:nvSpPr>
        <p:spPr>
          <a:xfrm>
            <a:off x="2905467" y="3634575"/>
            <a:ext cx="723626" cy="553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B7A4A9F-D007-C505-C3BF-E3791DD95305}"/>
              </a:ext>
            </a:extLst>
          </p:cNvPr>
          <p:cNvSpPr txBox="1"/>
          <p:nvPr/>
        </p:nvSpPr>
        <p:spPr>
          <a:xfrm>
            <a:off x="8815079" y="2406604"/>
            <a:ext cx="29273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ea typeface="Calibri"/>
                <a:cs typeface="Calibri"/>
              </a:rPr>
              <a:t>(</a:t>
            </a:r>
            <a:r>
              <a:rPr lang="es-ES" b="1" dirty="0">
                <a:ea typeface="Calibri"/>
                <a:cs typeface="Calibri"/>
              </a:rPr>
              <a:t>A</a:t>
            </a:r>
            <a:r>
              <a:rPr lang="es-ES" dirty="0">
                <a:ea typeface="Calibri"/>
                <a:cs typeface="Calibri"/>
              </a:rPr>
              <a:t>lemany, </a:t>
            </a:r>
            <a:r>
              <a:rPr lang="es-ES" b="1" dirty="0" err="1">
                <a:ea typeface="Calibri"/>
                <a:cs typeface="Calibri"/>
              </a:rPr>
              <a:t>D</a:t>
            </a:r>
            <a:r>
              <a:rPr lang="es-ES" dirty="0" err="1">
                <a:ea typeface="Calibri"/>
                <a:cs typeface="Calibri"/>
              </a:rPr>
              <a:t>avier</a:t>
            </a:r>
            <a:r>
              <a:rPr lang="es-ES" dirty="0">
                <a:ea typeface="Calibri"/>
                <a:cs typeface="Calibri"/>
              </a:rPr>
              <a:t>, </a:t>
            </a:r>
            <a:r>
              <a:rPr lang="es-ES" b="1" dirty="0" err="1">
                <a:ea typeface="Calibri"/>
                <a:cs typeface="Calibri"/>
              </a:rPr>
              <a:t>H</a:t>
            </a:r>
            <a:r>
              <a:rPr lang="es-ES" dirty="0" err="1">
                <a:ea typeface="Calibri"/>
                <a:cs typeface="Calibri"/>
              </a:rPr>
              <a:t>öcker</a:t>
            </a:r>
            <a:r>
              <a:rPr lang="es-ES" dirty="0">
                <a:ea typeface="Calibri"/>
                <a:cs typeface="Calibri"/>
              </a:rPr>
              <a:t> '97)</a:t>
            </a:r>
            <a:endParaRPr lang="es-ES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0C85F6F8-4402-D879-36CF-291E179BD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 err="1">
                <a:ea typeface="+mj-lt"/>
                <a:cs typeface="+mj-lt"/>
              </a:rPr>
              <a:t>a</a:t>
            </a:r>
            <a:r>
              <a:rPr lang="es-ES" sz="2900" baseline="-25000" dirty="0" err="1">
                <a:latin typeface="Symbol"/>
                <a:cs typeface="Calibri Light"/>
                <a:sym typeface="Symbol"/>
              </a:rPr>
              <a:t>m</a:t>
            </a:r>
            <a:r>
              <a:rPr lang="es-ES" sz="2900" baseline="30000" dirty="0" err="1">
                <a:ea typeface="+mj-lt"/>
                <a:cs typeface="+mj-lt"/>
              </a:rPr>
              <a:t>HVP</a:t>
            </a:r>
            <a:r>
              <a:rPr lang="es-ES" dirty="0">
                <a:ea typeface="+mj-lt"/>
                <a:cs typeface="+mj-lt"/>
              </a:rPr>
              <a:t> in </a:t>
            </a:r>
            <a:r>
              <a:rPr lang="es-ES" dirty="0" err="1">
                <a:ea typeface="+mj-lt"/>
                <a:cs typeface="+mj-lt"/>
              </a:rPr>
              <a:t>the</a:t>
            </a:r>
            <a:r>
              <a:rPr lang="es-ES" dirty="0">
                <a:cs typeface="Calibri Light"/>
              </a:rPr>
              <a:t> </a:t>
            </a:r>
            <a:r>
              <a:rPr lang="es-ES" sz="5400" dirty="0">
                <a:ea typeface="+mj-lt"/>
                <a:cs typeface="+mj-lt"/>
              </a:rPr>
              <a:t>SM</a:t>
            </a:r>
            <a:r>
              <a:rPr lang="es-ES" sz="5400" dirty="0">
                <a:cs typeface="Calibri Light"/>
              </a:rPr>
              <a:t>: </a:t>
            </a:r>
            <a:r>
              <a:rPr lang="es-ES" sz="5400" dirty="0" err="1">
                <a:cs typeface="Calibri Light"/>
              </a:rPr>
              <a:t>Our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>
                <a:solidFill>
                  <a:srgbClr val="FF0000"/>
                </a:solidFill>
                <a:latin typeface="Symbol"/>
                <a:cs typeface="Calibri Light"/>
                <a:sym typeface="Symbol"/>
              </a:rPr>
              <a:t>t</a:t>
            </a:r>
            <a:r>
              <a:rPr lang="es-ES" sz="5400" dirty="0">
                <a:cs typeface="Calibri Light"/>
              </a:rPr>
              <a:t>-data </a:t>
            </a:r>
            <a:r>
              <a:rPr lang="es-ES" sz="5400" dirty="0" err="1">
                <a:cs typeface="Calibri Light"/>
              </a:rPr>
              <a:t>based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 err="1">
                <a:cs typeface="Calibri Light"/>
              </a:rPr>
              <a:t>prediction</a:t>
            </a:r>
            <a:endParaRPr lang="es-ES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659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E412437-A1BE-C550-F82D-AE791D68A5FD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Miranda-Roig'20</a:t>
            </a:r>
            <a:endParaRPr lang="es-ES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7BE01A79-7EA6-43F1-2B29-1482D7B5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" y="1591407"/>
            <a:ext cx="7030135" cy="99448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3E07FCB-C1D6-ADF3-9A5B-6C60E8014632}"/>
              </a:ext>
            </a:extLst>
          </p:cNvPr>
          <p:cNvSpPr txBox="1"/>
          <p:nvPr/>
        </p:nvSpPr>
        <p:spPr>
          <a:xfrm>
            <a:off x="7148547" y="1907740"/>
            <a:ext cx="50379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Both</a:t>
            </a:r>
            <a:r>
              <a:rPr lang="es-ES">
                <a:ea typeface="Calibri"/>
                <a:cs typeface="Calibri"/>
              </a:rPr>
              <a:t> K &amp; 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go</a:t>
            </a:r>
            <a:r>
              <a:rPr lang="es-ES">
                <a:ea typeface="Calibri"/>
                <a:cs typeface="Calibri"/>
              </a:rPr>
              <a:t> as 1/s </a:t>
            </a:r>
            <a:r>
              <a:rPr lang="es-ES" err="1">
                <a:ea typeface="Calibri"/>
                <a:cs typeface="Calibri"/>
              </a:rPr>
              <a:t>enhancing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low</a:t>
            </a:r>
            <a:r>
              <a:rPr lang="es-ES">
                <a:ea typeface="Calibri"/>
                <a:cs typeface="Calibri"/>
              </a:rPr>
              <a:t>-E </a:t>
            </a:r>
            <a:r>
              <a:rPr lang="es-ES" err="1">
                <a:ea typeface="Calibri"/>
                <a:cs typeface="Calibri"/>
              </a:rPr>
              <a:t>contributions</a:t>
            </a:r>
            <a:endParaRPr lang="es-ES" err="1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A07022-A18F-B427-58A9-117064395480}"/>
              </a:ext>
            </a:extLst>
          </p:cNvPr>
          <p:cNvSpPr txBox="1"/>
          <p:nvPr/>
        </p:nvSpPr>
        <p:spPr>
          <a:xfrm>
            <a:off x="16445" y="2730043"/>
            <a:ext cx="121042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Alternative </a:t>
            </a:r>
            <a:r>
              <a:rPr lang="es-ES" err="1">
                <a:ea typeface="Calibri"/>
                <a:cs typeface="Calibri"/>
              </a:rPr>
              <a:t>evaluation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possible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using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semileptonic</a:t>
            </a:r>
            <a:r>
              <a:rPr lang="es-ES">
                <a:ea typeface="Calibri"/>
                <a:cs typeface="Calibri"/>
              </a:rPr>
              <a:t> tau </a:t>
            </a:r>
            <a:r>
              <a:rPr lang="es-ES" err="1">
                <a:ea typeface="Calibri"/>
                <a:cs typeface="Calibri"/>
              </a:rPr>
              <a:t>decay</a:t>
            </a:r>
            <a:r>
              <a:rPr lang="es-ES">
                <a:ea typeface="Calibri"/>
                <a:cs typeface="Calibri"/>
              </a:rPr>
              <a:t> data, </a:t>
            </a:r>
            <a:r>
              <a:rPr lang="es-ES" err="1">
                <a:ea typeface="Calibri"/>
                <a:cs typeface="Calibri"/>
              </a:rPr>
              <a:t>specifically</a:t>
            </a:r>
            <a:r>
              <a:rPr lang="es-ES">
                <a:ea typeface="Calibri"/>
                <a:cs typeface="Calibri"/>
              </a:rPr>
              <a:t> 2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p</a:t>
            </a:r>
            <a:r>
              <a:rPr lang="es-ES">
                <a:ea typeface="Calibri"/>
                <a:cs typeface="Calibri"/>
              </a:rPr>
              <a:t> (4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p</a:t>
            </a:r>
            <a:r>
              <a:rPr lang="es-ES">
                <a:ea typeface="Calibri"/>
                <a:cs typeface="Calibri"/>
              </a:rPr>
              <a:t>) </a:t>
            </a:r>
            <a:r>
              <a:rPr lang="es-ES" err="1">
                <a:ea typeface="Calibri"/>
                <a:cs typeface="Calibri"/>
              </a:rPr>
              <a:t>channel</a:t>
            </a:r>
            <a:r>
              <a:rPr lang="es-ES">
                <a:ea typeface="Calibri"/>
                <a:cs typeface="Calibri"/>
              </a:rPr>
              <a:t>. </a:t>
            </a:r>
            <a:r>
              <a:rPr lang="es-ES" err="1">
                <a:ea typeface="Calibri"/>
                <a:cs typeface="Calibri"/>
              </a:rPr>
              <a:t>Requires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isospin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breaking</a:t>
            </a:r>
            <a:r>
              <a:rPr lang="es-ES">
                <a:ea typeface="Calibri"/>
                <a:cs typeface="Calibri"/>
              </a:rPr>
              <a:t> (IB).</a:t>
            </a:r>
            <a:endParaRPr lang="es-ES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FA7FCDF1-B303-F34B-0A13-ECA61A94E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" y="3298857"/>
            <a:ext cx="3960207" cy="803003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2A44CED-AA59-EB7F-A6EC-7B1FD25DA9E1}"/>
              </a:ext>
            </a:extLst>
          </p:cNvPr>
          <p:cNvCxnSpPr/>
          <p:nvPr/>
        </p:nvCxnSpPr>
        <p:spPr>
          <a:xfrm flipH="1">
            <a:off x="813531" y="3991455"/>
            <a:ext cx="335499" cy="38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A6B262B-ACC4-3BA5-7ABA-C84E78DC9A5C}"/>
              </a:ext>
            </a:extLst>
          </p:cNvPr>
          <p:cNvSpPr txBox="1"/>
          <p:nvPr/>
        </p:nvSpPr>
        <p:spPr>
          <a:xfrm>
            <a:off x="21927" y="4380129"/>
            <a:ext cx="13266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Kinematics</a:t>
            </a:r>
            <a:r>
              <a:rPr lang="es-ES">
                <a:ea typeface="Calibri"/>
                <a:cs typeface="Calibri"/>
              </a:rPr>
              <a:t> &amp; global cts.</a:t>
            </a:r>
            <a:endParaRPr lang="es-ES" err="1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67E65D7-0380-4D6B-A419-9B91C5C9762C}"/>
              </a:ext>
            </a:extLst>
          </p:cNvPr>
          <p:cNvCxnSpPr>
            <a:cxnSpLocks/>
          </p:cNvCxnSpPr>
          <p:nvPr/>
        </p:nvCxnSpPr>
        <p:spPr>
          <a:xfrm flipH="1">
            <a:off x="1909933" y="3985973"/>
            <a:ext cx="335499" cy="38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362461-EC72-7905-F52A-2A3036098C97}"/>
              </a:ext>
            </a:extLst>
          </p:cNvPr>
          <p:cNvSpPr txBox="1"/>
          <p:nvPr/>
        </p:nvSpPr>
        <p:spPr>
          <a:xfrm>
            <a:off x="1600747" y="4385611"/>
            <a:ext cx="15185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err="1">
                <a:ea typeface="Calibri"/>
                <a:cs typeface="Calibri"/>
              </a:rPr>
              <a:t>Measurement</a:t>
            </a:r>
            <a:endParaRPr lang="es-ES" err="1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1FE344D-56C7-7006-CEC6-5FE934EEC290}"/>
              </a:ext>
            </a:extLst>
          </p:cNvPr>
          <p:cNvCxnSpPr/>
          <p:nvPr/>
        </p:nvCxnSpPr>
        <p:spPr>
          <a:xfrm>
            <a:off x="3500814" y="3985973"/>
            <a:ext cx="256559" cy="305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BFE50A-C63A-76BE-A3DD-C262F5DE9FFE}"/>
              </a:ext>
            </a:extLst>
          </p:cNvPr>
          <p:cNvSpPr txBox="1"/>
          <p:nvPr/>
        </p:nvSpPr>
        <p:spPr>
          <a:xfrm>
            <a:off x="3272761" y="4380129"/>
            <a:ext cx="26368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Short-</a:t>
            </a:r>
            <a:r>
              <a:rPr lang="es-ES" err="1">
                <a:ea typeface="Calibri"/>
                <a:cs typeface="Calibri"/>
              </a:rPr>
              <a:t>distance</a:t>
            </a:r>
            <a:r>
              <a:rPr lang="es-ES">
                <a:ea typeface="Calibri"/>
                <a:cs typeface="Calibri"/>
              </a:rPr>
              <a:t> EW </a:t>
            </a:r>
            <a:r>
              <a:rPr lang="es-ES" err="1">
                <a:ea typeface="Calibri"/>
                <a:cs typeface="Calibri"/>
              </a:rPr>
              <a:t>RadCor</a:t>
            </a:r>
            <a:endParaRPr lang="es-ES" err="1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B95F846-431A-C545-5411-7FAE6F169A0B}"/>
              </a:ext>
            </a:extLst>
          </p:cNvPr>
          <p:cNvSpPr/>
          <p:nvPr/>
        </p:nvSpPr>
        <p:spPr>
          <a:xfrm>
            <a:off x="920978" y="3245352"/>
            <a:ext cx="855194" cy="8003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20F93FA-5F60-606A-768B-FC1371EED701}"/>
              </a:ext>
            </a:extLst>
          </p:cNvPr>
          <p:cNvSpPr/>
          <p:nvPr/>
        </p:nvSpPr>
        <p:spPr>
          <a:xfrm>
            <a:off x="1770690" y="3190531"/>
            <a:ext cx="970316" cy="8661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41A13D2-D7B6-4D21-167E-A5B6EFC5BD34}"/>
              </a:ext>
            </a:extLst>
          </p:cNvPr>
          <p:cNvSpPr/>
          <p:nvPr/>
        </p:nvSpPr>
        <p:spPr>
          <a:xfrm>
            <a:off x="2905467" y="3634575"/>
            <a:ext cx="723626" cy="553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F7C0946-666F-8AE0-0680-CFD56E6C6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473" y="3187331"/>
            <a:ext cx="5001789" cy="960274"/>
          </a:xfrm>
          <a:prstGeom prst="rect">
            <a:avLst/>
          </a:prstGeom>
        </p:spPr>
      </p:pic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5EE02EF7-61EC-9211-D6B3-271E70944A41}"/>
              </a:ext>
            </a:extLst>
          </p:cNvPr>
          <p:cNvSpPr/>
          <p:nvPr/>
        </p:nvSpPr>
        <p:spPr>
          <a:xfrm>
            <a:off x="4177294" y="3300172"/>
            <a:ext cx="1973525" cy="4933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D243C14-E726-A8F9-0BFF-FECA8F8FE49F}"/>
              </a:ext>
            </a:extLst>
          </p:cNvPr>
          <p:cNvSpPr txBox="1"/>
          <p:nvPr/>
        </p:nvSpPr>
        <p:spPr>
          <a:xfrm>
            <a:off x="8815079" y="2406604"/>
            <a:ext cx="29273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ea typeface="Calibri"/>
                <a:cs typeface="Calibri"/>
              </a:rPr>
              <a:t>(</a:t>
            </a:r>
            <a:r>
              <a:rPr lang="es-ES" b="1" dirty="0">
                <a:ea typeface="Calibri"/>
                <a:cs typeface="Calibri"/>
              </a:rPr>
              <a:t>A</a:t>
            </a:r>
            <a:r>
              <a:rPr lang="es-ES" dirty="0">
                <a:ea typeface="Calibri"/>
                <a:cs typeface="Calibri"/>
              </a:rPr>
              <a:t>lemany, </a:t>
            </a:r>
            <a:r>
              <a:rPr lang="es-ES" b="1" dirty="0" err="1">
                <a:ea typeface="Calibri"/>
                <a:cs typeface="Calibri"/>
              </a:rPr>
              <a:t>D</a:t>
            </a:r>
            <a:r>
              <a:rPr lang="es-ES" dirty="0" err="1">
                <a:ea typeface="Calibri"/>
                <a:cs typeface="Calibri"/>
              </a:rPr>
              <a:t>avier</a:t>
            </a:r>
            <a:r>
              <a:rPr lang="es-ES" dirty="0">
                <a:ea typeface="Calibri"/>
                <a:cs typeface="Calibri"/>
              </a:rPr>
              <a:t>, </a:t>
            </a:r>
            <a:r>
              <a:rPr lang="es-ES" b="1" dirty="0" err="1">
                <a:ea typeface="Calibri"/>
                <a:cs typeface="Calibri"/>
              </a:rPr>
              <a:t>H</a:t>
            </a:r>
            <a:r>
              <a:rPr lang="es-ES" dirty="0" err="1">
                <a:ea typeface="Calibri"/>
                <a:cs typeface="Calibri"/>
              </a:rPr>
              <a:t>öcker</a:t>
            </a:r>
            <a:r>
              <a:rPr lang="es-ES" dirty="0">
                <a:ea typeface="Calibri"/>
                <a:cs typeface="Calibri"/>
              </a:rPr>
              <a:t> '97)</a:t>
            </a:r>
            <a:endParaRPr lang="es-ES" dirty="0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CBC2A191-B247-1208-B172-D9253504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 err="1">
                <a:ea typeface="+mj-lt"/>
                <a:cs typeface="+mj-lt"/>
              </a:rPr>
              <a:t>a</a:t>
            </a:r>
            <a:r>
              <a:rPr lang="es-ES" sz="2900" baseline="-25000" dirty="0" err="1">
                <a:latin typeface="Symbol"/>
                <a:cs typeface="Calibri Light"/>
                <a:sym typeface="Symbol"/>
              </a:rPr>
              <a:t>m</a:t>
            </a:r>
            <a:r>
              <a:rPr lang="es-ES" sz="2900" baseline="30000" dirty="0" err="1">
                <a:ea typeface="+mj-lt"/>
                <a:cs typeface="+mj-lt"/>
              </a:rPr>
              <a:t>HVP</a:t>
            </a:r>
            <a:r>
              <a:rPr lang="es-ES" dirty="0">
                <a:ea typeface="+mj-lt"/>
                <a:cs typeface="+mj-lt"/>
              </a:rPr>
              <a:t> in </a:t>
            </a:r>
            <a:r>
              <a:rPr lang="es-ES" dirty="0" err="1">
                <a:ea typeface="+mj-lt"/>
                <a:cs typeface="+mj-lt"/>
              </a:rPr>
              <a:t>the</a:t>
            </a:r>
            <a:r>
              <a:rPr lang="es-ES" dirty="0">
                <a:cs typeface="Calibri Light"/>
              </a:rPr>
              <a:t> </a:t>
            </a:r>
            <a:r>
              <a:rPr lang="es-ES" sz="5400" dirty="0">
                <a:ea typeface="+mj-lt"/>
                <a:cs typeface="+mj-lt"/>
              </a:rPr>
              <a:t>SM</a:t>
            </a:r>
            <a:r>
              <a:rPr lang="es-ES" sz="5400" dirty="0">
                <a:cs typeface="Calibri Light"/>
              </a:rPr>
              <a:t>: </a:t>
            </a:r>
            <a:r>
              <a:rPr lang="es-ES" sz="5400" dirty="0" err="1">
                <a:cs typeface="Calibri Light"/>
              </a:rPr>
              <a:t>Our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>
                <a:solidFill>
                  <a:srgbClr val="FF0000"/>
                </a:solidFill>
                <a:latin typeface="Symbol"/>
                <a:cs typeface="Calibri Light"/>
                <a:sym typeface="Symbol"/>
              </a:rPr>
              <a:t>t</a:t>
            </a:r>
            <a:r>
              <a:rPr lang="es-ES" sz="5400" dirty="0">
                <a:cs typeface="Calibri Light"/>
              </a:rPr>
              <a:t>-data </a:t>
            </a:r>
            <a:r>
              <a:rPr lang="es-ES" sz="5400" dirty="0" err="1">
                <a:cs typeface="Calibri Light"/>
              </a:rPr>
              <a:t>based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 err="1">
                <a:cs typeface="Calibri Light"/>
              </a:rPr>
              <a:t>prediction</a:t>
            </a:r>
            <a:endParaRPr lang="es-ES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19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E412437-A1BE-C550-F82D-AE791D68A5FD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Miranda-Roig'20</a:t>
            </a:r>
            <a:endParaRPr lang="es-ES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7BE01A79-7EA6-43F1-2B29-1482D7B5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" y="1591407"/>
            <a:ext cx="7030135" cy="99448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3E07FCB-C1D6-ADF3-9A5B-6C60E8014632}"/>
              </a:ext>
            </a:extLst>
          </p:cNvPr>
          <p:cNvSpPr txBox="1"/>
          <p:nvPr/>
        </p:nvSpPr>
        <p:spPr>
          <a:xfrm>
            <a:off x="7148547" y="1907740"/>
            <a:ext cx="50379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Both</a:t>
            </a:r>
            <a:r>
              <a:rPr lang="es-ES">
                <a:ea typeface="Calibri"/>
                <a:cs typeface="Calibri"/>
              </a:rPr>
              <a:t> K &amp; 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go</a:t>
            </a:r>
            <a:r>
              <a:rPr lang="es-ES">
                <a:ea typeface="Calibri"/>
                <a:cs typeface="Calibri"/>
              </a:rPr>
              <a:t> as 1/s </a:t>
            </a:r>
            <a:r>
              <a:rPr lang="es-ES" err="1">
                <a:ea typeface="Calibri"/>
                <a:cs typeface="Calibri"/>
              </a:rPr>
              <a:t>enhancing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low</a:t>
            </a:r>
            <a:r>
              <a:rPr lang="es-ES">
                <a:ea typeface="Calibri"/>
                <a:cs typeface="Calibri"/>
              </a:rPr>
              <a:t>-E </a:t>
            </a:r>
            <a:r>
              <a:rPr lang="es-ES" err="1">
                <a:ea typeface="Calibri"/>
                <a:cs typeface="Calibri"/>
              </a:rPr>
              <a:t>contributions</a:t>
            </a:r>
            <a:endParaRPr lang="es-ES" err="1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A07022-A18F-B427-58A9-117064395480}"/>
              </a:ext>
            </a:extLst>
          </p:cNvPr>
          <p:cNvSpPr txBox="1"/>
          <p:nvPr/>
        </p:nvSpPr>
        <p:spPr>
          <a:xfrm>
            <a:off x="16445" y="2730043"/>
            <a:ext cx="121042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Alternative </a:t>
            </a:r>
            <a:r>
              <a:rPr lang="es-ES" err="1">
                <a:ea typeface="Calibri"/>
                <a:cs typeface="Calibri"/>
              </a:rPr>
              <a:t>evaluation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possible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using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semileptonic</a:t>
            </a:r>
            <a:r>
              <a:rPr lang="es-ES">
                <a:ea typeface="Calibri"/>
                <a:cs typeface="Calibri"/>
              </a:rPr>
              <a:t> tau </a:t>
            </a:r>
            <a:r>
              <a:rPr lang="es-ES" err="1">
                <a:ea typeface="Calibri"/>
                <a:cs typeface="Calibri"/>
              </a:rPr>
              <a:t>decay</a:t>
            </a:r>
            <a:r>
              <a:rPr lang="es-ES">
                <a:ea typeface="Calibri"/>
                <a:cs typeface="Calibri"/>
              </a:rPr>
              <a:t> data, </a:t>
            </a:r>
            <a:r>
              <a:rPr lang="es-ES" err="1">
                <a:ea typeface="Calibri"/>
                <a:cs typeface="Calibri"/>
              </a:rPr>
              <a:t>specifically</a:t>
            </a:r>
            <a:r>
              <a:rPr lang="es-ES">
                <a:ea typeface="Calibri"/>
                <a:cs typeface="Calibri"/>
              </a:rPr>
              <a:t> 2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p</a:t>
            </a:r>
            <a:r>
              <a:rPr lang="es-ES">
                <a:ea typeface="Calibri"/>
                <a:cs typeface="Calibri"/>
              </a:rPr>
              <a:t> (4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p</a:t>
            </a:r>
            <a:r>
              <a:rPr lang="es-ES">
                <a:ea typeface="Calibri"/>
                <a:cs typeface="Calibri"/>
              </a:rPr>
              <a:t>) </a:t>
            </a:r>
            <a:r>
              <a:rPr lang="es-ES" err="1">
                <a:ea typeface="Calibri"/>
                <a:cs typeface="Calibri"/>
              </a:rPr>
              <a:t>channel</a:t>
            </a:r>
            <a:r>
              <a:rPr lang="es-ES">
                <a:ea typeface="Calibri"/>
                <a:cs typeface="Calibri"/>
              </a:rPr>
              <a:t>. </a:t>
            </a:r>
            <a:r>
              <a:rPr lang="es-ES" err="1">
                <a:ea typeface="Calibri"/>
                <a:cs typeface="Calibri"/>
              </a:rPr>
              <a:t>Requires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isospin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breaking</a:t>
            </a:r>
            <a:r>
              <a:rPr lang="es-ES">
                <a:ea typeface="Calibri"/>
                <a:cs typeface="Calibri"/>
              </a:rPr>
              <a:t> (IB).</a:t>
            </a:r>
            <a:endParaRPr lang="es-ES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FA7FCDF1-B303-F34B-0A13-ECA61A94E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" y="3298857"/>
            <a:ext cx="3960207" cy="803003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2A44CED-AA59-EB7F-A6EC-7B1FD25DA9E1}"/>
              </a:ext>
            </a:extLst>
          </p:cNvPr>
          <p:cNvCxnSpPr/>
          <p:nvPr/>
        </p:nvCxnSpPr>
        <p:spPr>
          <a:xfrm flipH="1">
            <a:off x="813531" y="3991455"/>
            <a:ext cx="335499" cy="38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A6B262B-ACC4-3BA5-7ABA-C84E78DC9A5C}"/>
              </a:ext>
            </a:extLst>
          </p:cNvPr>
          <p:cNvSpPr txBox="1"/>
          <p:nvPr/>
        </p:nvSpPr>
        <p:spPr>
          <a:xfrm>
            <a:off x="21927" y="4380129"/>
            <a:ext cx="13266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Kinematics</a:t>
            </a:r>
            <a:r>
              <a:rPr lang="es-ES">
                <a:ea typeface="Calibri"/>
                <a:cs typeface="Calibri"/>
              </a:rPr>
              <a:t> &amp; global cts.</a:t>
            </a:r>
            <a:endParaRPr lang="es-ES" err="1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67E65D7-0380-4D6B-A419-9B91C5C9762C}"/>
              </a:ext>
            </a:extLst>
          </p:cNvPr>
          <p:cNvCxnSpPr>
            <a:cxnSpLocks/>
          </p:cNvCxnSpPr>
          <p:nvPr/>
        </p:nvCxnSpPr>
        <p:spPr>
          <a:xfrm flipH="1">
            <a:off x="1909933" y="3985973"/>
            <a:ext cx="335499" cy="38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362461-EC72-7905-F52A-2A3036098C97}"/>
              </a:ext>
            </a:extLst>
          </p:cNvPr>
          <p:cNvSpPr txBox="1"/>
          <p:nvPr/>
        </p:nvSpPr>
        <p:spPr>
          <a:xfrm>
            <a:off x="1600747" y="4385611"/>
            <a:ext cx="15185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err="1">
                <a:ea typeface="Calibri"/>
                <a:cs typeface="Calibri"/>
              </a:rPr>
              <a:t>Measurement</a:t>
            </a:r>
            <a:endParaRPr lang="es-ES" err="1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1FE344D-56C7-7006-CEC6-5FE934EEC290}"/>
              </a:ext>
            </a:extLst>
          </p:cNvPr>
          <p:cNvCxnSpPr/>
          <p:nvPr/>
        </p:nvCxnSpPr>
        <p:spPr>
          <a:xfrm>
            <a:off x="3500814" y="3985973"/>
            <a:ext cx="256559" cy="305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BFE50A-C63A-76BE-A3DD-C262F5DE9FFE}"/>
              </a:ext>
            </a:extLst>
          </p:cNvPr>
          <p:cNvSpPr txBox="1"/>
          <p:nvPr/>
        </p:nvSpPr>
        <p:spPr>
          <a:xfrm>
            <a:off x="3272761" y="4380129"/>
            <a:ext cx="26368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Short-</a:t>
            </a:r>
            <a:r>
              <a:rPr lang="es-ES" err="1">
                <a:ea typeface="Calibri"/>
                <a:cs typeface="Calibri"/>
              </a:rPr>
              <a:t>distance</a:t>
            </a:r>
            <a:r>
              <a:rPr lang="es-ES">
                <a:ea typeface="Calibri"/>
                <a:cs typeface="Calibri"/>
              </a:rPr>
              <a:t> EW </a:t>
            </a:r>
            <a:r>
              <a:rPr lang="es-ES" err="1">
                <a:ea typeface="Calibri"/>
                <a:cs typeface="Calibri"/>
              </a:rPr>
              <a:t>RadCor</a:t>
            </a:r>
            <a:endParaRPr lang="es-ES" err="1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B95F846-431A-C545-5411-7FAE6F169A0B}"/>
              </a:ext>
            </a:extLst>
          </p:cNvPr>
          <p:cNvSpPr/>
          <p:nvPr/>
        </p:nvSpPr>
        <p:spPr>
          <a:xfrm>
            <a:off x="920978" y="3245352"/>
            <a:ext cx="855194" cy="8003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20F93FA-5F60-606A-768B-FC1371EED701}"/>
              </a:ext>
            </a:extLst>
          </p:cNvPr>
          <p:cNvSpPr/>
          <p:nvPr/>
        </p:nvSpPr>
        <p:spPr>
          <a:xfrm>
            <a:off x="1770690" y="3190531"/>
            <a:ext cx="970316" cy="8661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41A13D2-D7B6-4D21-167E-A5B6EFC5BD34}"/>
              </a:ext>
            </a:extLst>
          </p:cNvPr>
          <p:cNvSpPr/>
          <p:nvPr/>
        </p:nvSpPr>
        <p:spPr>
          <a:xfrm>
            <a:off x="2905467" y="3634575"/>
            <a:ext cx="723626" cy="553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F7C0946-666F-8AE0-0680-CFD56E6C6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473" y="3187331"/>
            <a:ext cx="5001789" cy="960274"/>
          </a:xfrm>
          <a:prstGeom prst="rect">
            <a:avLst/>
          </a:prstGeom>
        </p:spPr>
      </p:pic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5EE02EF7-61EC-9211-D6B3-271E70944A41}"/>
              </a:ext>
            </a:extLst>
          </p:cNvPr>
          <p:cNvSpPr/>
          <p:nvPr/>
        </p:nvSpPr>
        <p:spPr>
          <a:xfrm>
            <a:off x="4177294" y="3300172"/>
            <a:ext cx="1973525" cy="4933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CD1CFCA-13C5-B55C-FD17-CBF585C298DE}"/>
              </a:ext>
            </a:extLst>
          </p:cNvPr>
          <p:cNvCxnSpPr>
            <a:cxnSpLocks/>
          </p:cNvCxnSpPr>
          <p:nvPr/>
        </p:nvCxnSpPr>
        <p:spPr>
          <a:xfrm flipH="1">
            <a:off x="8762451" y="4133987"/>
            <a:ext cx="340981" cy="36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F2D0E8F-777C-CA04-47BA-8FE03606314B}"/>
              </a:ext>
            </a:extLst>
          </p:cNvPr>
          <p:cNvSpPr txBox="1"/>
          <p:nvPr/>
        </p:nvSpPr>
        <p:spPr>
          <a:xfrm>
            <a:off x="7910546" y="4506215"/>
            <a:ext cx="14417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err="1">
                <a:ea typeface="Calibri"/>
                <a:cs typeface="Calibri"/>
              </a:rPr>
              <a:t>Kinematics</a:t>
            </a:r>
            <a:endParaRPr lang="es-ES" err="1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2AE21B9-2757-FFA4-20EA-B241F2A396A0}"/>
              </a:ext>
            </a:extLst>
          </p:cNvPr>
          <p:cNvSpPr/>
          <p:nvPr/>
        </p:nvSpPr>
        <p:spPr>
          <a:xfrm>
            <a:off x="8826043" y="3108302"/>
            <a:ext cx="1019654" cy="10799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EA5E3A9C-DAD6-D8CD-4052-B493BDCD677B}"/>
              </a:ext>
            </a:extLst>
          </p:cNvPr>
          <p:cNvSpPr/>
          <p:nvPr/>
        </p:nvSpPr>
        <p:spPr>
          <a:xfrm>
            <a:off x="7685784" y="3102819"/>
            <a:ext cx="1184114" cy="553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AB1D275-AF35-4F49-FA59-3935D64223C6}"/>
              </a:ext>
            </a:extLst>
          </p:cNvPr>
          <p:cNvCxnSpPr>
            <a:cxnSpLocks/>
          </p:cNvCxnSpPr>
          <p:nvPr/>
        </p:nvCxnSpPr>
        <p:spPr>
          <a:xfrm flipH="1">
            <a:off x="7391947" y="3635123"/>
            <a:ext cx="340981" cy="36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D34C3A9-4616-E08B-9560-E11074B6B721}"/>
              </a:ext>
            </a:extLst>
          </p:cNvPr>
          <p:cNvSpPr txBox="1"/>
          <p:nvPr/>
        </p:nvSpPr>
        <p:spPr>
          <a:xfrm>
            <a:off x="6359136" y="4012833"/>
            <a:ext cx="16226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Final-</a:t>
            </a:r>
            <a:r>
              <a:rPr lang="es-ES" err="1">
                <a:ea typeface="Calibri"/>
                <a:cs typeface="Calibri"/>
              </a:rPr>
              <a:t>state</a:t>
            </a:r>
            <a:r>
              <a:rPr lang="es-ES">
                <a:ea typeface="Calibri"/>
                <a:cs typeface="Calibri"/>
              </a:rPr>
              <a:t> Rad</a:t>
            </a:r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6DA8A10-CB93-60FD-4941-172B1BF22CCA}"/>
              </a:ext>
            </a:extLst>
          </p:cNvPr>
          <p:cNvSpPr txBox="1"/>
          <p:nvPr/>
        </p:nvSpPr>
        <p:spPr>
          <a:xfrm>
            <a:off x="8815079" y="2406604"/>
            <a:ext cx="29273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ea typeface="Calibri"/>
                <a:cs typeface="Calibri"/>
              </a:rPr>
              <a:t>(</a:t>
            </a:r>
            <a:r>
              <a:rPr lang="es-ES" b="1" dirty="0">
                <a:ea typeface="Calibri"/>
                <a:cs typeface="Calibri"/>
              </a:rPr>
              <a:t>A</a:t>
            </a:r>
            <a:r>
              <a:rPr lang="es-ES" dirty="0">
                <a:ea typeface="Calibri"/>
                <a:cs typeface="Calibri"/>
              </a:rPr>
              <a:t>lemany, </a:t>
            </a:r>
            <a:r>
              <a:rPr lang="es-ES" b="1" dirty="0" err="1">
                <a:ea typeface="Calibri"/>
                <a:cs typeface="Calibri"/>
              </a:rPr>
              <a:t>D</a:t>
            </a:r>
            <a:r>
              <a:rPr lang="es-ES" dirty="0" err="1">
                <a:ea typeface="Calibri"/>
                <a:cs typeface="Calibri"/>
              </a:rPr>
              <a:t>avier</a:t>
            </a:r>
            <a:r>
              <a:rPr lang="es-ES" dirty="0">
                <a:ea typeface="Calibri"/>
                <a:cs typeface="Calibri"/>
              </a:rPr>
              <a:t>, </a:t>
            </a:r>
            <a:r>
              <a:rPr lang="es-ES" b="1" dirty="0" err="1">
                <a:ea typeface="Calibri"/>
                <a:cs typeface="Calibri"/>
              </a:rPr>
              <a:t>H</a:t>
            </a:r>
            <a:r>
              <a:rPr lang="es-ES" dirty="0" err="1">
                <a:ea typeface="Calibri"/>
                <a:cs typeface="Calibri"/>
              </a:rPr>
              <a:t>öcker</a:t>
            </a:r>
            <a:r>
              <a:rPr lang="es-ES" dirty="0">
                <a:ea typeface="Calibri"/>
                <a:cs typeface="Calibri"/>
              </a:rPr>
              <a:t> '97)</a:t>
            </a:r>
            <a:endParaRPr lang="es-ES" dirty="0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0F358FFD-0145-88FD-671C-A2812BB4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 err="1">
                <a:ea typeface="+mj-lt"/>
                <a:cs typeface="+mj-lt"/>
              </a:rPr>
              <a:t>a</a:t>
            </a:r>
            <a:r>
              <a:rPr lang="es-ES" sz="2900" baseline="-25000" dirty="0" err="1">
                <a:latin typeface="Symbol"/>
                <a:cs typeface="Calibri Light"/>
                <a:sym typeface="Symbol"/>
              </a:rPr>
              <a:t>m</a:t>
            </a:r>
            <a:r>
              <a:rPr lang="es-ES" sz="2900" baseline="30000" dirty="0" err="1">
                <a:ea typeface="+mj-lt"/>
                <a:cs typeface="+mj-lt"/>
              </a:rPr>
              <a:t>HVP</a:t>
            </a:r>
            <a:r>
              <a:rPr lang="es-ES" dirty="0">
                <a:ea typeface="+mj-lt"/>
                <a:cs typeface="+mj-lt"/>
              </a:rPr>
              <a:t> in </a:t>
            </a:r>
            <a:r>
              <a:rPr lang="es-ES" dirty="0" err="1">
                <a:ea typeface="+mj-lt"/>
                <a:cs typeface="+mj-lt"/>
              </a:rPr>
              <a:t>the</a:t>
            </a:r>
            <a:r>
              <a:rPr lang="es-ES" dirty="0">
                <a:cs typeface="Calibri Light"/>
              </a:rPr>
              <a:t> </a:t>
            </a:r>
            <a:r>
              <a:rPr lang="es-ES" sz="5400" dirty="0">
                <a:ea typeface="+mj-lt"/>
                <a:cs typeface="+mj-lt"/>
              </a:rPr>
              <a:t>SM</a:t>
            </a:r>
            <a:r>
              <a:rPr lang="es-ES" sz="5400" dirty="0">
                <a:cs typeface="Calibri Light"/>
              </a:rPr>
              <a:t>: </a:t>
            </a:r>
            <a:r>
              <a:rPr lang="es-ES" sz="5400" dirty="0" err="1">
                <a:cs typeface="Calibri Light"/>
              </a:rPr>
              <a:t>Our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>
                <a:solidFill>
                  <a:srgbClr val="FF0000"/>
                </a:solidFill>
                <a:latin typeface="Symbol"/>
                <a:cs typeface="Calibri Light"/>
                <a:sym typeface="Symbol"/>
              </a:rPr>
              <a:t>t</a:t>
            </a:r>
            <a:r>
              <a:rPr lang="es-ES" sz="5400" dirty="0">
                <a:cs typeface="Calibri Light"/>
              </a:rPr>
              <a:t>-data </a:t>
            </a:r>
            <a:r>
              <a:rPr lang="es-ES" sz="5400" dirty="0" err="1">
                <a:cs typeface="Calibri Light"/>
              </a:rPr>
              <a:t>based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 err="1">
                <a:cs typeface="Calibri Light"/>
              </a:rPr>
              <a:t>prediction</a:t>
            </a:r>
            <a:endParaRPr lang="es-ES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3926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E412437-A1BE-C550-F82D-AE791D68A5FD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Miranda-Roig'20</a:t>
            </a:r>
            <a:endParaRPr lang="es-ES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7BE01A79-7EA6-43F1-2B29-1482D7B5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" y="1591407"/>
            <a:ext cx="7030135" cy="99448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3E07FCB-C1D6-ADF3-9A5B-6C60E8014632}"/>
              </a:ext>
            </a:extLst>
          </p:cNvPr>
          <p:cNvSpPr txBox="1"/>
          <p:nvPr/>
        </p:nvSpPr>
        <p:spPr>
          <a:xfrm>
            <a:off x="7148547" y="1907740"/>
            <a:ext cx="50379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Both</a:t>
            </a:r>
            <a:r>
              <a:rPr lang="es-ES">
                <a:ea typeface="Calibri"/>
                <a:cs typeface="Calibri"/>
              </a:rPr>
              <a:t> K &amp; 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go</a:t>
            </a:r>
            <a:r>
              <a:rPr lang="es-ES">
                <a:ea typeface="Calibri"/>
                <a:cs typeface="Calibri"/>
              </a:rPr>
              <a:t> as 1/s </a:t>
            </a:r>
            <a:r>
              <a:rPr lang="es-ES" err="1">
                <a:ea typeface="Calibri"/>
                <a:cs typeface="Calibri"/>
              </a:rPr>
              <a:t>enhancing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low</a:t>
            </a:r>
            <a:r>
              <a:rPr lang="es-ES">
                <a:ea typeface="Calibri"/>
                <a:cs typeface="Calibri"/>
              </a:rPr>
              <a:t>-E </a:t>
            </a:r>
            <a:r>
              <a:rPr lang="es-ES" err="1">
                <a:ea typeface="Calibri"/>
                <a:cs typeface="Calibri"/>
              </a:rPr>
              <a:t>contributions</a:t>
            </a:r>
            <a:endParaRPr lang="es-ES" err="1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A07022-A18F-B427-58A9-117064395480}"/>
              </a:ext>
            </a:extLst>
          </p:cNvPr>
          <p:cNvSpPr txBox="1"/>
          <p:nvPr/>
        </p:nvSpPr>
        <p:spPr>
          <a:xfrm>
            <a:off x="16445" y="2730043"/>
            <a:ext cx="121042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Alternative </a:t>
            </a:r>
            <a:r>
              <a:rPr lang="es-ES" err="1">
                <a:ea typeface="Calibri"/>
                <a:cs typeface="Calibri"/>
              </a:rPr>
              <a:t>evaluation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possible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using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semileptonic</a:t>
            </a:r>
            <a:r>
              <a:rPr lang="es-ES">
                <a:ea typeface="Calibri"/>
                <a:cs typeface="Calibri"/>
              </a:rPr>
              <a:t> tau </a:t>
            </a:r>
            <a:r>
              <a:rPr lang="es-ES" err="1">
                <a:ea typeface="Calibri"/>
                <a:cs typeface="Calibri"/>
              </a:rPr>
              <a:t>decay</a:t>
            </a:r>
            <a:r>
              <a:rPr lang="es-ES">
                <a:ea typeface="Calibri"/>
                <a:cs typeface="Calibri"/>
              </a:rPr>
              <a:t> data, </a:t>
            </a:r>
            <a:r>
              <a:rPr lang="es-ES" err="1">
                <a:ea typeface="Calibri"/>
                <a:cs typeface="Calibri"/>
              </a:rPr>
              <a:t>specifically</a:t>
            </a:r>
            <a:r>
              <a:rPr lang="es-ES">
                <a:ea typeface="Calibri"/>
                <a:cs typeface="Calibri"/>
              </a:rPr>
              <a:t> 2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p</a:t>
            </a:r>
            <a:r>
              <a:rPr lang="es-ES">
                <a:ea typeface="Calibri"/>
                <a:cs typeface="Calibri"/>
              </a:rPr>
              <a:t> (4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p</a:t>
            </a:r>
            <a:r>
              <a:rPr lang="es-ES">
                <a:ea typeface="Calibri"/>
                <a:cs typeface="Calibri"/>
              </a:rPr>
              <a:t>) </a:t>
            </a:r>
            <a:r>
              <a:rPr lang="es-ES" err="1">
                <a:ea typeface="Calibri"/>
                <a:cs typeface="Calibri"/>
              </a:rPr>
              <a:t>channel</a:t>
            </a:r>
            <a:r>
              <a:rPr lang="es-ES">
                <a:ea typeface="Calibri"/>
                <a:cs typeface="Calibri"/>
              </a:rPr>
              <a:t>. </a:t>
            </a:r>
            <a:r>
              <a:rPr lang="es-ES" err="1">
                <a:ea typeface="Calibri"/>
                <a:cs typeface="Calibri"/>
              </a:rPr>
              <a:t>Requires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isospin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breaking</a:t>
            </a:r>
            <a:r>
              <a:rPr lang="es-ES">
                <a:ea typeface="Calibri"/>
                <a:cs typeface="Calibri"/>
              </a:rPr>
              <a:t> (IB).</a:t>
            </a:r>
            <a:endParaRPr lang="es-ES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FA7FCDF1-B303-F34B-0A13-ECA61A94E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" y="3298857"/>
            <a:ext cx="3960207" cy="803003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2A44CED-AA59-EB7F-A6EC-7B1FD25DA9E1}"/>
              </a:ext>
            </a:extLst>
          </p:cNvPr>
          <p:cNvCxnSpPr/>
          <p:nvPr/>
        </p:nvCxnSpPr>
        <p:spPr>
          <a:xfrm flipH="1">
            <a:off x="813531" y="3991455"/>
            <a:ext cx="335499" cy="38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A6B262B-ACC4-3BA5-7ABA-C84E78DC9A5C}"/>
              </a:ext>
            </a:extLst>
          </p:cNvPr>
          <p:cNvSpPr txBox="1"/>
          <p:nvPr/>
        </p:nvSpPr>
        <p:spPr>
          <a:xfrm>
            <a:off x="21927" y="4380129"/>
            <a:ext cx="13266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Kinematics</a:t>
            </a:r>
            <a:r>
              <a:rPr lang="es-ES">
                <a:ea typeface="Calibri"/>
                <a:cs typeface="Calibri"/>
              </a:rPr>
              <a:t> &amp; global cts.</a:t>
            </a:r>
            <a:endParaRPr lang="es-ES" err="1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67E65D7-0380-4D6B-A419-9B91C5C9762C}"/>
              </a:ext>
            </a:extLst>
          </p:cNvPr>
          <p:cNvCxnSpPr>
            <a:cxnSpLocks/>
          </p:cNvCxnSpPr>
          <p:nvPr/>
        </p:nvCxnSpPr>
        <p:spPr>
          <a:xfrm flipH="1">
            <a:off x="1909933" y="3985973"/>
            <a:ext cx="335499" cy="38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362461-EC72-7905-F52A-2A3036098C97}"/>
              </a:ext>
            </a:extLst>
          </p:cNvPr>
          <p:cNvSpPr txBox="1"/>
          <p:nvPr/>
        </p:nvSpPr>
        <p:spPr>
          <a:xfrm>
            <a:off x="1600747" y="4385611"/>
            <a:ext cx="15185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err="1">
                <a:ea typeface="Calibri"/>
                <a:cs typeface="Calibri"/>
              </a:rPr>
              <a:t>Measurement</a:t>
            </a:r>
            <a:endParaRPr lang="es-ES" err="1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1FE344D-56C7-7006-CEC6-5FE934EEC290}"/>
              </a:ext>
            </a:extLst>
          </p:cNvPr>
          <p:cNvCxnSpPr/>
          <p:nvPr/>
        </p:nvCxnSpPr>
        <p:spPr>
          <a:xfrm>
            <a:off x="3500814" y="3985973"/>
            <a:ext cx="256559" cy="305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BFE50A-C63A-76BE-A3DD-C262F5DE9FFE}"/>
              </a:ext>
            </a:extLst>
          </p:cNvPr>
          <p:cNvSpPr txBox="1"/>
          <p:nvPr/>
        </p:nvSpPr>
        <p:spPr>
          <a:xfrm>
            <a:off x="3272761" y="4380129"/>
            <a:ext cx="26368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Short-</a:t>
            </a:r>
            <a:r>
              <a:rPr lang="es-ES" err="1">
                <a:ea typeface="Calibri"/>
                <a:cs typeface="Calibri"/>
              </a:rPr>
              <a:t>distance</a:t>
            </a:r>
            <a:r>
              <a:rPr lang="es-ES">
                <a:ea typeface="Calibri"/>
                <a:cs typeface="Calibri"/>
              </a:rPr>
              <a:t> EW </a:t>
            </a:r>
            <a:r>
              <a:rPr lang="es-ES" err="1">
                <a:ea typeface="Calibri"/>
                <a:cs typeface="Calibri"/>
              </a:rPr>
              <a:t>RadCor</a:t>
            </a:r>
            <a:endParaRPr lang="es-ES" err="1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B95F846-431A-C545-5411-7FAE6F169A0B}"/>
              </a:ext>
            </a:extLst>
          </p:cNvPr>
          <p:cNvSpPr/>
          <p:nvPr/>
        </p:nvSpPr>
        <p:spPr>
          <a:xfrm>
            <a:off x="920978" y="3245352"/>
            <a:ext cx="855194" cy="8003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20F93FA-5F60-606A-768B-FC1371EED701}"/>
              </a:ext>
            </a:extLst>
          </p:cNvPr>
          <p:cNvSpPr/>
          <p:nvPr/>
        </p:nvSpPr>
        <p:spPr>
          <a:xfrm>
            <a:off x="1770690" y="3190531"/>
            <a:ext cx="970316" cy="8661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41A13D2-D7B6-4D21-167E-A5B6EFC5BD34}"/>
              </a:ext>
            </a:extLst>
          </p:cNvPr>
          <p:cNvSpPr/>
          <p:nvPr/>
        </p:nvSpPr>
        <p:spPr>
          <a:xfrm>
            <a:off x="2905467" y="3634575"/>
            <a:ext cx="723626" cy="553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F7C0946-666F-8AE0-0680-CFD56E6C6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473" y="3187331"/>
            <a:ext cx="5001789" cy="960274"/>
          </a:xfrm>
          <a:prstGeom prst="rect">
            <a:avLst/>
          </a:prstGeom>
        </p:spPr>
      </p:pic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5EE02EF7-61EC-9211-D6B3-271E70944A41}"/>
              </a:ext>
            </a:extLst>
          </p:cNvPr>
          <p:cNvSpPr/>
          <p:nvPr/>
        </p:nvSpPr>
        <p:spPr>
          <a:xfrm>
            <a:off x="4177294" y="3300172"/>
            <a:ext cx="1973525" cy="4933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CD1CFCA-13C5-B55C-FD17-CBF585C298DE}"/>
              </a:ext>
            </a:extLst>
          </p:cNvPr>
          <p:cNvCxnSpPr>
            <a:cxnSpLocks/>
          </p:cNvCxnSpPr>
          <p:nvPr/>
        </p:nvCxnSpPr>
        <p:spPr>
          <a:xfrm flipH="1">
            <a:off x="8762451" y="4133987"/>
            <a:ext cx="340981" cy="36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F2D0E8F-777C-CA04-47BA-8FE03606314B}"/>
              </a:ext>
            </a:extLst>
          </p:cNvPr>
          <p:cNvSpPr txBox="1"/>
          <p:nvPr/>
        </p:nvSpPr>
        <p:spPr>
          <a:xfrm>
            <a:off x="7910546" y="4506215"/>
            <a:ext cx="14417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err="1">
                <a:ea typeface="Calibri"/>
                <a:cs typeface="Calibri"/>
              </a:rPr>
              <a:t>Kinematics</a:t>
            </a:r>
            <a:endParaRPr lang="es-ES" err="1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2AE21B9-2757-FFA4-20EA-B241F2A396A0}"/>
              </a:ext>
            </a:extLst>
          </p:cNvPr>
          <p:cNvSpPr/>
          <p:nvPr/>
        </p:nvSpPr>
        <p:spPr>
          <a:xfrm>
            <a:off x="8826043" y="3108302"/>
            <a:ext cx="1019654" cy="10799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EA5E3A9C-DAD6-D8CD-4052-B493BDCD677B}"/>
              </a:ext>
            </a:extLst>
          </p:cNvPr>
          <p:cNvSpPr/>
          <p:nvPr/>
        </p:nvSpPr>
        <p:spPr>
          <a:xfrm>
            <a:off x="7685784" y="3102819"/>
            <a:ext cx="1184114" cy="553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AB1D275-AF35-4F49-FA59-3935D64223C6}"/>
              </a:ext>
            </a:extLst>
          </p:cNvPr>
          <p:cNvCxnSpPr>
            <a:cxnSpLocks/>
          </p:cNvCxnSpPr>
          <p:nvPr/>
        </p:nvCxnSpPr>
        <p:spPr>
          <a:xfrm flipH="1">
            <a:off x="7391947" y="3635123"/>
            <a:ext cx="340981" cy="36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D34C3A9-4616-E08B-9560-E11074B6B721}"/>
              </a:ext>
            </a:extLst>
          </p:cNvPr>
          <p:cNvSpPr txBox="1"/>
          <p:nvPr/>
        </p:nvSpPr>
        <p:spPr>
          <a:xfrm>
            <a:off x="6359136" y="4012833"/>
            <a:ext cx="16226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Final-</a:t>
            </a:r>
            <a:r>
              <a:rPr lang="es-ES" err="1">
                <a:ea typeface="Calibri"/>
                <a:cs typeface="Calibri"/>
              </a:rPr>
              <a:t>state</a:t>
            </a:r>
            <a:r>
              <a:rPr lang="es-ES">
                <a:ea typeface="Calibri"/>
                <a:cs typeface="Calibri"/>
              </a:rPr>
              <a:t> Rad</a:t>
            </a:r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E2AF9B6-667E-5ED6-6E2C-65BF499C2A7F}"/>
              </a:ext>
            </a:extLst>
          </p:cNvPr>
          <p:cNvSpPr txBox="1"/>
          <p:nvPr/>
        </p:nvSpPr>
        <p:spPr>
          <a:xfrm>
            <a:off x="16445" y="4999596"/>
            <a:ext cx="121371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The</a:t>
            </a:r>
            <a:r>
              <a:rPr lang="es-ES">
                <a:ea typeface="Calibri"/>
                <a:cs typeface="Calibri"/>
              </a:rPr>
              <a:t> ratio </a:t>
            </a:r>
            <a:r>
              <a:rPr lang="es-ES" err="1">
                <a:ea typeface="Calibri"/>
                <a:cs typeface="Calibri"/>
              </a:rPr>
              <a:t>of</a:t>
            </a:r>
            <a:r>
              <a:rPr lang="es-ES">
                <a:ea typeface="Calibri"/>
                <a:cs typeface="Calibri"/>
              </a:rPr>
              <a:t> neutral </a:t>
            </a:r>
            <a:r>
              <a:rPr lang="es-ES" err="1">
                <a:ea typeface="Calibri"/>
                <a:cs typeface="Calibri"/>
              </a:rPr>
              <a:t>to</a:t>
            </a:r>
            <a:r>
              <a:rPr lang="es-ES">
                <a:ea typeface="Calibri"/>
                <a:cs typeface="Calibri"/>
              </a:rPr>
              <a:t> </a:t>
            </a:r>
            <a:r>
              <a:rPr lang="es-ES" err="1">
                <a:ea typeface="Calibri"/>
                <a:cs typeface="Calibri"/>
              </a:rPr>
              <a:t>charged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current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di-pion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form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factors</a:t>
            </a:r>
            <a:r>
              <a:rPr lang="es-ES">
                <a:ea typeface="Calibri"/>
                <a:cs typeface="Calibri"/>
              </a:rPr>
              <a:t> (</a:t>
            </a:r>
            <a:r>
              <a:rPr lang="es-ES" b="1">
                <a:solidFill>
                  <a:srgbClr val="FF0000"/>
                </a:solidFill>
                <a:ea typeface="Calibri"/>
                <a:cs typeface="Calibri"/>
              </a:rPr>
              <a:t>F</a:t>
            </a:r>
            <a:r>
              <a:rPr lang="es-ES" b="1" baseline="-25000">
                <a:solidFill>
                  <a:srgbClr val="FF0000"/>
                </a:solidFill>
                <a:ea typeface="Calibri"/>
                <a:cs typeface="Calibri"/>
              </a:rPr>
              <a:t>V</a:t>
            </a:r>
            <a:r>
              <a:rPr lang="es-ES" b="1">
                <a:solidFill>
                  <a:srgbClr val="FF0000"/>
                </a:solidFill>
                <a:ea typeface="Calibri"/>
                <a:cs typeface="Calibri"/>
              </a:rPr>
              <a:t>/f</a:t>
            </a:r>
            <a:r>
              <a:rPr lang="es-ES" b="1" baseline="-25000">
                <a:solidFill>
                  <a:srgbClr val="FF0000"/>
                </a:solidFill>
                <a:ea typeface="Calibri"/>
                <a:cs typeface="Calibri"/>
              </a:rPr>
              <a:t>+</a:t>
            </a:r>
            <a:r>
              <a:rPr lang="es-ES">
                <a:ea typeface="Calibri"/>
                <a:cs typeface="Calibri"/>
              </a:rPr>
              <a:t>) and </a:t>
            </a:r>
            <a:r>
              <a:rPr lang="es-ES" err="1">
                <a:ea typeface="Calibri"/>
                <a:cs typeface="Calibri"/>
              </a:rPr>
              <a:t>the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long-distance</a:t>
            </a:r>
            <a:r>
              <a:rPr lang="es-ES">
                <a:ea typeface="Calibri"/>
                <a:cs typeface="Calibri"/>
              </a:rPr>
              <a:t> em </a:t>
            </a:r>
            <a:r>
              <a:rPr lang="es-ES" err="1">
                <a:ea typeface="Calibri"/>
                <a:cs typeface="Calibri"/>
              </a:rPr>
              <a:t>RadCor</a:t>
            </a:r>
            <a:r>
              <a:rPr lang="es-ES">
                <a:ea typeface="Calibri"/>
                <a:cs typeface="Calibri"/>
              </a:rPr>
              <a:t> (</a:t>
            </a:r>
            <a:r>
              <a:rPr lang="es-ES" b="1">
                <a:solidFill>
                  <a:srgbClr val="FF0000"/>
                </a:solidFill>
                <a:ea typeface="Calibri"/>
                <a:cs typeface="Calibri"/>
              </a:rPr>
              <a:t>G</a:t>
            </a:r>
            <a:r>
              <a:rPr lang="es-ES" b="1" baseline="-25000">
                <a:solidFill>
                  <a:srgbClr val="FF0000"/>
                </a:solidFill>
                <a:ea typeface="Calibri"/>
                <a:cs typeface="Calibri"/>
              </a:rPr>
              <a:t>EM</a:t>
            </a:r>
            <a:r>
              <a:rPr lang="es-ES">
                <a:ea typeface="Calibri"/>
                <a:cs typeface="Calibri"/>
              </a:rPr>
              <a:t>) are </a:t>
            </a:r>
            <a:r>
              <a:rPr lang="es-ES" err="1">
                <a:ea typeface="Calibri"/>
                <a:cs typeface="Calibri"/>
              </a:rPr>
              <a:t>challenging</a:t>
            </a:r>
            <a:r>
              <a:rPr lang="es-ES">
                <a:ea typeface="Calibri"/>
                <a:cs typeface="Calibri"/>
              </a:rPr>
              <a:t>.</a:t>
            </a:r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E1C5A8-D20A-F968-6EC1-1E8C6B91B8A7}"/>
              </a:ext>
            </a:extLst>
          </p:cNvPr>
          <p:cNvSpPr txBox="1"/>
          <p:nvPr/>
        </p:nvSpPr>
        <p:spPr>
          <a:xfrm>
            <a:off x="8815079" y="2406604"/>
            <a:ext cx="29273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ea typeface="Calibri"/>
                <a:cs typeface="Calibri"/>
              </a:rPr>
              <a:t>(</a:t>
            </a:r>
            <a:r>
              <a:rPr lang="es-ES" b="1" dirty="0">
                <a:ea typeface="Calibri"/>
                <a:cs typeface="Calibri"/>
              </a:rPr>
              <a:t>A</a:t>
            </a:r>
            <a:r>
              <a:rPr lang="es-ES" dirty="0">
                <a:ea typeface="Calibri"/>
                <a:cs typeface="Calibri"/>
              </a:rPr>
              <a:t>lemany, </a:t>
            </a:r>
            <a:r>
              <a:rPr lang="es-ES" b="1" dirty="0" err="1">
                <a:ea typeface="Calibri"/>
                <a:cs typeface="Calibri"/>
              </a:rPr>
              <a:t>D</a:t>
            </a:r>
            <a:r>
              <a:rPr lang="es-ES" dirty="0" err="1">
                <a:ea typeface="Calibri"/>
                <a:cs typeface="Calibri"/>
              </a:rPr>
              <a:t>avier</a:t>
            </a:r>
            <a:r>
              <a:rPr lang="es-ES" dirty="0">
                <a:ea typeface="Calibri"/>
                <a:cs typeface="Calibri"/>
              </a:rPr>
              <a:t>, </a:t>
            </a:r>
            <a:r>
              <a:rPr lang="es-ES" b="1" dirty="0" err="1">
                <a:ea typeface="Calibri"/>
                <a:cs typeface="Calibri"/>
              </a:rPr>
              <a:t>H</a:t>
            </a:r>
            <a:r>
              <a:rPr lang="es-ES" dirty="0" err="1">
                <a:ea typeface="Calibri"/>
                <a:cs typeface="Calibri"/>
              </a:rPr>
              <a:t>öcker</a:t>
            </a:r>
            <a:r>
              <a:rPr lang="es-ES" dirty="0">
                <a:ea typeface="Calibri"/>
                <a:cs typeface="Calibri"/>
              </a:rPr>
              <a:t> '97)</a:t>
            </a:r>
            <a:endParaRPr lang="es-ES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4C84642-E615-38CC-6683-D9E9CD88C75E}"/>
              </a:ext>
            </a:extLst>
          </p:cNvPr>
          <p:cNvSpPr txBox="1"/>
          <p:nvPr/>
        </p:nvSpPr>
        <p:spPr>
          <a:xfrm>
            <a:off x="8967479" y="4696990"/>
            <a:ext cx="29273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ea typeface="Calibri"/>
                <a:cs typeface="Calibri"/>
              </a:rPr>
              <a:t>(</a:t>
            </a:r>
            <a:r>
              <a:rPr lang="es-ES" dirty="0" err="1">
                <a:ea typeface="Calibri"/>
                <a:cs typeface="Calibri"/>
              </a:rPr>
              <a:t>Cirigliano</a:t>
            </a:r>
            <a:r>
              <a:rPr lang="es-ES" dirty="0">
                <a:ea typeface="Calibri"/>
                <a:cs typeface="Calibri"/>
              </a:rPr>
              <a:t>-Ecker-</a:t>
            </a:r>
            <a:r>
              <a:rPr lang="es-ES" dirty="0" err="1">
                <a:ea typeface="Calibri"/>
                <a:cs typeface="Calibri"/>
              </a:rPr>
              <a:t>Neufeld</a:t>
            </a:r>
            <a:r>
              <a:rPr lang="es-ES" dirty="0">
                <a:ea typeface="Calibri"/>
                <a:cs typeface="Calibri"/>
              </a:rPr>
              <a:t> '01)</a:t>
            </a:r>
            <a:endParaRPr lang="es-ES" dirty="0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4A30A2C1-47C1-6499-2DF1-95BD9CC1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 err="1">
                <a:ea typeface="+mj-lt"/>
                <a:cs typeface="+mj-lt"/>
              </a:rPr>
              <a:t>a</a:t>
            </a:r>
            <a:r>
              <a:rPr lang="es-ES" sz="2900" baseline="-25000" dirty="0" err="1">
                <a:latin typeface="Symbol"/>
                <a:cs typeface="Calibri Light"/>
                <a:sym typeface="Symbol"/>
              </a:rPr>
              <a:t>m</a:t>
            </a:r>
            <a:r>
              <a:rPr lang="es-ES" sz="2900" baseline="30000" dirty="0" err="1">
                <a:ea typeface="+mj-lt"/>
                <a:cs typeface="+mj-lt"/>
              </a:rPr>
              <a:t>HVP</a:t>
            </a:r>
            <a:r>
              <a:rPr lang="es-ES" dirty="0">
                <a:ea typeface="+mj-lt"/>
                <a:cs typeface="+mj-lt"/>
              </a:rPr>
              <a:t> in </a:t>
            </a:r>
            <a:r>
              <a:rPr lang="es-ES" dirty="0" err="1">
                <a:ea typeface="+mj-lt"/>
                <a:cs typeface="+mj-lt"/>
              </a:rPr>
              <a:t>the</a:t>
            </a:r>
            <a:r>
              <a:rPr lang="es-ES" dirty="0">
                <a:cs typeface="Calibri Light"/>
              </a:rPr>
              <a:t> </a:t>
            </a:r>
            <a:r>
              <a:rPr lang="es-ES" sz="5400" dirty="0">
                <a:ea typeface="+mj-lt"/>
                <a:cs typeface="+mj-lt"/>
              </a:rPr>
              <a:t>SM</a:t>
            </a:r>
            <a:r>
              <a:rPr lang="es-ES" sz="5400" dirty="0">
                <a:cs typeface="Calibri Light"/>
              </a:rPr>
              <a:t>: </a:t>
            </a:r>
            <a:r>
              <a:rPr lang="es-ES" sz="5400" dirty="0" err="1">
                <a:cs typeface="Calibri Light"/>
              </a:rPr>
              <a:t>Our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>
                <a:solidFill>
                  <a:srgbClr val="FF0000"/>
                </a:solidFill>
                <a:latin typeface="Symbol"/>
                <a:cs typeface="Calibri Light"/>
                <a:sym typeface="Symbol"/>
              </a:rPr>
              <a:t>t</a:t>
            </a:r>
            <a:r>
              <a:rPr lang="es-ES" sz="5400" dirty="0">
                <a:cs typeface="Calibri Light"/>
              </a:rPr>
              <a:t>-data </a:t>
            </a:r>
            <a:r>
              <a:rPr lang="es-ES" sz="5400" dirty="0" err="1">
                <a:cs typeface="Calibri Light"/>
              </a:rPr>
              <a:t>based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 err="1">
                <a:cs typeface="Calibri Light"/>
              </a:rPr>
              <a:t>prediction</a:t>
            </a:r>
            <a:endParaRPr lang="es-ES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1057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FA7FCDF1-B303-F34B-0A13-ECA61A94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1703591"/>
            <a:ext cx="3960207" cy="803003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2A44CED-AA59-EB7F-A6EC-7B1FD25DA9E1}"/>
              </a:ext>
            </a:extLst>
          </p:cNvPr>
          <p:cNvCxnSpPr/>
          <p:nvPr/>
        </p:nvCxnSpPr>
        <p:spPr>
          <a:xfrm flipH="1">
            <a:off x="813531" y="2396189"/>
            <a:ext cx="335499" cy="38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A6B262B-ACC4-3BA5-7ABA-C84E78DC9A5C}"/>
              </a:ext>
            </a:extLst>
          </p:cNvPr>
          <p:cNvSpPr txBox="1"/>
          <p:nvPr/>
        </p:nvSpPr>
        <p:spPr>
          <a:xfrm>
            <a:off x="21927" y="2784863"/>
            <a:ext cx="13266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Kinematics</a:t>
            </a:r>
            <a:r>
              <a:rPr lang="es-ES">
                <a:ea typeface="Calibri"/>
                <a:cs typeface="Calibri"/>
              </a:rPr>
              <a:t> &amp; global cts.</a:t>
            </a:r>
            <a:endParaRPr lang="es-ES" err="1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67E65D7-0380-4D6B-A419-9B91C5C9762C}"/>
              </a:ext>
            </a:extLst>
          </p:cNvPr>
          <p:cNvCxnSpPr>
            <a:cxnSpLocks/>
          </p:cNvCxnSpPr>
          <p:nvPr/>
        </p:nvCxnSpPr>
        <p:spPr>
          <a:xfrm flipH="1">
            <a:off x="1909933" y="2390707"/>
            <a:ext cx="335499" cy="38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362461-EC72-7905-F52A-2A3036098C97}"/>
              </a:ext>
            </a:extLst>
          </p:cNvPr>
          <p:cNvSpPr txBox="1"/>
          <p:nvPr/>
        </p:nvSpPr>
        <p:spPr>
          <a:xfrm>
            <a:off x="1600747" y="2790345"/>
            <a:ext cx="15185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err="1">
                <a:ea typeface="Calibri"/>
                <a:cs typeface="Calibri"/>
              </a:rPr>
              <a:t>Measurement</a:t>
            </a:r>
            <a:endParaRPr lang="es-ES" err="1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1FE344D-56C7-7006-CEC6-5FE934EEC290}"/>
              </a:ext>
            </a:extLst>
          </p:cNvPr>
          <p:cNvCxnSpPr/>
          <p:nvPr/>
        </p:nvCxnSpPr>
        <p:spPr>
          <a:xfrm>
            <a:off x="3500814" y="2390707"/>
            <a:ext cx="256559" cy="305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BFE50A-C63A-76BE-A3DD-C262F5DE9FFE}"/>
              </a:ext>
            </a:extLst>
          </p:cNvPr>
          <p:cNvSpPr txBox="1"/>
          <p:nvPr/>
        </p:nvSpPr>
        <p:spPr>
          <a:xfrm>
            <a:off x="3272761" y="2784863"/>
            <a:ext cx="26368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Short-</a:t>
            </a:r>
            <a:r>
              <a:rPr lang="es-ES" err="1">
                <a:ea typeface="Calibri"/>
                <a:cs typeface="Calibri"/>
              </a:rPr>
              <a:t>distance</a:t>
            </a:r>
            <a:r>
              <a:rPr lang="es-ES">
                <a:ea typeface="Calibri"/>
                <a:cs typeface="Calibri"/>
              </a:rPr>
              <a:t> EW </a:t>
            </a:r>
            <a:r>
              <a:rPr lang="es-ES" err="1">
                <a:ea typeface="Calibri"/>
                <a:cs typeface="Calibri"/>
              </a:rPr>
              <a:t>RadCor</a:t>
            </a:r>
            <a:endParaRPr lang="es-ES" err="1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B95F846-431A-C545-5411-7FAE6F169A0B}"/>
              </a:ext>
            </a:extLst>
          </p:cNvPr>
          <p:cNvSpPr/>
          <p:nvPr/>
        </p:nvSpPr>
        <p:spPr>
          <a:xfrm>
            <a:off x="920978" y="1650086"/>
            <a:ext cx="855194" cy="8003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20F93FA-5F60-606A-768B-FC1371EED701}"/>
              </a:ext>
            </a:extLst>
          </p:cNvPr>
          <p:cNvSpPr/>
          <p:nvPr/>
        </p:nvSpPr>
        <p:spPr>
          <a:xfrm>
            <a:off x="1770690" y="1595265"/>
            <a:ext cx="970316" cy="8661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41A13D2-D7B6-4D21-167E-A5B6EFC5BD34}"/>
              </a:ext>
            </a:extLst>
          </p:cNvPr>
          <p:cNvSpPr/>
          <p:nvPr/>
        </p:nvSpPr>
        <p:spPr>
          <a:xfrm>
            <a:off x="2905467" y="2039309"/>
            <a:ext cx="723626" cy="553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F7C0946-666F-8AE0-0680-CFD56E6C6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473" y="1592065"/>
            <a:ext cx="5001789" cy="960274"/>
          </a:xfrm>
          <a:prstGeom prst="rect">
            <a:avLst/>
          </a:prstGeom>
        </p:spPr>
      </p:pic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5EE02EF7-61EC-9211-D6B3-271E70944A41}"/>
              </a:ext>
            </a:extLst>
          </p:cNvPr>
          <p:cNvSpPr/>
          <p:nvPr/>
        </p:nvSpPr>
        <p:spPr>
          <a:xfrm>
            <a:off x="4177294" y="1704906"/>
            <a:ext cx="1973525" cy="4933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CD1CFCA-13C5-B55C-FD17-CBF585C298DE}"/>
              </a:ext>
            </a:extLst>
          </p:cNvPr>
          <p:cNvCxnSpPr>
            <a:cxnSpLocks/>
          </p:cNvCxnSpPr>
          <p:nvPr/>
        </p:nvCxnSpPr>
        <p:spPr>
          <a:xfrm flipH="1">
            <a:off x="8762451" y="2538721"/>
            <a:ext cx="340981" cy="36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F2D0E8F-777C-CA04-47BA-8FE03606314B}"/>
              </a:ext>
            </a:extLst>
          </p:cNvPr>
          <p:cNvSpPr txBox="1"/>
          <p:nvPr/>
        </p:nvSpPr>
        <p:spPr>
          <a:xfrm>
            <a:off x="7910546" y="2910949"/>
            <a:ext cx="14417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err="1">
                <a:ea typeface="Calibri"/>
                <a:cs typeface="Calibri"/>
              </a:rPr>
              <a:t>Kinematics</a:t>
            </a:r>
            <a:endParaRPr lang="es-ES" err="1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2AE21B9-2757-FFA4-20EA-B241F2A396A0}"/>
              </a:ext>
            </a:extLst>
          </p:cNvPr>
          <p:cNvSpPr/>
          <p:nvPr/>
        </p:nvSpPr>
        <p:spPr>
          <a:xfrm>
            <a:off x="8826043" y="1513036"/>
            <a:ext cx="1019654" cy="10799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EA5E3A9C-DAD6-D8CD-4052-B493BDCD677B}"/>
              </a:ext>
            </a:extLst>
          </p:cNvPr>
          <p:cNvSpPr/>
          <p:nvPr/>
        </p:nvSpPr>
        <p:spPr>
          <a:xfrm>
            <a:off x="7685784" y="1507553"/>
            <a:ext cx="1184114" cy="553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AB1D275-AF35-4F49-FA59-3935D64223C6}"/>
              </a:ext>
            </a:extLst>
          </p:cNvPr>
          <p:cNvCxnSpPr>
            <a:cxnSpLocks/>
          </p:cNvCxnSpPr>
          <p:nvPr/>
        </p:nvCxnSpPr>
        <p:spPr>
          <a:xfrm flipH="1">
            <a:off x="7391947" y="2039857"/>
            <a:ext cx="340981" cy="36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D34C3A9-4616-E08B-9560-E11074B6B721}"/>
              </a:ext>
            </a:extLst>
          </p:cNvPr>
          <p:cNvSpPr txBox="1"/>
          <p:nvPr/>
        </p:nvSpPr>
        <p:spPr>
          <a:xfrm>
            <a:off x="6359136" y="2417567"/>
            <a:ext cx="16226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Final-</a:t>
            </a:r>
            <a:r>
              <a:rPr lang="es-ES" err="1">
                <a:ea typeface="Calibri"/>
                <a:cs typeface="Calibri"/>
              </a:rPr>
              <a:t>state</a:t>
            </a:r>
            <a:r>
              <a:rPr lang="es-ES">
                <a:ea typeface="Calibri"/>
                <a:cs typeface="Calibri"/>
              </a:rPr>
              <a:t> Rad</a:t>
            </a:r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E2AF9B6-667E-5ED6-6E2C-65BF499C2A7F}"/>
              </a:ext>
            </a:extLst>
          </p:cNvPr>
          <p:cNvSpPr txBox="1"/>
          <p:nvPr/>
        </p:nvSpPr>
        <p:spPr>
          <a:xfrm>
            <a:off x="16445" y="3404330"/>
            <a:ext cx="121371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The</a:t>
            </a:r>
            <a:r>
              <a:rPr lang="es-ES">
                <a:ea typeface="Calibri"/>
                <a:cs typeface="Calibri"/>
              </a:rPr>
              <a:t> ratio </a:t>
            </a:r>
            <a:r>
              <a:rPr lang="es-ES" err="1">
                <a:ea typeface="Calibri"/>
                <a:cs typeface="Calibri"/>
              </a:rPr>
              <a:t>of</a:t>
            </a:r>
            <a:r>
              <a:rPr lang="es-ES">
                <a:ea typeface="Calibri"/>
                <a:cs typeface="Calibri"/>
              </a:rPr>
              <a:t> neutral </a:t>
            </a:r>
            <a:r>
              <a:rPr lang="es-ES" err="1">
                <a:ea typeface="Calibri"/>
                <a:cs typeface="Calibri"/>
              </a:rPr>
              <a:t>to</a:t>
            </a:r>
            <a:r>
              <a:rPr lang="es-ES">
                <a:ea typeface="Calibri"/>
                <a:cs typeface="Calibri"/>
              </a:rPr>
              <a:t> </a:t>
            </a:r>
            <a:r>
              <a:rPr lang="es-ES" err="1">
                <a:ea typeface="Calibri"/>
                <a:cs typeface="Calibri"/>
              </a:rPr>
              <a:t>charged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current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di-pion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form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factors</a:t>
            </a:r>
            <a:r>
              <a:rPr lang="es-ES">
                <a:ea typeface="Calibri"/>
                <a:cs typeface="Calibri"/>
              </a:rPr>
              <a:t> (</a:t>
            </a:r>
            <a:r>
              <a:rPr lang="es-ES" b="1">
                <a:solidFill>
                  <a:srgbClr val="FF0000"/>
                </a:solidFill>
                <a:ea typeface="Calibri"/>
                <a:cs typeface="Calibri"/>
              </a:rPr>
              <a:t>F</a:t>
            </a:r>
            <a:r>
              <a:rPr lang="es-ES" b="1" baseline="-25000">
                <a:solidFill>
                  <a:srgbClr val="FF0000"/>
                </a:solidFill>
                <a:ea typeface="Calibri"/>
                <a:cs typeface="Calibri"/>
              </a:rPr>
              <a:t>V</a:t>
            </a:r>
            <a:r>
              <a:rPr lang="es-ES" b="1">
                <a:solidFill>
                  <a:srgbClr val="FF0000"/>
                </a:solidFill>
                <a:ea typeface="Calibri"/>
                <a:cs typeface="Calibri"/>
              </a:rPr>
              <a:t>/f</a:t>
            </a:r>
            <a:r>
              <a:rPr lang="es-ES" b="1" baseline="-25000">
                <a:solidFill>
                  <a:srgbClr val="FF0000"/>
                </a:solidFill>
                <a:ea typeface="Calibri"/>
                <a:cs typeface="Calibri"/>
              </a:rPr>
              <a:t>+</a:t>
            </a:r>
            <a:r>
              <a:rPr lang="es-ES">
                <a:ea typeface="Calibri"/>
                <a:cs typeface="Calibri"/>
              </a:rPr>
              <a:t>) and </a:t>
            </a:r>
            <a:r>
              <a:rPr lang="es-ES" err="1">
                <a:ea typeface="Calibri"/>
                <a:cs typeface="Calibri"/>
              </a:rPr>
              <a:t>the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long-distance</a:t>
            </a:r>
            <a:r>
              <a:rPr lang="es-ES">
                <a:ea typeface="Calibri"/>
                <a:cs typeface="Calibri"/>
              </a:rPr>
              <a:t> em </a:t>
            </a:r>
            <a:r>
              <a:rPr lang="es-ES" err="1">
                <a:ea typeface="Calibri"/>
                <a:cs typeface="Calibri"/>
              </a:rPr>
              <a:t>RadCor</a:t>
            </a:r>
            <a:r>
              <a:rPr lang="es-ES">
                <a:ea typeface="Calibri"/>
                <a:cs typeface="Calibri"/>
              </a:rPr>
              <a:t> (</a:t>
            </a:r>
            <a:r>
              <a:rPr lang="es-ES" b="1">
                <a:solidFill>
                  <a:srgbClr val="FF0000"/>
                </a:solidFill>
                <a:ea typeface="Calibri"/>
                <a:cs typeface="Calibri"/>
              </a:rPr>
              <a:t>G</a:t>
            </a:r>
            <a:r>
              <a:rPr lang="es-ES" b="1" baseline="-25000">
                <a:solidFill>
                  <a:srgbClr val="FF0000"/>
                </a:solidFill>
                <a:ea typeface="Calibri"/>
                <a:cs typeface="Calibri"/>
              </a:rPr>
              <a:t>EM</a:t>
            </a:r>
            <a:r>
              <a:rPr lang="es-ES">
                <a:ea typeface="Calibri"/>
                <a:cs typeface="Calibri"/>
              </a:rPr>
              <a:t>) are </a:t>
            </a:r>
            <a:r>
              <a:rPr lang="es-ES" err="1">
                <a:ea typeface="Calibri"/>
                <a:cs typeface="Calibri"/>
              </a:rPr>
              <a:t>challenging</a:t>
            </a:r>
            <a:r>
              <a:rPr lang="es-ES">
                <a:ea typeface="Calibri"/>
                <a:cs typeface="Calibri"/>
              </a:rPr>
              <a:t>.</a:t>
            </a:r>
            <a:endParaRPr lang="es-ES"/>
          </a:p>
        </p:txBody>
      </p:sp>
      <p:pic>
        <p:nvPicPr>
          <p:cNvPr id="27" name="Imagen 26" descr="Texto&#10;&#10;Descripción generada automáticamente">
            <a:extLst>
              <a:ext uri="{FF2B5EF4-FFF2-40B4-BE49-F238E27FC236}">
                <a16:creationId xmlns:a16="http://schemas.microsoft.com/office/drawing/2014/main" id="{ABCD15CC-19ED-0A62-B8CD-F8DF300E5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803" y="3824774"/>
            <a:ext cx="8904983" cy="2437358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05C8B655-991C-8E6F-CEC0-90624DEE6F04}"/>
              </a:ext>
            </a:extLst>
          </p:cNvPr>
          <p:cNvSpPr txBox="1"/>
          <p:nvPr/>
        </p:nvSpPr>
        <p:spPr>
          <a:xfrm>
            <a:off x="10295223" y="4127957"/>
            <a:ext cx="188033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[</a:t>
            </a:r>
            <a:r>
              <a:rPr lang="es-ES">
                <a:solidFill>
                  <a:srgbClr val="0070C0"/>
                </a:solidFill>
                <a:ea typeface="Calibri"/>
                <a:cs typeface="Calibri"/>
              </a:rPr>
              <a:t>62</a:t>
            </a:r>
            <a:r>
              <a:rPr lang="es-ES">
                <a:ea typeface="Calibri"/>
                <a:cs typeface="Calibri"/>
              </a:rPr>
              <a:t>] Cirigliano-Ecker-Neufeld'02</a:t>
            </a:r>
            <a:br>
              <a:rPr lang="es-ES">
                <a:ea typeface="Calibri"/>
                <a:cs typeface="Calibri"/>
              </a:rPr>
            </a:br>
            <a:r>
              <a:rPr lang="es-ES">
                <a:ea typeface="Calibri"/>
                <a:cs typeface="Calibri"/>
              </a:rPr>
              <a:t>[</a:t>
            </a:r>
            <a:r>
              <a:rPr lang="es-ES">
                <a:solidFill>
                  <a:srgbClr val="0070C0"/>
                </a:solidFill>
                <a:ea typeface="Calibri"/>
                <a:cs typeface="Calibri"/>
              </a:rPr>
              <a:t>67</a:t>
            </a:r>
            <a:r>
              <a:rPr lang="es-ES">
                <a:ea typeface="Calibri"/>
                <a:cs typeface="Calibri"/>
              </a:rPr>
              <a:t>] </a:t>
            </a:r>
            <a:r>
              <a:rPr lang="es-ES" err="1">
                <a:ea typeface="Calibri"/>
                <a:cs typeface="Calibri"/>
              </a:rPr>
              <a:t>Davier</a:t>
            </a:r>
            <a:r>
              <a:rPr lang="es-ES">
                <a:ea typeface="Calibri"/>
                <a:cs typeface="Calibri"/>
              </a:rPr>
              <a:t>-…-López Castro-…-Toledo et al.'09</a:t>
            </a:r>
            <a:endParaRPr lang="es-ES"/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62DD48BA-740C-0A3D-485D-637DEBE4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 err="1">
                <a:ea typeface="+mj-lt"/>
                <a:cs typeface="+mj-lt"/>
              </a:rPr>
              <a:t>a</a:t>
            </a:r>
            <a:r>
              <a:rPr lang="es-ES" sz="2900" baseline="-25000" dirty="0" err="1">
                <a:latin typeface="Symbol"/>
                <a:cs typeface="Calibri Light"/>
                <a:sym typeface="Symbol"/>
              </a:rPr>
              <a:t>m</a:t>
            </a:r>
            <a:r>
              <a:rPr lang="es-ES" sz="2900" baseline="30000" dirty="0" err="1">
                <a:ea typeface="+mj-lt"/>
                <a:cs typeface="+mj-lt"/>
              </a:rPr>
              <a:t>HVP</a:t>
            </a:r>
            <a:r>
              <a:rPr lang="es-ES" dirty="0">
                <a:ea typeface="+mj-lt"/>
                <a:cs typeface="+mj-lt"/>
              </a:rPr>
              <a:t> in </a:t>
            </a:r>
            <a:r>
              <a:rPr lang="es-ES" dirty="0" err="1">
                <a:ea typeface="+mj-lt"/>
                <a:cs typeface="+mj-lt"/>
              </a:rPr>
              <a:t>the</a:t>
            </a:r>
            <a:r>
              <a:rPr lang="es-ES" dirty="0">
                <a:cs typeface="Calibri Light"/>
              </a:rPr>
              <a:t> </a:t>
            </a:r>
            <a:r>
              <a:rPr lang="es-ES" sz="5400" dirty="0">
                <a:ea typeface="+mj-lt"/>
                <a:cs typeface="+mj-lt"/>
              </a:rPr>
              <a:t>SM</a:t>
            </a:r>
            <a:r>
              <a:rPr lang="es-ES" sz="5400" dirty="0">
                <a:cs typeface="Calibri Light"/>
              </a:rPr>
              <a:t>: </a:t>
            </a:r>
            <a:r>
              <a:rPr lang="es-ES" sz="5400" dirty="0" err="1">
                <a:cs typeface="Calibri Light"/>
              </a:rPr>
              <a:t>Our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>
                <a:solidFill>
                  <a:srgbClr val="FF0000"/>
                </a:solidFill>
                <a:latin typeface="Symbol"/>
                <a:cs typeface="Calibri Light"/>
                <a:sym typeface="Symbol"/>
              </a:rPr>
              <a:t>t</a:t>
            </a:r>
            <a:r>
              <a:rPr lang="es-ES" sz="5400" dirty="0">
                <a:cs typeface="Calibri Light"/>
              </a:rPr>
              <a:t>-data </a:t>
            </a:r>
            <a:r>
              <a:rPr lang="es-ES" sz="5400" dirty="0" err="1">
                <a:cs typeface="Calibri Light"/>
              </a:rPr>
              <a:t>based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 err="1">
                <a:cs typeface="Calibri Light"/>
              </a:rPr>
              <a:t>prediction</a:t>
            </a:r>
            <a:endParaRPr lang="es-ES" dirty="0">
              <a:ea typeface="Calibri Light"/>
              <a:cs typeface="Calibri Light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8E7DF77-9DF3-821D-3663-3694BE836FB4}"/>
              </a:ext>
            </a:extLst>
          </p:cNvPr>
          <p:cNvSpPr txBox="1"/>
          <p:nvPr/>
        </p:nvSpPr>
        <p:spPr>
          <a:xfrm>
            <a:off x="7537770" y="3788072"/>
            <a:ext cx="296028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ea typeface="Calibri"/>
                <a:cs typeface="Calibri"/>
              </a:rPr>
              <a:t>3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B20C7D1-004C-C0EC-9E2C-067E2331FA1B}"/>
              </a:ext>
            </a:extLst>
          </p:cNvPr>
          <p:cNvSpPr txBox="1"/>
          <p:nvPr/>
        </p:nvSpPr>
        <p:spPr>
          <a:xfrm>
            <a:off x="4505201" y="3805051"/>
            <a:ext cx="754578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600" dirty="0">
                <a:cs typeface="Calibri"/>
              </a:rPr>
              <a:t>1.0233</a:t>
            </a:r>
            <a:endParaRPr lang="es-ES" sz="1600"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3F4492-8F08-92EA-C93A-B9590A6FB367}"/>
              </a:ext>
            </a:extLst>
          </p:cNvPr>
          <p:cNvSpPr txBox="1"/>
          <p:nvPr/>
        </p:nvSpPr>
        <p:spPr>
          <a:xfrm>
            <a:off x="7008915" y="3785259"/>
            <a:ext cx="754578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600" dirty="0">
                <a:cs typeface="Calibri"/>
              </a:rPr>
              <a:t>-119.6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78FE6E-3BFA-0CE7-BBFF-E1DB965145FB}"/>
              </a:ext>
            </a:extLst>
          </p:cNvPr>
          <p:cNvSpPr txBox="1"/>
          <p:nvPr/>
        </p:nvSpPr>
        <p:spPr>
          <a:xfrm>
            <a:off x="6930839" y="4675654"/>
            <a:ext cx="616323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600" dirty="0">
                <a:cs typeface="Calibri"/>
              </a:rPr>
              <a:t>-74.7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28730C2-44B9-F699-8424-1876031478CB}"/>
              </a:ext>
            </a:extLst>
          </p:cNvPr>
          <p:cNvSpPr txBox="1"/>
          <p:nvPr/>
        </p:nvSpPr>
        <p:spPr>
          <a:xfrm>
            <a:off x="8877862" y="5538506"/>
            <a:ext cx="1028140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600" dirty="0">
                <a:cs typeface="Calibri"/>
              </a:rPr>
              <a:t>+45.6(4.5)</a:t>
            </a:r>
            <a:endParaRPr lang="es-ES" sz="1600" dirty="0"/>
          </a:p>
        </p:txBody>
      </p:sp>
      <p:sp>
        <p:nvSpPr>
          <p:cNvPr id="34" name="Subtítulo 2">
            <a:extLst>
              <a:ext uri="{FF2B5EF4-FFF2-40B4-BE49-F238E27FC236}">
                <a16:creationId xmlns:a16="http://schemas.microsoft.com/office/drawing/2014/main" id="{A5521716-4EB9-9637-560D-83854A66956A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Miranda-Roig'20, </a:t>
            </a:r>
            <a:r>
              <a:rPr lang="es-ES" err="1">
                <a:cs typeface="Calibri"/>
              </a:rPr>
              <a:t>updated</a:t>
            </a:r>
            <a:endParaRPr lang="es-ES" err="1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60CB5182-C174-DB6D-FF3B-F88ACB76E597}"/>
              </a:ext>
            </a:extLst>
          </p:cNvPr>
          <p:cNvSpPr/>
          <p:nvPr/>
        </p:nvSpPr>
        <p:spPr>
          <a:xfrm>
            <a:off x="1983441" y="3728758"/>
            <a:ext cx="593911" cy="515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7268C2E-930D-3D45-3596-B808CB7C5BBE}"/>
              </a:ext>
            </a:extLst>
          </p:cNvPr>
          <p:cNvSpPr/>
          <p:nvPr/>
        </p:nvSpPr>
        <p:spPr>
          <a:xfrm>
            <a:off x="2061882" y="4602816"/>
            <a:ext cx="1154204" cy="515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22F5FE9-44AB-BAE1-5C24-2FF5F7C75F32}"/>
              </a:ext>
            </a:extLst>
          </p:cNvPr>
          <p:cNvSpPr/>
          <p:nvPr/>
        </p:nvSpPr>
        <p:spPr>
          <a:xfrm>
            <a:off x="2050675" y="5443257"/>
            <a:ext cx="1904998" cy="515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B4B720-4A14-4766-8EBA-8CB23A3AB0B2}"/>
              </a:ext>
            </a:extLst>
          </p:cNvPr>
          <p:cNvSpPr txBox="1"/>
          <p:nvPr/>
        </p:nvSpPr>
        <p:spPr>
          <a:xfrm>
            <a:off x="8530441" y="5878285"/>
            <a:ext cx="365166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Vincenzo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Cirigliano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identified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an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additional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uncertainty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in S</a:t>
            </a:r>
            <a:r>
              <a:rPr lang="es-ES" b="1" baseline="-25000" dirty="0">
                <a:solidFill>
                  <a:srgbClr val="00B050"/>
                </a:solidFill>
                <a:ea typeface="Calibri"/>
                <a:cs typeface="Calibri"/>
              </a:rPr>
              <a:t>EW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that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will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be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included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in WP2.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11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FA7FCDF1-B303-F34B-0A13-ECA61A94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1703591"/>
            <a:ext cx="3960207" cy="803003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2A44CED-AA59-EB7F-A6EC-7B1FD25DA9E1}"/>
              </a:ext>
            </a:extLst>
          </p:cNvPr>
          <p:cNvCxnSpPr/>
          <p:nvPr/>
        </p:nvCxnSpPr>
        <p:spPr>
          <a:xfrm flipH="1">
            <a:off x="813531" y="2396189"/>
            <a:ext cx="335499" cy="38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A6B262B-ACC4-3BA5-7ABA-C84E78DC9A5C}"/>
              </a:ext>
            </a:extLst>
          </p:cNvPr>
          <p:cNvSpPr txBox="1"/>
          <p:nvPr/>
        </p:nvSpPr>
        <p:spPr>
          <a:xfrm>
            <a:off x="21927" y="2784863"/>
            <a:ext cx="13430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Kinematics</a:t>
            </a:r>
            <a:r>
              <a:rPr lang="es-ES">
                <a:ea typeface="Calibri"/>
                <a:cs typeface="Calibri"/>
              </a:rPr>
              <a:t> &amp; global cts.</a:t>
            </a:r>
            <a:endParaRPr lang="es-ES" err="1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67E65D7-0380-4D6B-A419-9B91C5C9762C}"/>
              </a:ext>
            </a:extLst>
          </p:cNvPr>
          <p:cNvCxnSpPr>
            <a:cxnSpLocks/>
          </p:cNvCxnSpPr>
          <p:nvPr/>
        </p:nvCxnSpPr>
        <p:spPr>
          <a:xfrm flipH="1">
            <a:off x="1909933" y="2390707"/>
            <a:ext cx="335499" cy="38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362461-EC72-7905-F52A-2A3036098C97}"/>
              </a:ext>
            </a:extLst>
          </p:cNvPr>
          <p:cNvSpPr txBox="1"/>
          <p:nvPr/>
        </p:nvSpPr>
        <p:spPr>
          <a:xfrm>
            <a:off x="1600747" y="2790345"/>
            <a:ext cx="15185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err="1">
                <a:ea typeface="Calibri"/>
                <a:cs typeface="Calibri"/>
              </a:rPr>
              <a:t>Measurement</a:t>
            </a:r>
            <a:endParaRPr lang="es-ES" err="1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1FE344D-56C7-7006-CEC6-5FE934EEC290}"/>
              </a:ext>
            </a:extLst>
          </p:cNvPr>
          <p:cNvCxnSpPr/>
          <p:nvPr/>
        </p:nvCxnSpPr>
        <p:spPr>
          <a:xfrm>
            <a:off x="3500814" y="2390707"/>
            <a:ext cx="256559" cy="305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BFE50A-C63A-76BE-A3DD-C262F5DE9FFE}"/>
              </a:ext>
            </a:extLst>
          </p:cNvPr>
          <p:cNvSpPr txBox="1"/>
          <p:nvPr/>
        </p:nvSpPr>
        <p:spPr>
          <a:xfrm>
            <a:off x="3272761" y="2784863"/>
            <a:ext cx="26368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Short-</a:t>
            </a:r>
            <a:r>
              <a:rPr lang="es-ES" err="1">
                <a:ea typeface="Calibri"/>
                <a:cs typeface="Calibri"/>
              </a:rPr>
              <a:t>distance</a:t>
            </a:r>
            <a:r>
              <a:rPr lang="es-ES">
                <a:ea typeface="Calibri"/>
                <a:cs typeface="Calibri"/>
              </a:rPr>
              <a:t> EW </a:t>
            </a:r>
            <a:r>
              <a:rPr lang="es-ES" err="1">
                <a:ea typeface="Calibri"/>
                <a:cs typeface="Calibri"/>
              </a:rPr>
              <a:t>RadCor</a:t>
            </a:r>
            <a:endParaRPr lang="es-ES" err="1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B95F846-431A-C545-5411-7FAE6F169A0B}"/>
              </a:ext>
            </a:extLst>
          </p:cNvPr>
          <p:cNvSpPr/>
          <p:nvPr/>
        </p:nvSpPr>
        <p:spPr>
          <a:xfrm>
            <a:off x="920978" y="1650086"/>
            <a:ext cx="855194" cy="8003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20F93FA-5F60-606A-768B-FC1371EED701}"/>
              </a:ext>
            </a:extLst>
          </p:cNvPr>
          <p:cNvSpPr/>
          <p:nvPr/>
        </p:nvSpPr>
        <p:spPr>
          <a:xfrm>
            <a:off x="1770690" y="1595265"/>
            <a:ext cx="970316" cy="8661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41A13D2-D7B6-4D21-167E-A5B6EFC5BD34}"/>
              </a:ext>
            </a:extLst>
          </p:cNvPr>
          <p:cNvSpPr/>
          <p:nvPr/>
        </p:nvSpPr>
        <p:spPr>
          <a:xfrm>
            <a:off x="2905467" y="2039309"/>
            <a:ext cx="723626" cy="553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F7C0946-666F-8AE0-0680-CFD56E6C6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473" y="1592065"/>
            <a:ext cx="5001789" cy="960274"/>
          </a:xfrm>
          <a:prstGeom prst="rect">
            <a:avLst/>
          </a:prstGeom>
        </p:spPr>
      </p:pic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5EE02EF7-61EC-9211-D6B3-271E70944A41}"/>
              </a:ext>
            </a:extLst>
          </p:cNvPr>
          <p:cNvSpPr/>
          <p:nvPr/>
        </p:nvSpPr>
        <p:spPr>
          <a:xfrm>
            <a:off x="4177294" y="1704906"/>
            <a:ext cx="1973525" cy="4933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CD1CFCA-13C5-B55C-FD17-CBF585C298DE}"/>
              </a:ext>
            </a:extLst>
          </p:cNvPr>
          <p:cNvCxnSpPr>
            <a:cxnSpLocks/>
          </p:cNvCxnSpPr>
          <p:nvPr/>
        </p:nvCxnSpPr>
        <p:spPr>
          <a:xfrm flipH="1">
            <a:off x="8762451" y="2538721"/>
            <a:ext cx="340981" cy="36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F2D0E8F-777C-CA04-47BA-8FE03606314B}"/>
              </a:ext>
            </a:extLst>
          </p:cNvPr>
          <p:cNvSpPr txBox="1"/>
          <p:nvPr/>
        </p:nvSpPr>
        <p:spPr>
          <a:xfrm>
            <a:off x="7910546" y="2910949"/>
            <a:ext cx="14417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err="1">
                <a:ea typeface="Calibri"/>
                <a:cs typeface="Calibri"/>
              </a:rPr>
              <a:t>Kinematics</a:t>
            </a:r>
            <a:endParaRPr lang="es-ES" err="1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2AE21B9-2757-FFA4-20EA-B241F2A396A0}"/>
              </a:ext>
            </a:extLst>
          </p:cNvPr>
          <p:cNvSpPr/>
          <p:nvPr/>
        </p:nvSpPr>
        <p:spPr>
          <a:xfrm>
            <a:off x="8826043" y="1513036"/>
            <a:ext cx="1019654" cy="10799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EA5E3A9C-DAD6-D8CD-4052-B493BDCD677B}"/>
              </a:ext>
            </a:extLst>
          </p:cNvPr>
          <p:cNvSpPr/>
          <p:nvPr/>
        </p:nvSpPr>
        <p:spPr>
          <a:xfrm>
            <a:off x="7685784" y="1507553"/>
            <a:ext cx="1184114" cy="553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AB1D275-AF35-4F49-FA59-3935D64223C6}"/>
              </a:ext>
            </a:extLst>
          </p:cNvPr>
          <p:cNvCxnSpPr>
            <a:cxnSpLocks/>
          </p:cNvCxnSpPr>
          <p:nvPr/>
        </p:nvCxnSpPr>
        <p:spPr>
          <a:xfrm flipH="1">
            <a:off x="7391947" y="2039857"/>
            <a:ext cx="340981" cy="36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D34C3A9-4616-E08B-9560-E11074B6B721}"/>
              </a:ext>
            </a:extLst>
          </p:cNvPr>
          <p:cNvSpPr txBox="1"/>
          <p:nvPr/>
        </p:nvSpPr>
        <p:spPr>
          <a:xfrm>
            <a:off x="6359136" y="2417567"/>
            <a:ext cx="16226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Final-</a:t>
            </a:r>
            <a:r>
              <a:rPr lang="es-ES" err="1">
                <a:ea typeface="Calibri"/>
                <a:cs typeface="Calibri"/>
              </a:rPr>
              <a:t>state</a:t>
            </a:r>
            <a:r>
              <a:rPr lang="es-ES">
                <a:ea typeface="Calibri"/>
                <a:cs typeface="Calibri"/>
              </a:rPr>
              <a:t> Rad</a:t>
            </a:r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E2AF9B6-667E-5ED6-6E2C-65BF499C2A7F}"/>
              </a:ext>
            </a:extLst>
          </p:cNvPr>
          <p:cNvSpPr txBox="1"/>
          <p:nvPr/>
        </p:nvSpPr>
        <p:spPr>
          <a:xfrm>
            <a:off x="16445" y="3404330"/>
            <a:ext cx="121371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The</a:t>
            </a:r>
            <a:r>
              <a:rPr lang="es-ES">
                <a:ea typeface="Calibri"/>
                <a:cs typeface="Calibri"/>
              </a:rPr>
              <a:t> ratio </a:t>
            </a:r>
            <a:r>
              <a:rPr lang="es-ES" err="1">
                <a:ea typeface="Calibri"/>
                <a:cs typeface="Calibri"/>
              </a:rPr>
              <a:t>of</a:t>
            </a:r>
            <a:r>
              <a:rPr lang="es-ES">
                <a:ea typeface="Calibri"/>
                <a:cs typeface="Calibri"/>
              </a:rPr>
              <a:t> neutral </a:t>
            </a:r>
            <a:r>
              <a:rPr lang="es-ES" err="1">
                <a:ea typeface="Calibri"/>
                <a:cs typeface="Calibri"/>
              </a:rPr>
              <a:t>to</a:t>
            </a:r>
            <a:r>
              <a:rPr lang="es-ES">
                <a:ea typeface="Calibri"/>
                <a:cs typeface="Calibri"/>
              </a:rPr>
              <a:t> </a:t>
            </a:r>
            <a:r>
              <a:rPr lang="es-ES" err="1">
                <a:ea typeface="Calibri"/>
                <a:cs typeface="Calibri"/>
              </a:rPr>
              <a:t>charged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current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di-pion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form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factors</a:t>
            </a:r>
            <a:r>
              <a:rPr lang="es-ES">
                <a:ea typeface="Calibri"/>
                <a:cs typeface="Calibri"/>
              </a:rPr>
              <a:t> (</a:t>
            </a:r>
            <a:r>
              <a:rPr lang="es-ES" b="1">
                <a:solidFill>
                  <a:srgbClr val="FF0000"/>
                </a:solidFill>
                <a:ea typeface="Calibri"/>
                <a:cs typeface="Calibri"/>
              </a:rPr>
              <a:t>F</a:t>
            </a:r>
            <a:r>
              <a:rPr lang="es-ES" b="1" baseline="-25000">
                <a:solidFill>
                  <a:srgbClr val="FF0000"/>
                </a:solidFill>
                <a:ea typeface="Calibri"/>
                <a:cs typeface="Calibri"/>
              </a:rPr>
              <a:t>V</a:t>
            </a:r>
            <a:r>
              <a:rPr lang="es-ES" b="1">
                <a:solidFill>
                  <a:srgbClr val="FF0000"/>
                </a:solidFill>
                <a:ea typeface="Calibri"/>
                <a:cs typeface="Calibri"/>
              </a:rPr>
              <a:t>/f</a:t>
            </a:r>
            <a:r>
              <a:rPr lang="es-ES" b="1" baseline="-25000">
                <a:solidFill>
                  <a:srgbClr val="FF0000"/>
                </a:solidFill>
                <a:ea typeface="Calibri"/>
                <a:cs typeface="Calibri"/>
              </a:rPr>
              <a:t>+</a:t>
            </a:r>
            <a:r>
              <a:rPr lang="es-ES">
                <a:ea typeface="Calibri"/>
                <a:cs typeface="Calibri"/>
              </a:rPr>
              <a:t>) and </a:t>
            </a:r>
            <a:r>
              <a:rPr lang="es-ES" err="1">
                <a:ea typeface="Calibri"/>
                <a:cs typeface="Calibri"/>
              </a:rPr>
              <a:t>the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long-distance</a:t>
            </a:r>
            <a:r>
              <a:rPr lang="es-ES">
                <a:ea typeface="Calibri"/>
                <a:cs typeface="Calibri"/>
              </a:rPr>
              <a:t> em </a:t>
            </a:r>
            <a:r>
              <a:rPr lang="es-ES" err="1">
                <a:ea typeface="Calibri"/>
                <a:cs typeface="Calibri"/>
              </a:rPr>
              <a:t>RadCor</a:t>
            </a:r>
            <a:r>
              <a:rPr lang="es-ES">
                <a:ea typeface="Calibri"/>
                <a:cs typeface="Calibri"/>
              </a:rPr>
              <a:t> (</a:t>
            </a:r>
            <a:r>
              <a:rPr lang="es-ES" b="1">
                <a:solidFill>
                  <a:srgbClr val="FF0000"/>
                </a:solidFill>
                <a:ea typeface="Calibri"/>
                <a:cs typeface="Calibri"/>
              </a:rPr>
              <a:t>G</a:t>
            </a:r>
            <a:r>
              <a:rPr lang="es-ES" b="1" baseline="-25000">
                <a:solidFill>
                  <a:srgbClr val="FF0000"/>
                </a:solidFill>
                <a:ea typeface="Calibri"/>
                <a:cs typeface="Calibri"/>
              </a:rPr>
              <a:t>EM</a:t>
            </a:r>
            <a:r>
              <a:rPr lang="es-ES">
                <a:ea typeface="Calibri"/>
                <a:cs typeface="Calibri"/>
              </a:rPr>
              <a:t>) are </a:t>
            </a:r>
            <a:r>
              <a:rPr lang="es-ES" err="1">
                <a:ea typeface="Calibri"/>
                <a:cs typeface="Calibri"/>
              </a:rPr>
              <a:t>challenging</a:t>
            </a:r>
            <a:r>
              <a:rPr lang="es-ES">
                <a:ea typeface="Calibri"/>
                <a:cs typeface="Calibri"/>
              </a:rPr>
              <a:t>.</a:t>
            </a:r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5C8B655-991C-8E6F-CEC0-90624DEE6F04}"/>
              </a:ext>
            </a:extLst>
          </p:cNvPr>
          <p:cNvSpPr txBox="1"/>
          <p:nvPr/>
        </p:nvSpPr>
        <p:spPr>
          <a:xfrm>
            <a:off x="10295223" y="4127957"/>
            <a:ext cx="188033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[</a:t>
            </a:r>
            <a:r>
              <a:rPr lang="es-ES">
                <a:solidFill>
                  <a:srgbClr val="0070C0"/>
                </a:solidFill>
                <a:ea typeface="Calibri"/>
                <a:cs typeface="Calibri"/>
              </a:rPr>
              <a:t>62</a:t>
            </a:r>
            <a:r>
              <a:rPr lang="es-ES">
                <a:ea typeface="Calibri"/>
                <a:cs typeface="Calibri"/>
              </a:rPr>
              <a:t>] Cirigliano-Ecker-Neufeld'02</a:t>
            </a:r>
            <a:br>
              <a:rPr lang="es-ES">
                <a:ea typeface="Calibri"/>
                <a:cs typeface="Calibri"/>
              </a:rPr>
            </a:br>
            <a:r>
              <a:rPr lang="es-ES">
                <a:ea typeface="Calibri"/>
                <a:cs typeface="Calibri"/>
              </a:rPr>
              <a:t>[</a:t>
            </a:r>
            <a:r>
              <a:rPr lang="es-ES">
                <a:solidFill>
                  <a:srgbClr val="0070C0"/>
                </a:solidFill>
                <a:ea typeface="Calibri"/>
                <a:cs typeface="Calibri"/>
              </a:rPr>
              <a:t>67</a:t>
            </a:r>
            <a:r>
              <a:rPr lang="es-ES">
                <a:ea typeface="Calibri"/>
                <a:cs typeface="Calibri"/>
              </a:rPr>
              <a:t>] </a:t>
            </a:r>
            <a:r>
              <a:rPr lang="es-ES" err="1">
                <a:ea typeface="Calibri"/>
                <a:cs typeface="Calibri"/>
              </a:rPr>
              <a:t>Davier</a:t>
            </a:r>
            <a:r>
              <a:rPr lang="es-ES">
                <a:ea typeface="Calibri"/>
                <a:cs typeface="Calibri"/>
              </a:rPr>
              <a:t>-…-López Castro-…-Toledo et al.'09</a:t>
            </a:r>
            <a:endParaRPr lang="es-ES"/>
          </a:p>
        </p:txBody>
      </p:sp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9A0C5F9-4107-B8C4-AD26-2627E921E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4" y="4057141"/>
            <a:ext cx="9995905" cy="865258"/>
          </a:xfrm>
          <a:prstGeom prst="rect">
            <a:avLst/>
          </a:prstGeom>
        </p:spPr>
      </p:pic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212161F9-51EE-0CA3-72EA-6A91209011C9}"/>
              </a:ext>
            </a:extLst>
          </p:cNvPr>
          <p:cNvCxnSpPr>
            <a:cxnSpLocks/>
          </p:cNvCxnSpPr>
          <p:nvPr/>
        </p:nvCxnSpPr>
        <p:spPr>
          <a:xfrm flipH="1">
            <a:off x="774060" y="3782042"/>
            <a:ext cx="5126779" cy="3278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 descr="Imagen que contiene Icono&#10;&#10;Descripción generada automáticamente">
            <a:extLst>
              <a:ext uri="{FF2B5EF4-FFF2-40B4-BE49-F238E27FC236}">
                <a16:creationId xmlns:a16="http://schemas.microsoft.com/office/drawing/2014/main" id="{2389C938-2F4C-D195-6C1F-C0FAFD966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104" y="5141536"/>
            <a:ext cx="4058884" cy="461676"/>
          </a:xfrm>
          <a:prstGeom prst="rect">
            <a:avLst/>
          </a:prstGeom>
        </p:spPr>
      </p:pic>
      <p:pic>
        <p:nvPicPr>
          <p:cNvPr id="32" name="Imagen 31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FD0CC241-B389-06B1-51DC-A32E5E03F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789" y="5100883"/>
            <a:ext cx="4480999" cy="537500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FA22DDA-5368-A783-A5F5-05D3C2A6AD73}"/>
              </a:ext>
            </a:extLst>
          </p:cNvPr>
          <p:cNvCxnSpPr/>
          <p:nvPr/>
        </p:nvCxnSpPr>
        <p:spPr>
          <a:xfrm flipH="1">
            <a:off x="2556812" y="4885023"/>
            <a:ext cx="2626981" cy="190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E15FA9A-6BCB-0362-257B-5B9BA4A3A964}"/>
              </a:ext>
            </a:extLst>
          </p:cNvPr>
          <p:cNvCxnSpPr>
            <a:cxnSpLocks/>
          </p:cNvCxnSpPr>
          <p:nvPr/>
        </p:nvCxnSpPr>
        <p:spPr>
          <a:xfrm>
            <a:off x="6274714" y="4885023"/>
            <a:ext cx="886990" cy="3113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ítulo 1">
            <a:extLst>
              <a:ext uri="{FF2B5EF4-FFF2-40B4-BE49-F238E27FC236}">
                <a16:creationId xmlns:a16="http://schemas.microsoft.com/office/drawing/2014/main" id="{E4624DC1-9D74-18F8-D684-59A6FC71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 err="1">
                <a:ea typeface="+mj-lt"/>
                <a:cs typeface="+mj-lt"/>
              </a:rPr>
              <a:t>a</a:t>
            </a:r>
            <a:r>
              <a:rPr lang="es-ES" sz="2900" baseline="-25000" dirty="0" err="1">
                <a:latin typeface="Symbol"/>
                <a:cs typeface="Calibri Light"/>
                <a:sym typeface="Symbol"/>
              </a:rPr>
              <a:t>m</a:t>
            </a:r>
            <a:r>
              <a:rPr lang="es-ES" sz="2900" baseline="30000" dirty="0" err="1">
                <a:ea typeface="+mj-lt"/>
                <a:cs typeface="+mj-lt"/>
              </a:rPr>
              <a:t>HVP</a:t>
            </a:r>
            <a:r>
              <a:rPr lang="es-ES" dirty="0">
                <a:ea typeface="+mj-lt"/>
                <a:cs typeface="+mj-lt"/>
              </a:rPr>
              <a:t> in </a:t>
            </a:r>
            <a:r>
              <a:rPr lang="es-ES" dirty="0" err="1">
                <a:ea typeface="+mj-lt"/>
                <a:cs typeface="+mj-lt"/>
              </a:rPr>
              <a:t>the</a:t>
            </a:r>
            <a:r>
              <a:rPr lang="es-ES" dirty="0">
                <a:cs typeface="Calibri Light"/>
              </a:rPr>
              <a:t> </a:t>
            </a:r>
            <a:r>
              <a:rPr lang="es-ES" sz="5400" dirty="0">
                <a:ea typeface="+mj-lt"/>
                <a:cs typeface="+mj-lt"/>
              </a:rPr>
              <a:t>SM</a:t>
            </a:r>
            <a:r>
              <a:rPr lang="es-ES" sz="5400" dirty="0">
                <a:cs typeface="Calibri Light"/>
              </a:rPr>
              <a:t>: </a:t>
            </a:r>
            <a:r>
              <a:rPr lang="es-ES" sz="5400" dirty="0" err="1">
                <a:cs typeface="Calibri Light"/>
              </a:rPr>
              <a:t>Our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>
                <a:solidFill>
                  <a:srgbClr val="FF0000"/>
                </a:solidFill>
                <a:latin typeface="Symbol"/>
                <a:cs typeface="Calibri Light"/>
                <a:sym typeface="Symbol"/>
              </a:rPr>
              <a:t>t</a:t>
            </a:r>
            <a:r>
              <a:rPr lang="es-ES" sz="5400" dirty="0">
                <a:cs typeface="Calibri Light"/>
              </a:rPr>
              <a:t>-data </a:t>
            </a:r>
            <a:r>
              <a:rPr lang="es-ES" sz="5400" dirty="0" err="1">
                <a:cs typeface="Calibri Light"/>
              </a:rPr>
              <a:t>based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 err="1">
                <a:cs typeface="Calibri Light"/>
              </a:rPr>
              <a:t>prediction</a:t>
            </a:r>
            <a:endParaRPr lang="es-ES" dirty="0">
              <a:ea typeface="Calibri Light"/>
              <a:cs typeface="Calibri Light"/>
            </a:endParaRP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62C89906-E329-478C-604E-D6A538588213}"/>
              </a:ext>
            </a:extLst>
          </p:cNvPr>
          <p:cNvCxnSpPr/>
          <p:nvPr/>
        </p:nvCxnSpPr>
        <p:spPr>
          <a:xfrm flipH="1">
            <a:off x="7516906" y="3924299"/>
            <a:ext cx="654423" cy="141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ACF718B-EF98-A131-CD36-9FA7C6483D7F}"/>
              </a:ext>
            </a:extLst>
          </p:cNvPr>
          <p:cNvSpPr txBox="1"/>
          <p:nvPr/>
        </p:nvSpPr>
        <p:spPr>
          <a:xfrm>
            <a:off x="8177491" y="3723155"/>
            <a:ext cx="15296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i="1" dirty="0">
                <a:cs typeface="Calibri"/>
              </a:rPr>
              <a:t>(</a:t>
            </a:r>
            <a:r>
              <a:rPr lang="es-ES" i="1" err="1">
                <a:cs typeface="Calibri"/>
              </a:rPr>
              <a:t>Our</a:t>
            </a:r>
            <a:r>
              <a:rPr lang="es-ES" i="1" dirty="0">
                <a:cs typeface="Calibri"/>
              </a:rPr>
              <a:t> </a:t>
            </a:r>
            <a:r>
              <a:rPr lang="es-ES" i="1" err="1">
                <a:cs typeface="Calibri"/>
              </a:rPr>
              <a:t>average</a:t>
            </a:r>
            <a:r>
              <a:rPr lang="es-ES" i="1" dirty="0">
                <a:cs typeface="Calibri"/>
              </a:rPr>
              <a:t>)</a:t>
            </a:r>
            <a:endParaRPr lang="es-ES" i="1">
              <a:cs typeface="Calibri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2C4770C-AFD8-87C3-4D4F-583F5A175D0B}"/>
              </a:ext>
            </a:extLst>
          </p:cNvPr>
          <p:cNvSpPr txBox="1"/>
          <p:nvPr/>
        </p:nvSpPr>
        <p:spPr>
          <a:xfrm>
            <a:off x="7465922" y="5146300"/>
            <a:ext cx="1622050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>
                <a:cs typeface="Calibri"/>
              </a:rPr>
              <a:t>+71.3(23.0)</a:t>
            </a:r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A8A2FEEF-92C6-3871-A35E-9096BA58DF83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Miranda-Roig'20, </a:t>
            </a:r>
            <a:r>
              <a:rPr lang="es-ES" err="1">
                <a:cs typeface="Calibri"/>
              </a:rPr>
              <a:t>updated</a:t>
            </a:r>
            <a:endParaRPr lang="es-ES" err="1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0ADA191-9628-063D-6699-B596C669DBDE}"/>
              </a:ext>
            </a:extLst>
          </p:cNvPr>
          <p:cNvSpPr/>
          <p:nvPr/>
        </p:nvSpPr>
        <p:spPr>
          <a:xfrm>
            <a:off x="5602941" y="3370170"/>
            <a:ext cx="593911" cy="515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EEC5AD-3D8B-3CDB-0E92-6FE10E90A1A1}"/>
              </a:ext>
            </a:extLst>
          </p:cNvPr>
          <p:cNvSpPr txBox="1"/>
          <p:nvPr/>
        </p:nvSpPr>
        <p:spPr>
          <a:xfrm>
            <a:off x="-13607" y="5796642"/>
            <a:ext cx="121783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 err="1">
                <a:cs typeface="Calibri"/>
              </a:rPr>
              <a:t>We</a:t>
            </a:r>
            <a:r>
              <a:rPr lang="es-ES" b="1" dirty="0">
                <a:cs typeface="Calibri"/>
              </a:rPr>
              <a:t> </a:t>
            </a:r>
            <a:r>
              <a:rPr lang="es-ES" b="1" dirty="0" err="1">
                <a:cs typeface="Calibri"/>
              </a:rPr>
              <a:t>have</a:t>
            </a:r>
            <a:r>
              <a:rPr lang="es-ES" b="1" dirty="0">
                <a:cs typeface="Calibri"/>
              </a:rPr>
              <a:t> </a:t>
            </a:r>
            <a:r>
              <a:rPr lang="es-ES" b="1" dirty="0" err="1">
                <a:cs typeface="Calibri"/>
              </a:rPr>
              <a:t>revisited</a:t>
            </a:r>
            <a:r>
              <a:rPr lang="es-ES" b="1" dirty="0">
                <a:cs typeface="Calibri"/>
              </a:rPr>
              <a:t> </a:t>
            </a:r>
            <a:r>
              <a:rPr lang="es-ES" b="1" dirty="0" err="1">
                <a:cs typeface="Calibri"/>
              </a:rPr>
              <a:t>this</a:t>
            </a:r>
            <a:r>
              <a:rPr lang="es-ES" b="1" dirty="0">
                <a:cs typeface="Calibri"/>
              </a:rPr>
              <a:t> </a:t>
            </a:r>
            <a:r>
              <a:rPr lang="es-ES" b="1" dirty="0" err="1">
                <a:cs typeface="Calibri"/>
              </a:rPr>
              <a:t>correction</a:t>
            </a:r>
            <a:r>
              <a:rPr lang="es-ES" b="1" dirty="0">
                <a:cs typeface="Calibri"/>
              </a:rPr>
              <a:t> in López Castro-Miranda-Roig '24. </a:t>
            </a:r>
            <a:r>
              <a:rPr lang="es-ES" b="1" dirty="0" err="1">
                <a:cs typeface="Calibri"/>
              </a:rPr>
              <a:t>See</a:t>
            </a:r>
            <a:r>
              <a:rPr lang="es-ES" b="1" dirty="0">
                <a:cs typeface="Calibri"/>
              </a:rPr>
              <a:t> </a:t>
            </a:r>
            <a:r>
              <a:rPr lang="es-ES" b="1" dirty="0" err="1">
                <a:cs typeface="Calibri"/>
              </a:rPr>
              <a:t>also</a:t>
            </a:r>
            <a:r>
              <a:rPr lang="es-ES" b="1" dirty="0">
                <a:cs typeface="Calibri"/>
              </a:rPr>
              <a:t> Davier-Malaescu-Zhang'25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D1B6FC9-49FC-C193-FB49-991360845CD7}"/>
              </a:ext>
            </a:extLst>
          </p:cNvPr>
          <p:cNvSpPr/>
          <p:nvPr/>
        </p:nvSpPr>
        <p:spPr>
          <a:xfrm>
            <a:off x="-13607" y="3823606"/>
            <a:ext cx="10273392" cy="18505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016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FA7FCDF1-B303-F34B-0A13-ECA61A94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1703591"/>
            <a:ext cx="3960207" cy="803003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2A44CED-AA59-EB7F-A6EC-7B1FD25DA9E1}"/>
              </a:ext>
            </a:extLst>
          </p:cNvPr>
          <p:cNvCxnSpPr/>
          <p:nvPr/>
        </p:nvCxnSpPr>
        <p:spPr>
          <a:xfrm flipH="1">
            <a:off x="813531" y="2396189"/>
            <a:ext cx="335499" cy="38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A6B262B-ACC4-3BA5-7ABA-C84E78DC9A5C}"/>
              </a:ext>
            </a:extLst>
          </p:cNvPr>
          <p:cNvSpPr txBox="1"/>
          <p:nvPr/>
        </p:nvSpPr>
        <p:spPr>
          <a:xfrm>
            <a:off x="27409" y="2784863"/>
            <a:ext cx="13814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Kinematics</a:t>
            </a:r>
            <a:r>
              <a:rPr lang="es-ES">
                <a:ea typeface="Calibri"/>
                <a:cs typeface="Calibri"/>
              </a:rPr>
              <a:t> &amp; global cts.</a:t>
            </a:r>
            <a:endParaRPr lang="es-ES" err="1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67E65D7-0380-4D6B-A419-9B91C5C9762C}"/>
              </a:ext>
            </a:extLst>
          </p:cNvPr>
          <p:cNvCxnSpPr>
            <a:cxnSpLocks/>
          </p:cNvCxnSpPr>
          <p:nvPr/>
        </p:nvCxnSpPr>
        <p:spPr>
          <a:xfrm flipH="1">
            <a:off x="1909933" y="2390707"/>
            <a:ext cx="335499" cy="38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362461-EC72-7905-F52A-2A3036098C97}"/>
              </a:ext>
            </a:extLst>
          </p:cNvPr>
          <p:cNvSpPr txBox="1"/>
          <p:nvPr/>
        </p:nvSpPr>
        <p:spPr>
          <a:xfrm>
            <a:off x="1600747" y="2790345"/>
            <a:ext cx="15185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err="1">
                <a:ea typeface="Calibri"/>
                <a:cs typeface="Calibri"/>
              </a:rPr>
              <a:t>Measurement</a:t>
            </a:r>
            <a:endParaRPr lang="es-ES" err="1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1FE344D-56C7-7006-CEC6-5FE934EEC290}"/>
              </a:ext>
            </a:extLst>
          </p:cNvPr>
          <p:cNvCxnSpPr/>
          <p:nvPr/>
        </p:nvCxnSpPr>
        <p:spPr>
          <a:xfrm>
            <a:off x="3500814" y="2390707"/>
            <a:ext cx="256559" cy="305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BFE50A-C63A-76BE-A3DD-C262F5DE9FFE}"/>
              </a:ext>
            </a:extLst>
          </p:cNvPr>
          <p:cNvSpPr txBox="1"/>
          <p:nvPr/>
        </p:nvSpPr>
        <p:spPr>
          <a:xfrm>
            <a:off x="3272761" y="2784863"/>
            <a:ext cx="26368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Short-</a:t>
            </a:r>
            <a:r>
              <a:rPr lang="es-ES" err="1">
                <a:ea typeface="Calibri"/>
                <a:cs typeface="Calibri"/>
              </a:rPr>
              <a:t>distance</a:t>
            </a:r>
            <a:r>
              <a:rPr lang="es-ES">
                <a:ea typeface="Calibri"/>
                <a:cs typeface="Calibri"/>
              </a:rPr>
              <a:t> EW </a:t>
            </a:r>
            <a:r>
              <a:rPr lang="es-ES" err="1">
                <a:ea typeface="Calibri"/>
                <a:cs typeface="Calibri"/>
              </a:rPr>
              <a:t>RadCor</a:t>
            </a:r>
            <a:endParaRPr lang="es-ES" err="1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B95F846-431A-C545-5411-7FAE6F169A0B}"/>
              </a:ext>
            </a:extLst>
          </p:cNvPr>
          <p:cNvSpPr/>
          <p:nvPr/>
        </p:nvSpPr>
        <p:spPr>
          <a:xfrm>
            <a:off x="920978" y="1650086"/>
            <a:ext cx="855194" cy="8003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20F93FA-5F60-606A-768B-FC1371EED701}"/>
              </a:ext>
            </a:extLst>
          </p:cNvPr>
          <p:cNvSpPr/>
          <p:nvPr/>
        </p:nvSpPr>
        <p:spPr>
          <a:xfrm>
            <a:off x="1770690" y="1595265"/>
            <a:ext cx="970316" cy="8661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41A13D2-D7B6-4D21-167E-A5B6EFC5BD34}"/>
              </a:ext>
            </a:extLst>
          </p:cNvPr>
          <p:cNvSpPr/>
          <p:nvPr/>
        </p:nvSpPr>
        <p:spPr>
          <a:xfrm>
            <a:off x="2905467" y="2039309"/>
            <a:ext cx="723626" cy="553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F7C0946-666F-8AE0-0680-CFD56E6C6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473" y="1592065"/>
            <a:ext cx="5001789" cy="960274"/>
          </a:xfrm>
          <a:prstGeom prst="rect">
            <a:avLst/>
          </a:prstGeom>
        </p:spPr>
      </p:pic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5EE02EF7-61EC-9211-D6B3-271E70944A41}"/>
              </a:ext>
            </a:extLst>
          </p:cNvPr>
          <p:cNvSpPr/>
          <p:nvPr/>
        </p:nvSpPr>
        <p:spPr>
          <a:xfrm>
            <a:off x="4177294" y="1704906"/>
            <a:ext cx="1973525" cy="4933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CD1CFCA-13C5-B55C-FD17-CBF585C298DE}"/>
              </a:ext>
            </a:extLst>
          </p:cNvPr>
          <p:cNvCxnSpPr>
            <a:cxnSpLocks/>
          </p:cNvCxnSpPr>
          <p:nvPr/>
        </p:nvCxnSpPr>
        <p:spPr>
          <a:xfrm flipH="1">
            <a:off x="8762451" y="2538721"/>
            <a:ext cx="340981" cy="36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F2D0E8F-777C-CA04-47BA-8FE03606314B}"/>
              </a:ext>
            </a:extLst>
          </p:cNvPr>
          <p:cNvSpPr txBox="1"/>
          <p:nvPr/>
        </p:nvSpPr>
        <p:spPr>
          <a:xfrm>
            <a:off x="7910546" y="2910949"/>
            <a:ext cx="14417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err="1">
                <a:ea typeface="Calibri"/>
                <a:cs typeface="Calibri"/>
              </a:rPr>
              <a:t>Kinematics</a:t>
            </a:r>
            <a:endParaRPr lang="es-ES" err="1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2AE21B9-2757-FFA4-20EA-B241F2A396A0}"/>
              </a:ext>
            </a:extLst>
          </p:cNvPr>
          <p:cNvSpPr/>
          <p:nvPr/>
        </p:nvSpPr>
        <p:spPr>
          <a:xfrm>
            <a:off x="8826043" y="1513036"/>
            <a:ext cx="1019654" cy="10799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EA5E3A9C-DAD6-D8CD-4052-B493BDCD677B}"/>
              </a:ext>
            </a:extLst>
          </p:cNvPr>
          <p:cNvSpPr/>
          <p:nvPr/>
        </p:nvSpPr>
        <p:spPr>
          <a:xfrm>
            <a:off x="7685784" y="1507553"/>
            <a:ext cx="1184114" cy="553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AB1D275-AF35-4F49-FA59-3935D64223C6}"/>
              </a:ext>
            </a:extLst>
          </p:cNvPr>
          <p:cNvCxnSpPr>
            <a:cxnSpLocks/>
          </p:cNvCxnSpPr>
          <p:nvPr/>
        </p:nvCxnSpPr>
        <p:spPr>
          <a:xfrm flipH="1">
            <a:off x="7391947" y="2039857"/>
            <a:ext cx="340981" cy="36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D34C3A9-4616-E08B-9560-E11074B6B721}"/>
              </a:ext>
            </a:extLst>
          </p:cNvPr>
          <p:cNvSpPr txBox="1"/>
          <p:nvPr/>
        </p:nvSpPr>
        <p:spPr>
          <a:xfrm>
            <a:off x="6359136" y="2417567"/>
            <a:ext cx="16226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Final-</a:t>
            </a:r>
            <a:r>
              <a:rPr lang="es-ES" err="1">
                <a:ea typeface="Calibri"/>
                <a:cs typeface="Calibri"/>
              </a:rPr>
              <a:t>state</a:t>
            </a:r>
            <a:r>
              <a:rPr lang="es-ES">
                <a:ea typeface="Calibri"/>
                <a:cs typeface="Calibri"/>
              </a:rPr>
              <a:t> Rad</a:t>
            </a:r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E2AF9B6-667E-5ED6-6E2C-65BF499C2A7F}"/>
              </a:ext>
            </a:extLst>
          </p:cNvPr>
          <p:cNvSpPr txBox="1"/>
          <p:nvPr/>
        </p:nvSpPr>
        <p:spPr>
          <a:xfrm>
            <a:off x="16445" y="3404330"/>
            <a:ext cx="121371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The</a:t>
            </a:r>
            <a:r>
              <a:rPr lang="es-ES">
                <a:ea typeface="Calibri"/>
                <a:cs typeface="Calibri"/>
              </a:rPr>
              <a:t> ratio </a:t>
            </a:r>
            <a:r>
              <a:rPr lang="es-ES" err="1">
                <a:ea typeface="Calibri"/>
                <a:cs typeface="Calibri"/>
              </a:rPr>
              <a:t>of</a:t>
            </a:r>
            <a:r>
              <a:rPr lang="es-ES">
                <a:ea typeface="Calibri"/>
                <a:cs typeface="Calibri"/>
              </a:rPr>
              <a:t> neutral </a:t>
            </a:r>
            <a:r>
              <a:rPr lang="es-ES" err="1">
                <a:ea typeface="Calibri"/>
                <a:cs typeface="Calibri"/>
              </a:rPr>
              <a:t>to</a:t>
            </a:r>
            <a:r>
              <a:rPr lang="es-ES">
                <a:ea typeface="Calibri"/>
                <a:cs typeface="Calibri"/>
              </a:rPr>
              <a:t> </a:t>
            </a:r>
            <a:r>
              <a:rPr lang="es-ES" err="1">
                <a:ea typeface="Calibri"/>
                <a:cs typeface="Calibri"/>
              </a:rPr>
              <a:t>charged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current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di-pion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form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factors</a:t>
            </a:r>
            <a:r>
              <a:rPr lang="es-ES">
                <a:ea typeface="Calibri"/>
                <a:cs typeface="Calibri"/>
              </a:rPr>
              <a:t> (</a:t>
            </a:r>
            <a:r>
              <a:rPr lang="es-ES" b="1">
                <a:solidFill>
                  <a:srgbClr val="FF0000"/>
                </a:solidFill>
                <a:ea typeface="Calibri"/>
                <a:cs typeface="Calibri"/>
              </a:rPr>
              <a:t>F</a:t>
            </a:r>
            <a:r>
              <a:rPr lang="es-ES" b="1" baseline="-25000">
                <a:solidFill>
                  <a:srgbClr val="FF0000"/>
                </a:solidFill>
                <a:ea typeface="Calibri"/>
                <a:cs typeface="Calibri"/>
              </a:rPr>
              <a:t>V</a:t>
            </a:r>
            <a:r>
              <a:rPr lang="es-ES" b="1">
                <a:solidFill>
                  <a:srgbClr val="FF0000"/>
                </a:solidFill>
                <a:ea typeface="Calibri"/>
                <a:cs typeface="Calibri"/>
              </a:rPr>
              <a:t>/f</a:t>
            </a:r>
            <a:r>
              <a:rPr lang="es-ES" b="1" baseline="-25000">
                <a:solidFill>
                  <a:srgbClr val="FF0000"/>
                </a:solidFill>
                <a:ea typeface="Calibri"/>
                <a:cs typeface="Calibri"/>
              </a:rPr>
              <a:t>+</a:t>
            </a:r>
            <a:r>
              <a:rPr lang="es-ES">
                <a:ea typeface="Calibri"/>
                <a:cs typeface="Calibri"/>
              </a:rPr>
              <a:t>) and </a:t>
            </a:r>
            <a:r>
              <a:rPr lang="es-ES" err="1">
                <a:ea typeface="Calibri"/>
                <a:cs typeface="Calibri"/>
              </a:rPr>
              <a:t>the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long-distance</a:t>
            </a:r>
            <a:r>
              <a:rPr lang="es-ES">
                <a:ea typeface="Calibri"/>
                <a:cs typeface="Calibri"/>
              </a:rPr>
              <a:t> em </a:t>
            </a:r>
            <a:r>
              <a:rPr lang="es-ES" err="1">
                <a:ea typeface="Calibri"/>
                <a:cs typeface="Calibri"/>
              </a:rPr>
              <a:t>RadCor</a:t>
            </a:r>
            <a:r>
              <a:rPr lang="es-ES">
                <a:ea typeface="Calibri"/>
                <a:cs typeface="Calibri"/>
              </a:rPr>
              <a:t> (</a:t>
            </a:r>
            <a:r>
              <a:rPr lang="es-ES" b="1">
                <a:solidFill>
                  <a:srgbClr val="FF0000"/>
                </a:solidFill>
                <a:ea typeface="Calibri"/>
                <a:cs typeface="Calibri"/>
              </a:rPr>
              <a:t>G</a:t>
            </a:r>
            <a:r>
              <a:rPr lang="es-ES" b="1" baseline="-25000">
                <a:solidFill>
                  <a:srgbClr val="FF0000"/>
                </a:solidFill>
                <a:ea typeface="Calibri"/>
                <a:cs typeface="Calibri"/>
              </a:rPr>
              <a:t>EM</a:t>
            </a:r>
            <a:r>
              <a:rPr lang="es-ES">
                <a:ea typeface="Calibri"/>
                <a:cs typeface="Calibri"/>
              </a:rPr>
              <a:t>) are </a:t>
            </a:r>
            <a:r>
              <a:rPr lang="es-ES" err="1">
                <a:ea typeface="Calibri"/>
                <a:cs typeface="Calibri"/>
              </a:rPr>
              <a:t>challenging</a:t>
            </a:r>
            <a:r>
              <a:rPr lang="es-ES">
                <a:ea typeface="Calibri"/>
                <a:cs typeface="Calibri"/>
              </a:rPr>
              <a:t>.</a:t>
            </a:r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5C8B655-991C-8E6F-CEC0-90624DEE6F04}"/>
              </a:ext>
            </a:extLst>
          </p:cNvPr>
          <p:cNvSpPr txBox="1"/>
          <p:nvPr/>
        </p:nvSpPr>
        <p:spPr>
          <a:xfrm>
            <a:off x="10295223" y="4127957"/>
            <a:ext cx="188033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[</a:t>
            </a:r>
            <a:r>
              <a:rPr lang="es-ES">
                <a:solidFill>
                  <a:srgbClr val="0070C0"/>
                </a:solidFill>
                <a:ea typeface="Calibri"/>
                <a:cs typeface="Calibri"/>
              </a:rPr>
              <a:t>62</a:t>
            </a:r>
            <a:r>
              <a:rPr lang="es-ES">
                <a:ea typeface="Calibri"/>
                <a:cs typeface="Calibri"/>
              </a:rPr>
              <a:t>] Cirigliano-Ecker-Neufeld'02</a:t>
            </a:r>
            <a:br>
              <a:rPr lang="es-ES">
                <a:ea typeface="Calibri"/>
                <a:cs typeface="Calibri"/>
              </a:rPr>
            </a:br>
            <a:r>
              <a:rPr lang="es-ES">
                <a:ea typeface="Calibri"/>
                <a:cs typeface="Calibri"/>
              </a:rPr>
              <a:t>[</a:t>
            </a:r>
            <a:r>
              <a:rPr lang="es-ES">
                <a:solidFill>
                  <a:srgbClr val="0070C0"/>
                </a:solidFill>
                <a:ea typeface="Calibri"/>
                <a:cs typeface="Calibri"/>
              </a:rPr>
              <a:t>67</a:t>
            </a:r>
            <a:r>
              <a:rPr lang="es-ES">
                <a:ea typeface="Calibri"/>
                <a:cs typeface="Calibri"/>
              </a:rPr>
              <a:t>] </a:t>
            </a:r>
            <a:r>
              <a:rPr lang="es-ES" err="1">
                <a:ea typeface="Calibri"/>
                <a:cs typeface="Calibri"/>
              </a:rPr>
              <a:t>Davier</a:t>
            </a:r>
            <a:r>
              <a:rPr lang="es-ES">
                <a:ea typeface="Calibri"/>
                <a:cs typeface="Calibri"/>
              </a:rPr>
              <a:t>-…-López Castro-…-Toledo et al.'09</a:t>
            </a:r>
            <a:endParaRPr lang="es-ES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AACBDCCD-6FA4-FC45-4DF4-B2B8652BF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2" y="3970163"/>
            <a:ext cx="10302897" cy="131331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1026014-4021-1413-7B54-61DAF10BF8A3}"/>
              </a:ext>
            </a:extLst>
          </p:cNvPr>
          <p:cNvSpPr txBox="1"/>
          <p:nvPr/>
        </p:nvSpPr>
        <p:spPr>
          <a:xfrm>
            <a:off x="4473323" y="4851583"/>
            <a:ext cx="575611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(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w</a:t>
            </a:r>
            <a:r>
              <a:rPr lang="es-ES">
                <a:ea typeface="Calibri"/>
                <a:cs typeface="Calibri"/>
              </a:rPr>
              <a:t>-&gt;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p</a:t>
            </a:r>
            <a:r>
              <a:rPr lang="es-ES" baseline="30000">
                <a:ea typeface="Calibri"/>
                <a:cs typeface="Calibri"/>
              </a:rPr>
              <a:t>0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g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contribution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was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subtracted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from</a:t>
            </a:r>
            <a:r>
              <a:rPr lang="es-ES">
                <a:ea typeface="Calibri"/>
                <a:cs typeface="Calibri"/>
              </a:rPr>
              <a:t> [</a:t>
            </a:r>
            <a:r>
              <a:rPr lang="es-ES">
                <a:solidFill>
                  <a:srgbClr val="0070C0"/>
                </a:solidFill>
                <a:ea typeface="Calibri"/>
                <a:cs typeface="Calibri"/>
              </a:rPr>
              <a:t>65</a:t>
            </a:r>
            <a:r>
              <a:rPr lang="es-ES">
                <a:ea typeface="Calibri"/>
                <a:cs typeface="Calibri"/>
              </a:rPr>
              <a:t>]'s)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DEFCDE4-1045-FC82-8694-067128B41E1C}"/>
              </a:ext>
            </a:extLst>
          </p:cNvPr>
          <p:cNvSpPr txBox="1"/>
          <p:nvPr/>
        </p:nvSpPr>
        <p:spPr>
          <a:xfrm>
            <a:off x="26314" y="5453508"/>
            <a:ext cx="65915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ea typeface="Calibri"/>
                <a:cs typeface="Calibri"/>
              </a:rPr>
              <a:t>[</a:t>
            </a:r>
            <a:r>
              <a:rPr lang="es-ES" dirty="0">
                <a:solidFill>
                  <a:srgbClr val="0070C0"/>
                </a:solidFill>
                <a:ea typeface="Calibri"/>
                <a:cs typeface="Calibri"/>
              </a:rPr>
              <a:t>65</a:t>
            </a:r>
            <a:r>
              <a:rPr lang="es-ES" dirty="0">
                <a:ea typeface="Calibri"/>
                <a:cs typeface="Calibri"/>
              </a:rPr>
              <a:t>] </a:t>
            </a:r>
            <a:r>
              <a:rPr lang="es-ES" dirty="0" err="1">
                <a:ea typeface="Calibri"/>
                <a:cs typeface="Calibri"/>
              </a:rPr>
              <a:t>Florez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Baez</a:t>
            </a:r>
            <a:r>
              <a:rPr lang="es-ES" dirty="0">
                <a:ea typeface="Calibri"/>
                <a:cs typeface="Calibri"/>
              </a:rPr>
              <a:t>- Flores </a:t>
            </a:r>
            <a:r>
              <a:rPr lang="es-ES" dirty="0" err="1">
                <a:ea typeface="Calibri"/>
                <a:cs typeface="Calibri"/>
              </a:rPr>
              <a:t>Tlalpa</a:t>
            </a:r>
            <a:r>
              <a:rPr lang="es-ES" dirty="0">
                <a:ea typeface="Calibri"/>
                <a:cs typeface="Calibri"/>
              </a:rPr>
              <a:t>-López Castro-Toledo '06</a:t>
            </a:r>
            <a:br>
              <a:rPr lang="es-ES" dirty="0">
                <a:ea typeface="Calibri"/>
                <a:cs typeface="Calibri"/>
              </a:rPr>
            </a:br>
            <a:r>
              <a:rPr lang="es-ES" dirty="0">
                <a:ea typeface="Calibri"/>
                <a:cs typeface="Calibri"/>
              </a:rPr>
              <a:t> </a:t>
            </a:r>
            <a:r>
              <a:rPr lang="es-ES" dirty="0" err="1">
                <a:ea typeface="Calibri"/>
                <a:cs typeface="Calibri"/>
              </a:rPr>
              <a:t>Consistent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results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found</a:t>
            </a:r>
            <a:r>
              <a:rPr lang="es-ES" dirty="0">
                <a:ea typeface="Calibri"/>
                <a:cs typeface="Calibri"/>
              </a:rPr>
              <a:t> in Esparza-Arellano—Rojas</a:t>
            </a:r>
            <a:r>
              <a:rPr lang="es-ES" dirty="0">
                <a:ea typeface="+mn-lt"/>
                <a:cs typeface="+mn-lt"/>
              </a:rPr>
              <a:t>—</a:t>
            </a:r>
            <a:r>
              <a:rPr lang="es-ES" dirty="0">
                <a:ea typeface="Calibri"/>
                <a:cs typeface="Calibri"/>
              </a:rPr>
              <a:t>Toledo'23</a:t>
            </a:r>
            <a:endParaRPr lang="es-ES" dirty="0"/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7D2A9028-7274-C696-CEB4-6C576257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 err="1">
                <a:ea typeface="+mj-lt"/>
                <a:cs typeface="+mj-lt"/>
              </a:rPr>
              <a:t>a</a:t>
            </a:r>
            <a:r>
              <a:rPr lang="es-ES" sz="2900" baseline="-25000" dirty="0" err="1">
                <a:latin typeface="Symbol"/>
                <a:cs typeface="Calibri Light"/>
                <a:sym typeface="Symbol"/>
              </a:rPr>
              <a:t>m</a:t>
            </a:r>
            <a:r>
              <a:rPr lang="es-ES" sz="2900" baseline="30000" dirty="0" err="1">
                <a:ea typeface="+mj-lt"/>
                <a:cs typeface="+mj-lt"/>
              </a:rPr>
              <a:t>HVP</a:t>
            </a:r>
            <a:r>
              <a:rPr lang="es-ES" dirty="0">
                <a:ea typeface="+mj-lt"/>
                <a:cs typeface="+mj-lt"/>
              </a:rPr>
              <a:t> in </a:t>
            </a:r>
            <a:r>
              <a:rPr lang="es-ES" dirty="0" err="1">
                <a:ea typeface="+mj-lt"/>
                <a:cs typeface="+mj-lt"/>
              </a:rPr>
              <a:t>the</a:t>
            </a:r>
            <a:r>
              <a:rPr lang="es-ES" dirty="0">
                <a:cs typeface="Calibri Light"/>
              </a:rPr>
              <a:t> </a:t>
            </a:r>
            <a:r>
              <a:rPr lang="es-ES" sz="5400" dirty="0">
                <a:ea typeface="+mj-lt"/>
                <a:cs typeface="+mj-lt"/>
              </a:rPr>
              <a:t>SM</a:t>
            </a:r>
            <a:r>
              <a:rPr lang="es-ES" sz="5400" dirty="0">
                <a:cs typeface="Calibri Light"/>
              </a:rPr>
              <a:t>: </a:t>
            </a:r>
            <a:r>
              <a:rPr lang="es-ES" sz="5400" dirty="0" err="1">
                <a:cs typeface="Calibri Light"/>
              </a:rPr>
              <a:t>Our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>
                <a:solidFill>
                  <a:srgbClr val="FF0000"/>
                </a:solidFill>
                <a:latin typeface="Symbol"/>
                <a:cs typeface="Calibri Light"/>
                <a:sym typeface="Symbol"/>
              </a:rPr>
              <a:t>t</a:t>
            </a:r>
            <a:r>
              <a:rPr lang="es-ES" sz="5400" dirty="0">
                <a:cs typeface="Calibri Light"/>
              </a:rPr>
              <a:t>-data </a:t>
            </a:r>
            <a:r>
              <a:rPr lang="es-ES" sz="5400" dirty="0" err="1">
                <a:cs typeface="Calibri Light"/>
              </a:rPr>
              <a:t>based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 err="1">
                <a:cs typeface="Calibri Light"/>
              </a:rPr>
              <a:t>prediction</a:t>
            </a:r>
            <a:endParaRPr lang="es-ES" dirty="0">
              <a:ea typeface="Calibri Light"/>
              <a:cs typeface="Calibri Light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7A214002-D41D-2B55-8BB3-3B322CFD3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371" y="3968563"/>
            <a:ext cx="1498228" cy="310403"/>
          </a:xfrm>
          <a:prstGeom prst="rect">
            <a:avLst/>
          </a:prstGeom>
        </p:spPr>
      </p:pic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B8DCD3DA-6035-1C87-F896-C218688878C8}"/>
              </a:ext>
            </a:extLst>
          </p:cNvPr>
          <p:cNvCxnSpPr>
            <a:cxnSpLocks/>
          </p:cNvCxnSpPr>
          <p:nvPr/>
        </p:nvCxnSpPr>
        <p:spPr>
          <a:xfrm flipH="1">
            <a:off x="1233501" y="3748424"/>
            <a:ext cx="8365279" cy="2605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ítulo 2">
            <a:extLst>
              <a:ext uri="{FF2B5EF4-FFF2-40B4-BE49-F238E27FC236}">
                <a16:creationId xmlns:a16="http://schemas.microsoft.com/office/drawing/2014/main" id="{D0ACF66E-9E22-CE85-0E59-A05221F4F52F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Miranda-Roig'20, </a:t>
            </a:r>
            <a:r>
              <a:rPr lang="es-ES" err="1">
                <a:cs typeface="Calibri"/>
              </a:rPr>
              <a:t>updated</a:t>
            </a:r>
            <a:endParaRPr lang="es-ES" err="1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896254C4-3617-BCAA-4240-3A8647BD9C81}"/>
              </a:ext>
            </a:extLst>
          </p:cNvPr>
          <p:cNvSpPr/>
          <p:nvPr/>
        </p:nvSpPr>
        <p:spPr>
          <a:xfrm>
            <a:off x="9323294" y="3370170"/>
            <a:ext cx="593911" cy="515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5EC1E44-05AA-8EA8-18CD-45CC01E4DB3A}"/>
              </a:ext>
            </a:extLst>
          </p:cNvPr>
          <p:cNvSpPr/>
          <p:nvPr/>
        </p:nvSpPr>
        <p:spPr>
          <a:xfrm>
            <a:off x="8164" y="3965120"/>
            <a:ext cx="10240736" cy="21118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A97D89D-B227-8D10-B487-BD5CC5454F2F}"/>
              </a:ext>
            </a:extLst>
          </p:cNvPr>
          <p:cNvSpPr txBox="1"/>
          <p:nvPr/>
        </p:nvSpPr>
        <p:spPr>
          <a:xfrm>
            <a:off x="-13607" y="5992585"/>
            <a:ext cx="121783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err="1">
                <a:cs typeface="Calibri"/>
              </a:rPr>
              <a:t>We</a:t>
            </a:r>
            <a:r>
              <a:rPr lang="es-ES" b="1" dirty="0">
                <a:cs typeface="Calibri"/>
              </a:rPr>
              <a:t> </a:t>
            </a:r>
            <a:r>
              <a:rPr lang="es-ES" b="1" err="1">
                <a:cs typeface="Calibri"/>
              </a:rPr>
              <a:t>have</a:t>
            </a:r>
            <a:r>
              <a:rPr lang="es-ES" b="1" dirty="0">
                <a:cs typeface="Calibri"/>
              </a:rPr>
              <a:t> </a:t>
            </a:r>
            <a:r>
              <a:rPr lang="es-ES" b="1" err="1">
                <a:cs typeface="Calibri"/>
              </a:rPr>
              <a:t>revisited</a:t>
            </a:r>
            <a:r>
              <a:rPr lang="es-ES" b="1" dirty="0">
                <a:cs typeface="Calibri"/>
              </a:rPr>
              <a:t> </a:t>
            </a:r>
            <a:r>
              <a:rPr lang="es-ES" b="1" err="1">
                <a:cs typeface="Calibri"/>
              </a:rPr>
              <a:t>this</a:t>
            </a:r>
            <a:r>
              <a:rPr lang="es-ES" b="1" dirty="0">
                <a:cs typeface="Calibri"/>
              </a:rPr>
              <a:t> </a:t>
            </a:r>
            <a:r>
              <a:rPr lang="es-ES" b="1" err="1">
                <a:cs typeface="Calibri"/>
              </a:rPr>
              <a:t>correction</a:t>
            </a:r>
            <a:r>
              <a:rPr lang="es-ES" b="1">
                <a:cs typeface="Calibri"/>
              </a:rPr>
              <a:t> in López Castro-Miranda-Roig '24</a:t>
            </a:r>
          </a:p>
        </p:txBody>
      </p:sp>
    </p:spTree>
    <p:extLst>
      <p:ext uri="{BB962C8B-B14F-4D97-AF65-F5344CB8AC3E}">
        <p14:creationId xmlns:p14="http://schemas.microsoft.com/office/powerpoint/2010/main" val="3027143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E412437-A1BE-C550-F82D-AE791D68A5FD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Miranda-Roig'20, </a:t>
            </a:r>
            <a:r>
              <a:rPr lang="es-ES" err="1">
                <a:cs typeface="Calibri"/>
              </a:rPr>
              <a:t>updated</a:t>
            </a:r>
            <a:endParaRPr lang="es-ES" err="1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839E53-1F5D-5E5A-F51D-4E0831BD3D58}"/>
              </a:ext>
            </a:extLst>
          </p:cNvPr>
          <p:cNvSpPr txBox="1"/>
          <p:nvPr/>
        </p:nvSpPr>
        <p:spPr>
          <a:xfrm>
            <a:off x="1414359" y="1217007"/>
            <a:ext cx="7236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>
                <a:ea typeface="Calibri"/>
                <a:cs typeface="Calibri"/>
              </a:rPr>
              <a:t>O(p</a:t>
            </a:r>
            <a:r>
              <a:rPr lang="es-ES" baseline="30000">
                <a:solidFill>
                  <a:srgbClr val="FF0000"/>
                </a:solidFill>
                <a:ea typeface="Calibri"/>
                <a:cs typeface="Calibri"/>
              </a:rPr>
              <a:t>4</a:t>
            </a:r>
            <a:r>
              <a:rPr lang="es-ES">
                <a:ea typeface="Calibri"/>
                <a:cs typeface="Calibri"/>
              </a:rPr>
              <a:t>)</a:t>
            </a:r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84A6C54-1C91-657B-75B9-40B454CAF237}"/>
              </a:ext>
            </a:extLst>
          </p:cNvPr>
          <p:cNvSpPr txBox="1"/>
          <p:nvPr/>
        </p:nvSpPr>
        <p:spPr>
          <a:xfrm>
            <a:off x="8283323" y="1178633"/>
            <a:ext cx="7236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>
                <a:ea typeface="Calibri"/>
                <a:cs typeface="Calibri"/>
              </a:rPr>
              <a:t>O(p</a:t>
            </a:r>
            <a:r>
              <a:rPr lang="es-ES" baseline="30000">
                <a:solidFill>
                  <a:srgbClr val="FF0000"/>
                </a:solidFill>
                <a:ea typeface="Calibri"/>
                <a:cs typeface="Calibri"/>
              </a:rPr>
              <a:t>6</a:t>
            </a:r>
            <a:r>
              <a:rPr lang="es-ES">
                <a:ea typeface="Calibri"/>
                <a:cs typeface="Calibri"/>
              </a:rPr>
              <a:t>)</a:t>
            </a:r>
            <a:endParaRPr lang="es-E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B7BEE7F-1C2D-B67E-AA3A-20174A7D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 err="1">
                <a:ea typeface="+mj-lt"/>
                <a:cs typeface="+mj-lt"/>
              </a:rPr>
              <a:t>a</a:t>
            </a:r>
            <a:r>
              <a:rPr lang="es-ES" sz="2900" baseline="-25000" dirty="0" err="1">
                <a:latin typeface="Symbol"/>
                <a:cs typeface="Calibri Light"/>
                <a:sym typeface="Symbol"/>
              </a:rPr>
              <a:t>m</a:t>
            </a:r>
            <a:r>
              <a:rPr lang="es-ES" sz="2900" baseline="30000" dirty="0" err="1">
                <a:ea typeface="+mj-lt"/>
                <a:cs typeface="+mj-lt"/>
              </a:rPr>
              <a:t>HVP</a:t>
            </a:r>
            <a:r>
              <a:rPr lang="es-ES" dirty="0">
                <a:ea typeface="+mj-lt"/>
                <a:cs typeface="+mj-lt"/>
              </a:rPr>
              <a:t> in </a:t>
            </a:r>
            <a:r>
              <a:rPr lang="es-ES" dirty="0" err="1">
                <a:ea typeface="+mj-lt"/>
                <a:cs typeface="+mj-lt"/>
              </a:rPr>
              <a:t>the</a:t>
            </a:r>
            <a:r>
              <a:rPr lang="es-ES" dirty="0">
                <a:cs typeface="Calibri Light"/>
              </a:rPr>
              <a:t> </a:t>
            </a:r>
            <a:r>
              <a:rPr lang="es-ES" sz="5400" dirty="0">
                <a:ea typeface="+mj-lt"/>
                <a:cs typeface="+mj-lt"/>
              </a:rPr>
              <a:t>SM</a:t>
            </a:r>
            <a:r>
              <a:rPr lang="es-ES" sz="5400" dirty="0">
                <a:cs typeface="Calibri Light"/>
              </a:rPr>
              <a:t>: </a:t>
            </a:r>
            <a:r>
              <a:rPr lang="es-ES" sz="5400" dirty="0" err="1">
                <a:cs typeface="Calibri Light"/>
              </a:rPr>
              <a:t>Our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>
                <a:solidFill>
                  <a:srgbClr val="FF0000"/>
                </a:solidFill>
                <a:latin typeface="Symbol"/>
                <a:cs typeface="Calibri Light"/>
                <a:sym typeface="Symbol"/>
              </a:rPr>
              <a:t>t</a:t>
            </a:r>
            <a:r>
              <a:rPr lang="es-ES" sz="5400" dirty="0">
                <a:cs typeface="Calibri Light"/>
              </a:rPr>
              <a:t>-data </a:t>
            </a:r>
            <a:r>
              <a:rPr lang="es-ES" sz="5400" dirty="0" err="1">
                <a:cs typeface="Calibri Light"/>
              </a:rPr>
              <a:t>based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 err="1">
                <a:cs typeface="Calibri Light"/>
              </a:rPr>
              <a:t>prediction</a:t>
            </a:r>
            <a:endParaRPr lang="es-ES" dirty="0">
              <a:ea typeface="Calibri Light"/>
              <a:cs typeface="Calibri Light"/>
            </a:endParaRPr>
          </a:p>
        </p:txBody>
      </p:sp>
      <p:pic>
        <p:nvPicPr>
          <p:cNvPr id="2" name="Imagen 1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195BA1A5-FA21-88A6-97BF-901B84947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" y="1755349"/>
            <a:ext cx="6187044" cy="4443000"/>
          </a:xfrm>
          <a:prstGeom prst="rect">
            <a:avLst/>
          </a:prstGeom>
        </p:spPr>
      </p:pic>
      <p:pic>
        <p:nvPicPr>
          <p:cNvPr id="3" name="Imagen 2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566C34AE-919E-CD22-EDB8-14E03501F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958" y="1755349"/>
            <a:ext cx="6088082" cy="443587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A24E826-AC9B-4A4E-922E-78349693AA62}"/>
              </a:ext>
            </a:extLst>
          </p:cNvPr>
          <p:cNvSpPr/>
          <p:nvPr/>
        </p:nvSpPr>
        <p:spPr>
          <a:xfrm>
            <a:off x="2879911" y="5420845"/>
            <a:ext cx="448235" cy="4258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C12BCCF-3FC4-48AB-5DE5-FCA9550E93CA}"/>
              </a:ext>
            </a:extLst>
          </p:cNvPr>
          <p:cNvSpPr/>
          <p:nvPr/>
        </p:nvSpPr>
        <p:spPr>
          <a:xfrm>
            <a:off x="8919881" y="5432050"/>
            <a:ext cx="448235" cy="4258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730F9E-A6E1-F5FA-7BCA-A4365203A609}"/>
              </a:ext>
            </a:extLst>
          </p:cNvPr>
          <p:cNvSpPr txBox="1"/>
          <p:nvPr/>
        </p:nvSpPr>
        <p:spPr>
          <a:xfrm>
            <a:off x="10298" y="0"/>
            <a:ext cx="121817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This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illustrates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that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the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uncertainty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on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G</a:t>
            </a:r>
            <a:r>
              <a:rPr lang="es-ES" b="1" baseline="-25000" dirty="0">
                <a:solidFill>
                  <a:srgbClr val="00B050"/>
                </a:solidFill>
                <a:ea typeface="Calibri"/>
                <a:cs typeface="Calibri"/>
              </a:rPr>
              <a:t>EM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is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not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dominant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11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301203-6702-5237-0284-E6C2A8E17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644"/>
            <a:ext cx="12192000" cy="623671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10E9DFB-5F79-7274-CE5D-A9BCDCA1D5A1}"/>
              </a:ext>
            </a:extLst>
          </p:cNvPr>
          <p:cNvSpPr txBox="1">
            <a:spLocks/>
          </p:cNvSpPr>
          <p:nvPr/>
        </p:nvSpPr>
        <p:spPr>
          <a:xfrm>
            <a:off x="0" y="-1450"/>
            <a:ext cx="12191999" cy="454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cs typeface="Calibri Light"/>
              </a:rPr>
              <a:t> </a:t>
            </a:r>
            <a:r>
              <a:rPr lang="es-ES" dirty="0">
                <a:solidFill>
                  <a:srgbClr val="FF0000"/>
                </a:solidFill>
                <a:cs typeface="Calibri Light"/>
              </a:rPr>
              <a:t>a</a:t>
            </a:r>
            <a:r>
              <a:rPr lang="es-ES" baseline="-25000" dirty="0">
                <a:solidFill>
                  <a:srgbClr val="FF0000"/>
                </a:solidFill>
                <a:latin typeface="Symbol"/>
                <a:cs typeface="Calibri Light"/>
                <a:sym typeface="Symbol"/>
              </a:rPr>
              <a:t>m</a:t>
            </a:r>
            <a:endParaRPr lang="es-ES" baseline="30000" dirty="0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5FEC46-1FEB-3D82-A0D0-02409B9640FE}"/>
              </a:ext>
            </a:extLst>
          </p:cNvPr>
          <p:cNvSpPr txBox="1"/>
          <p:nvPr/>
        </p:nvSpPr>
        <p:spPr>
          <a:xfrm>
            <a:off x="8557053" y="10297"/>
            <a:ext cx="36143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ea typeface="Calibri"/>
                <a:cs typeface="Calibri"/>
              </a:rPr>
              <a:t>DISCLAIMER: WP2 WILL APPEAR SOON. INFO STILL NOT PUBLIC.</a:t>
            </a:r>
          </a:p>
        </p:txBody>
      </p:sp>
    </p:spTree>
    <p:extLst>
      <p:ext uri="{BB962C8B-B14F-4D97-AF65-F5344CB8AC3E}">
        <p14:creationId xmlns:p14="http://schemas.microsoft.com/office/powerpoint/2010/main" val="2094737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E6778-4AFA-1F3B-8C4D-403DB1B6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 err="1">
                <a:ea typeface="+mj-lt"/>
                <a:cs typeface="+mj-lt"/>
              </a:rPr>
              <a:t>a</a:t>
            </a:r>
            <a:r>
              <a:rPr lang="es-ES" sz="1900" baseline="-25000" dirty="0" err="1">
                <a:latin typeface="Symbol"/>
                <a:ea typeface="+mj-lt"/>
                <a:cs typeface="+mj-lt"/>
                <a:sym typeface="Symbol"/>
              </a:rPr>
              <a:t>m</a:t>
            </a:r>
            <a:r>
              <a:rPr lang="es-ES" sz="1900" baseline="30000" dirty="0" err="1">
                <a:ea typeface="+mj-lt"/>
                <a:cs typeface="+mj-lt"/>
              </a:rPr>
              <a:t>HVP</a:t>
            </a:r>
            <a:r>
              <a:rPr lang="es-ES" dirty="0">
                <a:ea typeface="+mj-lt"/>
                <a:cs typeface="+mj-lt"/>
              </a:rPr>
              <a:t> in </a:t>
            </a:r>
            <a:r>
              <a:rPr lang="es-ES" dirty="0" err="1">
                <a:ea typeface="+mj-lt"/>
                <a:cs typeface="+mj-lt"/>
              </a:rPr>
              <a:t>the</a:t>
            </a:r>
            <a:r>
              <a:rPr lang="es-ES" dirty="0">
                <a:cs typeface="Calibri Light"/>
              </a:rPr>
              <a:t> </a:t>
            </a:r>
            <a:r>
              <a:rPr lang="es-ES" sz="5400" dirty="0">
                <a:ea typeface="+mj-lt"/>
                <a:cs typeface="+mj-lt"/>
              </a:rPr>
              <a:t>SM</a:t>
            </a:r>
            <a:r>
              <a:rPr lang="es-ES" sz="5400" dirty="0">
                <a:cs typeface="Calibri Light"/>
              </a:rPr>
              <a:t>: </a:t>
            </a:r>
            <a:r>
              <a:rPr lang="es-ES" sz="5400" dirty="0" err="1">
                <a:cs typeface="Calibri Light"/>
              </a:rPr>
              <a:t>Window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 err="1">
                <a:cs typeface="Calibri Light"/>
              </a:rPr>
              <a:t>quantities</a:t>
            </a:r>
            <a:endParaRPr lang="es-ES" sz="5400" dirty="0">
              <a:ea typeface="Calibri Light"/>
              <a:cs typeface="Calibri Light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E412437-A1BE-C550-F82D-AE791D68A5FD}"/>
              </a:ext>
            </a:extLst>
          </p:cNvPr>
          <p:cNvSpPr txBox="1">
            <a:spLocks/>
          </p:cNvSpPr>
          <p:nvPr/>
        </p:nvSpPr>
        <p:spPr>
          <a:xfrm>
            <a:off x="20832" y="1216264"/>
            <a:ext cx="12148143" cy="4771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ea typeface="+mn-lt"/>
                <a:cs typeface="+mn-lt"/>
              </a:rPr>
              <a:t>Blum, Boyle, </a:t>
            </a:r>
            <a:r>
              <a:rPr lang="es-ES" err="1">
                <a:ea typeface="+mn-lt"/>
                <a:cs typeface="+mn-lt"/>
              </a:rPr>
              <a:t>Gülpers</a:t>
            </a:r>
            <a:r>
              <a:rPr lang="es-ES">
                <a:ea typeface="+mn-lt"/>
                <a:cs typeface="+mn-lt"/>
              </a:rPr>
              <a:t>, </a:t>
            </a:r>
            <a:r>
              <a:rPr lang="es-ES" err="1">
                <a:ea typeface="+mn-lt"/>
                <a:cs typeface="+mn-lt"/>
              </a:rPr>
              <a:t>Izubuchi</a:t>
            </a:r>
            <a:r>
              <a:rPr lang="es-ES">
                <a:ea typeface="+mn-lt"/>
                <a:cs typeface="+mn-lt"/>
              </a:rPr>
              <a:t>, Jin, Jung, </a:t>
            </a:r>
            <a:r>
              <a:rPr lang="es-ES" err="1">
                <a:ea typeface="+mn-lt"/>
                <a:cs typeface="+mn-lt"/>
              </a:rPr>
              <a:t>Jüttner</a:t>
            </a:r>
            <a:r>
              <a:rPr lang="es-ES">
                <a:ea typeface="+mn-lt"/>
                <a:cs typeface="+mn-lt"/>
              </a:rPr>
              <a:t>, </a:t>
            </a:r>
            <a:r>
              <a:rPr lang="es-ES" err="1">
                <a:ea typeface="+mn-lt"/>
                <a:cs typeface="+mn-lt"/>
              </a:rPr>
              <a:t>Lehner</a:t>
            </a:r>
            <a:r>
              <a:rPr lang="es-ES">
                <a:ea typeface="+mn-lt"/>
                <a:cs typeface="+mn-lt"/>
              </a:rPr>
              <a:t>, Portelli, Tsang (RBC, UKQCD),'18</a:t>
            </a:r>
            <a:endParaRPr lang="es-ES">
              <a:cs typeface="Calibri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74BA698E-99B0-2DB0-7AEB-6053F8CF4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075" y="2356943"/>
            <a:ext cx="6015962" cy="2856774"/>
          </a:xfrm>
          <a:prstGeom prst="rect">
            <a:avLst/>
          </a:prstGeom>
        </p:spPr>
      </p:pic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06E223B-351A-A024-3836-609ED57C8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378" y="3602763"/>
            <a:ext cx="6465487" cy="69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09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E6778-4AFA-1F3B-8C4D-403DB1B6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 err="1">
                <a:ea typeface="+mj-lt"/>
                <a:cs typeface="+mj-lt"/>
              </a:rPr>
              <a:t>a</a:t>
            </a:r>
            <a:r>
              <a:rPr lang="es-ES" sz="1900" baseline="-25000" dirty="0" err="1">
                <a:latin typeface="Symbol"/>
                <a:ea typeface="+mj-lt"/>
                <a:cs typeface="+mj-lt"/>
                <a:sym typeface="Symbol"/>
              </a:rPr>
              <a:t>m</a:t>
            </a:r>
            <a:r>
              <a:rPr lang="es-ES" sz="1900" baseline="30000" dirty="0" err="1">
                <a:ea typeface="+mj-lt"/>
                <a:cs typeface="+mj-lt"/>
              </a:rPr>
              <a:t>HVP</a:t>
            </a:r>
            <a:r>
              <a:rPr lang="es-ES" dirty="0">
                <a:ea typeface="+mj-lt"/>
                <a:cs typeface="+mj-lt"/>
              </a:rPr>
              <a:t> in </a:t>
            </a:r>
            <a:r>
              <a:rPr lang="es-ES" dirty="0" err="1">
                <a:ea typeface="+mj-lt"/>
                <a:cs typeface="+mj-lt"/>
              </a:rPr>
              <a:t>the</a:t>
            </a:r>
            <a:r>
              <a:rPr lang="es-ES" dirty="0">
                <a:cs typeface="Calibri Light"/>
              </a:rPr>
              <a:t> </a:t>
            </a:r>
            <a:r>
              <a:rPr lang="es-ES" sz="5400" dirty="0">
                <a:ea typeface="+mj-lt"/>
                <a:cs typeface="+mj-lt"/>
              </a:rPr>
              <a:t>SM</a:t>
            </a:r>
            <a:r>
              <a:rPr lang="es-ES" sz="5400" dirty="0">
                <a:cs typeface="Calibri Light"/>
              </a:rPr>
              <a:t>: </a:t>
            </a:r>
            <a:r>
              <a:rPr lang="es-ES" sz="5400" dirty="0" err="1">
                <a:cs typeface="Calibri Light"/>
              </a:rPr>
              <a:t>Window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 err="1">
                <a:cs typeface="Calibri Light"/>
              </a:rPr>
              <a:t>quantities</a:t>
            </a:r>
            <a:endParaRPr lang="es-ES" sz="5400" dirty="0">
              <a:ea typeface="Calibri Light"/>
              <a:cs typeface="Calibri Light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E412437-A1BE-C550-F82D-AE791D68A5FD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err="1">
                <a:ea typeface="+mn-lt"/>
                <a:cs typeface="+mn-lt"/>
              </a:rPr>
              <a:t>Colangelo</a:t>
            </a:r>
            <a:r>
              <a:rPr lang="es-ES">
                <a:ea typeface="+mn-lt"/>
                <a:cs typeface="+mn-lt"/>
              </a:rPr>
              <a:t>, El-</a:t>
            </a:r>
            <a:r>
              <a:rPr lang="es-ES" err="1">
                <a:ea typeface="+mn-lt"/>
                <a:cs typeface="+mn-lt"/>
              </a:rPr>
              <a:t>Khadra</a:t>
            </a:r>
            <a:r>
              <a:rPr lang="es-ES">
                <a:ea typeface="+mn-lt"/>
                <a:cs typeface="+mn-lt"/>
              </a:rPr>
              <a:t>, </a:t>
            </a:r>
            <a:r>
              <a:rPr lang="es-ES" err="1">
                <a:ea typeface="+mn-lt"/>
                <a:cs typeface="+mn-lt"/>
              </a:rPr>
              <a:t>Hoferichter</a:t>
            </a:r>
            <a:r>
              <a:rPr lang="es-ES">
                <a:ea typeface="+mn-lt"/>
                <a:cs typeface="+mn-lt"/>
              </a:rPr>
              <a:t>, </a:t>
            </a:r>
            <a:r>
              <a:rPr lang="es-ES" err="1">
                <a:ea typeface="+mn-lt"/>
                <a:cs typeface="+mn-lt"/>
              </a:rPr>
              <a:t>Keshavarzi</a:t>
            </a:r>
            <a:r>
              <a:rPr lang="es-ES">
                <a:ea typeface="+mn-lt"/>
                <a:cs typeface="+mn-lt"/>
              </a:rPr>
              <a:t>, </a:t>
            </a:r>
            <a:r>
              <a:rPr lang="es-ES" err="1">
                <a:ea typeface="+mn-lt"/>
                <a:cs typeface="+mn-lt"/>
              </a:rPr>
              <a:t>Lehner</a:t>
            </a:r>
            <a:r>
              <a:rPr lang="es-ES">
                <a:ea typeface="+mn-lt"/>
                <a:cs typeface="+mn-lt"/>
              </a:rPr>
              <a:t>, Stoffer, Teubner'22</a:t>
            </a:r>
            <a:endParaRPr lang="es-ES">
              <a:cs typeface="Calibri"/>
            </a:endParaRPr>
          </a:p>
        </p:txBody>
      </p:sp>
      <p:pic>
        <p:nvPicPr>
          <p:cNvPr id="7" name="Imagen 6" descr="Gráfico&#10;&#10;Descripción generada automáticamente">
            <a:extLst>
              <a:ext uri="{FF2B5EF4-FFF2-40B4-BE49-F238E27FC236}">
                <a16:creationId xmlns:a16="http://schemas.microsoft.com/office/drawing/2014/main" id="{70DEE36C-4E1D-EEDF-D30F-CECD54FBF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" y="1736719"/>
            <a:ext cx="12117441" cy="45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46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E6778-4AFA-1F3B-8C4D-403DB1B6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 err="1">
                <a:ea typeface="+mj-lt"/>
                <a:cs typeface="+mj-lt"/>
              </a:rPr>
              <a:t>a</a:t>
            </a:r>
            <a:r>
              <a:rPr lang="es-ES" sz="1900" baseline="-25000" dirty="0" err="1">
                <a:latin typeface="Symbol"/>
                <a:ea typeface="+mj-lt"/>
                <a:cs typeface="+mj-lt"/>
                <a:sym typeface="Symbol"/>
              </a:rPr>
              <a:t>m</a:t>
            </a:r>
            <a:r>
              <a:rPr lang="es-ES" sz="1900" baseline="30000" dirty="0" err="1">
                <a:ea typeface="+mj-lt"/>
                <a:cs typeface="+mj-lt"/>
              </a:rPr>
              <a:t>HVP</a:t>
            </a:r>
            <a:r>
              <a:rPr lang="es-ES" dirty="0">
                <a:ea typeface="+mj-lt"/>
                <a:cs typeface="+mj-lt"/>
              </a:rPr>
              <a:t> in </a:t>
            </a:r>
            <a:r>
              <a:rPr lang="es-ES" dirty="0" err="1">
                <a:ea typeface="+mj-lt"/>
                <a:cs typeface="+mj-lt"/>
              </a:rPr>
              <a:t>the</a:t>
            </a:r>
            <a:r>
              <a:rPr lang="es-ES" dirty="0">
                <a:cs typeface="Calibri Light"/>
              </a:rPr>
              <a:t> </a:t>
            </a:r>
            <a:r>
              <a:rPr lang="es-ES" sz="5400" dirty="0">
                <a:ea typeface="+mj-lt"/>
                <a:cs typeface="+mj-lt"/>
              </a:rPr>
              <a:t>SM</a:t>
            </a:r>
            <a:r>
              <a:rPr lang="es-ES" sz="5400" dirty="0">
                <a:cs typeface="Calibri Light"/>
              </a:rPr>
              <a:t>: </a:t>
            </a:r>
            <a:r>
              <a:rPr lang="es-ES" sz="5400" dirty="0" err="1">
                <a:cs typeface="Calibri Light"/>
              </a:rPr>
              <a:t>Our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>
                <a:solidFill>
                  <a:srgbClr val="FF0000"/>
                </a:solidFill>
                <a:latin typeface="Symbol"/>
                <a:cs typeface="Calibri Light"/>
                <a:sym typeface="Symbol"/>
              </a:rPr>
              <a:t>t</a:t>
            </a:r>
            <a:r>
              <a:rPr lang="es-ES" sz="5400" dirty="0">
                <a:cs typeface="Calibri Light"/>
              </a:rPr>
              <a:t>-data </a:t>
            </a:r>
            <a:r>
              <a:rPr lang="es-ES" sz="5400" dirty="0" err="1">
                <a:cs typeface="Calibri Light"/>
              </a:rPr>
              <a:t>based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 err="1">
                <a:cs typeface="Calibri Light"/>
              </a:rPr>
              <a:t>prediction</a:t>
            </a:r>
            <a:endParaRPr lang="es-ES" dirty="0">
              <a:ea typeface="Calibri Light"/>
              <a:cs typeface="Calibri Light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A174B-821A-49FD-3E46-EAEB30690F18}"/>
              </a:ext>
            </a:extLst>
          </p:cNvPr>
          <p:cNvSpPr txBox="1"/>
          <p:nvPr/>
        </p:nvSpPr>
        <p:spPr>
          <a:xfrm>
            <a:off x="16445" y="5065381"/>
            <a:ext cx="12153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 err="1">
                <a:cs typeface="Calibri"/>
              </a:rPr>
              <a:t>Window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quantities</a:t>
            </a:r>
            <a:r>
              <a:rPr lang="es-ES" dirty="0">
                <a:cs typeface="Calibri"/>
              </a:rPr>
              <a:t> @O(p</a:t>
            </a:r>
            <a:r>
              <a:rPr lang="es-ES" baseline="30000" dirty="0">
                <a:solidFill>
                  <a:srgbClr val="FF0000"/>
                </a:solidFill>
                <a:cs typeface="Calibri"/>
              </a:rPr>
              <a:t>4</a:t>
            </a:r>
            <a:r>
              <a:rPr lang="es-ES" dirty="0">
                <a:cs typeface="Calibri"/>
              </a:rPr>
              <a:t>) </a:t>
            </a:r>
            <a:r>
              <a:rPr lang="es-ES" dirty="0" err="1">
                <a:cs typeface="Calibri"/>
              </a:rPr>
              <a:t>below</a:t>
            </a:r>
            <a:r>
              <a:rPr lang="es-ES" dirty="0">
                <a:cs typeface="Calibri"/>
              </a:rPr>
              <a:t> 1 </a:t>
            </a:r>
            <a:r>
              <a:rPr lang="es-ES" dirty="0" err="1">
                <a:cs typeface="Calibri"/>
              </a:rPr>
              <a:t>GeV</a:t>
            </a:r>
            <a:r>
              <a:rPr lang="es-ES" dirty="0">
                <a:cs typeface="Calibri"/>
              </a:rPr>
              <a:t>. Blue band </a:t>
            </a:r>
            <a:r>
              <a:rPr lang="es-ES" dirty="0" err="1">
                <a:cs typeface="Calibri"/>
              </a:rPr>
              <a:t>is</a:t>
            </a:r>
            <a:r>
              <a:rPr lang="es-ES" dirty="0">
                <a:cs typeface="Calibri"/>
              </a:rPr>
              <a:t> </a:t>
            </a:r>
            <a:r>
              <a:rPr lang="es-ES" dirty="0">
                <a:latin typeface="Symbol"/>
                <a:cs typeface="Calibri"/>
                <a:sym typeface="Symbol"/>
              </a:rPr>
              <a:t>t</a:t>
            </a:r>
            <a:r>
              <a:rPr lang="es-ES" dirty="0">
                <a:cs typeface="Calibri"/>
              </a:rPr>
              <a:t>-data </a:t>
            </a:r>
            <a:r>
              <a:rPr lang="es-ES" dirty="0" err="1">
                <a:cs typeface="Calibri"/>
              </a:rPr>
              <a:t>average</a:t>
            </a:r>
            <a:r>
              <a:rPr lang="es-ES" dirty="0">
                <a:cs typeface="Calibri"/>
              </a:rPr>
              <a:t>. </a:t>
            </a:r>
            <a:r>
              <a:rPr lang="es-ES" dirty="0" err="1">
                <a:cs typeface="Calibri"/>
              </a:rPr>
              <a:t>e</a:t>
            </a:r>
            <a:r>
              <a:rPr lang="es-ES" baseline="30000" dirty="0" err="1">
                <a:cs typeface="Calibri"/>
              </a:rPr>
              <a:t>+</a:t>
            </a:r>
            <a:r>
              <a:rPr lang="es-ES" dirty="0" err="1">
                <a:cs typeface="Calibri"/>
              </a:rPr>
              <a:t>e</a:t>
            </a:r>
            <a:r>
              <a:rPr lang="es-ES" baseline="30000" dirty="0">
                <a:cs typeface="Calibri"/>
              </a:rPr>
              <a:t>-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number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taken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from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Colangelo</a:t>
            </a:r>
            <a:r>
              <a:rPr lang="es-ES" dirty="0">
                <a:cs typeface="Calibri" panose="020F0502020204030204"/>
              </a:rPr>
              <a:t> et al.'22 (pre-CMD3)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E412437-A1BE-C550-F82D-AE791D68A5FD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Masjuan-Miranda-Roig'23</a:t>
            </a:r>
            <a:endParaRPr lang="es-ES"/>
          </a:p>
        </p:txBody>
      </p:sp>
      <p:pic>
        <p:nvPicPr>
          <p:cNvPr id="3" name="Imagen 2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174D06E6-E7BA-735B-9878-A1AC67756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" y="1779126"/>
            <a:ext cx="12144499" cy="328985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5C5CEB1-3832-6FBD-06B8-EF62BBB99E05}"/>
              </a:ext>
            </a:extLst>
          </p:cNvPr>
          <p:cNvSpPr/>
          <p:nvPr/>
        </p:nvSpPr>
        <p:spPr>
          <a:xfrm>
            <a:off x="1602441" y="4445934"/>
            <a:ext cx="941293" cy="459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9F65EA6-FF3E-BAA9-CEFA-857F3A7C55E8}"/>
              </a:ext>
            </a:extLst>
          </p:cNvPr>
          <p:cNvSpPr/>
          <p:nvPr/>
        </p:nvSpPr>
        <p:spPr>
          <a:xfrm>
            <a:off x="5658972" y="4468344"/>
            <a:ext cx="930086" cy="4146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E36FCFE-D231-F4A8-ED6B-1B81FF9714EA}"/>
              </a:ext>
            </a:extLst>
          </p:cNvPr>
          <p:cNvSpPr/>
          <p:nvPr/>
        </p:nvSpPr>
        <p:spPr>
          <a:xfrm>
            <a:off x="9681882" y="4445934"/>
            <a:ext cx="963705" cy="4482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539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E6778-4AFA-1F3B-8C4D-403DB1B6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 err="1">
                <a:ea typeface="+mj-lt"/>
                <a:cs typeface="+mj-lt"/>
              </a:rPr>
              <a:t>a</a:t>
            </a:r>
            <a:r>
              <a:rPr lang="es-ES" sz="1900" baseline="-25000" dirty="0" err="1">
                <a:latin typeface="Symbol"/>
                <a:ea typeface="+mj-lt"/>
                <a:cs typeface="+mj-lt"/>
                <a:sym typeface="Symbol"/>
              </a:rPr>
              <a:t>m</a:t>
            </a:r>
            <a:r>
              <a:rPr lang="es-ES" sz="1900" baseline="30000" dirty="0" err="1">
                <a:ea typeface="+mj-lt"/>
                <a:cs typeface="+mj-lt"/>
              </a:rPr>
              <a:t>HVP</a:t>
            </a:r>
            <a:r>
              <a:rPr lang="es-ES" dirty="0">
                <a:ea typeface="+mj-lt"/>
                <a:cs typeface="+mj-lt"/>
              </a:rPr>
              <a:t> in </a:t>
            </a:r>
            <a:r>
              <a:rPr lang="es-ES" dirty="0" err="1">
                <a:ea typeface="+mj-lt"/>
                <a:cs typeface="+mj-lt"/>
              </a:rPr>
              <a:t>the</a:t>
            </a:r>
            <a:r>
              <a:rPr lang="es-ES" dirty="0">
                <a:cs typeface="Calibri Light"/>
              </a:rPr>
              <a:t> </a:t>
            </a:r>
            <a:r>
              <a:rPr lang="es-ES" sz="5400" dirty="0">
                <a:ea typeface="+mj-lt"/>
                <a:cs typeface="+mj-lt"/>
              </a:rPr>
              <a:t>SM</a:t>
            </a:r>
            <a:r>
              <a:rPr lang="es-ES" sz="5400" dirty="0">
                <a:cs typeface="Calibri Light"/>
              </a:rPr>
              <a:t>: </a:t>
            </a:r>
            <a:r>
              <a:rPr lang="es-ES" sz="5400" dirty="0" err="1">
                <a:cs typeface="Calibri Light"/>
              </a:rPr>
              <a:t>Our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>
                <a:solidFill>
                  <a:srgbClr val="FF0000"/>
                </a:solidFill>
                <a:latin typeface="Symbol"/>
                <a:cs typeface="Calibri Light"/>
                <a:sym typeface="Symbol"/>
              </a:rPr>
              <a:t>t</a:t>
            </a:r>
            <a:r>
              <a:rPr lang="es-ES" sz="5400" dirty="0">
                <a:cs typeface="Calibri Light"/>
              </a:rPr>
              <a:t>-data </a:t>
            </a:r>
            <a:r>
              <a:rPr lang="es-ES" sz="5400" dirty="0" err="1">
                <a:cs typeface="Calibri Light"/>
              </a:rPr>
              <a:t>based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 err="1">
                <a:cs typeface="Calibri Light"/>
              </a:rPr>
              <a:t>prediction</a:t>
            </a:r>
            <a:endParaRPr lang="es-ES" dirty="0">
              <a:ea typeface="Calibri Light"/>
              <a:cs typeface="Calibri Light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4B91A88-E9C2-D38B-CD6F-0302DFF35CE3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Masjuan-Miranda-Roig'23</a:t>
            </a:r>
            <a:endParaRPr lang="es-ES"/>
          </a:p>
        </p:txBody>
      </p:sp>
      <p:pic>
        <p:nvPicPr>
          <p:cNvPr id="3" name="Imagen 2" descr="Gráfico, Gráfico de superficie&#10;&#10;Descripción generada automáticamente">
            <a:extLst>
              <a:ext uri="{FF2B5EF4-FFF2-40B4-BE49-F238E27FC236}">
                <a16:creationId xmlns:a16="http://schemas.microsoft.com/office/drawing/2014/main" id="{3C83D0E5-87CE-FF51-9255-83322C6F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50" y="1575371"/>
            <a:ext cx="10653745" cy="35592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4F696AE-EAC1-EE34-A720-08BDDF266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50" y="5112596"/>
            <a:ext cx="11656952" cy="10348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068950-EB95-C5AD-F0A3-6C925AB51A36}"/>
              </a:ext>
            </a:extLst>
          </p:cNvPr>
          <p:cNvSpPr txBox="1"/>
          <p:nvPr/>
        </p:nvSpPr>
        <p:spPr>
          <a:xfrm>
            <a:off x="-13607" y="5992585"/>
            <a:ext cx="121783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 err="1">
                <a:cs typeface="Calibri"/>
              </a:rPr>
              <a:t>We</a:t>
            </a:r>
            <a:r>
              <a:rPr lang="es-ES" b="1" dirty="0">
                <a:cs typeface="Calibri"/>
              </a:rPr>
              <a:t> </a:t>
            </a:r>
            <a:r>
              <a:rPr lang="es-ES" b="1" dirty="0" err="1">
                <a:cs typeface="Calibri"/>
              </a:rPr>
              <a:t>have</a:t>
            </a:r>
            <a:r>
              <a:rPr lang="es-ES" b="1" dirty="0">
                <a:cs typeface="Calibri"/>
              </a:rPr>
              <a:t> </a:t>
            </a:r>
            <a:r>
              <a:rPr lang="es-ES" b="1" dirty="0" err="1">
                <a:cs typeface="Calibri"/>
              </a:rPr>
              <a:t>revisited</a:t>
            </a:r>
            <a:r>
              <a:rPr lang="es-ES" b="1" dirty="0">
                <a:cs typeface="Calibri"/>
              </a:rPr>
              <a:t> </a:t>
            </a:r>
            <a:r>
              <a:rPr lang="es-ES" b="1" dirty="0" err="1">
                <a:cs typeface="Calibri"/>
              </a:rPr>
              <a:t>these</a:t>
            </a:r>
            <a:r>
              <a:rPr lang="es-ES" b="1" dirty="0">
                <a:cs typeface="Calibri"/>
              </a:rPr>
              <a:t> </a:t>
            </a:r>
            <a:r>
              <a:rPr lang="es-ES" b="1" dirty="0" err="1">
                <a:cs typeface="Calibri"/>
              </a:rPr>
              <a:t>comparisons</a:t>
            </a:r>
            <a:r>
              <a:rPr lang="es-ES" b="1" dirty="0">
                <a:cs typeface="Calibri"/>
              </a:rPr>
              <a:t> in López Castro-Miranda-Roig '24</a:t>
            </a:r>
          </a:p>
        </p:txBody>
      </p:sp>
    </p:spTree>
    <p:extLst>
      <p:ext uri="{BB962C8B-B14F-4D97-AF65-F5344CB8AC3E}">
        <p14:creationId xmlns:p14="http://schemas.microsoft.com/office/powerpoint/2010/main" val="2261282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E6778-4AFA-1F3B-8C4D-403DB1B6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 err="1">
                <a:ea typeface="+mj-lt"/>
                <a:cs typeface="+mj-lt"/>
              </a:rPr>
              <a:t>a</a:t>
            </a:r>
            <a:r>
              <a:rPr lang="es-ES" sz="1900" baseline="-25000" dirty="0" err="1">
                <a:latin typeface="Symbol"/>
                <a:ea typeface="+mj-lt"/>
                <a:cs typeface="+mj-lt"/>
                <a:sym typeface="Symbol"/>
              </a:rPr>
              <a:t>m</a:t>
            </a:r>
            <a:r>
              <a:rPr lang="es-ES" sz="1900" baseline="30000" dirty="0" err="1">
                <a:ea typeface="+mj-lt"/>
                <a:cs typeface="+mj-lt"/>
              </a:rPr>
              <a:t>HVP</a:t>
            </a:r>
            <a:r>
              <a:rPr lang="es-ES" dirty="0">
                <a:ea typeface="+mj-lt"/>
                <a:cs typeface="+mj-lt"/>
              </a:rPr>
              <a:t> in </a:t>
            </a:r>
            <a:r>
              <a:rPr lang="es-ES" dirty="0" err="1">
                <a:ea typeface="+mj-lt"/>
                <a:cs typeface="+mj-lt"/>
              </a:rPr>
              <a:t>the</a:t>
            </a:r>
            <a:r>
              <a:rPr lang="es-ES" dirty="0">
                <a:cs typeface="Calibri Light"/>
              </a:rPr>
              <a:t> </a:t>
            </a:r>
            <a:r>
              <a:rPr lang="es-ES" sz="5400" dirty="0">
                <a:ea typeface="+mj-lt"/>
                <a:cs typeface="+mj-lt"/>
              </a:rPr>
              <a:t>SM</a:t>
            </a:r>
            <a:r>
              <a:rPr lang="es-ES" sz="5400" dirty="0">
                <a:cs typeface="Calibri Light"/>
              </a:rPr>
              <a:t>: </a:t>
            </a:r>
            <a:r>
              <a:rPr lang="es-ES" sz="5400" dirty="0" err="1">
                <a:cs typeface="Calibri Light"/>
              </a:rPr>
              <a:t>Our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>
                <a:solidFill>
                  <a:srgbClr val="FF0000"/>
                </a:solidFill>
                <a:latin typeface="Symbol"/>
                <a:cs typeface="Calibri Light"/>
                <a:sym typeface="Symbol"/>
              </a:rPr>
              <a:t>t</a:t>
            </a:r>
            <a:r>
              <a:rPr lang="es-ES" sz="5400" dirty="0">
                <a:cs typeface="Calibri Light"/>
              </a:rPr>
              <a:t>-data </a:t>
            </a:r>
            <a:r>
              <a:rPr lang="es-ES" sz="5400" dirty="0" err="1">
                <a:cs typeface="Calibri Light"/>
              </a:rPr>
              <a:t>based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 err="1">
                <a:cs typeface="Calibri Light"/>
              </a:rPr>
              <a:t>prediction</a:t>
            </a:r>
            <a:endParaRPr lang="es-ES" dirty="0">
              <a:ea typeface="Calibri Light"/>
              <a:cs typeface="Calibri Light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4B91A88-E9C2-D38B-CD6F-0302DFF35CE3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Masjuan-Miranda-Roig'23</a:t>
            </a:r>
            <a:endParaRPr lang="es-ES"/>
          </a:p>
        </p:txBody>
      </p:sp>
      <p:pic>
        <p:nvPicPr>
          <p:cNvPr id="3" name="Imagen 2" descr="Gráfico, Gráfico de superficie&#10;&#10;Descripción generada automáticamente">
            <a:extLst>
              <a:ext uri="{FF2B5EF4-FFF2-40B4-BE49-F238E27FC236}">
                <a16:creationId xmlns:a16="http://schemas.microsoft.com/office/drawing/2014/main" id="{3C83D0E5-87CE-FF51-9255-83322C6F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50" y="1575371"/>
            <a:ext cx="10653745" cy="35592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4F696AE-EAC1-EE34-A720-08BDDF266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50" y="5112596"/>
            <a:ext cx="11656952" cy="1034863"/>
          </a:xfrm>
          <a:prstGeom prst="rect">
            <a:avLst/>
          </a:prstGeom>
        </p:spPr>
      </p:pic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BCD5E585-CF17-859F-20AA-1928CF6A2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364" y="4511875"/>
            <a:ext cx="2743200" cy="1814193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269F5E9-54C1-B8C1-8027-4B6AA9EDEC6E}"/>
              </a:ext>
            </a:extLst>
          </p:cNvPr>
          <p:cNvSpPr/>
          <p:nvPr/>
        </p:nvSpPr>
        <p:spPr>
          <a:xfrm>
            <a:off x="7515841" y="5871237"/>
            <a:ext cx="937424" cy="2631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3BE381-1173-8CC8-CB9D-EBEEF81D3BAB}"/>
              </a:ext>
            </a:extLst>
          </p:cNvPr>
          <p:cNvSpPr txBox="1"/>
          <p:nvPr/>
        </p:nvSpPr>
        <p:spPr>
          <a:xfrm>
            <a:off x="8486158" y="5805453"/>
            <a:ext cx="3683913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cs typeface="Calibri"/>
              </a:rPr>
              <a:t>Comparison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with</a:t>
            </a:r>
            <a:r>
              <a:rPr lang="es-ES">
                <a:cs typeface="Calibri"/>
              </a:rPr>
              <a:t> CMD-3 data </a:t>
            </a:r>
            <a:r>
              <a:rPr lang="es-ES" err="1">
                <a:cs typeface="Calibri"/>
              </a:rPr>
              <a:t>seems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to</a:t>
            </a:r>
            <a:r>
              <a:rPr lang="es-ES">
                <a:cs typeface="Calibri"/>
              </a:rPr>
              <a:t> be </a:t>
            </a:r>
            <a:r>
              <a:rPr lang="es-ES" err="1">
                <a:cs typeface="Calibri"/>
              </a:rPr>
              <a:t>dominated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by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the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FFs</a:t>
            </a:r>
            <a:r>
              <a:rPr lang="es-ES">
                <a:cs typeface="Calibri"/>
              </a:rPr>
              <a:t> ratio!!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E8D13EE-BFF7-B3EF-E58C-4B4F6AC19933}"/>
              </a:ext>
            </a:extLst>
          </p:cNvPr>
          <p:cNvSpPr txBox="1"/>
          <p:nvPr/>
        </p:nvSpPr>
        <p:spPr>
          <a:xfrm>
            <a:off x="-13607" y="5992585"/>
            <a:ext cx="121783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 err="1">
                <a:cs typeface="Calibri"/>
              </a:rPr>
              <a:t>We</a:t>
            </a:r>
            <a:r>
              <a:rPr lang="es-ES" b="1" dirty="0">
                <a:cs typeface="Calibri"/>
              </a:rPr>
              <a:t> </a:t>
            </a:r>
            <a:r>
              <a:rPr lang="es-ES" b="1" dirty="0" err="1">
                <a:cs typeface="Calibri"/>
              </a:rPr>
              <a:t>have</a:t>
            </a:r>
            <a:r>
              <a:rPr lang="es-ES" b="1" dirty="0">
                <a:cs typeface="Calibri"/>
              </a:rPr>
              <a:t> </a:t>
            </a:r>
            <a:r>
              <a:rPr lang="es-ES" b="1" dirty="0" err="1">
                <a:cs typeface="Calibri"/>
              </a:rPr>
              <a:t>revisited</a:t>
            </a:r>
            <a:r>
              <a:rPr lang="es-ES" b="1" dirty="0">
                <a:cs typeface="Calibri"/>
              </a:rPr>
              <a:t> </a:t>
            </a:r>
            <a:r>
              <a:rPr lang="es-ES" b="1" dirty="0" err="1">
                <a:cs typeface="Calibri"/>
              </a:rPr>
              <a:t>these</a:t>
            </a:r>
            <a:r>
              <a:rPr lang="es-ES" b="1" dirty="0">
                <a:cs typeface="Calibri"/>
              </a:rPr>
              <a:t> </a:t>
            </a:r>
            <a:r>
              <a:rPr lang="es-ES" b="1" dirty="0" err="1">
                <a:cs typeface="Calibri"/>
              </a:rPr>
              <a:t>comparisons</a:t>
            </a:r>
            <a:r>
              <a:rPr lang="es-ES" b="1" dirty="0">
                <a:cs typeface="Calibri"/>
              </a:rPr>
              <a:t> in López Castro-Miranda-Roig '24</a:t>
            </a:r>
          </a:p>
        </p:txBody>
      </p:sp>
    </p:spTree>
    <p:extLst>
      <p:ext uri="{BB962C8B-B14F-4D97-AF65-F5344CB8AC3E}">
        <p14:creationId xmlns:p14="http://schemas.microsoft.com/office/powerpoint/2010/main" val="2206698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648D5277-CCAF-3BAE-4ABD-4ADC0CDE5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13153"/>
            <a:ext cx="6404758" cy="45817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38E6778-4AFA-1F3B-8C4D-403DB1B6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 err="1">
                <a:ea typeface="+mj-lt"/>
                <a:cs typeface="+mj-lt"/>
              </a:rPr>
              <a:t>a</a:t>
            </a:r>
            <a:r>
              <a:rPr lang="es-ES" sz="1900" baseline="-25000" dirty="0" err="1">
                <a:latin typeface="Symbol"/>
                <a:ea typeface="+mj-lt"/>
                <a:cs typeface="+mj-lt"/>
                <a:sym typeface="Symbol"/>
              </a:rPr>
              <a:t>m</a:t>
            </a:r>
            <a:r>
              <a:rPr lang="es-ES" sz="1900" baseline="30000" dirty="0" err="1">
                <a:ea typeface="+mj-lt"/>
                <a:cs typeface="+mj-lt"/>
              </a:rPr>
              <a:t>HVP</a:t>
            </a:r>
            <a:r>
              <a:rPr lang="es-ES" dirty="0">
                <a:ea typeface="+mj-lt"/>
                <a:cs typeface="+mj-lt"/>
              </a:rPr>
              <a:t> in </a:t>
            </a:r>
            <a:r>
              <a:rPr lang="es-ES" dirty="0" err="1">
                <a:ea typeface="+mj-lt"/>
                <a:cs typeface="+mj-lt"/>
              </a:rPr>
              <a:t>the</a:t>
            </a:r>
            <a:r>
              <a:rPr lang="es-ES" dirty="0">
                <a:cs typeface="Calibri Light"/>
              </a:rPr>
              <a:t> </a:t>
            </a:r>
            <a:r>
              <a:rPr lang="es-ES" sz="5400" dirty="0">
                <a:ea typeface="+mj-lt"/>
                <a:cs typeface="+mj-lt"/>
              </a:rPr>
              <a:t>SM</a:t>
            </a:r>
            <a:r>
              <a:rPr lang="es-ES" sz="5400" dirty="0">
                <a:cs typeface="Calibri Light"/>
              </a:rPr>
              <a:t>: </a:t>
            </a:r>
            <a:r>
              <a:rPr lang="es-ES" sz="5400" dirty="0" err="1">
                <a:cs typeface="Calibri Light"/>
              </a:rPr>
              <a:t>Our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>
                <a:solidFill>
                  <a:srgbClr val="FF0000"/>
                </a:solidFill>
                <a:latin typeface="Symbol"/>
                <a:cs typeface="Calibri Light"/>
                <a:sym typeface="Symbol"/>
              </a:rPr>
              <a:t>t</a:t>
            </a:r>
            <a:r>
              <a:rPr lang="es-ES" sz="5400" dirty="0">
                <a:cs typeface="Calibri Light"/>
              </a:rPr>
              <a:t>-data </a:t>
            </a:r>
            <a:r>
              <a:rPr lang="es-ES" sz="5400" dirty="0" err="1">
                <a:cs typeface="Calibri Light"/>
              </a:rPr>
              <a:t>based</a:t>
            </a:r>
            <a:r>
              <a:rPr lang="es-ES" sz="5400" dirty="0">
                <a:cs typeface="Calibri Light"/>
              </a:rPr>
              <a:t> </a:t>
            </a:r>
            <a:r>
              <a:rPr lang="es-ES" sz="5400" dirty="0" err="1">
                <a:cs typeface="Calibri Light"/>
              </a:rPr>
              <a:t>prediction</a:t>
            </a:r>
            <a:endParaRPr lang="es-ES">
              <a:ea typeface="Calibri Light"/>
              <a:cs typeface="Calibri Light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4B91A88-E9C2-D38B-CD6F-0302DFF35CE3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Masjuan-Miranda-Roig'23</a:t>
            </a:r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25B023-7F42-1150-2FE6-AAB3FB0CEAD4}"/>
              </a:ext>
            </a:extLst>
          </p:cNvPr>
          <p:cNvSpPr txBox="1"/>
          <p:nvPr/>
        </p:nvSpPr>
        <p:spPr>
          <a:xfrm>
            <a:off x="87711" y="2461424"/>
            <a:ext cx="437464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dirty="0" err="1">
                <a:ea typeface="+mn-lt"/>
                <a:cs typeface="+mn-lt"/>
              </a:rPr>
              <a:t>Comparison</a:t>
            </a:r>
            <a:r>
              <a:rPr lang="es-ES" sz="2400" dirty="0">
                <a:ea typeface="+mn-lt"/>
                <a:cs typeface="+mn-lt"/>
              </a:rPr>
              <a:t> </a:t>
            </a:r>
            <a:r>
              <a:rPr lang="es-ES" sz="2400" dirty="0" err="1">
                <a:ea typeface="+mn-lt"/>
                <a:cs typeface="+mn-lt"/>
              </a:rPr>
              <a:t>of</a:t>
            </a:r>
            <a:r>
              <a:rPr lang="es-ES" sz="2400" dirty="0">
                <a:ea typeface="+mn-lt"/>
                <a:cs typeface="+mn-lt"/>
              </a:rPr>
              <a:t> </a:t>
            </a:r>
            <a:r>
              <a:rPr lang="es-ES" sz="2400" dirty="0" err="1">
                <a:ea typeface="+mn-lt"/>
                <a:cs typeface="+mn-lt"/>
              </a:rPr>
              <a:t>the</a:t>
            </a:r>
            <a:r>
              <a:rPr lang="es-ES" sz="2400" dirty="0">
                <a:ea typeface="+mn-lt"/>
                <a:cs typeface="+mn-lt"/>
              </a:rPr>
              <a:t> total </a:t>
            </a:r>
            <a:r>
              <a:rPr lang="es-ES" sz="2400" dirty="0" err="1">
                <a:ea typeface="+mn-lt"/>
                <a:cs typeface="+mn-lt"/>
              </a:rPr>
              <a:t>intermediate</a:t>
            </a:r>
            <a:r>
              <a:rPr lang="es-ES" sz="2400" dirty="0">
                <a:ea typeface="+mn-lt"/>
                <a:cs typeface="+mn-lt"/>
              </a:rPr>
              <a:t> </a:t>
            </a:r>
            <a:r>
              <a:rPr lang="es-ES" sz="2400" dirty="0" err="1">
                <a:ea typeface="+mn-lt"/>
                <a:cs typeface="+mn-lt"/>
              </a:rPr>
              <a:t>window</a:t>
            </a:r>
            <a:r>
              <a:rPr lang="es-ES" sz="2400" dirty="0">
                <a:ea typeface="+mn-lt"/>
                <a:cs typeface="+mn-lt"/>
              </a:rPr>
              <a:t> </a:t>
            </a:r>
            <a:r>
              <a:rPr lang="es-ES" sz="2400" dirty="0" err="1">
                <a:ea typeface="+mn-lt"/>
                <a:cs typeface="+mn-lt"/>
              </a:rPr>
              <a:t>contribution</a:t>
            </a:r>
            <a:r>
              <a:rPr lang="es-ES" sz="2400" dirty="0">
                <a:ea typeface="+mn-lt"/>
                <a:cs typeface="+mn-lt"/>
              </a:rPr>
              <a:t> </a:t>
            </a:r>
            <a:r>
              <a:rPr lang="es-ES" sz="2400" dirty="0" err="1">
                <a:ea typeface="+mn-lt"/>
                <a:cs typeface="+mn-lt"/>
              </a:rPr>
              <a:t>to</a:t>
            </a:r>
            <a:r>
              <a:rPr lang="es-ES" sz="2400" dirty="0">
                <a:ea typeface="+mn-lt"/>
                <a:cs typeface="+mn-lt"/>
              </a:rPr>
              <a:t> </a:t>
            </a:r>
            <a:r>
              <a:rPr lang="es-ES" sz="2400" dirty="0" err="1">
                <a:ea typeface="+mn-lt"/>
                <a:cs typeface="+mn-lt"/>
              </a:rPr>
              <a:t>a</a:t>
            </a:r>
            <a:r>
              <a:rPr lang="es-ES" sz="2400" baseline="-25000" dirty="0" err="1">
                <a:latin typeface="Symbol"/>
                <a:ea typeface="+mn-lt"/>
                <a:cs typeface="+mn-lt"/>
                <a:sym typeface="Symbol"/>
              </a:rPr>
              <a:t>m</a:t>
            </a:r>
            <a:r>
              <a:rPr lang="es-ES" sz="2400" baseline="30000" dirty="0" err="1">
                <a:ea typeface="+mn-lt"/>
                <a:cs typeface="+mn-lt"/>
              </a:rPr>
              <a:t>HVP,LO</a:t>
            </a:r>
            <a:r>
              <a:rPr lang="es-ES" sz="2400" dirty="0">
                <a:ea typeface="+mn-lt"/>
                <a:cs typeface="+mn-lt"/>
              </a:rPr>
              <a:t>.</a:t>
            </a:r>
            <a:r>
              <a:rPr lang="es-ES" sz="2400" dirty="0">
                <a:cs typeface="Calibri"/>
              </a:rPr>
              <a:t> Blue band </a:t>
            </a:r>
            <a:r>
              <a:rPr lang="es-ES" sz="2400" dirty="0" err="1">
                <a:cs typeface="Calibri"/>
              </a:rPr>
              <a:t>corresponds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to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lattice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average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excluding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first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two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results</a:t>
            </a:r>
            <a:br>
              <a:rPr lang="es-ES" sz="2400" dirty="0">
                <a:cs typeface="Calibri"/>
              </a:rPr>
            </a:br>
            <a:r>
              <a:rPr lang="es-ES" sz="2400" dirty="0">
                <a:cs typeface="Calibri"/>
              </a:rPr>
              <a:t>(</a:t>
            </a:r>
            <a:r>
              <a:rPr lang="es-ES" sz="2400" dirty="0" err="1">
                <a:cs typeface="Calibri"/>
              </a:rPr>
              <a:t>currently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superseded</a:t>
            </a:r>
            <a:r>
              <a:rPr lang="es-ES" sz="2400" dirty="0">
                <a:cs typeface="Calibri"/>
              </a:rPr>
              <a:t>).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9C1704-C01C-6F26-9CAC-690206230775}"/>
              </a:ext>
            </a:extLst>
          </p:cNvPr>
          <p:cNvSpPr txBox="1"/>
          <p:nvPr/>
        </p:nvSpPr>
        <p:spPr>
          <a:xfrm>
            <a:off x="11314877" y="2368230"/>
            <a:ext cx="8551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err="1">
                <a:solidFill>
                  <a:srgbClr val="0070C0"/>
                </a:solidFill>
                <a:cs typeface="Calibri"/>
              </a:rPr>
              <a:t>Lattice</a:t>
            </a:r>
            <a:r>
              <a:rPr lang="es-ES" dirty="0">
                <a:solidFill>
                  <a:srgbClr val="0070C0"/>
                </a:solidFill>
                <a:cs typeface="Calibri"/>
              </a:rPr>
              <a:t> QCD</a:t>
            </a:r>
            <a:endParaRPr lang="es-ES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9" name="Llaves 8">
            <a:extLst>
              <a:ext uri="{FF2B5EF4-FFF2-40B4-BE49-F238E27FC236}">
                <a16:creationId xmlns:a16="http://schemas.microsoft.com/office/drawing/2014/main" id="{FD3232A5-0208-D9F1-043F-2768C36C2ED9}"/>
              </a:ext>
            </a:extLst>
          </p:cNvPr>
          <p:cNvSpPr/>
          <p:nvPr/>
        </p:nvSpPr>
        <p:spPr>
          <a:xfrm>
            <a:off x="4621123" y="3409028"/>
            <a:ext cx="6514057" cy="719853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DD25371-5ABD-99E2-908A-EE1C7C3C0CF5}"/>
              </a:ext>
            </a:extLst>
          </p:cNvPr>
          <p:cNvSpPr txBox="1"/>
          <p:nvPr/>
        </p:nvSpPr>
        <p:spPr>
          <a:xfrm>
            <a:off x="11052950" y="3481079"/>
            <a:ext cx="10689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 err="1">
                <a:solidFill>
                  <a:srgbClr val="0070C0"/>
                </a:solidFill>
                <a:cs typeface="Calibri"/>
              </a:rPr>
              <a:t>e</a:t>
            </a:r>
            <a:r>
              <a:rPr lang="es-ES" baseline="30000" dirty="0" err="1">
                <a:solidFill>
                  <a:srgbClr val="0070C0"/>
                </a:solidFill>
                <a:cs typeface="Calibri"/>
              </a:rPr>
              <a:t>+</a:t>
            </a:r>
            <a:r>
              <a:rPr lang="es-ES" dirty="0" err="1">
                <a:solidFill>
                  <a:srgbClr val="0070C0"/>
                </a:solidFill>
                <a:cs typeface="Calibri"/>
              </a:rPr>
              <a:t>e</a:t>
            </a:r>
            <a:r>
              <a:rPr lang="es-ES" baseline="30000" dirty="0">
                <a:solidFill>
                  <a:srgbClr val="0070C0"/>
                </a:solidFill>
                <a:cs typeface="Calibri"/>
              </a:rPr>
              <a:t>-</a:t>
            </a:r>
            <a:r>
              <a:rPr lang="es-ES" dirty="0">
                <a:solidFill>
                  <a:srgbClr val="0070C0"/>
                </a:solidFill>
                <a:cs typeface="Calibri"/>
              </a:rPr>
              <a:t> data (+</a:t>
            </a:r>
            <a:r>
              <a:rPr lang="es-ES" dirty="0" err="1">
                <a:solidFill>
                  <a:srgbClr val="0070C0"/>
                </a:solidFill>
                <a:cs typeface="Calibri"/>
              </a:rPr>
              <a:t>Lattice</a:t>
            </a:r>
            <a:r>
              <a:rPr lang="es-ES" dirty="0">
                <a:solidFill>
                  <a:srgbClr val="0070C0"/>
                </a:solidFill>
                <a:cs typeface="Calibri"/>
              </a:rPr>
              <a:t>)</a:t>
            </a:r>
            <a:endParaRPr lang="es-ES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E6A3D3-6A0F-51BE-9EB1-7B7CEB6A8A2C}"/>
              </a:ext>
            </a:extLst>
          </p:cNvPr>
          <p:cNvSpPr txBox="1"/>
          <p:nvPr/>
        </p:nvSpPr>
        <p:spPr>
          <a:xfrm>
            <a:off x="11204141" y="4702471"/>
            <a:ext cx="9396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Symbol"/>
                <a:cs typeface="Calibri"/>
                <a:sym typeface="Symbol"/>
              </a:rPr>
              <a:t>t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 data</a:t>
            </a:r>
            <a:endParaRPr lang="es-ES" b="1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12" name="Llaves 11">
            <a:extLst>
              <a:ext uri="{FF2B5EF4-FFF2-40B4-BE49-F238E27FC236}">
                <a16:creationId xmlns:a16="http://schemas.microsoft.com/office/drawing/2014/main" id="{31778828-5EE6-BB87-9F28-0869E0EADE15}"/>
              </a:ext>
            </a:extLst>
          </p:cNvPr>
          <p:cNvSpPr/>
          <p:nvPr/>
        </p:nvSpPr>
        <p:spPr>
          <a:xfrm>
            <a:off x="4454456" y="4122047"/>
            <a:ext cx="6682575" cy="1294325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Llaves 2">
            <a:extLst>
              <a:ext uri="{FF2B5EF4-FFF2-40B4-BE49-F238E27FC236}">
                <a16:creationId xmlns:a16="http://schemas.microsoft.com/office/drawing/2014/main" id="{F2B67CDA-A479-5645-B45A-9C844BF2E455}"/>
              </a:ext>
            </a:extLst>
          </p:cNvPr>
          <p:cNvSpPr/>
          <p:nvPr/>
        </p:nvSpPr>
        <p:spPr>
          <a:xfrm>
            <a:off x="4575630" y="1934225"/>
            <a:ext cx="6742877" cy="1397914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83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648D5277-CCAF-3BAE-4ABD-4ADC0CDE5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13153"/>
            <a:ext cx="6404758" cy="45817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38E6778-4AFA-1F3B-8C4D-403DB1B6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err="1">
                <a:ea typeface="+mj-lt"/>
                <a:cs typeface="+mj-lt"/>
              </a:rPr>
              <a:t>Update</a:t>
            </a:r>
            <a:r>
              <a:rPr lang="es-ES" dirty="0">
                <a:ea typeface="+mj-lt"/>
                <a:cs typeface="+mj-lt"/>
              </a:rPr>
              <a:t> </a:t>
            </a:r>
            <a:r>
              <a:rPr lang="es-ES" err="1">
                <a:ea typeface="+mj-lt"/>
                <a:cs typeface="+mj-lt"/>
              </a:rPr>
              <a:t>on</a:t>
            </a:r>
            <a:r>
              <a:rPr lang="es-ES" dirty="0">
                <a:ea typeface="+mj-lt"/>
                <a:cs typeface="+mj-lt"/>
              </a:rPr>
              <a:t> </a:t>
            </a:r>
            <a:r>
              <a:rPr lang="es-ES" err="1">
                <a:ea typeface="+mj-lt"/>
                <a:cs typeface="+mj-lt"/>
              </a:rPr>
              <a:t>the</a:t>
            </a:r>
            <a:r>
              <a:rPr lang="es-ES" dirty="0">
                <a:ea typeface="+mj-lt"/>
                <a:cs typeface="+mj-lt"/>
              </a:rPr>
              <a:t> </a:t>
            </a:r>
            <a:r>
              <a:rPr lang="es-ES" err="1">
                <a:ea typeface="+mj-lt"/>
                <a:cs typeface="+mj-lt"/>
              </a:rPr>
              <a:t>windows</a:t>
            </a:r>
            <a:r>
              <a:rPr lang="es-ES" dirty="0">
                <a:ea typeface="+mj-lt"/>
                <a:cs typeface="+mj-lt"/>
              </a:rPr>
              <a:t> </a:t>
            </a:r>
            <a:r>
              <a:rPr lang="es-ES" err="1">
                <a:ea typeface="+mj-lt"/>
                <a:cs typeface="+mj-lt"/>
              </a:rPr>
              <a:t>from</a:t>
            </a:r>
            <a:r>
              <a:rPr lang="es-ES" dirty="0">
                <a:ea typeface="+mj-lt"/>
                <a:cs typeface="+mj-lt"/>
              </a:rPr>
              <a:t> </a:t>
            </a:r>
            <a:r>
              <a:rPr lang="es-ES" err="1">
                <a:ea typeface="+mj-lt"/>
                <a:cs typeface="+mj-lt"/>
              </a:rPr>
              <a:t>lattice</a:t>
            </a:r>
            <a:r>
              <a:rPr lang="es-ES" dirty="0">
                <a:ea typeface="+mj-lt"/>
                <a:cs typeface="+mj-lt"/>
              </a:rPr>
              <a:t> vs. </a:t>
            </a:r>
            <a:r>
              <a:rPr lang="es-ES" err="1">
                <a:ea typeface="+mj-lt"/>
                <a:cs typeface="+mj-lt"/>
              </a:rPr>
              <a:t>e</a:t>
            </a:r>
            <a:r>
              <a:rPr lang="es-ES" baseline="30000" err="1">
                <a:ea typeface="+mj-lt"/>
                <a:cs typeface="+mj-lt"/>
              </a:rPr>
              <a:t>+</a:t>
            </a:r>
            <a:r>
              <a:rPr lang="es-ES" err="1">
                <a:ea typeface="+mj-lt"/>
                <a:cs typeface="+mj-lt"/>
              </a:rPr>
              <a:t>e</a:t>
            </a:r>
            <a:r>
              <a:rPr lang="es-ES" baseline="30000" dirty="0">
                <a:ea typeface="+mj-lt"/>
                <a:cs typeface="+mj-lt"/>
              </a:rPr>
              <a:t>-</a:t>
            </a:r>
            <a:endParaRPr lang="es-ES" sz="5400" baseline="30000" dirty="0">
              <a:ea typeface="Calibri Light"/>
              <a:cs typeface="Calibri Light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4B91A88-E9C2-D38B-CD6F-0302DFF35CE3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Masjuan-Miranda-Roig'23</a:t>
            </a:r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25B023-7F42-1150-2FE6-AAB3FB0CEAD4}"/>
              </a:ext>
            </a:extLst>
          </p:cNvPr>
          <p:cNvSpPr txBox="1"/>
          <p:nvPr/>
        </p:nvSpPr>
        <p:spPr>
          <a:xfrm>
            <a:off x="87711" y="2461424"/>
            <a:ext cx="437464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dirty="0" err="1">
                <a:ea typeface="+mn-lt"/>
                <a:cs typeface="+mn-lt"/>
              </a:rPr>
              <a:t>Comparison</a:t>
            </a:r>
            <a:r>
              <a:rPr lang="es-ES" sz="2400" dirty="0">
                <a:ea typeface="+mn-lt"/>
                <a:cs typeface="+mn-lt"/>
              </a:rPr>
              <a:t> </a:t>
            </a:r>
            <a:r>
              <a:rPr lang="es-ES" sz="2400" dirty="0" err="1">
                <a:ea typeface="+mn-lt"/>
                <a:cs typeface="+mn-lt"/>
              </a:rPr>
              <a:t>of</a:t>
            </a:r>
            <a:r>
              <a:rPr lang="es-ES" sz="2400" dirty="0">
                <a:ea typeface="+mn-lt"/>
                <a:cs typeface="+mn-lt"/>
              </a:rPr>
              <a:t> </a:t>
            </a:r>
            <a:r>
              <a:rPr lang="es-ES" sz="2400" dirty="0" err="1">
                <a:ea typeface="+mn-lt"/>
                <a:cs typeface="+mn-lt"/>
              </a:rPr>
              <a:t>the</a:t>
            </a:r>
            <a:r>
              <a:rPr lang="es-ES" sz="2400" dirty="0">
                <a:ea typeface="+mn-lt"/>
                <a:cs typeface="+mn-lt"/>
              </a:rPr>
              <a:t> total </a:t>
            </a:r>
            <a:r>
              <a:rPr lang="es-ES" sz="2400" dirty="0" err="1">
                <a:ea typeface="+mn-lt"/>
                <a:cs typeface="+mn-lt"/>
              </a:rPr>
              <a:t>intermediate</a:t>
            </a:r>
            <a:r>
              <a:rPr lang="es-ES" sz="2400" dirty="0">
                <a:ea typeface="+mn-lt"/>
                <a:cs typeface="+mn-lt"/>
              </a:rPr>
              <a:t> </a:t>
            </a:r>
            <a:r>
              <a:rPr lang="es-ES" sz="2400" dirty="0" err="1">
                <a:ea typeface="+mn-lt"/>
                <a:cs typeface="+mn-lt"/>
              </a:rPr>
              <a:t>window</a:t>
            </a:r>
            <a:r>
              <a:rPr lang="es-ES" sz="2400" dirty="0">
                <a:ea typeface="+mn-lt"/>
                <a:cs typeface="+mn-lt"/>
              </a:rPr>
              <a:t> </a:t>
            </a:r>
            <a:r>
              <a:rPr lang="es-ES" sz="2400" dirty="0" err="1">
                <a:ea typeface="+mn-lt"/>
                <a:cs typeface="+mn-lt"/>
              </a:rPr>
              <a:t>contribution</a:t>
            </a:r>
            <a:r>
              <a:rPr lang="es-ES" sz="2400" dirty="0">
                <a:ea typeface="+mn-lt"/>
                <a:cs typeface="+mn-lt"/>
              </a:rPr>
              <a:t> </a:t>
            </a:r>
            <a:r>
              <a:rPr lang="es-ES" sz="2400" dirty="0" err="1">
                <a:ea typeface="+mn-lt"/>
                <a:cs typeface="+mn-lt"/>
              </a:rPr>
              <a:t>to</a:t>
            </a:r>
            <a:r>
              <a:rPr lang="es-ES" sz="2400" dirty="0">
                <a:ea typeface="+mn-lt"/>
                <a:cs typeface="+mn-lt"/>
              </a:rPr>
              <a:t> </a:t>
            </a:r>
            <a:r>
              <a:rPr lang="es-ES" sz="2400" dirty="0" err="1">
                <a:ea typeface="+mn-lt"/>
                <a:cs typeface="+mn-lt"/>
              </a:rPr>
              <a:t>a</a:t>
            </a:r>
            <a:r>
              <a:rPr lang="es-ES" sz="2400" baseline="-25000" dirty="0" err="1">
                <a:latin typeface="Symbol"/>
                <a:ea typeface="+mn-lt"/>
                <a:cs typeface="+mn-lt"/>
                <a:sym typeface="Symbol"/>
              </a:rPr>
              <a:t>m</a:t>
            </a:r>
            <a:r>
              <a:rPr lang="es-ES" sz="2400" baseline="30000" dirty="0" err="1">
                <a:ea typeface="+mn-lt"/>
                <a:cs typeface="+mn-lt"/>
              </a:rPr>
              <a:t>HVP,LO</a:t>
            </a:r>
            <a:r>
              <a:rPr lang="es-ES" sz="2400" dirty="0">
                <a:ea typeface="+mn-lt"/>
                <a:cs typeface="+mn-lt"/>
              </a:rPr>
              <a:t>.</a:t>
            </a:r>
            <a:r>
              <a:rPr lang="es-ES" sz="2400" dirty="0">
                <a:cs typeface="Calibri"/>
              </a:rPr>
              <a:t> Blue band </a:t>
            </a:r>
            <a:r>
              <a:rPr lang="es-ES" sz="2400" dirty="0" err="1">
                <a:cs typeface="Calibri"/>
              </a:rPr>
              <a:t>corresponds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to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lattice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average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excluding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first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two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results</a:t>
            </a:r>
            <a:br>
              <a:rPr lang="es-ES" sz="2400" dirty="0">
                <a:cs typeface="Calibri"/>
              </a:rPr>
            </a:br>
            <a:r>
              <a:rPr lang="es-ES" sz="2400" dirty="0">
                <a:cs typeface="Calibri"/>
              </a:rPr>
              <a:t>(</a:t>
            </a:r>
            <a:r>
              <a:rPr lang="es-ES" sz="2400" dirty="0" err="1">
                <a:cs typeface="Calibri"/>
              </a:rPr>
              <a:t>currently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superseded</a:t>
            </a:r>
            <a:r>
              <a:rPr lang="es-ES" sz="2400" dirty="0">
                <a:cs typeface="Calibri"/>
              </a:rPr>
              <a:t>).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9C1704-C01C-6F26-9CAC-690206230775}"/>
              </a:ext>
            </a:extLst>
          </p:cNvPr>
          <p:cNvSpPr txBox="1"/>
          <p:nvPr/>
        </p:nvSpPr>
        <p:spPr>
          <a:xfrm>
            <a:off x="11314877" y="2368230"/>
            <a:ext cx="8551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err="1">
                <a:solidFill>
                  <a:srgbClr val="0070C0"/>
                </a:solidFill>
                <a:cs typeface="Calibri"/>
              </a:rPr>
              <a:t>Lattice</a:t>
            </a:r>
            <a:r>
              <a:rPr lang="es-ES" dirty="0">
                <a:solidFill>
                  <a:srgbClr val="0070C0"/>
                </a:solidFill>
                <a:cs typeface="Calibri"/>
              </a:rPr>
              <a:t> QCD</a:t>
            </a:r>
            <a:endParaRPr lang="es-ES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9" name="Llaves 8">
            <a:extLst>
              <a:ext uri="{FF2B5EF4-FFF2-40B4-BE49-F238E27FC236}">
                <a16:creationId xmlns:a16="http://schemas.microsoft.com/office/drawing/2014/main" id="{FD3232A5-0208-D9F1-043F-2768C36C2ED9}"/>
              </a:ext>
            </a:extLst>
          </p:cNvPr>
          <p:cNvSpPr/>
          <p:nvPr/>
        </p:nvSpPr>
        <p:spPr>
          <a:xfrm>
            <a:off x="4621123" y="3409028"/>
            <a:ext cx="6514057" cy="719853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DD25371-5ABD-99E2-908A-EE1C7C3C0CF5}"/>
              </a:ext>
            </a:extLst>
          </p:cNvPr>
          <p:cNvSpPr txBox="1"/>
          <p:nvPr/>
        </p:nvSpPr>
        <p:spPr>
          <a:xfrm>
            <a:off x="11052950" y="3481079"/>
            <a:ext cx="10689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 err="1">
                <a:solidFill>
                  <a:srgbClr val="0070C0"/>
                </a:solidFill>
                <a:cs typeface="Calibri"/>
              </a:rPr>
              <a:t>e</a:t>
            </a:r>
            <a:r>
              <a:rPr lang="es-ES" baseline="30000" dirty="0" err="1">
                <a:solidFill>
                  <a:srgbClr val="0070C0"/>
                </a:solidFill>
                <a:cs typeface="Calibri"/>
              </a:rPr>
              <a:t>+</a:t>
            </a:r>
            <a:r>
              <a:rPr lang="es-ES" dirty="0" err="1">
                <a:solidFill>
                  <a:srgbClr val="0070C0"/>
                </a:solidFill>
                <a:cs typeface="Calibri"/>
              </a:rPr>
              <a:t>e</a:t>
            </a:r>
            <a:r>
              <a:rPr lang="es-ES" baseline="30000" dirty="0">
                <a:solidFill>
                  <a:srgbClr val="0070C0"/>
                </a:solidFill>
                <a:cs typeface="Calibri"/>
              </a:rPr>
              <a:t>-</a:t>
            </a:r>
            <a:r>
              <a:rPr lang="es-ES" dirty="0">
                <a:solidFill>
                  <a:srgbClr val="0070C0"/>
                </a:solidFill>
                <a:cs typeface="Calibri"/>
              </a:rPr>
              <a:t> data (+</a:t>
            </a:r>
            <a:r>
              <a:rPr lang="es-ES" dirty="0" err="1">
                <a:solidFill>
                  <a:srgbClr val="0070C0"/>
                </a:solidFill>
                <a:cs typeface="Calibri"/>
              </a:rPr>
              <a:t>Lattice</a:t>
            </a:r>
            <a:r>
              <a:rPr lang="es-ES" dirty="0">
                <a:solidFill>
                  <a:srgbClr val="0070C0"/>
                </a:solidFill>
                <a:cs typeface="Calibri"/>
              </a:rPr>
              <a:t>)</a:t>
            </a:r>
            <a:endParaRPr lang="es-ES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E6A3D3-6A0F-51BE-9EB1-7B7CEB6A8A2C}"/>
              </a:ext>
            </a:extLst>
          </p:cNvPr>
          <p:cNvSpPr txBox="1"/>
          <p:nvPr/>
        </p:nvSpPr>
        <p:spPr>
          <a:xfrm>
            <a:off x="11204141" y="4702471"/>
            <a:ext cx="9396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Symbol"/>
                <a:cs typeface="Calibri"/>
                <a:sym typeface="Symbol"/>
              </a:rPr>
              <a:t>t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 data</a:t>
            </a:r>
            <a:endParaRPr lang="es-ES" b="1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12" name="Llaves 11">
            <a:extLst>
              <a:ext uri="{FF2B5EF4-FFF2-40B4-BE49-F238E27FC236}">
                <a16:creationId xmlns:a16="http://schemas.microsoft.com/office/drawing/2014/main" id="{31778828-5EE6-BB87-9F28-0869E0EADE15}"/>
              </a:ext>
            </a:extLst>
          </p:cNvPr>
          <p:cNvSpPr/>
          <p:nvPr/>
        </p:nvSpPr>
        <p:spPr>
          <a:xfrm>
            <a:off x="4454456" y="4122047"/>
            <a:ext cx="6682575" cy="1294325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Llaves 2">
            <a:extLst>
              <a:ext uri="{FF2B5EF4-FFF2-40B4-BE49-F238E27FC236}">
                <a16:creationId xmlns:a16="http://schemas.microsoft.com/office/drawing/2014/main" id="{F2B67CDA-A479-5645-B45A-9C844BF2E455}"/>
              </a:ext>
            </a:extLst>
          </p:cNvPr>
          <p:cNvSpPr/>
          <p:nvPr/>
        </p:nvSpPr>
        <p:spPr>
          <a:xfrm>
            <a:off x="4575630" y="1934225"/>
            <a:ext cx="6742877" cy="1397914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A76F3F12-E51A-73DF-C002-08AB5C357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3" y="1213757"/>
            <a:ext cx="12070895" cy="50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60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980F2-610C-B6CA-5BE2-063E51254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0" y="365125"/>
            <a:ext cx="3175183" cy="1342009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FF0000"/>
                </a:solidFill>
                <a:ea typeface="Calibri Light"/>
                <a:cs typeface="Calibri Light"/>
              </a:rPr>
              <a:t>ANOMALIES &amp; THEIR PULL</a:t>
            </a:r>
          </a:p>
        </p:txBody>
      </p:sp>
      <p:pic>
        <p:nvPicPr>
          <p:cNvPr id="4" name="Imagen 3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9C34FE67-CE86-AD45-95EE-CD82674DA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918" y="-25765"/>
            <a:ext cx="6361329" cy="6361329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B9827E90-17B5-F33F-9301-DF4609BE900C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0BBE1A6-7850-191E-80F3-D029208CEC04}"/>
              </a:ext>
            </a:extLst>
          </p:cNvPr>
          <p:cNvSpPr/>
          <p:nvPr/>
        </p:nvSpPr>
        <p:spPr>
          <a:xfrm>
            <a:off x="3897712" y="3881265"/>
            <a:ext cx="5668402" cy="4933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814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1EAD3-0ACF-CF0E-52C2-F64AF5731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4DAEA-B0E8-3409-981E-4389BDBA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0" y="365125"/>
            <a:ext cx="3175183" cy="1342009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FF0000"/>
                </a:solidFill>
                <a:ea typeface="Calibri Light"/>
                <a:cs typeface="Calibri Light"/>
              </a:rPr>
              <a:t>ANOMALIES &amp; THEIR PULL</a:t>
            </a:r>
          </a:p>
        </p:txBody>
      </p:sp>
      <p:pic>
        <p:nvPicPr>
          <p:cNvPr id="4" name="Imagen 3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A3510AE6-2EA3-29C2-5C7E-82367A40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918" y="-25765"/>
            <a:ext cx="6361329" cy="6361329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2EC0BE3B-2039-157B-DCE1-D21420A988F2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FE7A898-0F29-D192-3A32-C9F5819B17A7}"/>
              </a:ext>
            </a:extLst>
          </p:cNvPr>
          <p:cNvSpPr/>
          <p:nvPr/>
        </p:nvSpPr>
        <p:spPr>
          <a:xfrm>
            <a:off x="3897712" y="3881265"/>
            <a:ext cx="5668402" cy="4933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572F13-9F9E-A163-C824-6EAD6E801953}"/>
              </a:ext>
            </a:extLst>
          </p:cNvPr>
          <p:cNvSpPr/>
          <p:nvPr/>
        </p:nvSpPr>
        <p:spPr>
          <a:xfrm>
            <a:off x="3839688" y="3869376"/>
            <a:ext cx="5789220" cy="2572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D8390C-D282-B185-B3F3-B0F09BCA75C1}"/>
              </a:ext>
            </a:extLst>
          </p:cNvPr>
          <p:cNvSpPr txBox="1"/>
          <p:nvPr/>
        </p:nvSpPr>
        <p:spPr>
          <a:xfrm>
            <a:off x="9761837" y="3851189"/>
            <a:ext cx="24095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To</a:t>
            </a:r>
            <a:r>
              <a:rPr lang="es-ES" b="1">
                <a:solidFill>
                  <a:srgbClr val="00B050"/>
                </a:solidFill>
                <a:ea typeface="Calibri"/>
                <a:cs typeface="Calibri"/>
              </a:rPr>
              <a:t> be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updated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publicly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soon</a:t>
            </a:r>
            <a:r>
              <a:rPr lang="es-ES" b="1">
                <a:solidFill>
                  <a:srgbClr val="00B050"/>
                </a:solidFill>
                <a:ea typeface="Calibri"/>
                <a:cs typeface="Calibri"/>
              </a:rPr>
              <a:t>, in WP2!</a:t>
            </a:r>
          </a:p>
        </p:txBody>
      </p:sp>
    </p:spTree>
    <p:extLst>
      <p:ext uri="{BB962C8B-B14F-4D97-AF65-F5344CB8AC3E}">
        <p14:creationId xmlns:p14="http://schemas.microsoft.com/office/powerpoint/2010/main" val="4011957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E6778-4AFA-1F3B-8C4D-403DB1B6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>
                <a:cs typeface="Calibri Light"/>
              </a:rPr>
              <a:t>Outlook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E07236ED-1EDF-7928-9A9D-3C36995C6573}"/>
              </a:ext>
            </a:extLst>
          </p:cNvPr>
          <p:cNvSpPr txBox="1">
            <a:spLocks/>
          </p:cNvSpPr>
          <p:nvPr/>
        </p:nvSpPr>
        <p:spPr>
          <a:xfrm>
            <a:off x="7213233" y="415890"/>
            <a:ext cx="4829656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rgbClr val="00B050"/>
                </a:solidFill>
                <a:cs typeface="Calibri"/>
              </a:rPr>
              <a:t>(</a:t>
            </a:r>
            <a:r>
              <a:rPr lang="es-ES" b="1" err="1">
                <a:solidFill>
                  <a:srgbClr val="00B050"/>
                </a:solidFill>
                <a:cs typeface="Calibri"/>
              </a:rPr>
              <a:t>Largely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cs typeface="Calibri"/>
              </a:rPr>
              <a:t>from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cs typeface="Calibri"/>
              </a:rPr>
              <a:t>Theory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cs typeface="Calibri"/>
              </a:rPr>
              <a:t>Initiatitive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web, </a:t>
            </a:r>
            <a:r>
              <a:rPr lang="es-ES" b="1" err="1">
                <a:solidFill>
                  <a:srgbClr val="00B050"/>
                </a:solidFill>
                <a:cs typeface="Calibri"/>
              </a:rPr>
              <a:t>to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be </a:t>
            </a:r>
            <a:r>
              <a:rPr lang="es-ES" b="1" err="1">
                <a:solidFill>
                  <a:srgbClr val="00B050"/>
                </a:solidFill>
                <a:cs typeface="Calibri"/>
              </a:rPr>
              <a:t>updated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in WP2, </a:t>
            </a:r>
            <a:r>
              <a:rPr lang="es-ES" b="1" err="1">
                <a:solidFill>
                  <a:srgbClr val="00B050"/>
                </a:solidFill>
                <a:cs typeface="Calibri"/>
              </a:rPr>
              <a:t>not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cs typeface="Calibri"/>
              </a:rPr>
              <a:t>yet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cs typeface="Calibri"/>
              </a:rPr>
              <a:t>publicly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s-ES" b="1" err="1">
                <a:solidFill>
                  <a:srgbClr val="00B050"/>
                </a:solidFill>
                <a:cs typeface="Calibri"/>
              </a:rPr>
              <a:t>available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)</a:t>
            </a:r>
            <a:endParaRPr lang="es-ES" b="1">
              <a:solidFill>
                <a:srgbClr val="00B050"/>
              </a:solidFill>
              <a:ea typeface="Calibri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F9F639-1AC4-F801-B56B-54F251D7FE4D}"/>
              </a:ext>
            </a:extLst>
          </p:cNvPr>
          <p:cNvSpPr txBox="1"/>
          <p:nvPr/>
        </p:nvSpPr>
        <p:spPr>
          <a:xfrm>
            <a:off x="5482" y="953870"/>
            <a:ext cx="12170071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s-ES" dirty="0" err="1">
                <a:cs typeface="Calibri"/>
              </a:rPr>
              <a:t>See</a:t>
            </a:r>
            <a:r>
              <a:rPr lang="es-ES" dirty="0">
                <a:cs typeface="Calibri"/>
              </a:rPr>
              <a:t> </a:t>
            </a:r>
            <a:r>
              <a:rPr lang="es-ES" b="1" dirty="0">
                <a:cs typeface="Calibri"/>
              </a:rPr>
              <a:t>VI </a:t>
            </a:r>
            <a:r>
              <a:rPr lang="es-ES" b="1" dirty="0" err="1">
                <a:cs typeface="Calibri"/>
              </a:rPr>
              <a:t>plenary</a:t>
            </a:r>
            <a:r>
              <a:rPr lang="es-ES" b="1" dirty="0">
                <a:cs typeface="Calibri"/>
              </a:rPr>
              <a:t> workshop </a:t>
            </a:r>
            <a:r>
              <a:rPr lang="es-ES" b="1" dirty="0" err="1">
                <a:cs typeface="Calibri"/>
              </a:rPr>
              <a:t>of</a:t>
            </a:r>
            <a:r>
              <a:rPr lang="es-ES" b="1" dirty="0">
                <a:cs typeface="Calibri"/>
              </a:rPr>
              <a:t> </a:t>
            </a:r>
            <a:r>
              <a:rPr lang="es-ES" b="1" dirty="0" err="1">
                <a:cs typeface="Calibri"/>
              </a:rPr>
              <a:t>the</a:t>
            </a:r>
            <a:r>
              <a:rPr lang="es-ES" b="1" dirty="0">
                <a:cs typeface="Calibri"/>
              </a:rPr>
              <a:t> Muon g-2 </a:t>
            </a:r>
            <a:r>
              <a:rPr lang="es-ES" b="1" dirty="0" err="1">
                <a:cs typeface="Calibri"/>
              </a:rPr>
              <a:t>Theory</a:t>
            </a:r>
            <a:r>
              <a:rPr lang="es-ES" b="1" dirty="0">
                <a:cs typeface="Calibri"/>
              </a:rPr>
              <a:t> </a:t>
            </a:r>
            <a:r>
              <a:rPr lang="es-ES" b="1" dirty="0" err="1">
                <a:cs typeface="Calibri"/>
              </a:rPr>
              <a:t>Initiative</a:t>
            </a:r>
            <a:r>
              <a:rPr lang="es-ES" dirty="0">
                <a:cs typeface="Calibri"/>
              </a:rPr>
              <a:t> in Bern, </a:t>
            </a:r>
            <a:r>
              <a:rPr lang="es-ES" dirty="0">
                <a:ea typeface="+mn-lt"/>
                <a:cs typeface="+mn-lt"/>
                <a:hlinkClick r:id="rId2"/>
              </a:rPr>
              <a:t>http://muong-2.itp.unibe.ch/</a:t>
            </a:r>
            <a:r>
              <a:rPr lang="es-ES" dirty="0">
                <a:ea typeface="+mn-lt"/>
                <a:cs typeface="+mn-lt"/>
              </a:rPr>
              <a:t> (4-8 Sept. '23).</a:t>
            </a:r>
          </a:p>
          <a:p>
            <a:pPr marL="285750" indent="-285750">
              <a:buFont typeface="Calibri"/>
              <a:buChar char="-"/>
            </a:pPr>
            <a:r>
              <a:rPr lang="es-ES" dirty="0">
                <a:ea typeface="+mn-lt"/>
                <a:cs typeface="+mn-lt"/>
              </a:rPr>
              <a:t>A new </a:t>
            </a:r>
            <a:r>
              <a:rPr lang="es-ES" err="1">
                <a:ea typeface="+mn-lt"/>
                <a:cs typeface="+mn-lt"/>
              </a:rPr>
              <a:t>analysis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cross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section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based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dirty="0">
                <a:ea typeface="+mn-lt"/>
                <a:cs typeface="+mn-lt"/>
              </a:rPr>
              <a:t>full </a:t>
            </a:r>
            <a:r>
              <a:rPr lang="es-ES" b="1" err="1">
                <a:ea typeface="+mn-lt"/>
                <a:cs typeface="+mn-lt"/>
              </a:rPr>
              <a:t>statistics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collected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by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dirty="0">
                <a:ea typeface="+mn-lt"/>
                <a:cs typeface="+mn-lt"/>
              </a:rPr>
              <a:t>BABAR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experiment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is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underway</a:t>
            </a:r>
            <a:r>
              <a:rPr lang="es-ES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Calibri"/>
              <a:buChar char="-"/>
            </a:pP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dirty="0">
                <a:ea typeface="+mn-lt"/>
                <a:cs typeface="+mn-lt"/>
              </a:rPr>
              <a:t>SND</a:t>
            </a:r>
            <a:r>
              <a:rPr lang="es-ES" dirty="0">
                <a:ea typeface="+mn-lt"/>
                <a:cs typeface="+mn-lt"/>
              </a:rPr>
              <a:t> 2020 </a:t>
            </a:r>
            <a:r>
              <a:rPr lang="es-ES" dirty="0" err="1">
                <a:ea typeface="+mn-lt"/>
                <a:cs typeface="+mn-lt"/>
              </a:rPr>
              <a:t>analysis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was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based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on</a:t>
            </a:r>
            <a:r>
              <a:rPr lang="es-ES" dirty="0">
                <a:ea typeface="+mn-lt"/>
                <a:cs typeface="+mn-lt"/>
              </a:rPr>
              <a:t> 10%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available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statistics</a:t>
            </a:r>
            <a:r>
              <a:rPr lang="es-ES" dirty="0">
                <a:ea typeface="+mn-lt"/>
                <a:cs typeface="+mn-lt"/>
              </a:rPr>
              <a:t>. </a:t>
            </a:r>
            <a:r>
              <a:rPr lang="es-ES" dirty="0" err="1">
                <a:ea typeface="+mn-lt"/>
                <a:cs typeface="+mn-lt"/>
              </a:rPr>
              <a:t>An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update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using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full data set </a:t>
            </a:r>
            <a:r>
              <a:rPr lang="es-ES" dirty="0" err="1">
                <a:ea typeface="+mn-lt"/>
                <a:cs typeface="+mn-lt"/>
              </a:rPr>
              <a:t>is</a:t>
            </a:r>
            <a:r>
              <a:rPr lang="es-ES" dirty="0">
                <a:ea typeface="+mn-lt"/>
                <a:cs typeface="+mn-lt"/>
              </a:rPr>
              <a:t> in </a:t>
            </a:r>
            <a:r>
              <a:rPr lang="es-ES" dirty="0" err="1">
                <a:ea typeface="+mn-lt"/>
                <a:cs typeface="+mn-lt"/>
              </a:rPr>
              <a:t>preparation</a:t>
            </a:r>
            <a:r>
              <a:rPr lang="es-ES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Calibri"/>
              <a:buChar char="-"/>
            </a:pPr>
            <a:r>
              <a:rPr lang="es-ES" b="1" dirty="0" err="1">
                <a:ea typeface="+mn-lt"/>
                <a:cs typeface="+mn-lt"/>
              </a:rPr>
              <a:t>Improved</a:t>
            </a:r>
            <a:r>
              <a:rPr lang="es-ES" b="1" dirty="0">
                <a:ea typeface="+mn-lt"/>
                <a:cs typeface="+mn-lt"/>
              </a:rPr>
              <a:t> BES III</a:t>
            </a:r>
            <a:r>
              <a:rPr lang="es-ES" dirty="0">
                <a:ea typeface="+mn-lt"/>
                <a:cs typeface="+mn-lt"/>
              </a:rPr>
              <a:t> data </a:t>
            </a:r>
            <a:r>
              <a:rPr lang="es-ES" dirty="0" err="1">
                <a:ea typeface="+mn-lt"/>
                <a:cs typeface="+mn-lt"/>
              </a:rPr>
              <a:t>between</a:t>
            </a:r>
            <a:r>
              <a:rPr lang="es-ES" dirty="0">
                <a:ea typeface="+mn-lt"/>
                <a:cs typeface="+mn-lt"/>
              </a:rPr>
              <a:t> 2&amp;5 </a:t>
            </a:r>
            <a:r>
              <a:rPr lang="es-ES" dirty="0" err="1">
                <a:ea typeface="+mn-lt"/>
                <a:cs typeface="+mn-lt"/>
              </a:rPr>
              <a:t>GeV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will</a:t>
            </a:r>
            <a:r>
              <a:rPr lang="es-ES" dirty="0">
                <a:ea typeface="+mn-lt"/>
                <a:cs typeface="+mn-lt"/>
              </a:rPr>
              <a:t> be </a:t>
            </a:r>
            <a:r>
              <a:rPr lang="es-ES" dirty="0" err="1">
                <a:ea typeface="+mn-lt"/>
                <a:cs typeface="+mn-lt"/>
              </a:rPr>
              <a:t>published</a:t>
            </a:r>
            <a:r>
              <a:rPr lang="es-ES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Calibri"/>
              <a:buChar char="-"/>
            </a:pP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largest</a:t>
            </a:r>
            <a:r>
              <a:rPr lang="es-ES" b="1" dirty="0">
                <a:ea typeface="+mn-lt"/>
                <a:cs typeface="+mn-lt"/>
              </a:rPr>
              <a:t> KLOE</a:t>
            </a:r>
            <a:r>
              <a:rPr lang="es-ES" dirty="0">
                <a:ea typeface="+mn-lt"/>
                <a:cs typeface="+mn-lt"/>
              </a:rPr>
              <a:t> data set ('04-'05) </a:t>
            </a:r>
            <a:r>
              <a:rPr lang="es-ES" dirty="0" err="1">
                <a:ea typeface="+mn-lt"/>
                <a:cs typeface="+mn-lt"/>
              </a:rPr>
              <a:t>will</a:t>
            </a:r>
            <a:r>
              <a:rPr lang="es-ES" dirty="0">
                <a:ea typeface="+mn-lt"/>
                <a:cs typeface="+mn-lt"/>
              </a:rPr>
              <a:t> be </a:t>
            </a:r>
            <a:r>
              <a:rPr lang="es-ES" b="1" dirty="0" err="1">
                <a:ea typeface="+mn-lt"/>
                <a:cs typeface="+mn-lt"/>
              </a:rPr>
              <a:t>analyzed</a:t>
            </a:r>
            <a:r>
              <a:rPr lang="es-ES" dirty="0">
                <a:ea typeface="+mn-lt"/>
                <a:cs typeface="+mn-lt"/>
              </a:rPr>
              <a:t>. </a:t>
            </a:r>
            <a:r>
              <a:rPr lang="es-ES" dirty="0" err="1">
                <a:ea typeface="+mn-lt"/>
                <a:cs typeface="+mn-lt"/>
              </a:rPr>
              <a:t>Its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statistics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is</a:t>
            </a:r>
            <a:r>
              <a:rPr lang="es-ES" dirty="0">
                <a:ea typeface="+mn-lt"/>
                <a:cs typeface="+mn-lt"/>
              </a:rPr>
              <a:t> 7 times </a:t>
            </a:r>
            <a:r>
              <a:rPr lang="es-ES" dirty="0" err="1">
                <a:ea typeface="+mn-lt"/>
                <a:cs typeface="+mn-lt"/>
              </a:rPr>
              <a:t>larger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than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their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published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results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together</a:t>
            </a:r>
            <a:r>
              <a:rPr lang="es-ES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Calibri"/>
              <a:buChar char="-"/>
            </a:pPr>
            <a:r>
              <a:rPr lang="es-ES" dirty="0" err="1">
                <a:solidFill>
                  <a:srgbClr val="FF0000"/>
                </a:solidFill>
                <a:ea typeface="+mn-lt"/>
                <a:cs typeface="+mn-lt"/>
              </a:rPr>
              <a:t>Radiative</a:t>
            </a: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s-ES" dirty="0" err="1">
                <a:solidFill>
                  <a:srgbClr val="FF0000"/>
                </a:solidFill>
                <a:ea typeface="+mn-lt"/>
                <a:cs typeface="+mn-lt"/>
              </a:rPr>
              <a:t>corrections</a:t>
            </a: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 and Monte Carlo </a:t>
            </a:r>
            <a:r>
              <a:rPr lang="es-ES" dirty="0" err="1">
                <a:solidFill>
                  <a:srgbClr val="FF0000"/>
                </a:solidFill>
                <a:ea typeface="+mn-lt"/>
                <a:cs typeface="+mn-lt"/>
              </a:rPr>
              <a:t>generators</a:t>
            </a:r>
            <a:r>
              <a:rPr lang="es-ES" dirty="0">
                <a:ea typeface="+mn-lt"/>
                <a:cs typeface="+mn-lt"/>
              </a:rPr>
              <a:t>, in particular </a:t>
            </a:r>
            <a:r>
              <a:rPr lang="es-ES" dirty="0" err="1">
                <a:ea typeface="+mn-lt"/>
                <a:cs typeface="+mn-lt"/>
              </a:rPr>
              <a:t>for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crucial </a:t>
            </a:r>
            <a:r>
              <a:rPr lang="es-ES" dirty="0" err="1">
                <a:ea typeface="+mn-lt"/>
                <a:cs typeface="+mn-lt"/>
              </a:rPr>
              <a:t>di-pion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channel</a:t>
            </a:r>
            <a:r>
              <a:rPr lang="es-ES" dirty="0">
                <a:ea typeface="+mn-lt"/>
                <a:cs typeface="+mn-lt"/>
              </a:rPr>
              <a:t>, </a:t>
            </a: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are </a:t>
            </a:r>
            <a:r>
              <a:rPr lang="es-ES" dirty="0" err="1">
                <a:solidFill>
                  <a:srgbClr val="FF0000"/>
                </a:solidFill>
                <a:ea typeface="+mn-lt"/>
                <a:cs typeface="+mn-lt"/>
              </a:rPr>
              <a:t>being</a:t>
            </a: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s-ES" dirty="0" err="1">
                <a:solidFill>
                  <a:srgbClr val="FF0000"/>
                </a:solidFill>
                <a:ea typeface="+mn-lt"/>
                <a:cs typeface="+mn-lt"/>
              </a:rPr>
              <a:t>scrutinized</a:t>
            </a:r>
            <a:r>
              <a:rPr lang="es-ES" dirty="0">
                <a:ea typeface="+mn-lt"/>
                <a:cs typeface="+mn-lt"/>
              </a:rPr>
              <a:t>. </a:t>
            </a:r>
            <a:r>
              <a:rPr lang="es-ES" dirty="0" err="1">
                <a:ea typeface="+mn-lt"/>
                <a:cs typeface="+mn-lt"/>
              </a:rPr>
              <a:t>This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includes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calculation</a:t>
            </a:r>
            <a:r>
              <a:rPr lang="es-ES" dirty="0">
                <a:ea typeface="+mn-lt"/>
                <a:cs typeface="+mn-lt"/>
              </a:rPr>
              <a:t> and </a:t>
            </a:r>
            <a:r>
              <a:rPr lang="es-ES" dirty="0" err="1">
                <a:ea typeface="+mn-lt"/>
                <a:cs typeface="+mn-lt"/>
              </a:rPr>
              <a:t>implementation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higher-order</a:t>
            </a:r>
            <a:r>
              <a:rPr lang="es-ES" dirty="0">
                <a:ea typeface="+mn-lt"/>
                <a:cs typeface="+mn-lt"/>
              </a:rPr>
              <a:t> and </a:t>
            </a:r>
            <a:r>
              <a:rPr lang="es-ES" dirty="0" err="1">
                <a:ea typeface="+mn-lt"/>
                <a:cs typeface="+mn-lt"/>
              </a:rPr>
              <a:t>structure-dependent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corrections</a:t>
            </a:r>
            <a:r>
              <a:rPr lang="es-ES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Calibri"/>
              <a:buChar char="-"/>
            </a:pP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New </a:t>
            </a:r>
            <a:r>
              <a:rPr lang="es-ES" err="1">
                <a:solidFill>
                  <a:srgbClr val="FF0000"/>
                </a:solidFill>
                <a:ea typeface="+mn-lt"/>
                <a:cs typeface="+mn-lt"/>
              </a:rPr>
              <a:t>lattice</a:t>
            </a: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-QCD </a:t>
            </a:r>
            <a:r>
              <a:rPr lang="es-ES" err="1">
                <a:solidFill>
                  <a:srgbClr val="FF0000"/>
                </a:solidFill>
                <a:ea typeface="+mn-lt"/>
                <a:cs typeface="+mn-lt"/>
              </a:rPr>
              <a:t>results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for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total HVP </a:t>
            </a:r>
            <a:r>
              <a:rPr lang="es-ES" err="1">
                <a:ea typeface="+mn-lt"/>
                <a:cs typeface="+mn-lt"/>
              </a:rPr>
              <a:t>contribution</a:t>
            </a:r>
            <a:r>
              <a:rPr lang="es-ES" dirty="0">
                <a:ea typeface="+mn-lt"/>
                <a:cs typeface="+mn-lt"/>
              </a:rPr>
              <a:t> and </a:t>
            </a:r>
            <a:r>
              <a:rPr lang="es-ES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long-distance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window</a:t>
            </a:r>
            <a:r>
              <a:rPr lang="es-ES" dirty="0">
                <a:ea typeface="+mn-lt"/>
                <a:cs typeface="+mn-lt"/>
              </a:rPr>
              <a:t> observable </a:t>
            </a:r>
            <a:r>
              <a:rPr lang="es-ES" err="1">
                <a:ea typeface="+mn-lt"/>
                <a:cs typeface="+mn-lt"/>
              </a:rPr>
              <a:t>with</a:t>
            </a:r>
            <a:r>
              <a:rPr lang="es-ES" dirty="0">
                <a:ea typeface="+mn-lt"/>
                <a:cs typeface="+mn-lt"/>
              </a:rPr>
              <a:t> a </a:t>
            </a:r>
            <a:r>
              <a:rPr lang="es-ES" err="1">
                <a:ea typeface="+mn-lt"/>
                <a:cs typeface="+mn-lt"/>
              </a:rPr>
              <a:t>precision</a:t>
            </a:r>
            <a:r>
              <a:rPr lang="es-ES" dirty="0">
                <a:ea typeface="+mn-lt"/>
                <a:cs typeface="+mn-lt"/>
              </a:rPr>
              <a:t> comparable </a:t>
            </a:r>
            <a:r>
              <a:rPr lang="es-ES" err="1">
                <a:ea typeface="+mn-lt"/>
                <a:cs typeface="+mn-lt"/>
              </a:rPr>
              <a:t>to</a:t>
            </a:r>
            <a:r>
              <a:rPr lang="es-ES" dirty="0">
                <a:ea typeface="+mn-lt"/>
                <a:cs typeface="+mn-lt"/>
              </a:rPr>
              <a:t> BMW and </a:t>
            </a:r>
            <a:r>
              <a:rPr lang="es-ES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data-</a:t>
            </a:r>
            <a:r>
              <a:rPr lang="es-ES" err="1">
                <a:ea typeface="+mn-lt"/>
                <a:cs typeface="+mn-lt"/>
              </a:rPr>
              <a:t>driven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approach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will</a:t>
            </a:r>
            <a:r>
              <a:rPr lang="es-ES" dirty="0">
                <a:ea typeface="+mn-lt"/>
                <a:cs typeface="+mn-lt"/>
              </a:rPr>
              <a:t> be </a:t>
            </a:r>
            <a:r>
              <a:rPr lang="es-ES" err="1">
                <a:ea typeface="+mn-lt"/>
                <a:cs typeface="+mn-lt"/>
              </a:rPr>
              <a:t>available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by</a:t>
            </a:r>
            <a:r>
              <a:rPr lang="es-ES" dirty="0">
                <a:ea typeface="+mn-lt"/>
                <a:cs typeface="+mn-lt"/>
              </a:rPr>
              <a:t> 2025.</a:t>
            </a:r>
          </a:p>
          <a:p>
            <a:pPr marL="285750" indent="-285750">
              <a:buFont typeface="Calibri"/>
              <a:buChar char="-"/>
            </a:pPr>
            <a:r>
              <a:rPr lang="es-ES" b="1" dirty="0" err="1">
                <a:ea typeface="+mn-lt"/>
                <a:cs typeface="+mn-lt"/>
              </a:rPr>
              <a:t>Other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window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quantities</a:t>
            </a:r>
            <a:r>
              <a:rPr lang="es-ES" dirty="0">
                <a:ea typeface="+mn-lt"/>
                <a:cs typeface="+mn-lt"/>
              </a:rPr>
              <a:t> and </a:t>
            </a:r>
            <a:r>
              <a:rPr lang="es-ES" dirty="0" err="1">
                <a:ea typeface="+mn-lt"/>
                <a:cs typeface="+mn-lt"/>
              </a:rPr>
              <a:t>related</a:t>
            </a:r>
            <a:r>
              <a:rPr lang="es-ES" dirty="0">
                <a:ea typeface="+mn-lt"/>
                <a:cs typeface="+mn-lt"/>
              </a:rPr>
              <a:t> observables </a:t>
            </a:r>
            <a:r>
              <a:rPr lang="es-ES" dirty="0" err="1">
                <a:ea typeface="+mn-lt"/>
                <a:cs typeface="+mn-lt"/>
              </a:rPr>
              <a:t>will</a:t>
            </a:r>
            <a:r>
              <a:rPr lang="es-ES" dirty="0">
                <a:ea typeface="+mn-lt"/>
                <a:cs typeface="+mn-lt"/>
              </a:rPr>
              <a:t> be </a:t>
            </a:r>
            <a:r>
              <a:rPr lang="es-ES" dirty="0" err="1">
                <a:ea typeface="+mn-lt"/>
                <a:cs typeface="+mn-lt"/>
              </a:rPr>
              <a:t>analyzed</a:t>
            </a:r>
            <a:r>
              <a:rPr lang="es-ES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Calibri"/>
              <a:buChar char="-"/>
            </a:pPr>
            <a:r>
              <a:rPr lang="es-ES" b="1" dirty="0">
                <a:ea typeface="+mn-lt"/>
                <a:cs typeface="+mn-lt"/>
              </a:rPr>
              <a:t>Belle-II</a:t>
            </a:r>
            <a:r>
              <a:rPr lang="es-ES" dirty="0">
                <a:ea typeface="+mn-lt"/>
                <a:cs typeface="+mn-lt"/>
              </a:rPr>
              <a:t> has </a:t>
            </a:r>
            <a:r>
              <a:rPr lang="es-ES" dirty="0" err="1">
                <a:ea typeface="+mn-lt"/>
                <a:cs typeface="+mn-lt"/>
              </a:rPr>
              <a:t>just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released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their</a:t>
            </a:r>
            <a:r>
              <a:rPr lang="es-ES" dirty="0">
                <a:ea typeface="+mn-lt"/>
                <a:cs typeface="+mn-lt"/>
              </a:rPr>
              <a:t> 3pi </a:t>
            </a:r>
            <a:r>
              <a:rPr lang="es-ES" dirty="0" err="1">
                <a:ea typeface="+mn-lt"/>
                <a:cs typeface="+mn-lt"/>
              </a:rPr>
              <a:t>analysis</a:t>
            </a:r>
            <a:r>
              <a:rPr lang="es-ES" dirty="0">
                <a:ea typeface="+mn-lt"/>
                <a:cs typeface="+mn-lt"/>
              </a:rPr>
              <a:t> &amp; </a:t>
            </a:r>
            <a:r>
              <a:rPr lang="es-ES" dirty="0" err="1">
                <a:ea typeface="+mn-lt"/>
                <a:cs typeface="+mn-lt"/>
              </a:rPr>
              <a:t>by</a:t>
            </a:r>
            <a:r>
              <a:rPr lang="es-ES" dirty="0">
                <a:ea typeface="+mn-lt"/>
                <a:cs typeface="+mn-lt"/>
              </a:rPr>
              <a:t> 2025 </a:t>
            </a:r>
            <a:r>
              <a:rPr lang="es-ES" dirty="0" err="1">
                <a:ea typeface="+mn-lt"/>
                <a:cs typeface="+mn-lt"/>
              </a:rPr>
              <a:t>will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publish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latin typeface="Symbol"/>
                <a:ea typeface="+mn-lt"/>
                <a:cs typeface="+mn-lt"/>
                <a:sym typeface="Symbol"/>
              </a:rPr>
              <a:t>pp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one</a:t>
            </a:r>
            <a:r>
              <a:rPr lang="es-ES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Calibri"/>
              <a:buChar char="-"/>
            </a:pP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MUonE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experiment</a:t>
            </a:r>
            <a:r>
              <a:rPr lang="es-ES" dirty="0">
                <a:ea typeface="+mn-lt"/>
                <a:cs typeface="+mn-lt"/>
              </a:rPr>
              <a:t> at CERN </a:t>
            </a:r>
            <a:r>
              <a:rPr lang="es-ES" dirty="0" err="1">
                <a:ea typeface="+mn-lt"/>
                <a:cs typeface="+mn-lt"/>
              </a:rPr>
              <a:t>will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provide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an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independent</a:t>
            </a:r>
            <a:r>
              <a:rPr lang="es-ES" dirty="0">
                <a:ea typeface="+mn-lt"/>
                <a:cs typeface="+mn-lt"/>
              </a:rPr>
              <a:t> and competitive </a:t>
            </a:r>
            <a:r>
              <a:rPr lang="es-ES" dirty="0" err="1">
                <a:ea typeface="+mn-lt"/>
                <a:cs typeface="+mn-lt"/>
              </a:rPr>
              <a:t>method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to</a:t>
            </a:r>
            <a:r>
              <a:rPr lang="es-ES" dirty="0">
                <a:ea typeface="+mn-lt"/>
                <a:cs typeface="+mn-lt"/>
              </a:rPr>
              <a:t> compute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HVP </a:t>
            </a:r>
            <a:r>
              <a:rPr lang="es-ES" dirty="0" err="1">
                <a:ea typeface="+mn-lt"/>
                <a:cs typeface="+mn-lt"/>
              </a:rPr>
              <a:t>contribution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to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muon g-2, </a:t>
            </a:r>
            <a:r>
              <a:rPr lang="es-ES" dirty="0" err="1">
                <a:ea typeface="+mn-lt"/>
                <a:cs typeface="+mn-lt"/>
              </a:rPr>
              <a:t>based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high-precision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measurement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shape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differential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cross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section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muon-</a:t>
            </a:r>
            <a:r>
              <a:rPr lang="es-ES" dirty="0" err="1">
                <a:ea typeface="+mn-lt"/>
                <a:cs typeface="+mn-lt"/>
              </a:rPr>
              <a:t>electron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elastic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scattering</a:t>
            </a:r>
            <a:r>
              <a:rPr lang="es-ES" dirty="0">
                <a:ea typeface="+mn-lt"/>
                <a:cs typeface="+mn-lt"/>
              </a:rPr>
              <a:t> as a </a:t>
            </a:r>
            <a:r>
              <a:rPr lang="es-ES" dirty="0" err="1">
                <a:ea typeface="+mn-lt"/>
                <a:cs typeface="+mn-lt"/>
              </a:rPr>
              <a:t>function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space-like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squared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momentum</a:t>
            </a:r>
            <a:r>
              <a:rPr lang="es-ES" dirty="0">
                <a:ea typeface="+mn-lt"/>
                <a:cs typeface="+mn-lt"/>
              </a:rPr>
              <a:t> transfer.  </a:t>
            </a:r>
            <a:r>
              <a:rPr lang="es-ES" dirty="0" err="1">
                <a:ea typeface="+mn-lt"/>
                <a:cs typeface="+mn-lt"/>
              </a:rPr>
              <a:t>It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would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take</a:t>
            </a:r>
            <a:r>
              <a:rPr lang="es-ES" dirty="0">
                <a:ea typeface="+mn-lt"/>
                <a:cs typeface="+mn-lt"/>
              </a:rPr>
              <a:t> data </a:t>
            </a:r>
            <a:r>
              <a:rPr lang="es-ES" dirty="0" err="1">
                <a:ea typeface="+mn-lt"/>
                <a:cs typeface="+mn-lt"/>
              </a:rPr>
              <a:t>from</a:t>
            </a:r>
            <a:r>
              <a:rPr lang="es-ES" dirty="0">
                <a:ea typeface="+mn-lt"/>
                <a:cs typeface="+mn-lt"/>
              </a:rPr>
              <a:t> 2026 </a:t>
            </a:r>
            <a:r>
              <a:rPr lang="es-ES" dirty="0" err="1">
                <a:ea typeface="+mn-lt"/>
                <a:cs typeface="+mn-lt"/>
              </a:rPr>
              <a:t>on</a:t>
            </a:r>
            <a:r>
              <a:rPr lang="es-ES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Calibri"/>
              <a:buChar char="-"/>
            </a:pPr>
            <a:r>
              <a:rPr lang="es-ES" b="1" dirty="0" err="1">
                <a:ea typeface="+mn-lt"/>
                <a:cs typeface="+mn-lt"/>
              </a:rPr>
              <a:t>Lattice</a:t>
            </a:r>
            <a:r>
              <a:rPr lang="es-ES" b="1" dirty="0">
                <a:ea typeface="+mn-lt"/>
                <a:cs typeface="+mn-lt"/>
              </a:rPr>
              <a:t> QCD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will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make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substantial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progress</a:t>
            </a:r>
            <a:r>
              <a:rPr lang="es-ES" dirty="0">
                <a:ea typeface="+mn-lt"/>
                <a:cs typeface="+mn-lt"/>
              </a:rPr>
              <a:t> in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evaluation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dirty="0">
                <a:ea typeface="+mn-lt"/>
                <a:cs typeface="+mn-lt"/>
              </a:rPr>
              <a:t>IB </a:t>
            </a:r>
            <a:r>
              <a:rPr lang="es-ES" b="1" dirty="0" err="1">
                <a:ea typeface="+mn-lt"/>
                <a:cs typeface="+mn-lt"/>
              </a:rPr>
              <a:t>corrections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needed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to</a:t>
            </a:r>
            <a:r>
              <a:rPr lang="es-ES" dirty="0">
                <a:ea typeface="+mn-lt"/>
                <a:cs typeface="+mn-lt"/>
              </a:rPr>
              <a:t> use tau data </a:t>
            </a:r>
            <a:r>
              <a:rPr lang="es-ES" dirty="0" err="1">
                <a:ea typeface="+mn-lt"/>
                <a:cs typeface="+mn-lt"/>
              </a:rPr>
              <a:t>for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HVP </a:t>
            </a:r>
            <a:r>
              <a:rPr lang="es-ES" dirty="0" err="1">
                <a:ea typeface="+mn-lt"/>
                <a:cs typeface="+mn-lt"/>
              </a:rPr>
              <a:t>contribution</a:t>
            </a:r>
            <a:r>
              <a:rPr lang="es-ES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Calibri"/>
              <a:buChar char="-"/>
            </a:pPr>
            <a:r>
              <a:rPr lang="es-ES" b="1" dirty="0">
                <a:ea typeface="+mn-lt"/>
                <a:cs typeface="+mn-lt"/>
              </a:rPr>
              <a:t>Belle-II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shall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improve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measurement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di-pion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dirty="0">
                <a:ea typeface="+mn-lt"/>
                <a:cs typeface="+mn-lt"/>
              </a:rPr>
              <a:t>tau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decays</a:t>
            </a:r>
            <a:r>
              <a:rPr lang="es-ES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Calibri"/>
              <a:buChar char="-"/>
            </a:pPr>
            <a:r>
              <a:rPr lang="es-ES" dirty="0">
                <a:ea typeface="+mn-lt"/>
                <a:cs typeface="+mn-lt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020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2267CA3F-09E6-60C8-A6CC-7EE88E210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815"/>
            <a:ext cx="12192000" cy="6200370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D0664A57-A5BF-E21C-90C1-90AF5257B33C}"/>
              </a:ext>
            </a:extLst>
          </p:cNvPr>
          <p:cNvSpPr txBox="1">
            <a:spLocks/>
          </p:cNvSpPr>
          <p:nvPr/>
        </p:nvSpPr>
        <p:spPr>
          <a:xfrm>
            <a:off x="1827704" y="636599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9179D2-776F-58E6-B0EC-6842D1F2BC35}"/>
              </a:ext>
            </a:extLst>
          </p:cNvPr>
          <p:cNvSpPr txBox="1"/>
          <p:nvPr/>
        </p:nvSpPr>
        <p:spPr>
          <a:xfrm>
            <a:off x="10093726" y="1246740"/>
            <a:ext cx="210297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err="1">
                <a:solidFill>
                  <a:srgbClr val="FF0000"/>
                </a:solidFill>
                <a:cs typeface="Calibri"/>
              </a:rPr>
              <a:t>Precision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s-ES" b="1" err="1">
                <a:solidFill>
                  <a:srgbClr val="FF0000"/>
                </a:solidFill>
                <a:cs typeface="Calibri"/>
              </a:rPr>
              <a:t>of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s-ES" b="1" err="1">
                <a:solidFill>
                  <a:srgbClr val="FF0000"/>
                </a:solidFill>
                <a:cs typeface="Calibri"/>
              </a:rPr>
              <a:t>the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s-ES" b="1" err="1">
                <a:solidFill>
                  <a:srgbClr val="FF0000"/>
                </a:solidFill>
                <a:cs typeface="Calibri"/>
              </a:rPr>
              <a:t>measurement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 (</a:t>
            </a:r>
            <a:r>
              <a:rPr lang="es-ES" b="1" err="1">
                <a:solidFill>
                  <a:srgbClr val="FF0000"/>
                </a:solidFill>
                <a:cs typeface="Calibri"/>
              </a:rPr>
              <a:t>combination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s-ES" b="1" err="1">
                <a:solidFill>
                  <a:srgbClr val="FF0000"/>
                </a:solidFill>
                <a:cs typeface="Calibri"/>
              </a:rPr>
              <a:t>of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 BNL&amp;FNL): 22x10</a:t>
            </a:r>
            <a:r>
              <a:rPr lang="es-ES" b="1" baseline="30000" dirty="0">
                <a:solidFill>
                  <a:srgbClr val="FF0000"/>
                </a:solidFill>
                <a:cs typeface="Calibri"/>
              </a:rPr>
              <a:t>-11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D155297-BAD5-7CFB-74F1-60416B05610F}"/>
              </a:ext>
            </a:extLst>
          </p:cNvPr>
          <p:cNvSpPr txBox="1"/>
          <p:nvPr/>
        </p:nvSpPr>
        <p:spPr>
          <a:xfrm>
            <a:off x="9302337" y="0"/>
            <a:ext cx="28896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>
                <a:ea typeface="Calibri"/>
                <a:cs typeface="Calibri"/>
              </a:rPr>
              <a:t>SM </a:t>
            </a:r>
            <a:r>
              <a:rPr lang="es-ES" dirty="0" err="1">
                <a:ea typeface="Calibri"/>
                <a:cs typeface="Calibri"/>
              </a:rPr>
              <a:t>numbers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still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from</a:t>
            </a:r>
            <a:r>
              <a:rPr lang="es-ES" dirty="0">
                <a:ea typeface="Calibri"/>
                <a:cs typeface="Calibri"/>
              </a:rPr>
              <a:t> WP1, </a:t>
            </a:r>
            <a:r>
              <a:rPr lang="es-ES" dirty="0" err="1">
                <a:ea typeface="Calibri"/>
                <a:cs typeface="Calibri"/>
              </a:rPr>
              <a:t>to</a:t>
            </a:r>
            <a:r>
              <a:rPr lang="es-ES" dirty="0">
                <a:ea typeface="Calibri"/>
                <a:cs typeface="Calibri"/>
              </a:rPr>
              <a:t> be </a:t>
            </a:r>
            <a:r>
              <a:rPr lang="es-ES" dirty="0" err="1">
                <a:ea typeface="Calibri"/>
                <a:cs typeface="Calibri"/>
              </a:rPr>
              <a:t>updated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publicly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soon</a:t>
            </a:r>
            <a:r>
              <a:rPr lang="es-ES" dirty="0"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24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26F41151-BB47-69F3-B4CD-ACFF2AC3C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2900"/>
            <a:ext cx="11125200" cy="61722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8147796-58CD-FAB3-DA89-E6243BC7AD4E}"/>
              </a:ext>
            </a:extLst>
          </p:cNvPr>
          <p:cNvSpPr/>
          <p:nvPr/>
        </p:nvSpPr>
        <p:spPr>
          <a:xfrm>
            <a:off x="2425518" y="1430383"/>
            <a:ext cx="365215" cy="2837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144A7-AA66-CB74-C5AE-D8FF5600381F}"/>
              </a:ext>
            </a:extLst>
          </p:cNvPr>
          <p:cNvSpPr/>
          <p:nvPr/>
        </p:nvSpPr>
        <p:spPr>
          <a:xfrm>
            <a:off x="7231198" y="1430383"/>
            <a:ext cx="365215" cy="2837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7441C8B-C5AD-7689-A9E6-6EBE7BE1E24E}"/>
              </a:ext>
            </a:extLst>
          </p:cNvPr>
          <p:cNvSpPr/>
          <p:nvPr/>
        </p:nvSpPr>
        <p:spPr>
          <a:xfrm>
            <a:off x="4191726" y="5395503"/>
            <a:ext cx="430528" cy="359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6BBE4D-85F8-6542-CFE4-2C201BB6C0E6}"/>
              </a:ext>
            </a:extLst>
          </p:cNvPr>
          <p:cNvSpPr txBox="1"/>
          <p:nvPr/>
        </p:nvSpPr>
        <p:spPr>
          <a:xfrm>
            <a:off x="-27215" y="54428"/>
            <a:ext cx="12192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 err="1">
                <a:solidFill>
                  <a:srgbClr val="00B050"/>
                </a:solidFill>
                <a:cs typeface="Calibri"/>
              </a:rPr>
              <a:t>Very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similar </a:t>
            </a:r>
            <a:r>
              <a:rPr lang="es-ES" b="1" dirty="0" err="1">
                <a:solidFill>
                  <a:srgbClr val="00B050"/>
                </a:solidFill>
                <a:cs typeface="Calibri"/>
              </a:rPr>
              <a:t>results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s-ES" b="1" dirty="0" err="1">
                <a:solidFill>
                  <a:srgbClr val="00B050"/>
                </a:solidFill>
                <a:cs typeface="Calibri"/>
              </a:rPr>
              <a:t>with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s-ES" b="1" dirty="0" err="1">
                <a:solidFill>
                  <a:srgbClr val="00B050"/>
                </a:solidFill>
                <a:cs typeface="Calibri"/>
              </a:rPr>
              <a:t>the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s-ES" b="1" dirty="0" err="1">
                <a:solidFill>
                  <a:srgbClr val="00B050"/>
                </a:solidFill>
                <a:cs typeface="Calibri"/>
              </a:rPr>
              <a:t>other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s-ES" b="1" dirty="0" err="1">
                <a:solidFill>
                  <a:srgbClr val="00B050"/>
                </a:solidFill>
                <a:cs typeface="Calibri"/>
              </a:rPr>
              <a:t>parametrizations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. </a:t>
            </a:r>
            <a:r>
              <a:rPr lang="es-ES" b="1" dirty="0" err="1">
                <a:solidFill>
                  <a:srgbClr val="00B050"/>
                </a:solidFill>
                <a:cs typeface="Calibri"/>
              </a:rPr>
              <a:t>Nice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s-ES" b="1" dirty="0" err="1">
                <a:solidFill>
                  <a:srgbClr val="00B050"/>
                </a:solidFill>
                <a:cs typeface="Calibri"/>
              </a:rPr>
              <a:t>consistency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s-ES" b="1" dirty="0" err="1">
                <a:solidFill>
                  <a:srgbClr val="00B050"/>
                </a:solidFill>
                <a:cs typeface="Calibri"/>
              </a:rPr>
              <a:t>between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s-ES" b="1" dirty="0" err="1">
                <a:solidFill>
                  <a:srgbClr val="00B050"/>
                </a:solidFill>
                <a:cs typeface="Calibri"/>
              </a:rPr>
              <a:t>either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s-ES" b="1" dirty="0" err="1">
                <a:solidFill>
                  <a:srgbClr val="00B050"/>
                </a:solidFill>
                <a:cs typeface="Calibri"/>
              </a:rPr>
              <a:t>BaBar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s-ES" b="1" dirty="0" err="1">
                <a:solidFill>
                  <a:srgbClr val="00B050"/>
                </a:solidFill>
                <a:cs typeface="Calibri"/>
              </a:rPr>
              <a:t>or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CMD3 </a:t>
            </a:r>
            <a:r>
              <a:rPr lang="es-ES" b="1" dirty="0" err="1">
                <a:solidFill>
                  <a:srgbClr val="00B050"/>
                </a:solidFill>
                <a:cs typeface="Calibri"/>
              </a:rPr>
              <a:t>with</a:t>
            </a:r>
            <a:r>
              <a:rPr lang="es-ES" b="1" dirty="0">
                <a:solidFill>
                  <a:srgbClr val="00B050"/>
                </a:solidFill>
                <a:cs typeface="Calibri"/>
              </a:rPr>
              <a:t> Belle.</a:t>
            </a:r>
            <a:endParaRPr lang="es-ES" b="1">
              <a:solidFill>
                <a:srgbClr val="00B050"/>
              </a:solidFill>
              <a:ea typeface="Calibri"/>
              <a:cs typeface="Calibri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D38B080C-E01B-3475-1F11-C41E5F87B247}"/>
              </a:ext>
            </a:extLst>
          </p:cNvPr>
          <p:cNvSpPr txBox="1">
            <a:spLocks/>
          </p:cNvSpPr>
          <p:nvPr/>
        </p:nvSpPr>
        <p:spPr>
          <a:xfrm>
            <a:off x="1665436" y="64740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cs typeface="Calibri"/>
              </a:rPr>
              <a:t>López Castro-Miranda-Roig'24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4391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37F57E32-68A6-2CAD-6349-370E59666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795" y="0"/>
            <a:ext cx="6614410" cy="6858000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E928CBA6-7B0E-A743-1F31-443C2008A2A7}"/>
              </a:ext>
            </a:extLst>
          </p:cNvPr>
          <p:cNvSpPr txBox="1">
            <a:spLocks/>
          </p:cNvSpPr>
          <p:nvPr/>
        </p:nvSpPr>
        <p:spPr>
          <a:xfrm>
            <a:off x="1665436" y="1499293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cs typeface="Calibri"/>
              </a:rPr>
              <a:t>López Castro-Miranda-Roig'24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0415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BED2843-E86F-2C82-F791-A0F36C094D84}"/>
              </a:ext>
            </a:extLst>
          </p:cNvPr>
          <p:cNvSpPr txBox="1"/>
          <p:nvPr/>
        </p:nvSpPr>
        <p:spPr>
          <a:xfrm>
            <a:off x="-27215" y="54428"/>
            <a:ext cx="12192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 err="1">
                <a:cs typeface="Calibri"/>
              </a:rPr>
              <a:t>Analyticity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tests</a:t>
            </a:r>
            <a:r>
              <a:rPr lang="es-ES" dirty="0">
                <a:cs typeface="Calibri"/>
              </a:rPr>
              <a:t> favor </a:t>
            </a:r>
            <a:r>
              <a:rPr lang="es-ES" dirty="0" err="1">
                <a:cs typeface="Calibri"/>
              </a:rPr>
              <a:t>the</a:t>
            </a:r>
            <a:r>
              <a:rPr lang="es-ES" dirty="0">
                <a:cs typeface="Calibri"/>
              </a:rPr>
              <a:t> GS (and, </a:t>
            </a:r>
            <a:r>
              <a:rPr lang="es-ES" dirty="0" err="1">
                <a:cs typeface="Calibri"/>
              </a:rPr>
              <a:t>obviously</a:t>
            </a:r>
            <a:r>
              <a:rPr lang="es-ES" dirty="0">
                <a:cs typeface="Calibri"/>
              </a:rPr>
              <a:t>, </a:t>
            </a:r>
            <a:r>
              <a:rPr lang="es-ES" dirty="0" err="1">
                <a:cs typeface="Calibri"/>
              </a:rPr>
              <a:t>even</a:t>
            </a:r>
            <a:r>
              <a:rPr lang="es-ES" dirty="0">
                <a:cs typeface="Calibri"/>
              </a:rPr>
              <a:t> more, </a:t>
            </a:r>
            <a:r>
              <a:rPr lang="es-ES" dirty="0" err="1">
                <a:cs typeface="Calibri"/>
              </a:rPr>
              <a:t>the</a:t>
            </a:r>
            <a:r>
              <a:rPr lang="es-ES" dirty="0">
                <a:cs typeface="Calibri"/>
              </a:rPr>
              <a:t> dispersive) FF</a:t>
            </a:r>
            <a:endParaRPr lang="es-ES" dirty="0"/>
          </a:p>
        </p:txBody>
      </p:sp>
      <p:pic>
        <p:nvPicPr>
          <p:cNvPr id="7" name="Imagen 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09DB61EA-1511-15DA-6B5D-A23CA91DC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92" y="1598159"/>
            <a:ext cx="6438900" cy="407534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BB741AC-9B29-42D4-C7E4-8489E1376310}"/>
              </a:ext>
            </a:extLst>
          </p:cNvPr>
          <p:cNvSpPr txBox="1"/>
          <p:nvPr/>
        </p:nvSpPr>
        <p:spPr>
          <a:xfrm>
            <a:off x="3053442" y="1371599"/>
            <a:ext cx="5606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>
                <a:cs typeface="Calibri"/>
              </a:rPr>
              <a:t>GS</a:t>
            </a:r>
            <a:endParaRPr lang="es-ES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E68D96-324A-3534-FC8B-6321D99D516A}"/>
              </a:ext>
            </a:extLst>
          </p:cNvPr>
          <p:cNvSpPr txBox="1"/>
          <p:nvPr/>
        </p:nvSpPr>
        <p:spPr>
          <a:xfrm>
            <a:off x="3053442" y="5323113"/>
            <a:ext cx="5606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>
                <a:cs typeface="Calibri"/>
              </a:rPr>
              <a:t>KS</a:t>
            </a:r>
            <a:endParaRPr lang="es-ES" sz="2400" dirty="0"/>
          </a:p>
        </p:txBody>
      </p:sp>
      <p:pic>
        <p:nvPicPr>
          <p:cNvPr id="11" name="Imagen 10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3826408-9467-D36D-3E7C-8A65B903F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531" y="1241653"/>
            <a:ext cx="5446939" cy="45379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B790788-4144-54C2-99EA-B43BDA5FB3BF}"/>
              </a:ext>
            </a:extLst>
          </p:cNvPr>
          <p:cNvSpPr txBox="1"/>
          <p:nvPr/>
        </p:nvSpPr>
        <p:spPr>
          <a:xfrm>
            <a:off x="8986156" y="903513"/>
            <a:ext cx="5606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>
                <a:cs typeface="Calibri"/>
              </a:rPr>
              <a:t>GP</a:t>
            </a:r>
            <a:endParaRPr lang="es-ES" sz="2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86EA49-805C-0E7E-426D-2619FFF26283}"/>
              </a:ext>
            </a:extLst>
          </p:cNvPr>
          <p:cNvSpPr txBox="1"/>
          <p:nvPr/>
        </p:nvSpPr>
        <p:spPr>
          <a:xfrm>
            <a:off x="8822871" y="5323112"/>
            <a:ext cx="83275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 err="1">
                <a:cs typeface="Calibri"/>
              </a:rPr>
              <a:t>Seed</a:t>
            </a:r>
            <a:endParaRPr lang="es-ES" dirty="0" err="1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E1BDC9D-8E6B-412F-C7EB-4FDD71E78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561" y="6057219"/>
            <a:ext cx="3524250" cy="600075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93515050-3BE5-CB9F-CFD1-AE08B92FEF66}"/>
              </a:ext>
            </a:extLst>
          </p:cNvPr>
          <p:cNvSpPr txBox="1">
            <a:spLocks/>
          </p:cNvSpPr>
          <p:nvPr/>
        </p:nvSpPr>
        <p:spPr>
          <a:xfrm>
            <a:off x="1665436" y="6528493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cs typeface="Calibri"/>
              </a:rPr>
              <a:t>López Castro-Miranda-Roig'24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0516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BED2843-E86F-2C82-F791-A0F36C094D84}"/>
              </a:ext>
            </a:extLst>
          </p:cNvPr>
          <p:cNvSpPr txBox="1"/>
          <p:nvPr/>
        </p:nvSpPr>
        <p:spPr>
          <a:xfrm>
            <a:off x="-27215" y="54428"/>
            <a:ext cx="12192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 err="1">
                <a:cs typeface="Calibri"/>
              </a:rPr>
              <a:t>Analyticity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tests</a:t>
            </a:r>
            <a:r>
              <a:rPr lang="es-ES" dirty="0">
                <a:cs typeface="Calibri"/>
              </a:rPr>
              <a:t> favor </a:t>
            </a:r>
            <a:r>
              <a:rPr lang="es-ES" dirty="0" err="1">
                <a:cs typeface="Calibri"/>
              </a:rPr>
              <a:t>the</a:t>
            </a:r>
            <a:r>
              <a:rPr lang="es-ES" dirty="0">
                <a:cs typeface="Calibri"/>
              </a:rPr>
              <a:t> GS (and, </a:t>
            </a:r>
            <a:r>
              <a:rPr lang="es-ES" dirty="0" err="1">
                <a:cs typeface="Calibri"/>
              </a:rPr>
              <a:t>obviously</a:t>
            </a:r>
            <a:r>
              <a:rPr lang="es-ES" dirty="0">
                <a:cs typeface="Calibri"/>
              </a:rPr>
              <a:t>, </a:t>
            </a:r>
            <a:r>
              <a:rPr lang="es-ES" dirty="0" err="1">
                <a:cs typeface="Calibri"/>
              </a:rPr>
              <a:t>even</a:t>
            </a:r>
            <a:r>
              <a:rPr lang="es-ES" dirty="0">
                <a:cs typeface="Calibri"/>
              </a:rPr>
              <a:t> more, </a:t>
            </a:r>
            <a:r>
              <a:rPr lang="es-ES" dirty="0" err="1">
                <a:cs typeface="Calibri"/>
              </a:rPr>
              <a:t>the</a:t>
            </a:r>
            <a:r>
              <a:rPr lang="es-ES" dirty="0">
                <a:cs typeface="Calibri"/>
              </a:rPr>
              <a:t> dispersive) FF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B741AC-9B29-42D4-C7E4-8489E1376310}"/>
              </a:ext>
            </a:extLst>
          </p:cNvPr>
          <p:cNvSpPr txBox="1"/>
          <p:nvPr/>
        </p:nvSpPr>
        <p:spPr>
          <a:xfrm>
            <a:off x="3053442" y="1273627"/>
            <a:ext cx="5606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>
                <a:cs typeface="Calibri"/>
              </a:rPr>
              <a:t>GS</a:t>
            </a:r>
            <a:endParaRPr lang="es-ES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E68D96-324A-3534-FC8B-6321D99D516A}"/>
              </a:ext>
            </a:extLst>
          </p:cNvPr>
          <p:cNvSpPr txBox="1"/>
          <p:nvPr/>
        </p:nvSpPr>
        <p:spPr>
          <a:xfrm>
            <a:off x="3053442" y="5780313"/>
            <a:ext cx="5606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>
                <a:cs typeface="Calibri"/>
              </a:rPr>
              <a:t>KS</a:t>
            </a:r>
            <a:endParaRPr lang="es-ES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790788-4144-54C2-99EA-B43BDA5FB3BF}"/>
              </a:ext>
            </a:extLst>
          </p:cNvPr>
          <p:cNvSpPr txBox="1"/>
          <p:nvPr/>
        </p:nvSpPr>
        <p:spPr>
          <a:xfrm>
            <a:off x="8964385" y="674913"/>
            <a:ext cx="5606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>
                <a:cs typeface="Calibri"/>
              </a:rPr>
              <a:t>GP</a:t>
            </a:r>
            <a:endParaRPr lang="es-ES" sz="2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86EA49-805C-0E7E-426D-2619FFF26283}"/>
              </a:ext>
            </a:extLst>
          </p:cNvPr>
          <p:cNvSpPr txBox="1"/>
          <p:nvPr/>
        </p:nvSpPr>
        <p:spPr>
          <a:xfrm>
            <a:off x="8964385" y="4789712"/>
            <a:ext cx="83275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 err="1">
                <a:cs typeface="Calibri"/>
              </a:rPr>
              <a:t>Seed</a:t>
            </a:r>
            <a:endParaRPr lang="es-ES" dirty="0" err="1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7BB50AD-8D4B-1A90-7738-67C92C006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1728106"/>
            <a:ext cx="6304190" cy="4054929"/>
          </a:xfrm>
          <a:prstGeom prst="rect">
            <a:avLst/>
          </a:prstGeom>
        </p:spPr>
      </p:pic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12765A75-870B-6E45-6E61-78147D132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332" y="1127352"/>
            <a:ext cx="6104165" cy="38086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F0C9E49-3C1B-E435-4C42-906EBE63E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561" y="6057219"/>
            <a:ext cx="3524250" cy="600075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38C7E90F-90CF-025B-F151-6AF3565BA638}"/>
              </a:ext>
            </a:extLst>
          </p:cNvPr>
          <p:cNvSpPr txBox="1">
            <a:spLocks/>
          </p:cNvSpPr>
          <p:nvPr/>
        </p:nvSpPr>
        <p:spPr>
          <a:xfrm>
            <a:off x="1665436" y="6506721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cs typeface="Calibri"/>
              </a:rPr>
              <a:t>López Castro-Miranda-Roig'24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6792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32FE5701-DB83-D4FE-C3A2-6E9252101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047750"/>
            <a:ext cx="11029950" cy="47625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7053574-BEB7-5C8F-33D9-4C6F39A0344B}"/>
              </a:ext>
            </a:extLst>
          </p:cNvPr>
          <p:cNvSpPr/>
          <p:nvPr/>
        </p:nvSpPr>
        <p:spPr>
          <a:xfrm>
            <a:off x="3786958" y="1044303"/>
            <a:ext cx="1574255" cy="476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7BB675-951F-7167-7DB1-AC38C76231D9}"/>
              </a:ext>
            </a:extLst>
          </p:cNvPr>
          <p:cNvSpPr/>
          <p:nvPr/>
        </p:nvSpPr>
        <p:spPr>
          <a:xfrm>
            <a:off x="9821998" y="1044303"/>
            <a:ext cx="1574255" cy="476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CBA665-A734-1C9A-52E5-CF9367E75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470" y="6281737"/>
            <a:ext cx="4457700" cy="3905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A3DCAE8-DDD0-E3E7-EE4F-514F885B7163}"/>
              </a:ext>
            </a:extLst>
          </p:cNvPr>
          <p:cNvSpPr txBox="1"/>
          <p:nvPr/>
        </p:nvSpPr>
        <p:spPr>
          <a:xfrm>
            <a:off x="0" y="6285411"/>
            <a:ext cx="51707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cs typeface="Calibri"/>
              </a:rPr>
              <a:t>We</a:t>
            </a:r>
            <a:r>
              <a:rPr lang="es-ES" dirty="0">
                <a:cs typeface="Calibri"/>
              </a:rPr>
              <a:t> </a:t>
            </a:r>
            <a:r>
              <a:rPr lang="es-ES" err="1">
                <a:cs typeface="Calibri"/>
              </a:rPr>
              <a:t>improve</a:t>
            </a:r>
            <a:r>
              <a:rPr lang="es-ES" dirty="0">
                <a:cs typeface="Calibri"/>
              </a:rPr>
              <a:t> a bit </a:t>
            </a:r>
            <a:r>
              <a:rPr lang="es-ES" err="1">
                <a:cs typeface="Calibri"/>
              </a:rPr>
              <a:t>w.r.t</a:t>
            </a:r>
            <a:r>
              <a:rPr lang="es-ES" dirty="0">
                <a:cs typeface="Calibri"/>
              </a:rPr>
              <a:t>. </a:t>
            </a:r>
            <a:r>
              <a:rPr lang="es-ES" err="1">
                <a:cs typeface="Calibri"/>
              </a:rPr>
              <a:t>to</a:t>
            </a:r>
            <a:r>
              <a:rPr lang="es-ES" dirty="0">
                <a:cs typeface="Calibri"/>
              </a:rPr>
              <a:t> </a:t>
            </a:r>
            <a:r>
              <a:rPr lang="es-ES" err="1">
                <a:cs typeface="Calibri"/>
              </a:rPr>
              <a:t>Orsay's</a:t>
            </a:r>
            <a:r>
              <a:rPr lang="es-ES" dirty="0">
                <a:cs typeface="Calibri"/>
              </a:rPr>
              <a:t> </a:t>
            </a:r>
            <a:r>
              <a:rPr lang="es-ES" err="1">
                <a:cs typeface="Calibri"/>
              </a:rPr>
              <a:t>group</a:t>
            </a:r>
            <a:r>
              <a:rPr lang="es-ES" dirty="0">
                <a:cs typeface="Calibri"/>
              </a:rPr>
              <a:t> (</a:t>
            </a:r>
            <a:r>
              <a:rPr lang="es-ES" dirty="0">
                <a:latin typeface="Symbol"/>
                <a:cs typeface="Calibri"/>
                <a:sym typeface="Symbol"/>
              </a:rPr>
              <a:t>r</a:t>
            </a:r>
            <a:r>
              <a:rPr lang="es-ES" dirty="0">
                <a:cs typeface="Calibri"/>
              </a:rPr>
              <a:t> </a:t>
            </a:r>
            <a:r>
              <a:rPr lang="es-ES" err="1">
                <a:cs typeface="Calibri"/>
              </a:rPr>
              <a:t>region</a:t>
            </a:r>
            <a:r>
              <a:rPr lang="es-ES" dirty="0">
                <a:cs typeface="Calibri"/>
              </a:rPr>
              <a:t>):</a:t>
            </a:r>
            <a:endParaRPr lang="es-ES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81A35257-4A17-ADAF-D03C-2F8EFB3D9F8D}"/>
              </a:ext>
            </a:extLst>
          </p:cNvPr>
          <p:cNvSpPr txBox="1">
            <a:spLocks/>
          </p:cNvSpPr>
          <p:nvPr/>
        </p:nvSpPr>
        <p:spPr>
          <a:xfrm>
            <a:off x="1665436" y="224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cs typeface="Calibri"/>
              </a:rPr>
              <a:t>López Castro-Miranda-Roig'24</a:t>
            </a:r>
            <a:endParaRPr lang="es-ES" dirty="0"/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958D189-A1C6-FA6B-9DB3-BEDA25BD2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452" y="434068"/>
            <a:ext cx="32861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14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D4384681-F37D-F55D-C614-3DEB4947F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357313"/>
            <a:ext cx="11029950" cy="41433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598B73A-821C-D568-9D4D-43E8E4D9F47E}"/>
              </a:ext>
            </a:extLst>
          </p:cNvPr>
          <p:cNvSpPr/>
          <p:nvPr/>
        </p:nvSpPr>
        <p:spPr>
          <a:xfrm>
            <a:off x="2926987" y="1044303"/>
            <a:ext cx="1574255" cy="476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7BC6CA7-F220-249C-6F55-A7E26C7CDE81}"/>
              </a:ext>
            </a:extLst>
          </p:cNvPr>
          <p:cNvSpPr/>
          <p:nvPr/>
        </p:nvSpPr>
        <p:spPr>
          <a:xfrm>
            <a:off x="9491072" y="1044303"/>
            <a:ext cx="1977026" cy="476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F769B1-3EBD-4289-D792-8BDB848C7A39}"/>
              </a:ext>
            </a:extLst>
          </p:cNvPr>
          <p:cNvSpPr txBox="1"/>
          <p:nvPr/>
        </p:nvSpPr>
        <p:spPr>
          <a:xfrm>
            <a:off x="0" y="6285411"/>
            <a:ext cx="43107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err="1">
                <a:cs typeface="Calibri"/>
              </a:rPr>
              <a:t>We</a:t>
            </a:r>
            <a:r>
              <a:rPr lang="es-ES" dirty="0">
                <a:cs typeface="Calibri"/>
              </a:rPr>
              <a:t> are a bit </a:t>
            </a:r>
            <a:r>
              <a:rPr lang="es-ES" err="1">
                <a:cs typeface="Calibri"/>
              </a:rPr>
              <a:t>worse</a:t>
            </a:r>
            <a:r>
              <a:rPr lang="es-ES" dirty="0">
                <a:cs typeface="Calibri"/>
              </a:rPr>
              <a:t> </a:t>
            </a:r>
            <a:r>
              <a:rPr lang="es-ES" err="1">
                <a:cs typeface="Calibri"/>
              </a:rPr>
              <a:t>than</a:t>
            </a:r>
            <a:r>
              <a:rPr lang="es-ES" dirty="0">
                <a:cs typeface="Calibri"/>
              </a:rPr>
              <a:t> </a:t>
            </a:r>
            <a:r>
              <a:rPr lang="es-ES" err="1">
                <a:cs typeface="Calibri"/>
              </a:rPr>
              <a:t>the</a:t>
            </a:r>
            <a:r>
              <a:rPr lang="es-ES" dirty="0">
                <a:cs typeface="Calibri"/>
              </a:rPr>
              <a:t> Orsay </a:t>
            </a:r>
            <a:r>
              <a:rPr lang="es-ES" err="1">
                <a:cs typeface="Calibri"/>
              </a:rPr>
              <a:t>group</a:t>
            </a:r>
            <a:r>
              <a:rPr lang="es-ES" dirty="0">
                <a:cs typeface="Calibri"/>
              </a:rPr>
              <a:t> (</a:t>
            </a:r>
            <a:r>
              <a:rPr lang="es-ES" dirty="0">
                <a:latin typeface="Calibri"/>
                <a:cs typeface="Calibri"/>
              </a:rPr>
              <a:t>G</a:t>
            </a:r>
            <a:r>
              <a:rPr lang="es-ES" baseline="-25000" dirty="0">
                <a:latin typeface="Calibri"/>
                <a:cs typeface="Calibri"/>
              </a:rPr>
              <a:t>EM</a:t>
            </a:r>
            <a:r>
              <a:rPr lang="es-ES" dirty="0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uncertainty</a:t>
            </a:r>
            <a:r>
              <a:rPr lang="es-ES" dirty="0">
                <a:latin typeface="Calibri"/>
                <a:cs typeface="Calibri"/>
              </a:rPr>
              <a:t> at </a:t>
            </a:r>
            <a:r>
              <a:rPr lang="es-ES" err="1">
                <a:latin typeface="Calibri"/>
                <a:cs typeface="Calibri"/>
              </a:rPr>
              <a:t>low</a:t>
            </a:r>
            <a:r>
              <a:rPr lang="es-ES" dirty="0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energies</a:t>
            </a:r>
            <a:r>
              <a:rPr lang="es-ES" dirty="0">
                <a:cs typeface="Calibri"/>
              </a:rPr>
              <a:t>):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25FE927-3308-155D-6FBE-5C034F45E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090" y="6412366"/>
            <a:ext cx="5553075" cy="3905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72CB41A-806C-57FD-E895-B5987E17D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806" y="6042932"/>
            <a:ext cx="2809875" cy="476250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1E515F8F-CE18-66B4-54F1-1132F432BFEB}"/>
              </a:ext>
            </a:extLst>
          </p:cNvPr>
          <p:cNvSpPr txBox="1">
            <a:spLocks/>
          </p:cNvSpPr>
          <p:nvPr/>
        </p:nvSpPr>
        <p:spPr>
          <a:xfrm>
            <a:off x="1665436" y="-68250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cs typeface="Calibri"/>
              </a:rPr>
              <a:t>López Castro-Miranda-Roig'24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3CC6461-CA55-BED6-9B46-6410E0DC1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75" y="311604"/>
            <a:ext cx="42862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01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3437B220-00E0-B515-3E31-23EE628A5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307"/>
            <a:ext cx="12192000" cy="43913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C5D87A8-25A9-9F4A-6181-CF97B2CA0D6E}"/>
              </a:ext>
            </a:extLst>
          </p:cNvPr>
          <p:cNvSpPr/>
          <p:nvPr/>
        </p:nvSpPr>
        <p:spPr>
          <a:xfrm>
            <a:off x="3155587" y="1588588"/>
            <a:ext cx="1236798" cy="5624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984B609-DE52-1957-F073-65AAB7678168}"/>
              </a:ext>
            </a:extLst>
          </p:cNvPr>
          <p:cNvSpPr/>
          <p:nvPr/>
        </p:nvSpPr>
        <p:spPr>
          <a:xfrm>
            <a:off x="2916102" y="2535643"/>
            <a:ext cx="1563369" cy="464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2DD0787-21DC-F0FC-4029-B3C548DAC8B3}"/>
              </a:ext>
            </a:extLst>
          </p:cNvPr>
          <p:cNvSpPr/>
          <p:nvPr/>
        </p:nvSpPr>
        <p:spPr>
          <a:xfrm>
            <a:off x="2916102" y="4288244"/>
            <a:ext cx="1802854" cy="5624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48FB281-0198-FC2D-8ACE-CD762FA708B1}"/>
              </a:ext>
            </a:extLst>
          </p:cNvPr>
          <p:cNvSpPr/>
          <p:nvPr/>
        </p:nvSpPr>
        <p:spPr>
          <a:xfrm>
            <a:off x="9175387" y="4288244"/>
            <a:ext cx="1258569" cy="5624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330D4B7-38B3-F3E1-BAA8-CD88D29E7A2C}"/>
              </a:ext>
            </a:extLst>
          </p:cNvPr>
          <p:cNvSpPr/>
          <p:nvPr/>
        </p:nvSpPr>
        <p:spPr>
          <a:xfrm>
            <a:off x="8892358" y="2535643"/>
            <a:ext cx="1835512" cy="464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3AB78B8-F7A5-D2BC-D15C-F4B5164E3DFB}"/>
              </a:ext>
            </a:extLst>
          </p:cNvPr>
          <p:cNvSpPr/>
          <p:nvPr/>
        </p:nvSpPr>
        <p:spPr>
          <a:xfrm>
            <a:off x="9273358" y="1610360"/>
            <a:ext cx="1606912" cy="5624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99FD6BA4-1272-CAE0-C2A2-3E30334A52EB}"/>
              </a:ext>
            </a:extLst>
          </p:cNvPr>
          <p:cNvSpPr txBox="1">
            <a:spLocks/>
          </p:cNvSpPr>
          <p:nvPr/>
        </p:nvSpPr>
        <p:spPr>
          <a:xfrm>
            <a:off x="1665436" y="-29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cs typeface="Calibri"/>
              </a:rPr>
              <a:t>López Castro-Miranda-Roig'24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558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4323DFC6-CD57-EE58-59ED-7AE2A92EB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89" y="0"/>
            <a:ext cx="10043022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B51CD54-3538-200A-A80B-64FB6358E20B}"/>
              </a:ext>
            </a:extLst>
          </p:cNvPr>
          <p:cNvSpPr/>
          <p:nvPr/>
        </p:nvSpPr>
        <p:spPr>
          <a:xfrm>
            <a:off x="6271078" y="4323803"/>
            <a:ext cx="1449432" cy="5457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FF9A523-3FDA-59E1-314B-FE580BBAD482}"/>
              </a:ext>
            </a:extLst>
          </p:cNvPr>
          <p:cNvSpPr/>
          <p:nvPr/>
        </p:nvSpPr>
        <p:spPr>
          <a:xfrm>
            <a:off x="6403158" y="5685243"/>
            <a:ext cx="1043032" cy="332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2033C51B-F9D4-923A-C3F8-1BD64072CBF3}"/>
              </a:ext>
            </a:extLst>
          </p:cNvPr>
          <p:cNvSpPr txBox="1">
            <a:spLocks/>
          </p:cNvSpPr>
          <p:nvPr/>
        </p:nvSpPr>
        <p:spPr>
          <a:xfrm>
            <a:off x="-217793" y="693749"/>
            <a:ext cx="1926772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cs typeface="Calibri"/>
              </a:rPr>
              <a:t>López Castro-Miranda-Roig'24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0424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CB08B64B-CD95-E161-327E-15AE0B024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" y="924606"/>
            <a:ext cx="6459311" cy="5531304"/>
          </a:xfrm>
          <a:prstGeom prst="rect">
            <a:avLst/>
          </a:prstGeom>
        </p:spPr>
      </p:pic>
      <p:pic>
        <p:nvPicPr>
          <p:cNvPr id="6" name="Imagen 5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E48B4D39-9F66-DCB1-EF39-F11EC8BCC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05" y="1305606"/>
            <a:ext cx="5857875" cy="46386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85994F3-D582-C479-839A-021935FD6DA5}"/>
              </a:ext>
            </a:extLst>
          </p:cNvPr>
          <p:cNvSpPr txBox="1"/>
          <p:nvPr/>
        </p:nvSpPr>
        <p:spPr>
          <a:xfrm>
            <a:off x="4591050" y="6096000"/>
            <a:ext cx="25853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cs typeface="Calibri"/>
              </a:rPr>
              <a:t>Our</a:t>
            </a:r>
            <a:r>
              <a:rPr lang="es-ES" dirty="0">
                <a:cs typeface="Calibri"/>
              </a:rPr>
              <a:t> </a:t>
            </a:r>
            <a:r>
              <a:rPr lang="es-ES" b="1" dirty="0">
                <a:solidFill>
                  <a:srgbClr val="FF0000"/>
                </a:solidFill>
                <a:latin typeface="Symbol"/>
                <a:cs typeface="Calibri"/>
                <a:sym typeface="Symbol"/>
              </a:rPr>
              <a:t>t</a:t>
            </a:r>
            <a:r>
              <a:rPr lang="es-ES" dirty="0">
                <a:cs typeface="Calibri"/>
              </a:rPr>
              <a:t>-</a:t>
            </a:r>
            <a:r>
              <a:rPr lang="es-ES" err="1">
                <a:cs typeface="Calibri"/>
              </a:rPr>
              <a:t>based</a:t>
            </a:r>
            <a:r>
              <a:rPr lang="es-ES" dirty="0">
                <a:cs typeface="Calibri"/>
              </a:rPr>
              <a:t> </a:t>
            </a:r>
            <a:r>
              <a:rPr lang="es-ES" err="1">
                <a:cs typeface="Calibri"/>
              </a:rPr>
              <a:t>result</a:t>
            </a:r>
            <a:r>
              <a:rPr lang="es-ES" dirty="0">
                <a:cs typeface="Calibri"/>
              </a:rPr>
              <a:t> (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2.7</a:t>
            </a:r>
            <a:r>
              <a:rPr lang="es-ES" b="1" dirty="0">
                <a:solidFill>
                  <a:srgbClr val="FF0000"/>
                </a:solidFill>
                <a:latin typeface="Symbol"/>
                <a:cs typeface="Calibri"/>
                <a:sym typeface="Symbol"/>
              </a:rPr>
              <a:t>s</a:t>
            </a:r>
            <a:r>
              <a:rPr lang="es-ES" dirty="0">
                <a:cs typeface="Calibri"/>
              </a:rPr>
              <a:t>)</a:t>
            </a:r>
            <a:br>
              <a:rPr lang="es-ES" dirty="0">
                <a:cs typeface="Calibri"/>
              </a:rPr>
            </a:br>
            <a:r>
              <a:rPr lang="es-ES" dirty="0">
                <a:cs typeface="Calibri"/>
              </a:rPr>
              <a:t>Castro-Miranda-Roig'24: 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671DBF2-1600-76A6-090A-E9A9A54EC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562" y="5938157"/>
            <a:ext cx="5019675" cy="6858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E90CBE0-CCEE-2123-6A94-C8B29E65B58D}"/>
              </a:ext>
            </a:extLst>
          </p:cNvPr>
          <p:cNvSpPr/>
          <p:nvPr/>
        </p:nvSpPr>
        <p:spPr>
          <a:xfrm>
            <a:off x="9264649" y="3953689"/>
            <a:ext cx="1449432" cy="5457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F8E0485-922C-06F0-71AB-10803A497557}"/>
              </a:ext>
            </a:extLst>
          </p:cNvPr>
          <p:cNvSpPr/>
          <p:nvPr/>
        </p:nvSpPr>
        <p:spPr>
          <a:xfrm>
            <a:off x="2461077" y="1504402"/>
            <a:ext cx="916033" cy="4804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2780EE3-551B-F378-08D0-D86F9F85B2B2}"/>
              </a:ext>
            </a:extLst>
          </p:cNvPr>
          <p:cNvSpPr/>
          <p:nvPr/>
        </p:nvSpPr>
        <p:spPr>
          <a:xfrm>
            <a:off x="1688191" y="3104601"/>
            <a:ext cx="785404" cy="328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0E69F56-A52E-4AC4-1346-AB1BCDBDC117}"/>
              </a:ext>
            </a:extLst>
          </p:cNvPr>
          <p:cNvCxnSpPr/>
          <p:nvPr/>
        </p:nvCxnSpPr>
        <p:spPr>
          <a:xfrm>
            <a:off x="1621971" y="348343"/>
            <a:ext cx="91440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B45DDFB-A11C-0BCE-8B6C-D33B3E54332F}"/>
              </a:ext>
            </a:extLst>
          </p:cNvPr>
          <p:cNvCxnSpPr>
            <a:cxnSpLocks/>
          </p:cNvCxnSpPr>
          <p:nvPr/>
        </p:nvCxnSpPr>
        <p:spPr>
          <a:xfrm flipV="1">
            <a:off x="522514" y="5170715"/>
            <a:ext cx="914400" cy="12300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04C21A06-E27B-284C-B4AD-C67B19B23E55}"/>
              </a:ext>
            </a:extLst>
          </p:cNvPr>
          <p:cNvSpPr txBox="1"/>
          <p:nvPr/>
        </p:nvSpPr>
        <p:spPr>
          <a:xfrm>
            <a:off x="9452918" y="2914134"/>
            <a:ext cx="15239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err="1">
                <a:solidFill>
                  <a:srgbClr val="00B050"/>
                </a:solidFill>
                <a:ea typeface="Calibri"/>
                <a:cs typeface="Calibri"/>
              </a:rPr>
              <a:t>From</a:t>
            </a:r>
            <a:r>
              <a:rPr lang="es-ES" b="1" dirty="0">
                <a:solidFill>
                  <a:srgbClr val="00B050"/>
                </a:solidFill>
                <a:ea typeface="Calibri"/>
                <a:cs typeface="Calibri"/>
              </a:rPr>
              <a:t> DMZ'23</a:t>
            </a:r>
          </a:p>
        </p:txBody>
      </p:sp>
    </p:spTree>
    <p:extLst>
      <p:ext uri="{BB962C8B-B14F-4D97-AF65-F5344CB8AC3E}">
        <p14:creationId xmlns:p14="http://schemas.microsoft.com/office/powerpoint/2010/main" val="1218979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&#10;&#10;El contenido generado por IA puede ser incorrecto.">
            <a:extLst>
              <a:ext uri="{FF2B5EF4-FFF2-40B4-BE49-F238E27FC236}">
                <a16:creationId xmlns:a16="http://schemas.microsoft.com/office/drawing/2014/main" id="{2FA403C4-BBFD-0228-6947-2B5C6D8FD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"/>
            <a:ext cx="12192000" cy="36072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666622C-A16B-00D1-F71D-0C2A8F5E2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5" y="3817966"/>
            <a:ext cx="10740571" cy="227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4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2267CA3F-09E6-60C8-A6CC-7EE88E210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815"/>
            <a:ext cx="12192000" cy="6200370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D0664A57-A5BF-E21C-90C1-90AF5257B33C}"/>
              </a:ext>
            </a:extLst>
          </p:cNvPr>
          <p:cNvSpPr txBox="1">
            <a:spLocks/>
          </p:cNvSpPr>
          <p:nvPr/>
        </p:nvSpPr>
        <p:spPr>
          <a:xfrm>
            <a:off x="1827704" y="636599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9179D2-776F-58E6-B0EC-6842D1F2BC35}"/>
              </a:ext>
            </a:extLst>
          </p:cNvPr>
          <p:cNvSpPr txBox="1"/>
          <p:nvPr/>
        </p:nvSpPr>
        <p:spPr>
          <a:xfrm>
            <a:off x="10093726" y="1246740"/>
            <a:ext cx="210297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err="1">
                <a:solidFill>
                  <a:srgbClr val="FF0000"/>
                </a:solidFill>
                <a:cs typeface="Calibri"/>
              </a:rPr>
              <a:t>Precision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s-ES" b="1" err="1">
                <a:solidFill>
                  <a:srgbClr val="FF0000"/>
                </a:solidFill>
                <a:cs typeface="Calibri"/>
              </a:rPr>
              <a:t>of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s-ES" b="1" err="1">
                <a:solidFill>
                  <a:srgbClr val="FF0000"/>
                </a:solidFill>
                <a:cs typeface="Calibri"/>
              </a:rPr>
              <a:t>the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s-ES" b="1" err="1">
                <a:solidFill>
                  <a:srgbClr val="FF0000"/>
                </a:solidFill>
                <a:cs typeface="Calibri"/>
              </a:rPr>
              <a:t>measurement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 (</a:t>
            </a:r>
            <a:r>
              <a:rPr lang="es-ES" b="1" err="1">
                <a:solidFill>
                  <a:srgbClr val="FF0000"/>
                </a:solidFill>
                <a:cs typeface="Calibri"/>
              </a:rPr>
              <a:t>combination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s-ES" b="1" err="1">
                <a:solidFill>
                  <a:srgbClr val="FF0000"/>
                </a:solidFill>
                <a:cs typeface="Calibri"/>
              </a:rPr>
              <a:t>of</a:t>
            </a:r>
            <a:r>
              <a:rPr lang="es-ES" b="1" dirty="0">
                <a:solidFill>
                  <a:srgbClr val="FF0000"/>
                </a:solidFill>
                <a:cs typeface="Calibri"/>
              </a:rPr>
              <a:t> BNL&amp;FNL): 22x10</a:t>
            </a:r>
            <a:r>
              <a:rPr lang="es-ES" b="1" baseline="30000" dirty="0">
                <a:solidFill>
                  <a:srgbClr val="FF0000"/>
                </a:solidFill>
                <a:cs typeface="Calibri"/>
              </a:rPr>
              <a:t>-11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6D5AF6B-C531-D4FF-F1F3-148ADF08A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201" y="2447782"/>
            <a:ext cx="5648325" cy="2886075"/>
          </a:xfrm>
          <a:prstGeom prst="rect">
            <a:avLst/>
          </a:prstGeom>
        </p:spPr>
      </p:pic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891F3116-9C81-5C30-4242-46C80F165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52" y="2450523"/>
            <a:ext cx="49244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12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A7ADD-ED00-97BD-D851-66753A67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"/>
            <a:ext cx="10515600" cy="1325563"/>
          </a:xfrm>
        </p:spPr>
        <p:txBody>
          <a:bodyPr/>
          <a:lstStyle/>
          <a:p>
            <a:pPr algn="ctr"/>
            <a:r>
              <a:rPr lang="es-ES" dirty="0">
                <a:ea typeface="Calibri Light"/>
                <a:cs typeface="Calibri Light"/>
              </a:rPr>
              <a:t>Davier-Malaescu-Zhang'25 (</a:t>
            </a:r>
            <a:r>
              <a:rPr lang="es-ES" dirty="0" err="1">
                <a:ea typeface="Calibri Light"/>
                <a:cs typeface="Calibri Light"/>
              </a:rPr>
              <a:t>see</a:t>
            </a:r>
            <a:r>
              <a:rPr lang="es-ES" dirty="0">
                <a:ea typeface="Calibri Light"/>
                <a:cs typeface="Calibri Light"/>
              </a:rPr>
              <a:t> back up)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62BF1B-F21B-3465-9F8D-0699DF7AC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" y="991054"/>
            <a:ext cx="12184742" cy="586626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ES" dirty="0">
                <a:ea typeface="Calibri"/>
                <a:cs typeface="Calibri"/>
              </a:rPr>
              <a:t>A crucial </a:t>
            </a:r>
            <a:r>
              <a:rPr lang="es-ES" err="1">
                <a:ea typeface="Calibri"/>
                <a:cs typeface="Calibri"/>
              </a:rPr>
              <a:t>aspect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of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this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paper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is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allowing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the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normalization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to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float</a:t>
            </a:r>
            <a:r>
              <a:rPr lang="es-ES" dirty="0">
                <a:ea typeface="Calibri"/>
                <a:cs typeface="Calibri"/>
              </a:rPr>
              <a:t>. </a:t>
            </a:r>
            <a:r>
              <a:rPr lang="es-ES" err="1">
                <a:ea typeface="Calibri"/>
                <a:cs typeface="Calibri"/>
              </a:rPr>
              <a:t>This</a:t>
            </a:r>
            <a:r>
              <a:rPr lang="es-ES" dirty="0">
                <a:ea typeface="Calibri"/>
                <a:cs typeface="Calibri"/>
              </a:rPr>
              <a:t>, </a:t>
            </a:r>
            <a:r>
              <a:rPr lang="es-ES" err="1">
                <a:ea typeface="Calibri"/>
                <a:cs typeface="Calibri"/>
              </a:rPr>
              <a:t>beyond</a:t>
            </a:r>
            <a:r>
              <a:rPr lang="es-ES" dirty="0">
                <a:ea typeface="Calibri"/>
                <a:cs typeface="Calibri"/>
              </a:rPr>
              <a:t> CVC </a:t>
            </a:r>
            <a:r>
              <a:rPr lang="es-ES" err="1">
                <a:ea typeface="Calibri"/>
                <a:cs typeface="Calibri"/>
              </a:rPr>
              <a:t>warranting</a:t>
            </a:r>
            <a:r>
              <a:rPr lang="es-ES" dirty="0">
                <a:ea typeface="Calibri"/>
                <a:cs typeface="Calibri"/>
              </a:rPr>
              <a:t> F(0)=1, </a:t>
            </a:r>
            <a:r>
              <a:rPr lang="es-ES" err="1">
                <a:ea typeface="Calibri"/>
                <a:cs typeface="Calibri"/>
              </a:rPr>
              <a:t>should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absorb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normalization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uncertainties</a:t>
            </a:r>
            <a:r>
              <a:rPr lang="es-ES" dirty="0">
                <a:ea typeface="Calibri"/>
                <a:cs typeface="Calibri"/>
              </a:rPr>
              <a:t> in </a:t>
            </a:r>
            <a:r>
              <a:rPr lang="es-ES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data, </a:t>
            </a:r>
            <a:r>
              <a:rPr lang="es-ES" err="1">
                <a:ea typeface="Calibri"/>
                <a:cs typeface="Calibri"/>
              </a:rPr>
              <a:t>independently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of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>
                <a:latin typeface="Symbol"/>
                <a:ea typeface="Calibri"/>
                <a:cs typeface="Calibri"/>
                <a:sym typeface="Symbol"/>
              </a:rPr>
              <a:t>r-w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physics</a:t>
            </a:r>
            <a:r>
              <a:rPr lang="es-ES" dirty="0">
                <a:ea typeface="Calibri"/>
                <a:cs typeface="Calibri"/>
              </a:rPr>
              <a:t>. BR </a:t>
            </a:r>
            <a:r>
              <a:rPr lang="es-ES" err="1">
                <a:ea typeface="Calibri"/>
                <a:cs typeface="Calibri"/>
              </a:rPr>
              <a:t>basically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depends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on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>
                <a:latin typeface="Symbol"/>
                <a:ea typeface="Calibri"/>
                <a:cs typeface="Calibri"/>
                <a:sym typeface="Symbol"/>
              </a:rPr>
              <a:t>r,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while</a:t>
            </a:r>
            <a:r>
              <a:rPr lang="es-ES" dirty="0">
                <a:ea typeface="Calibri"/>
                <a:cs typeface="Calibri"/>
              </a:rPr>
              <a:t> a</a:t>
            </a:r>
            <a:r>
              <a:rPr lang="es-ES" baseline="-25000" dirty="0">
                <a:latin typeface="Symbol"/>
                <a:ea typeface="Calibri"/>
                <a:cs typeface="Calibri"/>
                <a:sym typeface="Symbol"/>
              </a:rPr>
              <a:t>m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also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on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low</a:t>
            </a:r>
            <a:r>
              <a:rPr lang="es-ES" dirty="0">
                <a:ea typeface="Calibri"/>
                <a:cs typeface="Calibri"/>
              </a:rPr>
              <a:t>-E </a:t>
            </a:r>
            <a:r>
              <a:rPr lang="es-ES" err="1">
                <a:ea typeface="Calibri"/>
                <a:cs typeface="Calibri"/>
              </a:rPr>
              <a:t>region</a:t>
            </a:r>
            <a:r>
              <a:rPr lang="es-ES" dirty="0">
                <a:ea typeface="Calibri"/>
                <a:cs typeface="Calibri"/>
              </a:rPr>
              <a:t>, </a:t>
            </a:r>
            <a:r>
              <a:rPr lang="es-ES" err="1">
                <a:ea typeface="Calibri"/>
                <a:cs typeface="Calibri"/>
              </a:rPr>
              <a:t>given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integration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kernel</a:t>
            </a:r>
            <a:r>
              <a:rPr lang="es-ES" dirty="0">
                <a:ea typeface="Calibri"/>
                <a:cs typeface="Calibri"/>
              </a:rPr>
              <a:t>.</a:t>
            </a:r>
          </a:p>
          <a:p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Data </a:t>
            </a:r>
            <a:r>
              <a:rPr lang="es-ES" dirty="0" err="1">
                <a:solidFill>
                  <a:srgbClr val="FF0000"/>
                </a:solidFill>
                <a:ea typeface="Calibri"/>
                <a:cs typeface="Calibri"/>
              </a:rPr>
              <a:t>may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rgbClr val="FF0000"/>
                </a:solidFill>
                <a:ea typeface="Calibri"/>
                <a:cs typeface="Calibri"/>
              </a:rPr>
              <a:t>not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be precise </a:t>
            </a:r>
            <a:r>
              <a:rPr lang="es-ES" dirty="0" err="1">
                <a:solidFill>
                  <a:srgbClr val="FF0000"/>
                </a:solidFill>
                <a:ea typeface="Calibri"/>
                <a:cs typeface="Calibri"/>
              </a:rPr>
              <a:t>enough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rgbClr val="FF0000"/>
                </a:solidFill>
                <a:ea typeface="Calibri"/>
                <a:cs typeface="Calibri"/>
              </a:rPr>
              <a:t>yet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rgbClr val="FF0000"/>
                </a:solidFill>
                <a:ea typeface="Calibri"/>
                <a:cs typeface="Calibri"/>
              </a:rPr>
              <a:t>to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rgbClr val="FF0000"/>
                </a:solidFill>
                <a:ea typeface="Calibri"/>
                <a:cs typeface="Calibri"/>
              </a:rPr>
              <a:t>achieve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rgbClr val="FF0000"/>
                </a:solidFill>
                <a:ea typeface="Calibri"/>
                <a:cs typeface="Calibri"/>
              </a:rPr>
              <a:t>this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rgbClr val="FF0000"/>
                </a:solidFill>
                <a:ea typeface="Calibri"/>
                <a:cs typeface="Calibri"/>
              </a:rPr>
              <a:t>purpose</a:t>
            </a:r>
            <a:r>
              <a:rPr lang="es-ES" dirty="0">
                <a:ea typeface="Calibri"/>
                <a:cs typeface="Calibri"/>
              </a:rPr>
              <a:t>. Dispersive </a:t>
            </a:r>
            <a:r>
              <a:rPr lang="es-ES" dirty="0" err="1">
                <a:ea typeface="Calibri"/>
                <a:cs typeface="Calibri"/>
              </a:rPr>
              <a:t>fits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seem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to</a:t>
            </a:r>
            <a:r>
              <a:rPr lang="es-ES" dirty="0">
                <a:ea typeface="Calibri"/>
                <a:cs typeface="Calibri"/>
              </a:rPr>
              <a:t> be </a:t>
            </a:r>
            <a:r>
              <a:rPr lang="es-ES" dirty="0" err="1">
                <a:ea typeface="Calibri"/>
                <a:cs typeface="Calibri"/>
              </a:rPr>
              <a:t>slightly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unstable</a:t>
            </a:r>
            <a:r>
              <a:rPr lang="es-ES" dirty="0">
                <a:ea typeface="Calibri"/>
                <a:cs typeface="Calibri"/>
              </a:rPr>
              <a:t> (</a:t>
            </a:r>
            <a:r>
              <a:rPr lang="es-ES" dirty="0" err="1">
                <a:ea typeface="Calibri"/>
                <a:cs typeface="Calibri"/>
              </a:rPr>
              <a:t>see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also</a:t>
            </a:r>
            <a:r>
              <a:rPr lang="es-ES" dirty="0">
                <a:ea typeface="Calibri"/>
                <a:cs typeface="Calibri"/>
              </a:rPr>
              <a:t> LMR24) </a:t>
            </a:r>
            <a:r>
              <a:rPr lang="es-ES" dirty="0" err="1">
                <a:ea typeface="Calibri"/>
                <a:cs typeface="Calibri"/>
              </a:rPr>
              <a:t>which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prevents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wider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tests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of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model-independence</a:t>
            </a:r>
            <a:r>
              <a:rPr lang="es-ES" dirty="0">
                <a:ea typeface="Calibri"/>
                <a:cs typeface="Calibri"/>
              </a:rPr>
              <a:t>. </a:t>
            </a:r>
            <a:r>
              <a:rPr lang="es-ES" dirty="0" err="1">
                <a:ea typeface="Calibri"/>
                <a:cs typeface="Calibri"/>
              </a:rPr>
              <a:t>With</a:t>
            </a:r>
            <a:r>
              <a:rPr lang="es-ES" dirty="0">
                <a:ea typeface="Calibri"/>
                <a:cs typeface="Calibri"/>
              </a:rPr>
              <a:t> GS&amp;KS, </a:t>
            </a:r>
            <a:r>
              <a:rPr lang="es-ES" dirty="0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biggest</a:t>
            </a:r>
            <a:r>
              <a:rPr lang="es-ES" dirty="0">
                <a:ea typeface="Calibri"/>
                <a:cs typeface="Calibri"/>
              </a:rPr>
              <a:t> (</a:t>
            </a:r>
            <a:r>
              <a:rPr lang="es-ES" dirty="0" err="1">
                <a:ea typeface="Calibri"/>
                <a:cs typeface="Calibri"/>
              </a:rPr>
              <a:t>smallest</a:t>
            </a:r>
            <a:r>
              <a:rPr lang="es-ES" dirty="0">
                <a:ea typeface="Calibri"/>
                <a:cs typeface="Calibri"/>
              </a:rPr>
              <a:t>) </a:t>
            </a:r>
            <a:r>
              <a:rPr lang="es-ES" dirty="0" err="1">
                <a:ea typeface="Calibri"/>
                <a:cs typeface="Calibri"/>
              </a:rPr>
              <a:t>correction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for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normalization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is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found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for</a:t>
            </a:r>
            <a:r>
              <a:rPr lang="es-ES" dirty="0">
                <a:ea typeface="Calibri"/>
                <a:cs typeface="Calibri"/>
              </a:rPr>
              <a:t> CMD-3 (KLOE) </a:t>
            </a:r>
            <a:r>
              <a:rPr lang="es-ES" dirty="0" err="1">
                <a:ea typeface="Calibri"/>
                <a:cs typeface="Calibri"/>
              </a:rPr>
              <a:t>while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agreement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with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>
                <a:latin typeface="Symbol"/>
                <a:ea typeface="Calibri"/>
                <a:cs typeface="Calibri"/>
                <a:sym typeface="Symbol"/>
              </a:rPr>
              <a:t>t</a:t>
            </a:r>
            <a:r>
              <a:rPr lang="es-ES" dirty="0">
                <a:ea typeface="Calibri"/>
                <a:cs typeface="Calibri"/>
              </a:rPr>
              <a:t> (and </a:t>
            </a:r>
            <a:r>
              <a:rPr lang="es-ES" dirty="0" err="1">
                <a:ea typeface="Calibri"/>
                <a:cs typeface="Calibri"/>
              </a:rPr>
              <a:t>lattice</a:t>
            </a:r>
            <a:r>
              <a:rPr lang="es-ES" dirty="0">
                <a:ea typeface="Calibri"/>
                <a:cs typeface="Calibri"/>
              </a:rPr>
              <a:t>) a</a:t>
            </a:r>
            <a:r>
              <a:rPr lang="es-ES" baseline="-25000" dirty="0">
                <a:latin typeface="Symbol"/>
                <a:ea typeface="Calibri"/>
                <a:cs typeface="Calibri"/>
                <a:sym typeface="Symbol"/>
              </a:rPr>
              <a:t>m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result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exhibits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opposite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pattern</a:t>
            </a:r>
            <a:r>
              <a:rPr lang="es-ES" dirty="0">
                <a:ea typeface="Calibri"/>
                <a:cs typeface="Calibri"/>
              </a:rPr>
              <a:t>. </a:t>
            </a:r>
            <a:r>
              <a:rPr lang="es-ES" dirty="0" err="1">
                <a:ea typeface="Calibri"/>
                <a:cs typeface="Calibri"/>
              </a:rPr>
              <a:t>Also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>
                <a:latin typeface="Symbol"/>
                <a:ea typeface="Calibri"/>
                <a:cs typeface="Calibri"/>
                <a:sym typeface="Symbol"/>
              </a:rPr>
              <a:t>r-w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mixing</a:t>
            </a:r>
            <a:r>
              <a:rPr lang="es-ES" dirty="0">
                <a:ea typeface="Calibri"/>
                <a:cs typeface="Calibri"/>
              </a:rPr>
              <a:t> angle </a:t>
            </a:r>
            <a:r>
              <a:rPr lang="es-ES" dirty="0" err="1">
                <a:ea typeface="Calibri"/>
                <a:cs typeface="Calibri"/>
              </a:rPr>
              <a:t>departs</a:t>
            </a:r>
            <a:r>
              <a:rPr lang="es-ES" dirty="0">
                <a:ea typeface="Calibri"/>
                <a:cs typeface="Calibri"/>
              </a:rPr>
              <a:t> a bit more </a:t>
            </a:r>
            <a:r>
              <a:rPr lang="es-ES" dirty="0" err="1">
                <a:ea typeface="Calibri"/>
                <a:cs typeface="Calibri"/>
              </a:rPr>
              <a:t>than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expected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from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dispersive </a:t>
            </a:r>
            <a:r>
              <a:rPr lang="es-ES" dirty="0" err="1">
                <a:ea typeface="Calibri"/>
                <a:cs typeface="Calibri"/>
              </a:rPr>
              <a:t>determination</a:t>
            </a:r>
            <a:r>
              <a:rPr lang="es-ES" dirty="0">
                <a:ea typeface="Calibri"/>
                <a:cs typeface="Calibri"/>
              </a:rPr>
              <a:t> (</a:t>
            </a:r>
            <a:r>
              <a:rPr lang="es-ES" dirty="0" err="1">
                <a:ea typeface="Calibri"/>
                <a:cs typeface="Calibri"/>
              </a:rPr>
              <a:t>see</a:t>
            </a:r>
            <a:r>
              <a:rPr lang="es-ES" dirty="0">
                <a:ea typeface="Calibri"/>
                <a:cs typeface="Calibri"/>
              </a:rPr>
              <a:t> PDG) in </a:t>
            </a:r>
            <a:r>
              <a:rPr lang="es-ES" dirty="0" err="1">
                <a:ea typeface="Calibri"/>
                <a:cs typeface="Calibri"/>
              </a:rPr>
              <a:t>BaBar's</a:t>
            </a:r>
            <a:r>
              <a:rPr lang="es-ES" dirty="0">
                <a:ea typeface="Calibri"/>
                <a:cs typeface="Calibri"/>
              </a:rPr>
              <a:t> case.</a:t>
            </a:r>
          </a:p>
          <a:p>
            <a:r>
              <a:rPr lang="es-ES" dirty="0">
                <a:ea typeface="Calibri"/>
                <a:cs typeface="Calibri"/>
              </a:rPr>
              <a:t>A </a:t>
            </a:r>
            <a:r>
              <a:rPr lang="es-ES" err="1">
                <a:ea typeface="Calibri"/>
                <a:cs typeface="Calibri"/>
              </a:rPr>
              <a:t>close</a:t>
            </a:r>
            <a:r>
              <a:rPr lang="es-ES" dirty="0">
                <a:ea typeface="Calibri"/>
                <a:cs typeface="Calibri"/>
              </a:rPr>
              <a:t> look </a:t>
            </a:r>
            <a:r>
              <a:rPr lang="es-ES" err="1">
                <a:ea typeface="Calibri"/>
                <a:cs typeface="Calibri"/>
              </a:rPr>
              <a:t>to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normalization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(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luminosities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)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uncertainties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should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clarify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whether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corrections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to</a:t>
            </a:r>
            <a:r>
              <a:rPr lang="es-ES" dirty="0">
                <a:ea typeface="Calibri"/>
                <a:cs typeface="Calibri"/>
              </a:rPr>
              <a:t> F(0)=1 </a:t>
            </a:r>
            <a:r>
              <a:rPr lang="es-ES" err="1">
                <a:ea typeface="Calibri"/>
                <a:cs typeface="Calibri"/>
              </a:rPr>
              <a:t>found</a:t>
            </a:r>
            <a:r>
              <a:rPr lang="es-ES" dirty="0">
                <a:ea typeface="Calibri"/>
                <a:cs typeface="Calibri"/>
              </a:rPr>
              <a:t> in </a:t>
            </a:r>
            <a:r>
              <a:rPr lang="es-ES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fits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accord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with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the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published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experimental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info</a:t>
            </a:r>
            <a:r>
              <a:rPr lang="es-ES" dirty="0">
                <a:ea typeface="Calibri"/>
                <a:cs typeface="Calibri"/>
              </a:rPr>
              <a:t>.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Additional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shape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changes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could</a:t>
            </a:r>
            <a:r>
              <a:rPr lang="es-ES" dirty="0">
                <a:ea typeface="Calibri"/>
                <a:cs typeface="Calibri"/>
              </a:rPr>
              <a:t> be </a:t>
            </a:r>
            <a:r>
              <a:rPr lang="es-ES" err="1">
                <a:ea typeface="Calibri"/>
                <a:cs typeface="Calibri"/>
              </a:rPr>
              <a:t>revealed</a:t>
            </a:r>
            <a:r>
              <a:rPr lang="es-ES" dirty="0">
                <a:ea typeface="Calibri"/>
                <a:cs typeface="Calibri"/>
              </a:rPr>
              <a:t> and </a:t>
            </a:r>
            <a:r>
              <a:rPr lang="es-ES" err="1">
                <a:ea typeface="Calibri"/>
                <a:cs typeface="Calibri"/>
              </a:rPr>
              <a:t>perhaps</a:t>
            </a:r>
            <a:r>
              <a:rPr lang="es-ES" dirty="0">
                <a:ea typeface="Calibri"/>
                <a:cs typeface="Calibri"/>
              </a:rPr>
              <a:t> be </a:t>
            </a:r>
            <a:r>
              <a:rPr lang="es-ES" err="1">
                <a:ea typeface="Calibri"/>
                <a:cs typeface="Calibri"/>
              </a:rPr>
              <a:t>related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to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missing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radiative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corrections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(MC Gens)</a:t>
            </a:r>
            <a:r>
              <a:rPr lang="es-ES" dirty="0">
                <a:ea typeface="Calibri"/>
                <a:cs typeface="Calibri"/>
              </a:rPr>
              <a:t>.</a:t>
            </a:r>
          </a:p>
          <a:p>
            <a:r>
              <a:rPr lang="es-ES" dirty="0">
                <a:ea typeface="+mn-lt"/>
                <a:cs typeface="+mn-lt"/>
              </a:rPr>
              <a:t>In </a:t>
            </a:r>
            <a:r>
              <a:rPr lang="es-ES" err="1">
                <a:ea typeface="+mn-lt"/>
                <a:cs typeface="+mn-lt"/>
              </a:rPr>
              <a:t>any</a:t>
            </a:r>
            <a:r>
              <a:rPr lang="es-ES" dirty="0">
                <a:ea typeface="+mn-lt"/>
                <a:cs typeface="+mn-lt"/>
              </a:rPr>
              <a:t> case, </a:t>
            </a:r>
            <a:r>
              <a:rPr lang="es-ES" err="1">
                <a:solidFill>
                  <a:srgbClr val="FF0000"/>
                </a:solidFill>
                <a:ea typeface="+mn-lt"/>
                <a:cs typeface="+mn-lt"/>
              </a:rPr>
              <a:t>this</a:t>
            </a: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s-ES" err="1">
                <a:solidFill>
                  <a:srgbClr val="FF0000"/>
                </a:solidFill>
                <a:ea typeface="+mn-lt"/>
                <a:cs typeface="+mn-lt"/>
              </a:rPr>
              <a:t>paper</a:t>
            </a: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  opens a new </a:t>
            </a:r>
            <a:r>
              <a:rPr lang="es-ES" err="1">
                <a:solidFill>
                  <a:srgbClr val="FF0000"/>
                </a:solidFill>
                <a:ea typeface="+mn-lt"/>
                <a:cs typeface="+mn-lt"/>
              </a:rPr>
              <a:t>path</a:t>
            </a: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s-ES" err="1">
                <a:solidFill>
                  <a:srgbClr val="FF0000"/>
                </a:solidFill>
                <a:ea typeface="+mn-lt"/>
                <a:cs typeface="+mn-lt"/>
              </a:rPr>
              <a:t>for</a:t>
            </a: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s-ES" err="1">
                <a:solidFill>
                  <a:srgbClr val="FF0000"/>
                </a:solidFill>
                <a:ea typeface="+mn-lt"/>
                <a:cs typeface="+mn-lt"/>
              </a:rPr>
              <a:t>accessing</a:t>
            </a: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 IB </a:t>
            </a:r>
            <a:r>
              <a:rPr lang="es-ES" err="1">
                <a:solidFill>
                  <a:srgbClr val="FF0000"/>
                </a:solidFill>
                <a:ea typeface="+mn-lt"/>
                <a:cs typeface="+mn-lt"/>
              </a:rPr>
              <a:t>corrs</a:t>
            </a: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. </a:t>
            </a:r>
            <a:r>
              <a:rPr lang="es-ES" err="1">
                <a:solidFill>
                  <a:srgbClr val="FF0000"/>
                </a:solidFill>
                <a:ea typeface="+mn-lt"/>
                <a:cs typeface="+mn-lt"/>
              </a:rPr>
              <a:t>needed</a:t>
            </a: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s-ES" err="1">
                <a:solidFill>
                  <a:srgbClr val="FF0000"/>
                </a:solidFill>
                <a:ea typeface="+mn-lt"/>
                <a:cs typeface="+mn-lt"/>
              </a:rPr>
              <a:t>for</a:t>
            </a: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s-ES" dirty="0">
                <a:solidFill>
                  <a:srgbClr val="FF0000"/>
                </a:solidFill>
                <a:latin typeface="Symbol"/>
                <a:ea typeface="+mn-lt"/>
                <a:cs typeface="+mn-lt"/>
                <a:sym typeface="Symbol"/>
              </a:rPr>
              <a:t>t</a:t>
            </a: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-</a:t>
            </a:r>
            <a:r>
              <a:rPr lang="es-ES" err="1">
                <a:solidFill>
                  <a:srgbClr val="FF0000"/>
                </a:solidFill>
                <a:ea typeface="+mn-lt"/>
                <a:cs typeface="+mn-lt"/>
              </a:rPr>
              <a:t>based</a:t>
            </a: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 a</a:t>
            </a:r>
            <a:r>
              <a:rPr lang="es-ES" sz="1900" baseline="-25000" dirty="0">
                <a:solidFill>
                  <a:srgbClr val="FF0000"/>
                </a:solidFill>
                <a:latin typeface="Symbol"/>
                <a:ea typeface="+mn-lt"/>
                <a:cs typeface="+mn-lt"/>
                <a:sym typeface="Symbol"/>
              </a:rPr>
              <a:t>m</a:t>
            </a:r>
            <a:r>
              <a:rPr lang="es-ES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s-ES" err="1">
                <a:solidFill>
                  <a:srgbClr val="FF0000"/>
                </a:solidFill>
                <a:ea typeface="+mn-lt"/>
                <a:cs typeface="+mn-lt"/>
              </a:rPr>
              <a:t>analysis</a:t>
            </a:r>
            <a:r>
              <a:rPr lang="es-ES" dirty="0">
                <a:ea typeface="+mn-lt"/>
                <a:cs typeface="+mn-lt"/>
              </a:rPr>
              <a:t>, </a:t>
            </a:r>
            <a:r>
              <a:rPr lang="es-ES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fundamental </a:t>
            </a:r>
            <a:r>
              <a:rPr lang="es-ES" err="1">
                <a:ea typeface="+mn-lt"/>
                <a:cs typeface="+mn-lt"/>
              </a:rPr>
              <a:t>importance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for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problem</a:t>
            </a:r>
            <a:r>
              <a:rPr lang="es-ES" dirty="0">
                <a:ea typeface="+mn-lt"/>
                <a:cs typeface="+mn-lt"/>
              </a:rPr>
              <a:t> at </a:t>
            </a:r>
            <a:r>
              <a:rPr lang="es-ES" err="1">
                <a:ea typeface="+mn-lt"/>
                <a:cs typeface="+mn-lt"/>
              </a:rPr>
              <a:t>hand</a:t>
            </a:r>
            <a:r>
              <a:rPr lang="es-ES" dirty="0">
                <a:ea typeface="+mn-lt"/>
                <a:cs typeface="+mn-lt"/>
              </a:rPr>
              <a:t>, </a:t>
            </a:r>
            <a:r>
              <a:rPr lang="es-ES" err="1">
                <a:ea typeface="+mn-lt"/>
                <a:cs typeface="+mn-lt"/>
              </a:rPr>
              <a:t>given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current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situation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with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e</a:t>
            </a:r>
            <a:r>
              <a:rPr lang="es-ES" baseline="30000" err="1">
                <a:ea typeface="+mn-lt"/>
                <a:cs typeface="+mn-lt"/>
              </a:rPr>
              <a:t>+</a:t>
            </a:r>
            <a:r>
              <a:rPr lang="es-ES" err="1">
                <a:ea typeface="+mn-lt"/>
                <a:cs typeface="+mn-lt"/>
              </a:rPr>
              <a:t>e</a:t>
            </a:r>
            <a:r>
              <a:rPr lang="es-ES" baseline="30000" dirty="0">
                <a:ea typeface="+mn-lt"/>
                <a:cs typeface="+mn-lt"/>
              </a:rPr>
              <a:t>-</a:t>
            </a:r>
            <a:r>
              <a:rPr lang="es-ES" dirty="0">
                <a:ea typeface="+mn-lt"/>
                <a:cs typeface="+mn-lt"/>
              </a:rPr>
              <a:t> data. </a:t>
            </a:r>
            <a:r>
              <a:rPr lang="es-ES" b="1" dirty="0">
                <a:solidFill>
                  <a:srgbClr val="00B050"/>
                </a:solidFill>
                <a:ea typeface="+mn-lt"/>
                <a:cs typeface="+mn-lt"/>
              </a:rPr>
              <a:t>DMZ'25 </a:t>
            </a:r>
            <a:r>
              <a:rPr lang="es-ES" b="1" err="1">
                <a:solidFill>
                  <a:srgbClr val="00B050"/>
                </a:solidFill>
                <a:ea typeface="+mn-lt"/>
                <a:cs typeface="+mn-lt"/>
              </a:rPr>
              <a:t>appeared</a:t>
            </a:r>
            <a:r>
              <a:rPr lang="es-ES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s-ES" b="1" err="1">
                <a:solidFill>
                  <a:srgbClr val="00B050"/>
                </a:solidFill>
                <a:ea typeface="+mn-lt"/>
                <a:cs typeface="+mn-lt"/>
              </a:rPr>
              <a:t>too</a:t>
            </a:r>
            <a:r>
              <a:rPr lang="es-ES" b="1" dirty="0">
                <a:solidFill>
                  <a:srgbClr val="00B050"/>
                </a:solidFill>
                <a:ea typeface="+mn-lt"/>
                <a:cs typeface="+mn-lt"/>
              </a:rPr>
              <a:t> late </a:t>
            </a:r>
            <a:r>
              <a:rPr lang="es-ES" b="1" err="1">
                <a:solidFill>
                  <a:srgbClr val="00B050"/>
                </a:solidFill>
                <a:ea typeface="+mn-lt"/>
                <a:cs typeface="+mn-lt"/>
              </a:rPr>
              <a:t>to</a:t>
            </a:r>
            <a:r>
              <a:rPr lang="es-ES" b="1" dirty="0">
                <a:solidFill>
                  <a:srgbClr val="00B050"/>
                </a:solidFill>
                <a:ea typeface="+mn-lt"/>
                <a:cs typeface="+mn-lt"/>
              </a:rPr>
              <a:t> be </a:t>
            </a:r>
            <a:r>
              <a:rPr lang="es-ES" b="1" err="1">
                <a:solidFill>
                  <a:srgbClr val="00B050"/>
                </a:solidFill>
                <a:ea typeface="+mn-lt"/>
                <a:cs typeface="+mn-lt"/>
              </a:rPr>
              <a:t>used</a:t>
            </a:r>
            <a:r>
              <a:rPr lang="es-ES" b="1" dirty="0">
                <a:solidFill>
                  <a:srgbClr val="00B050"/>
                </a:solidFill>
                <a:ea typeface="+mn-lt"/>
                <a:cs typeface="+mn-lt"/>
              </a:rPr>
              <a:t> in WP2.</a:t>
            </a:r>
          </a:p>
          <a:p>
            <a:endParaRPr lang="es-ES" dirty="0">
              <a:ea typeface="Calibri"/>
              <a:cs typeface="Calibri"/>
            </a:endParaRPr>
          </a:p>
          <a:p>
            <a:endParaRPr lang="es-E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699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A9CA4EDE-5B0C-8538-EA9F-541E5C6F9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976" y="0"/>
            <a:ext cx="7967833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AA4C597-895F-7391-FBC1-7A65A9714C9D}"/>
              </a:ext>
            </a:extLst>
          </p:cNvPr>
          <p:cNvSpPr txBox="1"/>
          <p:nvPr/>
        </p:nvSpPr>
        <p:spPr>
          <a:xfrm>
            <a:off x="0" y="20594"/>
            <a:ext cx="4149808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>
                <a:ea typeface="Calibri"/>
                <a:cs typeface="Calibri"/>
              </a:rPr>
              <a:t>DMZ23 &amp; LMR24 </a:t>
            </a:r>
            <a:r>
              <a:rPr lang="es-ES" err="1">
                <a:ea typeface="Calibri"/>
                <a:cs typeface="Calibri"/>
              </a:rPr>
              <a:t>have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been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combined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into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WP25 </a:t>
            </a:r>
            <a:r>
              <a:rPr lang="es-ES" err="1">
                <a:ea typeface="Calibri"/>
                <a:cs typeface="Calibri"/>
              </a:rPr>
              <a:t>number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for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>
                <a:latin typeface="Symbol"/>
                <a:ea typeface="Calibri"/>
                <a:cs typeface="Calibri"/>
                <a:sym typeface="Symbol"/>
              </a:rPr>
              <a:t>t</a:t>
            </a:r>
            <a:r>
              <a:rPr lang="es-ES" dirty="0">
                <a:ea typeface="Calibri"/>
                <a:cs typeface="Calibri"/>
              </a:rPr>
              <a:t>-</a:t>
            </a:r>
            <a:r>
              <a:rPr lang="es-ES" err="1">
                <a:ea typeface="Calibri"/>
                <a:cs typeface="Calibri"/>
              </a:rPr>
              <a:t>based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determination</a:t>
            </a:r>
            <a:r>
              <a:rPr lang="es-ES" dirty="0">
                <a:ea typeface="Calibri"/>
                <a:cs typeface="Calibri"/>
              </a:rPr>
              <a:t> (</a:t>
            </a:r>
            <a:r>
              <a:rPr lang="es-ES" err="1">
                <a:ea typeface="Calibri"/>
                <a:cs typeface="Calibri"/>
              </a:rPr>
              <a:t>but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cannot</a:t>
            </a:r>
            <a:r>
              <a:rPr lang="es-ES" dirty="0">
                <a:ea typeface="Calibri"/>
                <a:cs typeface="Calibri"/>
              </a:rPr>
              <a:t> be </a:t>
            </a:r>
            <a:r>
              <a:rPr lang="es-ES" err="1">
                <a:ea typeface="Calibri"/>
                <a:cs typeface="Calibri"/>
              </a:rPr>
              <a:t>shown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yet</a:t>
            </a:r>
            <a:r>
              <a:rPr lang="es-ES" dirty="0">
                <a:ea typeface="Calibri"/>
                <a:cs typeface="Calibri"/>
              </a:rPr>
              <a:t>). </a:t>
            </a:r>
            <a:r>
              <a:rPr lang="es-ES" b="1" err="1">
                <a:solidFill>
                  <a:srgbClr val="FF0000"/>
                </a:solidFill>
                <a:ea typeface="Calibri"/>
                <a:cs typeface="Calibri"/>
              </a:rPr>
              <a:t>To</a:t>
            </a:r>
            <a:r>
              <a:rPr lang="es-ES" b="1" dirty="0">
                <a:solidFill>
                  <a:srgbClr val="FF0000"/>
                </a:solidFill>
                <a:ea typeface="Calibri"/>
                <a:cs typeface="Calibri"/>
              </a:rPr>
              <a:t> me</a:t>
            </a:r>
            <a:r>
              <a:rPr lang="es-ES" dirty="0">
                <a:ea typeface="Calibri"/>
                <a:cs typeface="Calibri"/>
              </a:rPr>
              <a:t>, </a:t>
            </a:r>
            <a:r>
              <a:rPr lang="es-ES" err="1">
                <a:ea typeface="Calibri"/>
                <a:cs typeface="Calibri"/>
              </a:rPr>
              <a:t>this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is</a:t>
            </a:r>
            <a:r>
              <a:rPr lang="es-ES" dirty="0">
                <a:ea typeface="Calibri"/>
                <a:cs typeface="Calibri"/>
              </a:rPr>
              <a:t> a </a:t>
            </a:r>
            <a:r>
              <a:rPr lang="es-ES" err="1">
                <a:ea typeface="Calibri"/>
                <a:cs typeface="Calibri"/>
              </a:rPr>
              <a:t>useful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result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now</a:t>
            </a:r>
            <a:r>
              <a:rPr lang="es-ES" dirty="0">
                <a:ea typeface="Calibri"/>
                <a:cs typeface="Calibri"/>
              </a:rPr>
              <a:t>.</a:t>
            </a:r>
          </a:p>
          <a:p>
            <a:pPr algn="ctr"/>
            <a:endParaRPr lang="es-ES" dirty="0">
              <a:ea typeface="Calibri"/>
              <a:cs typeface="Calibri"/>
            </a:endParaRPr>
          </a:p>
          <a:p>
            <a:pPr algn="ctr"/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Agreement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between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CMD-3 and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lattice</a:t>
            </a:r>
            <a:r>
              <a:rPr lang="es-ES" dirty="0">
                <a:ea typeface="Calibri"/>
                <a:cs typeface="Calibri"/>
              </a:rPr>
              <a:t> (BMW20,RBC/UKQCD24,Mainz24 &amp; BMW-DMZ24, etc.)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is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extremely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good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.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See</a:t>
            </a:r>
            <a:r>
              <a:rPr lang="es-ES" dirty="0">
                <a:ea typeface="Calibri"/>
                <a:cs typeface="Calibri"/>
              </a:rPr>
              <a:t> WP2 (</a:t>
            </a:r>
            <a:r>
              <a:rPr lang="es-ES" err="1">
                <a:ea typeface="Calibri"/>
                <a:cs typeface="Calibri"/>
              </a:rPr>
              <a:t>very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soon</a:t>
            </a:r>
            <a:r>
              <a:rPr lang="es-ES" dirty="0">
                <a:ea typeface="Calibri"/>
                <a:cs typeface="Calibri"/>
              </a:rPr>
              <a:t>).</a:t>
            </a:r>
          </a:p>
          <a:p>
            <a:pPr algn="ctr"/>
            <a:endParaRPr lang="es-ES" dirty="0">
              <a:ea typeface="Calibri"/>
              <a:cs typeface="Calibri"/>
            </a:endParaRPr>
          </a:p>
          <a:p>
            <a:pPr algn="ctr"/>
            <a:r>
              <a:rPr lang="es-ES" b="1" err="1">
                <a:solidFill>
                  <a:srgbClr val="FF0000"/>
                </a:solidFill>
                <a:ea typeface="Calibri"/>
                <a:cs typeface="Calibri"/>
              </a:rPr>
              <a:t>Overall</a:t>
            </a:r>
            <a:r>
              <a:rPr lang="es-ES" b="1" dirty="0">
                <a:solidFill>
                  <a:srgbClr val="FF0000"/>
                </a:solidFill>
                <a:ea typeface="Calibri"/>
                <a:cs typeface="Calibri"/>
              </a:rPr>
              <a:t>, </a:t>
            </a:r>
            <a:r>
              <a:rPr lang="es-ES" b="1" err="1">
                <a:solidFill>
                  <a:srgbClr val="FF0000"/>
                </a:solidFill>
                <a:ea typeface="Calibri"/>
                <a:cs typeface="Calibri"/>
              </a:rPr>
              <a:t>the</a:t>
            </a:r>
            <a:r>
              <a:rPr lang="es-ES" b="1" dirty="0">
                <a:solidFill>
                  <a:srgbClr val="FF0000"/>
                </a:solidFill>
                <a:ea typeface="Calibri"/>
                <a:cs typeface="Calibri"/>
              </a:rPr>
              <a:t> SM </a:t>
            </a:r>
            <a:r>
              <a:rPr lang="es-ES" b="1" err="1">
                <a:solidFill>
                  <a:srgbClr val="FF0000"/>
                </a:solidFill>
                <a:ea typeface="Calibri"/>
                <a:cs typeface="Calibri"/>
              </a:rPr>
              <a:t>result</a:t>
            </a:r>
            <a:r>
              <a:rPr lang="es-ES" b="1" dirty="0">
                <a:solidFill>
                  <a:srgbClr val="FF0000"/>
                </a:solidFill>
                <a:ea typeface="Calibri"/>
                <a:cs typeface="Calibri"/>
              </a:rPr>
              <a:t> looks </a:t>
            </a:r>
            <a:r>
              <a:rPr lang="es-ES" b="1" err="1">
                <a:solidFill>
                  <a:srgbClr val="FF0000"/>
                </a:solidFill>
                <a:ea typeface="Calibri"/>
                <a:cs typeface="Calibri"/>
              </a:rPr>
              <a:t>much</a:t>
            </a:r>
            <a:r>
              <a:rPr lang="es-ES" b="1" dirty="0">
                <a:solidFill>
                  <a:srgbClr val="FF0000"/>
                </a:solidFill>
                <a:ea typeface="Calibri"/>
                <a:cs typeface="Calibri"/>
              </a:rPr>
              <a:t> more </a:t>
            </a:r>
            <a:r>
              <a:rPr lang="es-ES" b="1" err="1">
                <a:solidFill>
                  <a:srgbClr val="FF0000"/>
                </a:solidFill>
                <a:ea typeface="Calibri"/>
                <a:cs typeface="Calibri"/>
              </a:rPr>
              <a:t>solid</a:t>
            </a:r>
            <a:r>
              <a:rPr lang="es-ES" b="1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FF0000"/>
                </a:solidFill>
                <a:ea typeface="Calibri"/>
                <a:cs typeface="Calibri"/>
              </a:rPr>
              <a:t>than</a:t>
            </a:r>
            <a:r>
              <a:rPr lang="es-ES" b="1" dirty="0">
                <a:solidFill>
                  <a:srgbClr val="FF0000"/>
                </a:solidFill>
                <a:ea typeface="Calibri"/>
                <a:cs typeface="Calibri"/>
              </a:rPr>
              <a:t> in </a:t>
            </a:r>
            <a:r>
              <a:rPr lang="es-ES" b="1" err="1">
                <a:solidFill>
                  <a:srgbClr val="FF0000"/>
                </a:solidFill>
                <a:ea typeface="Calibri"/>
                <a:cs typeface="Calibri"/>
              </a:rPr>
              <a:t>the</a:t>
            </a:r>
            <a:r>
              <a:rPr lang="es-ES" b="1" dirty="0">
                <a:solidFill>
                  <a:srgbClr val="FF0000"/>
                </a:solidFill>
                <a:ea typeface="Calibri"/>
                <a:cs typeface="Calibri"/>
              </a:rPr>
              <a:t> 1st WP, </a:t>
            </a:r>
            <a:r>
              <a:rPr lang="es-ES" b="1" err="1">
                <a:solidFill>
                  <a:srgbClr val="FF0000"/>
                </a:solidFill>
                <a:ea typeface="Calibri"/>
                <a:cs typeface="Calibri"/>
              </a:rPr>
              <a:t>but</a:t>
            </a:r>
            <a:r>
              <a:rPr lang="es-ES" b="1" dirty="0">
                <a:solidFill>
                  <a:srgbClr val="FF0000"/>
                </a:solidFill>
                <a:ea typeface="Calibri"/>
                <a:cs typeface="Calibri"/>
              </a:rPr>
              <a:t> time </a:t>
            </a:r>
            <a:r>
              <a:rPr lang="es-ES" b="1" err="1">
                <a:solidFill>
                  <a:srgbClr val="FF0000"/>
                </a:solidFill>
                <a:ea typeface="Calibri"/>
                <a:cs typeface="Calibri"/>
              </a:rPr>
              <a:t>will</a:t>
            </a:r>
            <a:r>
              <a:rPr lang="es-ES" b="1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rgbClr val="FF0000"/>
                </a:solidFill>
                <a:ea typeface="Calibri"/>
                <a:cs typeface="Calibri"/>
              </a:rPr>
              <a:t>tell</a:t>
            </a:r>
            <a:r>
              <a:rPr lang="es-ES" b="1" dirty="0">
                <a:solidFill>
                  <a:srgbClr val="FF0000"/>
                </a:solidFill>
                <a:ea typeface="Calibri"/>
                <a:cs typeface="Calibri"/>
              </a:rPr>
              <a:t>.</a:t>
            </a:r>
          </a:p>
          <a:p>
            <a:pPr algn="ctr"/>
            <a:endParaRPr lang="es-ES" dirty="0">
              <a:ea typeface="Calibri"/>
              <a:cs typeface="Calibri"/>
            </a:endParaRPr>
          </a:p>
          <a:p>
            <a:pPr algn="ctr"/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Soon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after WP2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appears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we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will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have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the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final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result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from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FNAL,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stay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tuned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!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E60293-507C-D7D7-FCDD-DEFBB986087C}"/>
              </a:ext>
            </a:extLst>
          </p:cNvPr>
          <p:cNvSpPr txBox="1"/>
          <p:nvPr/>
        </p:nvSpPr>
        <p:spPr>
          <a:xfrm>
            <a:off x="9205784" y="20594"/>
            <a:ext cx="297591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Recent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results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for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dirty="0">
                <a:solidFill>
                  <a:srgbClr val="FF0000"/>
                </a:solidFill>
                <a:latin typeface="Symbol"/>
                <a:ea typeface="Calibri"/>
                <a:cs typeface="Calibri"/>
                <a:sym typeface="Symbol"/>
              </a:rPr>
              <a:t>t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-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based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determinations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of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a</a:t>
            </a:r>
            <a:r>
              <a:rPr lang="es-ES" baseline="-25000" err="1">
                <a:solidFill>
                  <a:srgbClr val="FF0000"/>
                </a:solidFill>
                <a:latin typeface="Symbol"/>
                <a:ea typeface="Calibri"/>
                <a:cs typeface="Calibri"/>
                <a:sym typeface="Symbol"/>
              </a:rPr>
              <a:t>m</a:t>
            </a:r>
            <a:r>
              <a:rPr lang="es-ES" baseline="30000" err="1">
                <a:solidFill>
                  <a:srgbClr val="FF0000"/>
                </a:solidFill>
                <a:ea typeface="Calibri"/>
                <a:cs typeface="Calibri"/>
              </a:rPr>
              <a:t>HVP</a:t>
            </a:r>
            <a:endParaRPr lang="es-ES" baseline="30000">
              <a:solidFill>
                <a:srgbClr val="FF0000"/>
              </a:solidFill>
              <a:ea typeface="Calibri"/>
              <a:cs typeface="Calibri"/>
            </a:endParaRPr>
          </a:p>
          <a:p>
            <a:endParaRPr lang="es-ES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Pablo Roig </a:t>
            </a:r>
            <a:r>
              <a:rPr lang="es-ES" dirty="0">
                <a:solidFill>
                  <a:srgbClr val="00B050"/>
                </a:solidFill>
                <a:ea typeface="Calibri"/>
                <a:cs typeface="Calibri"/>
              </a:rPr>
              <a:t>(Cinvestav &amp; IFIC)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7B2F96-3CE4-6BE4-F719-82287E2608F0}"/>
              </a:ext>
            </a:extLst>
          </p:cNvPr>
          <p:cNvSpPr txBox="1"/>
          <p:nvPr/>
        </p:nvSpPr>
        <p:spPr>
          <a:xfrm>
            <a:off x="6507891" y="2255108"/>
            <a:ext cx="14622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solidFill>
                  <a:srgbClr val="FF0000"/>
                </a:solidFill>
                <a:ea typeface="Calibri"/>
                <a:cs typeface="Calibri"/>
              </a:rPr>
              <a:t>From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 DMZ'25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733F28-2BEE-39C9-7801-9134D0B0DFF8}"/>
              </a:ext>
            </a:extLst>
          </p:cNvPr>
          <p:cNvSpPr txBox="1"/>
          <p:nvPr/>
        </p:nvSpPr>
        <p:spPr>
          <a:xfrm>
            <a:off x="5066269" y="3727620"/>
            <a:ext cx="761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200" dirty="0">
                <a:ea typeface="Calibri"/>
                <a:cs typeface="Calibri"/>
              </a:rPr>
              <a:t>(DMZ'23)</a:t>
            </a:r>
          </a:p>
        </p:txBody>
      </p:sp>
    </p:spTree>
    <p:extLst>
      <p:ext uri="{BB962C8B-B14F-4D97-AF65-F5344CB8AC3E}">
        <p14:creationId xmlns:p14="http://schemas.microsoft.com/office/powerpoint/2010/main" val="1939707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D3DB47-C2DB-F6B8-D7C0-AD1A6028C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" y="-3175"/>
            <a:ext cx="12181840" cy="6860858"/>
          </a:xfrm>
          <a:solidFill>
            <a:srgbClr val="FF00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s-ES" sz="9600" dirty="0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endParaRPr lang="es-ES" sz="9600" dirty="0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s-ES" sz="9600" dirty="0">
                <a:ea typeface="Calibri" panose="020F0502020204030204"/>
                <a:cs typeface="Calibri" panose="020F0502020204030204"/>
              </a:rPr>
              <a:t>BACK UP</a:t>
            </a:r>
            <a:endParaRPr lang="es-E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151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E508D563-EFE3-653E-8637-665775EA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710418"/>
            <a:ext cx="9810750" cy="23050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17E5036-1018-DACC-EC80-0B2174F7C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989" y="4715556"/>
            <a:ext cx="5505450" cy="10191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9ED9213-C158-F816-DE06-C11CD1CAD320}"/>
              </a:ext>
            </a:extLst>
          </p:cNvPr>
          <p:cNvSpPr txBox="1"/>
          <p:nvPr/>
        </p:nvSpPr>
        <p:spPr>
          <a:xfrm>
            <a:off x="27214" y="0"/>
            <a:ext cx="1213757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000" dirty="0">
                <a:ea typeface="Calibri"/>
                <a:cs typeface="Calibri"/>
              </a:rPr>
              <a:t> </a:t>
            </a:r>
            <a:r>
              <a:rPr lang="es-ES" sz="4000" err="1">
                <a:ea typeface="Calibri"/>
                <a:cs typeface="Calibri"/>
              </a:rPr>
              <a:t>Gounaris-Sakurai</a:t>
            </a:r>
            <a:r>
              <a:rPr lang="es-ES" sz="4000" dirty="0">
                <a:ea typeface="Calibri"/>
                <a:cs typeface="Calibri"/>
              </a:rPr>
              <a:t> &amp; </a:t>
            </a:r>
            <a:r>
              <a:rPr lang="es-ES" sz="4000" err="1">
                <a:ea typeface="Calibri"/>
                <a:cs typeface="Calibri"/>
              </a:rPr>
              <a:t>Kühn</a:t>
            </a:r>
            <a:r>
              <a:rPr lang="es-ES" sz="4000" dirty="0">
                <a:ea typeface="Calibri"/>
                <a:cs typeface="Calibri"/>
              </a:rPr>
              <a:t>-Santamaría</a:t>
            </a:r>
          </a:p>
        </p:txBody>
      </p:sp>
    </p:spTree>
    <p:extLst>
      <p:ext uri="{BB962C8B-B14F-4D97-AF65-F5344CB8AC3E}">
        <p14:creationId xmlns:p14="http://schemas.microsoft.com/office/powerpoint/2010/main" val="2539723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9ED9213-C158-F816-DE06-C11CD1CAD320}"/>
              </a:ext>
            </a:extLst>
          </p:cNvPr>
          <p:cNvSpPr txBox="1"/>
          <p:nvPr/>
        </p:nvSpPr>
        <p:spPr>
          <a:xfrm>
            <a:off x="27214" y="0"/>
            <a:ext cx="1213757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000" dirty="0">
                <a:ea typeface="Calibri"/>
                <a:cs typeface="Calibri"/>
              </a:rPr>
              <a:t> Guerrero-Pich</a:t>
            </a:r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0BF894-8E50-586C-1B6F-1A3C33340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20" y="3716111"/>
            <a:ext cx="11268075" cy="971550"/>
          </a:xfrm>
          <a:prstGeom prst="rect">
            <a:avLst/>
          </a:prstGeom>
        </p:spPr>
      </p:pic>
      <p:pic>
        <p:nvPicPr>
          <p:cNvPr id="7" name="Imagen 6" descr="Texto, Carta&#10;&#10;Descripción generada automáticamente">
            <a:extLst>
              <a:ext uri="{FF2B5EF4-FFF2-40B4-BE49-F238E27FC236}">
                <a16:creationId xmlns:a16="http://schemas.microsoft.com/office/drawing/2014/main" id="{80FAD5BF-18E4-96CD-E93A-BA5CE7091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37" y="704850"/>
            <a:ext cx="11210925" cy="23050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65FB2F-9CA1-C1FD-E6A4-DA0FF9138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425" y="5167312"/>
            <a:ext cx="76771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64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9ED9213-C158-F816-DE06-C11CD1CAD320}"/>
              </a:ext>
            </a:extLst>
          </p:cNvPr>
          <p:cNvSpPr txBox="1"/>
          <p:nvPr/>
        </p:nvSpPr>
        <p:spPr>
          <a:xfrm>
            <a:off x="27214" y="0"/>
            <a:ext cx="1213757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000" dirty="0">
                <a:ea typeface="Calibri"/>
                <a:cs typeface="Calibri"/>
              </a:rPr>
              <a:t> '</a:t>
            </a:r>
            <a:r>
              <a:rPr lang="es-ES" sz="4000" dirty="0" err="1">
                <a:ea typeface="Calibri"/>
                <a:cs typeface="Calibri"/>
              </a:rPr>
              <a:t>Seed</a:t>
            </a:r>
            <a:r>
              <a:rPr lang="es-ES" sz="4000" dirty="0">
                <a:ea typeface="Calibri"/>
                <a:cs typeface="Calibri"/>
              </a:rPr>
              <a:t>'</a:t>
            </a:r>
          </a:p>
        </p:txBody>
      </p:sp>
      <p:pic>
        <p:nvPicPr>
          <p:cNvPr id="2" name="Imagen 1" descr="Diagrama, Texto&#10;&#10;Descripción generada automáticamente">
            <a:extLst>
              <a:ext uri="{FF2B5EF4-FFF2-40B4-BE49-F238E27FC236}">
                <a16:creationId xmlns:a16="http://schemas.microsoft.com/office/drawing/2014/main" id="{87FFD927-D3D5-5ACD-22DE-ED3D58CBD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76313"/>
            <a:ext cx="112966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56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9ED9213-C158-F816-DE06-C11CD1CAD320}"/>
              </a:ext>
            </a:extLst>
          </p:cNvPr>
          <p:cNvSpPr txBox="1"/>
          <p:nvPr/>
        </p:nvSpPr>
        <p:spPr>
          <a:xfrm>
            <a:off x="27214" y="0"/>
            <a:ext cx="1213757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000" dirty="0">
                <a:ea typeface="Calibri"/>
                <a:cs typeface="Calibri"/>
              </a:rPr>
              <a:t> Dispersive</a:t>
            </a:r>
          </a:p>
        </p:txBody>
      </p:sp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42A61A95-023F-740C-1CCC-75D1971C9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5" y="742270"/>
            <a:ext cx="4629150" cy="19335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4C2C10F-BCC8-02D9-EBF2-D27C4CB1E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934" y="3133725"/>
            <a:ext cx="2886075" cy="590550"/>
          </a:xfrm>
          <a:prstGeom prst="rect">
            <a:avLst/>
          </a:prstGeom>
        </p:spPr>
      </p:pic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F7870B32-B288-5AED-C325-7D9A86554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785" y="4384903"/>
            <a:ext cx="60483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94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24DCAFEF-F0EF-EBD1-731B-9D2FACDB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9"/>
            <a:ext cx="12192000" cy="68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67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B3B7D150-B016-25E2-6C0E-0DEBCFEBB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48"/>
            <a:ext cx="12192000" cy="627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208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315F985-3CC4-820E-AC33-757386F6DA81}"/>
              </a:ext>
            </a:extLst>
          </p:cNvPr>
          <p:cNvSpPr>
            <a:spLocks noGrp="1"/>
          </p:cNvSpPr>
          <p:nvPr/>
        </p:nvSpPr>
        <p:spPr>
          <a:xfrm>
            <a:off x="4119" y="4720"/>
            <a:ext cx="12183762" cy="6855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dirty="0">
                <a:ea typeface="Calibri Light"/>
                <a:cs typeface="Calibri Light"/>
              </a:rPr>
              <a:t>Material </a:t>
            </a:r>
            <a:r>
              <a:rPr lang="es-ES" sz="5400" err="1">
                <a:ea typeface="Calibri Light"/>
                <a:cs typeface="Calibri Light"/>
              </a:rPr>
              <a:t>from</a:t>
            </a:r>
            <a:r>
              <a:rPr lang="es-ES" sz="5400" dirty="0">
                <a:ea typeface="Calibri Light"/>
                <a:cs typeface="Calibri Light"/>
              </a:rPr>
              <a:t> Davier-Malaescu-Zhang'25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13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E6778-4AFA-1F3B-8C4D-403DB1B6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err="1">
                <a:cs typeface="Calibri Light"/>
              </a:rPr>
              <a:t>a</a:t>
            </a:r>
            <a:r>
              <a:rPr lang="es-ES" baseline="-25000" err="1">
                <a:latin typeface="Symbol"/>
                <a:cs typeface="Calibri Light"/>
                <a:sym typeface="Symbol"/>
              </a:rPr>
              <a:t>m</a:t>
            </a:r>
            <a:r>
              <a:rPr lang="es-ES" baseline="30000" err="1">
                <a:cs typeface="Calibri Light"/>
              </a:rPr>
              <a:t>HVP</a:t>
            </a:r>
            <a:r>
              <a:rPr lang="es-ES" dirty="0">
                <a:cs typeface="Calibri Light"/>
              </a:rPr>
              <a:t> in </a:t>
            </a:r>
            <a:r>
              <a:rPr lang="es-ES" err="1">
                <a:cs typeface="Calibri Light"/>
              </a:rPr>
              <a:t>the</a:t>
            </a:r>
            <a:r>
              <a:rPr lang="es-ES" dirty="0">
                <a:cs typeface="Calibri Light"/>
              </a:rPr>
              <a:t> </a:t>
            </a:r>
            <a:r>
              <a:rPr lang="es-ES" sz="5400" dirty="0">
                <a:ea typeface="+mj-lt"/>
                <a:cs typeface="+mj-lt"/>
              </a:rPr>
              <a:t>SM: </a:t>
            </a:r>
            <a:r>
              <a:rPr lang="es-ES" sz="5400" err="1">
                <a:ea typeface="+mj-lt"/>
                <a:cs typeface="+mj-lt"/>
              </a:rPr>
              <a:t>e</a:t>
            </a:r>
            <a:r>
              <a:rPr lang="es-ES" sz="5400" baseline="30000" err="1">
                <a:ea typeface="+mj-lt"/>
                <a:cs typeface="+mj-lt"/>
              </a:rPr>
              <a:t>+</a:t>
            </a:r>
            <a:r>
              <a:rPr lang="es-ES" sz="5400" err="1">
                <a:ea typeface="+mj-lt"/>
                <a:cs typeface="+mj-lt"/>
              </a:rPr>
              <a:t>e</a:t>
            </a:r>
            <a:r>
              <a:rPr lang="es-ES" sz="5400" baseline="30000" dirty="0">
                <a:ea typeface="+mj-lt"/>
                <a:cs typeface="+mj-lt"/>
              </a:rPr>
              <a:t>-</a:t>
            </a:r>
            <a:r>
              <a:rPr lang="es-ES" sz="5400" dirty="0">
                <a:ea typeface="+mj-lt"/>
                <a:cs typeface="+mj-lt"/>
              </a:rPr>
              <a:t> data-</a:t>
            </a:r>
            <a:r>
              <a:rPr lang="es-ES" sz="5400" err="1">
                <a:ea typeface="+mj-lt"/>
                <a:cs typeface="+mj-lt"/>
              </a:rPr>
              <a:t>driven</a:t>
            </a:r>
            <a:endParaRPr lang="es-ES" sz="5400" err="1">
              <a:cs typeface="Calibri Light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E412437-A1BE-C550-F82D-AE791D68A5FD}"/>
              </a:ext>
            </a:extLst>
          </p:cNvPr>
          <p:cNvSpPr txBox="1">
            <a:spLocks/>
          </p:cNvSpPr>
          <p:nvPr/>
        </p:nvSpPr>
        <p:spPr>
          <a:xfrm>
            <a:off x="1665436" y="1216264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White Paper'20, </a:t>
            </a:r>
            <a:r>
              <a:rPr lang="es-ES" err="1">
                <a:cs typeface="Calibri"/>
              </a:rPr>
              <a:t>Snowmass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document</a:t>
            </a:r>
            <a:r>
              <a:rPr lang="es-ES">
                <a:cs typeface="Calibri"/>
              </a:rPr>
              <a:t> and </a:t>
            </a:r>
            <a:r>
              <a:rPr lang="es-ES" err="1">
                <a:cs typeface="Calibri"/>
              </a:rPr>
              <a:t>refs</a:t>
            </a:r>
            <a:r>
              <a:rPr lang="es-ES">
                <a:cs typeface="Calibri"/>
              </a:rPr>
              <a:t>. </a:t>
            </a:r>
            <a:r>
              <a:rPr lang="es-ES" err="1">
                <a:cs typeface="Calibri"/>
              </a:rPr>
              <a:t>therein</a:t>
            </a:r>
            <a:endParaRPr lang="es-ES" err="1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7BE01A79-7EA6-43F1-2B29-1482D7B5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" y="1591407"/>
            <a:ext cx="7030135" cy="99448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3E07FCB-C1D6-ADF3-9A5B-6C60E8014632}"/>
              </a:ext>
            </a:extLst>
          </p:cNvPr>
          <p:cNvSpPr txBox="1"/>
          <p:nvPr/>
        </p:nvSpPr>
        <p:spPr>
          <a:xfrm>
            <a:off x="7148547" y="1907740"/>
            <a:ext cx="50379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ea typeface="Calibri"/>
                <a:cs typeface="Calibri"/>
              </a:rPr>
              <a:t>Both</a:t>
            </a:r>
            <a:r>
              <a:rPr lang="es-ES">
                <a:ea typeface="Calibri"/>
                <a:cs typeface="Calibri"/>
              </a:rPr>
              <a:t> K &amp; </a:t>
            </a:r>
            <a:r>
              <a:rPr lang="es-ES">
                <a:latin typeface="Symbol"/>
                <a:ea typeface="Calibri"/>
                <a:cs typeface="Calibri"/>
                <a:sym typeface="Symbol"/>
              </a:rPr>
              <a:t>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go</a:t>
            </a:r>
            <a:r>
              <a:rPr lang="es-ES">
                <a:ea typeface="Calibri"/>
                <a:cs typeface="Calibri"/>
              </a:rPr>
              <a:t> as 1/s </a:t>
            </a:r>
            <a:r>
              <a:rPr lang="es-ES" err="1">
                <a:ea typeface="Calibri"/>
                <a:cs typeface="Calibri"/>
              </a:rPr>
              <a:t>enhancing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low</a:t>
            </a:r>
            <a:r>
              <a:rPr lang="es-ES">
                <a:ea typeface="Calibri"/>
                <a:cs typeface="Calibri"/>
              </a:rPr>
              <a:t>-E </a:t>
            </a:r>
            <a:r>
              <a:rPr lang="es-ES" err="1">
                <a:ea typeface="Calibri"/>
                <a:cs typeface="Calibri"/>
              </a:rPr>
              <a:t>contributions</a:t>
            </a:r>
            <a:endParaRPr lang="es-ES" err="1"/>
          </a:p>
        </p:txBody>
      </p:sp>
      <p:pic>
        <p:nvPicPr>
          <p:cNvPr id="7" name="Imagen 6" descr="electron-positron cross section">
            <a:extLst>
              <a:ext uri="{FF2B5EF4-FFF2-40B4-BE49-F238E27FC236}">
                <a16:creationId xmlns:a16="http://schemas.microsoft.com/office/drawing/2014/main" id="{D1FADD87-75F7-8892-3E61-7322C6A5F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905" y="2588733"/>
            <a:ext cx="7013686" cy="357731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AF56E0-A8C0-583A-3D34-D126FB463535}"/>
              </a:ext>
            </a:extLst>
          </p:cNvPr>
          <p:cNvSpPr txBox="1"/>
          <p:nvPr/>
        </p:nvSpPr>
        <p:spPr>
          <a:xfrm>
            <a:off x="7038906" y="5887683"/>
            <a:ext cx="8442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solidFill>
                  <a:srgbClr val="0070C0"/>
                </a:solidFill>
                <a:ea typeface="Calibri"/>
                <a:cs typeface="Calibri"/>
              </a:rPr>
              <a:t>E[</a:t>
            </a:r>
            <a:r>
              <a:rPr lang="es-ES" dirty="0" err="1">
                <a:solidFill>
                  <a:srgbClr val="0070C0"/>
                </a:solidFill>
                <a:ea typeface="Calibri"/>
                <a:cs typeface="Calibri"/>
              </a:rPr>
              <a:t>GeV</a:t>
            </a:r>
            <a:r>
              <a:rPr lang="es-ES" dirty="0">
                <a:solidFill>
                  <a:srgbClr val="0070C0"/>
                </a:solidFill>
                <a:ea typeface="Calibri"/>
                <a:cs typeface="Calibri"/>
              </a:rPr>
              <a:t>]</a:t>
            </a:r>
          </a:p>
        </p:txBody>
      </p:sp>
      <p:pic>
        <p:nvPicPr>
          <p:cNvPr id="3" name="Imagen 2" descr="The hadronic vacuum polarization contribution to the muon anomalous... |  Download Scientific Diagram">
            <a:extLst>
              <a:ext uri="{FF2B5EF4-FFF2-40B4-BE49-F238E27FC236}">
                <a16:creationId xmlns:a16="http://schemas.microsoft.com/office/drawing/2014/main" id="{D10849F7-C31E-F0DF-4867-FAF4AC44E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" y="3092904"/>
            <a:ext cx="21526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180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&#10;&#10;El contenido generado por IA puede ser incorrecto.">
            <a:extLst>
              <a:ext uri="{FF2B5EF4-FFF2-40B4-BE49-F238E27FC236}">
                <a16:creationId xmlns:a16="http://schemas.microsoft.com/office/drawing/2014/main" id="{EEB65FD4-FBBA-7E38-7BD6-5DA153FF6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4"/>
            <a:ext cx="12192000" cy="68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1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&#10;&#10;El contenido generado por IA puede ser incorrecto.">
            <a:extLst>
              <a:ext uri="{FF2B5EF4-FFF2-40B4-BE49-F238E27FC236}">
                <a16:creationId xmlns:a16="http://schemas.microsoft.com/office/drawing/2014/main" id="{FD18F785-F87C-781C-707C-51AB2714A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"/>
            <a:ext cx="12192000" cy="28477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A3B0202-6B7E-3F0B-43BC-664E78505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340" y="2839356"/>
            <a:ext cx="6891677" cy="401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43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Gráfico de cajas y bigotes&#10;&#10;El contenido generado por IA puede ser incorrecto.">
            <a:extLst>
              <a:ext uri="{FF2B5EF4-FFF2-40B4-BE49-F238E27FC236}">
                <a16:creationId xmlns:a16="http://schemas.microsoft.com/office/drawing/2014/main" id="{7D8B3CBF-A7BA-D10B-4482-00385A6CC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53" y="0"/>
            <a:ext cx="10232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1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Gráfico de cajas y bigotes&#10;&#10;El contenido generado por IA puede ser incorrecto.">
            <a:extLst>
              <a:ext uri="{FF2B5EF4-FFF2-40B4-BE49-F238E27FC236}">
                <a16:creationId xmlns:a16="http://schemas.microsoft.com/office/drawing/2014/main" id="{79296FCA-44AB-1CE9-28E3-096E6814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71" y="0"/>
            <a:ext cx="11919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156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&#10;&#10;El contenido generado por IA puede ser incorrecto.">
            <a:extLst>
              <a:ext uri="{FF2B5EF4-FFF2-40B4-BE49-F238E27FC236}">
                <a16:creationId xmlns:a16="http://schemas.microsoft.com/office/drawing/2014/main" id="{E9836BA8-C88D-56F0-F319-8C98A9E15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4554"/>
            <a:ext cx="12192000" cy="382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0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C4058DF-8FA4-E1E6-9616-FD481993B9BE}"/>
              </a:ext>
            </a:extLst>
          </p:cNvPr>
          <p:cNvSpPr/>
          <p:nvPr/>
        </p:nvSpPr>
        <p:spPr>
          <a:xfrm>
            <a:off x="3548008" y="1488423"/>
            <a:ext cx="8677861" cy="484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714D9901-A627-7D24-8723-A26768A222F9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pic>
        <p:nvPicPr>
          <p:cNvPr id="12" name="Imagen 11" descr="Gráfico&#10;&#10;Descripción generada automáticamente">
            <a:extLst>
              <a:ext uri="{FF2B5EF4-FFF2-40B4-BE49-F238E27FC236}">
                <a16:creationId xmlns:a16="http://schemas.microsoft.com/office/drawing/2014/main" id="{AAD32A39-D64A-4B9E-2350-846071B24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3"/>
            <a:ext cx="12192000" cy="624599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C144080-ABE6-1208-F191-69D80CE68A9F}"/>
              </a:ext>
            </a:extLst>
          </p:cNvPr>
          <p:cNvSpPr txBox="1"/>
          <p:nvPr/>
        </p:nvSpPr>
        <p:spPr>
          <a:xfrm>
            <a:off x="32891" y="6004660"/>
            <a:ext cx="12120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ea typeface="Calibri"/>
                <a:cs typeface="Calibri"/>
              </a:rPr>
              <a:t>D</a:t>
            </a:r>
            <a:r>
              <a:rPr lang="es-ES" dirty="0">
                <a:ea typeface="Calibri"/>
                <a:cs typeface="Calibri"/>
              </a:rPr>
              <a:t>avier-</a:t>
            </a:r>
            <a:r>
              <a:rPr lang="es-ES" b="1" dirty="0">
                <a:ea typeface="Calibri"/>
                <a:cs typeface="Calibri"/>
              </a:rPr>
              <a:t>H</a:t>
            </a:r>
            <a:r>
              <a:rPr lang="es-ES" dirty="0">
                <a:ea typeface="Calibri"/>
                <a:cs typeface="Calibri"/>
              </a:rPr>
              <a:t>öcker-</a:t>
            </a:r>
            <a:r>
              <a:rPr lang="es-ES" b="1" dirty="0">
                <a:ea typeface="Calibri"/>
                <a:cs typeface="Calibri"/>
              </a:rPr>
              <a:t>M</a:t>
            </a:r>
            <a:r>
              <a:rPr lang="es-ES" dirty="0">
                <a:ea typeface="Calibri"/>
                <a:cs typeface="Calibri"/>
              </a:rPr>
              <a:t>alaescu-</a:t>
            </a:r>
            <a:r>
              <a:rPr lang="es-ES" b="1" dirty="0">
                <a:ea typeface="Calibri"/>
                <a:cs typeface="Calibri"/>
              </a:rPr>
              <a:t>Z</a:t>
            </a:r>
            <a:r>
              <a:rPr lang="es-ES" dirty="0">
                <a:ea typeface="Calibri"/>
                <a:cs typeface="Calibri"/>
              </a:rPr>
              <a:t>hang</a:t>
            </a:r>
            <a:r>
              <a:rPr lang="es-ES" b="1" dirty="0">
                <a:ea typeface="Calibri"/>
                <a:cs typeface="Calibri"/>
              </a:rPr>
              <a:t>'19</a:t>
            </a:r>
            <a:r>
              <a:rPr lang="es-ES" dirty="0">
                <a:ea typeface="Calibri"/>
                <a:cs typeface="Calibri"/>
              </a:rPr>
              <a:t> &amp; </a:t>
            </a:r>
            <a:r>
              <a:rPr lang="es-ES" b="1" dirty="0">
                <a:ea typeface="Calibri"/>
                <a:cs typeface="Calibri"/>
              </a:rPr>
              <a:t>K</a:t>
            </a:r>
            <a:r>
              <a:rPr lang="es-ES" dirty="0">
                <a:ea typeface="Calibri"/>
                <a:cs typeface="Calibri"/>
              </a:rPr>
              <a:t>eshavarzi-</a:t>
            </a:r>
            <a:r>
              <a:rPr lang="es-ES" b="1" dirty="0">
                <a:ea typeface="Calibri"/>
                <a:cs typeface="Calibri"/>
              </a:rPr>
              <a:t>N</a:t>
            </a:r>
            <a:r>
              <a:rPr lang="es-ES" dirty="0">
                <a:ea typeface="Calibri"/>
                <a:cs typeface="Calibri"/>
              </a:rPr>
              <a:t>omura-</a:t>
            </a:r>
            <a:r>
              <a:rPr lang="es-ES" b="1" dirty="0">
                <a:ea typeface="Calibri"/>
                <a:cs typeface="Calibri"/>
              </a:rPr>
              <a:t>T</a:t>
            </a:r>
            <a:r>
              <a:rPr lang="es-ES" dirty="0">
                <a:ea typeface="Calibri"/>
                <a:cs typeface="Calibri"/>
              </a:rPr>
              <a:t>eubner'</a:t>
            </a:r>
            <a:r>
              <a:rPr lang="es-ES" b="1" dirty="0">
                <a:ea typeface="Calibri"/>
                <a:cs typeface="Calibri"/>
              </a:rPr>
              <a:t>19</a:t>
            </a:r>
            <a:r>
              <a:rPr lang="es-ES" dirty="0">
                <a:ea typeface="Calibri"/>
                <a:cs typeface="Calibri"/>
              </a:rPr>
              <a:t> drive </a:t>
            </a:r>
            <a:r>
              <a:rPr lang="es-ES" dirty="0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b="1" dirty="0">
                <a:ea typeface="Calibri"/>
                <a:cs typeface="Calibri"/>
              </a:rPr>
              <a:t>W</a:t>
            </a:r>
            <a:r>
              <a:rPr lang="es-ES" dirty="0">
                <a:ea typeface="Calibri"/>
                <a:cs typeface="Calibri"/>
              </a:rPr>
              <a:t>hite </a:t>
            </a:r>
            <a:r>
              <a:rPr lang="es-ES" b="1" dirty="0">
                <a:ea typeface="Calibri"/>
                <a:cs typeface="Calibri"/>
              </a:rPr>
              <a:t>P</a:t>
            </a:r>
            <a:r>
              <a:rPr lang="es-ES" dirty="0">
                <a:ea typeface="Calibri"/>
                <a:cs typeface="Calibri"/>
              </a:rPr>
              <a:t>aper'</a:t>
            </a:r>
            <a:r>
              <a:rPr lang="es-ES" b="1" dirty="0">
                <a:ea typeface="Calibri"/>
                <a:cs typeface="Calibri"/>
              </a:rPr>
              <a:t>20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combination</a:t>
            </a:r>
            <a:endParaRPr lang="es-ES" dirty="0" err="1"/>
          </a:p>
        </p:txBody>
      </p:sp>
    </p:spTree>
    <p:extLst>
      <p:ext uri="{BB962C8B-B14F-4D97-AF65-F5344CB8AC3E}">
        <p14:creationId xmlns:p14="http://schemas.microsoft.com/office/powerpoint/2010/main" val="256580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BAA215B4-4B3F-DC74-FD11-11F301A51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" y="1029519"/>
            <a:ext cx="5791199" cy="43603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4A3485-34DD-0404-F250-BA25367EC181}"/>
              </a:ext>
            </a:extLst>
          </p:cNvPr>
          <p:cNvSpPr txBox="1"/>
          <p:nvPr/>
        </p:nvSpPr>
        <p:spPr>
          <a:xfrm>
            <a:off x="32891" y="5410748"/>
            <a:ext cx="12120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ea typeface="Calibri"/>
                <a:cs typeface="Calibri"/>
              </a:rPr>
              <a:t>D</a:t>
            </a:r>
            <a:r>
              <a:rPr lang="es-ES" dirty="0">
                <a:ea typeface="Calibri"/>
                <a:cs typeface="Calibri"/>
              </a:rPr>
              <a:t>avier-</a:t>
            </a:r>
            <a:r>
              <a:rPr lang="es-ES" b="1" dirty="0">
                <a:ea typeface="Calibri"/>
                <a:cs typeface="Calibri"/>
              </a:rPr>
              <a:t>H</a:t>
            </a:r>
            <a:r>
              <a:rPr lang="es-ES" dirty="0">
                <a:ea typeface="Calibri"/>
                <a:cs typeface="Calibri"/>
              </a:rPr>
              <a:t>öcker-</a:t>
            </a:r>
            <a:r>
              <a:rPr lang="es-ES" b="1" dirty="0">
                <a:ea typeface="Calibri"/>
                <a:cs typeface="Calibri"/>
              </a:rPr>
              <a:t>M</a:t>
            </a:r>
            <a:r>
              <a:rPr lang="es-ES" dirty="0">
                <a:ea typeface="Calibri"/>
                <a:cs typeface="Calibri"/>
              </a:rPr>
              <a:t>alaescu-</a:t>
            </a:r>
            <a:r>
              <a:rPr lang="es-ES" b="1" dirty="0">
                <a:ea typeface="Calibri"/>
                <a:cs typeface="Calibri"/>
              </a:rPr>
              <a:t>Z</a:t>
            </a:r>
            <a:r>
              <a:rPr lang="es-ES" dirty="0">
                <a:ea typeface="Calibri"/>
                <a:cs typeface="Calibri"/>
              </a:rPr>
              <a:t>hang</a:t>
            </a:r>
            <a:r>
              <a:rPr lang="es-ES" b="1" dirty="0">
                <a:ea typeface="Calibri"/>
                <a:cs typeface="Calibri"/>
              </a:rPr>
              <a:t>'19</a:t>
            </a:r>
            <a:r>
              <a:rPr lang="es-ES" dirty="0">
                <a:ea typeface="Calibri"/>
                <a:cs typeface="Calibri"/>
              </a:rPr>
              <a:t> &amp; </a:t>
            </a:r>
            <a:r>
              <a:rPr lang="es-ES" b="1" dirty="0">
                <a:ea typeface="Calibri"/>
                <a:cs typeface="Calibri"/>
              </a:rPr>
              <a:t>K</a:t>
            </a:r>
            <a:r>
              <a:rPr lang="es-ES" dirty="0">
                <a:ea typeface="Calibri"/>
                <a:cs typeface="Calibri"/>
              </a:rPr>
              <a:t>eshavarzi-</a:t>
            </a:r>
            <a:r>
              <a:rPr lang="es-ES" b="1" dirty="0">
                <a:ea typeface="Calibri"/>
                <a:cs typeface="Calibri"/>
              </a:rPr>
              <a:t>N</a:t>
            </a:r>
            <a:r>
              <a:rPr lang="es-ES" dirty="0">
                <a:ea typeface="Calibri"/>
                <a:cs typeface="Calibri"/>
              </a:rPr>
              <a:t>omura-</a:t>
            </a:r>
            <a:r>
              <a:rPr lang="es-ES" b="1" dirty="0">
                <a:ea typeface="Calibri"/>
                <a:cs typeface="Calibri"/>
              </a:rPr>
              <a:t>T</a:t>
            </a:r>
            <a:r>
              <a:rPr lang="es-ES" dirty="0">
                <a:ea typeface="Calibri"/>
                <a:cs typeface="Calibri"/>
              </a:rPr>
              <a:t>eubner'</a:t>
            </a:r>
            <a:r>
              <a:rPr lang="es-ES" b="1" dirty="0">
                <a:ea typeface="Calibri"/>
                <a:cs typeface="Calibri"/>
              </a:rPr>
              <a:t>19</a:t>
            </a:r>
            <a:r>
              <a:rPr lang="es-ES" dirty="0">
                <a:ea typeface="Calibri"/>
                <a:cs typeface="Calibri"/>
              </a:rPr>
              <a:t> drive </a:t>
            </a:r>
            <a:r>
              <a:rPr lang="es-ES" dirty="0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b="1" dirty="0">
                <a:ea typeface="Calibri"/>
                <a:cs typeface="Calibri"/>
              </a:rPr>
              <a:t>W</a:t>
            </a:r>
            <a:r>
              <a:rPr lang="es-ES" dirty="0">
                <a:ea typeface="Calibri"/>
                <a:cs typeface="Calibri"/>
              </a:rPr>
              <a:t>hite </a:t>
            </a:r>
            <a:r>
              <a:rPr lang="es-ES" b="1" dirty="0">
                <a:ea typeface="Calibri"/>
                <a:cs typeface="Calibri"/>
              </a:rPr>
              <a:t>P</a:t>
            </a:r>
            <a:r>
              <a:rPr lang="es-ES" dirty="0">
                <a:ea typeface="Calibri"/>
                <a:cs typeface="Calibri"/>
              </a:rPr>
              <a:t>aper'</a:t>
            </a:r>
            <a:r>
              <a:rPr lang="es-ES" b="1" dirty="0">
                <a:ea typeface="Calibri"/>
                <a:cs typeface="Calibri"/>
              </a:rPr>
              <a:t>20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combination</a:t>
            </a:r>
            <a:endParaRPr lang="es-ES" dirty="0" err="1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70E3577-BC6E-5B77-584E-701BD3AA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>
                <a:cs typeface="Calibri Light"/>
              </a:rPr>
              <a:t>a</a:t>
            </a:r>
            <a:r>
              <a:rPr lang="es-ES" baseline="-25000" dirty="0">
                <a:latin typeface="Symbol"/>
                <a:cs typeface="Calibri Light"/>
                <a:sym typeface="Symbol"/>
              </a:rPr>
              <a:t>m</a:t>
            </a:r>
            <a:r>
              <a:rPr lang="es-ES" dirty="0">
                <a:cs typeface="Calibri Light"/>
              </a:rPr>
              <a:t> in </a:t>
            </a:r>
            <a:r>
              <a:rPr lang="es-ES" dirty="0" err="1">
                <a:cs typeface="Calibri Light"/>
              </a:rPr>
              <a:t>the</a:t>
            </a:r>
            <a:r>
              <a:rPr lang="es-ES" dirty="0">
                <a:cs typeface="Calibri Light"/>
              </a:rPr>
              <a:t> </a:t>
            </a:r>
            <a:r>
              <a:rPr lang="es-ES" sz="5400" dirty="0">
                <a:ea typeface="+mj-lt"/>
                <a:cs typeface="+mj-lt"/>
              </a:rPr>
              <a:t>SM </a:t>
            </a:r>
            <a:r>
              <a:rPr lang="es-ES" sz="5400" dirty="0" err="1">
                <a:ea typeface="+mj-lt"/>
                <a:cs typeface="+mj-lt"/>
              </a:rPr>
              <a:t>using</a:t>
            </a:r>
            <a:r>
              <a:rPr lang="es-ES" sz="5400" dirty="0">
                <a:ea typeface="+mj-lt"/>
                <a:cs typeface="+mj-lt"/>
              </a:rPr>
              <a:t> </a:t>
            </a:r>
            <a:r>
              <a:rPr lang="es-ES" sz="5400" dirty="0" err="1">
                <a:ea typeface="+mj-lt"/>
                <a:cs typeface="+mj-lt"/>
              </a:rPr>
              <a:t>e</a:t>
            </a:r>
            <a:r>
              <a:rPr lang="es-ES" sz="5400" baseline="30000" dirty="0" err="1">
                <a:ea typeface="+mj-lt"/>
                <a:cs typeface="+mj-lt"/>
              </a:rPr>
              <a:t>+</a:t>
            </a:r>
            <a:r>
              <a:rPr lang="es-ES" sz="5400" dirty="0" err="1">
                <a:ea typeface="+mj-lt"/>
                <a:cs typeface="+mj-lt"/>
              </a:rPr>
              <a:t>e</a:t>
            </a:r>
            <a:r>
              <a:rPr lang="es-ES" sz="5400" baseline="30000" dirty="0">
                <a:ea typeface="+mj-lt"/>
                <a:cs typeface="+mj-lt"/>
              </a:rPr>
              <a:t>-</a:t>
            </a:r>
            <a:r>
              <a:rPr lang="es-ES" sz="5400" dirty="0">
                <a:ea typeface="+mj-lt"/>
                <a:cs typeface="+mj-lt"/>
              </a:rPr>
              <a:t> data-</a:t>
            </a:r>
            <a:r>
              <a:rPr lang="es-ES" sz="5400" dirty="0" err="1">
                <a:ea typeface="+mj-lt"/>
                <a:cs typeface="+mj-lt"/>
              </a:rPr>
              <a:t>driven</a:t>
            </a:r>
            <a:r>
              <a:rPr lang="es-ES" sz="5400" dirty="0">
                <a:ea typeface="+mj-lt"/>
                <a:cs typeface="+mj-lt"/>
              </a:rPr>
              <a:t> </a:t>
            </a:r>
            <a:r>
              <a:rPr lang="es-ES" sz="5400" dirty="0" err="1">
                <a:ea typeface="+mj-lt"/>
                <a:cs typeface="+mj-lt"/>
              </a:rPr>
              <a:t>for</a:t>
            </a:r>
            <a:r>
              <a:rPr lang="es-ES" sz="5400" dirty="0">
                <a:ea typeface="+mj-lt"/>
                <a:cs typeface="+mj-lt"/>
              </a:rPr>
              <a:t> HVP</a:t>
            </a:r>
            <a:endParaRPr lang="es-ES" sz="5400" dirty="0" err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528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pic>
        <p:nvPicPr>
          <p:cNvPr id="3" name="Imagen 2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0E7A22EE-BA01-774C-1548-CA47F1421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243" y="953174"/>
            <a:ext cx="6048853" cy="5302501"/>
          </a:xfrm>
          <a:prstGeom prst="rect">
            <a:avLst/>
          </a:prstGeom>
        </p:spPr>
      </p:pic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BAA215B4-4B3F-DC74-FD11-11F301A51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" y="1029519"/>
            <a:ext cx="5791199" cy="43603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173AF70-EE52-9F80-4D39-FB8013D3BD90}"/>
              </a:ext>
            </a:extLst>
          </p:cNvPr>
          <p:cNvSpPr txBox="1"/>
          <p:nvPr/>
        </p:nvSpPr>
        <p:spPr>
          <a:xfrm>
            <a:off x="21927" y="5399784"/>
            <a:ext cx="5602619" cy="6518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ea typeface="Calibri"/>
                <a:cs typeface="Calibri"/>
              </a:rPr>
              <a:t>D</a:t>
            </a:r>
            <a:r>
              <a:rPr lang="es-ES" dirty="0">
                <a:ea typeface="Calibri"/>
                <a:cs typeface="Calibri"/>
              </a:rPr>
              <a:t>avier-</a:t>
            </a:r>
            <a:r>
              <a:rPr lang="es-ES" b="1" dirty="0">
                <a:ea typeface="Calibri"/>
                <a:cs typeface="Calibri"/>
              </a:rPr>
              <a:t>H</a:t>
            </a:r>
            <a:r>
              <a:rPr lang="es-ES" dirty="0">
                <a:ea typeface="Calibri"/>
                <a:cs typeface="Calibri"/>
              </a:rPr>
              <a:t>öcker-</a:t>
            </a:r>
            <a:r>
              <a:rPr lang="es-ES" b="1" dirty="0">
                <a:ea typeface="Calibri"/>
                <a:cs typeface="Calibri"/>
              </a:rPr>
              <a:t>M</a:t>
            </a:r>
            <a:r>
              <a:rPr lang="es-ES" dirty="0">
                <a:ea typeface="Calibri"/>
                <a:cs typeface="Calibri"/>
              </a:rPr>
              <a:t>alaescu-</a:t>
            </a:r>
            <a:r>
              <a:rPr lang="es-ES" b="1" dirty="0">
                <a:ea typeface="Calibri"/>
                <a:cs typeface="Calibri"/>
              </a:rPr>
              <a:t>Z</a:t>
            </a:r>
            <a:r>
              <a:rPr lang="es-ES" dirty="0">
                <a:ea typeface="Calibri"/>
                <a:cs typeface="Calibri"/>
              </a:rPr>
              <a:t>hang</a:t>
            </a:r>
            <a:r>
              <a:rPr lang="es-ES" b="1" dirty="0">
                <a:ea typeface="Calibri"/>
                <a:cs typeface="Calibri"/>
              </a:rPr>
              <a:t>'19</a:t>
            </a:r>
            <a:r>
              <a:rPr lang="es-ES" dirty="0">
                <a:ea typeface="Calibri"/>
                <a:cs typeface="Calibri"/>
              </a:rPr>
              <a:t> &amp; </a:t>
            </a:r>
            <a:r>
              <a:rPr lang="es-ES" b="1" dirty="0">
                <a:ea typeface="Calibri"/>
                <a:cs typeface="Calibri"/>
              </a:rPr>
              <a:t>K</a:t>
            </a:r>
            <a:r>
              <a:rPr lang="es-ES" dirty="0">
                <a:ea typeface="Calibri"/>
                <a:cs typeface="Calibri"/>
              </a:rPr>
              <a:t>eshavarzi-</a:t>
            </a:r>
            <a:r>
              <a:rPr lang="es-ES" b="1" dirty="0">
                <a:ea typeface="Calibri"/>
                <a:cs typeface="Calibri"/>
              </a:rPr>
              <a:t>N</a:t>
            </a:r>
            <a:r>
              <a:rPr lang="es-ES" dirty="0">
                <a:ea typeface="Calibri"/>
                <a:cs typeface="Calibri"/>
              </a:rPr>
              <a:t>omura-</a:t>
            </a:r>
            <a:r>
              <a:rPr lang="es-ES" b="1" dirty="0">
                <a:ea typeface="Calibri"/>
                <a:cs typeface="Calibri"/>
              </a:rPr>
              <a:t>T</a:t>
            </a:r>
            <a:r>
              <a:rPr lang="es-ES" dirty="0">
                <a:ea typeface="Calibri"/>
                <a:cs typeface="Calibri"/>
              </a:rPr>
              <a:t>eubner'</a:t>
            </a:r>
            <a:r>
              <a:rPr lang="es-ES" b="1" dirty="0">
                <a:ea typeface="Calibri"/>
                <a:cs typeface="Calibri"/>
              </a:rPr>
              <a:t>19</a:t>
            </a:r>
            <a:r>
              <a:rPr lang="es-ES" dirty="0">
                <a:ea typeface="Calibri"/>
                <a:cs typeface="Calibri"/>
              </a:rPr>
              <a:t> drive </a:t>
            </a:r>
            <a:r>
              <a:rPr lang="es-ES" dirty="0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b="1" dirty="0">
                <a:ea typeface="Calibri"/>
                <a:cs typeface="Calibri"/>
              </a:rPr>
              <a:t>W</a:t>
            </a:r>
            <a:r>
              <a:rPr lang="es-ES" dirty="0">
                <a:ea typeface="Calibri"/>
                <a:cs typeface="Calibri"/>
              </a:rPr>
              <a:t>hite </a:t>
            </a:r>
            <a:r>
              <a:rPr lang="es-ES" b="1" dirty="0">
                <a:ea typeface="Calibri"/>
                <a:cs typeface="Calibri"/>
              </a:rPr>
              <a:t>P</a:t>
            </a:r>
            <a:r>
              <a:rPr lang="es-ES" dirty="0">
                <a:ea typeface="Calibri"/>
                <a:cs typeface="Calibri"/>
              </a:rPr>
              <a:t>aper'</a:t>
            </a:r>
            <a:r>
              <a:rPr lang="es-ES" b="1" dirty="0">
                <a:ea typeface="Calibri"/>
                <a:cs typeface="Calibri"/>
              </a:rPr>
              <a:t>20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combination</a:t>
            </a:r>
            <a:endParaRPr lang="es-ES" dirty="0" err="1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15D33B6-8579-6A2E-B602-20EBCE9E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>
                <a:cs typeface="Calibri Light"/>
              </a:rPr>
              <a:t>a</a:t>
            </a:r>
            <a:r>
              <a:rPr lang="es-ES" baseline="-25000" dirty="0">
                <a:latin typeface="Symbol"/>
                <a:cs typeface="Calibri Light"/>
                <a:sym typeface="Symbol"/>
              </a:rPr>
              <a:t>m</a:t>
            </a:r>
            <a:r>
              <a:rPr lang="es-ES" dirty="0">
                <a:cs typeface="Calibri Light"/>
              </a:rPr>
              <a:t> in </a:t>
            </a:r>
            <a:r>
              <a:rPr lang="es-ES" dirty="0" err="1">
                <a:cs typeface="Calibri Light"/>
              </a:rPr>
              <a:t>the</a:t>
            </a:r>
            <a:r>
              <a:rPr lang="es-ES" dirty="0">
                <a:cs typeface="Calibri Light"/>
              </a:rPr>
              <a:t> </a:t>
            </a:r>
            <a:r>
              <a:rPr lang="es-ES" sz="5400" dirty="0">
                <a:ea typeface="+mj-lt"/>
                <a:cs typeface="+mj-lt"/>
              </a:rPr>
              <a:t>SM </a:t>
            </a:r>
            <a:r>
              <a:rPr lang="es-ES" sz="5400" dirty="0" err="1">
                <a:ea typeface="+mj-lt"/>
                <a:cs typeface="+mj-lt"/>
              </a:rPr>
              <a:t>using</a:t>
            </a:r>
            <a:r>
              <a:rPr lang="es-ES" sz="5400" dirty="0">
                <a:ea typeface="+mj-lt"/>
                <a:cs typeface="+mj-lt"/>
              </a:rPr>
              <a:t> </a:t>
            </a:r>
            <a:r>
              <a:rPr lang="es-ES" sz="5400" dirty="0" err="1">
                <a:ea typeface="+mj-lt"/>
                <a:cs typeface="+mj-lt"/>
              </a:rPr>
              <a:t>e</a:t>
            </a:r>
            <a:r>
              <a:rPr lang="es-ES" sz="5400" baseline="30000" dirty="0" err="1">
                <a:ea typeface="+mj-lt"/>
                <a:cs typeface="+mj-lt"/>
              </a:rPr>
              <a:t>+</a:t>
            </a:r>
            <a:r>
              <a:rPr lang="es-ES" sz="5400" dirty="0" err="1">
                <a:ea typeface="+mj-lt"/>
                <a:cs typeface="+mj-lt"/>
              </a:rPr>
              <a:t>e</a:t>
            </a:r>
            <a:r>
              <a:rPr lang="es-ES" sz="5400" baseline="30000" dirty="0">
                <a:ea typeface="+mj-lt"/>
                <a:cs typeface="+mj-lt"/>
              </a:rPr>
              <a:t>-</a:t>
            </a:r>
            <a:r>
              <a:rPr lang="es-ES" sz="5400" dirty="0">
                <a:ea typeface="+mj-lt"/>
                <a:cs typeface="+mj-lt"/>
              </a:rPr>
              <a:t> data-</a:t>
            </a:r>
            <a:r>
              <a:rPr lang="es-ES" sz="5400" dirty="0" err="1">
                <a:ea typeface="+mj-lt"/>
                <a:cs typeface="+mj-lt"/>
              </a:rPr>
              <a:t>driven</a:t>
            </a:r>
            <a:r>
              <a:rPr lang="es-ES" sz="5400" dirty="0">
                <a:ea typeface="+mj-lt"/>
                <a:cs typeface="+mj-lt"/>
              </a:rPr>
              <a:t> </a:t>
            </a:r>
            <a:r>
              <a:rPr lang="es-ES" sz="5400" dirty="0" err="1">
                <a:ea typeface="+mj-lt"/>
                <a:cs typeface="+mj-lt"/>
              </a:rPr>
              <a:t>for</a:t>
            </a:r>
            <a:r>
              <a:rPr lang="es-ES" sz="5400" dirty="0">
                <a:ea typeface="+mj-lt"/>
                <a:cs typeface="+mj-lt"/>
              </a:rPr>
              <a:t> HVP</a:t>
            </a:r>
            <a:endParaRPr lang="es-ES" sz="5400" dirty="0" err="1">
              <a:cs typeface="Calibri Ligh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12F5D93-0952-C59E-8F9F-F9FD7B352E83}"/>
              </a:ext>
            </a:extLst>
          </p:cNvPr>
          <p:cNvSpPr/>
          <p:nvPr/>
        </p:nvSpPr>
        <p:spPr>
          <a:xfrm>
            <a:off x="7334935" y="2286000"/>
            <a:ext cx="624949" cy="2795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99B7DE6-79D8-4598-7FEC-F7BF15A10CBF}"/>
              </a:ext>
            </a:extLst>
          </p:cNvPr>
          <p:cNvSpPr/>
          <p:nvPr/>
        </p:nvSpPr>
        <p:spPr>
          <a:xfrm>
            <a:off x="8431338" y="2560100"/>
            <a:ext cx="855193" cy="2960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0EC69CA-3EE5-8DCD-7FC8-B962E806A51D}"/>
              </a:ext>
            </a:extLst>
          </p:cNvPr>
          <p:cNvSpPr/>
          <p:nvPr/>
        </p:nvSpPr>
        <p:spPr>
          <a:xfrm>
            <a:off x="7961594" y="3604176"/>
            <a:ext cx="3281091" cy="6224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41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5CE9F248-ACF6-3CE9-0868-9D8481945768}"/>
              </a:ext>
            </a:extLst>
          </p:cNvPr>
          <p:cNvSpPr txBox="1">
            <a:spLocks/>
          </p:cNvSpPr>
          <p:nvPr/>
        </p:nvSpPr>
        <p:spPr>
          <a:xfrm>
            <a:off x="1522904" y="6254236"/>
            <a:ext cx="9144000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cs typeface="Calibri"/>
              </a:rPr>
              <a:t>Pablo Roig (Cinvestav, </a:t>
            </a:r>
            <a:r>
              <a:rPr lang="es-ES" err="1">
                <a:cs typeface="Calibri"/>
              </a:rPr>
              <a:t>Mexico</a:t>
            </a:r>
            <a:r>
              <a:rPr lang="es-ES">
                <a:cs typeface="Calibri"/>
              </a:rPr>
              <a:t> City)</a:t>
            </a:r>
            <a:endParaRPr lang="es-ES"/>
          </a:p>
        </p:txBody>
      </p:sp>
      <p:pic>
        <p:nvPicPr>
          <p:cNvPr id="3" name="Imagen 2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0E7A22EE-BA01-774C-1548-CA47F1421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243" y="953174"/>
            <a:ext cx="6048853" cy="5302501"/>
          </a:xfrm>
          <a:prstGeom prst="rect">
            <a:avLst/>
          </a:prstGeom>
        </p:spPr>
      </p:pic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BAA215B4-4B3F-DC74-FD11-11F301A51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" y="1029519"/>
            <a:ext cx="5791199" cy="43603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173AF70-EE52-9F80-4D39-FB8013D3BD90}"/>
              </a:ext>
            </a:extLst>
          </p:cNvPr>
          <p:cNvSpPr txBox="1"/>
          <p:nvPr/>
        </p:nvSpPr>
        <p:spPr>
          <a:xfrm>
            <a:off x="21927" y="5399784"/>
            <a:ext cx="5602619" cy="6518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ea typeface="Calibri"/>
                <a:cs typeface="Calibri"/>
              </a:rPr>
              <a:t>D</a:t>
            </a:r>
            <a:r>
              <a:rPr lang="es-ES" dirty="0">
                <a:ea typeface="Calibri"/>
                <a:cs typeface="Calibri"/>
              </a:rPr>
              <a:t>avier-</a:t>
            </a:r>
            <a:r>
              <a:rPr lang="es-ES" b="1" dirty="0">
                <a:ea typeface="Calibri"/>
                <a:cs typeface="Calibri"/>
              </a:rPr>
              <a:t>H</a:t>
            </a:r>
            <a:r>
              <a:rPr lang="es-ES" dirty="0">
                <a:ea typeface="Calibri"/>
                <a:cs typeface="Calibri"/>
              </a:rPr>
              <a:t>öcker-</a:t>
            </a:r>
            <a:r>
              <a:rPr lang="es-ES" b="1" dirty="0">
                <a:ea typeface="Calibri"/>
                <a:cs typeface="Calibri"/>
              </a:rPr>
              <a:t>M</a:t>
            </a:r>
            <a:r>
              <a:rPr lang="es-ES" dirty="0">
                <a:ea typeface="Calibri"/>
                <a:cs typeface="Calibri"/>
              </a:rPr>
              <a:t>alaescu-</a:t>
            </a:r>
            <a:r>
              <a:rPr lang="es-ES" b="1" dirty="0">
                <a:ea typeface="Calibri"/>
                <a:cs typeface="Calibri"/>
              </a:rPr>
              <a:t>Z</a:t>
            </a:r>
            <a:r>
              <a:rPr lang="es-ES" dirty="0">
                <a:ea typeface="Calibri"/>
                <a:cs typeface="Calibri"/>
              </a:rPr>
              <a:t>hang</a:t>
            </a:r>
            <a:r>
              <a:rPr lang="es-ES" b="1" dirty="0">
                <a:ea typeface="Calibri"/>
                <a:cs typeface="Calibri"/>
              </a:rPr>
              <a:t>'19</a:t>
            </a:r>
            <a:r>
              <a:rPr lang="es-ES" dirty="0">
                <a:ea typeface="Calibri"/>
                <a:cs typeface="Calibri"/>
              </a:rPr>
              <a:t> &amp; </a:t>
            </a:r>
            <a:r>
              <a:rPr lang="es-ES" b="1" dirty="0">
                <a:ea typeface="Calibri"/>
                <a:cs typeface="Calibri"/>
              </a:rPr>
              <a:t>K</a:t>
            </a:r>
            <a:r>
              <a:rPr lang="es-ES" dirty="0">
                <a:ea typeface="Calibri"/>
                <a:cs typeface="Calibri"/>
              </a:rPr>
              <a:t>eshavarzi-</a:t>
            </a:r>
            <a:r>
              <a:rPr lang="es-ES" b="1" dirty="0">
                <a:ea typeface="Calibri"/>
                <a:cs typeface="Calibri"/>
              </a:rPr>
              <a:t>N</a:t>
            </a:r>
            <a:r>
              <a:rPr lang="es-ES" dirty="0">
                <a:ea typeface="Calibri"/>
                <a:cs typeface="Calibri"/>
              </a:rPr>
              <a:t>omura-</a:t>
            </a:r>
            <a:r>
              <a:rPr lang="es-ES" b="1" dirty="0">
                <a:ea typeface="Calibri"/>
                <a:cs typeface="Calibri"/>
              </a:rPr>
              <a:t>T</a:t>
            </a:r>
            <a:r>
              <a:rPr lang="es-ES" dirty="0">
                <a:ea typeface="Calibri"/>
                <a:cs typeface="Calibri"/>
              </a:rPr>
              <a:t>eubner'</a:t>
            </a:r>
            <a:r>
              <a:rPr lang="es-ES" b="1" dirty="0">
                <a:ea typeface="Calibri"/>
                <a:cs typeface="Calibri"/>
              </a:rPr>
              <a:t>19</a:t>
            </a:r>
            <a:r>
              <a:rPr lang="es-ES" dirty="0">
                <a:ea typeface="Calibri"/>
                <a:cs typeface="Calibri"/>
              </a:rPr>
              <a:t> drive </a:t>
            </a:r>
            <a:r>
              <a:rPr lang="es-ES" dirty="0" err="1">
                <a:ea typeface="Calibri"/>
                <a:cs typeface="Calibri"/>
              </a:rPr>
              <a:t>the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b="1" dirty="0">
                <a:ea typeface="Calibri"/>
                <a:cs typeface="Calibri"/>
              </a:rPr>
              <a:t>W</a:t>
            </a:r>
            <a:r>
              <a:rPr lang="es-ES" dirty="0">
                <a:ea typeface="Calibri"/>
                <a:cs typeface="Calibri"/>
              </a:rPr>
              <a:t>hite </a:t>
            </a:r>
            <a:r>
              <a:rPr lang="es-ES" b="1" dirty="0">
                <a:ea typeface="Calibri"/>
                <a:cs typeface="Calibri"/>
              </a:rPr>
              <a:t>P</a:t>
            </a:r>
            <a:r>
              <a:rPr lang="es-ES" dirty="0">
                <a:ea typeface="Calibri"/>
                <a:cs typeface="Calibri"/>
              </a:rPr>
              <a:t>aper'</a:t>
            </a:r>
            <a:r>
              <a:rPr lang="es-ES" b="1" dirty="0">
                <a:ea typeface="Calibri"/>
                <a:cs typeface="Calibri"/>
              </a:rPr>
              <a:t>20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combination</a:t>
            </a:r>
            <a:endParaRPr lang="es-ES" dirty="0" err="1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15D33B6-8579-6A2E-B602-20EBCE9E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8" y="-2170"/>
            <a:ext cx="12165686" cy="1325563"/>
          </a:xfrm>
        </p:spPr>
        <p:txBody>
          <a:bodyPr/>
          <a:lstStyle/>
          <a:p>
            <a:pPr algn="ctr"/>
            <a:r>
              <a:rPr lang="es-ES" dirty="0">
                <a:cs typeface="Calibri Light"/>
              </a:rPr>
              <a:t>a</a:t>
            </a:r>
            <a:r>
              <a:rPr lang="es-ES" baseline="-25000" dirty="0">
                <a:latin typeface="Symbol"/>
                <a:cs typeface="Calibri Light"/>
                <a:sym typeface="Symbol"/>
              </a:rPr>
              <a:t>m</a:t>
            </a:r>
            <a:r>
              <a:rPr lang="es-ES" dirty="0">
                <a:cs typeface="Calibri Light"/>
              </a:rPr>
              <a:t> in </a:t>
            </a:r>
            <a:r>
              <a:rPr lang="es-ES" dirty="0" err="1">
                <a:cs typeface="Calibri Light"/>
              </a:rPr>
              <a:t>the</a:t>
            </a:r>
            <a:r>
              <a:rPr lang="es-ES" dirty="0">
                <a:cs typeface="Calibri Light"/>
              </a:rPr>
              <a:t> </a:t>
            </a:r>
            <a:r>
              <a:rPr lang="es-ES" sz="5400" dirty="0">
                <a:ea typeface="+mj-lt"/>
                <a:cs typeface="+mj-lt"/>
              </a:rPr>
              <a:t>SM </a:t>
            </a:r>
            <a:r>
              <a:rPr lang="es-ES" sz="5400" dirty="0" err="1">
                <a:ea typeface="+mj-lt"/>
                <a:cs typeface="+mj-lt"/>
              </a:rPr>
              <a:t>using</a:t>
            </a:r>
            <a:r>
              <a:rPr lang="es-ES" sz="5400" dirty="0">
                <a:ea typeface="+mj-lt"/>
                <a:cs typeface="+mj-lt"/>
              </a:rPr>
              <a:t> </a:t>
            </a:r>
            <a:r>
              <a:rPr lang="es-ES" sz="5400" dirty="0" err="1">
                <a:ea typeface="+mj-lt"/>
                <a:cs typeface="+mj-lt"/>
              </a:rPr>
              <a:t>e</a:t>
            </a:r>
            <a:r>
              <a:rPr lang="es-ES" sz="5400" baseline="30000" dirty="0" err="1">
                <a:ea typeface="+mj-lt"/>
                <a:cs typeface="+mj-lt"/>
              </a:rPr>
              <a:t>+</a:t>
            </a:r>
            <a:r>
              <a:rPr lang="es-ES" sz="5400" dirty="0" err="1">
                <a:ea typeface="+mj-lt"/>
                <a:cs typeface="+mj-lt"/>
              </a:rPr>
              <a:t>e</a:t>
            </a:r>
            <a:r>
              <a:rPr lang="es-ES" sz="5400" baseline="30000" dirty="0">
                <a:ea typeface="+mj-lt"/>
                <a:cs typeface="+mj-lt"/>
              </a:rPr>
              <a:t>-</a:t>
            </a:r>
            <a:r>
              <a:rPr lang="es-ES" sz="5400" dirty="0">
                <a:ea typeface="+mj-lt"/>
                <a:cs typeface="+mj-lt"/>
              </a:rPr>
              <a:t> data-</a:t>
            </a:r>
            <a:r>
              <a:rPr lang="es-ES" sz="5400" dirty="0" err="1">
                <a:ea typeface="+mj-lt"/>
                <a:cs typeface="+mj-lt"/>
              </a:rPr>
              <a:t>driven</a:t>
            </a:r>
            <a:r>
              <a:rPr lang="es-ES" sz="5400" dirty="0">
                <a:ea typeface="+mj-lt"/>
                <a:cs typeface="+mj-lt"/>
              </a:rPr>
              <a:t> </a:t>
            </a:r>
            <a:r>
              <a:rPr lang="es-ES" sz="5400" dirty="0" err="1">
                <a:ea typeface="+mj-lt"/>
                <a:cs typeface="+mj-lt"/>
              </a:rPr>
              <a:t>for</a:t>
            </a:r>
            <a:r>
              <a:rPr lang="es-ES" sz="5400" dirty="0">
                <a:ea typeface="+mj-lt"/>
                <a:cs typeface="+mj-lt"/>
              </a:rPr>
              <a:t> HVP</a:t>
            </a:r>
            <a:endParaRPr lang="es-ES" sz="5400" dirty="0" err="1">
              <a:cs typeface="Calibri Ligh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12F5D93-0952-C59E-8F9F-F9FD7B352E83}"/>
              </a:ext>
            </a:extLst>
          </p:cNvPr>
          <p:cNvSpPr/>
          <p:nvPr/>
        </p:nvSpPr>
        <p:spPr>
          <a:xfrm>
            <a:off x="7334935" y="2286000"/>
            <a:ext cx="624949" cy="2795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99B7DE6-79D8-4598-7FEC-F7BF15A10CBF}"/>
              </a:ext>
            </a:extLst>
          </p:cNvPr>
          <p:cNvSpPr/>
          <p:nvPr/>
        </p:nvSpPr>
        <p:spPr>
          <a:xfrm>
            <a:off x="8431338" y="2560100"/>
            <a:ext cx="855193" cy="2960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EFA432E-8FF3-1FD2-BEE4-2F1EFE752C75}"/>
              </a:ext>
            </a:extLst>
          </p:cNvPr>
          <p:cNvSpPr/>
          <p:nvPr/>
        </p:nvSpPr>
        <p:spPr>
          <a:xfrm>
            <a:off x="9625321" y="3902098"/>
            <a:ext cx="871639" cy="2795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209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Tema de Office</vt:lpstr>
      <vt:lpstr>t-data based evaluation of amHVP,LO</vt:lpstr>
      <vt:lpstr>PowerPoint Presentation</vt:lpstr>
      <vt:lpstr>PowerPoint Presentation</vt:lpstr>
      <vt:lpstr>PowerPoint Presentation</vt:lpstr>
      <vt:lpstr>amHVP in the SM: e+e- data-driven</vt:lpstr>
      <vt:lpstr>PowerPoint Presentation</vt:lpstr>
      <vt:lpstr>am in the SM using e+e- data-driven for HVP</vt:lpstr>
      <vt:lpstr>am in the SM using e+e- data-driven for HVP</vt:lpstr>
      <vt:lpstr>am in the SM using e+e- data-driven for HVP</vt:lpstr>
      <vt:lpstr>amHVP in the SM: Our t-data based prediction</vt:lpstr>
      <vt:lpstr>amHVP in the SM: Our t-data based prediction</vt:lpstr>
      <vt:lpstr>amHVP in the SM: Our t-data based prediction</vt:lpstr>
      <vt:lpstr>amHVP in the SM: Our t-data based prediction</vt:lpstr>
      <vt:lpstr>amHVP in the SM: Our t-data based prediction</vt:lpstr>
      <vt:lpstr>amHVP in the SM: Our t-data based prediction</vt:lpstr>
      <vt:lpstr>amHVP in the SM: Our t-data based prediction</vt:lpstr>
      <vt:lpstr>amHVP in the SM: Our t-data based prediction</vt:lpstr>
      <vt:lpstr>amHVP in the SM: Our t-data based prediction</vt:lpstr>
      <vt:lpstr>amHVP in the SM: Our t-data based prediction</vt:lpstr>
      <vt:lpstr>amHVP in the SM: Window quantities</vt:lpstr>
      <vt:lpstr>amHVP in the SM: Window quantities</vt:lpstr>
      <vt:lpstr>amHVP in the SM: Our t-data based prediction</vt:lpstr>
      <vt:lpstr>amHVP in the SM: Our t-data based prediction</vt:lpstr>
      <vt:lpstr>amHVP in the SM: Our t-data based prediction</vt:lpstr>
      <vt:lpstr>amHVP in the SM: Our t-data based prediction</vt:lpstr>
      <vt:lpstr>Update on the windows from lattice vs. e+e-</vt:lpstr>
      <vt:lpstr>ANOMALIES &amp; THEIR PULL</vt:lpstr>
      <vt:lpstr>ANOMALIES &amp; THEIR PULL</vt:lpstr>
      <vt:lpstr>Outlook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Davier-Malaescu-Zhang'25 (see back up)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1487</cp:revision>
  <dcterms:created xsi:type="dcterms:W3CDTF">2023-09-01T23:38:27Z</dcterms:created>
  <dcterms:modified xsi:type="dcterms:W3CDTF">2025-06-06T06:35:11Z</dcterms:modified>
</cp:coreProperties>
</file>