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4" d="100"/>
          <a:sy n="104" d="100"/>
        </p:scale>
        <p:origin x="83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F1EEEFA-0151-4D8E-6EEE-642D2B68DC0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TW" altLang="en-US"/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652BA514-841A-43D1-CF9D-A4A0C7FD83E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zh-TW" altLang="en-US"/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8CEF1988-C889-8249-DB08-5C0211ABB7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4B884-E068-4387-A741-AE97E9EADB8B}" type="datetimeFigureOut">
              <a:rPr lang="zh-TW" altLang="en-US" smtClean="0"/>
              <a:t>2024/11/6</a:t>
            </a:fld>
            <a:endParaRPr lang="zh-TW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6E1DC980-68F1-170E-5546-7261DF62F4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EE578919-5290-ED1B-5B90-AF9E496DCB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DAEA7-2CA4-4BC7-A31E-AA57E0D85BA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698127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B89C08B-D5C2-6D85-3B95-9CEBFBA946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TW" altLang="en-US"/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5D307D1D-73E0-867A-DF2B-25AC04B27E7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zh-TW" altLang="en-US"/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1D1EFAC2-167B-5CBE-7A5E-D7999F671C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4B884-E068-4387-A741-AE97E9EADB8B}" type="datetimeFigureOut">
              <a:rPr lang="zh-TW" altLang="en-US" smtClean="0"/>
              <a:t>2024/11/6</a:t>
            </a:fld>
            <a:endParaRPr lang="zh-TW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479110D0-8B67-4045-32CA-11C00B0EED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9CD97F24-C488-EC19-27C8-014328F686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DAEA7-2CA4-4BC7-A31E-AA57E0D85BA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2927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3FFC99FD-202B-1C9D-D2BE-3B1670527AB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TW" altLang="en-US"/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DEDE67B0-B276-3D43-7796-DB23CF1D8D0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zh-TW" altLang="en-US"/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CBBE0467-6101-EE98-3DF9-F92BF0919E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4B884-E068-4387-A741-AE97E9EADB8B}" type="datetimeFigureOut">
              <a:rPr lang="zh-TW" altLang="en-US" smtClean="0"/>
              <a:t>2024/11/6</a:t>
            </a:fld>
            <a:endParaRPr lang="zh-TW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9885A3F0-2B00-8427-BC8D-5CF753F4CB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5A1691A8-B408-B93F-B89E-A5F185877E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DAEA7-2CA4-4BC7-A31E-AA57E0D85BA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851098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8376586-658C-AA12-480B-68686A9D66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TW" altLang="en-US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1392AD97-A229-6E7F-A428-A2E3606A1A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zh-TW" altLang="en-US"/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C1393104-4E73-3A34-4EF5-8DA0FDD46C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4B884-E068-4387-A741-AE97E9EADB8B}" type="datetimeFigureOut">
              <a:rPr lang="zh-TW" altLang="en-US" smtClean="0"/>
              <a:t>2024/11/6</a:t>
            </a:fld>
            <a:endParaRPr lang="zh-TW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5CB2D7BE-D374-CA94-C026-079DA4D5A1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85631097-700C-2252-E65F-02CBE2CB3B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DAEA7-2CA4-4BC7-A31E-AA57E0D85BA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53745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91C9955-8A39-283F-C7AB-D60F095F1E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TW" altLang="en-US"/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EBAB045A-C75C-C08E-64CB-705666E895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4FD3DE20-742D-611F-63FC-E3485D94C0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4B884-E068-4387-A741-AE97E9EADB8B}" type="datetimeFigureOut">
              <a:rPr lang="zh-TW" altLang="en-US" smtClean="0"/>
              <a:t>2024/11/6</a:t>
            </a:fld>
            <a:endParaRPr lang="zh-TW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1C18D941-9AC2-4F76-F955-ADF2D6C8F8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22EA22CC-7FF7-4C74-12FA-D8365EF11D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DAEA7-2CA4-4BC7-A31E-AA57E0D85BA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782598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A725DB8-D8DC-D74A-2219-C6315739C8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TW" altLang="en-US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FB2C4A9A-F01C-2A4A-323D-20A295F3603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zh-TW" altLang="en-US"/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B53E5DB7-6103-17ED-9CED-BA6EF0310BC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zh-TW" altLang="en-US"/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93E1EF79-680E-BD19-97BB-7DBA99D46D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4B884-E068-4387-A741-AE97E9EADB8B}" type="datetimeFigureOut">
              <a:rPr lang="zh-TW" altLang="en-US" smtClean="0"/>
              <a:t>2024/11/6</a:t>
            </a:fld>
            <a:endParaRPr lang="zh-TW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B1D013BC-282B-335C-6CC3-2BB750FB5B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D1F8D6A5-CB82-A3DE-B2F7-B3F71D8EB5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DAEA7-2CA4-4BC7-A31E-AA57E0D85BA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033789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72E8E73-8B57-A4B6-E321-B5AD4C63E8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TW" altLang="en-US"/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C4F51AE6-E9EF-8041-CA58-7DBE0A7025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94D1FFCA-83B9-C27C-4DF5-4DFB8D914E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zh-TW" altLang="en-US"/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66C55661-50A0-F497-342F-EB2E02EA6DB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13C9BD8C-1DD4-03A3-BD10-C50E21807E6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zh-TW" altLang="en-US"/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2937EBE3-1FC0-5944-665E-82ED1F83C8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4B884-E068-4387-A741-AE97E9EADB8B}" type="datetimeFigureOut">
              <a:rPr lang="zh-TW" altLang="en-US" smtClean="0"/>
              <a:t>2024/11/6</a:t>
            </a:fld>
            <a:endParaRPr lang="zh-TW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2EDE5875-000A-2F0A-0A1E-EE16930D3F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25652A84-C3B9-A5DB-9A68-A291D95987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DAEA7-2CA4-4BC7-A31E-AA57E0D85BA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308849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5D448B5-FC1F-7599-C77F-E51432AA85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TW" altLang="en-US"/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31B42DC8-32CE-E85C-E6D1-15D8ACF7D3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4B884-E068-4387-A741-AE97E9EADB8B}" type="datetimeFigureOut">
              <a:rPr lang="zh-TW" altLang="en-US" smtClean="0"/>
              <a:t>2024/11/6</a:t>
            </a:fld>
            <a:endParaRPr lang="zh-TW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6710E61C-0FB7-9268-25EB-080B11361B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7C7DA340-E749-8846-C83A-C830349A07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DAEA7-2CA4-4BC7-A31E-AA57E0D85BA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594410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0CF75052-E4BB-8208-C487-552C3404FC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4B884-E068-4387-A741-AE97E9EADB8B}" type="datetimeFigureOut">
              <a:rPr lang="zh-TW" altLang="en-US" smtClean="0"/>
              <a:t>2024/11/6</a:t>
            </a:fld>
            <a:endParaRPr lang="zh-TW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D11F1160-3861-F16E-D741-79479157B6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47B8D4D5-ECF7-EF95-8E51-5D455B442D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DAEA7-2CA4-4BC7-A31E-AA57E0D85BA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222205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634AEC6-35E1-C3A9-D6E4-077B020E96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TW" altLang="en-US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1CCC8074-EB90-49D9-718E-D35D1A1E6B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zh-TW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CEE0AAF1-294F-874F-E4B5-BE8BA9ACA0A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E23C19ED-3B66-5F4A-1584-7E745974ED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4B884-E068-4387-A741-AE97E9EADB8B}" type="datetimeFigureOut">
              <a:rPr lang="zh-TW" altLang="en-US" smtClean="0"/>
              <a:t>2024/11/6</a:t>
            </a:fld>
            <a:endParaRPr lang="zh-TW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DBB7AFA9-ACD6-DE98-7730-0DD73AF128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36015C34-171B-FA9F-5E95-CD02C82AD1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DAEA7-2CA4-4BC7-A31E-AA57E0D85BA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184558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3D5A37D-C426-5030-849B-D52D3A372F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TW" altLang="en-US"/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9D7EF29D-9DC5-4CFE-4C54-1FFC0F43D2E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80204B80-3286-B7D7-CB71-D4FF2BB8A4B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6FBACBA0-9EAC-7AB1-A364-7763C584B0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4B884-E068-4387-A741-AE97E9EADB8B}" type="datetimeFigureOut">
              <a:rPr lang="zh-TW" altLang="en-US" smtClean="0"/>
              <a:t>2024/11/6</a:t>
            </a:fld>
            <a:endParaRPr lang="zh-TW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6BFAF3B2-A0BA-3001-8932-34E60122B0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22FC4839-9C67-6155-9F68-109A18A711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DAEA7-2CA4-4BC7-A31E-AA57E0D85BA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789673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293C1F05-0B98-3A3A-49FA-6699ED241D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zh-TW" altLang="en-US"/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A67D4FDF-4A9C-6DAE-1AAC-83FBB40C3E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zh-TW" altLang="en-US"/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437F062E-A545-0E19-422D-6EB05911D04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A4B884-E068-4387-A741-AE97E9EADB8B}" type="datetimeFigureOut">
              <a:rPr lang="zh-TW" altLang="en-US" smtClean="0"/>
              <a:t>2024/11/6</a:t>
            </a:fld>
            <a:endParaRPr lang="zh-TW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15124FD2-0A54-04F2-5807-1FFA732A335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9436D151-3B7A-02F2-E283-E8ABDC1B88D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7DAEA7-2CA4-4BC7-A31E-AA57E0D85BA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28479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7" Type="http://schemas.openxmlformats.org/officeDocument/2006/relationships/image" Target="../media/image15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2.png"/><Relationship Id="rId5" Type="http://schemas.openxmlformats.org/officeDocument/2006/relationships/image" Target="../media/image21.png"/><Relationship Id="rId4" Type="http://schemas.openxmlformats.org/officeDocument/2006/relationships/image" Target="../media/image20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>
            <a:extLst>
              <a:ext uri="{FF2B5EF4-FFF2-40B4-BE49-F238E27FC236}">
                <a16:creationId xmlns:a16="http://schemas.microsoft.com/office/drawing/2014/main" id="{8C9901B6-C586-FB6F-C069-A340F8A2F32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76437" y="1399742"/>
            <a:ext cx="8239125" cy="1343025"/>
          </a:xfrm>
          <a:prstGeom prst="rect">
            <a:avLst/>
          </a:prstGeom>
        </p:spPr>
      </p:pic>
      <p:pic>
        <p:nvPicPr>
          <p:cNvPr id="7" name="图片 6">
            <a:extLst>
              <a:ext uri="{FF2B5EF4-FFF2-40B4-BE49-F238E27FC236}">
                <a16:creationId xmlns:a16="http://schemas.microsoft.com/office/drawing/2014/main" id="{5D968855-1413-E278-A212-A9B2C646A91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98254" y="2742767"/>
            <a:ext cx="5652655" cy="1084546"/>
          </a:xfrm>
          <a:prstGeom prst="rect">
            <a:avLst/>
          </a:prstGeom>
        </p:spPr>
      </p:pic>
      <p:sp>
        <p:nvSpPr>
          <p:cNvPr id="9" name="文本框 8">
            <a:extLst>
              <a:ext uri="{FF2B5EF4-FFF2-40B4-BE49-F238E27FC236}">
                <a16:creationId xmlns:a16="http://schemas.microsoft.com/office/drawing/2014/main" id="{C67633B3-AE9D-DE4E-3C75-64598D92ACFC}"/>
              </a:ext>
            </a:extLst>
          </p:cNvPr>
          <p:cNvSpPr txBox="1"/>
          <p:nvPr/>
        </p:nvSpPr>
        <p:spPr>
          <a:xfrm>
            <a:off x="2050473" y="4085792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TW" sz="1800" b="0" i="0" u="none" strike="noStrike" baseline="0" dirty="0" err="1">
                <a:solidFill>
                  <a:srgbClr val="808080"/>
                </a:solidFill>
                <a:latin typeface="Times New Roman" panose="02020603050405020304" pitchFamily="18" charset="0"/>
              </a:rPr>
              <a:t>arXiv:hep-ph</a:t>
            </a:r>
            <a:r>
              <a:rPr lang="en-US" altLang="zh-TW" sz="1800" b="0" i="0" u="none" strike="noStrike" baseline="0" dirty="0">
                <a:solidFill>
                  <a:srgbClr val="808080"/>
                </a:solidFill>
                <a:latin typeface="Times New Roman" panose="02020603050405020304" pitchFamily="18" charset="0"/>
              </a:rPr>
              <a:t>/0001284v1 27 Jan 2000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8373230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>
            <a:extLst>
              <a:ext uri="{FF2B5EF4-FFF2-40B4-BE49-F238E27FC236}">
                <a16:creationId xmlns:a16="http://schemas.microsoft.com/office/drawing/2014/main" id="{C9CA7C35-8E8D-9825-8C6C-F3B93D92E5F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44241"/>
            <a:ext cx="12192000" cy="2776937"/>
          </a:xfrm>
          <a:prstGeom prst="rect">
            <a:avLst/>
          </a:prstGeom>
        </p:spPr>
      </p:pic>
      <p:pic>
        <p:nvPicPr>
          <p:cNvPr id="7" name="图片 6">
            <a:extLst>
              <a:ext uri="{FF2B5EF4-FFF2-40B4-BE49-F238E27FC236}">
                <a16:creationId xmlns:a16="http://schemas.microsoft.com/office/drawing/2014/main" id="{6283EA50-B878-C2A2-6766-E2539BED2F6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3429000"/>
            <a:ext cx="12192000" cy="954225"/>
          </a:xfrm>
          <a:prstGeom prst="rect">
            <a:avLst/>
          </a:prstGeom>
        </p:spPr>
      </p:pic>
      <p:pic>
        <p:nvPicPr>
          <p:cNvPr id="9" name="图片 8">
            <a:extLst>
              <a:ext uri="{FF2B5EF4-FFF2-40B4-BE49-F238E27FC236}">
                <a16:creationId xmlns:a16="http://schemas.microsoft.com/office/drawing/2014/main" id="{922B7827-C267-6FE6-6F54-B6F1A695904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5074335"/>
            <a:ext cx="12192000" cy="14198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51879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DBCB2BD-33E3-FCB0-26D5-B8D5881C3B8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>
            <a:extLst>
              <a:ext uri="{FF2B5EF4-FFF2-40B4-BE49-F238E27FC236}">
                <a16:creationId xmlns:a16="http://schemas.microsoft.com/office/drawing/2014/main" id="{26454C44-8A8B-8D5F-5FB4-D4CE2BFA84E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2191" y="2295814"/>
            <a:ext cx="6106246" cy="1301455"/>
          </a:xfrm>
          <a:prstGeom prst="rect">
            <a:avLst/>
          </a:prstGeom>
        </p:spPr>
      </p:pic>
      <p:pic>
        <p:nvPicPr>
          <p:cNvPr id="4" name="图片 3">
            <a:extLst>
              <a:ext uri="{FF2B5EF4-FFF2-40B4-BE49-F238E27FC236}">
                <a16:creationId xmlns:a16="http://schemas.microsoft.com/office/drawing/2014/main" id="{350FE9D0-4A79-EA52-2F77-7628593A90C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659353"/>
            <a:ext cx="12192000" cy="1419876"/>
          </a:xfrm>
          <a:prstGeom prst="rect">
            <a:avLst/>
          </a:prstGeom>
        </p:spPr>
      </p:pic>
      <p:sp>
        <p:nvSpPr>
          <p:cNvPr id="5" name="箭头: 右 4">
            <a:extLst>
              <a:ext uri="{FF2B5EF4-FFF2-40B4-BE49-F238E27FC236}">
                <a16:creationId xmlns:a16="http://schemas.microsoft.com/office/drawing/2014/main" id="{78BA27E2-A20A-2714-75C4-EC7E2A472FA9}"/>
              </a:ext>
            </a:extLst>
          </p:cNvPr>
          <p:cNvSpPr/>
          <p:nvPr/>
        </p:nvSpPr>
        <p:spPr>
          <a:xfrm>
            <a:off x="6096000" y="3150063"/>
            <a:ext cx="1154545" cy="45719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4F4E5D5D-8BB8-0F82-3368-D04651766D3A}"/>
              </a:ext>
            </a:extLst>
          </p:cNvPr>
          <p:cNvSpPr txBox="1"/>
          <p:nvPr/>
        </p:nvSpPr>
        <p:spPr>
          <a:xfrm>
            <a:off x="7989455" y="2765342"/>
            <a:ext cx="328814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Expanded</a:t>
            </a:r>
            <a:endParaRPr lang="zh-TW" altLang="en-US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图片 7">
            <a:extLst>
              <a:ext uri="{FF2B5EF4-FFF2-40B4-BE49-F238E27FC236}">
                <a16:creationId xmlns:a16="http://schemas.microsoft.com/office/drawing/2014/main" id="{F669D3B1-7D35-0036-F264-0E2FCA1C28F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4320357"/>
            <a:ext cx="4657725" cy="828675"/>
          </a:xfrm>
          <a:prstGeom prst="rect">
            <a:avLst/>
          </a:prstGeom>
        </p:spPr>
      </p:pic>
      <p:pic>
        <p:nvPicPr>
          <p:cNvPr id="10" name="图片 9">
            <a:extLst>
              <a:ext uri="{FF2B5EF4-FFF2-40B4-BE49-F238E27FC236}">
                <a16:creationId xmlns:a16="http://schemas.microsoft.com/office/drawing/2014/main" id="{C1426EC2-6159-2A40-E357-93AE198C952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486525" y="3991244"/>
            <a:ext cx="5705475" cy="1257300"/>
          </a:xfrm>
          <a:prstGeom prst="rect">
            <a:avLst/>
          </a:prstGeom>
        </p:spPr>
      </p:pic>
      <p:sp>
        <p:nvSpPr>
          <p:cNvPr id="11" name="箭头: 右 10">
            <a:extLst>
              <a:ext uri="{FF2B5EF4-FFF2-40B4-BE49-F238E27FC236}">
                <a16:creationId xmlns:a16="http://schemas.microsoft.com/office/drawing/2014/main" id="{E5FD3A64-3922-5EB8-A26C-61481FFFCCA8}"/>
              </a:ext>
            </a:extLst>
          </p:cNvPr>
          <p:cNvSpPr/>
          <p:nvPr/>
        </p:nvSpPr>
        <p:spPr>
          <a:xfrm>
            <a:off x="4657724" y="4734694"/>
            <a:ext cx="1650712" cy="45719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2" name="文本框 11">
            <a:extLst>
              <a:ext uri="{FF2B5EF4-FFF2-40B4-BE49-F238E27FC236}">
                <a16:creationId xmlns:a16="http://schemas.microsoft.com/office/drawing/2014/main" id="{89B95CD9-A481-B44B-2543-767092E2F6DC}"/>
              </a:ext>
            </a:extLst>
          </p:cNvPr>
          <p:cNvSpPr txBox="1"/>
          <p:nvPr/>
        </p:nvSpPr>
        <p:spPr>
          <a:xfrm>
            <a:off x="4831588" y="3974228"/>
            <a:ext cx="130298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Vanish</a:t>
            </a:r>
            <a:endParaRPr lang="zh-TW" alt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4" name="图片 13">
            <a:extLst>
              <a:ext uri="{FF2B5EF4-FFF2-40B4-BE49-F238E27FC236}">
                <a16:creationId xmlns:a16="http://schemas.microsoft.com/office/drawing/2014/main" id="{96721CCD-6CFC-DD40-5B2E-9EB4827BF2B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843626" y="5532280"/>
            <a:ext cx="8143875" cy="1028700"/>
          </a:xfrm>
          <a:prstGeom prst="rect">
            <a:avLst/>
          </a:prstGeom>
        </p:spPr>
      </p:pic>
      <p:sp>
        <p:nvSpPr>
          <p:cNvPr id="15" name="文本框 14">
            <a:extLst>
              <a:ext uri="{FF2B5EF4-FFF2-40B4-BE49-F238E27FC236}">
                <a16:creationId xmlns:a16="http://schemas.microsoft.com/office/drawing/2014/main" id="{D8CC1CBB-FBA9-F0CE-BAE4-B333B3C51EA8}"/>
              </a:ext>
            </a:extLst>
          </p:cNvPr>
          <p:cNvSpPr txBox="1"/>
          <p:nvPr/>
        </p:nvSpPr>
        <p:spPr>
          <a:xfrm>
            <a:off x="813620" y="5604546"/>
            <a:ext cx="244169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Background</a:t>
            </a:r>
            <a:endParaRPr lang="zh-TW" alt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53741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5540957-ACF7-D0E6-0B0F-ED7A8B738B0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>
            <a:extLst>
              <a:ext uri="{FF2B5EF4-FFF2-40B4-BE49-F238E27FC236}">
                <a16:creationId xmlns:a16="http://schemas.microsoft.com/office/drawing/2014/main" id="{30966DF6-747F-A4E0-F3C9-A38BC5AE367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2931" y="505689"/>
            <a:ext cx="4829175" cy="695325"/>
          </a:xfrm>
          <a:prstGeom prst="rect">
            <a:avLst/>
          </a:prstGeom>
        </p:spPr>
      </p:pic>
      <p:pic>
        <p:nvPicPr>
          <p:cNvPr id="5" name="图片 4">
            <a:extLst>
              <a:ext uri="{FF2B5EF4-FFF2-40B4-BE49-F238E27FC236}">
                <a16:creationId xmlns:a16="http://schemas.microsoft.com/office/drawing/2014/main" id="{4E43844A-DE4E-7E5E-B086-4B4FB41681B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16569" y="276080"/>
            <a:ext cx="4762500" cy="1219200"/>
          </a:xfrm>
          <a:prstGeom prst="rect">
            <a:avLst/>
          </a:prstGeom>
        </p:spPr>
      </p:pic>
      <p:pic>
        <p:nvPicPr>
          <p:cNvPr id="7" name="图片 6">
            <a:extLst>
              <a:ext uri="{FF2B5EF4-FFF2-40B4-BE49-F238E27FC236}">
                <a16:creationId xmlns:a16="http://schemas.microsoft.com/office/drawing/2014/main" id="{0D6C3D59-F86B-1983-B14C-6BDF05A8C6C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40327" y="1943100"/>
            <a:ext cx="10572750" cy="1485900"/>
          </a:xfrm>
          <a:prstGeom prst="rect">
            <a:avLst/>
          </a:prstGeom>
        </p:spPr>
      </p:pic>
      <p:pic>
        <p:nvPicPr>
          <p:cNvPr id="9" name="图片 8">
            <a:extLst>
              <a:ext uri="{FF2B5EF4-FFF2-40B4-BE49-F238E27FC236}">
                <a16:creationId xmlns:a16="http://schemas.microsoft.com/office/drawing/2014/main" id="{94CFCA7A-D364-A055-FC0A-C6D550A01AF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20544" y="3445525"/>
            <a:ext cx="11058525" cy="1457325"/>
          </a:xfrm>
          <a:prstGeom prst="rect">
            <a:avLst/>
          </a:prstGeom>
        </p:spPr>
      </p:pic>
      <p:sp>
        <p:nvSpPr>
          <p:cNvPr id="10" name="箭头: 下 9">
            <a:extLst>
              <a:ext uri="{FF2B5EF4-FFF2-40B4-BE49-F238E27FC236}">
                <a16:creationId xmlns:a16="http://schemas.microsoft.com/office/drawing/2014/main" id="{B8495B5C-EC43-4798-F661-A687AAB5835B}"/>
              </a:ext>
            </a:extLst>
          </p:cNvPr>
          <p:cNvSpPr/>
          <p:nvPr/>
        </p:nvSpPr>
        <p:spPr>
          <a:xfrm>
            <a:off x="6022109" y="1063985"/>
            <a:ext cx="258618" cy="862590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pic>
        <p:nvPicPr>
          <p:cNvPr id="12" name="图片 11">
            <a:extLst>
              <a:ext uri="{FF2B5EF4-FFF2-40B4-BE49-F238E27FC236}">
                <a16:creationId xmlns:a16="http://schemas.microsoft.com/office/drawing/2014/main" id="{408E9756-DBD4-6CBB-0F1B-96B8B37FEC68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826702" y="5289190"/>
            <a:ext cx="5543550" cy="1009650"/>
          </a:xfrm>
          <a:prstGeom prst="rect">
            <a:avLst/>
          </a:prstGeom>
        </p:spPr>
      </p:pic>
      <p:sp>
        <p:nvSpPr>
          <p:cNvPr id="13" name="文本框 12">
            <a:extLst>
              <a:ext uri="{FF2B5EF4-FFF2-40B4-BE49-F238E27FC236}">
                <a16:creationId xmlns:a16="http://schemas.microsoft.com/office/drawing/2014/main" id="{57313ECC-0403-5956-E91A-B08451778D42}"/>
              </a:ext>
            </a:extLst>
          </p:cNvPr>
          <p:cNvSpPr txBox="1"/>
          <p:nvPr/>
        </p:nvSpPr>
        <p:spPr>
          <a:xfrm>
            <a:off x="1461076" y="5501627"/>
            <a:ext cx="356277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Energy conservation</a:t>
            </a:r>
            <a:endParaRPr lang="zh-TW" alt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5" name="图片 14">
            <a:extLst>
              <a:ext uri="{FF2B5EF4-FFF2-40B4-BE49-F238E27FC236}">
                <a16:creationId xmlns:a16="http://schemas.microsoft.com/office/drawing/2014/main" id="{C270B9C0-D2E2-F862-A181-B657715BEA4A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12931" y="1234490"/>
            <a:ext cx="4525818" cy="5318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12119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7C94532-7449-3325-A907-4160663ED3C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>
            <a:extLst>
              <a:ext uri="{FF2B5EF4-FFF2-40B4-BE49-F238E27FC236}">
                <a16:creationId xmlns:a16="http://schemas.microsoft.com/office/drawing/2014/main" id="{746DC128-DFE4-72CF-479A-76892848618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5995528" cy="4424218"/>
          </a:xfrm>
          <a:prstGeom prst="rect">
            <a:avLst/>
          </a:prstGeom>
        </p:spPr>
      </p:pic>
      <p:sp>
        <p:nvSpPr>
          <p:cNvPr id="4" name="文本框 3">
            <a:extLst>
              <a:ext uri="{FF2B5EF4-FFF2-40B4-BE49-F238E27FC236}">
                <a16:creationId xmlns:a16="http://schemas.microsoft.com/office/drawing/2014/main" id="{4172ECCD-7A83-6D97-4B88-950FF626659C}"/>
              </a:ext>
            </a:extLst>
          </p:cNvPr>
          <p:cNvSpPr txBox="1"/>
          <p:nvPr/>
        </p:nvSpPr>
        <p:spPr>
          <a:xfrm>
            <a:off x="2549237" y="4802909"/>
            <a:ext cx="44114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endParaRPr lang="zh-TW" alt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图片 5">
            <a:extLst>
              <a:ext uri="{FF2B5EF4-FFF2-40B4-BE49-F238E27FC236}">
                <a16:creationId xmlns:a16="http://schemas.microsoft.com/office/drawing/2014/main" id="{F8AB8389-65C8-1FE4-941F-32006D2D741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47134" y="701965"/>
            <a:ext cx="6279963" cy="508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74537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71CDAB3-BA70-9AF0-7B26-C0A5DEE1E18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>
            <a:extLst>
              <a:ext uri="{FF2B5EF4-FFF2-40B4-BE49-F238E27FC236}">
                <a16:creationId xmlns:a16="http://schemas.microsoft.com/office/drawing/2014/main" id="{08030831-C23D-046A-7FF2-CD3E088B983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4376" y="3201768"/>
            <a:ext cx="9759230" cy="2812265"/>
          </a:xfrm>
          <a:prstGeom prst="rect">
            <a:avLst/>
          </a:prstGeom>
        </p:spPr>
      </p:pic>
      <p:sp>
        <p:nvSpPr>
          <p:cNvPr id="4" name="文本框 3">
            <a:extLst>
              <a:ext uri="{FF2B5EF4-FFF2-40B4-BE49-F238E27FC236}">
                <a16:creationId xmlns:a16="http://schemas.microsoft.com/office/drawing/2014/main" id="{8A2A4D51-AA02-1AC4-5F88-1D747127246A}"/>
              </a:ext>
            </a:extLst>
          </p:cNvPr>
          <p:cNvSpPr txBox="1"/>
          <p:nvPr/>
        </p:nvSpPr>
        <p:spPr>
          <a:xfrm>
            <a:off x="3509818" y="6012873"/>
            <a:ext cx="455874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Peisi</a:t>
            </a:r>
            <a:r>
              <a:rPr lang="en-US" altLang="zh-TW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Huang and </a:t>
            </a:r>
            <a:r>
              <a:rPr lang="en-US" altLang="zh-TW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Kepan</a:t>
            </a:r>
            <a:r>
              <a:rPr lang="en-US" altLang="zh-TW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Xie, 10.1103/PhysRevD.105.115033</a:t>
            </a:r>
            <a:endParaRPr lang="zh-TW" alt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图片 5">
            <a:extLst>
              <a:ext uri="{FF2B5EF4-FFF2-40B4-BE49-F238E27FC236}">
                <a16:creationId xmlns:a16="http://schemas.microsoft.com/office/drawing/2014/main" id="{CFCD3CFB-20C0-CE78-09DB-006C4E3F0EB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9317" y="537350"/>
            <a:ext cx="4943475" cy="1190625"/>
          </a:xfrm>
          <a:prstGeom prst="rect">
            <a:avLst/>
          </a:prstGeom>
        </p:spPr>
      </p:pic>
      <p:sp>
        <p:nvSpPr>
          <p:cNvPr id="8" name="文本框 7">
            <a:extLst>
              <a:ext uri="{FF2B5EF4-FFF2-40B4-BE49-F238E27FC236}">
                <a16:creationId xmlns:a16="http://schemas.microsoft.com/office/drawing/2014/main" id="{D42D95D1-C8C8-E3A4-2128-84AC3FC92CE7}"/>
              </a:ext>
            </a:extLst>
          </p:cNvPr>
          <p:cNvSpPr txBox="1"/>
          <p:nvPr/>
        </p:nvSpPr>
        <p:spPr>
          <a:xfrm>
            <a:off x="5671128" y="989444"/>
            <a:ext cx="60960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altLang="zh-TW" sz="18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N(</a:t>
            </a:r>
            <a:r>
              <a:rPr lang="en-US" altLang="zh-TW" sz="18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altLang="zh-TW" sz="105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altLang="zh-TW" sz="105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18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the corresponding</a:t>
            </a:r>
          </a:p>
          <a:p>
            <a:pPr algn="l"/>
            <a:r>
              <a:rPr lang="en-US" altLang="zh-TW" sz="18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number density of nucleation sites</a:t>
            </a: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9" name="文本框 8">
                <a:extLst>
                  <a:ext uri="{FF2B5EF4-FFF2-40B4-BE49-F238E27FC236}">
                    <a16:creationId xmlns:a16="http://schemas.microsoft.com/office/drawing/2014/main" id="{53A67CA0-AD4D-08C4-DB21-E663705C246C}"/>
                  </a:ext>
                </a:extLst>
              </p:cNvPr>
              <p:cNvSpPr txBox="1"/>
              <p:nvPr/>
            </p:nvSpPr>
            <p:spPr>
              <a:xfrm>
                <a:off x="539317" y="2651092"/>
                <a:ext cx="442473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𝐵</m:t>
                    </m:r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=(120</m:t>
                    </m:r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𝑀𝑒𝑉</m:t>
                    </m:r>
                    <m:sSup>
                      <m:sSupPr>
                        <m:ctrlPr>
                          <a:rPr lang="en-US" altLang="zh-TW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sup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sup>
                    </m:sSup>
                  </m:oMath>
                </a14:m>
                <a:r>
                  <a:rPr lang="en-US" altLang="zh-TW" dirty="0"/>
                  <a:t>,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zh-CN" i="1" dirty="0">
                        <a:latin typeface="Cambria Math" panose="02040503050406030204" pitchFamily="18" charset="0"/>
                      </a:rPr>
                      <m:t>λ</m:t>
                    </m:r>
                    <m:r>
                      <a:rPr lang="en-US" altLang="zh-CN" b="0" i="1" dirty="0" smtClean="0">
                        <a:latin typeface="Cambria Math" panose="02040503050406030204" pitchFamily="18" charset="0"/>
                      </a:rPr>
                      <m:t>=17.77</m:t>
                    </m:r>
                  </m:oMath>
                </a14:m>
                <a:r>
                  <a:rPr lang="en-US" altLang="zh-TW" dirty="0"/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b="0" i="1" dirty="0" smtClean="0"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b>
                        <m:r>
                          <a:rPr lang="en-US" altLang="zh-TW" b="0" i="1" dirty="0" smtClean="0">
                            <a:latin typeface="Cambria Math" panose="02040503050406030204" pitchFamily="18" charset="0"/>
                          </a:rPr>
                          <m:t>𝑠</m:t>
                        </m:r>
                      </m:sub>
                    </m:sSub>
                    <m:r>
                      <a:rPr lang="en-US" altLang="zh-TW" b="0" i="1" dirty="0" smtClean="0">
                        <a:latin typeface="Cambria Math" panose="02040503050406030204" pitchFamily="18" charset="0"/>
                      </a:rPr>
                      <m:t>=100</m:t>
                    </m:r>
                    <m:r>
                      <a:rPr lang="en-US" altLang="zh-TW" b="0" i="1" dirty="0" smtClean="0">
                        <a:latin typeface="Cambria Math" panose="02040503050406030204" pitchFamily="18" charset="0"/>
                      </a:rPr>
                      <m:t>𝑀𝑒𝑉</m:t>
                    </m:r>
                  </m:oMath>
                </a14:m>
                <a:endParaRPr lang="zh-TW" altLang="en-US" dirty="0"/>
              </a:p>
            </p:txBody>
          </p:sp>
        </mc:Choice>
        <mc:Fallback>
          <p:sp>
            <p:nvSpPr>
              <p:cNvPr id="9" name="文本框 8">
                <a:extLst>
                  <a:ext uri="{FF2B5EF4-FFF2-40B4-BE49-F238E27FC236}">
                    <a16:creationId xmlns:a16="http://schemas.microsoft.com/office/drawing/2014/main" id="{53A67CA0-AD4D-08C4-DB21-E663705C246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317" y="2651092"/>
                <a:ext cx="4424737" cy="369332"/>
              </a:xfrm>
              <a:prstGeom prst="rect">
                <a:avLst/>
              </a:prstGeom>
              <a:blipFill>
                <a:blip r:embed="rId4"/>
                <a:stretch>
                  <a:fillRect t="-10000" b="-26667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箭头: 右 9">
            <a:extLst>
              <a:ext uri="{FF2B5EF4-FFF2-40B4-BE49-F238E27FC236}">
                <a16:creationId xmlns:a16="http://schemas.microsoft.com/office/drawing/2014/main" id="{EF832FAC-9DC2-B632-ABE5-2DC4D30F89FC}"/>
              </a:ext>
            </a:extLst>
          </p:cNvPr>
          <p:cNvSpPr/>
          <p:nvPr/>
        </p:nvSpPr>
        <p:spPr>
          <a:xfrm>
            <a:off x="5020482" y="2798618"/>
            <a:ext cx="1246909" cy="96533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1" name="文本框 10">
                <a:extLst>
                  <a:ext uri="{FF2B5EF4-FFF2-40B4-BE49-F238E27FC236}">
                    <a16:creationId xmlns:a16="http://schemas.microsoft.com/office/drawing/2014/main" id="{4CB5EA1A-4B72-F1C8-D158-3371729FA45E}"/>
                  </a:ext>
                </a:extLst>
              </p:cNvPr>
              <p:cNvSpPr txBox="1"/>
              <p:nvPr/>
            </p:nvSpPr>
            <p:spPr>
              <a:xfrm>
                <a:off x="6503583" y="2635671"/>
                <a:ext cx="5688417" cy="40017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sub>
                    </m:sSub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=90.1</m:t>
                    </m:r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𝑀𝑒𝑉</m:t>
                    </m:r>
                  </m:oMath>
                </a14:m>
                <a:r>
                  <a:rPr lang="en-US" altLang="zh-TW" dirty="0"/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sub>
                    </m:sSub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=17.7</m:t>
                    </m:r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𝑀𝑒𝑉</m:t>
                    </m:r>
                  </m:oMath>
                </a14:m>
                <a:r>
                  <a:rPr lang="en-US" altLang="zh-TW" dirty="0"/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sub>
                    </m:sSub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=7000</m:t>
                    </m:r>
                    <m:sSub>
                      <m:sSubPr>
                        <m:ctrlPr>
                          <a:rPr lang="en-US" altLang="zh-TW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sub>
                    </m:sSub>
                  </m:oMath>
                </a14:m>
                <a:r>
                  <a:rPr lang="en-US" altLang="zh-TW" dirty="0"/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zh-TW" altLang="en-US" i="1" smtClean="0">
                            <a:latin typeface="Cambria Math" panose="02040503050406030204" pitchFamily="18" charset="0"/>
                          </a:rPr>
                          <m:t>𝒩</m:t>
                        </m:r>
                      </m:e>
                      <m:sub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𝑞</m:t>
                        </m:r>
                      </m:sub>
                    </m:sSub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altLang="zh-TW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57</m:t>
                        </m:r>
                      </m:sup>
                    </m:sSup>
                  </m:oMath>
                </a14:m>
                <a:endParaRPr lang="zh-TW" altLang="en-US" dirty="0"/>
              </a:p>
            </p:txBody>
          </p:sp>
        </mc:Choice>
        <mc:Fallback>
          <p:sp>
            <p:nvSpPr>
              <p:cNvPr id="11" name="文本框 10">
                <a:extLst>
                  <a:ext uri="{FF2B5EF4-FFF2-40B4-BE49-F238E27FC236}">
                    <a16:creationId xmlns:a16="http://schemas.microsoft.com/office/drawing/2014/main" id="{4CB5EA1A-4B72-F1C8-D158-3371729FA45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03583" y="2635671"/>
                <a:ext cx="5688417" cy="400174"/>
              </a:xfrm>
              <a:prstGeom prst="rect">
                <a:avLst/>
              </a:prstGeom>
              <a:blipFill>
                <a:blip r:embed="rId5"/>
                <a:stretch>
                  <a:fillRect t="-4545" b="-18182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文本框 11">
                <a:extLst>
                  <a:ext uri="{FF2B5EF4-FFF2-40B4-BE49-F238E27FC236}">
                    <a16:creationId xmlns:a16="http://schemas.microsoft.com/office/drawing/2014/main" id="{EB1083F5-3397-2698-9880-49CFE14EA9DF}"/>
                  </a:ext>
                </a:extLst>
              </p:cNvPr>
              <p:cNvSpPr txBox="1"/>
              <p:nvPr/>
            </p:nvSpPr>
            <p:spPr>
              <a:xfrm>
                <a:off x="10824306" y="1739996"/>
                <a:ext cx="942822" cy="40479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b="0" i="1" smtClean="0">
                          <a:latin typeface="Cambria Math" panose="02040503050406030204" pitchFamily="18" charset="0"/>
                        </a:rPr>
                        <m:t>0.3</m:t>
                      </m:r>
                      <m:sSub>
                        <m:sSubPr>
                          <m:ctrlP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𝑀</m:t>
                          </m:r>
                        </m:e>
                        <m:sub>
                          <m:r>
                            <a:rPr lang="zh-CN" altLang="en-US" i="1">
                              <a:latin typeface="Cambria Math" panose="02040503050406030204" pitchFamily="18" charset="0"/>
                            </a:rPr>
                            <m:t>☀</m:t>
                          </m:r>
                        </m:sub>
                      </m:sSub>
                    </m:oMath>
                  </m:oMathPara>
                </a14:m>
                <a:endParaRPr lang="zh-TW" altLang="en-US" dirty="0"/>
              </a:p>
            </p:txBody>
          </p:sp>
        </mc:Choice>
        <mc:Fallback>
          <p:sp>
            <p:nvSpPr>
              <p:cNvPr id="12" name="文本框 11">
                <a:extLst>
                  <a:ext uri="{FF2B5EF4-FFF2-40B4-BE49-F238E27FC236}">
                    <a16:creationId xmlns:a16="http://schemas.microsoft.com/office/drawing/2014/main" id="{EB1083F5-3397-2698-9880-49CFE14EA9D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824306" y="1739996"/>
                <a:ext cx="942822" cy="404791"/>
              </a:xfrm>
              <a:prstGeom prst="rect">
                <a:avLst/>
              </a:prstGeom>
              <a:blipFill>
                <a:blip r:embed="rId6"/>
                <a:stretch>
                  <a:fillRect b="-11940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箭头: 上下 12">
            <a:extLst>
              <a:ext uri="{FF2B5EF4-FFF2-40B4-BE49-F238E27FC236}">
                <a16:creationId xmlns:a16="http://schemas.microsoft.com/office/drawing/2014/main" id="{F163760D-00B5-471B-5C23-BD8CC70CF557}"/>
              </a:ext>
            </a:extLst>
          </p:cNvPr>
          <p:cNvSpPr/>
          <p:nvPr/>
        </p:nvSpPr>
        <p:spPr>
          <a:xfrm>
            <a:off x="11249998" y="2249008"/>
            <a:ext cx="45719" cy="281756"/>
          </a:xfrm>
          <a:prstGeom prst="up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839785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>
            <a:extLst>
              <a:ext uri="{FF2B5EF4-FFF2-40B4-BE49-F238E27FC236}">
                <a16:creationId xmlns:a16="http://schemas.microsoft.com/office/drawing/2014/main" id="{5028C910-E8A6-77BE-EC3D-E1F4F1325F0C}"/>
              </a:ext>
            </a:extLst>
          </p:cNvPr>
          <p:cNvSpPr txBox="1"/>
          <p:nvPr/>
        </p:nvSpPr>
        <p:spPr>
          <a:xfrm>
            <a:off x="424872" y="609600"/>
            <a:ext cx="483658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Calculation with chemical potential is similar</a:t>
            </a:r>
            <a:endParaRPr lang="zh-TW" alt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文本框 4">
                <a:extLst>
                  <a:ext uri="{FF2B5EF4-FFF2-40B4-BE49-F238E27FC236}">
                    <a16:creationId xmlns:a16="http://schemas.microsoft.com/office/drawing/2014/main" id="{A971834A-0926-A9EC-3A9A-3E0D2824D201}"/>
                  </a:ext>
                </a:extLst>
              </p:cNvPr>
              <p:cNvSpPr txBox="1"/>
              <p:nvPr/>
            </p:nvSpPr>
            <p:spPr>
              <a:xfrm>
                <a:off x="1764145" y="2623127"/>
                <a:ext cx="1306704" cy="108696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zh-TW" sz="3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altLang="zh-TW" sz="320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TW" sz="32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e>
                            <m:sub>
                              <m:r>
                                <a:rPr lang="en-US" altLang="zh-TW" sz="3200" b="0" i="1" smtClean="0">
                                  <a:latin typeface="Cambria Math" panose="02040503050406030204" pitchFamily="18" charset="0"/>
                                </a:rPr>
                                <m:t>𝑞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altLang="zh-TW" sz="320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TW" sz="32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e>
                            <m:sub>
                              <m:r>
                                <a:rPr lang="zh-TW" altLang="en-US" sz="3200" i="1" smtClean="0">
                                  <a:latin typeface="Cambria Math" panose="02040503050406030204" pitchFamily="18" charset="0"/>
                                </a:rPr>
                                <m:t>𝛾</m:t>
                              </m:r>
                            </m:sub>
                          </m:sSub>
                        </m:den>
                      </m:f>
                      <m:r>
                        <a:rPr lang="en-US" altLang="zh-TW" sz="3200" b="0" i="1" smtClean="0">
                          <a:latin typeface="Cambria Math" panose="02040503050406030204" pitchFamily="18" charset="0"/>
                        </a:rPr>
                        <m:t>~1</m:t>
                      </m:r>
                    </m:oMath>
                  </m:oMathPara>
                </a14:m>
                <a:endParaRPr lang="zh-TW" altLang="en-US" sz="3200" dirty="0"/>
              </a:p>
            </p:txBody>
          </p:sp>
        </mc:Choice>
        <mc:Fallback>
          <p:sp>
            <p:nvSpPr>
              <p:cNvPr id="5" name="文本框 4">
                <a:extLst>
                  <a:ext uri="{FF2B5EF4-FFF2-40B4-BE49-F238E27FC236}">
                    <a16:creationId xmlns:a16="http://schemas.microsoft.com/office/drawing/2014/main" id="{A971834A-0926-A9EC-3A9A-3E0D2824D20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64145" y="2623127"/>
                <a:ext cx="1306704" cy="108696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文本框 6">
                <a:extLst>
                  <a:ext uri="{FF2B5EF4-FFF2-40B4-BE49-F238E27FC236}">
                    <a16:creationId xmlns:a16="http://schemas.microsoft.com/office/drawing/2014/main" id="{FB76FA2C-02CF-73E4-F6C8-525658CA8882}"/>
                  </a:ext>
                </a:extLst>
              </p:cNvPr>
              <p:cNvSpPr txBox="1"/>
              <p:nvPr/>
            </p:nvSpPr>
            <p:spPr>
              <a:xfrm>
                <a:off x="5578764" y="2871848"/>
                <a:ext cx="6096000" cy="83824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zh-TW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altLang="zh-TW" sz="240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TW" sz="24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e>
                            <m:sub>
                              <m:r>
                                <a:rPr lang="en-US" altLang="zh-TW" sz="2400" b="0" i="1" smtClean="0">
                                  <a:latin typeface="Cambria Math" panose="02040503050406030204" pitchFamily="18" charset="0"/>
                                </a:rPr>
                                <m:t>𝑞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altLang="zh-TW" sz="240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TW" sz="24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e>
                            <m:sub>
                              <m:r>
                                <a:rPr lang="zh-TW" altLang="en-US" sz="2400" i="1" smtClean="0">
                                  <a:latin typeface="Cambria Math" panose="02040503050406030204" pitchFamily="18" charset="0"/>
                                </a:rPr>
                                <m:t>𝛾</m:t>
                              </m:r>
                            </m:sub>
                          </m:sSub>
                        </m:den>
                      </m:f>
                      <m:r>
                        <a:rPr lang="en-US" altLang="zh-TW" sz="2400" b="0" i="1" smtClean="0">
                          <a:latin typeface="Cambria Math" panose="02040503050406030204" pitchFamily="18" charset="0"/>
                        </a:rPr>
                        <m:t>~</m:t>
                      </m:r>
                      <m:sSup>
                        <m:sSupPr>
                          <m:ctrlPr>
                            <a:rPr lang="en-US" altLang="zh-TW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zh-TW" sz="2400" b="0" i="1" smtClean="0">
                              <a:latin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en-US" altLang="zh-TW" sz="2400" b="0" i="1" smtClean="0">
                              <a:latin typeface="Cambria Math" panose="02040503050406030204" pitchFamily="18" charset="0"/>
                            </a:rPr>
                            <m:t>−9</m:t>
                          </m:r>
                        </m:sup>
                      </m:sSup>
                    </m:oMath>
                  </m:oMathPara>
                </a14:m>
                <a:endParaRPr lang="zh-TW" altLang="en-US" sz="2400" dirty="0"/>
              </a:p>
            </p:txBody>
          </p:sp>
        </mc:Choice>
        <mc:Fallback>
          <p:sp>
            <p:nvSpPr>
              <p:cNvPr id="7" name="文本框 6">
                <a:extLst>
                  <a:ext uri="{FF2B5EF4-FFF2-40B4-BE49-F238E27FC236}">
                    <a16:creationId xmlns:a16="http://schemas.microsoft.com/office/drawing/2014/main" id="{FB76FA2C-02CF-73E4-F6C8-525658CA888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78764" y="2871848"/>
                <a:ext cx="6096000" cy="83824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箭头: 右 7">
            <a:extLst>
              <a:ext uri="{FF2B5EF4-FFF2-40B4-BE49-F238E27FC236}">
                <a16:creationId xmlns:a16="http://schemas.microsoft.com/office/drawing/2014/main" id="{64997F8A-FE16-9E3D-2B0D-A5EDBD01D42B}"/>
              </a:ext>
            </a:extLst>
          </p:cNvPr>
          <p:cNvSpPr/>
          <p:nvPr/>
        </p:nvSpPr>
        <p:spPr>
          <a:xfrm>
            <a:off x="3879273" y="3166609"/>
            <a:ext cx="3278909" cy="93827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2049B9EB-1CB4-BB9C-0906-25082E24B69F}"/>
              </a:ext>
            </a:extLst>
          </p:cNvPr>
          <p:cNvSpPr txBox="1"/>
          <p:nvPr/>
        </p:nvSpPr>
        <p:spPr>
          <a:xfrm flipH="1">
            <a:off x="4396047" y="2775736"/>
            <a:ext cx="48869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Entropy not conserved</a:t>
            </a: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文本框 9">
            <a:extLst>
              <a:ext uri="{FF2B5EF4-FFF2-40B4-BE49-F238E27FC236}">
                <a16:creationId xmlns:a16="http://schemas.microsoft.com/office/drawing/2014/main" id="{46DC7D6E-19D5-D7C5-36E3-42FF9B5C765C}"/>
              </a:ext>
            </a:extLst>
          </p:cNvPr>
          <p:cNvSpPr txBox="1"/>
          <p:nvPr/>
        </p:nvSpPr>
        <p:spPr>
          <a:xfrm>
            <a:off x="951346" y="4636655"/>
            <a:ext cx="30338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Affleck-Dine mechanism or so</a:t>
            </a: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2" name="直接箭头连接符 11">
            <a:extLst>
              <a:ext uri="{FF2B5EF4-FFF2-40B4-BE49-F238E27FC236}">
                <a16:creationId xmlns:a16="http://schemas.microsoft.com/office/drawing/2014/main" id="{B79E7473-6CF9-F86C-2A5D-C1205D0598F9}"/>
              </a:ext>
            </a:extLst>
          </p:cNvPr>
          <p:cNvCxnSpPr/>
          <p:nvPr/>
        </p:nvCxnSpPr>
        <p:spPr>
          <a:xfrm flipV="1">
            <a:off x="2262909" y="3833091"/>
            <a:ext cx="0" cy="56341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5257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71</TotalTime>
  <Words>89</Words>
  <Application>Microsoft Office PowerPoint</Application>
  <PresentationFormat>宽屏</PresentationFormat>
  <Paragraphs>17</Paragraphs>
  <Slides>7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13" baseType="lpstr">
      <vt:lpstr>Arial</vt:lpstr>
      <vt:lpstr>Calibri</vt:lpstr>
      <vt:lpstr>Calibri Light</vt:lpstr>
      <vt:lpstr>Cambria Math</vt:lpstr>
      <vt:lpstr>Times New Roman</vt:lpstr>
      <vt:lpstr>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Strax S.</dc:creator>
  <cp:lastModifiedBy>Strax S.</cp:lastModifiedBy>
  <cp:revision>1</cp:revision>
  <dcterms:created xsi:type="dcterms:W3CDTF">2024-11-06T06:12:41Z</dcterms:created>
  <dcterms:modified xsi:type="dcterms:W3CDTF">2024-11-06T07:23:45Z</dcterms:modified>
</cp:coreProperties>
</file>