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65" r:id="rId2"/>
    <p:sldId id="260" r:id="rId3"/>
    <p:sldId id="280" r:id="rId4"/>
    <p:sldId id="262" r:id="rId5"/>
    <p:sldId id="268" r:id="rId6"/>
    <p:sldId id="273" r:id="rId7"/>
    <p:sldId id="269" r:id="rId8"/>
    <p:sldId id="258" r:id="rId9"/>
    <p:sldId id="279" r:id="rId10"/>
    <p:sldId id="293" r:id="rId11"/>
    <p:sldId id="271" r:id="rId12"/>
    <p:sldId id="259" r:id="rId13"/>
    <p:sldId id="261" r:id="rId14"/>
    <p:sldId id="257" r:id="rId15"/>
    <p:sldId id="286" r:id="rId16"/>
    <p:sldId id="285" r:id="rId17"/>
    <p:sldId id="287" r:id="rId18"/>
    <p:sldId id="288" r:id="rId19"/>
    <p:sldId id="263" r:id="rId20"/>
    <p:sldId id="294" r:id="rId21"/>
    <p:sldId id="264" r:id="rId22"/>
    <p:sldId id="296" r:id="rId23"/>
    <p:sldId id="295" r:id="rId24"/>
    <p:sldId id="266" r:id="rId2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小庄" initials="小庄" lastIdx="1" clrIdx="0">
    <p:extLst>
      <p:ext uri="{19B8F6BF-5375-455C-9EA6-DF929625EA0E}">
        <p15:presenceInfo xmlns:p15="http://schemas.microsoft.com/office/powerpoint/2012/main" userId="小庄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969"/>
    <p:restoredTop sz="94478"/>
  </p:normalViewPr>
  <p:slideViewPr>
    <p:cSldViewPr snapToGrid="0">
      <p:cViewPr varScale="1">
        <p:scale>
          <a:sx n="102" d="100"/>
          <a:sy n="102" d="100"/>
        </p:scale>
        <p:origin x="200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58ED35-0D75-9F4A-B371-BB4B97C601DB}" type="datetimeFigureOut">
              <a:rPr kumimoji="1" lang="zh-CN" altLang="en-US" smtClean="0"/>
              <a:t>2024/11/7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15DD88-9A7D-9F45-9949-F344172C4AF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840107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FBAEC13-9B52-CAC6-5134-636ACFE576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DEE3FC7-4A06-4C43-263F-F5781126C9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0F20627-819F-F88E-0D34-E652D66BB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250F5-2388-4347-A446-60EE8937B4CD}" type="datetimeFigureOut">
              <a:rPr kumimoji="1" lang="zh-CN" altLang="en-US" smtClean="0"/>
              <a:t>2024/11/7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BB8A695-6694-E867-E606-DB924C9D0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B8C2735-E9DD-EF13-5696-370C712B6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34C30-F308-8F4C-81D6-4D91F12C4B2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94663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C41CDAF-E3DC-A941-2A5B-C3AA1C2F7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E2D87F6-3D3F-F789-A933-540BB292D5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B9D8787-5AF8-8FEE-D7F4-EAA8F2F29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250F5-2388-4347-A446-60EE8937B4CD}" type="datetimeFigureOut">
              <a:rPr kumimoji="1" lang="zh-CN" altLang="en-US" smtClean="0"/>
              <a:t>2024/11/7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A4B61DC-C418-1C85-9DCA-EF9F20495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9DD5F26-6239-8C67-0033-0A89B9C59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34C30-F308-8F4C-81D6-4D91F12C4B2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66277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8B018D8-4EE3-9EF5-0180-2ED3AE7B13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37680A7-99D9-87B1-4C5C-4B2729E794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63ABC18-633E-6AEC-1DCA-238D2A428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250F5-2388-4347-A446-60EE8937B4CD}" type="datetimeFigureOut">
              <a:rPr kumimoji="1" lang="zh-CN" altLang="en-US" smtClean="0"/>
              <a:t>2024/11/7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CE6BDF8-7BFA-7B0A-CF6C-F0A69CE32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A66D1CC-55BA-2C1E-9DF2-BB6739EB8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34C30-F308-8F4C-81D6-4D91F12C4B2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53988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D84160D-B943-2806-3878-DE7C7914C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41C79E7-A5B4-77BB-F1A8-39FC2EADB0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6BDC425-4511-F021-FF0F-589EC325C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250F5-2388-4347-A446-60EE8937B4CD}" type="datetimeFigureOut">
              <a:rPr kumimoji="1" lang="zh-CN" altLang="en-US" smtClean="0"/>
              <a:t>2024/11/7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400B377-58F3-F5BF-E3B8-D41B6DF19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A84FAD8-57FA-4013-75DE-D69167AA6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34C30-F308-8F4C-81D6-4D91F12C4B2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16207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0C08F33-5220-0924-C9E1-73E7A3E98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0EB5ECB-D241-DEE9-EB66-96F048A87F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556C6F5-CDE3-9707-37EE-81938D6BF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250F5-2388-4347-A446-60EE8937B4CD}" type="datetimeFigureOut">
              <a:rPr kumimoji="1" lang="zh-CN" altLang="en-US" smtClean="0"/>
              <a:t>2024/11/7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FAC547A-18EE-8756-CF83-57A2EB38A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9E24DCB-3EED-1797-8FFF-3ED94A2DD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34C30-F308-8F4C-81D6-4D91F12C4B2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1778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F985692-B85C-1CBC-C75A-89FFE9D03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89A6A5C-3B36-5EC8-8933-B04EF7524A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4CDF21F-D3EB-C0B5-1ACB-078337BE3A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56000D2-80F0-5648-4244-7BDC9DE82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250F5-2388-4347-A446-60EE8937B4CD}" type="datetimeFigureOut">
              <a:rPr kumimoji="1" lang="zh-CN" altLang="en-US" smtClean="0"/>
              <a:t>2024/11/7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009F478-F008-6B54-8974-143FF1CA1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5F396AC-03B4-7BA3-1E78-A71BD5BAB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34C30-F308-8F4C-81D6-4D91F12C4B2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11189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119BFFE-EA7B-F58C-B19D-3891FF1EB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093A7F2-7A22-29D6-6FD4-A1DFDB8A97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AE4B7DF-8C35-3CAB-683C-6F7F2615EC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BB08297-8627-DD8E-D60E-CB92BA3C56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022817C-F328-A113-B044-F5742133EB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D09224B2-C56C-987B-992B-DAE803ADC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250F5-2388-4347-A446-60EE8937B4CD}" type="datetimeFigureOut">
              <a:rPr kumimoji="1" lang="zh-CN" altLang="en-US" smtClean="0"/>
              <a:t>2024/11/7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0B585F0-7776-6B6A-9680-8E84E5A22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E7CCA305-1944-CA92-062A-4DBEC38E4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34C30-F308-8F4C-81D6-4D91F12C4B2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91388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5B5305-C7CA-5835-F8EB-277D867BE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6F59EB5-E9C1-5C39-CFD9-2331696CC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250F5-2388-4347-A446-60EE8937B4CD}" type="datetimeFigureOut">
              <a:rPr kumimoji="1" lang="zh-CN" altLang="en-US" smtClean="0"/>
              <a:t>2024/11/7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A34636D-D7F9-F273-A7DB-4EEEF125A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676854B-84CC-F373-1F4D-5C68883C5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34C30-F308-8F4C-81D6-4D91F12C4B2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52463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0F0C6179-C413-600E-1F7C-633A1D9D9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250F5-2388-4347-A446-60EE8937B4CD}" type="datetimeFigureOut">
              <a:rPr kumimoji="1" lang="zh-CN" altLang="en-US" smtClean="0"/>
              <a:t>2024/11/7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CF6A6CD-553C-C559-E386-508559ADB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860EFD5-54E9-937A-61E6-7DFFDB5B1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34C30-F308-8F4C-81D6-4D91F12C4B2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064436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84E70BB-B84A-2CD0-72A9-6F6131864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88E7DB3-1E15-8A0D-DF36-B2C8A3613B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B449482-48F7-8FF3-8281-86E4F6876A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9B06BFE-9859-807A-7652-582198EF0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250F5-2388-4347-A446-60EE8937B4CD}" type="datetimeFigureOut">
              <a:rPr kumimoji="1" lang="zh-CN" altLang="en-US" smtClean="0"/>
              <a:t>2024/11/7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F22FAED-AFCC-2873-AD52-1A7A724ED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9311BD9-2E76-CF6D-87DB-49085D4ED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34C30-F308-8F4C-81D6-4D91F12C4B2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32542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7D2BD2A-11C5-9C21-E88E-EAF4B104A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75758D05-6694-4AA4-7364-6B18BC84F4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F66755A-AF4E-B5AA-FF15-1AD86A40D6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1313A4C-AF90-B53A-E8C6-2FAFE4D15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250F5-2388-4347-A446-60EE8937B4CD}" type="datetimeFigureOut">
              <a:rPr kumimoji="1" lang="zh-CN" altLang="en-US" smtClean="0"/>
              <a:t>2024/11/7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32156D7-235F-0E04-9958-F7A5B4F17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8E498F2-3BA7-0A2D-CA25-6E2BC56BD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34C30-F308-8F4C-81D6-4D91F12C4B2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55603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9B7EBDF-60D7-1B17-98F4-A9582F830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E736DFD-29F2-1E76-84BF-47904D0E03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931AD71-3A22-19AA-917A-006F3E77FA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2250F5-2388-4347-A446-60EE8937B4CD}" type="datetimeFigureOut">
              <a:rPr kumimoji="1" lang="zh-CN" altLang="en-US" smtClean="0"/>
              <a:t>2024/11/7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F50F5CB-2E7D-A896-371B-5DC2FAC8B8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84A3B35-8330-1DEE-8865-4920BB3D99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034C30-F308-8F4C-81D6-4D91F12C4B2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617115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0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10" Type="http://schemas.openxmlformats.org/officeDocument/2006/relationships/image" Target="../media/image61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3.png"/><Relationship Id="rId7" Type="http://schemas.openxmlformats.org/officeDocument/2006/relationships/image" Target="../media/image66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png"/><Relationship Id="rId5" Type="http://schemas.openxmlformats.org/officeDocument/2006/relationships/image" Target="../media/image65.png"/><Relationship Id="rId10" Type="http://schemas.openxmlformats.org/officeDocument/2006/relationships/image" Target="../media/image69.png"/><Relationship Id="rId4" Type="http://schemas.openxmlformats.org/officeDocument/2006/relationships/image" Target="../media/image64.png"/><Relationship Id="rId9" Type="http://schemas.openxmlformats.org/officeDocument/2006/relationships/image" Target="../media/image6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10" Type="http://schemas.openxmlformats.org/officeDocument/2006/relationships/image" Target="../media/image78.png"/><Relationship Id="rId4" Type="http://schemas.openxmlformats.org/officeDocument/2006/relationships/image" Target="../media/image72.png"/><Relationship Id="rId9" Type="http://schemas.openxmlformats.org/officeDocument/2006/relationships/image" Target="../media/image7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0.png"/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0.png"/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89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0.png"/><Relationship Id="rId3" Type="http://schemas.openxmlformats.org/officeDocument/2006/relationships/image" Target="../media/image94.png"/><Relationship Id="rId7" Type="http://schemas.openxmlformats.org/officeDocument/2006/relationships/image" Target="../media/image98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4" Type="http://schemas.openxmlformats.org/officeDocument/2006/relationships/image" Target="../media/image95.png"/><Relationship Id="rId9" Type="http://schemas.openxmlformats.org/officeDocument/2006/relationships/image" Target="../media/image9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3" Type="http://schemas.openxmlformats.org/officeDocument/2006/relationships/image" Target="../media/image101.png"/><Relationship Id="rId7" Type="http://schemas.openxmlformats.org/officeDocument/2006/relationships/image" Target="../media/image104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3.png"/><Relationship Id="rId5" Type="http://schemas.openxmlformats.org/officeDocument/2006/relationships/image" Target="../media/image102.png"/><Relationship Id="rId4" Type="http://schemas.openxmlformats.org/officeDocument/2006/relationships/image" Target="../media/image4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2.png"/><Relationship Id="rId5" Type="http://schemas.openxmlformats.org/officeDocument/2006/relationships/image" Target="../media/image810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7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0.png"/><Relationship Id="rId5" Type="http://schemas.openxmlformats.org/officeDocument/2006/relationships/image" Target="../media/image17.png"/><Relationship Id="rId4" Type="http://schemas.openxmlformats.org/officeDocument/2006/relationships/image" Target="../media/image14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19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A7751DF7-8670-7810-E560-AF3F7C7A7C20}"/>
                  </a:ext>
                </a:extLst>
              </p:cNvPr>
              <p:cNvSpPr txBox="1"/>
              <p:nvPr/>
            </p:nvSpPr>
            <p:spPr>
              <a:xfrm>
                <a:off x="2940167" y="1762781"/>
                <a:ext cx="631166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36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Study of </a:t>
                </a:r>
                <a14:m>
                  <m:oMath xmlns:m="http://schemas.openxmlformats.org/officeDocument/2006/math">
                    <m:r>
                      <a:rPr kumimoji="1" lang="en-US" altLang="zh-CN" sz="360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𝛾𝛾</m:t>
                    </m:r>
                    <m:r>
                      <a:rPr kumimoji="1" lang="en-US" altLang="zh-CN" sz="360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kumimoji="1" lang="en-US" altLang="zh-CN" sz="360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𝛾𝜓</m:t>
                    </m:r>
                    <m:r>
                      <a:rPr kumimoji="1" lang="en-US" altLang="zh-CN" sz="3600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(2</m:t>
                    </m:r>
                    <m:r>
                      <a:rPr kumimoji="1" lang="en-US" altLang="zh-CN" sz="3600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kumimoji="1" lang="en-US" altLang="zh-CN" sz="3600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kumimoji="1" lang="en-US" altLang="zh-CN" sz="36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at </a:t>
                </a:r>
                <a:r>
                  <a:rPr kumimoji="1" lang="en-US" altLang="zh-CN" sz="3600" dirty="0" err="1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BelleII</a:t>
                </a:r>
                <a:endParaRPr kumimoji="1" lang="zh-CN" altLang="en-US" sz="36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A7751DF7-8670-7810-E560-AF3F7C7A7C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0167" y="1762781"/>
                <a:ext cx="6311663" cy="646331"/>
              </a:xfrm>
              <a:prstGeom prst="rect">
                <a:avLst/>
              </a:prstGeom>
              <a:blipFill>
                <a:blip r:embed="rId2"/>
                <a:stretch>
                  <a:fillRect l="-3012" t="-13462" r="-2209" b="-346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文本框 2">
            <a:extLst>
              <a:ext uri="{FF2B5EF4-FFF2-40B4-BE49-F238E27FC236}">
                <a16:creationId xmlns:a16="http://schemas.microsoft.com/office/drawing/2014/main" id="{DF5D8E0E-7C4C-E1BA-6AEA-0EDBB37D9B40}"/>
              </a:ext>
            </a:extLst>
          </p:cNvPr>
          <p:cNvSpPr txBox="1"/>
          <p:nvPr/>
        </p:nvSpPr>
        <p:spPr>
          <a:xfrm>
            <a:off x="5163064" y="4683210"/>
            <a:ext cx="1865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2024.11.08</a:t>
            </a:r>
            <a:endParaRPr kumimoji="1"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8614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752E1B91-9FA8-FAF8-5AC9-AE8CDC94AF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0052" y="852466"/>
            <a:ext cx="8438754" cy="4925586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382C45B8-AFAF-6AEC-6F62-32EBDCE506B8}"/>
              </a:ext>
            </a:extLst>
          </p:cNvPr>
          <p:cNvSpPr txBox="1"/>
          <p:nvPr/>
        </p:nvSpPr>
        <p:spPr>
          <a:xfrm>
            <a:off x="5302448" y="0"/>
            <a:ext cx="15871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Cut flow</a:t>
            </a:r>
            <a:endParaRPr lang="zh-CN" altLang="en-US" sz="2800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910A1145-9554-C5A9-E4F1-6CDD0BF4AE38}"/>
              </a:ext>
            </a:extLst>
          </p:cNvPr>
          <p:cNvSpPr txBox="1"/>
          <p:nvPr/>
        </p:nvSpPr>
        <p:spPr>
          <a:xfrm>
            <a:off x="5942200" y="5778052"/>
            <a:ext cx="11926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0.096%</a:t>
            </a:r>
            <a:endParaRPr kumimoji="1" lang="zh-CN" altLang="en-US" sz="1600" dirty="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9A6C1232-E461-8A72-8097-1ABF2D14336C}"/>
              </a:ext>
            </a:extLst>
          </p:cNvPr>
          <p:cNvSpPr txBox="1"/>
          <p:nvPr/>
        </p:nvSpPr>
        <p:spPr>
          <a:xfrm>
            <a:off x="4913031" y="5778052"/>
            <a:ext cx="10452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11.756%</a:t>
            </a:r>
            <a:endParaRPr kumimoji="1" lang="zh-CN" altLang="en-US" sz="1600" dirty="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DE30E4DC-D362-C38A-F4FD-77D9A9A3A11C}"/>
              </a:ext>
            </a:extLst>
          </p:cNvPr>
          <p:cNvSpPr txBox="1"/>
          <p:nvPr/>
        </p:nvSpPr>
        <p:spPr>
          <a:xfrm>
            <a:off x="2788508" y="5778052"/>
            <a:ext cx="20484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My final efficiency</a:t>
            </a:r>
            <a:endParaRPr kumimoji="1" lang="zh-CN" altLang="en-US" sz="1600" dirty="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3973430D-73A0-839D-F103-727DC64ECAC2}"/>
              </a:ext>
            </a:extLst>
          </p:cNvPr>
          <p:cNvSpPr txBox="1"/>
          <p:nvPr/>
        </p:nvSpPr>
        <p:spPr>
          <a:xfrm>
            <a:off x="837210" y="455784"/>
            <a:ext cx="3141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Efficiency from belle note</a:t>
            </a:r>
            <a:endParaRPr kumimoji="1" lang="zh-CN" altLang="en-US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82585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8AF00B19-FA3D-8D07-6F4C-65DF2173971F}"/>
                  </a:ext>
                </a:extLst>
              </p:cNvPr>
              <p:cNvSpPr txBox="1"/>
              <p:nvPr/>
            </p:nvSpPr>
            <p:spPr>
              <a:xfrm>
                <a:off x="5180931" y="0"/>
                <a:ext cx="202033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28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Energy of </a:t>
                </a:r>
                <a14:m>
                  <m:oMath xmlns:m="http://schemas.openxmlformats.org/officeDocument/2006/math">
                    <m:r>
                      <a:rPr kumimoji="1" lang="en-US" altLang="zh-CN" sz="280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𝛾</m:t>
                    </m:r>
                  </m:oMath>
                </a14:m>
                <a:endParaRPr kumimoji="1" lang="zh-CN" altLang="en-US" sz="28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8AF00B19-FA3D-8D07-6F4C-65DF217397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0931" y="0"/>
                <a:ext cx="2020330" cy="523220"/>
              </a:xfrm>
              <a:prstGeom prst="rect">
                <a:avLst/>
              </a:prstGeom>
              <a:blipFill>
                <a:blip r:embed="rId2"/>
                <a:stretch>
                  <a:fillRect l="-6918" t="-14286" b="-309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>
            <a:extLst>
              <a:ext uri="{FF2B5EF4-FFF2-40B4-BE49-F238E27FC236}">
                <a16:creationId xmlns:a16="http://schemas.microsoft.com/office/drawing/2014/main" id="{664F76C7-B2A3-CE6A-0704-85C1167E41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2189"/>
            <a:ext cx="4241623" cy="304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9C5E60C-DD2D-7900-6E78-1B83AE2C4A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0382" y="482190"/>
            <a:ext cx="4063998" cy="304799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FF425482-3AF4-9E6C-DD74-3DF93BA100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6976" y="500913"/>
            <a:ext cx="4064001" cy="304800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22028B68-F33D-3F15-4ED3-B81F6222B08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6902"/>
          <a:stretch/>
        </p:blipFill>
        <p:spPr>
          <a:xfrm>
            <a:off x="49096" y="3794874"/>
            <a:ext cx="3559410" cy="2947817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85917F0E-DFF8-513C-97A6-8A93621D0296}"/>
              </a:ext>
            </a:extLst>
          </p:cNvPr>
          <p:cNvSpPr txBox="1"/>
          <p:nvPr/>
        </p:nvSpPr>
        <p:spPr>
          <a:xfrm>
            <a:off x="10506394" y="1082412"/>
            <a:ext cx="540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ISR</a:t>
            </a:r>
            <a:endParaRPr kumimoji="1" lang="zh-CN" altLang="en-US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9AB44685-A77C-BC46-7AE3-6D8BA0CD987B}"/>
              </a:ext>
            </a:extLst>
          </p:cNvPr>
          <p:cNvSpPr txBox="1"/>
          <p:nvPr/>
        </p:nvSpPr>
        <p:spPr>
          <a:xfrm>
            <a:off x="6444322" y="1082412"/>
            <a:ext cx="756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signal</a:t>
            </a:r>
            <a:endParaRPr kumimoji="1" lang="zh-CN" altLang="en-US" dirty="0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A083DDB3-3C82-7F64-8C4C-BC7BD17DFDC5}"/>
              </a:ext>
            </a:extLst>
          </p:cNvPr>
          <p:cNvSpPr txBox="1"/>
          <p:nvPr/>
        </p:nvSpPr>
        <p:spPr>
          <a:xfrm>
            <a:off x="2307479" y="4872709"/>
            <a:ext cx="7916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signal</a:t>
            </a:r>
          </a:p>
          <a:p>
            <a:endParaRPr kumimoji="1" lang="zh-CN" altLang="en-US" dirty="0"/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B8CE7DF1-2E08-5DFC-FBC2-62B530B0F79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51308" b="50484"/>
          <a:stretch/>
        </p:blipFill>
        <p:spPr>
          <a:xfrm>
            <a:off x="3694563" y="3903626"/>
            <a:ext cx="4085535" cy="2730312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E017DCD9-98BD-6DBB-DED8-3B56854A742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49515" r="50000"/>
          <a:stretch/>
        </p:blipFill>
        <p:spPr>
          <a:xfrm>
            <a:off x="7866155" y="3752447"/>
            <a:ext cx="4299276" cy="2852762"/>
          </a:xfrm>
          <a:prstGeom prst="rect">
            <a:avLst/>
          </a:prstGeom>
        </p:spPr>
      </p:pic>
      <p:sp>
        <p:nvSpPr>
          <p:cNvPr id="20" name="文本框 19">
            <a:extLst>
              <a:ext uri="{FF2B5EF4-FFF2-40B4-BE49-F238E27FC236}">
                <a16:creationId xmlns:a16="http://schemas.microsoft.com/office/drawing/2014/main" id="{E48616B3-0E79-BA9F-F78B-B8B779B92033}"/>
              </a:ext>
            </a:extLst>
          </p:cNvPr>
          <p:cNvSpPr txBox="1"/>
          <p:nvPr/>
        </p:nvSpPr>
        <p:spPr>
          <a:xfrm>
            <a:off x="4099323" y="3627083"/>
            <a:ext cx="20796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Xu Dong’s slide</a:t>
            </a:r>
            <a:endParaRPr kumimoji="1"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EF003123-E151-5F47-6527-070A0ED910D7}"/>
              </a:ext>
            </a:extLst>
          </p:cNvPr>
          <p:cNvSpPr txBox="1"/>
          <p:nvPr/>
        </p:nvSpPr>
        <p:spPr>
          <a:xfrm>
            <a:off x="6444322" y="4947645"/>
            <a:ext cx="756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signal</a:t>
            </a:r>
            <a:endParaRPr kumimoji="1" lang="zh-CN" altLang="en-US" dirty="0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650FF7BA-DCE5-0CCA-D14A-3ED26C5B07E2}"/>
              </a:ext>
            </a:extLst>
          </p:cNvPr>
          <p:cNvSpPr txBox="1"/>
          <p:nvPr/>
        </p:nvSpPr>
        <p:spPr>
          <a:xfrm>
            <a:off x="10529857" y="4947645"/>
            <a:ext cx="540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ISR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966646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977CA54E-248A-B214-8C37-3F10742FFA52}"/>
              </a:ext>
            </a:extLst>
          </p:cNvPr>
          <p:cNvSpPr txBox="1"/>
          <p:nvPr/>
        </p:nvSpPr>
        <p:spPr>
          <a:xfrm>
            <a:off x="3646026" y="0"/>
            <a:ext cx="376438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Evaluation of ISR events</a:t>
            </a:r>
            <a:endParaRPr lang="zh-CN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5DBD9493-9E00-E047-5824-8E8C55248E1A}"/>
                  </a:ext>
                </a:extLst>
              </p:cNvPr>
              <p:cNvSpPr txBox="1"/>
              <p:nvPr/>
            </p:nvSpPr>
            <p:spPr>
              <a:xfrm>
                <a:off x="2988885" y="1559150"/>
                <a:ext cx="6760758" cy="395345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T</m:t>
                      </m:r>
                      <m:r>
                        <m:rPr>
                          <m:sty m:val="p"/>
                        </m:rPr>
                        <a:rPr kumimoji="1" lang="en-US" altLang="zh-CN" b="0" i="0" smtClean="0">
                          <a:latin typeface="Cambria Math" panose="02040503050406030204" pitchFamily="18" charset="0"/>
                        </a:rPr>
                        <m:t>he</m:t>
                      </m:r>
                      <m:r>
                        <a:rPr kumimoji="1" lang="en-US" altLang="zh-CN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1" lang="en-US" altLang="zh-CN" b="0" i="0" smtClean="0">
                          <a:latin typeface="Cambria Math" panose="02040503050406030204" pitchFamily="18" charset="0"/>
                        </a:rPr>
                        <m:t>cross</m:t>
                      </m:r>
                      <m:r>
                        <a:rPr kumimoji="1" lang="en-US" altLang="zh-CN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1" lang="en-US" altLang="zh-CN" b="0" i="0" smtClean="0">
                          <a:latin typeface="Cambria Math" panose="02040503050406030204" pitchFamily="18" charset="0"/>
                        </a:rPr>
                        <m:t>section</m:t>
                      </m:r>
                      <m:r>
                        <a:rPr kumimoji="1" lang="en-US" altLang="zh-CN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1" lang="en-US" altLang="zh-CN" b="0" i="0" smtClean="0">
                          <a:latin typeface="Cambria Math" panose="02040503050406030204" pitchFamily="18" charset="0"/>
                        </a:rPr>
                        <m:t>of</m:t>
                      </m:r>
                      <m:r>
                        <a:rPr kumimoji="1" lang="en-US" altLang="zh-CN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1" lang="en-US" altLang="zh-CN" b="0" i="0" smtClean="0">
                          <a:latin typeface="Cambria Math" panose="02040503050406030204" pitchFamily="18" charset="0"/>
                        </a:rPr>
                        <m:t>the</m:t>
                      </m:r>
                      <m:r>
                        <a:rPr kumimoji="1" lang="en-US" altLang="zh-CN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1" lang="en-US" altLang="zh-CN" b="0" i="0" smtClean="0">
                          <a:latin typeface="Cambria Math" panose="02040503050406030204" pitchFamily="18" charset="0"/>
                        </a:rPr>
                        <m:t>ISR</m:t>
                      </m:r>
                      <m:r>
                        <a:rPr kumimoji="1" lang="en-US" altLang="zh-CN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1" lang="en-US" altLang="zh-CN" b="0" i="0" smtClean="0">
                          <a:latin typeface="Cambria Math" panose="02040503050406030204" pitchFamily="18" charset="0"/>
                        </a:rPr>
                        <m:t>production</m:t>
                      </m:r>
                      <m:r>
                        <a:rPr kumimoji="1" lang="en-US" altLang="zh-CN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1" lang="en-US" altLang="zh-CN" b="0" i="0" smtClean="0">
                          <a:latin typeface="Cambria Math" panose="02040503050406030204" pitchFamily="18" charset="0"/>
                        </a:rPr>
                        <m:t>of</m:t>
                      </m:r>
                      <m:r>
                        <a:rPr kumimoji="1" lang="en-US" altLang="zh-CN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1" lang="el-GR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ψ</m:t>
                      </m:r>
                      <m:d>
                        <m:d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kumimoji="1" lang="en-US" altLang="zh-CN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</m:t>
                          </m:r>
                        </m:e>
                      </m:d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kumimoji="1" lang="en-US" altLang="zh-CN" b="0" dirty="0">
                  <a:ea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kumimoji="1" lang="zh-CN" altLang="en-US" i="1" smtClean="0"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kumimoji="1" lang="en-US" altLang="zh-CN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ψ</m:t>
                        </m:r>
                        <m:d>
                          <m:d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CN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kumimoji="1" lang="en-US" altLang="zh-CN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S</m:t>
                            </m:r>
                          </m:e>
                        </m:d>
                      </m:e>
                    </m:d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15.42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±0.12±0.89</m:t>
                        </m:r>
                      </m:e>
                    </m:d>
                    <m:r>
                      <m:rPr>
                        <m:sty m:val="p"/>
                      </m:rPr>
                      <a:rPr kumimoji="1" lang="en-US" altLang="zh-CN" b="0" i="0" smtClean="0">
                        <a:latin typeface="Cambria Math" panose="02040503050406030204" pitchFamily="18" charset="0"/>
                      </a:rPr>
                      <m:t>pb</m:t>
                    </m:r>
                  </m:oMath>
                </a14:m>
                <a:endParaRPr kumimoji="1" lang="en-US" altLang="zh-CN" dirty="0"/>
              </a:p>
              <a:p>
                <a:endParaRPr kumimoji="1" lang="en-US" altLang="zh-CN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CN" b="0" i="0" smtClean="0">
                        <a:latin typeface="Cambria Math" panose="02040503050406030204" pitchFamily="18" charset="0"/>
                      </a:rPr>
                      <m:t>The</m:t>
                    </m:r>
                    <m:r>
                      <a:rPr kumimoji="1" lang="en-US" altLang="zh-CN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kumimoji="1" lang="en-US" altLang="zh-CN" b="0" i="0" smtClean="0">
                        <a:latin typeface="Cambria Math" panose="02040503050406030204" pitchFamily="18" charset="0"/>
                      </a:rPr>
                      <m:t>Branch</m:t>
                    </m:r>
                    <m:r>
                      <a:rPr kumimoji="1" lang="en-US" altLang="zh-CN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kumimoji="1" lang="en-US" altLang="zh-CN" b="0" i="0" smtClean="0">
                        <a:latin typeface="Cambria Math" panose="02040503050406030204" pitchFamily="18" charset="0"/>
                      </a:rPr>
                      <m:t>ratio</m:t>
                    </m:r>
                    <m:r>
                      <a:rPr kumimoji="1" lang="en-US" altLang="zh-CN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kumimoji="1" lang="en-US" altLang="zh-CN" b="0" i="0" smtClean="0">
                        <a:latin typeface="Cambria Math" panose="02040503050406030204" pitchFamily="18" charset="0"/>
                      </a:rPr>
                      <m:t>of</m:t>
                    </m:r>
                    <m:r>
                      <a:rPr kumimoji="1" lang="en-US" altLang="zh-CN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kumimoji="1" lang="en-US" altLang="zh-CN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ψ</m:t>
                    </m:r>
                    <m:d>
                      <m:dPr>
                        <m:ctrlP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kumimoji="1" lang="en-US" altLang="zh-CN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</m:t>
                        </m:r>
                      </m:e>
                    </m:d>
                    <m:r>
                      <a:rPr kumimoji="1"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kumimoji="1"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kumimoji="1"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𝐽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  <m:r>
                      <a:rPr kumimoji="1"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(PDG2022)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𝐵𝑟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kumimoji="1" lang="en-US" altLang="zh-CN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ψ</m:t>
                    </m:r>
                    <m:d>
                      <m:dPr>
                        <m:ctrlP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kumimoji="1" lang="en-US" altLang="zh-CN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</m:t>
                        </m:r>
                      </m:e>
                    </m:d>
                    <m:r>
                      <a:rPr kumimoji="1"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kumimoji="1"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𝐽</m:t>
                    </m:r>
                    <m:r>
                      <a:rPr kumimoji="1"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kumimoji="1"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)=</m:t>
                    </m:r>
                    <m:d>
                      <m:d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35.68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±0.30</m:t>
                        </m:r>
                      </m:e>
                    </m:d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endParaRPr kumimoji="1" lang="en-US" altLang="zh-CN" dirty="0"/>
              </a:p>
              <a:p>
                <a:endParaRPr kumimoji="1" lang="en-US" altLang="zh-CN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CN" b="0" i="0" smtClean="0">
                        <a:latin typeface="Cambria Math" panose="02040503050406030204" pitchFamily="18" charset="0"/>
                      </a:rPr>
                      <m:t>The</m:t>
                    </m:r>
                    <m:r>
                      <a:rPr kumimoji="1" lang="en-US" altLang="zh-CN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kumimoji="1" lang="en-US" altLang="zh-CN" b="0" i="0" smtClean="0">
                        <a:latin typeface="Cambria Math" panose="02040503050406030204" pitchFamily="18" charset="0"/>
                      </a:rPr>
                      <m:t>Branch</m:t>
                    </m:r>
                    <m:r>
                      <a:rPr kumimoji="1" lang="en-US" altLang="zh-CN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kumimoji="1" lang="en-US" altLang="zh-CN" b="0" i="0" smtClean="0">
                        <a:latin typeface="Cambria Math" panose="02040503050406030204" pitchFamily="18" charset="0"/>
                      </a:rPr>
                      <m:t>ratio</m:t>
                    </m:r>
                    <m:r>
                      <a:rPr kumimoji="1" lang="en-US" altLang="zh-CN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kumimoji="1" lang="en-US" altLang="zh-CN" b="0" i="0" smtClean="0">
                        <a:latin typeface="Cambria Math" panose="02040503050406030204" pitchFamily="18" charset="0"/>
                      </a:rPr>
                      <m:t>of</m:t>
                    </m:r>
                    <m:r>
                      <a:rPr kumimoji="1" lang="en-US" altLang="zh-CN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𝐽</m:t>
                    </m:r>
                    <m:r>
                      <a:rPr kumimoji="1"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kumimoji="1"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  <m:r>
                      <a:rPr kumimoji="1"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kumimoji="1"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kumimoji="1"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kumimoji="1"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(PDG2022)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𝐵𝑟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𝐽</m:t>
                    </m:r>
                    <m:r>
                      <a:rPr kumimoji="1"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kumimoji="1"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  <m:r>
                      <a:rPr kumimoji="1"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)=</m:t>
                    </m:r>
                    <m:d>
                      <m:d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5.971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±0.032</m:t>
                        </m:r>
                      </m:e>
                    </m:d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endParaRPr kumimoji="1" lang="en-US" altLang="zh-CN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𝐵𝑟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𝐽</m:t>
                    </m:r>
                    <m:r>
                      <a:rPr kumimoji="1"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kumimoji="1"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  <m:r>
                      <a:rPr kumimoji="1"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)=</m:t>
                    </m:r>
                    <m:d>
                      <m:d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5.961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±0.033</m:t>
                        </m:r>
                      </m:e>
                    </m:d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endParaRPr kumimoji="1" lang="en-US" altLang="zh-CN" dirty="0"/>
              </a:p>
              <a:p>
                <a:endParaRPr kumimoji="1" lang="en-US" altLang="zh-CN" dirty="0"/>
              </a:p>
              <a:p>
                <a:endParaRPr kumimoji="1" lang="en-US" altLang="zh-CN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1" lang="en-US" altLang="zh-CN"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1" lang="en-US" altLang="zh-CN">
                              <a:latin typeface="Cambria Math" panose="02040503050406030204" pitchFamily="18" charset="0"/>
                            </a:rPr>
                            <m:t>events</m:t>
                          </m:r>
                        </m:sub>
                      </m:sSub>
                      <m:r>
                        <a:rPr kumimoji="1"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</a:rPr>
                        <m:t>𝐵𝑟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kumimoji="1" lang="en-US" altLang="zh-CN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ψ</m:t>
                      </m:r>
                      <m:d>
                        <m:dPr>
                          <m:ctrlPr>
                            <a:rPr kumimoji="1"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kumimoji="1" lang="en-US" altLang="zh-CN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</m:t>
                          </m:r>
                        </m:e>
                      </m:d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kumimoji="1"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kumimoji="1"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kumimoji="1"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kumimoji="1"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𝐽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</a:rPr>
                        <m:t>𝐵𝑟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𝐽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kumimoji="1"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</m:e>
                        <m:sup>
                          <m:r>
                            <a:rPr kumimoji="1"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kumimoji="1"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</m:e>
                        <m:sup>
                          <m:r>
                            <a:rPr kumimoji="1"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kumimoji="1"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)≈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239616</m:t>
                      </m:r>
                    </m:oMath>
                  </m:oMathPara>
                </a14:m>
                <a:endParaRPr kumimoji="1" lang="en-US" altLang="zh-CN" b="0" dirty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zh-CN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scale</m:t>
                      </m:r>
                      <m:r>
                        <a:rPr kumimoji="1" lang="en-US" altLang="zh-CN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1" lang="en-US" altLang="zh-CN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factor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239616</m:t>
                          </m:r>
                        </m:num>
                        <m:den>
                          <m:sSup>
                            <m:sSupPr>
                              <m:ctrlPr>
                                <a:rPr kumimoji="1"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</m:t>
                              </m:r>
                            </m:sup>
                          </m:sSup>
                        </m:den>
                      </m:f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=0.2396</m:t>
                      </m:r>
                    </m:oMath>
                  </m:oMathPara>
                </a14:m>
                <a:endParaRPr kumimoji="1" lang="en-US" altLang="zh-CN" b="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5DBD9493-9E00-E047-5824-8E8C55248E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8885" y="1559150"/>
                <a:ext cx="6760758" cy="3953455"/>
              </a:xfrm>
              <a:prstGeom prst="rect">
                <a:avLst/>
              </a:prstGeom>
              <a:blipFill>
                <a:blip r:embed="rId2"/>
                <a:stretch>
                  <a:fillRect l="-1876" t="-6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76606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2F7EADBE-C96A-F0FA-EC7E-32F348D4F6AD}"/>
              </a:ext>
            </a:extLst>
          </p:cNvPr>
          <p:cNvSpPr txBox="1"/>
          <p:nvPr/>
        </p:nvSpPr>
        <p:spPr>
          <a:xfrm>
            <a:off x="3400747" y="281286"/>
            <a:ext cx="47980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sample and MC simulation</a:t>
            </a:r>
            <a:endParaRPr kumimoji="1" lang="zh-CN" altLang="en-US" sz="28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CBF20815-7761-6B6E-F882-F33B457E280B}"/>
                  </a:ext>
                </a:extLst>
              </p:cNvPr>
              <p:cNvSpPr txBox="1"/>
              <p:nvPr/>
            </p:nvSpPr>
            <p:spPr>
              <a:xfrm>
                <a:off x="1279132" y="1014460"/>
                <a:ext cx="9041259" cy="48290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MC simulation:</a:t>
                </a:r>
              </a:p>
              <a:p>
                <a:endParaRPr kumimoji="1"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Wingdings" pitchFamily="2" charset="2"/>
                  <a:buChar char="p"/>
                </a:pPr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Signal MC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using TREPS, M=3.922GeV/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1" lang="en-US" altLang="zh-CN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𝐽</m:t>
                        </m:r>
                      </m:e>
                      <m:sup>
                        <m:r>
                          <a:rPr kumimoji="1" lang="en-US" altLang="zh-CN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𝑃𝐶</m:t>
                        </m:r>
                      </m:sup>
                    </m:sSup>
                    <m:r>
                      <a:rPr kumimoji="1" lang="en-US" altLang="zh-CN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kumimoji="1" lang="en-US" altLang="zh-CN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1" lang="en-US" altLang="zh-CN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kumimoji="1" lang="en-US" altLang="zh-CN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++</m:t>
                        </m:r>
                      </m:sup>
                    </m:sSup>
                    <m:r>
                      <a:rPr kumimoji="1" lang="en-US" altLang="zh-CN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kumimoji="1" lang="en-US" altLang="zh-CN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Decay chain: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1"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𝜒</m:t>
                        </m:r>
                      </m:e>
                      <m:sub>
                        <m:sSub>
                          <m:sSubPr>
                            <m:ctrlPr>
                              <a:rPr kumimoji="1" lang="en-US" altLang="zh-CN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3930</m:t>
                        </m:r>
                      </m:e>
                    </m:d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kumimoji="1"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𝛾𝜓</m:t>
                    </m:r>
                    <m:d>
                      <m:dPr>
                        <m:ctrlP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</m:d>
                    <m:r>
                      <a:rPr kumimoji="1"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kumimoji="1" lang="en-US" altLang="zh-CN" dirty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𝜓</m:t>
                    </m:r>
                    <m:d>
                      <m:dPr>
                        <m:ctrlP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</m:d>
                    <m:r>
                      <a:rPr kumimoji="1"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sSup>
                      <m:sSupPr>
                        <m:ctrlP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e>
                      <m:sup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e>
                      <m: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𝐽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/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𝜓</m:t>
                    </m:r>
                  </m:oMath>
                </a14:m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kumimoji="1" lang="en-US" altLang="zh-CN" dirty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𝐽</m:t>
                    </m:r>
                    <m:r>
                      <a:rPr kumimoji="1"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/</m:t>
                    </m:r>
                    <m:r>
                      <a:rPr kumimoji="1"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𝜓</m:t>
                    </m:r>
                    <m:r>
                      <a:rPr kumimoji="1"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sSup>
                      <m:sSupPr>
                        <m:ctrlP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e>
                      <m:sup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e>
                      <m:sup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or</a:t>
                </a:r>
                <a:r>
                  <a:rPr kumimoji="1" lang="en-US" altLang="zh-CN" dirty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1"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𝜇</m:t>
                        </m:r>
                      </m:e>
                      <m:sup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1"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𝜇</m:t>
                        </m:r>
                      </m:e>
                      <m:sup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Number: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5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sSup>
                      <m:sSup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endParaRPr kumimoji="1"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Wingdings" pitchFamily="2" charset="2"/>
                  <a:buChar char="p"/>
                </a:pPr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ISR event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officially produced. (it is main background.)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Decay chain: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r>
                      <a:rPr kumimoji="1"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m:rPr>
                        <m:sty m:val="p"/>
                      </m:rPr>
                      <a:rPr kumimoji="1" lang="en-US" altLang="zh-CN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n</m:t>
                    </m:r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𝛾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𝐼𝑆𝑅</m:t>
                        </m:r>
                      </m:sub>
                    </m:sSub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kumimoji="1"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𝜓</m:t>
                    </m:r>
                    <m:d>
                      <m:dPr>
                        <m:ctrlP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</m:d>
                  </m:oMath>
                </a14:m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Number: </a:t>
                </a:r>
                <a14:m>
                  <m:oMath xmlns:m="http://schemas.openxmlformats.org/officeDocument/2006/math">
                    <m:r>
                      <a:rPr kumimoji="1" lang="en-US" altLang="zh-CN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sSup>
                      <m:sSup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lvl="1"/>
                <a:endParaRPr kumimoji="1"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Wingdings" pitchFamily="2" charset="2"/>
                  <a:buChar char="p"/>
                </a:pPr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Low-multiplicity(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kumimoji="1" lang="en-US" altLang="zh-CN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kumimoji="1" lang="en-US" altLang="zh-CN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1"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𝜇</m:t>
                        </m:r>
                      </m:e>
                      <m: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kumimoji="1" lang="en-US" altLang="zh-CN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1"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𝜇</m:t>
                        </m:r>
                      </m:e>
                      <m: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  <m:r>
                      <a:rPr kumimoji="1"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p>
                      <m:sSup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  <m:r>
                      <a:rPr kumimoji="1"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𝑙𝑙𝑋𝑋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hh𝐼𝑆𝑅</m:t>
                    </m:r>
                  </m:oMath>
                </a14:m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officially produced.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Luminosity:361/fb</a:t>
                </a:r>
              </a:p>
              <a:p>
                <a:pPr marL="285750" indent="-285750">
                  <a:buFont typeface="Wingdings" pitchFamily="2" charset="2"/>
                  <a:buChar char="p"/>
                </a:pPr>
                <a:endParaRPr kumimoji="1"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Wingdings" pitchFamily="2" charset="2"/>
                  <a:buChar char="p"/>
                </a:pPr>
                <a:endParaRPr kumimoji="1"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CBF20815-7761-6B6E-F882-F33B457E28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9132" y="1014460"/>
                <a:ext cx="9041259" cy="4829079"/>
              </a:xfrm>
              <a:prstGeom prst="rect">
                <a:avLst/>
              </a:prstGeom>
              <a:blipFill>
                <a:blip r:embed="rId2"/>
                <a:stretch>
                  <a:fillRect l="-561" t="-5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72357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601B56CA-80BF-5B55-A234-D7DCEA6070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4193" y="3450562"/>
            <a:ext cx="3947876" cy="30600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8EDA491B-73C5-6BCA-77CA-BEE17ACD4C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6197" y="3450562"/>
            <a:ext cx="3947877" cy="3060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8081F46-E24D-DD67-6AF3-65625C1A03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6197" y="453623"/>
            <a:ext cx="3947872" cy="3060000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E1C858FF-AC00-54D0-CEF1-373AE00E43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6496" y="453623"/>
            <a:ext cx="3947871" cy="306000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30DF7DFB-A37A-C00C-1811-FD08947A2913}"/>
              </a:ext>
            </a:extLst>
          </p:cNvPr>
          <p:cNvSpPr txBox="1"/>
          <p:nvPr/>
        </p:nvSpPr>
        <p:spPr>
          <a:xfrm>
            <a:off x="3980075" y="98174"/>
            <a:ext cx="38882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Number of charged tracks</a:t>
            </a:r>
            <a:endParaRPr kumimoji="1" lang="zh-CN" altLang="en-US" sz="28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B7C34D94-4A09-EB4A-DCA0-FA87259512DF}"/>
                  </a:ext>
                </a:extLst>
              </p:cNvPr>
              <p:cNvSpPr txBox="1"/>
              <p:nvPr/>
            </p:nvSpPr>
            <p:spPr>
              <a:xfrm>
                <a:off x="4373685" y="6335607"/>
                <a:ext cx="388822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</a:rPr>
                          <m:t>𝑡𝑟𝑎𝑐𝑘</m:t>
                        </m:r>
                      </m:sub>
                    </m:sSub>
                    <m:r>
                      <a:rPr kumimoji="1" lang="en-US" altLang="zh-CN" sz="2400" b="0" i="1" smtClean="0">
                        <a:latin typeface="Cambria Math" panose="02040503050406030204" pitchFamily="18" charset="0"/>
                      </a:rPr>
                      <m:t>&lt;5</m:t>
                    </m:r>
                  </m:oMath>
                </a14:m>
                <a:r>
                  <a:rPr kumimoji="1"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required.</a:t>
                </a:r>
                <a:endParaRPr kumimoji="1"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B7C34D94-4A09-EB4A-DCA0-FA87259512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3685" y="6335607"/>
                <a:ext cx="3888229" cy="461665"/>
              </a:xfrm>
              <a:prstGeom prst="rect">
                <a:avLst/>
              </a:prstGeom>
              <a:blipFill>
                <a:blip r:embed="rId6"/>
                <a:stretch>
                  <a:fillRect l="-2280" t="-10526" b="-28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本框 9">
            <a:extLst>
              <a:ext uri="{FF2B5EF4-FFF2-40B4-BE49-F238E27FC236}">
                <a16:creationId xmlns:a16="http://schemas.microsoft.com/office/drawing/2014/main" id="{854459F0-1E89-6A52-A3DA-C1477EB86072}"/>
              </a:ext>
            </a:extLst>
          </p:cNvPr>
          <p:cNvSpPr txBox="1"/>
          <p:nvPr/>
        </p:nvSpPr>
        <p:spPr>
          <a:xfrm>
            <a:off x="7020077" y="890324"/>
            <a:ext cx="10204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ee</a:t>
            </a:r>
            <a:r>
              <a:rPr kumimoji="1" lang="en-US" altLang="zh-CN" sz="16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mode</a:t>
            </a:r>
          </a:p>
          <a:p>
            <a:r>
              <a:rPr kumimoji="1" lang="en-US" altLang="zh-CN" sz="16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Low-</a:t>
            </a:r>
            <a:r>
              <a:rPr kumimoji="1" lang="en-US" altLang="zh-CN" sz="16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</a:t>
            </a:r>
            <a:endParaRPr kumimoji="1" lang="zh-CN" altLang="en-US" sz="16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9F80FBED-C54E-5FB5-33BA-978DD613BD6C}"/>
              </a:ext>
            </a:extLst>
          </p:cNvPr>
          <p:cNvSpPr txBox="1"/>
          <p:nvPr/>
        </p:nvSpPr>
        <p:spPr>
          <a:xfrm>
            <a:off x="2524968" y="996342"/>
            <a:ext cx="11993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mm mode</a:t>
            </a:r>
          </a:p>
          <a:p>
            <a:r>
              <a:rPr kumimoji="1" lang="en-US" altLang="zh-CN" sz="16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Low-</a:t>
            </a:r>
            <a:r>
              <a:rPr kumimoji="1" lang="en-US" altLang="zh-CN" sz="16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</a:t>
            </a:r>
            <a:endParaRPr kumimoji="1" lang="zh-CN" altLang="en-US" sz="16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D1992195-021B-8758-4C67-69A6CEC0284A}"/>
              </a:ext>
            </a:extLst>
          </p:cNvPr>
          <p:cNvSpPr txBox="1"/>
          <p:nvPr/>
        </p:nvSpPr>
        <p:spPr>
          <a:xfrm>
            <a:off x="2524967" y="4395787"/>
            <a:ext cx="11993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mm mode</a:t>
            </a:r>
          </a:p>
          <a:p>
            <a:r>
              <a:rPr kumimoji="1" lang="en-US" altLang="zh-CN" sz="16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</a:t>
            </a:r>
            <a:endParaRPr kumimoji="1" lang="zh-CN" altLang="en-US" sz="16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72AAADE5-3A60-0D24-CC3C-3FFA202261A1}"/>
              </a:ext>
            </a:extLst>
          </p:cNvPr>
          <p:cNvSpPr txBox="1"/>
          <p:nvPr/>
        </p:nvSpPr>
        <p:spPr>
          <a:xfrm>
            <a:off x="7020077" y="4395787"/>
            <a:ext cx="10204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ee</a:t>
            </a:r>
            <a:r>
              <a:rPr kumimoji="1" lang="en-US" altLang="zh-CN" sz="16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mode</a:t>
            </a:r>
          </a:p>
          <a:p>
            <a:r>
              <a:rPr kumimoji="1" lang="en-US" altLang="zh-CN" sz="16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</a:t>
            </a:r>
            <a:endParaRPr kumimoji="1" lang="zh-CN" altLang="en-US" sz="16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59673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id="{A8E59912-5CA4-DE8B-D4FA-89A28FC43E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3166" y="3868221"/>
            <a:ext cx="3715648" cy="2880000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183B5F11-4825-44C4-1BDE-9029094E90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6766" y="3868221"/>
            <a:ext cx="3715648" cy="2880000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CFF62391-22E3-9CA6-E4C7-6EBDA09B9F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3166" y="988221"/>
            <a:ext cx="3715648" cy="288000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45D6D32E-E486-8894-92D5-A493578CFB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6766" y="988221"/>
            <a:ext cx="3715648" cy="2880000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DF83BAC3-589E-7657-EF89-6A1DBCEED707}"/>
              </a:ext>
            </a:extLst>
          </p:cNvPr>
          <p:cNvSpPr txBox="1"/>
          <p:nvPr/>
        </p:nvSpPr>
        <p:spPr>
          <a:xfrm>
            <a:off x="3980075" y="98174"/>
            <a:ext cx="4867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Particle Identification-</a:t>
            </a:r>
            <a:r>
              <a:rPr kumimoji="1" lang="en-US" altLang="zh-CN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muonID</a:t>
            </a:r>
            <a:endParaRPr kumimoji="1" lang="zh-CN" altLang="en-US" sz="28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43DB4FB4-D772-B45F-6A50-182D6919FCE8}"/>
                  </a:ext>
                </a:extLst>
              </p:cNvPr>
              <p:cNvSpPr txBox="1"/>
              <p:nvPr/>
            </p:nvSpPr>
            <p:spPr>
              <a:xfrm>
                <a:off x="0" y="488444"/>
                <a:ext cx="1174701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kumimoji="1"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Muon could have </a:t>
                </a:r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𝐿</m:t>
                    </m:r>
                    <m:d>
                      <m:dPr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𝜇</m:t>
                        </m:r>
                      </m:e>
                    </m:d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kumimoji="1"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kumimoji="1"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One of muon candidate should have </a:t>
                </a:r>
                <a14:m>
                  <m:oMath xmlns:m="http://schemas.openxmlformats.org/officeDocument/2006/math"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𝐿</m:t>
                    </m:r>
                    <m:d>
                      <m:dPr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𝜇</m:t>
                        </m:r>
                      </m:e>
                    </m:d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&gt;0.1</m:t>
                    </m:r>
                  </m:oMath>
                </a14:m>
                <a:r>
                  <a:rPr kumimoji="1"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kumimoji="1" lang="zh-CN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43DB4FB4-D772-B45F-6A50-182D6919FC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88444"/>
                <a:ext cx="11747013" cy="707886"/>
              </a:xfrm>
              <a:prstGeom prst="rect">
                <a:avLst/>
              </a:prstGeom>
              <a:blipFill>
                <a:blip r:embed="rId6"/>
                <a:stretch>
                  <a:fillRect l="-432" t="-3509" b="-1403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BBC84003-39B8-074F-DF37-C3CEF8F77DD3}"/>
                  </a:ext>
                </a:extLst>
              </p:cNvPr>
              <p:cNvSpPr txBox="1"/>
              <p:nvPr/>
            </p:nvSpPr>
            <p:spPr>
              <a:xfrm>
                <a:off x="2606571" y="2000261"/>
                <a:ext cx="1199323" cy="6144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16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kumimoji="1" lang="en-US" altLang="zh-CN" sz="160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60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𝜇</m:t>
                              </m:r>
                            </m:e>
                            <m:sup>
                              <m:r>
                                <a:rPr kumimoji="1" lang="en-US" altLang="zh-CN" sz="160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±</m:t>
                              </m:r>
                            </m:sup>
                          </m:sSup>
                        </m:e>
                        <m:sub>
                          <m:r>
                            <a:rPr kumimoji="1"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en-US" altLang="zh-CN" sz="1600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kumimoji="1" lang="en-US" altLang="zh-CN" sz="1600" dirty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Low-</a:t>
                </a:r>
                <a:r>
                  <a:rPr kumimoji="1" lang="en-US" altLang="zh-CN" sz="1600" dirty="0" err="1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mult</a:t>
                </a:r>
                <a:endParaRPr kumimoji="1" lang="zh-CN" altLang="en-US" sz="1600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BBC84003-39B8-074F-DF37-C3CEF8F77D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6571" y="2000261"/>
                <a:ext cx="1199323" cy="614464"/>
              </a:xfrm>
              <a:prstGeom prst="rect">
                <a:avLst/>
              </a:prstGeom>
              <a:blipFill>
                <a:blip r:embed="rId7"/>
                <a:stretch>
                  <a:fillRect l="-3158" b="-122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A49E9BA2-6955-76C3-09CC-D95BCAD1D1CC}"/>
                  </a:ext>
                </a:extLst>
              </p:cNvPr>
              <p:cNvSpPr txBox="1"/>
              <p:nvPr/>
            </p:nvSpPr>
            <p:spPr>
              <a:xfrm>
                <a:off x="7648115" y="1991647"/>
                <a:ext cx="1199323" cy="6144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16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kumimoji="1" lang="en-US" altLang="zh-CN" sz="160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60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𝜇</m:t>
                              </m:r>
                            </m:e>
                            <m:sup>
                              <m:r>
                                <a:rPr kumimoji="1" lang="en-US" altLang="zh-CN" sz="160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±</m:t>
                              </m:r>
                            </m:sup>
                          </m:sSup>
                        </m:e>
                        <m:sub>
                          <m:r>
                            <a:rPr kumimoji="1"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en-US" altLang="zh-CN" sz="1600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kumimoji="1" lang="en-US" altLang="zh-CN" sz="1600" dirty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Low-</a:t>
                </a:r>
                <a:r>
                  <a:rPr kumimoji="1" lang="en-US" altLang="zh-CN" sz="1600" dirty="0" err="1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mult</a:t>
                </a:r>
                <a:endParaRPr kumimoji="1" lang="zh-CN" altLang="en-US" sz="1600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A49E9BA2-6955-76C3-09CC-D95BCAD1D1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8115" y="1991647"/>
                <a:ext cx="1199323" cy="614464"/>
              </a:xfrm>
              <a:prstGeom prst="rect">
                <a:avLst/>
              </a:prstGeom>
              <a:blipFill>
                <a:blip r:embed="rId8"/>
                <a:stretch>
                  <a:fillRect l="-3158" b="-12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31A73AAB-88DD-E2C3-C13D-EA5DAF6A42A8}"/>
                  </a:ext>
                </a:extLst>
              </p:cNvPr>
              <p:cNvSpPr txBox="1"/>
              <p:nvPr/>
            </p:nvSpPr>
            <p:spPr>
              <a:xfrm>
                <a:off x="2606571" y="4897862"/>
                <a:ext cx="1199323" cy="6144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16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kumimoji="1" lang="en-US" altLang="zh-CN" sz="160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60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𝜇</m:t>
                              </m:r>
                            </m:e>
                            <m:sup>
                              <m:r>
                                <a:rPr kumimoji="1" lang="en-US" altLang="zh-CN" sz="160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±</m:t>
                              </m:r>
                            </m:sup>
                          </m:sSup>
                        </m:e>
                        <m:sub>
                          <m:r>
                            <a:rPr kumimoji="1"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en-US" altLang="zh-CN" sz="1600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kumimoji="1" lang="en-US" altLang="zh-CN" sz="1600" dirty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data</a:t>
                </a:r>
                <a:endParaRPr kumimoji="1" lang="zh-CN" altLang="en-US" sz="1600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31A73AAB-88DD-E2C3-C13D-EA5DAF6A42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6571" y="4897862"/>
                <a:ext cx="1199323" cy="614464"/>
              </a:xfrm>
              <a:prstGeom prst="rect">
                <a:avLst/>
              </a:prstGeom>
              <a:blipFill>
                <a:blip r:embed="rId9"/>
                <a:stretch>
                  <a:fillRect l="-3158" b="-1428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2A03673F-970E-AD4E-3C1C-A7DECF2658B0}"/>
                  </a:ext>
                </a:extLst>
              </p:cNvPr>
              <p:cNvSpPr txBox="1"/>
              <p:nvPr/>
            </p:nvSpPr>
            <p:spPr>
              <a:xfrm>
                <a:off x="7648114" y="4823099"/>
                <a:ext cx="1199323" cy="6144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16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kumimoji="1" lang="en-US" altLang="zh-CN" sz="160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60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𝜇</m:t>
                              </m:r>
                            </m:e>
                            <m:sup>
                              <m:r>
                                <a:rPr kumimoji="1" lang="en-US" altLang="zh-CN" sz="160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±</m:t>
                              </m:r>
                            </m:sup>
                          </m:sSup>
                        </m:e>
                        <m:sub>
                          <m:r>
                            <a:rPr kumimoji="1"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en-US" altLang="zh-CN" sz="1600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kumimoji="1" lang="en-US" altLang="zh-CN" sz="1600" dirty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data</a:t>
                </a:r>
                <a:endParaRPr kumimoji="1" lang="zh-CN" altLang="en-US" sz="1600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2A03673F-970E-AD4E-3C1C-A7DECF2658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8114" y="4823099"/>
                <a:ext cx="1199323" cy="614464"/>
              </a:xfrm>
              <a:prstGeom prst="rect">
                <a:avLst/>
              </a:prstGeom>
              <a:blipFill>
                <a:blip r:embed="rId10"/>
                <a:stretch>
                  <a:fillRect l="-3158" b="-1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48984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5E1B8616-C4C6-AC37-7797-C835A7975F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7229" y="1098000"/>
            <a:ext cx="3715648" cy="28800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83E6F3D1-64F6-30DE-6955-0CE36C90CA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4669" y="1098000"/>
            <a:ext cx="3715648" cy="2880000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DF83BAC3-589E-7657-EF89-6A1DBCEED707}"/>
              </a:ext>
            </a:extLst>
          </p:cNvPr>
          <p:cNvSpPr txBox="1"/>
          <p:nvPr/>
        </p:nvSpPr>
        <p:spPr>
          <a:xfrm>
            <a:off x="3651184" y="147601"/>
            <a:ext cx="49497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Particle Identification-</a:t>
            </a:r>
            <a:r>
              <a:rPr kumimoji="1" lang="en-US" altLang="zh-CN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electronID</a:t>
            </a:r>
            <a:endParaRPr kumimoji="1" lang="zh-CN" altLang="en-US" sz="28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43DB4FB4-D772-B45F-6A50-182D6919FCE8}"/>
              </a:ext>
            </a:extLst>
          </p:cNvPr>
          <p:cNvSpPr txBox="1"/>
          <p:nvPr/>
        </p:nvSpPr>
        <p:spPr>
          <a:xfrm>
            <a:off x="478598" y="765003"/>
            <a:ext cx="112948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Both electron candidates are required to have </a:t>
            </a:r>
            <a:r>
              <a:rPr kumimoji="1"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eID_noSVD_noTOP</a:t>
            </a:r>
            <a:r>
              <a:rPr kumimoji="1"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&gt; 0.1.</a:t>
            </a:r>
            <a:endParaRPr kumimoji="1"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5D59C730-9D20-98E4-6D61-3E29F76987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4669" y="3978000"/>
            <a:ext cx="3715648" cy="288000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14970A5D-BD1D-5E3E-EF05-C94A9531F4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7229" y="3978000"/>
            <a:ext cx="3715648" cy="288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D2BEC421-8FE0-42FC-6DC1-666771170BBD}"/>
                  </a:ext>
                </a:extLst>
              </p:cNvPr>
              <p:cNvSpPr txBox="1"/>
              <p:nvPr/>
            </p:nvSpPr>
            <p:spPr>
              <a:xfrm>
                <a:off x="2606571" y="2000261"/>
                <a:ext cx="1199323" cy="5878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16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kumimoji="1" lang="en-US" altLang="zh-CN" sz="160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kumimoji="1" lang="en-US" altLang="zh-CN" sz="160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±</m:t>
                              </m:r>
                            </m:sup>
                          </m:sSup>
                        </m:e>
                        <m:sub>
                          <m:r>
                            <a:rPr kumimoji="1"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en-US" altLang="zh-CN" sz="1600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kumimoji="1" lang="en-US" altLang="zh-CN" sz="1600" dirty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Low-</a:t>
                </a:r>
                <a:r>
                  <a:rPr kumimoji="1" lang="en-US" altLang="zh-CN" sz="1600" dirty="0" err="1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mult</a:t>
                </a:r>
                <a:endParaRPr kumimoji="1" lang="zh-CN" altLang="en-US" sz="1600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D2BEC421-8FE0-42FC-6DC1-666771170B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6571" y="2000261"/>
                <a:ext cx="1199323" cy="587853"/>
              </a:xfrm>
              <a:prstGeom prst="rect">
                <a:avLst/>
              </a:prstGeom>
              <a:blipFill>
                <a:blip r:embed="rId6"/>
                <a:stretch>
                  <a:fillRect l="-3158" b="-104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7B3EE9E2-5DFF-C064-4A27-0F9C7E8E0EBC}"/>
                  </a:ext>
                </a:extLst>
              </p:cNvPr>
              <p:cNvSpPr txBox="1"/>
              <p:nvPr/>
            </p:nvSpPr>
            <p:spPr>
              <a:xfrm>
                <a:off x="7598166" y="1950147"/>
                <a:ext cx="1199323" cy="5878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16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kumimoji="1" lang="en-US" altLang="zh-CN" sz="160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kumimoji="1" lang="en-US" altLang="zh-CN" sz="160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±</m:t>
                              </m:r>
                            </m:sup>
                          </m:sSup>
                        </m:e>
                        <m:sub>
                          <m:r>
                            <a:rPr kumimoji="1"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en-US" altLang="zh-CN" sz="1600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kumimoji="1" lang="en-US" altLang="zh-CN" sz="1600" dirty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Low-</a:t>
                </a:r>
                <a:r>
                  <a:rPr kumimoji="1" lang="en-US" altLang="zh-CN" sz="1600" dirty="0" err="1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mult</a:t>
                </a:r>
                <a:endParaRPr kumimoji="1" lang="zh-CN" altLang="en-US" sz="1600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7B3EE9E2-5DFF-C064-4A27-0F9C7E8E0E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8166" y="1950147"/>
                <a:ext cx="1199323" cy="587853"/>
              </a:xfrm>
              <a:prstGeom prst="rect">
                <a:avLst/>
              </a:prstGeom>
              <a:blipFill>
                <a:blip r:embed="rId7"/>
                <a:stretch>
                  <a:fillRect l="-3158" b="-1276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29F64AA0-2DD5-4C07-1DAA-D837B33C5572}"/>
                  </a:ext>
                </a:extLst>
              </p:cNvPr>
              <p:cNvSpPr txBox="1"/>
              <p:nvPr/>
            </p:nvSpPr>
            <p:spPr>
              <a:xfrm>
                <a:off x="2606571" y="4897862"/>
                <a:ext cx="1199323" cy="5878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16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kumimoji="1" lang="en-US" altLang="zh-CN" sz="160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kumimoji="1" lang="en-US" altLang="zh-CN" sz="160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±</m:t>
                              </m:r>
                            </m:sup>
                          </m:sSup>
                        </m:e>
                        <m:sub>
                          <m:r>
                            <a:rPr kumimoji="1"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en-US" altLang="zh-CN" sz="1600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kumimoji="1" lang="en-US" altLang="zh-CN" sz="1600" dirty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data</a:t>
                </a:r>
                <a:endParaRPr kumimoji="1" lang="zh-CN" altLang="en-US" sz="1600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29F64AA0-2DD5-4C07-1DAA-D837B33C55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6571" y="4897862"/>
                <a:ext cx="1199323" cy="587853"/>
              </a:xfrm>
              <a:prstGeom prst="rect">
                <a:avLst/>
              </a:prstGeom>
              <a:blipFill>
                <a:blip r:embed="rId8"/>
                <a:stretch>
                  <a:fillRect l="-3158" b="-104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BBDD12CB-7FD7-8390-12DB-DE8A6A247127}"/>
                  </a:ext>
                </a:extLst>
              </p:cNvPr>
              <p:cNvSpPr txBox="1"/>
              <p:nvPr/>
            </p:nvSpPr>
            <p:spPr>
              <a:xfrm>
                <a:off x="7598166" y="4897862"/>
                <a:ext cx="1199323" cy="5878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16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kumimoji="1" lang="en-US" altLang="zh-CN" sz="160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6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kumimoji="1" lang="en-US" altLang="zh-CN" sz="160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±</m:t>
                              </m:r>
                            </m:sup>
                          </m:sSup>
                        </m:e>
                        <m:sub>
                          <m:r>
                            <a:rPr kumimoji="1" lang="en-US" altLang="zh-CN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en-US" altLang="zh-CN" sz="1600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kumimoji="1" lang="en-US" altLang="zh-CN" sz="1600" dirty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data</a:t>
                </a:r>
                <a:endParaRPr kumimoji="1" lang="zh-CN" altLang="en-US" sz="1600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BBDD12CB-7FD7-8390-12DB-DE8A6A2471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8166" y="4897862"/>
                <a:ext cx="1199323" cy="587853"/>
              </a:xfrm>
              <a:prstGeom prst="rect">
                <a:avLst/>
              </a:prstGeom>
              <a:blipFill>
                <a:blip r:embed="rId9"/>
                <a:stretch>
                  <a:fillRect l="-3158" b="-104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39615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4C30EFCB-F8F1-EA78-645A-9301FA54A9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7603" y="347018"/>
            <a:ext cx="3947876" cy="3060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8DC43EF6-A11F-2270-2935-F0DAB00A9D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2568" y="353593"/>
            <a:ext cx="3947876" cy="3060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99DE510-4A68-C5A7-D393-6BEA62B6EC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2568" y="3413221"/>
            <a:ext cx="3947876" cy="3060000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A83508DC-0986-1E7A-B5BA-BCEFE8B9E0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7603" y="3419796"/>
            <a:ext cx="3947876" cy="3060000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F0DD9402-99E1-131E-AE02-4B61F8D0CDF8}"/>
              </a:ext>
            </a:extLst>
          </p:cNvPr>
          <p:cNvSpPr txBox="1"/>
          <p:nvPr/>
        </p:nvSpPr>
        <p:spPr>
          <a:xfrm>
            <a:off x="4331164" y="0"/>
            <a:ext cx="46655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Particle Identification-</a:t>
            </a:r>
            <a:r>
              <a:rPr kumimoji="1" lang="en-US" altLang="zh-CN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kaonID</a:t>
            </a:r>
            <a:endParaRPr kumimoji="1" lang="zh-CN" altLang="en-US" sz="24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622902FB-716C-1AEE-5C81-79DBD4C2B9A7}"/>
                  </a:ext>
                </a:extLst>
              </p:cNvPr>
              <p:cNvSpPr txBox="1"/>
              <p:nvPr/>
            </p:nvSpPr>
            <p:spPr>
              <a:xfrm>
                <a:off x="4581505" y="6466739"/>
                <a:ext cx="3947876" cy="3912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𝐾𝑎𝑜𝑛𝐼</m:t>
                    </m:r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𝑏𝑖𝑛𝑎𝑟𝑦</m:t>
                        </m:r>
                      </m:sub>
                    </m:sSub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&lt;0.4</m:t>
                    </m:r>
                  </m:oMath>
                </a14:m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required.</a:t>
                </a:r>
                <a:endParaRPr kumimoji="1"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622902FB-716C-1AEE-5C81-79DBD4C2B9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1505" y="6466739"/>
                <a:ext cx="3947876" cy="391261"/>
              </a:xfrm>
              <a:prstGeom prst="rect">
                <a:avLst/>
              </a:prstGeom>
              <a:blipFill>
                <a:blip r:embed="rId6"/>
                <a:stretch>
                  <a:fillRect l="-962" t="-9677" b="-161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CD871DE0-64F2-9CF9-B367-1D629D66684F}"/>
                  </a:ext>
                </a:extLst>
              </p:cNvPr>
              <p:cNvSpPr txBox="1"/>
              <p:nvPr/>
            </p:nvSpPr>
            <p:spPr>
              <a:xfrm>
                <a:off x="2841729" y="722122"/>
                <a:ext cx="235372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14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kumimoji="1" lang="en-US" altLang="zh-CN" sz="14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14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kumimoji="1" lang="en-US" altLang="zh-CN" sz="14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p>
                        </m:sSup>
                      </m:e>
                      <m:sub>
                        <m:r>
                          <a:rPr kumimoji="1" lang="en-US" altLang="zh-CN" sz="1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1" lang="en-US" altLang="zh-CN" sz="1400" dirty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from mm mode</a:t>
                </a:r>
              </a:p>
              <a:p>
                <a:r>
                  <a:rPr kumimoji="1" lang="en-US" altLang="zh-CN" sz="1400" dirty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Low-</a:t>
                </a:r>
                <a:r>
                  <a:rPr kumimoji="1" lang="en-US" altLang="zh-CN" sz="1400" dirty="0" err="1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mult</a:t>
                </a:r>
                <a:endParaRPr kumimoji="1" lang="zh-CN" altLang="en-US" sz="1400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CD871DE0-64F2-9CF9-B367-1D629D6668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1729" y="722122"/>
                <a:ext cx="2353726" cy="523220"/>
              </a:xfrm>
              <a:prstGeom prst="rect">
                <a:avLst/>
              </a:prstGeom>
              <a:blipFill>
                <a:blip r:embed="rId7"/>
                <a:stretch>
                  <a:fillRect l="-538" b="-1190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4DB745C6-6E64-E190-64C3-2345D21C7BB2}"/>
                  </a:ext>
                </a:extLst>
              </p:cNvPr>
              <p:cNvSpPr txBox="1"/>
              <p:nvPr/>
            </p:nvSpPr>
            <p:spPr>
              <a:xfrm>
                <a:off x="6663922" y="722121"/>
                <a:ext cx="235372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14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kumimoji="1" lang="en-US" altLang="zh-CN" sz="14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14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kumimoji="1" lang="en-US" altLang="zh-CN" sz="14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p>
                        </m:sSup>
                      </m:e>
                      <m:sub>
                        <m:r>
                          <a:rPr kumimoji="1" lang="en-US" altLang="zh-CN" sz="1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kumimoji="1" lang="en-US" altLang="zh-CN" sz="1400" dirty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from mm mode</a:t>
                </a:r>
              </a:p>
              <a:p>
                <a:r>
                  <a:rPr kumimoji="1" lang="en-US" altLang="zh-CN" sz="1400" dirty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Low-</a:t>
                </a:r>
                <a:r>
                  <a:rPr kumimoji="1" lang="en-US" altLang="zh-CN" sz="1400" dirty="0" err="1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mult</a:t>
                </a:r>
                <a:endParaRPr kumimoji="1" lang="zh-CN" altLang="en-US" sz="1400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4DB745C6-6E64-E190-64C3-2345D21C7B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3922" y="722121"/>
                <a:ext cx="2353726" cy="523220"/>
              </a:xfrm>
              <a:prstGeom prst="rect">
                <a:avLst/>
              </a:prstGeom>
              <a:blipFill>
                <a:blip r:embed="rId8"/>
                <a:stretch>
                  <a:fillRect l="-538" b="-1190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E711E1FD-6B03-168B-62F4-45F1CE455BA0}"/>
                  </a:ext>
                </a:extLst>
              </p:cNvPr>
              <p:cNvSpPr txBox="1"/>
              <p:nvPr/>
            </p:nvSpPr>
            <p:spPr>
              <a:xfrm>
                <a:off x="2841729" y="3878979"/>
                <a:ext cx="235372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14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kumimoji="1" lang="en-US" altLang="zh-CN" sz="14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14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kumimoji="1" lang="en-US" altLang="zh-CN" sz="14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p>
                        </m:sSup>
                      </m:e>
                      <m:sub>
                        <m:r>
                          <a:rPr kumimoji="1" lang="en-US" altLang="zh-CN" sz="1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1" lang="en-US" altLang="zh-CN" sz="1400" dirty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from </a:t>
                </a:r>
                <a:r>
                  <a:rPr kumimoji="1" lang="en-US" altLang="zh-CN" sz="1400" dirty="0" err="1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ee</a:t>
                </a:r>
                <a:r>
                  <a:rPr kumimoji="1" lang="en-US" altLang="zh-CN" sz="1400" dirty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mode</a:t>
                </a:r>
              </a:p>
              <a:p>
                <a:r>
                  <a:rPr kumimoji="1" lang="en-US" altLang="zh-CN" sz="1400" dirty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Low-</a:t>
                </a:r>
                <a:r>
                  <a:rPr kumimoji="1" lang="en-US" altLang="zh-CN" sz="1400" dirty="0" err="1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mult</a:t>
                </a:r>
                <a:endParaRPr kumimoji="1" lang="zh-CN" altLang="en-US" sz="1400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E711E1FD-6B03-168B-62F4-45F1CE455B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1729" y="3878979"/>
                <a:ext cx="2353726" cy="523220"/>
              </a:xfrm>
              <a:prstGeom prst="rect">
                <a:avLst/>
              </a:prstGeom>
              <a:blipFill>
                <a:blip r:embed="rId9"/>
                <a:stretch>
                  <a:fillRect l="-538" t="-2381" b="-95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C88C0637-9F00-6059-B8FA-4B498F4EE542}"/>
                  </a:ext>
                </a:extLst>
              </p:cNvPr>
              <p:cNvSpPr txBox="1"/>
              <p:nvPr/>
            </p:nvSpPr>
            <p:spPr>
              <a:xfrm>
                <a:off x="6789605" y="3878979"/>
                <a:ext cx="235372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14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kumimoji="1" lang="en-US" altLang="zh-CN" sz="14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14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kumimoji="1" lang="en-US" altLang="zh-CN" sz="14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p>
                        </m:sSup>
                      </m:e>
                      <m:sub>
                        <m:r>
                          <a:rPr kumimoji="1" lang="en-US" altLang="zh-CN" sz="1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kumimoji="1" lang="en-US" altLang="zh-CN" sz="1400" dirty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from </a:t>
                </a:r>
                <a:r>
                  <a:rPr kumimoji="1" lang="en-US" altLang="zh-CN" sz="1400" dirty="0" err="1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ee</a:t>
                </a:r>
                <a:r>
                  <a:rPr kumimoji="1" lang="en-US" altLang="zh-CN" sz="1400" dirty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mode</a:t>
                </a:r>
              </a:p>
              <a:p>
                <a:r>
                  <a:rPr kumimoji="1" lang="en-US" altLang="zh-CN" sz="1400" dirty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Low-</a:t>
                </a:r>
                <a:r>
                  <a:rPr kumimoji="1" lang="en-US" altLang="zh-CN" sz="1400" dirty="0" err="1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mult</a:t>
                </a:r>
                <a:endParaRPr kumimoji="1" lang="zh-CN" altLang="en-US" sz="1400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C88C0637-9F00-6059-B8FA-4B498F4EE5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9605" y="3878979"/>
                <a:ext cx="2353726" cy="523220"/>
              </a:xfrm>
              <a:prstGeom prst="rect">
                <a:avLst/>
              </a:prstGeom>
              <a:blipFill>
                <a:blip r:embed="rId10"/>
                <a:stretch>
                  <a:fillRect l="-538" t="-2381" b="-95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54655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6A93BD15-30A5-3B3C-1729-626B7AD35A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1217" y="3464202"/>
            <a:ext cx="3947875" cy="3060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FD989B0-84BD-7991-9D41-8E3FE80790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7226" y="3464202"/>
            <a:ext cx="3947876" cy="3060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C10AD4A-9B3A-748C-EB3E-73EF208DCC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1216" y="404202"/>
            <a:ext cx="3947876" cy="3060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10E91164-E4DF-2FC8-8EBB-49B3CCAA04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7226" y="404202"/>
            <a:ext cx="3947876" cy="3060000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F0DD9402-99E1-131E-AE02-4B61F8D0CDF8}"/>
              </a:ext>
            </a:extLst>
          </p:cNvPr>
          <p:cNvSpPr txBox="1"/>
          <p:nvPr/>
        </p:nvSpPr>
        <p:spPr>
          <a:xfrm>
            <a:off x="4331164" y="0"/>
            <a:ext cx="46655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Particle Identification-</a:t>
            </a:r>
            <a:r>
              <a:rPr kumimoji="1" lang="en-US" altLang="zh-CN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kaonID</a:t>
            </a:r>
            <a:endParaRPr kumimoji="1" lang="zh-CN" altLang="en-US" sz="24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622902FB-716C-1AEE-5C81-79DBD4C2B9A7}"/>
                  </a:ext>
                </a:extLst>
              </p:cNvPr>
              <p:cNvSpPr txBox="1"/>
              <p:nvPr/>
            </p:nvSpPr>
            <p:spPr>
              <a:xfrm>
                <a:off x="4581505" y="6466739"/>
                <a:ext cx="3947876" cy="3912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𝐾𝑎𝑜𝑛𝐼</m:t>
                    </m:r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𝑏𝑖𝑛𝑎𝑟𝑦</m:t>
                        </m:r>
                      </m:sub>
                    </m:sSub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&lt;0.4</m:t>
                    </m:r>
                  </m:oMath>
                </a14:m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required.</a:t>
                </a:r>
                <a:endParaRPr kumimoji="1"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622902FB-716C-1AEE-5C81-79DBD4C2B9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1505" y="6466739"/>
                <a:ext cx="3947876" cy="391261"/>
              </a:xfrm>
              <a:prstGeom prst="rect">
                <a:avLst/>
              </a:prstGeom>
              <a:blipFill>
                <a:blip r:embed="rId6"/>
                <a:stretch>
                  <a:fillRect l="-962" t="-9677" b="-161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CD871DE0-64F2-9CF9-B367-1D629D66684F}"/>
                  </a:ext>
                </a:extLst>
              </p:cNvPr>
              <p:cNvSpPr txBox="1"/>
              <p:nvPr/>
            </p:nvSpPr>
            <p:spPr>
              <a:xfrm>
                <a:off x="2966419" y="929940"/>
                <a:ext cx="235372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14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kumimoji="1" lang="en-US" altLang="zh-CN" sz="14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14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kumimoji="1" lang="en-US" altLang="zh-CN" sz="14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p>
                        </m:sSup>
                      </m:e>
                      <m:sub>
                        <m:r>
                          <a:rPr kumimoji="1" lang="en-US" altLang="zh-CN" sz="1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1" lang="en-US" altLang="zh-CN" sz="1400" dirty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from mm mode</a:t>
                </a:r>
              </a:p>
              <a:p>
                <a:r>
                  <a:rPr kumimoji="1" lang="en-US" altLang="zh-CN" sz="1400" dirty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data</a:t>
                </a:r>
                <a:endParaRPr kumimoji="1" lang="zh-CN" altLang="en-US" sz="1400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CD871DE0-64F2-9CF9-B367-1D629D6668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6419" y="929940"/>
                <a:ext cx="2353726" cy="523220"/>
              </a:xfrm>
              <a:prstGeom prst="rect">
                <a:avLst/>
              </a:prstGeom>
              <a:blipFill>
                <a:blip r:embed="rId7"/>
                <a:stretch>
                  <a:fillRect l="-1070" t="-2381" b="-95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4DB745C6-6E64-E190-64C3-2345D21C7BB2}"/>
                  </a:ext>
                </a:extLst>
              </p:cNvPr>
              <p:cNvSpPr txBox="1"/>
              <p:nvPr/>
            </p:nvSpPr>
            <p:spPr>
              <a:xfrm>
                <a:off x="6931115" y="932623"/>
                <a:ext cx="235372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14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kumimoji="1" lang="en-US" altLang="zh-CN" sz="14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14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kumimoji="1" lang="en-US" altLang="zh-CN" sz="14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p>
                        </m:sSup>
                      </m:e>
                      <m:sub>
                        <m:r>
                          <a:rPr kumimoji="1" lang="en-US" altLang="zh-CN" sz="1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kumimoji="1" lang="en-US" altLang="zh-CN" sz="1400" dirty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from mm mode</a:t>
                </a:r>
              </a:p>
              <a:p>
                <a:r>
                  <a:rPr kumimoji="1" lang="en-US" altLang="zh-CN" sz="1400" dirty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data</a:t>
                </a:r>
                <a:endParaRPr kumimoji="1" lang="zh-CN" altLang="en-US" sz="1400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4DB745C6-6E64-E190-64C3-2345D21C7B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1115" y="932623"/>
                <a:ext cx="2353726" cy="523220"/>
              </a:xfrm>
              <a:prstGeom prst="rect">
                <a:avLst/>
              </a:prstGeom>
              <a:blipFill>
                <a:blip r:embed="rId8"/>
                <a:stretch>
                  <a:fillRect l="-535" t="-2381" b="-95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E711E1FD-6B03-168B-62F4-45F1CE455BA0}"/>
                  </a:ext>
                </a:extLst>
              </p:cNvPr>
              <p:cNvSpPr txBox="1"/>
              <p:nvPr/>
            </p:nvSpPr>
            <p:spPr>
              <a:xfrm>
                <a:off x="2966419" y="3962375"/>
                <a:ext cx="235372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14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kumimoji="1" lang="en-US" altLang="zh-CN" sz="14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14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kumimoji="1" lang="en-US" altLang="zh-CN" sz="14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p>
                        </m:sSup>
                      </m:e>
                      <m:sub>
                        <m:r>
                          <a:rPr kumimoji="1" lang="en-US" altLang="zh-CN" sz="1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1" lang="en-US" altLang="zh-CN" sz="1400" dirty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from </a:t>
                </a:r>
                <a:r>
                  <a:rPr kumimoji="1" lang="en-US" altLang="zh-CN" sz="1400" dirty="0" err="1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ee</a:t>
                </a:r>
                <a:r>
                  <a:rPr kumimoji="1" lang="en-US" altLang="zh-CN" sz="1400" dirty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mode</a:t>
                </a:r>
              </a:p>
              <a:p>
                <a:r>
                  <a:rPr kumimoji="1" lang="en-US" altLang="zh-CN" sz="1400" dirty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data</a:t>
                </a:r>
                <a:endParaRPr kumimoji="1" lang="zh-CN" altLang="en-US" sz="1400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E711E1FD-6B03-168B-62F4-45F1CE455B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6419" y="3962375"/>
                <a:ext cx="2353726" cy="523220"/>
              </a:xfrm>
              <a:prstGeom prst="rect">
                <a:avLst/>
              </a:prstGeom>
              <a:blipFill>
                <a:blip r:embed="rId9"/>
                <a:stretch>
                  <a:fillRect l="-1070" t="-2381" b="-95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C88C0637-9F00-6059-B8FA-4B498F4EE542}"/>
                  </a:ext>
                </a:extLst>
              </p:cNvPr>
              <p:cNvSpPr txBox="1"/>
              <p:nvPr/>
            </p:nvSpPr>
            <p:spPr>
              <a:xfrm>
                <a:off x="6984555" y="3899958"/>
                <a:ext cx="235372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14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kumimoji="1" lang="en-US" altLang="zh-CN" sz="14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sz="14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kumimoji="1" lang="en-US" altLang="zh-CN" sz="14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p>
                        </m:sSup>
                      </m:e>
                      <m:sub>
                        <m:r>
                          <a:rPr kumimoji="1" lang="en-US" altLang="zh-CN" sz="1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kumimoji="1" lang="en-US" altLang="zh-CN" sz="1400" dirty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from </a:t>
                </a:r>
                <a:r>
                  <a:rPr kumimoji="1" lang="en-US" altLang="zh-CN" sz="1400" dirty="0" err="1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ee</a:t>
                </a:r>
                <a:r>
                  <a:rPr kumimoji="1" lang="en-US" altLang="zh-CN" sz="1400" dirty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mode</a:t>
                </a:r>
              </a:p>
              <a:p>
                <a:r>
                  <a:rPr kumimoji="1" lang="en-US" altLang="zh-CN" sz="1400" dirty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data</a:t>
                </a:r>
                <a:endParaRPr kumimoji="1" lang="zh-CN" altLang="en-US" sz="1400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C88C0637-9F00-6059-B8FA-4B498F4EE5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4555" y="3899958"/>
                <a:ext cx="2353726" cy="523220"/>
              </a:xfrm>
              <a:prstGeom prst="rect">
                <a:avLst/>
              </a:prstGeom>
              <a:blipFill>
                <a:blip r:embed="rId10"/>
                <a:stretch>
                  <a:fillRect l="-1075" t="-2381" b="-95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20343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67300BC4-D6BE-8B46-7438-E8BCEA7EF3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594" y="369000"/>
            <a:ext cx="3947876" cy="30600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61E27C5E-2105-1A95-3E33-9AAEDC05AB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8531" y="369000"/>
            <a:ext cx="3947876" cy="3060000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F0DD9402-99E1-131E-AE02-4B61F8D0CDF8}"/>
              </a:ext>
            </a:extLst>
          </p:cNvPr>
          <p:cNvSpPr txBox="1"/>
          <p:nvPr/>
        </p:nvSpPr>
        <p:spPr>
          <a:xfrm>
            <a:off x="4040659" y="88584"/>
            <a:ext cx="49797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Particle Identification-</a:t>
            </a:r>
            <a:r>
              <a:rPr kumimoji="1" lang="en-US" altLang="zh-CN" sz="28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electronID</a:t>
            </a:r>
            <a:endParaRPr kumimoji="1" lang="zh-CN" altLang="en-US" sz="28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622902FB-716C-1AEE-5C81-79DBD4C2B9A7}"/>
                  </a:ext>
                </a:extLst>
              </p:cNvPr>
              <p:cNvSpPr txBox="1"/>
              <p:nvPr/>
            </p:nvSpPr>
            <p:spPr>
              <a:xfrm>
                <a:off x="3551621" y="6488668"/>
                <a:ext cx="65991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)&lt;0.8</m:t>
                    </m:r>
                  </m:oMath>
                </a14:m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to remove </a:t>
                </a:r>
                <a14:m>
                  <m:oMath xmlns:m="http://schemas.openxmlformats.org/officeDocument/2006/math">
                    <m:r>
                      <a:rPr kumimoji="1"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𝛾</m:t>
                    </m:r>
                  </m:oMath>
                </a14:m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-conversion background.</a:t>
                </a:r>
                <a:endParaRPr kumimoji="1"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622902FB-716C-1AEE-5C81-79DBD4C2B9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1621" y="6488668"/>
                <a:ext cx="6599114" cy="369332"/>
              </a:xfrm>
              <a:prstGeom prst="rect">
                <a:avLst/>
              </a:prstGeom>
              <a:blipFill>
                <a:blip r:embed="rId4"/>
                <a:stretch>
                  <a:fillRect l="-576" t="-6667" b="-2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00B64321-0D64-4852-CA53-230432A83808}"/>
                  </a:ext>
                </a:extLst>
              </p:cNvPr>
              <p:cNvSpPr txBox="1"/>
              <p:nvPr/>
            </p:nvSpPr>
            <p:spPr>
              <a:xfrm>
                <a:off x="2510655" y="1666211"/>
                <a:ext cx="235372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14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kumimoji="1" lang="en-US" altLang="zh-CN" sz="1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kumimoji="1" lang="en-US" altLang="zh-CN" sz="1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p>
                          </m:sSup>
                        </m:e>
                        <m:sub>
                          <m:r>
                            <a:rPr kumimoji="1" lang="en-US" altLang="zh-CN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en-US" altLang="zh-CN" sz="1400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kumimoji="1" lang="en-US" altLang="zh-CN" sz="1400" dirty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Low-</a:t>
                </a:r>
                <a:r>
                  <a:rPr kumimoji="1" lang="en-US" altLang="zh-CN" sz="1400" dirty="0" err="1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mult</a:t>
                </a:r>
                <a:endParaRPr kumimoji="1" lang="zh-CN" altLang="en-US" sz="1400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00B64321-0D64-4852-CA53-230432A838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0655" y="1666211"/>
                <a:ext cx="2353726" cy="523220"/>
              </a:xfrm>
              <a:prstGeom prst="rect">
                <a:avLst/>
              </a:prstGeom>
              <a:blipFill>
                <a:blip r:embed="rId5"/>
                <a:stretch>
                  <a:fillRect l="-535" b="-95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091796D2-ADB5-4D3D-C694-2D081D0C4763}"/>
                  </a:ext>
                </a:extLst>
              </p:cNvPr>
              <p:cNvSpPr txBox="1"/>
              <p:nvPr/>
            </p:nvSpPr>
            <p:spPr>
              <a:xfrm>
                <a:off x="7217242" y="1666210"/>
                <a:ext cx="235372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14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kumimoji="1" lang="en-US" altLang="zh-CN" sz="1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kumimoji="1" lang="en-US" altLang="zh-CN" sz="1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p>
                          </m:sSup>
                        </m:e>
                        <m:sub>
                          <m:r>
                            <a:rPr kumimoji="1" lang="en-US" altLang="zh-CN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en-US" altLang="zh-CN" sz="1400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kumimoji="1" lang="en-US" altLang="zh-CN" sz="1400" dirty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Low-</a:t>
                </a:r>
                <a:r>
                  <a:rPr kumimoji="1" lang="en-US" altLang="zh-CN" sz="1400" dirty="0" err="1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mult</a:t>
                </a:r>
                <a:endParaRPr kumimoji="1" lang="zh-CN" altLang="en-US" sz="1400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091796D2-ADB5-4D3D-C694-2D081D0C47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7242" y="1666210"/>
                <a:ext cx="2353726" cy="523220"/>
              </a:xfrm>
              <a:prstGeom prst="rect">
                <a:avLst/>
              </a:prstGeom>
              <a:blipFill>
                <a:blip r:embed="rId6"/>
                <a:stretch>
                  <a:fillRect l="-1075" b="-95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图片 18">
            <a:extLst>
              <a:ext uri="{FF2B5EF4-FFF2-40B4-BE49-F238E27FC236}">
                <a16:creationId xmlns:a16="http://schemas.microsoft.com/office/drawing/2014/main" id="{AF163FC4-D951-83CC-6859-CB24E5C83D0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85594" y="3429000"/>
            <a:ext cx="3947876" cy="306000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BCA53B6E-89F8-76BF-8A49-BAD2B65D6D5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58531" y="3429000"/>
            <a:ext cx="3947876" cy="306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52C12AB7-C3AF-F846-E1A8-788A6375F38F}"/>
                  </a:ext>
                </a:extLst>
              </p:cNvPr>
              <p:cNvSpPr txBox="1"/>
              <p:nvPr/>
            </p:nvSpPr>
            <p:spPr>
              <a:xfrm>
                <a:off x="2510655" y="5037900"/>
                <a:ext cx="235372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14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kumimoji="1" lang="en-US" altLang="zh-CN" sz="1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kumimoji="1" lang="en-US" altLang="zh-CN" sz="1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p>
                          </m:sSup>
                        </m:e>
                        <m:sub>
                          <m:r>
                            <a:rPr kumimoji="1" lang="en-US" altLang="zh-CN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en-US" altLang="zh-CN" sz="1400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kumimoji="1" lang="en-US" altLang="zh-CN" sz="1400" dirty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data</a:t>
                </a:r>
                <a:endParaRPr kumimoji="1" lang="zh-CN" altLang="en-US" sz="1400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52C12AB7-C3AF-F846-E1A8-788A6375F3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0655" y="5037900"/>
                <a:ext cx="2353726" cy="523220"/>
              </a:xfrm>
              <a:prstGeom prst="rect">
                <a:avLst/>
              </a:prstGeom>
              <a:blipFill>
                <a:blip r:embed="rId9"/>
                <a:stretch>
                  <a:fillRect l="-535" b="-1190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FC322269-4351-CA37-7120-6DCD33E52369}"/>
                  </a:ext>
                </a:extLst>
              </p:cNvPr>
              <p:cNvSpPr txBox="1"/>
              <p:nvPr/>
            </p:nvSpPr>
            <p:spPr>
              <a:xfrm>
                <a:off x="7217242" y="5037900"/>
                <a:ext cx="235372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sz="14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kumimoji="1" lang="en-US" altLang="zh-CN" sz="1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1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kumimoji="1" lang="en-US" altLang="zh-CN" sz="14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p>
                          </m:sSup>
                        </m:e>
                        <m:sub>
                          <m:r>
                            <a:rPr kumimoji="1" lang="en-US" altLang="zh-CN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en-US" altLang="zh-CN" sz="1400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kumimoji="1" lang="en-US" altLang="zh-CN" sz="1400" dirty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data</a:t>
                </a:r>
                <a:endParaRPr kumimoji="1" lang="zh-CN" altLang="en-US" sz="1400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FC322269-4351-CA37-7120-6DCD33E523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7242" y="5037900"/>
                <a:ext cx="2353726" cy="523220"/>
              </a:xfrm>
              <a:prstGeom prst="rect">
                <a:avLst/>
              </a:prstGeom>
              <a:blipFill>
                <a:blip r:embed="rId10"/>
                <a:stretch>
                  <a:fillRect l="-1075" b="-1190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0156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C4477099-6A3F-2863-3ED6-6F71E878B79D}"/>
              </a:ext>
            </a:extLst>
          </p:cNvPr>
          <p:cNvSpPr txBox="1"/>
          <p:nvPr/>
        </p:nvSpPr>
        <p:spPr>
          <a:xfrm>
            <a:off x="3322345" y="154777"/>
            <a:ext cx="55473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Beam parameters of super KEKB</a:t>
            </a:r>
            <a:endParaRPr kumimoji="1" lang="zh-CN" altLang="en-US" sz="28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EEF1930-9119-80F2-6919-3DD682F7D3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69" t="3078" r="4711" b="1452"/>
          <a:stretch/>
        </p:blipFill>
        <p:spPr>
          <a:xfrm>
            <a:off x="7170847" y="2063578"/>
            <a:ext cx="5021153" cy="4794422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0FB9A3B3-F04E-26FD-664E-029AF92DAF8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61" r="2105" b="21991"/>
          <a:stretch/>
        </p:blipFill>
        <p:spPr>
          <a:xfrm>
            <a:off x="369403" y="681758"/>
            <a:ext cx="7578896" cy="213910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E6E9D581-FA2B-00BA-1EAC-5C58845DF85C}"/>
                  </a:ext>
                </a:extLst>
              </p:cNvPr>
              <p:cNvSpPr txBox="1"/>
              <p:nvPr/>
            </p:nvSpPr>
            <p:spPr>
              <a:xfrm>
                <a:off x="369403" y="2953997"/>
                <a:ext cx="7699559" cy="26151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HER 7 GeV, LER 4 GeV, HER angle:+41.5 </a:t>
                </a:r>
                <a:r>
                  <a:rPr kumimoji="1" lang="en-US" altLang="zh-CN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mrad</a:t>
                </a:r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LER angle:-41.5 </a:t>
                </a:r>
                <a:r>
                  <a:rPr kumimoji="1" lang="en-US" altLang="zh-CN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mrad</a:t>
                </a:r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Lorentz-invariant Mandelstam variables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𝑠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𝑠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Sup>
                      <m:sSubSup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bSup>
                    <m:r>
                      <a:rPr kumimoji="1"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bSup>
                      <m:sSubSup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  <m: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bSup>
                    <m:r>
                      <a:rPr kumimoji="1"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+2</m:t>
                    </m:r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kumimoji="1"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−2</m:t>
                    </m:r>
                    <m:acc>
                      <m:accPr>
                        <m:chr m:val="⃗"/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  <m:acc>
                      <m:accPr>
                        <m:chr m:val="⃗"/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endParaRPr kumimoji="1"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kumimoji="1" lang="zh-CN" altLang="en-US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</m:rad>
                    <m:r>
                      <a:rPr kumimoji="1" lang="zh-CN" altLang="en-US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≈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7∗4</m:t>
                        </m:r>
                      </m:e>
                    </m:rad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≈10.583 </m:t>
                    </m:r>
                    <m:r>
                      <m:rPr>
                        <m:sty m:val="p"/>
                      </m:rPr>
                      <a:rPr kumimoji="1" lang="en-US" altLang="zh-CN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GeV</m:t>
                    </m:r>
                  </m:oMath>
                </a14:m>
                <a:endParaRPr kumimoji="1"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Boost vector in (x,0,z)</a:t>
                </a:r>
              </a:p>
              <a:p>
                <a:pPr lvl="1"/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let </a:t>
                </a:r>
                <a14:m>
                  <m:oMath xmlns:m="http://schemas.openxmlformats.org/officeDocument/2006/math">
                    <m:r>
                      <a:rPr kumimoji="1"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𝜓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=41.5 </m:t>
                    </m:r>
                    <m:r>
                      <m:rPr>
                        <m:sty m:val="p"/>
                      </m:rPr>
                      <a:rPr kumimoji="1" lang="en-US" altLang="zh-CN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mrad</m:t>
                    </m:r>
                  </m:oMath>
                </a14:m>
                <a:endParaRPr kumimoji="1"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Beam momenta: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HER</a:t>
                </a:r>
                <a:r>
                  <a:rPr kumimoji="1"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(7sin</a:t>
                </a:r>
                <a14:m>
                  <m:oMath xmlns:m="http://schemas.openxmlformats.org/officeDocument/2006/math">
                    <m:r>
                      <a:rPr kumimoji="1"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𝜓</m:t>
                    </m:r>
                  </m:oMath>
                </a14:m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,0,7cos</a:t>
                </a:r>
                <a:r>
                  <a:rPr kumimoji="1" lang="en-US" altLang="zh-CN" dirty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𝜓</m:t>
                    </m:r>
                  </m:oMath>
                </a14:m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), </a:t>
                </a:r>
                <a:r>
                  <a:rPr kumimoji="1"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LER</a:t>
                </a:r>
                <a:r>
                  <a:rPr kumimoji="1"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(4sin</a:t>
                </a:r>
                <a14:m>
                  <m:oMath xmlns:m="http://schemas.openxmlformats.org/officeDocument/2006/math">
                    <m:r>
                      <a:rPr kumimoji="1"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𝜓</m:t>
                    </m:r>
                  </m:oMath>
                </a14:m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,0,-4cos</a:t>
                </a:r>
                <a:r>
                  <a:rPr kumimoji="1" lang="en-US" altLang="zh-CN" dirty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𝜓</m:t>
                    </m:r>
                  </m:oMath>
                </a14:m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boost vector(11sin</a:t>
                </a:r>
                <a14:m>
                  <m:oMath xmlns:m="http://schemas.openxmlformats.org/officeDocument/2006/math">
                    <m:r>
                      <a:rPr kumimoji="1"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𝜓</m:t>
                    </m:r>
                  </m:oMath>
                </a14:m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,0,3cos</a:t>
                </a:r>
                <a:r>
                  <a:rPr kumimoji="1" lang="en-US" altLang="zh-CN" dirty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𝜓</m:t>
                    </m:r>
                  </m:oMath>
                </a14:m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kumimoji="1"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E6E9D581-FA2B-00BA-1EAC-5C58845DF8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403" y="2953997"/>
                <a:ext cx="7699559" cy="2615139"/>
              </a:xfrm>
              <a:prstGeom prst="rect">
                <a:avLst/>
              </a:prstGeom>
              <a:blipFill>
                <a:blip r:embed="rId4"/>
                <a:stretch>
                  <a:fillRect l="-824" t="-966" b="-24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右箭头 5">
            <a:extLst>
              <a:ext uri="{FF2B5EF4-FFF2-40B4-BE49-F238E27FC236}">
                <a16:creationId xmlns:a16="http://schemas.microsoft.com/office/drawing/2014/main" id="{80329E74-9C82-F239-62C9-C4C5D81838F3}"/>
              </a:ext>
            </a:extLst>
          </p:cNvPr>
          <p:cNvSpPr/>
          <p:nvPr/>
        </p:nvSpPr>
        <p:spPr>
          <a:xfrm>
            <a:off x="331033" y="6077643"/>
            <a:ext cx="370703" cy="27184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C63F9547-E7F8-F4DF-2457-11136D94510A}"/>
                  </a:ext>
                </a:extLst>
              </p:cNvPr>
              <p:cNvSpPr txBox="1"/>
              <p:nvPr/>
            </p:nvSpPr>
            <p:spPr>
              <a:xfrm>
                <a:off x="1072789" y="5750396"/>
                <a:ext cx="6098058" cy="9263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kumimoji="1" lang="zh-CN" altLang="en-US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kumimoji="1" lang="en-US" altLang="zh-CN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</m:rad>
                      <m:r>
                        <a:rPr kumimoji="1" lang="en-US" altLang="zh-CN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=10.57389325786920331041</m:t>
                      </m:r>
                      <m:r>
                        <m:rPr>
                          <m:sty m:val="p"/>
                        </m:rPr>
                        <a:rPr kumimoji="1" lang="en-US" altLang="zh-CN" b="0" i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GeV</m:t>
                      </m:r>
                    </m:oMath>
                  </m:oMathPara>
                </a14:m>
                <a:endParaRPr kumimoji="1" lang="en-US" altLang="zh-CN" b="0" dirty="0">
                  <a:solidFill>
                    <a:schemeClr val="accent2"/>
                  </a:solidFill>
                  <a:cs typeface="Times New Roman" panose="02020603050405020304" pitchFamily="18" charset="0"/>
                </a:endParaRPr>
              </a:p>
              <a:p>
                <a:r>
                  <a:rPr kumimoji="1" lang="en-US" altLang="zh-CN" dirty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boost vector: (0.45636897,0,2,9974701)</a:t>
                </a:r>
              </a:p>
              <a:p>
                <a14:m>
                  <m:oMath xmlns:m="http://schemas.openxmlformats.org/officeDocument/2006/math">
                    <m:r>
                      <a:rPr lang="zh-CN" altLang="en-US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altLang="zh-CN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=0.0057692395934144867 </m:t>
                    </m:r>
                    <m:r>
                      <m:rPr>
                        <m:sty m:val="p"/>
                      </m:rPr>
                      <a:rPr lang="en-US" altLang="zh-CN" b="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rad</m:t>
                    </m:r>
                  </m:oMath>
                </a14:m>
                <a:r>
                  <a:rPr lang="zh-CN" altLang="en-US" dirty="0">
                    <a:solidFill>
                      <a:schemeClr val="accent2"/>
                    </a:solidFill>
                  </a:rPr>
                  <a:t> </a:t>
                </a:r>
                <a:r>
                  <a:rPr lang="en-US" altLang="zh-CN" dirty="0">
                    <a:solidFill>
                      <a:schemeClr val="accent2"/>
                    </a:solidFill>
                  </a:rPr>
                  <a:t>(</a:t>
                </a:r>
                <a:r>
                  <a:rPr lang="zh-CN" altLang="en-US" dirty="0">
                    <a:solidFill>
                      <a:schemeClr val="accent2"/>
                    </a:solidFill>
                  </a:rPr>
                  <a:t>动量与</a:t>
                </a:r>
                <a:r>
                  <a:rPr lang="en-US" altLang="zh-CN" dirty="0">
                    <a:solidFill>
                      <a:schemeClr val="accent2"/>
                    </a:solidFill>
                  </a:rPr>
                  <a:t>z</a:t>
                </a:r>
                <a:r>
                  <a:rPr lang="zh-CN" altLang="en-US" dirty="0">
                    <a:solidFill>
                      <a:schemeClr val="accent2"/>
                    </a:solidFill>
                  </a:rPr>
                  <a:t>轴夹角</a:t>
                </a:r>
                <a:r>
                  <a:rPr lang="en-US" altLang="zh-CN" dirty="0">
                    <a:solidFill>
                      <a:schemeClr val="accent2"/>
                    </a:solidFill>
                  </a:rPr>
                  <a:t>)</a:t>
                </a:r>
                <a:endParaRPr lang="zh-CN" altLang="en-US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C63F9547-E7F8-F4DF-2457-11136D9451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789" y="5750396"/>
                <a:ext cx="6098058" cy="926344"/>
              </a:xfrm>
              <a:prstGeom prst="rect">
                <a:avLst/>
              </a:prstGeom>
              <a:blipFill>
                <a:blip r:embed="rId5"/>
                <a:stretch>
                  <a:fillRect l="-832" b="-945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50681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id="{36489143-0BC9-8149-100F-0D7A28124D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4168" y="3338492"/>
            <a:ext cx="4007832" cy="2880000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D0928239-01E6-C80F-F7B9-833054DFAD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4168" y="540161"/>
            <a:ext cx="4007832" cy="288000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BD26C356-E5CF-936E-662C-14E58A4EE1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5159" y="541868"/>
            <a:ext cx="4007832" cy="2880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E083E38-A6FF-0EEB-CC8D-D3AFA4BA01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5159" y="3338492"/>
            <a:ext cx="4007832" cy="2880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1C177FAA-0B92-0578-A40E-9EB65E6D10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149" y="3338492"/>
            <a:ext cx="4007833" cy="2880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6C93EC4-F341-DED4-4823-742803D0152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150" y="543857"/>
            <a:ext cx="4007832" cy="288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7068F655-BEF2-1C17-52AC-A1E15759B3F4}"/>
                  </a:ext>
                </a:extLst>
              </p:cNvPr>
              <p:cNvSpPr txBox="1"/>
              <p:nvPr/>
            </p:nvSpPr>
            <p:spPr>
              <a:xfrm>
                <a:off x="5187918" y="16941"/>
                <a:ext cx="228178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zh-CN" sz="2800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𝐽</m:t>
                    </m:r>
                    <m:r>
                      <a:rPr kumimoji="1" lang="en-US" altLang="zh-CN" sz="2800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/</m:t>
                    </m:r>
                    <m:r>
                      <a:rPr kumimoji="1" lang="en-US" altLang="zh-CN" sz="2800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𝜓</m:t>
                    </m:r>
                  </m:oMath>
                </a14:m>
                <a:r>
                  <a:rPr kumimoji="1" lang="en-US" altLang="zh-CN" sz="28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800" b="0" i="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kumimoji="1" lang="en-US" altLang="zh-CN" sz="2800" i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𝑠𝑖𝑔𝑛𝑎𝑙𝑠</m:t>
                    </m:r>
                  </m:oMath>
                </a14:m>
                <a:endParaRPr kumimoji="1" lang="zh-CN" altLang="en-US" sz="28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7068F655-BEF2-1C17-52AC-A1E15759B3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7918" y="16941"/>
                <a:ext cx="2281788" cy="523220"/>
              </a:xfrm>
              <a:prstGeom prst="rect">
                <a:avLst/>
              </a:prstGeom>
              <a:blipFill>
                <a:blip r:embed="rId8"/>
                <a:stretch>
                  <a:fillRect l="-2778" b="-2381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本框 8">
            <a:extLst>
              <a:ext uri="{FF2B5EF4-FFF2-40B4-BE49-F238E27FC236}">
                <a16:creationId xmlns:a16="http://schemas.microsoft.com/office/drawing/2014/main" id="{B2FEE6E2-B4DF-828C-6422-E61C31B56E67}"/>
              </a:ext>
            </a:extLst>
          </p:cNvPr>
          <p:cNvSpPr txBox="1"/>
          <p:nvPr/>
        </p:nvSpPr>
        <p:spPr>
          <a:xfrm>
            <a:off x="4825245" y="1117175"/>
            <a:ext cx="10614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Signal</a:t>
            </a:r>
          </a:p>
          <a:p>
            <a:r>
              <a:rPr kumimoji="1" lang="en-US" altLang="zh-CN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ee_mode</a:t>
            </a:r>
            <a:endParaRPr kumimoji="1" lang="zh-CN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5FB2376D-5DBE-FCBB-E8FF-AF37673AD625}"/>
              </a:ext>
            </a:extLst>
          </p:cNvPr>
          <p:cNvSpPr txBox="1"/>
          <p:nvPr/>
        </p:nvSpPr>
        <p:spPr>
          <a:xfrm>
            <a:off x="4825245" y="3857572"/>
            <a:ext cx="1204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Signal</a:t>
            </a:r>
          </a:p>
          <a:p>
            <a:r>
              <a:rPr kumimoji="1" lang="en-US" altLang="zh-CN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mm_mode</a:t>
            </a:r>
            <a:endParaRPr kumimoji="1" lang="zh-CN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CF0797BC-DEB3-F71B-B603-7A229FAB8FB6}"/>
              </a:ext>
            </a:extLst>
          </p:cNvPr>
          <p:cNvSpPr txBox="1"/>
          <p:nvPr/>
        </p:nvSpPr>
        <p:spPr>
          <a:xfrm>
            <a:off x="8833077" y="1094047"/>
            <a:ext cx="1767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ISR background</a:t>
            </a:r>
          </a:p>
          <a:p>
            <a:r>
              <a:rPr kumimoji="1" lang="en-US" altLang="zh-CN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ee_mode</a:t>
            </a:r>
            <a:endParaRPr kumimoji="1" lang="zh-CN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D73FFCC3-4E7E-919A-E110-28ECC53791E7}"/>
              </a:ext>
            </a:extLst>
          </p:cNvPr>
          <p:cNvSpPr txBox="1"/>
          <p:nvPr/>
        </p:nvSpPr>
        <p:spPr>
          <a:xfrm>
            <a:off x="8833077" y="3857571"/>
            <a:ext cx="1767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ISR background</a:t>
            </a:r>
          </a:p>
          <a:p>
            <a:r>
              <a:rPr kumimoji="1" lang="en-US" altLang="zh-CN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mm_mode</a:t>
            </a:r>
            <a:endParaRPr kumimoji="1" lang="zh-CN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5B316C3D-C6C2-C881-D286-1969D910B16C}"/>
              </a:ext>
            </a:extLst>
          </p:cNvPr>
          <p:cNvSpPr txBox="1"/>
          <p:nvPr/>
        </p:nvSpPr>
        <p:spPr>
          <a:xfrm>
            <a:off x="501898" y="3866171"/>
            <a:ext cx="1204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</a:t>
            </a:r>
          </a:p>
          <a:p>
            <a:r>
              <a:rPr kumimoji="1" lang="en-US" altLang="zh-CN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mm_mode</a:t>
            </a:r>
            <a:endParaRPr kumimoji="1" lang="zh-CN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FDCC3671-39A9-6B03-D9CC-A98736439E73}"/>
              </a:ext>
            </a:extLst>
          </p:cNvPr>
          <p:cNvSpPr txBox="1"/>
          <p:nvPr/>
        </p:nvSpPr>
        <p:spPr>
          <a:xfrm>
            <a:off x="573512" y="1097468"/>
            <a:ext cx="10614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</a:t>
            </a:r>
          </a:p>
          <a:p>
            <a:r>
              <a:rPr kumimoji="1" lang="en-US" altLang="zh-CN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ee_mode</a:t>
            </a:r>
            <a:endParaRPr kumimoji="1" lang="zh-CN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E8B0DF44-4E29-5E47-821B-0C877AA01B06}"/>
              </a:ext>
            </a:extLst>
          </p:cNvPr>
          <p:cNvSpPr txBox="1"/>
          <p:nvPr/>
        </p:nvSpPr>
        <p:spPr>
          <a:xfrm>
            <a:off x="210552" y="6394984"/>
            <a:ext cx="4764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low-</a:t>
            </a:r>
            <a:r>
              <a:rPr kumimoji="1"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mult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MC sample there is not event.</a:t>
            </a:r>
            <a:endParaRPr kumimoji="1"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1035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图片 34">
            <a:extLst>
              <a:ext uri="{FF2B5EF4-FFF2-40B4-BE49-F238E27FC236}">
                <a16:creationId xmlns:a16="http://schemas.microsoft.com/office/drawing/2014/main" id="{EB6AB8E3-B25A-4DD3-5AAB-4210DD5A02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210" y="3258000"/>
            <a:ext cx="5009790" cy="3600000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C6701FE3-9F06-88DF-8992-F975098DB5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7373" y="3258000"/>
            <a:ext cx="5009791" cy="360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734E3EE0-6A3B-106F-6FDA-ECA9CD11EE51}"/>
                  </a:ext>
                </a:extLst>
              </p:cNvPr>
              <p:cNvSpPr txBox="1"/>
              <p:nvPr/>
            </p:nvSpPr>
            <p:spPr>
              <a:xfrm>
                <a:off x="4374291" y="0"/>
                <a:ext cx="316333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800" b="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𝐹𝑖𝑡</m:t>
                      </m:r>
                      <m:r>
                        <a:rPr kumimoji="1" lang="en-US" altLang="zh-CN" sz="2800" b="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kumimoji="1" lang="en-US" altLang="zh-CN" sz="2800" b="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𝑡𝑜</m:t>
                      </m:r>
                      <m:r>
                        <a:rPr kumimoji="1" lang="en-US" altLang="zh-CN" sz="2800" b="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kumimoji="1" lang="en-US" altLang="zh-CN" sz="28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𝐽</m:t>
                      </m:r>
                      <m:r>
                        <a:rPr kumimoji="1" lang="en-US" altLang="zh-CN" sz="28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/</m:t>
                      </m:r>
                      <m:r>
                        <a:rPr kumimoji="1" lang="en-US" altLang="zh-CN" sz="28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𝜓</m:t>
                      </m:r>
                      <m:r>
                        <a:rPr kumimoji="1" lang="en-US" altLang="zh-CN" sz="2800" b="0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kumimoji="1" lang="en-US" altLang="zh-CN" sz="28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𝑠𝑖𝑔𝑛𝑎𝑙𝑠</m:t>
                      </m:r>
                    </m:oMath>
                  </m:oMathPara>
                </a14:m>
                <a:endParaRPr kumimoji="1" lang="zh-CN" altLang="en-US" sz="28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734E3EE0-6A3B-106F-6FDA-ECA9CD11EE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4291" y="0"/>
                <a:ext cx="3163330" cy="523220"/>
              </a:xfrm>
              <a:prstGeom prst="rect">
                <a:avLst/>
              </a:prstGeom>
              <a:blipFill>
                <a:blip r:embed="rId8"/>
                <a:stretch>
                  <a:fillRect b="-214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文本框 26">
            <a:extLst>
              <a:ext uri="{FF2B5EF4-FFF2-40B4-BE49-F238E27FC236}">
                <a16:creationId xmlns:a16="http://schemas.microsoft.com/office/drawing/2014/main" id="{67D86A98-86CE-8965-DEBA-9250B518AAEC}"/>
              </a:ext>
            </a:extLst>
          </p:cNvPr>
          <p:cNvSpPr txBox="1"/>
          <p:nvPr/>
        </p:nvSpPr>
        <p:spPr>
          <a:xfrm>
            <a:off x="-283825" y="551046"/>
            <a:ext cx="6542664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altLang="zh-CN" sz="1600" dirty="0">
                <a:solidFill>
                  <a:srgbClr val="7030A0"/>
                </a:solidFill>
                <a:effectLst/>
                <a:latin typeface="Menlo" panose="020B0609030804020204" pitchFamily="49" charset="0"/>
              </a:rPr>
              <a:t>    Floating Parameter    </a:t>
            </a:r>
            <a:r>
              <a:rPr lang="en" altLang="zh-CN" sz="1600" dirty="0" err="1">
                <a:solidFill>
                  <a:srgbClr val="7030A0"/>
                </a:solidFill>
                <a:effectLst/>
                <a:latin typeface="Menlo" panose="020B0609030804020204" pitchFamily="49" charset="0"/>
              </a:rPr>
              <a:t>FinalValue</a:t>
            </a:r>
            <a:r>
              <a:rPr lang="en" altLang="zh-CN" sz="1600" dirty="0">
                <a:solidFill>
                  <a:srgbClr val="7030A0"/>
                </a:solidFill>
                <a:effectLst/>
                <a:latin typeface="Menlo" panose="020B0609030804020204" pitchFamily="49" charset="0"/>
              </a:rPr>
              <a:t> +/-  Error   </a:t>
            </a:r>
          </a:p>
          <a:p>
            <a:r>
              <a:rPr lang="en" altLang="zh-CN" sz="1600" dirty="0">
                <a:solidFill>
                  <a:srgbClr val="7030A0"/>
                </a:solidFill>
                <a:effectLst/>
                <a:latin typeface="Menlo" panose="020B0609030804020204" pitchFamily="49" charset="0"/>
              </a:rPr>
              <a:t>  --------------------  --------------------------</a:t>
            </a:r>
          </a:p>
          <a:p>
            <a:r>
              <a:rPr lang="en" altLang="zh-CN" sz="1600" dirty="0">
                <a:solidFill>
                  <a:srgbClr val="7030A0"/>
                </a:solidFill>
                <a:effectLst/>
                <a:latin typeface="Menlo" panose="020B0609030804020204" pitchFamily="49" charset="0"/>
              </a:rPr>
              <a:t>             </a:t>
            </a:r>
            <a:r>
              <a:rPr lang="en" altLang="zh-CN" sz="1600" dirty="0" err="1">
                <a:solidFill>
                  <a:srgbClr val="7030A0"/>
                </a:solidFill>
                <a:effectLst/>
                <a:latin typeface="Menlo" panose="020B0609030804020204" pitchFamily="49" charset="0"/>
              </a:rPr>
              <a:t>chebYield</a:t>
            </a:r>
            <a:r>
              <a:rPr lang="en" altLang="zh-CN" sz="1600" dirty="0">
                <a:solidFill>
                  <a:srgbClr val="7030A0"/>
                </a:solidFill>
                <a:effectLst/>
                <a:latin typeface="Menlo" panose="020B0609030804020204" pitchFamily="49" charset="0"/>
              </a:rPr>
              <a:t>    7.0823e+03 +/-  1.69e+02</a:t>
            </a:r>
          </a:p>
          <a:p>
            <a:r>
              <a:rPr lang="en" altLang="zh-CN" sz="1600" dirty="0">
                <a:solidFill>
                  <a:srgbClr val="7030A0"/>
                </a:solidFill>
                <a:effectLst/>
                <a:latin typeface="Menlo" panose="020B0609030804020204" pitchFamily="49" charset="0"/>
              </a:rPr>
              <a:t>           gauss1Yield    4.5758e+04 +/-  3.66e+02</a:t>
            </a:r>
          </a:p>
          <a:p>
            <a:r>
              <a:rPr lang="en" altLang="zh-CN" sz="1600" dirty="0">
                <a:solidFill>
                  <a:srgbClr val="7030A0"/>
                </a:solidFill>
                <a:effectLst/>
                <a:latin typeface="Menlo" panose="020B0609030804020204" pitchFamily="49" charset="0"/>
              </a:rPr>
              <a:t>           gauss2Yield    2.0392e+04 +/-  2.99e+02</a:t>
            </a:r>
          </a:p>
          <a:p>
            <a:r>
              <a:rPr lang="en" altLang="zh-CN" sz="1600" dirty="0">
                <a:solidFill>
                  <a:srgbClr val="7030A0"/>
                </a:solidFill>
                <a:effectLst/>
                <a:latin typeface="Menlo" panose="020B0609030804020204" pitchFamily="49" charset="0"/>
              </a:rPr>
              <a:t>                 mean1    3.0965e+00 +/-  4.29e-05</a:t>
            </a:r>
          </a:p>
          <a:p>
            <a:r>
              <a:rPr lang="en" altLang="zh-CN" sz="1600" dirty="0">
                <a:solidFill>
                  <a:srgbClr val="7030A0"/>
                </a:solidFill>
                <a:effectLst/>
                <a:latin typeface="Menlo" panose="020B0609030804020204" pitchFamily="49" charset="0"/>
              </a:rPr>
              <a:t>                 mean2    3.0862e+00 +/-  3.02e-04</a:t>
            </a:r>
          </a:p>
          <a:p>
            <a:r>
              <a:rPr lang="en" altLang="zh-CN" sz="1600" dirty="0">
                <a:solidFill>
                  <a:srgbClr val="7030A0"/>
                </a:solidFill>
                <a:effectLst/>
                <a:latin typeface="Menlo" panose="020B0609030804020204" pitchFamily="49" charset="0"/>
              </a:rPr>
              <a:t>                    p0   -7.8819e-01 +/-  1.53e-02</a:t>
            </a:r>
          </a:p>
          <a:p>
            <a:r>
              <a:rPr lang="en" altLang="zh-CN" sz="1600" dirty="0">
                <a:solidFill>
                  <a:srgbClr val="7030A0"/>
                </a:solidFill>
                <a:effectLst/>
                <a:latin typeface="Menlo" panose="020B0609030804020204" pitchFamily="49" charset="0"/>
              </a:rPr>
              <a:t>                    p1   -1.6505e-01 +/-  1.90e-02</a:t>
            </a:r>
          </a:p>
          <a:p>
            <a:r>
              <a:rPr lang="en" altLang="zh-CN" sz="1600" dirty="0">
                <a:solidFill>
                  <a:srgbClr val="7030A0"/>
                </a:solidFill>
                <a:effectLst/>
                <a:latin typeface="Menlo" panose="020B0609030804020204" pitchFamily="49" charset="0"/>
              </a:rPr>
              <a:t>                sigma1    6.8061e-03 +/-  4.96e-05</a:t>
            </a:r>
          </a:p>
          <a:p>
            <a:r>
              <a:rPr lang="en" altLang="zh-CN" sz="1600" dirty="0">
                <a:solidFill>
                  <a:srgbClr val="7030A0"/>
                </a:solidFill>
                <a:effectLst/>
                <a:latin typeface="Menlo" panose="020B0609030804020204" pitchFamily="49" charset="0"/>
              </a:rPr>
              <a:t>                sigma2    2.5537e-02 +/-  3.78e-04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E61AFE11-5EA9-B4A6-852B-50523357309E}"/>
              </a:ext>
            </a:extLst>
          </p:cNvPr>
          <p:cNvSpPr txBox="1"/>
          <p:nvPr/>
        </p:nvSpPr>
        <p:spPr>
          <a:xfrm>
            <a:off x="5761972" y="551046"/>
            <a:ext cx="8274909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altLang="zh-CN" sz="1600" dirty="0">
                <a:solidFill>
                  <a:schemeClr val="accent6"/>
                </a:solidFill>
                <a:effectLst/>
                <a:latin typeface="Menlo" panose="020B0609030804020204" pitchFamily="49" charset="0"/>
              </a:rPr>
              <a:t>    Floating Parameter    </a:t>
            </a:r>
            <a:r>
              <a:rPr lang="en" altLang="zh-CN" sz="1600" dirty="0" err="1">
                <a:solidFill>
                  <a:schemeClr val="accent6"/>
                </a:solidFill>
                <a:effectLst/>
                <a:latin typeface="Menlo" panose="020B0609030804020204" pitchFamily="49" charset="0"/>
              </a:rPr>
              <a:t>FinalValue</a:t>
            </a:r>
            <a:r>
              <a:rPr lang="en" altLang="zh-CN" sz="1600" dirty="0">
                <a:solidFill>
                  <a:schemeClr val="accent6"/>
                </a:solidFill>
                <a:effectLst/>
                <a:latin typeface="Menlo" panose="020B0609030804020204" pitchFamily="49" charset="0"/>
              </a:rPr>
              <a:t> +/-  Error   </a:t>
            </a:r>
          </a:p>
          <a:p>
            <a:r>
              <a:rPr lang="en" altLang="zh-CN" sz="1600" dirty="0">
                <a:solidFill>
                  <a:schemeClr val="accent6"/>
                </a:solidFill>
                <a:effectLst/>
                <a:latin typeface="Menlo" panose="020B0609030804020204" pitchFamily="49" charset="0"/>
              </a:rPr>
              <a:t>  --------------------  --------------------------</a:t>
            </a:r>
          </a:p>
          <a:p>
            <a:r>
              <a:rPr lang="en" altLang="zh-CN" sz="1600" dirty="0">
                <a:solidFill>
                  <a:schemeClr val="accent6"/>
                </a:solidFill>
                <a:effectLst/>
                <a:latin typeface="Menlo" panose="020B0609030804020204" pitchFamily="49" charset="0"/>
              </a:rPr>
              <a:t>             </a:t>
            </a:r>
            <a:r>
              <a:rPr lang="en" altLang="zh-CN" sz="1600" dirty="0" err="1">
                <a:solidFill>
                  <a:schemeClr val="accent6"/>
                </a:solidFill>
                <a:effectLst/>
                <a:latin typeface="Menlo" panose="020B0609030804020204" pitchFamily="49" charset="0"/>
              </a:rPr>
              <a:t>chebYield</a:t>
            </a:r>
            <a:r>
              <a:rPr lang="en" altLang="zh-CN" sz="1600" dirty="0">
                <a:solidFill>
                  <a:schemeClr val="accent6"/>
                </a:solidFill>
                <a:effectLst/>
                <a:latin typeface="Menlo" panose="020B0609030804020204" pitchFamily="49" charset="0"/>
              </a:rPr>
              <a:t>    1.9498e+02 +/-  4.08e+01</a:t>
            </a:r>
          </a:p>
          <a:p>
            <a:r>
              <a:rPr lang="en" altLang="zh-CN" sz="1600" dirty="0">
                <a:solidFill>
                  <a:schemeClr val="accent6"/>
                </a:solidFill>
                <a:effectLst/>
                <a:latin typeface="Menlo" panose="020B0609030804020204" pitchFamily="49" charset="0"/>
              </a:rPr>
              <a:t>           gauss1Yield    7.4772e+02 +/-  4.14e+01</a:t>
            </a:r>
          </a:p>
          <a:p>
            <a:r>
              <a:rPr lang="en" altLang="zh-CN" sz="1600" dirty="0">
                <a:solidFill>
                  <a:schemeClr val="accent6"/>
                </a:solidFill>
                <a:effectLst/>
                <a:latin typeface="Menlo" panose="020B0609030804020204" pitchFamily="49" charset="0"/>
              </a:rPr>
              <a:t>           gauss2Yield    4.6035e+02 +/-  4.80e+01</a:t>
            </a:r>
          </a:p>
          <a:p>
            <a:r>
              <a:rPr lang="en" altLang="zh-CN" sz="1600" dirty="0">
                <a:solidFill>
                  <a:schemeClr val="accent6"/>
                </a:solidFill>
                <a:effectLst/>
                <a:latin typeface="Menlo" panose="020B0609030804020204" pitchFamily="49" charset="0"/>
              </a:rPr>
              <a:t>                 mean1    3.0958e+00 +/-  3.74e-04</a:t>
            </a:r>
          </a:p>
          <a:p>
            <a:r>
              <a:rPr lang="en" altLang="zh-CN" sz="1600" dirty="0">
                <a:solidFill>
                  <a:schemeClr val="accent6"/>
                </a:solidFill>
                <a:effectLst/>
                <a:latin typeface="Menlo" panose="020B0609030804020204" pitchFamily="49" charset="0"/>
              </a:rPr>
              <a:t>                 mean2    3.0795e+00 +/-  2.70e-03</a:t>
            </a:r>
          </a:p>
          <a:p>
            <a:r>
              <a:rPr lang="en" altLang="zh-CN" sz="1600" dirty="0">
                <a:solidFill>
                  <a:schemeClr val="accent6"/>
                </a:solidFill>
                <a:effectLst/>
                <a:latin typeface="Menlo" panose="020B0609030804020204" pitchFamily="49" charset="0"/>
              </a:rPr>
              <a:t>                    p0   -2.2495e-01 +/-  1.32e-01</a:t>
            </a:r>
          </a:p>
          <a:p>
            <a:r>
              <a:rPr lang="en" altLang="zh-CN" sz="1600" dirty="0">
                <a:solidFill>
                  <a:schemeClr val="accent6"/>
                </a:solidFill>
                <a:effectLst/>
                <a:latin typeface="Menlo" panose="020B0609030804020204" pitchFamily="49" charset="0"/>
              </a:rPr>
              <a:t>                    p1   -6.1409e-01 +/-  1.74e-01</a:t>
            </a:r>
          </a:p>
          <a:p>
            <a:r>
              <a:rPr lang="en" altLang="zh-CN" sz="1600" dirty="0">
                <a:solidFill>
                  <a:schemeClr val="accent6"/>
                </a:solidFill>
                <a:effectLst/>
                <a:latin typeface="Menlo" panose="020B0609030804020204" pitchFamily="49" charset="0"/>
              </a:rPr>
              <a:t>                sigma1    7.5989e-03 +/-  4.09e-04</a:t>
            </a:r>
          </a:p>
          <a:p>
            <a:r>
              <a:rPr lang="en" altLang="zh-CN" sz="1600" dirty="0">
                <a:solidFill>
                  <a:schemeClr val="accent6"/>
                </a:solidFill>
                <a:effectLst/>
                <a:latin typeface="Menlo" panose="020B0609030804020204" pitchFamily="49" charset="0"/>
              </a:rPr>
              <a:t>                sigma2    3.4160e-02 +/-  3.13e-03</a:t>
            </a:r>
          </a:p>
        </p:txBody>
      </p:sp>
    </p:spTree>
    <p:extLst>
      <p:ext uri="{BB962C8B-B14F-4D97-AF65-F5344CB8AC3E}">
        <p14:creationId xmlns:p14="http://schemas.microsoft.com/office/powerpoint/2010/main" val="21622535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>
            <a:extLst>
              <a:ext uri="{FF2B5EF4-FFF2-40B4-BE49-F238E27FC236}">
                <a16:creationId xmlns:a16="http://schemas.microsoft.com/office/drawing/2014/main" id="{C87BE5BD-E406-590A-4955-C449AF401E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670" y="314826"/>
            <a:ext cx="5009790" cy="36000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B65F5137-DFE2-6444-DF95-4CFABFA35A3E}"/>
                  </a:ext>
                </a:extLst>
              </p:cNvPr>
              <p:cNvSpPr txBox="1"/>
              <p:nvPr/>
            </p:nvSpPr>
            <p:spPr>
              <a:xfrm>
                <a:off x="4374291" y="0"/>
                <a:ext cx="316333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800" b="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𝐹𝑖𝑡</m:t>
                      </m:r>
                      <m:r>
                        <a:rPr kumimoji="1" lang="en-US" altLang="zh-CN" sz="2800" b="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kumimoji="1" lang="en-US" altLang="zh-CN" sz="2800" b="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𝑡𝑜</m:t>
                      </m:r>
                      <m:r>
                        <a:rPr kumimoji="1" lang="en-US" altLang="zh-CN" sz="2800" b="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kumimoji="1" lang="en-US" altLang="zh-CN" sz="28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𝐽</m:t>
                      </m:r>
                      <m:r>
                        <a:rPr kumimoji="1" lang="en-US" altLang="zh-CN" sz="28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/</m:t>
                      </m:r>
                      <m:r>
                        <a:rPr kumimoji="1" lang="en-US" altLang="zh-CN" sz="28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𝜓</m:t>
                      </m:r>
                      <m:r>
                        <a:rPr kumimoji="1" lang="en-US" altLang="zh-CN" sz="2800" b="0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kumimoji="1" lang="en-US" altLang="zh-CN" sz="28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𝑠𝑖𝑔𝑛𝑎𝑙𝑠</m:t>
                      </m:r>
                    </m:oMath>
                  </m:oMathPara>
                </a14:m>
                <a:endParaRPr kumimoji="1" lang="zh-CN" altLang="en-US" sz="28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B65F5137-DFE2-6444-DF95-4CFABFA35A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4291" y="0"/>
                <a:ext cx="3163330" cy="523220"/>
              </a:xfrm>
              <a:prstGeom prst="rect">
                <a:avLst/>
              </a:prstGeom>
              <a:blipFill>
                <a:blip r:embed="rId3"/>
                <a:stretch>
                  <a:fillRect b="-214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图片 16">
            <a:extLst>
              <a:ext uri="{FF2B5EF4-FFF2-40B4-BE49-F238E27FC236}">
                <a16:creationId xmlns:a16="http://schemas.microsoft.com/office/drawing/2014/main" id="{39D7D789-11EA-8215-96B1-B3C84A756D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670" y="3706432"/>
            <a:ext cx="4132621" cy="315156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0D590657-2ADB-4A23-016B-261458074C9D}"/>
                  </a:ext>
                </a:extLst>
              </p:cNvPr>
              <p:cNvSpPr txBox="1"/>
              <p:nvPr/>
            </p:nvSpPr>
            <p:spPr>
              <a:xfrm>
                <a:off x="6096000" y="5567931"/>
                <a:ext cx="4012505" cy="757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kumimoji="1"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Belle result: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  <m:t>𝐷𝑇</m:t>
                        </m:r>
                      </m:sub>
                    </m:sSub>
                    <m:r>
                      <a:rPr kumimoji="1" lang="en-US" altLang="zh-CN" sz="2000" b="0" i="1" smtClean="0">
                        <a:latin typeface="Cambria Math" panose="02040503050406030204" pitchFamily="18" charset="0"/>
                      </a:rPr>
                      <m:t>=11</m:t>
                    </m:r>
                    <m:r>
                      <m:rPr>
                        <m:sty m:val="p"/>
                      </m:rPr>
                      <a:rPr kumimoji="1" lang="en-US" altLang="zh-CN" sz="2000" b="0" i="0" smtClean="0">
                        <a:latin typeface="Cambria Math" panose="02040503050406030204" pitchFamily="18" charset="0"/>
                      </a:rPr>
                      <m:t>MeV</m:t>
                    </m:r>
                    <m:r>
                      <a:rPr kumimoji="1" lang="en-US" altLang="zh-CN" sz="2000" b="0" i="0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kumimoji="1"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kumimoji="1"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CN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  <m:sub>
                            <m:sSup>
                              <m:sSupPr>
                                <m:ctrlPr>
                                  <a:rPr kumimoji="1" lang="en-US" altLang="zh-CN" sz="20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zh-CN" sz="20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𝑙</m:t>
                                </m:r>
                              </m:e>
                              <m:sup>
                                <m:r>
                                  <a:rPr kumimoji="1" lang="en-US" altLang="zh-CN" sz="20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kumimoji="1" lang="en-US" altLang="zh-CN" sz="20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zh-CN" sz="20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𝑙</m:t>
                                </m:r>
                              </m:e>
                              <m:sup>
                                <m:r>
                                  <a:rPr kumimoji="1" lang="en-US" altLang="zh-CN" sz="20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</m:sup>
                            </m:sSup>
                          </m:sub>
                        </m:sSub>
                        <m:r>
                          <a:rPr kumimoji="1"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kumimoji="1" lang="en-US" altLang="zh-CN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kumimoji="1" lang="en-US" altLang="zh-CN" sz="2000" i="1">
                                <a:latin typeface="Cambria Math" panose="02040503050406030204" pitchFamily="18" charset="0"/>
                              </a:rPr>
                              <m:t>𝐽</m:t>
                            </m:r>
                            <m:r>
                              <a:rPr kumimoji="1" lang="en-US" altLang="zh-CN" sz="2000" i="1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kumimoji="1" lang="en-US" altLang="zh-CN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𝜓</m:t>
                            </m:r>
                          </m:sub>
                        </m:sSub>
                      </m:e>
                    </m:d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&lt;4</m:t>
                    </m:r>
                    <m:r>
                      <a:rPr kumimoji="1"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𝜎</m:t>
                    </m:r>
                  </m:oMath>
                </a14:m>
                <a:endParaRPr kumimoji="1" lang="zh-CN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0D590657-2ADB-4A23-016B-261458074C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5567931"/>
                <a:ext cx="4012505" cy="757515"/>
              </a:xfrm>
              <a:prstGeom prst="rect">
                <a:avLst/>
              </a:prstGeom>
              <a:blipFill>
                <a:blip r:embed="rId5"/>
                <a:stretch>
                  <a:fillRect l="-1266" t="-4918" b="-65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77678AE0-2CEE-F570-05F8-0C31AC95DF4F}"/>
                  </a:ext>
                </a:extLst>
              </p:cNvPr>
              <p:cNvSpPr txBox="1"/>
              <p:nvPr/>
            </p:nvSpPr>
            <p:spPr>
              <a:xfrm>
                <a:off x="6096000" y="4078541"/>
                <a:ext cx="5531907" cy="739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itchFamily="2" charset="2"/>
                  <a:buChar char="p"/>
                </a:pPr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Signal region: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C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  <m:sub>
                            <m:sSup>
                              <m:sSupPr>
                                <m:ctrlPr>
                                  <a:rPr kumimoji="1" lang="en-US" altLang="zh-CN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zh-CN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𝑙</m:t>
                                </m:r>
                              </m:e>
                              <m:sup>
                                <m:r>
                                  <a:rPr kumimoji="1" lang="en-US" altLang="zh-CN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kumimoji="1" lang="en-US" altLang="zh-CN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zh-CN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𝑙</m:t>
                                </m:r>
                              </m:e>
                              <m:sup>
                                <m:r>
                                  <a:rPr kumimoji="1" lang="en-US" altLang="zh-CN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</m:sup>
                            </m:sSup>
                          </m:sub>
                        </m:s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kumimoji="1" lang="en-US" altLang="zh-C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𝐽</m:t>
                            </m:r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kumimoji="1"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𝜓</m:t>
                            </m:r>
                          </m:sub>
                        </m:sSub>
                      </m:e>
                    </m:d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&lt;5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kumimoji="1"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kumimoji="1"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8</m:t>
                    </m:r>
                    <m:r>
                      <m:rPr>
                        <m:sty m:val="p"/>
                      </m:rPr>
                      <a:rPr kumimoji="1" lang="en-US" altLang="zh-CN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MeV</m:t>
                    </m:r>
                  </m:oMath>
                </a14:m>
                <a:endParaRPr kumimoji="1" lang="en-US" altLang="zh-CN" b="0" dirty="0">
                  <a:latin typeface="Times New Roman" panose="02020603050405020304" pitchFamily="18" charset="0"/>
                  <a:ea typeface="Cambria Math" panose="02040503050406030204" pitchFamily="18" charset="0"/>
                </a:endParaRPr>
              </a:p>
              <a:p>
                <a:pPr marL="285750" indent="-285750">
                  <a:buFont typeface="Wingdings" pitchFamily="2" charset="2"/>
                  <a:buChar char="p"/>
                </a:pPr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Sideband region:</a:t>
                </a:r>
                <a:r>
                  <a:rPr kumimoji="1" lang="en-US" altLang="zh-CN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C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  <m:sub>
                            <m:sSup>
                              <m:sSupPr>
                                <m:ctrlPr>
                                  <a:rPr kumimoji="1" lang="en-US" altLang="zh-CN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zh-CN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𝑙</m:t>
                                </m:r>
                              </m:e>
                              <m:sup>
                                <m:r>
                                  <a:rPr kumimoji="1" lang="en-US" altLang="zh-CN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kumimoji="1" lang="en-US" altLang="zh-CN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zh-CN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𝑙</m:t>
                                </m:r>
                              </m:e>
                              <m:sup>
                                <m:r>
                                  <a:rPr kumimoji="1" lang="en-US" altLang="zh-CN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</m:sup>
                            </m:sSup>
                          </m:sub>
                        </m:sSub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±1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kumimoji="1" lang="en-US" altLang="zh-C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𝐽</m:t>
                            </m:r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kumimoji="1"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𝜓</m:t>
                            </m:r>
                          </m:sub>
                        </m:sSub>
                      </m:e>
                    </m:d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&lt;5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endParaRPr kumimoji="1"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77678AE0-2CEE-F570-05F8-0C31AC95DF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4078541"/>
                <a:ext cx="5531907" cy="739498"/>
              </a:xfrm>
              <a:prstGeom prst="rect">
                <a:avLst/>
              </a:prstGeom>
              <a:blipFill>
                <a:blip r:embed="rId6"/>
                <a:stretch>
                  <a:fillRect l="-688" b="-678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文本框 32">
            <a:extLst>
              <a:ext uri="{FF2B5EF4-FFF2-40B4-BE49-F238E27FC236}">
                <a16:creationId xmlns:a16="http://schemas.microsoft.com/office/drawing/2014/main" id="{D75EC06A-1FE4-A30A-80F4-46FA3CC60CCF}"/>
              </a:ext>
            </a:extLst>
          </p:cNvPr>
          <p:cNvSpPr txBox="1"/>
          <p:nvPr/>
        </p:nvSpPr>
        <p:spPr>
          <a:xfrm>
            <a:off x="4860929" y="668276"/>
            <a:ext cx="7249440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altLang="zh-CN" sz="1600" dirty="0">
                <a:solidFill>
                  <a:schemeClr val="accent2"/>
                </a:solidFill>
                <a:effectLst/>
                <a:latin typeface="Menlo" panose="020B0609030804020204" pitchFamily="49" charset="0"/>
              </a:rPr>
              <a:t>    Floating Parameter    </a:t>
            </a:r>
            <a:r>
              <a:rPr lang="en" altLang="zh-CN" sz="1600" dirty="0" err="1">
                <a:solidFill>
                  <a:schemeClr val="accent2"/>
                </a:solidFill>
                <a:effectLst/>
                <a:latin typeface="Menlo" panose="020B0609030804020204" pitchFamily="49" charset="0"/>
              </a:rPr>
              <a:t>FinalValue</a:t>
            </a:r>
            <a:r>
              <a:rPr lang="en" altLang="zh-CN" sz="1600" dirty="0">
                <a:solidFill>
                  <a:schemeClr val="accent2"/>
                </a:solidFill>
                <a:effectLst/>
                <a:latin typeface="Menlo" panose="020B0609030804020204" pitchFamily="49" charset="0"/>
              </a:rPr>
              <a:t> +/-  Error   </a:t>
            </a:r>
          </a:p>
          <a:p>
            <a:r>
              <a:rPr lang="en" altLang="zh-CN" sz="1600" dirty="0">
                <a:solidFill>
                  <a:schemeClr val="accent2"/>
                </a:solidFill>
                <a:effectLst/>
                <a:latin typeface="Menlo" panose="020B0609030804020204" pitchFamily="49" charset="0"/>
              </a:rPr>
              <a:t>  --------------------  --------------------------</a:t>
            </a:r>
          </a:p>
          <a:p>
            <a:r>
              <a:rPr lang="en" altLang="zh-CN" sz="1600" dirty="0">
                <a:solidFill>
                  <a:schemeClr val="accent2"/>
                </a:solidFill>
                <a:effectLst/>
                <a:latin typeface="Menlo" panose="020B0609030804020204" pitchFamily="49" charset="0"/>
              </a:rPr>
              <a:t>             </a:t>
            </a:r>
            <a:r>
              <a:rPr lang="en" altLang="zh-CN" sz="1600" dirty="0" err="1">
                <a:solidFill>
                  <a:schemeClr val="accent2"/>
                </a:solidFill>
                <a:effectLst/>
                <a:latin typeface="Menlo" panose="020B0609030804020204" pitchFamily="49" charset="0"/>
              </a:rPr>
              <a:t>chebYield</a:t>
            </a:r>
            <a:r>
              <a:rPr lang="en" altLang="zh-CN" sz="1600" dirty="0">
                <a:solidFill>
                  <a:schemeClr val="accent2"/>
                </a:solidFill>
                <a:effectLst/>
                <a:latin typeface="Menlo" panose="020B0609030804020204" pitchFamily="49" charset="0"/>
              </a:rPr>
              <a:t>    9.2281e+01 +/-  5.08e+01</a:t>
            </a:r>
          </a:p>
          <a:p>
            <a:r>
              <a:rPr lang="en" altLang="zh-CN" sz="1600" dirty="0">
                <a:solidFill>
                  <a:schemeClr val="accent2"/>
                </a:solidFill>
                <a:effectLst/>
                <a:latin typeface="Menlo" panose="020B0609030804020204" pitchFamily="49" charset="0"/>
              </a:rPr>
              <a:t>           gauss1Yield    3.1555e+02 +/-  2.65e+01</a:t>
            </a:r>
          </a:p>
          <a:p>
            <a:r>
              <a:rPr lang="en" altLang="zh-CN" sz="1600" dirty="0">
                <a:solidFill>
                  <a:schemeClr val="accent2"/>
                </a:solidFill>
                <a:effectLst/>
                <a:latin typeface="Menlo" panose="020B0609030804020204" pitchFamily="49" charset="0"/>
              </a:rPr>
              <a:t>           gauss2Yield    2.5619e+02 +/-  5.21e+01</a:t>
            </a:r>
          </a:p>
          <a:p>
            <a:r>
              <a:rPr lang="en" altLang="zh-CN" sz="1600" dirty="0">
                <a:solidFill>
                  <a:schemeClr val="accent2"/>
                </a:solidFill>
                <a:effectLst/>
                <a:latin typeface="Menlo" panose="020B0609030804020204" pitchFamily="49" charset="0"/>
              </a:rPr>
              <a:t>                 mean1    3.0966e+00 +/-  5.78e-04</a:t>
            </a:r>
          </a:p>
          <a:p>
            <a:r>
              <a:rPr lang="en" altLang="zh-CN" sz="1600" dirty="0">
                <a:solidFill>
                  <a:schemeClr val="accent2"/>
                </a:solidFill>
                <a:effectLst/>
                <a:latin typeface="Menlo" panose="020B0609030804020204" pitchFamily="49" charset="0"/>
              </a:rPr>
              <a:t>                 mean2    3.0813e+00 +/-  4.08e-03</a:t>
            </a:r>
          </a:p>
          <a:p>
            <a:r>
              <a:rPr lang="en" altLang="zh-CN" sz="1600" dirty="0">
                <a:solidFill>
                  <a:schemeClr val="accent2"/>
                </a:solidFill>
                <a:effectLst/>
                <a:latin typeface="Menlo" panose="020B0609030804020204" pitchFamily="49" charset="0"/>
              </a:rPr>
              <a:t>                    p0   -1.4310e-01 +/-  2.70e-01</a:t>
            </a:r>
          </a:p>
          <a:p>
            <a:r>
              <a:rPr lang="en" altLang="zh-CN" sz="1600" dirty="0">
                <a:solidFill>
                  <a:schemeClr val="accent2"/>
                </a:solidFill>
                <a:effectLst/>
                <a:latin typeface="Menlo" panose="020B0609030804020204" pitchFamily="49" charset="0"/>
              </a:rPr>
              <a:t>                    p1    1.8265e-01 +/-  5.80e-01</a:t>
            </a:r>
          </a:p>
          <a:p>
            <a:r>
              <a:rPr lang="en" altLang="zh-CN" sz="1600" dirty="0">
                <a:solidFill>
                  <a:schemeClr val="accent2"/>
                </a:solidFill>
                <a:effectLst/>
                <a:latin typeface="Menlo" panose="020B0609030804020204" pitchFamily="49" charset="0"/>
              </a:rPr>
              <a:t>                sigma1    7.6838e-03 +/-  6.48e-04</a:t>
            </a:r>
          </a:p>
          <a:p>
            <a:r>
              <a:rPr lang="en" altLang="zh-CN" sz="1600" dirty="0">
                <a:solidFill>
                  <a:schemeClr val="accent2"/>
                </a:solidFill>
                <a:effectLst/>
                <a:latin typeface="Menlo" panose="020B0609030804020204" pitchFamily="49" charset="0"/>
              </a:rPr>
              <a:t>                sigma2    3.8644e-02 +/-  5.60e-03</a:t>
            </a:r>
          </a:p>
        </p:txBody>
      </p:sp>
    </p:spTree>
    <p:extLst>
      <p:ext uri="{BB962C8B-B14F-4D97-AF65-F5344CB8AC3E}">
        <p14:creationId xmlns:p14="http://schemas.microsoft.com/office/powerpoint/2010/main" val="23502257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图片 39">
            <a:extLst>
              <a:ext uri="{FF2B5EF4-FFF2-40B4-BE49-F238E27FC236}">
                <a16:creationId xmlns:a16="http://schemas.microsoft.com/office/drawing/2014/main" id="{84AC3988-6041-DD45-2CC9-5C96E777F0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7832" y="3491939"/>
            <a:ext cx="4007832" cy="2880000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A446BABD-9F67-2698-C830-86A6C320CF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7832" y="560327"/>
            <a:ext cx="4007832" cy="2880000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51BED99F-3F60-EB45-348E-794AF5CA2E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9403" y="3491939"/>
            <a:ext cx="4007832" cy="2880000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FC259698-88E3-D925-8858-5582372C9F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39403" y="560327"/>
            <a:ext cx="4007832" cy="2880000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5087D67B-337E-6ACC-0824-4B3B721E40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491939"/>
            <a:ext cx="4007832" cy="2880000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B8CD76DF-31B7-6CC6-35DB-97DD80BDACD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560327"/>
            <a:ext cx="4007832" cy="2880000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87CAC39A-44C3-4B41-B398-6BAA1EBBAFA8}"/>
              </a:ext>
            </a:extLst>
          </p:cNvPr>
          <p:cNvSpPr txBox="1"/>
          <p:nvPr/>
        </p:nvSpPr>
        <p:spPr>
          <a:xfrm>
            <a:off x="4607749" y="1270972"/>
            <a:ext cx="10614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Signal</a:t>
            </a:r>
          </a:p>
          <a:p>
            <a:r>
              <a:rPr kumimoji="1" lang="en-US" altLang="zh-CN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ee_mode</a:t>
            </a:r>
            <a:endParaRPr kumimoji="1" lang="zh-CN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6E209B8D-E766-79C7-E209-6B8C16B9B4CC}"/>
                  </a:ext>
                </a:extLst>
              </p:cNvPr>
              <p:cNvSpPr txBox="1"/>
              <p:nvPr/>
            </p:nvSpPr>
            <p:spPr>
              <a:xfrm>
                <a:off x="5138490" y="9361"/>
                <a:ext cx="280690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zh-CN" sz="2800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𝜓</m:t>
                    </m:r>
                    <m:r>
                      <a:rPr kumimoji="1" lang="en-US" altLang="zh-CN" sz="2800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(2</m:t>
                    </m:r>
                    <m:r>
                      <a:rPr kumimoji="1" lang="en-US" altLang="zh-CN" sz="2800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kumimoji="1" lang="en-US" altLang="zh-CN" sz="2800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kumimoji="1" lang="en-US" altLang="zh-CN" sz="28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800" b="0" i="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kumimoji="1" lang="en-US" altLang="zh-CN" sz="2800" i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𝑠𝑖𝑔𝑛𝑎𝑙𝑠</m:t>
                    </m:r>
                  </m:oMath>
                </a14:m>
                <a:endParaRPr kumimoji="1" lang="zh-CN" altLang="en-US" sz="28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6E209B8D-E766-79C7-E209-6B8C16B9B4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8490" y="9361"/>
                <a:ext cx="2806903" cy="523220"/>
              </a:xfrm>
              <a:prstGeom prst="rect">
                <a:avLst/>
              </a:prstGeom>
              <a:blipFill>
                <a:blip r:embed="rId8"/>
                <a:stretch>
                  <a:fillRect l="-2703" b="-2381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本框 5">
            <a:extLst>
              <a:ext uri="{FF2B5EF4-FFF2-40B4-BE49-F238E27FC236}">
                <a16:creationId xmlns:a16="http://schemas.microsoft.com/office/drawing/2014/main" id="{4A0B8042-DAD4-B0FD-0DCB-EA7ED199B020}"/>
              </a:ext>
            </a:extLst>
          </p:cNvPr>
          <p:cNvSpPr txBox="1"/>
          <p:nvPr/>
        </p:nvSpPr>
        <p:spPr>
          <a:xfrm>
            <a:off x="4607749" y="4474137"/>
            <a:ext cx="1204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Signal</a:t>
            </a:r>
          </a:p>
          <a:p>
            <a:r>
              <a:rPr kumimoji="1" lang="en-US" altLang="zh-CN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mm_mode</a:t>
            </a:r>
            <a:endParaRPr kumimoji="1" lang="zh-CN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DA2DB6F0-7F66-C800-1796-EDC14883DFC5}"/>
              </a:ext>
            </a:extLst>
          </p:cNvPr>
          <p:cNvSpPr txBox="1"/>
          <p:nvPr/>
        </p:nvSpPr>
        <p:spPr>
          <a:xfrm>
            <a:off x="8722134" y="1270972"/>
            <a:ext cx="1767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ISR background</a:t>
            </a:r>
          </a:p>
          <a:p>
            <a:r>
              <a:rPr kumimoji="1" lang="en-US" altLang="zh-CN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ee_mode</a:t>
            </a:r>
            <a:endParaRPr kumimoji="1" lang="zh-CN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82247348-346B-F549-447E-DF71980D3500}"/>
              </a:ext>
            </a:extLst>
          </p:cNvPr>
          <p:cNvSpPr txBox="1"/>
          <p:nvPr/>
        </p:nvSpPr>
        <p:spPr>
          <a:xfrm>
            <a:off x="8722134" y="4474137"/>
            <a:ext cx="1767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ISR background</a:t>
            </a:r>
          </a:p>
          <a:p>
            <a:r>
              <a:rPr kumimoji="1" lang="en-US" altLang="zh-CN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mm_mode</a:t>
            </a:r>
            <a:endParaRPr kumimoji="1" lang="zh-CN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EC1BA39D-9892-E306-5540-876119C3147B}"/>
                  </a:ext>
                </a:extLst>
              </p:cNvPr>
              <p:cNvSpPr txBox="1"/>
              <p:nvPr/>
            </p:nvSpPr>
            <p:spPr>
              <a:xfrm>
                <a:off x="2907639" y="6375777"/>
                <a:ext cx="6698003" cy="4045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sSup>
                          <m:sSupPr>
                            <m:ctrlP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sSup>
                          <m:sSupPr>
                            <m:ctrlP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𝐽</m:t>
                        </m:r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sub>
                    </m:sSub>
                  </m:oMath>
                </a14:m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defined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1" lang="en-US" altLang="zh-CN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sSup>
                          <m:sSupPr>
                            <m:ctrlP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sSup>
                          <m:sSupPr>
                            <m:ctrlP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𝐽</m:t>
                        </m:r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sub>
                    </m:sSub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kumimoji="1" lang="en-US" altLang="zh-CN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1" lang="en-US" altLang="zh-CN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sSup>
                          <m:sSupPr>
                            <m:ctrlP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sSup>
                          <m:sSupPr>
                            <m:ctrlP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  <m:sSup>
                          <m:sSupPr>
                            <m:ctrlP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p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sSup>
                          <m:sSupPr>
                            <m:ctrlP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p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sub>
                    </m:sSub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kumimoji="1" lang="en-US" altLang="zh-CN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1" lang="en-US" altLang="zh-CN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sSup>
                          <m:sSupPr>
                            <m:ctrlP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p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sSup>
                          <m:sSupPr>
                            <m:ctrlP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p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sub>
                    </m:sSub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kumimoji="1" lang="en-US" altLang="zh-CN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𝐽</m:t>
                        </m:r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sub>
                    </m:sSub>
                  </m:oMath>
                </a14:m>
                <a:endParaRPr kumimoji="1"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EC1BA39D-9892-E306-5540-876119C314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7639" y="6375777"/>
                <a:ext cx="6698003" cy="404598"/>
              </a:xfrm>
              <a:prstGeom prst="rect">
                <a:avLst/>
              </a:prstGeom>
              <a:blipFill>
                <a:blip r:embed="rId9"/>
                <a:stretch>
                  <a:fillRect l="-378" t="-9375" b="-156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文本框 21">
            <a:extLst>
              <a:ext uri="{FF2B5EF4-FFF2-40B4-BE49-F238E27FC236}">
                <a16:creationId xmlns:a16="http://schemas.microsoft.com/office/drawing/2014/main" id="{A0FF4C8B-66F7-C70E-CDE9-1A35AC28C651}"/>
              </a:ext>
            </a:extLst>
          </p:cNvPr>
          <p:cNvSpPr txBox="1"/>
          <p:nvPr/>
        </p:nvSpPr>
        <p:spPr>
          <a:xfrm>
            <a:off x="599917" y="1392286"/>
            <a:ext cx="10614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</a:t>
            </a:r>
          </a:p>
          <a:p>
            <a:r>
              <a:rPr kumimoji="1" lang="en-US" altLang="zh-CN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ee_mode</a:t>
            </a:r>
            <a:endParaRPr kumimoji="1" lang="zh-CN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D7BAFC7A-CB41-334E-22B1-AA1DF4EF8D39}"/>
              </a:ext>
            </a:extLst>
          </p:cNvPr>
          <p:cNvSpPr txBox="1"/>
          <p:nvPr/>
        </p:nvSpPr>
        <p:spPr>
          <a:xfrm>
            <a:off x="599917" y="4534508"/>
            <a:ext cx="1204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</a:t>
            </a:r>
          </a:p>
          <a:p>
            <a:r>
              <a:rPr kumimoji="1" lang="en-US" altLang="zh-CN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mm_mode</a:t>
            </a:r>
            <a:endParaRPr kumimoji="1" lang="zh-CN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63974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31DC7F21-9976-7DC7-C43A-1DE200277A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2746" y="1539535"/>
            <a:ext cx="4007832" cy="2880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171621E7-CABE-D248-B6D6-12F4D65F15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4826" y="1539535"/>
            <a:ext cx="4007832" cy="288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CEAA8560-B6C9-28C2-B4E6-AE2A660BC4AA}"/>
                  </a:ext>
                </a:extLst>
              </p:cNvPr>
              <p:cNvSpPr txBox="1"/>
              <p:nvPr/>
            </p:nvSpPr>
            <p:spPr>
              <a:xfrm>
                <a:off x="4399005" y="124757"/>
                <a:ext cx="316333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sz="2800" b="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𝐹𝑖𝑡</m:t>
                      </m:r>
                      <m:r>
                        <a:rPr kumimoji="1" lang="en-US" altLang="zh-CN" sz="2800" b="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kumimoji="1" lang="en-US" altLang="zh-CN" sz="2800" b="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𝑡𝑜</m:t>
                      </m:r>
                      <m:r>
                        <a:rPr kumimoji="1" lang="en-US" altLang="zh-CN" sz="2800" b="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kumimoji="1" lang="en-US" altLang="zh-CN" sz="28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𝜓</m:t>
                      </m:r>
                      <m:r>
                        <a:rPr kumimoji="1" lang="en-US" altLang="zh-CN" sz="2800" b="0" i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(2</m:t>
                      </m:r>
                      <m:r>
                        <m:rPr>
                          <m:sty m:val="p"/>
                        </m:rPr>
                        <a:rPr kumimoji="1" lang="en-US" altLang="zh-CN" sz="2800" b="0" i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S</m:t>
                      </m:r>
                      <m:r>
                        <a:rPr kumimoji="1" lang="en-US" altLang="zh-CN" sz="2800" b="0" i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) </m:t>
                      </m:r>
                      <m:r>
                        <a:rPr kumimoji="1" lang="en-US" altLang="zh-CN" sz="28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𝑠𝑖𝑔𝑛𝑎𝑙𝑠</m:t>
                      </m:r>
                    </m:oMath>
                  </m:oMathPara>
                </a14:m>
                <a:endParaRPr kumimoji="1" lang="zh-CN" altLang="en-US" sz="28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CEAA8560-B6C9-28C2-B4E6-AE2A660BC4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9005" y="124757"/>
                <a:ext cx="3163330" cy="523220"/>
              </a:xfrm>
              <a:prstGeom prst="rect">
                <a:avLst/>
              </a:prstGeom>
              <a:blipFill>
                <a:blip r:embed="rId4"/>
                <a:stretch>
                  <a:fillRect l="-1200" r="-7600" b="-2381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27A977CD-1772-FE0E-4EBD-F1EF11E97149}"/>
                  </a:ext>
                </a:extLst>
              </p:cNvPr>
              <p:cNvSpPr txBox="1"/>
              <p:nvPr/>
            </p:nvSpPr>
            <p:spPr>
              <a:xfrm>
                <a:off x="2409331" y="5290678"/>
                <a:ext cx="8279264" cy="10686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sSup>
                          <m:sSupPr>
                            <m:ctrlP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sSup>
                          <m:sSupPr>
                            <m:ctrlP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𝐽</m:t>
                        </m:r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sub>
                    </m:sSub>
                  </m:oMath>
                </a14:m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defined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1" lang="en-US" altLang="zh-CN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sSup>
                          <m:sSupPr>
                            <m:ctrlP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sSup>
                          <m:sSupPr>
                            <m:ctrlP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𝐽</m:t>
                        </m:r>
                        <m:r>
                          <a:rPr kumimoji="1" lang="en-US" altLang="zh-CN" i="1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sub>
                    </m:sSub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kumimoji="1" lang="en-US" altLang="zh-CN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1" lang="en-US" altLang="zh-CN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sSup>
                          <m:sSupPr>
                            <m:ctrlP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sSup>
                          <m:sSupPr>
                            <m:ctrlP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  <m:sSup>
                          <m:sSupPr>
                            <m:ctrlP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p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sSup>
                          <m:sSupPr>
                            <m:ctrlP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p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sub>
                    </m:sSub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kumimoji="1" lang="en-US" altLang="zh-CN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1" lang="en-US" altLang="zh-CN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sSup>
                          <m:sSupPr>
                            <m:ctrlP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p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sSup>
                          <m:sSupPr>
                            <m:ctrlP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p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sub>
                    </m:sSub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kumimoji="1" lang="en-US" altLang="zh-CN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kumimoji="1" lang="en-US" altLang="zh-CN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𝐽</m:t>
                        </m:r>
                        <m:r>
                          <a:rPr kumimoji="1" lang="en-US" altLang="zh-CN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/</m:t>
                        </m:r>
                        <m:r>
                          <a:rPr kumimoji="1" lang="en-US" altLang="zh-CN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𝜓</m:t>
                        </m:r>
                      </m:sub>
                    </m:sSub>
                  </m:oMath>
                </a14:m>
                <a:r>
                  <a:rPr kumimoji="1" lang="en-US" altLang="zh-CN" dirty="0">
                    <a:latin typeface="Times New Roman" panose="02020603050405020304" pitchFamily="18" charset="0"/>
                  </a:rPr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Signal region: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kumimoji="1" lang="en-US" altLang="zh-CN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CN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  <m:sub>
                            <m:sSup>
                              <m:sSupPr>
                                <m:ctrlPr>
                                  <a:rPr kumimoji="1"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p>
                                <m:r>
                                  <a:rPr kumimoji="1" lang="en-US" altLang="zh-CN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kumimoji="1"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p>
                                <m:r>
                                  <a:rPr kumimoji="1" lang="en-US" altLang="zh-CN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sup>
                            </m:sSup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𝐽</m:t>
                            </m:r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kumimoji="1"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𝜓</m:t>
                            </m:r>
                          </m:sub>
                        </m:s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𝜓</m:t>
                            </m:r>
                            <m:d>
                              <m:dPr>
                                <m:ctrlPr>
                                  <a:rPr kumimoji="1"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</m:d>
                          </m:sub>
                        </m:sSub>
                      </m:e>
                    </m:d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&lt;3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,here we take </a:t>
                </a:r>
                <a14:m>
                  <m:oMath xmlns:m="http://schemas.openxmlformats.org/officeDocument/2006/math">
                    <m:r>
                      <a:rPr kumimoji="1"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3 MeV.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Sideband region: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kumimoji="1" lang="en-US" altLang="zh-CN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CN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  <m:sub>
                            <m:sSup>
                              <m:sSupPr>
                                <m:ctrlPr>
                                  <a:rPr kumimoji="1"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p>
                                <m:r>
                                  <a:rPr kumimoji="1" lang="en-US" altLang="zh-CN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kumimoji="1"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  <m:sup>
                                <m:r>
                                  <a:rPr kumimoji="1" lang="en-US" altLang="zh-CN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sup>
                            </m:sSup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𝐽</m:t>
                            </m:r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kumimoji="1"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𝜓</m:t>
                            </m:r>
                          </m:sub>
                        </m:s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𝜓</m:t>
                            </m:r>
                            <m:d>
                              <m:dPr>
                                <m:ctrlPr>
                                  <a:rPr kumimoji="1"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</m:d>
                          </m:sub>
                        </m:s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±12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</m:d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&lt;4.5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27A977CD-1772-FE0E-4EBD-F1EF11E971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9331" y="5290678"/>
                <a:ext cx="8279264" cy="1068626"/>
              </a:xfrm>
              <a:prstGeom prst="rect">
                <a:avLst/>
              </a:prstGeom>
              <a:blipFill>
                <a:blip r:embed="rId5"/>
                <a:stretch>
                  <a:fillRect l="-459" t="-2353" b="-470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FB21518F-0E1E-3A36-9127-FA78BD98FE06}"/>
                  </a:ext>
                </a:extLst>
              </p:cNvPr>
              <p:cNvSpPr txBox="1"/>
              <p:nvPr/>
            </p:nvSpPr>
            <p:spPr>
              <a:xfrm>
                <a:off x="4635574" y="1930651"/>
                <a:ext cx="28464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signal(</a:t>
                </a:r>
                <a:r>
                  <a:rPr kumimoji="1" lang="en-US" altLang="zh-CN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ee+mm</a:t>
                </a:r>
                <a:r>
                  <a:rPr kumimoji="1" lang="en-US" altLang="zh-CN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zh-CN" alt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𝜎</m:t>
                      </m:r>
                      <m:r>
                        <a:rPr kumimoji="1" lang="en-US" altLang="zh-CN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≈</m:t>
                      </m:r>
                      <m:r>
                        <a:rPr kumimoji="1"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3 </m:t>
                      </m:r>
                      <m:r>
                        <m:rPr>
                          <m:sty m:val="p"/>
                        </m:rPr>
                        <a:rPr kumimoji="1" lang="en-US" altLang="zh-CN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MeV</m:t>
                      </m:r>
                    </m:oMath>
                  </m:oMathPara>
                </a14:m>
                <a:endParaRPr kumimoji="1" lang="zh-CN" altLang="en-US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FB21518F-0E1E-3A36-9127-FA78BD98FE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5574" y="1930651"/>
                <a:ext cx="2846424" cy="646331"/>
              </a:xfrm>
              <a:prstGeom prst="rect">
                <a:avLst/>
              </a:prstGeom>
              <a:blipFill>
                <a:blip r:embed="rId6"/>
                <a:stretch>
                  <a:fillRect l="-1778" t="-5769" b="-76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07DE0FF3-F0E6-29F2-9E37-51774B754643}"/>
                  </a:ext>
                </a:extLst>
              </p:cNvPr>
              <p:cNvSpPr txBox="1"/>
              <p:nvPr/>
            </p:nvSpPr>
            <p:spPr>
              <a:xfrm>
                <a:off x="8643406" y="1930650"/>
                <a:ext cx="28464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signal(</a:t>
                </a:r>
                <a:r>
                  <a:rPr kumimoji="1" lang="en-US" altLang="zh-CN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ee+mm</a:t>
                </a:r>
                <a:r>
                  <a:rPr kumimoji="1" lang="en-US" altLang="zh-CN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zh-CN" alt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𝜎</m:t>
                      </m:r>
                      <m:r>
                        <a:rPr kumimoji="1" lang="en-US" altLang="zh-CN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≈</m:t>
                      </m:r>
                      <m:r>
                        <a:rPr kumimoji="1"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4 </m:t>
                      </m:r>
                      <m:r>
                        <m:rPr>
                          <m:sty m:val="p"/>
                        </m:rPr>
                        <a:rPr kumimoji="1" lang="en-US" altLang="zh-CN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MeV</m:t>
                      </m:r>
                    </m:oMath>
                  </m:oMathPara>
                </a14:m>
                <a:endParaRPr kumimoji="1" lang="zh-CN" altLang="en-US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07DE0FF3-F0E6-29F2-9E37-51774B7546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3406" y="1930650"/>
                <a:ext cx="2846424" cy="646331"/>
              </a:xfrm>
              <a:prstGeom prst="rect">
                <a:avLst/>
              </a:prstGeom>
              <a:blipFill>
                <a:blip r:embed="rId7"/>
                <a:stretch>
                  <a:fillRect l="-1778" t="-5769" b="-76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图片 9">
            <a:extLst>
              <a:ext uri="{FF2B5EF4-FFF2-40B4-BE49-F238E27FC236}">
                <a16:creationId xmlns:a16="http://schemas.microsoft.com/office/drawing/2014/main" id="{D4C05CD7-1D63-56C5-4F36-A50A59F2C9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186" y="1539535"/>
            <a:ext cx="4007832" cy="28800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80ED2B3C-05AC-1CA8-E869-F482E70A37B3}"/>
                  </a:ext>
                </a:extLst>
              </p:cNvPr>
              <p:cNvSpPr txBox="1"/>
              <p:nvPr/>
            </p:nvSpPr>
            <p:spPr>
              <a:xfrm>
                <a:off x="453471" y="1930650"/>
                <a:ext cx="28464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data(</a:t>
                </a:r>
                <a:r>
                  <a:rPr kumimoji="1" lang="en-US" altLang="zh-CN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ee+mm</a:t>
                </a:r>
                <a:r>
                  <a:rPr kumimoji="1" lang="en-US" altLang="zh-CN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zh-CN" alt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𝜎</m:t>
                      </m:r>
                      <m:r>
                        <a:rPr kumimoji="1" lang="en-US" altLang="zh-CN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≈</m:t>
                      </m:r>
                      <m:r>
                        <a:rPr kumimoji="1"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8 </m:t>
                      </m:r>
                      <m:r>
                        <m:rPr>
                          <m:sty m:val="p"/>
                        </m:rPr>
                        <a:rPr kumimoji="1" lang="en-US" altLang="zh-CN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MeV</m:t>
                      </m:r>
                    </m:oMath>
                  </m:oMathPara>
                </a14:m>
                <a:endParaRPr kumimoji="1" lang="zh-CN" altLang="en-US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80ED2B3C-05AC-1CA8-E869-F482E70A37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471" y="1930650"/>
                <a:ext cx="2846424" cy="646331"/>
              </a:xfrm>
              <a:prstGeom prst="rect">
                <a:avLst/>
              </a:prstGeom>
              <a:blipFill>
                <a:blip r:embed="rId8"/>
                <a:stretch>
                  <a:fillRect l="-1778" t="-5769" b="-76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7499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511E0501-AC5F-E6A1-AF7E-EDFFF9A54D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78000"/>
            <a:ext cx="4101361" cy="2880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0066746-BB2B-5A5A-0349-CEA171E953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1361" y="3978000"/>
            <a:ext cx="4133826" cy="2880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8CBA65C1-57C3-FF1E-45DB-3DAFA1AD15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5187" y="3978000"/>
            <a:ext cx="3449740" cy="2880000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7D8366F6-2800-7014-2846-4511DFFE43A8}"/>
              </a:ext>
            </a:extLst>
          </p:cNvPr>
          <p:cNvSpPr txBox="1"/>
          <p:nvPr/>
        </p:nvSpPr>
        <p:spPr>
          <a:xfrm>
            <a:off x="0" y="3474396"/>
            <a:ext cx="29118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Qingyuan Liu’s </a:t>
            </a:r>
            <a:r>
              <a:rPr kumimoji="1"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ipynb</a:t>
            </a:r>
            <a:endParaRPr kumimoji="1"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3C469016-C4EC-9F85-AA85-E3E6786E3B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64358" y="0"/>
            <a:ext cx="4007832" cy="28800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A39B285E-EABF-118A-B5C7-5B3FD4F8D6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764" y="0"/>
            <a:ext cx="4007832" cy="2880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D8F0780-C803-4750-E677-AD9209ED3E7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45220" y="0"/>
            <a:ext cx="4246780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7810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B227DBCA-07B9-F29D-C4A0-17B5016252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021" y="1738029"/>
            <a:ext cx="6011750" cy="4320000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140FE793-837B-FF99-1B9F-36BF97960650}"/>
              </a:ext>
            </a:extLst>
          </p:cNvPr>
          <p:cNvSpPr txBox="1"/>
          <p:nvPr/>
        </p:nvSpPr>
        <p:spPr>
          <a:xfrm>
            <a:off x="3894215" y="92895"/>
            <a:ext cx="44016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Angle check (before rotation)</a:t>
            </a:r>
            <a:endParaRPr kumimoji="1" lang="zh-CN" altLang="en-US" sz="28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7FB405AF-0D97-C9C3-F916-FC551237630D}"/>
                  </a:ext>
                </a:extLst>
              </p:cNvPr>
              <p:cNvSpPr txBox="1"/>
              <p:nvPr/>
            </p:nvSpPr>
            <p:spPr>
              <a:xfrm>
                <a:off x="954537" y="1161188"/>
                <a:ext cx="3117781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p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</a:rPr>
                        <m:t>𝑎𝑟𝑐𝑡𝑎𝑛</m:t>
                      </m:r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</a:rPr>
                        <m:t>2(</m:t>
                      </m:r>
                      <m:sSubSup>
                        <m:sSubSupPr>
                          <m:ctrlPr>
                            <a:rPr kumimoji="1" lang="en-US" altLang="zh-CN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kumimoji="1" lang="en-US" altLang="zh-CN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  <m:sup>
                          <m:r>
                            <a:rPr kumimoji="1" lang="en-US" altLang="zh-CN" sz="2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kumimoji="1" lang="en-US" altLang="zh-CN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en-US" altLang="zh-CN" sz="2400" dirty="0"/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7FB405AF-0D97-C9C3-F916-FC55123763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537" y="1161188"/>
                <a:ext cx="3117781" cy="369332"/>
              </a:xfrm>
              <a:prstGeom prst="rect">
                <a:avLst/>
              </a:prstGeom>
              <a:blipFill>
                <a:blip r:embed="rId3"/>
                <a:stretch>
                  <a:fillRect l="-3659" t="-3333" b="-3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文本框 15">
            <a:extLst>
              <a:ext uri="{FF2B5EF4-FFF2-40B4-BE49-F238E27FC236}">
                <a16:creationId xmlns:a16="http://schemas.microsoft.com/office/drawing/2014/main" id="{E237DC39-6780-C244-1596-5C0038D156EF}"/>
              </a:ext>
            </a:extLst>
          </p:cNvPr>
          <p:cNvSpPr txBox="1"/>
          <p:nvPr/>
        </p:nvSpPr>
        <p:spPr>
          <a:xfrm>
            <a:off x="9831859" y="0"/>
            <a:ext cx="2360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means in the </a:t>
            </a:r>
            <a:r>
              <a:rPr kumimoji="1" lang="en-US" altLang="zh-CN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c.m.s</a:t>
            </a:r>
            <a:endParaRPr kumimoji="1" lang="zh-CN" altLang="en-US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DA6AF82-B172-0615-4473-B0B3B75D67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73" y="1738029"/>
            <a:ext cx="6011748" cy="432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E4714742-A7A6-72C1-C999-9D1BF9C7910F}"/>
                  </a:ext>
                </a:extLst>
              </p:cNvPr>
              <p:cNvSpPr txBox="1"/>
              <p:nvPr/>
            </p:nvSpPr>
            <p:spPr>
              <a:xfrm>
                <a:off x="954537" y="3244333"/>
                <a:ext cx="190907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l-GR" altLang="zh-CN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θ</m:t>
                      </m:r>
                      <m:r>
                        <a:rPr kumimoji="1" lang="en-US" altLang="zh-CN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1" lang="en-US" altLang="zh-CN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of</m:t>
                      </m:r>
                      <m:r>
                        <a:rPr kumimoji="1" lang="en-US" altLang="zh-CN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1" lang="zh-CN" altLang="en-US" sz="2400" i="0" smtClean="0">
                          <a:latin typeface="Cambria Math" panose="02040503050406030204" pitchFamily="18" charset="0"/>
                        </a:rPr>
                        <m:t>γψ</m:t>
                      </m:r>
                      <m:r>
                        <a:rPr kumimoji="1" lang="en-US" altLang="zh-CN" sz="2400" b="0" i="0" smtClean="0">
                          <a:latin typeface="Cambria Math" panose="02040503050406030204" pitchFamily="18" charset="0"/>
                        </a:rPr>
                        <m:t>(2</m:t>
                      </m:r>
                      <m:r>
                        <m:rPr>
                          <m:sty m:val="p"/>
                        </m:rPr>
                        <a:rPr kumimoji="1" lang="en-US" altLang="zh-CN" sz="2400" b="0" i="0" smtClean="0"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kumimoji="1" lang="en-US" altLang="zh-CN" sz="2400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sz="2400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E4714742-A7A6-72C1-C999-9D1BF9C791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537" y="3244333"/>
                <a:ext cx="1909077" cy="461665"/>
              </a:xfrm>
              <a:prstGeom prst="rect">
                <a:avLst/>
              </a:prstGeom>
              <a:blipFill>
                <a:blip r:embed="rId5"/>
                <a:stretch>
                  <a:fillRect b="-1891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9583A7D0-D77B-F7C7-4424-200FE9917915}"/>
                  </a:ext>
                </a:extLst>
              </p:cNvPr>
              <p:cNvSpPr txBox="1"/>
              <p:nvPr/>
            </p:nvSpPr>
            <p:spPr>
              <a:xfrm>
                <a:off x="7191073" y="3244334"/>
                <a:ext cx="14799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l-GR" altLang="zh-CN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θ</m:t>
                      </m:r>
                      <m:r>
                        <a:rPr kumimoji="1" lang="en-US" altLang="zh-CN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1" lang="en-US" altLang="zh-CN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of</m:t>
                      </m:r>
                      <m:r>
                        <a:rPr kumimoji="1" lang="en-US" altLang="zh-CN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1" lang="zh-CN" altLang="en-US" sz="2400" i="0" smtClean="0">
                          <a:latin typeface="Cambria Math" panose="02040503050406030204" pitchFamily="18" charset="0"/>
                        </a:rPr>
                        <m:t>ψ</m:t>
                      </m:r>
                      <m:r>
                        <a:rPr kumimoji="1" lang="en-US" altLang="zh-CN" sz="2400" b="0" i="0" smtClean="0">
                          <a:latin typeface="Cambria Math" panose="02040503050406030204" pitchFamily="18" charset="0"/>
                        </a:rPr>
                        <m:t>(2</m:t>
                      </m:r>
                      <m:r>
                        <m:rPr>
                          <m:sty m:val="p"/>
                        </m:rPr>
                        <a:rPr kumimoji="1" lang="en-US" altLang="zh-CN" sz="2400" b="0" i="0" smtClean="0"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kumimoji="1" lang="en-US" altLang="zh-CN" sz="2400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sz="2400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9583A7D0-D77B-F7C7-4424-200FE99179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1073" y="3244334"/>
                <a:ext cx="1479961" cy="461665"/>
              </a:xfrm>
              <a:prstGeom prst="rect">
                <a:avLst/>
              </a:prstGeom>
              <a:blipFill>
                <a:blip r:embed="rId6"/>
                <a:stretch>
                  <a:fillRect l="-1709" r="-6838" b="-1891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89168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3D6E7A99-AFA8-2516-B942-B27EAC3C5C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8" y="1071416"/>
            <a:ext cx="5510769" cy="3960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E6069761-D63C-8652-BAD5-484D3FC6C6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711" y="1071416"/>
            <a:ext cx="5510769" cy="396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59D07A1C-BE2A-2FAD-278F-F32C61DE1D58}"/>
                  </a:ext>
                </a:extLst>
              </p:cNvPr>
              <p:cNvSpPr txBox="1"/>
              <p:nvPr/>
            </p:nvSpPr>
            <p:spPr>
              <a:xfrm>
                <a:off x="2898518" y="97237"/>
                <a:ext cx="639496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28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Transverse momenta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sz="280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kumimoji="1" lang="en-US" altLang="zh-CN" sz="28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kumimoji="1" lang="en-US" altLang="zh-CN" sz="28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  <m:sup>
                        <m:r>
                          <a:rPr kumimoji="1" lang="en-US" altLang="zh-CN" sz="28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kumimoji="1" lang="en-US" altLang="zh-CN" sz="28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(before rotation) </a:t>
                </a:r>
                <a:endParaRPr kumimoji="1" lang="zh-CN" altLang="en-US" sz="28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59D07A1C-BE2A-2FAD-278F-F32C61DE1D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8518" y="97237"/>
                <a:ext cx="6394961" cy="523220"/>
              </a:xfrm>
              <a:prstGeom prst="rect">
                <a:avLst/>
              </a:prstGeom>
              <a:blipFill>
                <a:blip r:embed="rId4"/>
                <a:stretch>
                  <a:fillRect l="-1984" t="-11905" r="-2381" b="-3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9E082B44-44B1-B4E2-2FA2-292570946FC5}"/>
                  </a:ext>
                </a:extLst>
              </p:cNvPr>
              <p:cNvSpPr txBox="1"/>
              <p:nvPr/>
            </p:nvSpPr>
            <p:spPr>
              <a:xfrm>
                <a:off x="1945158" y="5468401"/>
                <a:ext cx="7403757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scatter plot is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  <m: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bSup>
                    <m:r>
                      <a:rPr kumimoji="1"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𝜓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(2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))</m:t>
                    </m:r>
                  </m:oMath>
                </a14:m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kumimoji="1"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  <m:sup>
                        <m:r>
                          <a:rPr kumimoji="1"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bSup>
                    <m:r>
                      <a:rPr kumimoji="1" lang="en-US" altLang="zh-CN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kumimoji="1"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𝛾</m:t>
                    </m:r>
                    <m:r>
                      <a:rPr kumimoji="1"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𝜓</m:t>
                    </m:r>
                    <m:r>
                      <a:rPr kumimoji="1"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(2</m:t>
                    </m:r>
                    <m:r>
                      <a:rPr kumimoji="1"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kumimoji="1"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))</m:t>
                    </m:r>
                  </m:oMath>
                </a14:m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region enclosed by the red line is the transverse momenta selection criteria in Belle analysis work.</a:t>
                </a: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9E082B44-44B1-B4E2-2FA2-292570946F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5158" y="5468401"/>
                <a:ext cx="7403757" cy="923330"/>
              </a:xfrm>
              <a:prstGeom prst="rect">
                <a:avLst/>
              </a:prstGeom>
              <a:blipFill>
                <a:blip r:embed="rId5"/>
                <a:stretch>
                  <a:fillRect l="-514" t="-2703" b="-945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本框 8">
            <a:extLst>
              <a:ext uri="{FF2B5EF4-FFF2-40B4-BE49-F238E27FC236}">
                <a16:creationId xmlns:a16="http://schemas.microsoft.com/office/drawing/2014/main" id="{5B4B22EB-A57B-AFA3-D8BA-B44131C63EB8}"/>
              </a:ext>
            </a:extLst>
          </p:cNvPr>
          <p:cNvSpPr txBox="1"/>
          <p:nvPr/>
        </p:nvSpPr>
        <p:spPr>
          <a:xfrm>
            <a:off x="8200776" y="1057442"/>
            <a:ext cx="2764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ISR background(</a:t>
            </a:r>
            <a:r>
              <a:rPr kumimoji="1"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ee+mm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A2652313-0702-7F5F-97D1-6FF589E2AD60}"/>
              </a:ext>
            </a:extLst>
          </p:cNvPr>
          <p:cNvSpPr txBox="1"/>
          <p:nvPr/>
        </p:nvSpPr>
        <p:spPr>
          <a:xfrm>
            <a:off x="2381087" y="1064157"/>
            <a:ext cx="1610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Signal(</a:t>
            </a:r>
            <a:r>
              <a:rPr kumimoji="1"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ee+mm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50E33380-3775-2365-BBC3-09C57C5B504F}"/>
              </a:ext>
            </a:extLst>
          </p:cNvPr>
          <p:cNvSpPr txBox="1"/>
          <p:nvPr/>
        </p:nvSpPr>
        <p:spPr>
          <a:xfrm>
            <a:off x="0" y="-14827"/>
            <a:ext cx="2360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means in the </a:t>
            </a:r>
            <a:r>
              <a:rPr kumimoji="1" lang="en-US" altLang="zh-CN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c.m.s</a:t>
            </a:r>
            <a:endParaRPr kumimoji="1" lang="zh-CN" altLang="en-US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72415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5343D02A-F313-A702-8605-778E8C8449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331" y="2718000"/>
            <a:ext cx="5761259" cy="414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A3918520-1095-07AD-4A8A-A4E0446E5C50}"/>
                  </a:ext>
                </a:extLst>
              </p:cNvPr>
              <p:cNvSpPr txBox="1"/>
              <p:nvPr/>
            </p:nvSpPr>
            <p:spPr>
              <a:xfrm>
                <a:off x="409733" y="616115"/>
                <a:ext cx="5011881" cy="200785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p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kumimoji="1" lang="en-US" altLang="zh-CN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CN" sz="2000" b="0" i="1" smtClean="0">
                          <a:latin typeface="Cambria Math" panose="02040503050406030204" pitchFamily="18" charset="0"/>
                        </a:rPr>
                        <m:t>𝑎𝑟𝑐𝑡𝑎𝑛</m:t>
                      </m:r>
                      <m:r>
                        <a:rPr kumimoji="1" lang="en-US" altLang="zh-CN" sz="2000" b="0" i="1" smtClean="0">
                          <a:latin typeface="Cambria Math" panose="02040503050406030204" pitchFamily="18" charset="0"/>
                        </a:rPr>
                        <m:t>2(</m:t>
                      </m:r>
                      <m:sSubSup>
                        <m:sSubSupPr>
                          <m:ctrlP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kumimoji="1" lang="en-US" altLang="zh-CN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  <m:sup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kumimoji="1" lang="en-US" altLang="zh-CN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en-US" altLang="zh-CN" sz="20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zh-CN" sz="20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∗′</m:t>
                          </m:r>
                        </m:sup>
                      </m:sSubSup>
                      <m:r>
                        <a:rPr kumimoji="1" lang="en-US" altLang="zh-CN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kumimoji="1" lang="en-US" altLang="zh-CN" sz="20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kumimoji="1" lang="en-US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unc>
                        <m:funcPr>
                          <m:ctrlPr>
                            <a:rPr kumimoji="1"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1" lang="en-US" altLang="zh-CN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kumimoji="1" lang="en-US" altLang="zh-CN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kumimoji="1" lang="en-US" altLang="zh-CN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kumimoji="1" lang="en-US" altLang="zh-CN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kumimoji="1" lang="en-US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zh-C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p>
                                  <m:r>
                                    <a:rPr kumimoji="1" lang="en-US" altLang="zh-CN" sz="2000" i="1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  <m:r>
                        <a:rPr kumimoji="1" lang="en-US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kumimoji="1" lang="en-US" altLang="zh-CN" sz="20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  <m:sup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kumimoji="1" lang="en-US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unc>
                        <m:funcPr>
                          <m:ctrlPr>
                            <a:rPr kumimoji="1"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1" lang="en-US" altLang="zh-CN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sSup>
                            <m:sSupPr>
                              <m:ctrlPr>
                                <a:rPr kumimoji="1"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p>
                              <m:r>
                                <a:rPr kumimoji="1" lang="en-US" altLang="zh-CN" sz="2000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func>
                    </m:oMath>
                  </m:oMathPara>
                </a14:m>
                <a:endParaRPr kumimoji="1" lang="en-US" altLang="zh-CN" sz="2000" b="0" dirty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zh-CN" sz="20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  <m:sup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∗′</m:t>
                          </m:r>
                        </m:sup>
                      </m:sSubSup>
                      <m:r>
                        <a:rPr kumimoji="1" lang="en-US" altLang="zh-CN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kumimoji="1" lang="en-US" altLang="zh-CN" sz="20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func>
                        <m:funcPr>
                          <m:ctrlPr>
                            <a:rPr kumimoji="1"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1" lang="en-US" altLang="zh-CN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kumimoji="1" lang="en-US" altLang="zh-CN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kumimoji="1" lang="en-US" altLang="zh-CN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kumimoji="1" lang="en-US" altLang="zh-CN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kumimoji="1" lang="en-US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zh-C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p>
                                  <m:r>
                                    <a:rPr kumimoji="1" lang="en-US" altLang="zh-CN" sz="2000" i="1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  <m:r>
                        <a:rPr kumimoji="1" lang="en-US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kumimoji="1" lang="en-US" altLang="zh-CN" sz="20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  <m:sup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kumimoji="1" lang="en-US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unc>
                        <m:funcPr>
                          <m:ctrlPr>
                            <a:rPr kumimoji="1"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1" lang="en-US" altLang="zh-CN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sSup>
                            <m:sSupPr>
                              <m:ctrlPr>
                                <a:rPr kumimoji="1"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p>
                              <m:r>
                                <a:rPr kumimoji="1" lang="en-US" altLang="zh-CN" sz="2000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func>
                    </m:oMath>
                  </m:oMathPara>
                </a14:m>
                <a:endParaRPr kumimoji="1" lang="en-US" altLang="zh-CN" sz="20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zh-CN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kumimoji="1" lang="en-US" altLang="zh-CN" sz="2000" i="1">
                              <a:latin typeface="Cambria Math" panose="02040503050406030204" pitchFamily="18" charset="0"/>
                            </a:rPr>
                            <m:t>𝑥𝑧</m:t>
                          </m:r>
                          <m:r>
                            <a:rPr kumimoji="1" lang="en-US" altLang="zh-CN" sz="200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kumimoji="1" lang="en-US" altLang="zh-CN" sz="2000" i="1" smtClean="0">
                              <a:latin typeface="Cambria Math" panose="02040503050406030204" pitchFamily="18" charset="0"/>
                            </a:rPr>
                            <m:t>𝑦𝑧</m:t>
                          </m:r>
                        </m:sub>
                        <m:sup>
                          <m:r>
                            <a:rPr kumimoji="1" lang="en-US" altLang="zh-CN" sz="2000" i="1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kumimoji="1" lang="en-US" altLang="zh-CN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CN" sz="2000" i="1">
                          <a:latin typeface="Cambria Math" panose="02040503050406030204" pitchFamily="18" charset="0"/>
                        </a:rPr>
                        <m:t>𝑎𝑟𝑐𝑡𝑎𝑛</m:t>
                      </m:r>
                      <m:r>
                        <a:rPr kumimoji="1" lang="en-US" altLang="zh-CN" sz="2000" i="1">
                          <a:latin typeface="Cambria Math" panose="02040503050406030204" pitchFamily="18" charset="0"/>
                        </a:rPr>
                        <m:t>2(</m:t>
                      </m:r>
                      <m:sSubSup>
                        <m:sSubSupPr>
                          <m:ctrlPr>
                            <a:rPr kumimoji="1" lang="en-US" altLang="zh-CN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CN" sz="20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kumimoji="1" lang="en-US" altLang="zh-CN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kumimoji="1" lang="en-US" altLang="zh-CN" sz="2000" i="1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kumimoji="1" lang="en-US" altLang="zh-CN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  <m:sup>
                          <m:r>
                            <a:rPr kumimoji="1" lang="en-US" altLang="zh-CN" sz="2000" i="1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kumimoji="1" lang="en-US" altLang="zh-CN" sz="2000" i="1"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kumimoji="1" lang="en-US" altLang="zh-CN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zh-CN" sz="20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kumimoji="1" lang="en-US" altLang="zh-CN" sz="2000" i="1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  <m:sup>
                          <m:r>
                            <a:rPr kumimoji="1" lang="en-US" altLang="zh-CN" sz="2000" i="1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kumimoji="1" lang="en-US" altLang="zh-CN" sz="20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en-US" altLang="zh-CN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p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∗′</m:t>
                          </m:r>
                        </m:sup>
                      </m:sSup>
                      <m:r>
                        <a:rPr kumimoji="1" lang="en-US" altLang="zh-CN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CN" sz="2000" b="0" i="1" smtClean="0">
                          <a:latin typeface="Cambria Math" panose="02040503050406030204" pitchFamily="18" charset="0"/>
                        </a:rPr>
                        <m:t>𝑎𝑟𝑐𝑡𝑎𝑛</m:t>
                      </m:r>
                      <m:r>
                        <a:rPr kumimoji="1" lang="en-US" altLang="zh-CN" sz="2000" b="0" i="1" smtClean="0">
                          <a:latin typeface="Cambria Math" panose="02040503050406030204" pitchFamily="18" charset="0"/>
                        </a:rPr>
                        <m:t>2</m:t>
                      </m:r>
                      <m:d>
                        <m:dPr>
                          <m:ctrlP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  <m:sup>
                              <m: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</a:rPr>
                                <m:t>∗′</m:t>
                              </m:r>
                            </m:sup>
                          </m:sSubSup>
                          <m:r>
                            <a:rPr kumimoji="1" lang="en-US" altLang="zh-CN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  <m:sup>
                              <m:r>
                                <a:rPr kumimoji="1" lang="en-US" altLang="zh-CN" sz="2000" b="0" i="1" smtClean="0">
                                  <a:latin typeface="Cambria Math" panose="02040503050406030204" pitchFamily="18" charset="0"/>
                                </a:rPr>
                                <m:t>∗′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kumimoji="1" lang="en-US" altLang="zh-CN" sz="2000" b="0" dirty="0"/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A3918520-1095-07AD-4A8A-A4E0446E5C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733" y="616115"/>
                <a:ext cx="5011881" cy="2007857"/>
              </a:xfrm>
              <a:prstGeom prst="rect">
                <a:avLst/>
              </a:prstGeom>
              <a:blipFill>
                <a:blip r:embed="rId3"/>
                <a:stretch>
                  <a:fillRect l="-2025" b="-25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本框 3">
            <a:extLst>
              <a:ext uri="{FF2B5EF4-FFF2-40B4-BE49-F238E27FC236}">
                <a16:creationId xmlns:a16="http://schemas.microsoft.com/office/drawing/2014/main" id="{24C75EBD-E6A3-56F0-3345-7D21F98AE621}"/>
              </a:ext>
            </a:extLst>
          </p:cNvPr>
          <p:cNvSpPr txBox="1"/>
          <p:nvPr/>
        </p:nvSpPr>
        <p:spPr>
          <a:xfrm>
            <a:off x="9932476" y="17025"/>
            <a:ext cx="23601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means in the </a:t>
            </a:r>
            <a:r>
              <a:rPr kumimoji="1" lang="en-US" altLang="zh-CN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c.m.s</a:t>
            </a:r>
            <a:endParaRPr kumimoji="1" lang="en-US" altLang="zh-CN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kumimoji="1" lang="en-US" altLang="zh-CN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 means after rotation</a:t>
            </a:r>
            <a:endParaRPr kumimoji="1" lang="zh-CN" altLang="en-US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83DA0605-3BD3-9B41-B518-1F78966A8E68}"/>
                  </a:ext>
                </a:extLst>
              </p:cNvPr>
              <p:cNvSpPr txBox="1"/>
              <p:nvPr/>
            </p:nvSpPr>
            <p:spPr>
              <a:xfrm>
                <a:off x="5746787" y="1516645"/>
                <a:ext cx="352953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</a:t>
                </a:r>
                <a14:m>
                  <m:oMath xmlns:m="http://schemas.openxmlformats.org/officeDocument/2006/math">
                    <m:r>
                      <a:rPr kumimoji="1" lang="zh-CN" altLang="en-US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kumimoji="1" lang="en-US" altLang="zh-CN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from theoretical cal. </a:t>
                </a:r>
                <a:endParaRPr kumimoji="1" lang="zh-CN" alt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83DA0605-3BD3-9B41-B518-1F78966A8E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6787" y="1516645"/>
                <a:ext cx="3529539" cy="461665"/>
              </a:xfrm>
              <a:prstGeom prst="rect">
                <a:avLst/>
              </a:prstGeom>
              <a:blipFill>
                <a:blip r:embed="rId4"/>
                <a:stretch>
                  <a:fillRect l="-2867" t="-10811" b="-297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本框 4">
            <a:extLst>
              <a:ext uri="{FF2B5EF4-FFF2-40B4-BE49-F238E27FC236}">
                <a16:creationId xmlns:a16="http://schemas.microsoft.com/office/drawing/2014/main" id="{E055AE9E-8B5E-D278-3B99-F3C1F88A1118}"/>
              </a:ext>
            </a:extLst>
          </p:cNvPr>
          <p:cNvSpPr txBox="1"/>
          <p:nvPr/>
        </p:nvSpPr>
        <p:spPr>
          <a:xfrm>
            <a:off x="3894215" y="92895"/>
            <a:ext cx="44016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Angle check (after rotation)</a:t>
            </a:r>
            <a:endParaRPr kumimoji="1" lang="zh-CN" altLang="en-US" sz="28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DD377C48-B7F1-0767-68E4-6CDF3E75DC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3410" y="2718000"/>
            <a:ext cx="5761259" cy="414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AB1913E0-E59E-3BB7-3EE8-B90483DEDF15}"/>
                  </a:ext>
                </a:extLst>
              </p:cNvPr>
              <p:cNvSpPr txBox="1"/>
              <p:nvPr/>
            </p:nvSpPr>
            <p:spPr>
              <a:xfrm>
                <a:off x="1106058" y="4138909"/>
                <a:ext cx="190907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l-GR" altLang="zh-CN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θ</m:t>
                      </m:r>
                      <m:r>
                        <a:rPr kumimoji="1" lang="en-US" altLang="zh-CN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1" lang="en-US" altLang="zh-CN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of</m:t>
                      </m:r>
                      <m:r>
                        <a:rPr kumimoji="1" lang="en-US" altLang="zh-CN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1" lang="zh-CN" altLang="en-US" sz="2400" i="0" smtClean="0">
                          <a:latin typeface="Cambria Math" panose="02040503050406030204" pitchFamily="18" charset="0"/>
                        </a:rPr>
                        <m:t>γψ</m:t>
                      </m:r>
                      <m:r>
                        <a:rPr kumimoji="1" lang="en-US" altLang="zh-CN" sz="2400" b="0" i="0" smtClean="0">
                          <a:latin typeface="Cambria Math" panose="02040503050406030204" pitchFamily="18" charset="0"/>
                        </a:rPr>
                        <m:t>(2</m:t>
                      </m:r>
                      <m:r>
                        <m:rPr>
                          <m:sty m:val="p"/>
                        </m:rPr>
                        <a:rPr kumimoji="1" lang="en-US" altLang="zh-CN" sz="2400" b="0" i="0" smtClean="0"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kumimoji="1" lang="en-US" altLang="zh-CN" sz="2400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sz="2400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AB1913E0-E59E-3BB7-3EE8-B90483DEDF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6058" y="4138909"/>
                <a:ext cx="1909077" cy="461665"/>
              </a:xfrm>
              <a:prstGeom prst="rect">
                <a:avLst/>
              </a:prstGeom>
              <a:blipFill>
                <a:blip r:embed="rId6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52E9CFCD-329C-2556-C9AA-112C3F183919}"/>
                  </a:ext>
                </a:extLst>
              </p:cNvPr>
              <p:cNvSpPr txBox="1"/>
              <p:nvPr/>
            </p:nvSpPr>
            <p:spPr>
              <a:xfrm>
                <a:off x="7256301" y="4138909"/>
                <a:ext cx="14799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l-GR" altLang="zh-CN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θ</m:t>
                      </m:r>
                      <m:r>
                        <a:rPr kumimoji="1" lang="en-US" altLang="zh-CN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1" lang="en-US" altLang="zh-CN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of</m:t>
                      </m:r>
                      <m:r>
                        <a:rPr kumimoji="1" lang="en-US" altLang="zh-CN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1" lang="zh-CN" altLang="en-US" sz="2400" i="0" smtClean="0">
                          <a:latin typeface="Cambria Math" panose="02040503050406030204" pitchFamily="18" charset="0"/>
                        </a:rPr>
                        <m:t>ψ</m:t>
                      </m:r>
                      <m:r>
                        <a:rPr kumimoji="1" lang="en-US" altLang="zh-CN" sz="2400" b="0" i="0" smtClean="0">
                          <a:latin typeface="Cambria Math" panose="02040503050406030204" pitchFamily="18" charset="0"/>
                        </a:rPr>
                        <m:t>(2</m:t>
                      </m:r>
                      <m:r>
                        <m:rPr>
                          <m:sty m:val="p"/>
                        </m:rPr>
                        <a:rPr kumimoji="1" lang="en-US" altLang="zh-CN" sz="2400" b="0" i="0" smtClean="0"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kumimoji="1" lang="en-US" altLang="zh-CN" sz="2400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zh-CN" altLang="en-US" sz="2400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52E9CFCD-329C-2556-C9AA-112C3F1839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6301" y="4138909"/>
                <a:ext cx="1479961" cy="461665"/>
              </a:xfrm>
              <a:prstGeom prst="rect">
                <a:avLst/>
              </a:prstGeom>
              <a:blipFill>
                <a:blip r:embed="rId7"/>
                <a:stretch>
                  <a:fillRect l="-1709" r="-6838" b="-184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43564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C0FBB50A-8BB7-E136-E50D-58CA89CDE5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4962" y="1054939"/>
            <a:ext cx="5510769" cy="3960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391F6347-433D-C9F0-397F-8EBB341C7E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229" y="1054939"/>
            <a:ext cx="5510769" cy="396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59D07A1C-BE2A-2FAD-278F-F32C61DE1D58}"/>
                  </a:ext>
                </a:extLst>
              </p:cNvPr>
              <p:cNvSpPr txBox="1"/>
              <p:nvPr/>
            </p:nvSpPr>
            <p:spPr>
              <a:xfrm>
                <a:off x="2898518" y="97237"/>
                <a:ext cx="639496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28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Transverse momenta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sz="280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kumimoji="1" lang="en-US" altLang="zh-CN" sz="28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kumimoji="1" lang="en-US" altLang="zh-CN" sz="28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  <m:sup>
                        <m:r>
                          <a:rPr kumimoji="1" lang="en-US" altLang="zh-CN" sz="2800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kumimoji="1" lang="en-US" altLang="zh-CN" sz="2800" dirty="0">
                    <a:solidFill>
                      <a:schemeClr val="accent5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(after rotation) </a:t>
                </a:r>
                <a:endParaRPr kumimoji="1" lang="zh-CN" altLang="en-US" sz="28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59D07A1C-BE2A-2FAD-278F-F32C61DE1D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8518" y="97237"/>
                <a:ext cx="6394961" cy="523220"/>
              </a:xfrm>
              <a:prstGeom prst="rect">
                <a:avLst/>
              </a:prstGeom>
              <a:blipFill>
                <a:blip r:embed="rId4"/>
                <a:stretch>
                  <a:fillRect l="-1984" t="-11905" b="-3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9E082B44-44B1-B4E2-2FA2-292570946FC5}"/>
                  </a:ext>
                </a:extLst>
              </p:cNvPr>
              <p:cNvSpPr txBox="1"/>
              <p:nvPr/>
            </p:nvSpPr>
            <p:spPr>
              <a:xfrm>
                <a:off x="1945158" y="5468401"/>
                <a:ext cx="7403757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scatter plot is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  <m: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∗′</m:t>
                        </m:r>
                      </m:sup>
                    </m:sSubSup>
                    <m:r>
                      <a:rPr kumimoji="1"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𝜓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(2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))</m:t>
                    </m:r>
                  </m:oMath>
                </a14:m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kumimoji="1"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  <m:sup>
                        <m:r>
                          <a:rPr kumimoji="1"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bSup>
                    <m:r>
                      <a:rPr kumimoji="1" lang="en-US" altLang="zh-CN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kumimoji="1"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𝛾</m:t>
                    </m:r>
                    <m:r>
                      <a:rPr kumimoji="1"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𝜓</m:t>
                    </m:r>
                    <m:r>
                      <a:rPr kumimoji="1"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(2</m:t>
                    </m:r>
                    <m:r>
                      <a:rPr kumimoji="1"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kumimoji="1"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))</m:t>
                    </m:r>
                  </m:oMath>
                </a14:m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1"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region enclosed by the red line is the transverse momenta selection criteria in Belle analysis work.</a:t>
                </a: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9E082B44-44B1-B4E2-2FA2-292570946F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5158" y="5468401"/>
                <a:ext cx="7403757" cy="923330"/>
              </a:xfrm>
              <a:prstGeom prst="rect">
                <a:avLst/>
              </a:prstGeom>
              <a:blipFill>
                <a:blip r:embed="rId5"/>
                <a:stretch>
                  <a:fillRect l="-514" t="-2703" b="-945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本框 8">
            <a:extLst>
              <a:ext uri="{FF2B5EF4-FFF2-40B4-BE49-F238E27FC236}">
                <a16:creationId xmlns:a16="http://schemas.microsoft.com/office/drawing/2014/main" id="{5B4B22EB-A57B-AFA3-D8BA-B44131C63EB8}"/>
              </a:ext>
            </a:extLst>
          </p:cNvPr>
          <p:cNvSpPr txBox="1"/>
          <p:nvPr/>
        </p:nvSpPr>
        <p:spPr>
          <a:xfrm>
            <a:off x="8200776" y="1057442"/>
            <a:ext cx="2764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ISR background(</a:t>
            </a:r>
            <a:r>
              <a:rPr kumimoji="1"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ee+mm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A2652313-0702-7F5F-97D1-6FF589E2AD60}"/>
              </a:ext>
            </a:extLst>
          </p:cNvPr>
          <p:cNvSpPr txBox="1"/>
          <p:nvPr/>
        </p:nvSpPr>
        <p:spPr>
          <a:xfrm>
            <a:off x="2381087" y="1064157"/>
            <a:ext cx="1610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Signal(</a:t>
            </a:r>
            <a:r>
              <a:rPr kumimoji="1"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ee+mm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50E33380-3775-2365-BBC3-09C57C5B504F}"/>
              </a:ext>
            </a:extLst>
          </p:cNvPr>
          <p:cNvSpPr txBox="1"/>
          <p:nvPr/>
        </p:nvSpPr>
        <p:spPr>
          <a:xfrm>
            <a:off x="0" y="-14827"/>
            <a:ext cx="2360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means in the </a:t>
            </a:r>
            <a:r>
              <a:rPr kumimoji="1" lang="en-US" altLang="zh-CN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c.m.s</a:t>
            </a:r>
            <a:endParaRPr kumimoji="1" lang="zh-CN" altLang="en-US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43197D01-EA17-451E-3CC4-C41A7082735C}"/>
              </a:ext>
            </a:extLst>
          </p:cNvPr>
          <p:cNvSpPr txBox="1"/>
          <p:nvPr/>
        </p:nvSpPr>
        <p:spPr>
          <a:xfrm>
            <a:off x="-1" y="354505"/>
            <a:ext cx="2360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 means after rotation</a:t>
            </a:r>
            <a:endParaRPr kumimoji="1" lang="zh-CN" altLang="en-US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2471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DE115D95-0CA0-70C8-4E6C-65DBA63B1E1E}"/>
              </a:ext>
            </a:extLst>
          </p:cNvPr>
          <p:cNvSpPr txBox="1"/>
          <p:nvPr/>
        </p:nvSpPr>
        <p:spPr>
          <a:xfrm>
            <a:off x="5302448" y="0"/>
            <a:ext cx="15871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Cut flow</a:t>
            </a:r>
            <a:endParaRPr lang="zh-CN" altLang="en-US" sz="2800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15DD5BEB-58D1-EBD6-D498-649CBF6D6D28}"/>
              </a:ext>
            </a:extLst>
          </p:cNvPr>
          <p:cNvSpPr txBox="1"/>
          <p:nvPr/>
        </p:nvSpPr>
        <p:spPr>
          <a:xfrm>
            <a:off x="0" y="0"/>
            <a:ext cx="2592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Signal mm-mode rec. eff. </a:t>
            </a:r>
            <a:endParaRPr kumimoji="1" lang="zh-CN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D85DF87E-091E-FFE8-23A7-29A844E5E476}"/>
              </a:ext>
            </a:extLst>
          </p:cNvPr>
          <p:cNvSpPr txBox="1"/>
          <p:nvPr/>
        </p:nvSpPr>
        <p:spPr>
          <a:xfrm>
            <a:off x="982324" y="797510"/>
            <a:ext cx="11019099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nCleanedTracks &lt; 5,	 		 		 		Efficiency: 0.278484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(psi2S_Jpsi_mu_0_muID_noSVD &gt; 0.1 || psi2S_Jpsi_mu_1_muID_noSVD &gt; 0.1),	 	Efficiency: 0.277232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psi2S_pi_0_kaonID_binary &lt; 0.4,	 		 		 	Efficiency: 0.269302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psi2S_pi_1_kaonID_binary &lt; 0.4,	 		 		 	Efficiency: 0.262804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abs(psi2S_pi_0_dr) &lt; 0.5,	 		 		 		Efficiency: 0.262804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abs(psi2S_pi_1_dr) &lt; 0.5,	 		 		 		Efficiency: 0.262804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abs(psi2S_Jpsi_mu_0_dr) &lt; 0.5,	 		 		 	Efficiency: 0.262804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abs(psi2S_Jpsi_mu_1_dr) &lt; 0.5,	 		 		 	Efficiency: 0.262804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abs(psi2S_pi_0_dz) &lt; 2,	 		 		 		Efficiency: 0.262804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abs(psi2S_pi_1_dz) &lt; 2,	 		 		 		Efficiency: 0.262804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abs(psi2S_Jpsi_mu_0_dz) &lt; 2,	 		 		 	Efficiency: 0.262804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abs(psi2S_Jpsi_mu_1_dz) &lt; 2,	 		 		 	Efficiency: 0.262804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psi2S_pi_0_eID_noSVD_noTOP &lt; 0.9,	 		 		 	Efficiency: 0.245988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psi2S_pi_1_eID_noSVD_noTOP &lt; 0.9,	 		 		 	Efficiency: 0.225636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&lt; 5.5,	 		 		 		 	Efficiency: 0.225480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abs(psi2S_Jpsi_M-3.097) &lt; 0.044,	 		 		 	Efficiency: 0.167954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abs(pipiJpsi_M-3.686) &lt; 0.006,	 		 		 	Efficiency: 0.145236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m2Recoil &gt; 10,	 		 		 		 	Efficiency: 0.140284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gamma_E &gt; 0.100,	 		 		 		Efficiency: 0.127394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CMS_pt &lt; 0.2,	 		 		 		 	Efficiency: 0.080340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psi2S_CMS_pt &gt; 0.03,	 		 		 		Efficiency: 0.079860</a:t>
            </a:r>
            <a:endParaRPr lang="en-US" altLang="zh-CN" sz="16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5B2F4266-698D-D4D8-A3EF-743D079CEEBC}"/>
              </a:ext>
            </a:extLst>
          </p:cNvPr>
          <p:cNvSpPr txBox="1"/>
          <p:nvPr/>
        </p:nvSpPr>
        <p:spPr>
          <a:xfrm>
            <a:off x="2411895" y="6304001"/>
            <a:ext cx="6652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The rec. eff. is too low! The selection conditions should be optimized!!</a:t>
            </a:r>
            <a:endParaRPr kumimoji="1" lang="zh-CN" altLang="en-US" dirty="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03321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DE115D95-0CA0-70C8-4E6C-65DBA63B1E1E}"/>
              </a:ext>
            </a:extLst>
          </p:cNvPr>
          <p:cNvSpPr txBox="1"/>
          <p:nvPr/>
        </p:nvSpPr>
        <p:spPr>
          <a:xfrm>
            <a:off x="5302448" y="0"/>
            <a:ext cx="15871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Cut flow</a:t>
            </a:r>
            <a:endParaRPr lang="zh-CN" altLang="en-US" sz="2800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15DD5BEB-58D1-EBD6-D498-649CBF6D6D28}"/>
              </a:ext>
            </a:extLst>
          </p:cNvPr>
          <p:cNvSpPr txBox="1"/>
          <p:nvPr/>
        </p:nvSpPr>
        <p:spPr>
          <a:xfrm>
            <a:off x="0" y="0"/>
            <a:ext cx="3529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Signal </a:t>
            </a:r>
            <a:r>
              <a:rPr kumimoji="1" lang="en-US" altLang="zh-CN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ee</a:t>
            </a:r>
            <a:r>
              <a:rPr kumimoji="1"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-mode rec. eff. </a:t>
            </a:r>
            <a:endParaRPr kumimoji="1" lang="zh-CN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DAD86B63-5423-A27D-74F1-C2FEC6842559}"/>
              </a:ext>
            </a:extLst>
          </p:cNvPr>
          <p:cNvSpPr txBox="1"/>
          <p:nvPr/>
        </p:nvSpPr>
        <p:spPr>
          <a:xfrm>
            <a:off x="489030" y="797510"/>
            <a:ext cx="1121394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nCleanedTracks &lt; 5,	 	                                                                                                            Efficiency: 0.209352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(psi2S_Jpsi_e_0_eID_noSVD_noTOP &gt; 0.1 &amp;&amp; psi2S_Jpsi_e_1_eID_noSVD_noTOP &gt; 0.1),	 	Efficiency: 0.196970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psi2S_pi_0_kaonID_binary &lt; 0.4,	 	                                                                                          Efficiency: 0.194322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psi2S_pi_1_kaonID_binary &lt; 0.4,	 	                                                                                          Efficiency: 0.190688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abs(psi2S_pi_0_dr) &lt; 0.5,	 							Efficiency: 0.190688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abs(psi2S_pi_1_dr) &lt; 0.5,	 							Efficiency: 0.190688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abs(psi2S_Jpsi_e_0_dr) &lt; 0.5, 	 		 		 		Efficiency: 0.190688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abs(psi2S_Jpsi_e_1_dr) &lt; 0.5, 	 		 			 	Efficiency: 0.190688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abs(psi2S_pi_0_dz) &lt; 2,		 		 		 	 	Efficiency: 0.190688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abs(psi2S_pi_1_dz) &lt; 2,	 		 		 		 	Efficiency: 0.190688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abs(psi2S_Jpsi_e_0_dz) &lt; 2,	 		 		 		 	Efficiency: 0.190688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abs(psi2S_Jpsi_e_1_dz) &lt; 2,	 		 		 		 	Efficiency: 0.190688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psi2S_pi_0_eID_noSVD_noTOP &lt; 0.9,	 		 		 		Efficiency: 0.177322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psi2S_pi_1_eID_noSVD_noTOP &lt; 0.9,	 		 		 		Efficiency: 0.161444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&lt; 5.5,	 		 		 		 		Efficiency: 0.138170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abs(psi2S_Jpsi_M-3.097) &lt; 0.044,	 		 		 		Efficiency: 0.079716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abs(pipiJpsi_M-3.686) &lt; 0.006,	 	 		 		 	Efficiency: 0.068690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m2Recoil &gt; 10,	 		 		 		 		Efficiency: 0.066532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gamma_E &gt; 0.100,	 		 		 		 	Efficiency: 0.060682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CMS_pt &lt; 0.2,	 		 		 		 		Efficiency: 0.037896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psi2S_CMS_pt &gt; 0.03,	 		 		 		 	Efficiency: 0.037700</a:t>
            </a:r>
            <a:endParaRPr lang="en-US" altLang="zh-CN" sz="16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817F72CD-C614-D239-B47F-D50B858C52C0}"/>
              </a:ext>
            </a:extLst>
          </p:cNvPr>
          <p:cNvSpPr txBox="1"/>
          <p:nvPr/>
        </p:nvSpPr>
        <p:spPr>
          <a:xfrm>
            <a:off x="2411895" y="6304001"/>
            <a:ext cx="6652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The rec. eff. is too low! The selection conditions should be optimized!!</a:t>
            </a:r>
            <a:endParaRPr kumimoji="1" lang="zh-CN" altLang="en-US" dirty="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03599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3073</TotalTime>
  <Words>2035</Words>
  <Application>Microsoft Macintosh PowerPoint</Application>
  <PresentationFormat>宽屏</PresentationFormat>
  <Paragraphs>273</Paragraphs>
  <Slides>24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2" baseType="lpstr">
      <vt:lpstr>等线</vt:lpstr>
      <vt:lpstr>等线 Light</vt:lpstr>
      <vt:lpstr>Arial</vt:lpstr>
      <vt:lpstr>Cambria Math</vt:lpstr>
      <vt:lpstr>Menlo</vt:lpstr>
      <vt:lpstr>Times New Roman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小庄</dc:creator>
  <cp:lastModifiedBy>小庄</cp:lastModifiedBy>
  <cp:revision>18</cp:revision>
  <dcterms:created xsi:type="dcterms:W3CDTF">2024-10-21T09:11:51Z</dcterms:created>
  <dcterms:modified xsi:type="dcterms:W3CDTF">2024-11-07T16:01:11Z</dcterms:modified>
</cp:coreProperties>
</file>