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5" r:id="rId3"/>
    <p:sldId id="340" r:id="rId4"/>
    <p:sldId id="347" r:id="rId5"/>
    <p:sldId id="348" r:id="rId6"/>
    <p:sldId id="346" r:id="rId7"/>
    <p:sldId id="276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E0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97" autoAdjust="0"/>
  </p:normalViewPr>
  <p:slideViewPr>
    <p:cSldViewPr snapToGrid="0">
      <p:cViewPr varScale="1">
        <p:scale>
          <a:sx n="58" d="100"/>
          <a:sy n="58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7148-51A4-457D-AACB-896C0955F088}" type="datetimeFigureOut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27BC-330B-413A-B7BB-24069F1DE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5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3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3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90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41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E408-48CD-4A5F-920A-C9223076BB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0FA1-E619-40FF-BE03-2F1DA1228CB9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3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4EB8-6171-496C-8AB1-CC6621935F20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74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6F3-830E-4431-9B7E-F74153C2B98A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7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C514-EFCC-4200-BA8D-F4CDE7202C43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9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B926-814C-47DD-A0D2-AFBB297D88F5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7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AF7-0A43-48C1-9D59-1A169CC79D04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6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1941-E8ED-4E69-991C-ECC60D722C3A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507B-0CE7-4B9B-B916-F4BD393F3530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05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090C-302D-4525-85E8-59A58A5EA259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01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90A3-5A14-4D2D-8628-1DFB437F62AC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85F0-E66D-4D77-8CC3-4263CE115620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173F-2181-4319-9F59-FA80CC94CBEA}" type="datetime1">
              <a:rPr lang="zh-CN" altLang="en-US" smtClean="0"/>
              <a:t>2024/11/10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3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43024"/>
            <a:ext cx="9144000" cy="10763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Progress and Plan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89074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Mingyi</a:t>
            </a:r>
            <a:r>
              <a:rPr lang="en-US" altLang="zh-CN" dirty="0" smtClean="0"/>
              <a:t> Dong</a:t>
            </a:r>
          </a:p>
          <a:p>
            <a:endParaRPr lang="en-US" altLang="zh-CN" dirty="0"/>
          </a:p>
          <a:p>
            <a:r>
              <a:rPr lang="en-US" altLang="zh-CN" dirty="0" smtClean="0"/>
              <a:t>2024.11.11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3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939800"/>
          </a:xfrm>
        </p:spPr>
        <p:txBody>
          <a:bodyPr/>
          <a:lstStyle/>
          <a:p>
            <a:pPr algn="ctr"/>
            <a:r>
              <a:rPr lang="en-US" altLang="zh-CN" dirty="0"/>
              <a:t>Progress </a:t>
            </a:r>
            <a:r>
              <a:rPr lang="en-US" altLang="zh-CN" dirty="0" smtClean="0"/>
              <a:t>last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940256"/>
              </p:ext>
            </p:extLst>
          </p:nvPr>
        </p:nvGraphicFramePr>
        <p:xfrm>
          <a:off x="885826" y="1704722"/>
          <a:ext cx="10467974" cy="4130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56"/>
                <a:gridCol w="2948058"/>
                <a:gridCol w="1192768"/>
                <a:gridCol w="2752496"/>
                <a:gridCol w="2752496"/>
              </a:tblGrid>
              <a:tr h="104552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Planned tasks last week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Status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106161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/>
                        <a:t>Check</a:t>
                      </a:r>
                      <a:r>
                        <a:rPr lang="en-US" altLang="zh-CN" baseline="0" dirty="0" smtClean="0"/>
                        <a:t> and </a:t>
                      </a:r>
                      <a:r>
                        <a:rPr lang="en-US" altLang="zh-CN" dirty="0" smtClean="0"/>
                        <a:t>fix</a:t>
                      </a:r>
                      <a:r>
                        <a:rPr lang="en-US" altLang="zh-CN" baseline="0" dirty="0" smtClean="0"/>
                        <a:t> the preamplifier boards of </a:t>
                      </a:r>
                      <a:r>
                        <a:rPr lang="en-US" altLang="zh-CN" dirty="0" smtClean="0"/>
                        <a:t>W13-12, and W19-16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Dong</a:t>
                      </a:r>
                      <a:r>
                        <a:rPr lang="zh-CN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Yunhua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Sun</a:t>
                      </a:r>
                      <a:endParaRPr lang="en-US" altLang="zh-CN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107232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/>
                        <a:t>MDC HV test and</a:t>
                      </a:r>
                      <a:r>
                        <a:rPr lang="en-US" altLang="zh-CN" baseline="0" dirty="0" smtClean="0"/>
                        <a:t> Cosmic-ray test 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5055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Preinstall shielding plates for CGEM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team, </a:t>
                      </a:r>
                      <a:r>
                        <a:rPr lang="en-US" altLang="zh-CN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Jinyu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Move to next week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2846"/>
          </a:xfrm>
        </p:spPr>
        <p:txBody>
          <a:bodyPr/>
          <a:lstStyle/>
          <a:p>
            <a:pPr algn="ctr"/>
            <a:r>
              <a:rPr lang="en-US" altLang="zh-CN" dirty="0"/>
              <a:t>Check and fix </a:t>
            </a:r>
            <a:r>
              <a:rPr lang="en-US" altLang="zh-CN" dirty="0" smtClean="0"/>
              <a:t>MDC preamplifier </a:t>
            </a:r>
            <a:r>
              <a:rPr lang="en-US" altLang="zh-CN" dirty="0"/>
              <a:t>boards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794" y="881687"/>
            <a:ext cx="11782046" cy="236521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100" dirty="0" smtClean="0"/>
              <a:t>Nov. 5-6</a:t>
            </a:r>
            <a:endParaRPr lang="en-US" altLang="zh-CN" sz="3100" dirty="0" smtClean="0"/>
          </a:p>
          <a:p>
            <a:pPr lvl="1"/>
            <a:r>
              <a:rPr lang="en-US" altLang="zh-CN" dirty="0"/>
              <a:t>W13-12 </a:t>
            </a:r>
            <a:r>
              <a:rPr lang="en-US" altLang="zh-CN" dirty="0" smtClean="0"/>
              <a:t>: Removed CGEM boards, disconnected channel 8. this preamplifier board worked well with nominal voltage. And then connected the </a:t>
            </a:r>
            <a:r>
              <a:rPr lang="en-US" altLang="zh-CN" dirty="0"/>
              <a:t>channel </a:t>
            </a:r>
            <a:r>
              <a:rPr lang="en-US" altLang="zh-CN" dirty="0" smtClean="0"/>
              <a:t>8. it also </a:t>
            </a:r>
            <a:r>
              <a:rPr lang="en-US" altLang="zh-CN" dirty="0"/>
              <a:t>worked well with HV</a:t>
            </a:r>
            <a:endParaRPr lang="en-US" altLang="zh-CN" dirty="0" smtClean="0"/>
          </a:p>
          <a:p>
            <a:pPr lvl="1"/>
            <a:r>
              <a:rPr lang="en-US" altLang="zh-CN" dirty="0"/>
              <a:t>W19-16 </a:t>
            </a:r>
            <a:r>
              <a:rPr lang="en-US" altLang="zh-CN" dirty="0" smtClean="0"/>
              <a:t>: Removed </a:t>
            </a:r>
            <a:r>
              <a:rPr lang="en-US" altLang="zh-CN" dirty="0"/>
              <a:t>CGEM </a:t>
            </a:r>
            <a:r>
              <a:rPr lang="en-US" altLang="zh-CN" dirty="0" smtClean="0"/>
              <a:t>boards. Found a CGEM screw on this board, which almost touched the resister for HV circuit. Removed this screw, and this board worked well </a:t>
            </a:r>
            <a:r>
              <a:rPr lang="en-US" altLang="zh-CN" dirty="0"/>
              <a:t>with nominal </a:t>
            </a:r>
            <a:r>
              <a:rPr lang="en-US" altLang="zh-CN" dirty="0" smtClean="0"/>
              <a:t>voltage.</a:t>
            </a:r>
          </a:p>
          <a:p>
            <a:pPr lvl="1"/>
            <a:r>
              <a:rPr lang="en-US" altLang="zh-CN" dirty="0" smtClean="0"/>
              <a:t>W19-13: Discharge was found during the test. Disconnected </a:t>
            </a:r>
            <a:r>
              <a:rPr lang="en-US" altLang="zh-CN" dirty="0"/>
              <a:t>channel </a:t>
            </a:r>
            <a:r>
              <a:rPr lang="en-US" altLang="zh-CN" dirty="0" smtClean="0"/>
              <a:t>6, </a:t>
            </a:r>
            <a:r>
              <a:rPr lang="en-US" altLang="zh-CN" dirty="0"/>
              <a:t>and this board </a:t>
            </a:r>
            <a:r>
              <a:rPr lang="en-US" altLang="zh-CN" dirty="0" smtClean="0"/>
              <a:t>worked well </a:t>
            </a:r>
            <a:r>
              <a:rPr lang="en-US" altLang="zh-CN" dirty="0"/>
              <a:t>with nominal </a:t>
            </a:r>
            <a:r>
              <a:rPr lang="en-US" altLang="zh-CN" dirty="0" smtClean="0"/>
              <a:t>voltage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59" y="3281576"/>
            <a:ext cx="4148691" cy="3110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814" y="3229104"/>
            <a:ext cx="4517571" cy="32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9184"/>
            <a:ext cx="10515600" cy="925266"/>
          </a:xfrm>
        </p:spPr>
        <p:txBody>
          <a:bodyPr/>
          <a:lstStyle/>
          <a:p>
            <a:pPr algn="ctr"/>
            <a:r>
              <a:rPr lang="en-US" altLang="zh-CN" dirty="0"/>
              <a:t>Check and fix MDC preamplifier boards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257" y="2353230"/>
            <a:ext cx="2438400" cy="3666569"/>
          </a:xfrm>
        </p:spPr>
        <p:txBody>
          <a:bodyPr/>
          <a:lstStyle/>
          <a:p>
            <a:r>
              <a:rPr lang="en-US" altLang="zh-CN" dirty="0" smtClean="0"/>
              <a:t>All layers work stable with operating HV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 t="7461" r="16400" b="13810"/>
          <a:stretch/>
        </p:blipFill>
        <p:spPr>
          <a:xfrm rot="5400000">
            <a:off x="5040063" y="-190042"/>
            <a:ext cx="5431085" cy="83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029" y="354239"/>
            <a:ext cx="10515600" cy="135481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Shielding </a:t>
            </a:r>
            <a:r>
              <a:rPr lang="en-US" altLang="zh-CN" dirty="0"/>
              <a:t>plates </a:t>
            </a:r>
            <a:r>
              <a:rPr lang="en-US" altLang="zh-CN" dirty="0" smtClean="0"/>
              <a:t>and HV support structure for CGEM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4029" y="1641475"/>
            <a:ext cx="10515600" cy="136388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All shielding plates arrived</a:t>
            </a:r>
          </a:p>
          <a:p>
            <a:r>
              <a:rPr lang="en-US" altLang="zh-CN" dirty="0" smtClean="0"/>
              <a:t>All components of </a:t>
            </a:r>
            <a:r>
              <a:rPr lang="en-US" altLang="zh-CN" dirty="0"/>
              <a:t>HV support structure </a:t>
            </a:r>
            <a:r>
              <a:rPr lang="en-US" altLang="zh-CN" dirty="0" smtClean="0"/>
              <a:t> arrived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2857840"/>
            <a:ext cx="2754086" cy="36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939800"/>
          </a:xfrm>
        </p:spPr>
        <p:txBody>
          <a:bodyPr/>
          <a:lstStyle/>
          <a:p>
            <a:pPr algn="ctr"/>
            <a:r>
              <a:rPr lang="en-US" altLang="zh-CN" dirty="0" smtClean="0"/>
              <a:t>Plan for next week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044599"/>
              </p:ext>
            </p:extLst>
          </p:nvPr>
        </p:nvGraphicFramePr>
        <p:xfrm>
          <a:off x="838200" y="1228726"/>
          <a:ext cx="10798628" cy="512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641"/>
                <a:gridCol w="4049162"/>
                <a:gridCol w="1638268"/>
                <a:gridCol w="3780557"/>
              </a:tblGrid>
              <a:tr h="7282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Tasks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</a:tr>
              <a:tr h="72829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/>
                        <a:t>MDC HV test and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smtClean="0"/>
                        <a:t>cosmic-ray </a:t>
                      </a:r>
                      <a:r>
                        <a:rPr lang="en-US" altLang="zh-CN" baseline="0" dirty="0" smtClean="0"/>
                        <a:t>test 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1/2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177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CGEM cosmic-ray</a:t>
                      </a:r>
                      <a:r>
                        <a:rPr lang="en-US" altLang="zh-CN" baseline="0" dirty="0" smtClean="0"/>
                        <a:t> test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1/2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team,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177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Joint testing of CGEM and MDC 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1/2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Dong, 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</a:t>
                      </a:r>
                      <a:endParaRPr lang="zh-CN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9177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Installation of </a:t>
                      </a:r>
                      <a:r>
                        <a:rPr lang="en-US" altLang="zh-CN" dirty="0" smtClean="0"/>
                        <a:t>shielding plates for CGEM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team, </a:t>
                      </a:r>
                      <a:r>
                        <a:rPr lang="en-US" altLang="zh-CN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Jinyu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177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Preparation for  pushing</a:t>
                      </a:r>
                      <a:r>
                        <a:rPr lang="en-US" altLang="zh-CN" baseline="0" dirty="0" smtClean="0"/>
                        <a:t> EEMC to its original  position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Facilities Operation group(Jing Xiaoping)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4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075" y="228917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Backup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55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zh-CN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华文楷体" panose="02010600040101010101" pitchFamily="2" charset="-122"/>
              </a:rPr>
              <a:t>Schedule (may be updated each week) </a:t>
            </a:r>
            <a:endParaRPr lang="zh-CN" altLang="en-US" sz="3600" b="1" dirty="0">
              <a:solidFill>
                <a:srgbClr val="002060"/>
              </a:solidFill>
              <a:latin typeface="Cambria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A4AB-0E59-4FE3-84AB-28980A4BA75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609183"/>
              </p:ext>
            </p:extLst>
          </p:nvPr>
        </p:nvGraphicFramePr>
        <p:xfrm>
          <a:off x="373897" y="843954"/>
          <a:ext cx="11676588" cy="577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06"/>
                <a:gridCol w="2305868"/>
                <a:gridCol w="1045028"/>
                <a:gridCol w="1850572"/>
                <a:gridCol w="3690257"/>
                <a:gridCol w="2394857"/>
              </a:tblGrid>
              <a:tr h="63187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No.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tasks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Duration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day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Start</a:t>
                      </a:r>
                      <a:r>
                        <a:rPr lang="en-US" altLang="zh-CN" sz="1800" baseline="0" dirty="0" smtClean="0"/>
                        <a:t> time and stop time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Sub-system</a:t>
                      </a:r>
                      <a:r>
                        <a:rPr lang="en-US" altLang="zh-CN" sz="1800" baseline="0" dirty="0" smtClean="0"/>
                        <a:t> involved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Status</a:t>
                      </a:r>
                      <a:endParaRPr lang="zh-CN" altLang="en-US" sz="1800" dirty="0"/>
                    </a:p>
                  </a:txBody>
                  <a:tcPr/>
                </a:tc>
              </a:tr>
              <a:tr h="86270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Removal of equipment of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800" dirty="0" smtClean="0"/>
                        <a:t>July 1-</a:t>
                      </a:r>
                      <a:r>
                        <a:rPr lang="en-US" altLang="zh-CN" sz="1800" baseline="0" dirty="0" smtClean="0"/>
                        <a:t> Aug. 6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Utility, Small angle </a:t>
                      </a:r>
                      <a:r>
                        <a:rPr lang="en-US" altLang="zh-CN" sz="1800" dirty="0" err="1" smtClean="0"/>
                        <a:t>lum</a:t>
                      </a:r>
                      <a:r>
                        <a:rPr lang="en-US" altLang="zh-CN" sz="1800" dirty="0" smtClean="0"/>
                        <a:t>. Detector and</a:t>
                      </a:r>
                      <a:r>
                        <a:rPr lang="en-US" altLang="zh-CN" sz="1800" baseline="0" dirty="0" smtClean="0"/>
                        <a:t> ZDD,  Beam pipe,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41632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Pull-out of EEMC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Utility, EMC,</a:t>
                      </a:r>
                      <a:r>
                        <a:rPr lang="en-US" altLang="zh-CN" sz="1800" baseline="0" dirty="0" smtClean="0"/>
                        <a:t> TOF,  MDC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117348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Removal of inner chamber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Operate simultaneously on both sides 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Aug. 7- Sep.7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Sep.8- Sep. 28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MDC,</a:t>
                      </a:r>
                      <a:r>
                        <a:rPr lang="en-US" altLang="zh-CN" sz="1800" baseline="0" dirty="0" smtClean="0"/>
                        <a:t> MDC electronics, Gas, Mechanics, Laser measurement group, Trigger, DAQ,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90268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Installation of  CGEM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Sep.29- Nov. </a:t>
                      </a:r>
                      <a:r>
                        <a:rPr lang="en-US" altLang="zh-CN" sz="1800" dirty="0" smtClean="0"/>
                        <a:t>13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CGEM group,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dirty="0" smtClean="0"/>
                        <a:t>MDC,</a:t>
                      </a:r>
                      <a:r>
                        <a:rPr lang="en-US" altLang="zh-CN" sz="1800" baseline="0" dirty="0" smtClean="0"/>
                        <a:t> MDC electronics, Gas, Mechanics, Laser measurement group, Trigger, DAQ,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On Schedule</a:t>
                      </a:r>
                    </a:p>
                  </a:txBody>
                  <a:tcPr/>
                </a:tc>
              </a:tr>
              <a:tr h="4725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Recover EEMC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Nov. </a:t>
                      </a:r>
                      <a:r>
                        <a:rPr lang="en-US" altLang="zh-CN" sz="1800" dirty="0" smtClean="0"/>
                        <a:t>14-Dec.30</a:t>
                      </a:r>
                      <a:endParaRPr lang="en-US" altLang="zh-CN" sz="1800" dirty="0" smtClean="0"/>
                    </a:p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Utility, EMC,</a:t>
                      </a:r>
                      <a:r>
                        <a:rPr lang="en-US" altLang="zh-CN" sz="1800" baseline="0" dirty="0" smtClean="0"/>
                        <a:t> TOF,  MDC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Change the start</a:t>
                      </a:r>
                      <a:r>
                        <a:rPr lang="en-US" altLang="zh-CN" baseline="0" dirty="0" smtClean="0"/>
                        <a:t> date</a:t>
                      </a:r>
                      <a:r>
                        <a:rPr lang="en-US" altLang="zh-CN" dirty="0" smtClean="0"/>
                        <a:t> from </a:t>
                      </a:r>
                      <a:r>
                        <a:rPr lang="en-US" altLang="zh-CN" sz="1800" dirty="0" smtClean="0"/>
                        <a:t>Nov. 12</a:t>
                      </a:r>
                      <a:r>
                        <a:rPr lang="en-US" altLang="zh-CN" sz="1800" baseline="0" dirty="0" smtClean="0"/>
                        <a:t> to </a:t>
                      </a:r>
                      <a:r>
                        <a:rPr lang="en-US" altLang="zh-CN" sz="1800" dirty="0" smtClean="0"/>
                        <a:t>Nov. 14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74937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Recover equipment of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Utility, Small angle </a:t>
                      </a:r>
                      <a:r>
                        <a:rPr lang="en-US" altLang="zh-CN" sz="1800" dirty="0" err="1" smtClean="0"/>
                        <a:t>lum</a:t>
                      </a:r>
                      <a:r>
                        <a:rPr lang="en-US" altLang="zh-CN" sz="1800" dirty="0" smtClean="0"/>
                        <a:t>. Detector,</a:t>
                      </a:r>
                      <a:r>
                        <a:rPr lang="en-US" altLang="zh-CN" sz="1800" baseline="0" dirty="0" smtClean="0"/>
                        <a:t> ZDD,  Beam pipe, slow control 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dirty="0" smtClean="0"/>
                    </a:p>
                  </a:txBody>
                  <a:tcPr/>
                </a:tc>
              </a:tr>
              <a:tr h="361072">
                <a:tc gridSpan="2">
                  <a:txBody>
                    <a:bodyPr/>
                    <a:lstStyle/>
                    <a:p>
                      <a:r>
                        <a:rPr lang="en-US" altLang="zh-CN" sz="1800" dirty="0" smtClean="0"/>
                        <a:t>total</a:t>
                      </a: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180 days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July 1- Dec.30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4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52867</TotalTime>
  <Words>470</Words>
  <Application>Microsoft Office PowerPoint</Application>
  <PresentationFormat>宽屏</PresentationFormat>
  <Paragraphs>111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华文楷体</vt:lpstr>
      <vt:lpstr>宋体</vt:lpstr>
      <vt:lpstr>Arial</vt:lpstr>
      <vt:lpstr>Calibri</vt:lpstr>
      <vt:lpstr>Calibri Light</vt:lpstr>
      <vt:lpstr>Cambria</vt:lpstr>
      <vt:lpstr>Office 主题</vt:lpstr>
      <vt:lpstr>Progress and Plan</vt:lpstr>
      <vt:lpstr>Progress last week</vt:lpstr>
      <vt:lpstr>Check and fix MDC preamplifier boards </vt:lpstr>
      <vt:lpstr>Check and fix MDC preamplifier boards </vt:lpstr>
      <vt:lpstr>Shielding plates and HV support structure for CGEM</vt:lpstr>
      <vt:lpstr>Plan for next week</vt:lpstr>
      <vt:lpstr>Backup </vt:lpstr>
      <vt:lpstr>Schedule (may be updated each week)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490</cp:revision>
  <dcterms:created xsi:type="dcterms:W3CDTF">2024-07-07T18:09:25Z</dcterms:created>
  <dcterms:modified xsi:type="dcterms:W3CDTF">2024-11-10T13:57:47Z</dcterms:modified>
</cp:coreProperties>
</file>