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1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6" autoAdjust="0"/>
    <p:restoredTop sz="94660"/>
  </p:normalViewPr>
  <p:slideViewPr>
    <p:cSldViewPr snapToGrid="0">
      <p:cViewPr varScale="1">
        <p:scale>
          <a:sx n="81" d="100"/>
          <a:sy n="81" d="100"/>
        </p:scale>
        <p:origin x="561" y="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1BE79-2970-4458-AB8A-6BBF7CA62F89}" type="datetimeFigureOut">
              <a:rPr lang="zh-CN" altLang="en-US" smtClean="0"/>
              <a:t>2024/11/10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5D757-8141-4693-ACD1-ED0AA02123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1234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3632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D61855-A748-985B-83D0-EAAFBD19AB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CC2FE5CC-2190-FC6B-3401-8E304C3662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2D1DE53-7EBE-A019-C8AF-28EDAD4117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C905F50-EC05-45CB-4DD9-49449C3A78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0209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045CF8-66E6-6D5F-BF0D-FBD939B792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DC4B0A73-313B-D1E2-FDB9-C780A2650E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AF7DD0AB-DC74-B421-36D3-C77BB06A39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E739BE3-DB3B-E425-3041-EA8EB71458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8476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220595-1935-A763-D995-42D298EDB7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02BAE26-2416-8B83-8FCD-B0896C0F3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B25FEA7-29D0-21B8-3392-5073DBFF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9DE530-D214-594A-F023-382B736C5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2D86E4-BC5A-4415-6A45-90F062BD5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232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E22A13-99EE-66A4-AB23-05B6D3D47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E2B89E9-34CA-558C-FCBB-131740423A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F9ECDCD-C87D-145F-D3BD-2516D5C13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8BE7E6-1A13-312C-3FF7-E99100ADE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FAFA0EC-17C3-95B7-1CFE-0FBF77088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21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98274F9-7E7F-A87C-76D7-9893EEB5B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34C99FE-E7D8-3019-09E6-054CE03F2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566A7C-5542-A0D9-1AAE-59576355A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A9D1EB-145E-66EC-291A-0D2B3ACF9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933A3BC-5FEE-C64D-B7ED-9D69767B4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890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50974E-68BE-4C11-5565-96DC764B6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368404-E58E-13AF-7D84-E1FD6C49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B656D1A-54FD-049E-D6C4-FF6E0DB77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69C62B6-FC9F-B6D1-4024-BBD01EAD0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5118221-EB55-33F7-7C78-B585E653A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979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A7D68C-7B65-3A9E-9E39-917CEA562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FD4727A-CC13-47B2-E1CC-C2BE931E1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229C24-9CB8-CA75-29CC-FE4E84B07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88086A-1D72-A611-8EF5-AB43FF092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74DFCE-8958-735A-BD1E-7B8C20994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8967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96A8B0-A9F9-BCEA-C82A-152CC7755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DA6BEA-A0BB-37A5-209A-9C5AC5683D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41CBBBA-2A0B-0B10-6E65-2EFFC8475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1A0BCBD-EE02-8909-9926-1F29B6200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2024/11/10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3BFC7D1-D0C1-2276-FC10-9C9390971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C21C932-D466-F753-89F8-600E5ADF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384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68BE9D-937F-C31E-95B2-C7A8A8BF9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0E0277-224F-733C-8CAB-4C8668464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80522F6-E6B8-052C-F720-1F53E2F602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639B10D-7BE6-A2A9-5846-DFB7CE33E0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F4A0B8E-5D96-863D-D94A-1342218FF8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7E546EE-F835-86F3-7FA2-C4EBA1427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2024/11/10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3A5FCA1-CD09-F3CD-8FC2-1290C8763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9C81B7E-6468-3208-F31F-E8FA1E79D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18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BFC405-9111-D3E8-69D6-9799F584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0290B2B-69CB-4AEF-7628-6AA4DA318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2024/11/10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199320E-423F-8873-EF5A-390DE3E32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8D7CA67-9900-003B-A1A9-85370E5B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89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4CDAD4B-9E5D-690E-BB7D-2C178A568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2024/11/10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4F686A5-8D33-EB22-C48C-19A93A8CD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80AA654-0303-2E2E-9371-510809AFA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741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93E743-E7AB-4024-8FEB-03289D58B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7C8604-F0C9-7ECD-C189-8EE5AB03E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E9EAA80-A347-66B2-6527-AFBD675FD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6C0B9C1-3E1D-FEF4-EDD1-D1B6F8AC7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2024/11/10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F447828-86A6-CA9B-41DB-A1B519D67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5257B10-A1C5-8C7E-13B9-F0DA80393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5725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03B327-6A4A-F862-08E4-F1F706806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5804E82-955A-2C87-458D-618EBD3D68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52B8C18-0BED-92D7-06C0-1751D2387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D3B7FD5-C660-D174-995D-DBD603CD4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2024/11/10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C70A89B-3C45-1D00-6015-890D203BC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751657F-9804-F2BE-C802-21BE87790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061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CE75290-F013-897E-216B-64E85C2C5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03DA53-96D6-A7DE-B6CF-64FB20947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853756C-A304-AD84-8675-F872B5CCB1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BB4F0-0475-45A8-86CA-A5DB62C768C9}" type="datetimeFigureOut">
              <a:rPr lang="zh-CN" altLang="en-US" smtClean="0"/>
              <a:t>2024/11/10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B5A3E46-31F6-F75C-8E98-04589C2CF9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39AA4B6-657B-B216-D40B-CFE762596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04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7D3477A-2F8E-9987-2240-57F7943CACC9}"/>
                  </a:ext>
                </a:extLst>
              </p:cNvPr>
              <p:cNvSpPr txBox="1"/>
              <p:nvPr/>
            </p:nvSpPr>
            <p:spPr>
              <a:xfrm>
                <a:off x="4480612" y="60759"/>
                <a:ext cx="6830775" cy="2867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0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Digitization</a:t>
                </a: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keV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EDe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hit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&lt;100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MeV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EDe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strip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&gt; 0.1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MeV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Sipm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 0.95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mean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dPr>
                      <m:e>
                        <m:r>
                          <a:rPr lang="en-US" altLang="zh-CN" b="0" i="0" smtClean="0">
                            <a:latin typeface="Cambria Math" panose="02040503050406030204" pitchFamily="18" charset="0"/>
                          </a:rPr>
                          <m:t>16.0813×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p>
                            <m: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D</m:t>
                            </m:r>
                            <m: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/50.8147</m:t>
                            </m:r>
                          </m:sup>
                        </m:sSup>
                        <m:r>
                          <a:rPr lang="en-US" altLang="zh-CN" b="0" i="0" smtClean="0">
                            <a:latin typeface="Cambria Math" panose="02040503050406030204" pitchFamily="18" charset="0"/>
                          </a:rPr>
                          <m:t>+19.5474</m:t>
                        </m:r>
                      </m:e>
                    </m:d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E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dep</m:t>
                            </m:r>
                          </m:sub>
                        </m:sSub>
                      </m:num>
                      <m:den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1.41 </m:t>
                        </m:r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MeV</m:t>
                        </m:r>
                      </m:den>
                    </m:f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×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47.09 </m:t>
                        </m:r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mV</m:t>
                        </m:r>
                      </m:num>
                      <m:den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23</m:t>
                        </m:r>
                      </m:den>
                    </m:f>
                  </m:oMath>
                </a14:m>
                <a:endParaRPr lang="en-US" altLang="zh-CN" b="0" i="1">
                  <a:latin typeface="Cambria Math" panose="02040503050406030204" pitchFamily="18" charset="0"/>
                  <a:ea typeface="宋体" panose="02010600030101010101" pitchFamily="2" charset="-122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σ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=7.922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mV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ADC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Random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.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Landau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(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mean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𝜎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)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7D3477A-2F8E-9987-2240-57F7943CA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612" y="60759"/>
                <a:ext cx="6830775" cy="2867580"/>
              </a:xfrm>
              <a:prstGeom prst="rect">
                <a:avLst/>
              </a:prstGeom>
              <a:blipFill>
                <a:blip r:embed="rId3"/>
                <a:stretch>
                  <a:fillRect l="-892" b="-19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>
            <a:extLst>
              <a:ext uri="{FF2B5EF4-FFF2-40B4-BE49-F238E27FC236}">
                <a16:creationId xmlns:a16="http://schemas.microsoft.com/office/drawing/2014/main" id="{69E52B4A-0DA8-8E94-9F05-B42B28044E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850" y="69487"/>
            <a:ext cx="3600000" cy="26228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2B96AF5-D22F-C945-500E-5F0E3DFD4187}"/>
                  </a:ext>
                </a:extLst>
              </p:cNvPr>
              <p:cNvSpPr txBox="1"/>
              <p:nvPr/>
            </p:nvSpPr>
            <p:spPr>
              <a:xfrm>
                <a:off x="323850" y="2692344"/>
                <a:ext cx="360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mip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=1.41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MeV</m:t>
                      </m:r>
                    </m:oMath>
                  </m:oMathPara>
                </a14:m>
                <a:endParaRPr lang="zh-CN" alt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2B96AF5-D22F-C945-500E-5F0E3DFD4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2692344"/>
                <a:ext cx="3600000" cy="369332"/>
              </a:xfrm>
              <a:prstGeom prst="rect">
                <a:avLst/>
              </a:prstGeom>
              <a:blipFill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>
            <a:extLst>
              <a:ext uri="{FF2B5EF4-FFF2-40B4-BE49-F238E27FC236}">
                <a16:creationId xmlns:a16="http://schemas.microsoft.com/office/drawing/2014/main" id="{A86E843A-03E3-C79B-C196-63DBBE027A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" y="3061676"/>
            <a:ext cx="3600000" cy="28114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7B6263E6-07CA-5DCF-5176-E212B07323DB}"/>
                  </a:ext>
                </a:extLst>
              </p:cNvPr>
              <p:cNvSpPr txBox="1"/>
              <p:nvPr/>
            </p:nvSpPr>
            <p:spPr>
              <a:xfrm>
                <a:off x="323850" y="5873104"/>
                <a:ext cx="3600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mip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→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𝐴𝐷𝐶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=47.09</m:t>
                      </m:r>
                    </m:oMath>
                  </m:oMathPara>
                </a14:m>
                <a:endParaRPr lang="en-US" altLang="zh-CN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p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e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.=23    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σ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=7.922</m:t>
                      </m:r>
                    </m:oMath>
                  </m:oMathPara>
                </a14:m>
                <a:endParaRPr lang="zh-CN" alt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7B6263E6-07CA-5DCF-5176-E212B07323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5873104"/>
                <a:ext cx="3600000" cy="646331"/>
              </a:xfrm>
              <a:prstGeom prst="rect">
                <a:avLst/>
              </a:prstGeom>
              <a:blipFill>
                <a:blip r:embed="rId7"/>
                <a:stretch>
                  <a:fillRect b="-47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图片 8">
            <a:extLst>
              <a:ext uri="{FF2B5EF4-FFF2-40B4-BE49-F238E27FC236}">
                <a16:creationId xmlns:a16="http://schemas.microsoft.com/office/drawing/2014/main" id="{FCECA7BD-EB39-CF4A-DC54-05D27E64777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96000" y="3040056"/>
            <a:ext cx="3600000" cy="285466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322E1CCF-2157-8678-FC85-AF1EE83F99A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62025" y="3123390"/>
            <a:ext cx="3600000" cy="2688000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C30D5B46-35B5-6190-B2FA-E4A5A131D0F0}"/>
              </a:ext>
            </a:extLst>
          </p:cNvPr>
          <p:cNvSpPr txBox="1"/>
          <p:nvPr/>
        </p:nvSpPr>
        <p:spPr>
          <a:xfrm>
            <a:off x="4491150" y="5811390"/>
            <a:ext cx="3209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Zhang H, Wang X, Ma W, et al. Journal of Instrumentation, 2024, 19(06): P06020.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2E59ED26-6FE4-3CC6-60A1-620BE0159D02}"/>
                  </a:ext>
                </a:extLst>
              </p:cNvPr>
              <p:cNvSpPr txBox="1"/>
              <p:nvPr/>
            </p:nvSpPr>
            <p:spPr>
              <a:xfrm>
                <a:off x="8162025" y="6006441"/>
                <a:ext cx="3930523" cy="379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=16.0813×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/50.8147</m:t>
                          </m:r>
                        </m:sup>
                      </m:sSup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+19.5474</m:t>
                      </m:r>
                    </m:oMath>
                  </m:oMathPara>
                </a14:m>
                <a:endParaRPr lang="zh-CN" altLang="en-US"/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2E59ED26-6FE4-3CC6-60A1-620BE0159D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2025" y="6006441"/>
                <a:ext cx="3930523" cy="37965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5926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8D1B0F-1AF2-5601-92DE-97FC25C30C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3EEDEBB-2D1D-B2C9-7963-EADB7511FDD3}"/>
                  </a:ext>
                </a:extLst>
              </p:cNvPr>
              <p:cNvSpPr txBox="1"/>
              <p:nvPr/>
            </p:nvSpPr>
            <p:spPr>
              <a:xfrm>
                <a:off x="133350" y="536883"/>
                <a:ext cx="7878524" cy="21662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000" b="1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Reconstruction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Find the point with the smallest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 in each section as the starting point, then search for the point closest to the previous point layer by layer.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Use polynomial fitting to fit the track of these points with first, second, and third-degree polynomials, and select the one with the smallest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𝜒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3EEDEBB-2D1D-B2C9-7963-EADB7511FD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50" y="536883"/>
                <a:ext cx="7878524" cy="2166234"/>
              </a:xfrm>
              <a:prstGeom prst="rect">
                <a:avLst/>
              </a:prstGeom>
              <a:blipFill>
                <a:blip r:embed="rId3"/>
                <a:stretch>
                  <a:fillRect l="-851" r="-619" b="-36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3" name="图片 52">
            <a:extLst>
              <a:ext uri="{FF2B5EF4-FFF2-40B4-BE49-F238E27FC236}">
                <a16:creationId xmlns:a16="http://schemas.microsoft.com/office/drawing/2014/main" id="{39B3B480-DF1B-86EC-06E2-5A99943C6A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8002" y="3429000"/>
            <a:ext cx="2996129" cy="2160000"/>
          </a:xfrm>
          <a:prstGeom prst="rect">
            <a:avLst/>
          </a:prstGeom>
        </p:spPr>
      </p:pic>
      <p:sp>
        <p:nvSpPr>
          <p:cNvPr id="54" name="文本框 53">
            <a:extLst>
              <a:ext uri="{FF2B5EF4-FFF2-40B4-BE49-F238E27FC236}">
                <a16:creationId xmlns:a16="http://schemas.microsoft.com/office/drawing/2014/main" id="{3FD258A9-0001-F9F8-B5DC-4CAE08C8D77C}"/>
              </a:ext>
            </a:extLst>
          </p:cNvPr>
          <p:cNvSpPr txBox="1"/>
          <p:nvPr/>
        </p:nvSpPr>
        <p:spPr>
          <a:xfrm>
            <a:off x="1262979" y="5735227"/>
            <a:ext cx="3686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In a superlayer of Barrel, layer1 gives pos.x and pos.y, layer2 gives pos.z.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" name="图片 60">
            <a:extLst>
              <a:ext uri="{FF2B5EF4-FFF2-40B4-BE49-F238E27FC236}">
                <a16:creationId xmlns:a16="http://schemas.microsoft.com/office/drawing/2014/main" id="{BD841DED-2E62-CA9A-A302-E3A9A3EDBB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87870" y="3429000"/>
            <a:ext cx="2497776" cy="2160000"/>
          </a:xfrm>
          <a:prstGeom prst="rect">
            <a:avLst/>
          </a:prstGeom>
        </p:spPr>
      </p:pic>
      <p:sp>
        <p:nvSpPr>
          <p:cNvPr id="62" name="文本框 61">
            <a:extLst>
              <a:ext uri="{FF2B5EF4-FFF2-40B4-BE49-F238E27FC236}">
                <a16:creationId xmlns:a16="http://schemas.microsoft.com/office/drawing/2014/main" id="{610F180E-7EDF-52D8-6489-4633A7A1E300}"/>
              </a:ext>
            </a:extLst>
          </p:cNvPr>
          <p:cNvSpPr txBox="1"/>
          <p:nvPr/>
        </p:nvSpPr>
        <p:spPr>
          <a:xfrm>
            <a:off x="6680021" y="5735226"/>
            <a:ext cx="4313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In a superlayer of Endcap, layer1 gives pos.y, layer2 gives pos.x, both can give pos.z.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3" name="图片 62">
            <a:extLst>
              <a:ext uri="{FF2B5EF4-FFF2-40B4-BE49-F238E27FC236}">
                <a16:creationId xmlns:a16="http://schemas.microsoft.com/office/drawing/2014/main" id="{5A776469-D42F-573B-3BB8-0D1622A63827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50" t="1" r="23828" b="282"/>
          <a:stretch/>
        </p:blipFill>
        <p:spPr>
          <a:xfrm>
            <a:off x="8429453" y="0"/>
            <a:ext cx="3469294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531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7CF65C-A175-1804-6F40-A98A0DA66B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19B66C22-5002-4142-FD2E-6974EF541BC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66960673"/>
                  </p:ext>
                </p:extLst>
              </p:nvPr>
            </p:nvGraphicFramePr>
            <p:xfrm>
              <a:off x="1128000" y="1100666"/>
              <a:ext cx="9936000" cy="187356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</a:tblGrid>
                  <a:tr h="370840">
                    <a:tc gridSpan="6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Ef</m:t>
                                </m:r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f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Sipm</m:t>
                                    </m:r>
                                  </m:sub>
                                </m:sSub>
                                <m:r>
                                  <a:rPr lang="en-US" altLang="zh-CN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=</m:t>
                                </m:r>
                                <m:r>
                                  <a:rPr lang="en-US" altLang="zh-CN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altLang="zh-CN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6913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μ</m:t>
                                    </m:r>
                                  </m:e>
                                  <m:sup>
                                    <m: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μ</m:t>
                                    </m:r>
                                  </m:e>
                                  <m:sup>
                                    <m: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muonid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965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muonrec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19B66C22-5002-4142-FD2E-6974EF541BC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66960673"/>
                  </p:ext>
                </p:extLst>
              </p:nvPr>
            </p:nvGraphicFramePr>
            <p:xfrm>
              <a:off x="1128000" y="1100666"/>
              <a:ext cx="9936000" cy="187356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</a:tblGrid>
                  <a:tr h="390208">
                    <a:tc gridSpan="6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563" r="-123" b="-40468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6913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99265" t="-106557" r="-735" b="-3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206557" r="-50000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306557" r="-50000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965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406557" r="-50000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表格 2">
                <a:extLst>
                  <a:ext uri="{FF2B5EF4-FFF2-40B4-BE49-F238E27FC236}">
                    <a16:creationId xmlns:a16="http://schemas.microsoft.com/office/drawing/2014/main" id="{25AA5DAF-3994-62B2-4D28-5D219A0843F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86993241"/>
                  </p:ext>
                </p:extLst>
              </p:nvPr>
            </p:nvGraphicFramePr>
            <p:xfrm>
              <a:off x="1128000" y="3883767"/>
              <a:ext cx="9936000" cy="187356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</a:tblGrid>
                  <a:tr h="370840">
                    <a:tc gridSpan="6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Ef</m:t>
                              </m:r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b="0" i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f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b="0" i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Sipm</m:t>
                                  </m:r>
                                </m:sub>
                              </m:sSub>
                              <m:r>
                                <a:rPr lang="en-US" altLang="zh-CN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=</m:t>
                              </m:r>
                            </m:oMath>
                          </a14:m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0.95</a:t>
                          </a: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6913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μ</m:t>
                                    </m:r>
                                  </m:e>
                                  <m:sup>
                                    <m: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μ</m:t>
                                    </m:r>
                                  </m:e>
                                  <m:sup>
                                    <m: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muonid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965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976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926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muonrec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924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859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表格 2">
                <a:extLst>
                  <a:ext uri="{FF2B5EF4-FFF2-40B4-BE49-F238E27FC236}">
                    <a16:creationId xmlns:a16="http://schemas.microsoft.com/office/drawing/2014/main" id="{25AA5DAF-3994-62B2-4D28-5D219A0843F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86993241"/>
                  </p:ext>
                </p:extLst>
              </p:nvPr>
            </p:nvGraphicFramePr>
            <p:xfrm>
              <a:off x="1128000" y="3883767"/>
              <a:ext cx="9936000" cy="187356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</a:tblGrid>
                  <a:tr h="390208">
                    <a:tc gridSpan="6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t="-7813" r="-123" b="-40468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6913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499265" t="-113115" r="-735" b="-3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4"/>
                          <a:stretch>
                            <a:fillRect t="-213115" r="-50000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4"/>
                          <a:stretch>
                            <a:fillRect t="-313115" r="-50000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965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976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926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t="-413115" r="-50000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924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859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89433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3899</TotalTime>
  <Words>272</Words>
  <Application>Microsoft Office PowerPoint</Application>
  <PresentationFormat>宽屏</PresentationFormat>
  <Paragraphs>67</Paragraphs>
  <Slides>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等线</vt:lpstr>
      <vt:lpstr>等线 Light</vt:lpstr>
      <vt:lpstr>Arial</vt:lpstr>
      <vt:lpstr>Cambria Math</vt:lpstr>
      <vt:lpstr>Times New Roman</vt:lpstr>
      <vt:lpstr>Office 主题​​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炜棋 孟</dc:creator>
  <cp:lastModifiedBy>炜棋 孟</cp:lastModifiedBy>
  <cp:revision>36</cp:revision>
  <dcterms:created xsi:type="dcterms:W3CDTF">2024-07-07T16:57:31Z</dcterms:created>
  <dcterms:modified xsi:type="dcterms:W3CDTF">2024-11-10T18:55:08Z</dcterms:modified>
</cp:coreProperties>
</file>