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886" r:id="rId2"/>
    <p:sldId id="1887" r:id="rId3"/>
    <p:sldId id="1888" r:id="rId4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2024/11/11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520A09-F939-4DD4-8C16-21BA51E2C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Operation mode vs Higgs,</a:t>
            </a:r>
            <a:r>
              <a:rPr lang="zh-CN" altLang="en-US" sz="2400" dirty="0"/>
              <a:t> </a:t>
            </a:r>
            <a:r>
              <a:rPr lang="en-US" altLang="zh-CN" sz="2400" dirty="0" err="1"/>
              <a:t>LowLumi</a:t>
            </a:r>
            <a:r>
              <a:rPr lang="en-US" altLang="zh-CN" sz="2400" dirty="0"/>
              <a:t> Z &amp; </a:t>
            </a:r>
            <a:r>
              <a:rPr lang="en-US" altLang="zh-CN" sz="2400" dirty="0" err="1"/>
              <a:t>HighLumi</a:t>
            </a:r>
            <a:r>
              <a:rPr lang="en-US" altLang="zh-CN" sz="2400" dirty="0"/>
              <a:t> Z from Electronics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96602E-0F7C-4AC3-ABA6-57247D738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08720"/>
            <a:ext cx="11593288" cy="5868987"/>
          </a:xfrm>
        </p:spPr>
        <p:txBody>
          <a:bodyPr/>
          <a:lstStyle/>
          <a:p>
            <a:r>
              <a:rPr lang="en-US" altLang="zh-CN" sz="2000" dirty="0"/>
              <a:t>Vertex</a:t>
            </a:r>
          </a:p>
          <a:p>
            <a:pPr lvl="1"/>
            <a:r>
              <a:rPr lang="en-US" altLang="zh-CN" sz="1800" dirty="0"/>
              <a:t>Higgs &amp; Low </a:t>
            </a:r>
            <a:r>
              <a:rPr lang="en-US" altLang="zh-CN" sz="1800" dirty="0" err="1"/>
              <a:t>LumiZ</a:t>
            </a:r>
            <a:endParaRPr lang="en-US" altLang="zh-CN" sz="1800" dirty="0"/>
          </a:p>
          <a:p>
            <a:pPr lvl="2"/>
            <a:r>
              <a:rPr lang="en-US" altLang="zh-CN" sz="1600" dirty="0"/>
              <a:t>Data rate: ~2Gbps per RSU/chip innermost @triggerless</a:t>
            </a:r>
          </a:p>
          <a:p>
            <a:pPr lvl="2"/>
            <a:r>
              <a:rPr lang="en-US" altLang="zh-CN" sz="1600" dirty="0"/>
              <a:t>Given the power limit of 40mW/cm</a:t>
            </a:r>
            <a:r>
              <a:rPr lang="en-US" altLang="zh-CN" sz="1600" baseline="30000" dirty="0"/>
              <a:t>2</a:t>
            </a:r>
            <a:r>
              <a:rPr lang="zh-CN" altLang="en-US" sz="1600" dirty="0"/>
              <a:t>，</a:t>
            </a:r>
            <a:r>
              <a:rPr lang="en-US" altLang="zh-CN" sz="1600" dirty="0"/>
              <a:t>the chip capability is reaching the limit</a:t>
            </a:r>
          </a:p>
          <a:p>
            <a:pPr lvl="2"/>
            <a:r>
              <a:rPr lang="en-US" altLang="zh-CN" sz="1600" dirty="0"/>
              <a:t>Long distance transmission on stitching, or Flex Cable material, are challenging, however there are possible solutions</a:t>
            </a:r>
          </a:p>
          <a:p>
            <a:pPr lvl="1"/>
            <a:r>
              <a:rPr lang="en-US" altLang="zh-CN" sz="1800" dirty="0"/>
              <a:t>High </a:t>
            </a:r>
            <a:r>
              <a:rPr lang="en-US" altLang="zh-CN" sz="1800" dirty="0" err="1"/>
              <a:t>LumiZ</a:t>
            </a:r>
            <a:endParaRPr lang="en-US" altLang="zh-CN" sz="1800" dirty="0"/>
          </a:p>
          <a:p>
            <a:pPr lvl="2"/>
            <a:r>
              <a:rPr lang="en-US" altLang="zh-CN" sz="1600" dirty="0"/>
              <a:t>Data rate: ~4Gbps per chip innermost @CDR MDI @25μm pixel @triggerless </a:t>
            </a:r>
          </a:p>
          <a:p>
            <a:pPr lvl="3"/>
            <a:r>
              <a:rPr lang="en-US" altLang="zh-CN" sz="1400" dirty="0"/>
              <a:t>Even higher in current TDR MDI calculation, needs further optimization from MDI design</a:t>
            </a:r>
          </a:p>
          <a:p>
            <a:pPr lvl="3"/>
            <a:r>
              <a:rPr lang="en-US" altLang="zh-CN" sz="1400" dirty="0"/>
              <a:t>Even higher with 16μm pixel (x 2.5times)</a:t>
            </a:r>
          </a:p>
          <a:p>
            <a:pPr lvl="2"/>
            <a:r>
              <a:rPr lang="en-US" altLang="zh-CN" sz="1600" dirty="0"/>
              <a:t>Estimated power ~110mW/cm</a:t>
            </a:r>
            <a:r>
              <a:rPr lang="en-US" altLang="zh-CN" sz="1600" baseline="30000" dirty="0"/>
              <a:t>2</a:t>
            </a:r>
            <a:r>
              <a:rPr lang="en-US" altLang="zh-CN" sz="1600" dirty="0"/>
              <a:t>, by using TJ65</a:t>
            </a:r>
          </a:p>
          <a:p>
            <a:pPr lvl="3"/>
            <a:r>
              <a:rPr lang="en-US" altLang="zh-CN" sz="1400" dirty="0"/>
              <a:t>Even higher with 16μm pixel (x 2.5times)</a:t>
            </a:r>
          </a:p>
          <a:p>
            <a:pPr lvl="3"/>
            <a:r>
              <a:rPr lang="en-US" altLang="zh-CN" sz="1400" dirty="0"/>
              <a:t>Not possible with current Stitching Technology for power distribution, only possible by normal Ladder</a:t>
            </a:r>
          </a:p>
          <a:p>
            <a:pPr lvl="3"/>
            <a:r>
              <a:rPr lang="en-US" altLang="zh-CN" sz="1400" dirty="0"/>
              <a:t>Major issue for cooling of conventional CMOS Ladder for innermost </a:t>
            </a:r>
          </a:p>
          <a:p>
            <a:pPr lvl="2"/>
            <a:r>
              <a:rPr lang="en-US" altLang="zh-CN" sz="1600" dirty="0">
                <a:solidFill>
                  <a:srgbClr val="C00000"/>
                </a:solidFill>
              </a:rPr>
              <a:t>Not achievable for the compatible design at current technology</a:t>
            </a:r>
          </a:p>
          <a:p>
            <a:pPr lvl="1"/>
            <a:r>
              <a:rPr lang="en-US" altLang="zh-CN" sz="1800" dirty="0"/>
              <a:t>TID</a:t>
            </a:r>
          </a:p>
          <a:p>
            <a:pPr lvl="2"/>
            <a:r>
              <a:rPr lang="en-US" altLang="zh-CN" sz="1600" dirty="0"/>
              <a:t>~2.1Mrad/y, with 10year operation reaching the limit of a MAPS, </a:t>
            </a:r>
            <a:r>
              <a:rPr lang="en-US" altLang="zh-CN" sz="1600" dirty="0">
                <a:solidFill>
                  <a:srgbClr val="C00000"/>
                </a:solidFill>
              </a:rPr>
              <a:t>a replacement is necessary</a:t>
            </a:r>
          </a:p>
          <a:p>
            <a:pPr lvl="1"/>
            <a:r>
              <a:rPr lang="en-US" altLang="zh-CN" sz="1800" dirty="0">
                <a:solidFill>
                  <a:srgbClr val="C00000"/>
                </a:solidFill>
              </a:rPr>
              <a:t>Strategy: </a:t>
            </a:r>
          </a:p>
          <a:p>
            <a:pPr lvl="2"/>
            <a:r>
              <a:rPr lang="en-US" altLang="zh-CN" sz="1600" dirty="0"/>
              <a:t>A replaceable design for Vertex</a:t>
            </a:r>
          </a:p>
          <a:p>
            <a:pPr lvl="2"/>
            <a:r>
              <a:rPr lang="en-US" altLang="zh-CN" sz="1600" dirty="0"/>
              <a:t>First 10 years of Higgs + </a:t>
            </a:r>
            <a:r>
              <a:rPr lang="en-US" altLang="zh-CN" sz="1600" dirty="0" err="1"/>
              <a:t>LowLumi</a:t>
            </a:r>
            <a:r>
              <a:rPr lang="en-US" altLang="zh-CN" sz="1600" dirty="0"/>
              <a:t> Z @triggerless</a:t>
            </a:r>
          </a:p>
          <a:p>
            <a:pPr lvl="2"/>
            <a:r>
              <a:rPr lang="en-US" altLang="zh-CN" sz="1600" dirty="0"/>
              <a:t>A critical upgrade expected (~15years from now), new technology for </a:t>
            </a:r>
            <a:r>
              <a:rPr lang="en-US" altLang="zh-CN" sz="1600" dirty="0" err="1"/>
              <a:t>HighZ@triggerless</a:t>
            </a:r>
            <a:r>
              <a:rPr lang="en-US" altLang="zh-CN" sz="1600" dirty="0"/>
              <a:t>, or </a:t>
            </a:r>
            <a:r>
              <a:rPr lang="en-US" altLang="zh-CN" sz="1600" dirty="0" err="1"/>
              <a:t>HighZ@Fast</a:t>
            </a:r>
            <a:r>
              <a:rPr lang="en-US" altLang="zh-CN" sz="1600" dirty="0"/>
              <a:t> trigger</a:t>
            </a:r>
          </a:p>
          <a:p>
            <a:pPr lvl="2"/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595BF4-9AF5-449F-9138-6719F680F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B1A7FDE-B41B-4D68-B9AC-EA03BC0CF2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17" y="967213"/>
            <a:ext cx="3744416" cy="121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29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568178-8F2D-4C07-B3C0-BAFA169B0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Operation mode vs Higgs,</a:t>
            </a:r>
            <a:r>
              <a:rPr lang="zh-CN" altLang="en-US" sz="2400" dirty="0"/>
              <a:t> </a:t>
            </a:r>
            <a:r>
              <a:rPr lang="en-US" altLang="zh-CN" sz="2400" dirty="0" err="1"/>
              <a:t>LowLumi</a:t>
            </a:r>
            <a:r>
              <a:rPr lang="en-US" altLang="zh-CN" sz="2400" dirty="0"/>
              <a:t> Z &amp; </a:t>
            </a:r>
            <a:r>
              <a:rPr lang="en-US" altLang="zh-CN" sz="2400" dirty="0" err="1"/>
              <a:t>HighLumi</a:t>
            </a:r>
            <a:r>
              <a:rPr lang="en-US" altLang="zh-CN" sz="2400" dirty="0"/>
              <a:t> Z from Electronics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5AE55D-F10C-407F-AD09-FE74B2FBF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ITK</a:t>
            </a:r>
          </a:p>
          <a:p>
            <a:pPr lvl="1"/>
            <a:r>
              <a:rPr lang="en-US" altLang="zh-CN" dirty="0"/>
              <a:t>No general issue for Higgs &amp; Low </a:t>
            </a:r>
            <a:r>
              <a:rPr lang="en-US" altLang="zh-CN" dirty="0" err="1"/>
              <a:t>LumiZ</a:t>
            </a:r>
            <a:endParaRPr lang="en-US" altLang="zh-CN" dirty="0"/>
          </a:p>
          <a:p>
            <a:pPr lvl="1"/>
            <a:r>
              <a:rPr lang="en-US" altLang="zh-CN" dirty="0"/>
              <a:t>Waiting for MDI </a:t>
            </a:r>
            <a:r>
              <a:rPr lang="en-US" altLang="zh-CN" dirty="0" err="1"/>
              <a:t>Bkgrd</a:t>
            </a:r>
            <a:r>
              <a:rPr lang="en-US" altLang="zh-CN" dirty="0"/>
              <a:t> rate for High </a:t>
            </a:r>
            <a:r>
              <a:rPr lang="en-US" altLang="zh-CN" dirty="0" err="1"/>
              <a:t>LumiZ</a:t>
            </a:r>
            <a:r>
              <a:rPr lang="en-US" altLang="zh-CN" dirty="0"/>
              <a:t>, total data rate on module may need MTX fiber channels</a:t>
            </a:r>
          </a:p>
          <a:p>
            <a:pPr lvl="2"/>
            <a:r>
              <a:rPr lang="en-US" altLang="zh-CN" dirty="0"/>
              <a:t>However compatible with current design </a:t>
            </a:r>
          </a:p>
          <a:p>
            <a:r>
              <a:rPr lang="en-US" altLang="zh-CN" dirty="0"/>
              <a:t>Pixel TPC</a:t>
            </a:r>
          </a:p>
          <a:p>
            <a:pPr lvl="1"/>
            <a:r>
              <a:rPr lang="en-US" altLang="zh-CN" dirty="0"/>
              <a:t>Higgs &amp; Low </a:t>
            </a:r>
            <a:r>
              <a:rPr lang="en-US" altLang="zh-CN" dirty="0" err="1"/>
              <a:t>LumiZ</a:t>
            </a:r>
            <a:r>
              <a:rPr lang="en-US" altLang="zh-CN" dirty="0"/>
              <a:t> @ 2T</a:t>
            </a:r>
          </a:p>
          <a:p>
            <a:pPr lvl="1"/>
            <a:r>
              <a:rPr lang="en-US" altLang="zh-CN" dirty="0"/>
              <a:t>To prove the compatibility @ High </a:t>
            </a:r>
            <a:r>
              <a:rPr lang="en-US" altLang="zh-CN" dirty="0" err="1"/>
              <a:t>LumiZ</a:t>
            </a:r>
            <a:r>
              <a:rPr lang="en-US" altLang="zh-CN" dirty="0"/>
              <a:t> with 3T from the detector side</a:t>
            </a:r>
          </a:p>
          <a:p>
            <a:r>
              <a:rPr lang="en-US" altLang="zh-CN" dirty="0"/>
              <a:t>OTK</a:t>
            </a:r>
          </a:p>
          <a:p>
            <a:pPr lvl="1"/>
            <a:r>
              <a:rPr lang="en-US" altLang="zh-CN" dirty="0"/>
              <a:t>No general issue for Higgs, Low </a:t>
            </a:r>
            <a:r>
              <a:rPr lang="en-US" altLang="zh-CN" dirty="0" err="1"/>
              <a:t>LumiZ</a:t>
            </a:r>
            <a:r>
              <a:rPr lang="en-US" altLang="zh-CN" dirty="0"/>
              <a:t> &amp; High </a:t>
            </a:r>
            <a:r>
              <a:rPr lang="en-US" altLang="zh-CN" dirty="0" err="1"/>
              <a:t>LumiZ</a:t>
            </a:r>
            <a:endParaRPr lang="en-US" altLang="zh-CN" dirty="0"/>
          </a:p>
          <a:p>
            <a:pPr lvl="1"/>
            <a:r>
              <a:rPr lang="en-US" altLang="zh-CN" dirty="0"/>
              <a:t>However, OTK is fully fixed on TPC</a:t>
            </a:r>
          </a:p>
          <a:p>
            <a:r>
              <a:rPr lang="en-US" altLang="zh-CN" dirty="0"/>
              <a:t>Strategy:</a:t>
            </a:r>
          </a:p>
          <a:p>
            <a:pPr lvl="1"/>
            <a:r>
              <a:rPr lang="en-US" altLang="zh-CN" dirty="0"/>
              <a:t>If Pixel TPC should be replaced or changed to Drift Chamber, the full Tracker also seems to be upgraded</a:t>
            </a:r>
          </a:p>
          <a:p>
            <a:pPr lvl="1"/>
            <a:r>
              <a:rPr lang="en-US" altLang="zh-CN" dirty="0"/>
              <a:t>Otherwise can be stood in </a:t>
            </a:r>
            <a:r>
              <a:rPr lang="en-US" altLang="zh-CN" dirty="0" err="1"/>
              <a:t>HighZ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C89685A-3EA7-4700-9EA0-B8819C1992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590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0BB244-1A9F-4A7C-8465-5FE76461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400" dirty="0"/>
              <a:t>Operation mode vs Higgs,</a:t>
            </a:r>
            <a:r>
              <a:rPr lang="zh-CN" altLang="en-US" sz="2400" dirty="0"/>
              <a:t> </a:t>
            </a:r>
            <a:r>
              <a:rPr lang="en-US" altLang="zh-CN" sz="2400" dirty="0" err="1"/>
              <a:t>LowLumi</a:t>
            </a:r>
            <a:r>
              <a:rPr lang="en-US" altLang="zh-CN" sz="2400" dirty="0"/>
              <a:t> Z &amp; </a:t>
            </a:r>
            <a:r>
              <a:rPr lang="en-US" altLang="zh-CN" sz="2400" dirty="0" err="1"/>
              <a:t>HighLumi</a:t>
            </a:r>
            <a:r>
              <a:rPr lang="en-US" altLang="zh-CN" sz="2400" dirty="0"/>
              <a:t> Z from Electronics</a:t>
            </a:r>
            <a:endParaRPr lang="zh-CN" altLang="en-US" sz="24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26F657-D825-433E-AA9A-B82CDBAB3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9013"/>
            <a:ext cx="8366720" cy="5484812"/>
          </a:xfrm>
        </p:spPr>
        <p:txBody>
          <a:bodyPr/>
          <a:lstStyle/>
          <a:p>
            <a:r>
              <a:rPr lang="en-US" altLang="zh-CN" sz="2000" dirty="0"/>
              <a:t>ECAL &amp; HCAL &amp; Muon cannot be replaceable due to the total cost</a:t>
            </a:r>
          </a:p>
          <a:p>
            <a:r>
              <a:rPr lang="en-US" altLang="zh-CN" sz="2000" dirty="0"/>
              <a:t>Main issue related to Higgs, Low Z &amp; High Z comes from ECAL </a:t>
            </a:r>
            <a:r>
              <a:rPr lang="en-US" altLang="zh-CN" sz="2000" dirty="0" err="1"/>
              <a:t>Bkgrd</a:t>
            </a:r>
            <a:r>
              <a:rPr lang="en-US" altLang="zh-CN" sz="2000" dirty="0"/>
              <a:t> rate</a:t>
            </a:r>
          </a:p>
          <a:p>
            <a:pPr lvl="1"/>
            <a:r>
              <a:rPr lang="en-US" altLang="zh-CN" sz="1800" dirty="0"/>
              <a:t>Maximum rate 1 (230 kHz) vs. mean rate 2 (13 kHz) for barrel @Higgs</a:t>
            </a:r>
          </a:p>
          <a:p>
            <a:pPr lvl="2"/>
            <a:r>
              <a:rPr lang="en-US" altLang="zh-CN" sz="1600" dirty="0"/>
              <a:t>The count rate w/ 1Mev threshold is do-able for electronics</a:t>
            </a:r>
          </a:p>
          <a:p>
            <a:pPr lvl="3"/>
            <a:r>
              <a:rPr lang="en-US" altLang="zh-CN" sz="1400" dirty="0"/>
              <a:t>If higher rate, a continues ADC should be considered, results in large power </a:t>
            </a:r>
          </a:p>
          <a:p>
            <a:pPr lvl="3"/>
            <a:r>
              <a:rPr lang="en-US" altLang="zh-CN" sz="1400" dirty="0"/>
              <a:t>Higher rate also impacts a lot on detector’s energy resolution</a:t>
            </a:r>
          </a:p>
          <a:p>
            <a:pPr lvl="2"/>
            <a:r>
              <a:rPr lang="en-US" altLang="zh-CN" sz="1600" dirty="0"/>
              <a:t>But the </a:t>
            </a:r>
            <a:r>
              <a:rPr lang="en-US" altLang="zh-CN" sz="1600" dirty="0" err="1"/>
              <a:t>Bkgrd</a:t>
            </a:r>
            <a:r>
              <a:rPr lang="en-US" altLang="zh-CN" sz="1600" dirty="0"/>
              <a:t> rate w/o threshold had a big impact on crystal’s rad damage  </a:t>
            </a:r>
          </a:p>
          <a:p>
            <a:pPr lvl="1"/>
            <a:r>
              <a:rPr lang="en-US" altLang="zh-CN" sz="1800" dirty="0"/>
              <a:t>Rate too high from current </a:t>
            </a:r>
            <a:r>
              <a:rPr lang="en-US" altLang="zh-CN" sz="1800" dirty="0" err="1"/>
              <a:t>HighZ</a:t>
            </a:r>
            <a:r>
              <a:rPr lang="en-US" altLang="zh-CN" sz="1800" dirty="0"/>
              <a:t> estimation, needs MDI optimization </a:t>
            </a:r>
          </a:p>
          <a:p>
            <a:pPr lvl="2"/>
            <a:r>
              <a:rPr lang="en-US" altLang="zh-CN" sz="1600" dirty="0"/>
              <a:t>Similar as the vertex for </a:t>
            </a:r>
            <a:r>
              <a:rPr lang="en-US" altLang="zh-CN" sz="1600" dirty="0" err="1"/>
              <a:t>HighZ</a:t>
            </a:r>
            <a:endParaRPr lang="en-US" altLang="zh-CN" sz="1600" dirty="0"/>
          </a:p>
          <a:p>
            <a:r>
              <a:rPr lang="en-US" altLang="zh-CN" sz="2200" dirty="0"/>
              <a:t>Strategy:</a:t>
            </a:r>
          </a:p>
          <a:p>
            <a:pPr lvl="1"/>
            <a:r>
              <a:rPr lang="en-US" altLang="zh-CN" sz="1800" dirty="0"/>
              <a:t>Electronics currently has enough headroom for the readout on module</a:t>
            </a:r>
          </a:p>
          <a:p>
            <a:pPr lvl="1"/>
            <a:r>
              <a:rPr lang="en-US" altLang="zh-CN" sz="1800" dirty="0"/>
              <a:t>The optimization of MDI </a:t>
            </a:r>
            <a:r>
              <a:rPr lang="en-US" altLang="zh-CN" sz="1800" dirty="0" err="1"/>
              <a:t>Bkgrd</a:t>
            </a:r>
            <a:r>
              <a:rPr lang="en-US" altLang="zh-CN" sz="1800" dirty="0"/>
              <a:t> rate is a must for High </a:t>
            </a:r>
            <a:r>
              <a:rPr lang="en-US" altLang="zh-CN" sz="1800" dirty="0" err="1"/>
              <a:t>Lumi</a:t>
            </a:r>
            <a:r>
              <a:rPr lang="en-US" altLang="zh-CN" sz="1800" dirty="0"/>
              <a:t> Z</a:t>
            </a:r>
          </a:p>
          <a:p>
            <a:pPr lvl="2"/>
            <a:r>
              <a:rPr lang="en-US" altLang="zh-CN" sz="1600" dirty="0"/>
              <a:t>Matters for crystal radiation damage</a:t>
            </a:r>
          </a:p>
          <a:p>
            <a:pPr lvl="2"/>
            <a:r>
              <a:rPr lang="en-US" altLang="zh-CN" sz="1600" dirty="0"/>
              <a:t>Matters for detector energy resolution</a:t>
            </a:r>
          </a:p>
          <a:p>
            <a:pPr lvl="2"/>
            <a:r>
              <a:rPr lang="en-US" altLang="zh-CN" sz="1600" dirty="0"/>
              <a:t>Matters on electronics FEE scheme (low power FEE or continuous ADC)</a:t>
            </a:r>
          </a:p>
          <a:p>
            <a:endParaRPr lang="zh-CN" altLang="en-US" sz="2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83754BE-FABA-4D9F-9944-980DF78659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F6957EE-04FD-4D01-9DCF-B9A972399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9174" y="989013"/>
            <a:ext cx="3086259" cy="421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18639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chemeClr val="tx1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chemeClr val="accent3">
              <a:lumMod val="85000"/>
            </a:schemeClr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29622</TotalTime>
  <Words>511</Words>
  <Application>Microsoft Office PowerPoint</Application>
  <PresentationFormat>宽屏</PresentationFormat>
  <Paragraphs>54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内容</vt:lpstr>
      <vt:lpstr>Operation mode vs Higgs, LowLumi Z &amp; HighLumi Z from Electronics</vt:lpstr>
      <vt:lpstr>Operation mode vs Higgs, LowLumi Z &amp; HighLumi Z from Electronics</vt:lpstr>
      <vt:lpstr>Operation mode vs Higgs, LowLumi Z &amp; HighLumi Z from Electronics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6459</cp:revision>
  <dcterms:created xsi:type="dcterms:W3CDTF">2010-05-11T03:26:31Z</dcterms:created>
  <dcterms:modified xsi:type="dcterms:W3CDTF">2024-11-11T15:25:36Z</dcterms:modified>
</cp:coreProperties>
</file>