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886" r:id="rId2"/>
    <p:sldId id="1887" r:id="rId3"/>
    <p:sldId id="1888" r:id="rId4"/>
  </p:sldIdLst>
  <p:sldSz cx="12192000" cy="6858000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6600"/>
    <a:srgbClr val="FFFFCC"/>
    <a:srgbClr val="FF5050"/>
    <a:srgbClr val="CCCCFF"/>
    <a:srgbClr val="66FF99"/>
    <a:srgbClr val="CC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4784" autoAdjust="0"/>
  </p:normalViewPr>
  <p:slideViewPr>
    <p:cSldViewPr>
      <p:cViewPr varScale="1">
        <p:scale>
          <a:sx n="73" d="100"/>
          <a:sy n="73" d="100"/>
        </p:scale>
        <p:origin x="496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940"/>
    </p:cViewPr>
  </p:sorterViewPr>
  <p:notesViewPr>
    <p:cSldViewPr>
      <p:cViewPr varScale="1">
        <p:scale>
          <a:sx n="64" d="100"/>
          <a:sy n="64" d="100"/>
        </p:scale>
        <p:origin x="-341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378F378-AF00-407A-95C7-8CFEF7E7466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632A30-5EBF-431E-8A75-2CC0568819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15937835-E1C7-410B-8B82-D46CE4FBF11C}" type="datetimeFigureOut">
              <a:rPr lang="zh-CN" altLang="en-US"/>
              <a:pPr>
                <a:defRPr/>
              </a:pPr>
              <a:t>2024/11/11</a:t>
            </a:fld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93F01D5-A372-4B46-9607-83225C47A8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6C8C1EC-AB25-48B7-9A5D-C133CDD794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/>
            </a:lvl1pPr>
          </a:lstStyle>
          <a:p>
            <a:pPr>
              <a:defRPr/>
            </a:pPr>
            <a:fld id="{DF5D6917-FFB2-4A8F-9C2E-5A6D412493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4F520AB4-99DE-4925-A805-18E9AAF5D1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6FC0F0D-1E5C-46A5-A806-37E74B9724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1895D8A-C5AF-41CA-BA7C-2076811AFA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D4AD8BB8-0E2A-404B-884E-4B919169A3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638F4784-44EF-4C45-913E-4A21C7054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D304EBFB-E2DC-4F4C-BB3E-C9B6A8939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A214C-220A-4609-822B-E305D9187B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1AFA53-57AC-46AE-97B5-BBE551BD2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270114-6E6C-4DB8-816A-A016D0694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81E1BE-0F8F-4025-858C-436FDEF483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6DF362DE-1F0B-4D1D-8345-4B61397AD4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833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AA5B07-E16F-4C9B-BCAA-8A42BCEC9BE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37ED-838D-4934-B893-58A6AEAB562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080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5EC5B5-B4E3-444B-9592-B3CB102A73C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09CAD-CB82-4B59-9F7C-385069BBCE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709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E23A00-8409-4061-AB2D-E14EF24A9C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4DE33-5BCF-4ADC-9231-91D04B92CC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608012"/>
          </a:xfrm>
        </p:spPr>
        <p:txBody>
          <a:bodyPr/>
          <a:lstStyle>
            <a:lvl1pPr>
              <a:defRPr sz="32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7FF90D-1F41-47D4-94F8-EE02B382848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B328D-4FA9-4DE4-BAB4-37B5912FCBB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116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D9BF61-0CAD-4BB7-8EF4-CCA649284F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79F91-8E46-4883-ABB9-F71D489F2B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538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2BDBB6-A493-4689-B16B-BE03E18369B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4A127-0ACD-4B2B-8425-CC5530E96A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863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4E60C1-727F-4F1A-98C2-D86C5C071C4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3B5FC-8DF7-4A98-902D-1C8786F584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093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29EB1E0-54C0-4137-B80A-EE2039C7B3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5A718-76C9-4CA6-AE36-1CB8185C11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30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676AE22-2AF2-462C-9D33-ACB54EF16C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C1A49-B869-47D6-98FB-547D0180FA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468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9494F6-D916-4093-93EF-B2A2BC9206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B27AE-F18F-4E63-8DFF-70828D8FBE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558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B04A91-9280-4B49-8546-507B4F48F39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A0AB9-6784-4AE9-8C3F-30A607F5D0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992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164B40-EE22-4956-8883-A1BF81CA1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F1B84E-AD86-47F5-80C0-2D3189AAB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89013"/>
            <a:ext cx="109728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F60528-FCDC-416B-9318-20BF40706E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26233" y="6524625"/>
            <a:ext cx="12192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63913E-DD88-42DD-A3D8-ACBD2E3768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9" name="Line 7">
            <a:extLst>
              <a:ext uri="{FF2B5EF4-FFF2-40B4-BE49-F238E27FC236}">
                <a16:creationId xmlns:a16="http://schemas.microsoft.com/office/drawing/2014/main" id="{2CC379EF-52A0-474F-8E77-2B482914BB3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22300" y="876300"/>
            <a:ext cx="110744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 sz="2800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340D5B8A-5D32-40E8-A6CB-8D19DED3FB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351" y="260350"/>
            <a:ext cx="1090083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211" r:id="rId1"/>
    <p:sldLayoutId id="2147486200" r:id="rId2"/>
    <p:sldLayoutId id="2147486201" r:id="rId3"/>
    <p:sldLayoutId id="2147486202" r:id="rId4"/>
    <p:sldLayoutId id="2147486203" r:id="rId5"/>
    <p:sldLayoutId id="2147486204" r:id="rId6"/>
    <p:sldLayoutId id="2147486205" r:id="rId7"/>
    <p:sldLayoutId id="2147486206" r:id="rId8"/>
    <p:sldLayoutId id="2147486207" r:id="rId9"/>
    <p:sldLayoutId id="2147486208" r:id="rId10"/>
    <p:sldLayoutId id="2147486209" r:id="rId11"/>
    <p:sldLayoutId id="214748621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520A09-F939-4DD4-8C16-21BA51E2C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/>
              <a:t>Operation mode vs Higgs,</a:t>
            </a:r>
            <a:r>
              <a:rPr lang="zh-CN" altLang="en-US" sz="2400" dirty="0"/>
              <a:t> </a:t>
            </a:r>
            <a:r>
              <a:rPr lang="en-US" altLang="zh-CN" sz="2400" dirty="0" err="1"/>
              <a:t>LowLumi</a:t>
            </a:r>
            <a:r>
              <a:rPr lang="en-US" altLang="zh-CN" sz="2400" dirty="0"/>
              <a:t> Z &amp; </a:t>
            </a:r>
            <a:r>
              <a:rPr lang="en-US" altLang="zh-CN" sz="2400" dirty="0" err="1"/>
              <a:t>HighLumi</a:t>
            </a:r>
            <a:r>
              <a:rPr lang="en-US" altLang="zh-CN" sz="2400" dirty="0"/>
              <a:t> Z from Electronics</a:t>
            </a: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96602E-0F7C-4AC3-ABA6-57247D738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908720"/>
            <a:ext cx="11593288" cy="5868987"/>
          </a:xfrm>
        </p:spPr>
        <p:txBody>
          <a:bodyPr/>
          <a:lstStyle/>
          <a:p>
            <a:r>
              <a:rPr lang="en-US" altLang="zh-CN" sz="2000" dirty="0"/>
              <a:t>Vertex</a:t>
            </a:r>
          </a:p>
          <a:p>
            <a:pPr lvl="1"/>
            <a:r>
              <a:rPr lang="en-US" altLang="zh-CN" sz="1800" dirty="0"/>
              <a:t>Higgs &amp; Low </a:t>
            </a:r>
            <a:r>
              <a:rPr lang="en-US" altLang="zh-CN" sz="1800" dirty="0" err="1"/>
              <a:t>LumiZ</a:t>
            </a:r>
            <a:endParaRPr lang="en-US" altLang="zh-CN" sz="1800" dirty="0"/>
          </a:p>
          <a:p>
            <a:pPr lvl="2"/>
            <a:r>
              <a:rPr lang="en-US" altLang="zh-CN" sz="1600" dirty="0"/>
              <a:t>Data rate: ~2Gbps per RSU/chip innermost @triggerless</a:t>
            </a:r>
          </a:p>
          <a:p>
            <a:pPr lvl="2"/>
            <a:r>
              <a:rPr lang="en-US" altLang="zh-CN" sz="1600" dirty="0"/>
              <a:t>Given the power limit of 40mW/cm</a:t>
            </a:r>
            <a:r>
              <a:rPr lang="en-US" altLang="zh-CN" sz="1600" baseline="30000" dirty="0"/>
              <a:t>2</a:t>
            </a:r>
            <a:r>
              <a:rPr lang="zh-CN" altLang="en-US" sz="1600" dirty="0"/>
              <a:t>，</a:t>
            </a:r>
            <a:r>
              <a:rPr lang="en-US" altLang="zh-CN" sz="1600" dirty="0"/>
              <a:t>the chip capability is reaching the limit</a:t>
            </a:r>
          </a:p>
          <a:p>
            <a:pPr lvl="2"/>
            <a:r>
              <a:rPr lang="en-US" altLang="zh-CN" sz="1600" dirty="0"/>
              <a:t>Long distance transmission on stitching, or Flex Cable material, are challenging, however there are possible solutions</a:t>
            </a:r>
          </a:p>
          <a:p>
            <a:pPr lvl="1"/>
            <a:r>
              <a:rPr lang="en-US" altLang="zh-CN" sz="1800" dirty="0"/>
              <a:t>High </a:t>
            </a:r>
            <a:r>
              <a:rPr lang="en-US" altLang="zh-CN" sz="1800" dirty="0" err="1"/>
              <a:t>LumiZ</a:t>
            </a:r>
            <a:endParaRPr lang="en-US" altLang="zh-CN" sz="1800" dirty="0"/>
          </a:p>
          <a:p>
            <a:pPr lvl="2"/>
            <a:r>
              <a:rPr lang="en-US" altLang="zh-CN" sz="1600" dirty="0"/>
              <a:t>Data rate: ~4Gbps per chip innermost @CDR MDI @25μm pixel @triggerless </a:t>
            </a:r>
          </a:p>
          <a:p>
            <a:pPr lvl="3"/>
            <a:r>
              <a:rPr lang="en-US" altLang="zh-CN" sz="1400" dirty="0"/>
              <a:t>Even higher in current TDR MDI calculation, needs further optimization from MDI design</a:t>
            </a:r>
          </a:p>
          <a:p>
            <a:pPr lvl="3"/>
            <a:r>
              <a:rPr lang="en-US" altLang="zh-CN" sz="1400" dirty="0"/>
              <a:t>Even higher with 16μm pixel (x 2.5times)</a:t>
            </a:r>
          </a:p>
          <a:p>
            <a:pPr lvl="2"/>
            <a:r>
              <a:rPr lang="en-US" altLang="zh-CN" sz="1600" dirty="0"/>
              <a:t>Estimated power ~110mW/cm</a:t>
            </a:r>
            <a:r>
              <a:rPr lang="en-US" altLang="zh-CN" sz="1600" baseline="30000" dirty="0"/>
              <a:t>2</a:t>
            </a:r>
            <a:r>
              <a:rPr lang="en-US" altLang="zh-CN" sz="1600" dirty="0"/>
              <a:t>, by using TJ65</a:t>
            </a:r>
          </a:p>
          <a:p>
            <a:pPr lvl="3"/>
            <a:r>
              <a:rPr lang="en-US" altLang="zh-CN" sz="1400" dirty="0"/>
              <a:t>Even higher with 16μm pixel (x 2.5times)</a:t>
            </a:r>
          </a:p>
          <a:p>
            <a:pPr lvl="3"/>
            <a:r>
              <a:rPr lang="en-US" altLang="zh-CN" sz="1400" dirty="0"/>
              <a:t>Not possible with current Stitching Technology for power distribution, only possible by normal Ladder</a:t>
            </a:r>
          </a:p>
          <a:p>
            <a:pPr lvl="3"/>
            <a:r>
              <a:rPr lang="en-US" altLang="zh-CN" sz="1400" dirty="0"/>
              <a:t>Major issue for cooling of conventional CMOS Ladder for innermost </a:t>
            </a:r>
          </a:p>
          <a:p>
            <a:pPr lvl="2"/>
            <a:r>
              <a:rPr lang="en-US" altLang="zh-CN" sz="1600" dirty="0">
                <a:solidFill>
                  <a:srgbClr val="C00000"/>
                </a:solidFill>
              </a:rPr>
              <a:t>Not achievable for the compatible design at current technology</a:t>
            </a:r>
          </a:p>
          <a:p>
            <a:pPr lvl="1"/>
            <a:r>
              <a:rPr lang="en-US" altLang="zh-CN" sz="1800" dirty="0"/>
              <a:t>TID</a:t>
            </a:r>
          </a:p>
          <a:p>
            <a:pPr lvl="2"/>
            <a:r>
              <a:rPr lang="en-US" altLang="zh-CN" sz="1600" dirty="0"/>
              <a:t>~2.1Mrad/y, with 10year operation reaching the limit of a MAPS, </a:t>
            </a:r>
            <a:r>
              <a:rPr lang="en-US" altLang="zh-CN" sz="1600" dirty="0">
                <a:solidFill>
                  <a:srgbClr val="C00000"/>
                </a:solidFill>
              </a:rPr>
              <a:t>a replacement is necessary</a:t>
            </a:r>
          </a:p>
          <a:p>
            <a:pPr lvl="1"/>
            <a:r>
              <a:rPr lang="en-US" altLang="zh-CN" sz="1800" dirty="0">
                <a:solidFill>
                  <a:srgbClr val="C00000"/>
                </a:solidFill>
              </a:rPr>
              <a:t>Strategy: </a:t>
            </a:r>
          </a:p>
          <a:p>
            <a:pPr lvl="2"/>
            <a:r>
              <a:rPr lang="en-US" altLang="zh-CN" sz="1600" dirty="0"/>
              <a:t>A replaceable design for Vertex</a:t>
            </a:r>
          </a:p>
          <a:p>
            <a:pPr lvl="2"/>
            <a:r>
              <a:rPr lang="en-US" altLang="zh-CN" sz="1600" dirty="0"/>
              <a:t>First 10 years of Higgs + </a:t>
            </a:r>
            <a:r>
              <a:rPr lang="en-US" altLang="zh-CN" sz="1600" dirty="0" err="1"/>
              <a:t>LowLumi</a:t>
            </a:r>
            <a:r>
              <a:rPr lang="en-US" altLang="zh-CN" sz="1600" dirty="0"/>
              <a:t> Z @triggerless</a:t>
            </a:r>
          </a:p>
          <a:p>
            <a:pPr lvl="2"/>
            <a:r>
              <a:rPr lang="en-US" altLang="zh-CN" sz="1600" dirty="0"/>
              <a:t>A critical upgrade expected (~15years from now), new technology for </a:t>
            </a:r>
            <a:r>
              <a:rPr lang="en-US" altLang="zh-CN" sz="1600" dirty="0" err="1"/>
              <a:t>HighZ@triggerless</a:t>
            </a:r>
            <a:r>
              <a:rPr lang="en-US" altLang="zh-CN" sz="1600" dirty="0"/>
              <a:t>, or </a:t>
            </a:r>
            <a:r>
              <a:rPr lang="en-US" altLang="zh-CN" sz="1600" dirty="0" err="1"/>
              <a:t>HighZ@Fast</a:t>
            </a:r>
            <a:r>
              <a:rPr lang="en-US" altLang="zh-CN" sz="1600" dirty="0"/>
              <a:t> trigger</a:t>
            </a:r>
          </a:p>
          <a:p>
            <a:pPr lvl="2"/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595BF4-9AF5-449F-9138-6719F680F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B1A7FDE-B41B-4D68-B9AC-EA03BC0CF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017" y="967213"/>
            <a:ext cx="3744416" cy="121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293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568178-8F2D-4C07-B3C0-BAFA169B0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/>
              <a:t>Operation mode vs Higgs,</a:t>
            </a:r>
            <a:r>
              <a:rPr lang="zh-CN" altLang="en-US" sz="2400" dirty="0"/>
              <a:t> </a:t>
            </a:r>
            <a:r>
              <a:rPr lang="en-US" altLang="zh-CN" sz="2400" dirty="0" err="1"/>
              <a:t>LowLumi</a:t>
            </a:r>
            <a:r>
              <a:rPr lang="en-US" altLang="zh-CN" sz="2400" dirty="0"/>
              <a:t> Z &amp; </a:t>
            </a:r>
            <a:r>
              <a:rPr lang="en-US" altLang="zh-CN" sz="2400" dirty="0" err="1"/>
              <a:t>HighLumi</a:t>
            </a:r>
            <a:r>
              <a:rPr lang="en-US" altLang="zh-CN" sz="2400" dirty="0"/>
              <a:t> Z from Electronics</a:t>
            </a: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5AE55D-F10C-407F-AD09-FE74B2FBF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ITK</a:t>
            </a:r>
          </a:p>
          <a:p>
            <a:pPr lvl="1"/>
            <a:r>
              <a:rPr lang="en-US" altLang="zh-CN" dirty="0"/>
              <a:t>No general issue for Higgs &amp; Low </a:t>
            </a:r>
            <a:r>
              <a:rPr lang="en-US" altLang="zh-CN" dirty="0" err="1"/>
              <a:t>LumiZ</a:t>
            </a:r>
            <a:endParaRPr lang="en-US" altLang="zh-CN" dirty="0"/>
          </a:p>
          <a:p>
            <a:pPr lvl="1"/>
            <a:r>
              <a:rPr lang="en-US" altLang="zh-CN" dirty="0"/>
              <a:t>Waiting for MDI </a:t>
            </a:r>
            <a:r>
              <a:rPr lang="en-US" altLang="zh-CN" dirty="0" err="1"/>
              <a:t>Bkgrd</a:t>
            </a:r>
            <a:r>
              <a:rPr lang="en-US" altLang="zh-CN" dirty="0"/>
              <a:t> rate for High </a:t>
            </a:r>
            <a:r>
              <a:rPr lang="en-US" altLang="zh-CN" dirty="0" err="1"/>
              <a:t>LumiZ</a:t>
            </a:r>
            <a:r>
              <a:rPr lang="en-US" altLang="zh-CN" dirty="0"/>
              <a:t>, total data rate on module may need MTX fiber channels</a:t>
            </a:r>
          </a:p>
          <a:p>
            <a:pPr lvl="2"/>
            <a:r>
              <a:rPr lang="en-US" altLang="zh-CN" dirty="0"/>
              <a:t>However compatible with current design </a:t>
            </a:r>
          </a:p>
          <a:p>
            <a:r>
              <a:rPr lang="en-US" altLang="zh-CN" dirty="0"/>
              <a:t>Pixel TPC</a:t>
            </a:r>
          </a:p>
          <a:p>
            <a:pPr lvl="1"/>
            <a:r>
              <a:rPr lang="en-US" altLang="zh-CN" dirty="0"/>
              <a:t>Higgs &amp; Low </a:t>
            </a:r>
            <a:r>
              <a:rPr lang="en-US" altLang="zh-CN" dirty="0" err="1"/>
              <a:t>LumiZ</a:t>
            </a:r>
            <a:r>
              <a:rPr lang="en-US" altLang="zh-CN" dirty="0"/>
              <a:t> @ 2T</a:t>
            </a:r>
          </a:p>
          <a:p>
            <a:pPr lvl="1"/>
            <a:r>
              <a:rPr lang="en-US" altLang="zh-CN" dirty="0"/>
              <a:t>To prove the compatibility @ High </a:t>
            </a:r>
            <a:r>
              <a:rPr lang="en-US" altLang="zh-CN" dirty="0" err="1"/>
              <a:t>LumiZ</a:t>
            </a:r>
            <a:r>
              <a:rPr lang="en-US" altLang="zh-CN" dirty="0"/>
              <a:t> with 3T from the detector side</a:t>
            </a:r>
          </a:p>
          <a:p>
            <a:r>
              <a:rPr lang="en-US" altLang="zh-CN" dirty="0"/>
              <a:t>OTK</a:t>
            </a:r>
          </a:p>
          <a:p>
            <a:pPr lvl="1"/>
            <a:r>
              <a:rPr lang="en-US" altLang="zh-CN" dirty="0"/>
              <a:t>No general issue for Higgs, Low </a:t>
            </a:r>
            <a:r>
              <a:rPr lang="en-US" altLang="zh-CN" dirty="0" err="1"/>
              <a:t>LumiZ</a:t>
            </a:r>
            <a:r>
              <a:rPr lang="en-US" altLang="zh-CN" dirty="0"/>
              <a:t> &amp; High </a:t>
            </a:r>
            <a:r>
              <a:rPr lang="en-US" altLang="zh-CN" dirty="0" err="1"/>
              <a:t>LumiZ</a:t>
            </a:r>
            <a:endParaRPr lang="en-US" altLang="zh-CN" dirty="0"/>
          </a:p>
          <a:p>
            <a:pPr lvl="1"/>
            <a:r>
              <a:rPr lang="en-US" altLang="zh-CN" dirty="0"/>
              <a:t>However, OTK is fully fixed on TPC</a:t>
            </a:r>
          </a:p>
          <a:p>
            <a:r>
              <a:rPr lang="en-US" altLang="zh-CN" dirty="0"/>
              <a:t>Strategy:</a:t>
            </a:r>
          </a:p>
          <a:p>
            <a:pPr lvl="1"/>
            <a:r>
              <a:rPr lang="en-US" altLang="zh-CN" dirty="0"/>
              <a:t>If Pixel TPC should be replaced or changed to Drift Chamber, the full Tracker also seems to be upgraded</a:t>
            </a:r>
          </a:p>
          <a:p>
            <a:pPr lvl="1"/>
            <a:r>
              <a:rPr lang="en-US" altLang="zh-CN" dirty="0"/>
              <a:t>Otherwise can be stood in </a:t>
            </a:r>
            <a:r>
              <a:rPr lang="en-US" altLang="zh-CN" dirty="0" err="1"/>
              <a:t>HighZ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C89685A-3EA7-4700-9EA0-B8819C1992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65907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0BB244-1A9F-4A7C-8465-5FE76461F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/>
              <a:t>Operation mode vs Higgs,</a:t>
            </a:r>
            <a:r>
              <a:rPr lang="zh-CN" altLang="en-US" sz="2400" dirty="0"/>
              <a:t> </a:t>
            </a:r>
            <a:r>
              <a:rPr lang="en-US" altLang="zh-CN" sz="2400" dirty="0" err="1"/>
              <a:t>LowLumi</a:t>
            </a:r>
            <a:r>
              <a:rPr lang="en-US" altLang="zh-CN" sz="2400" dirty="0"/>
              <a:t> Z &amp; </a:t>
            </a:r>
            <a:r>
              <a:rPr lang="en-US" altLang="zh-CN" sz="2400" dirty="0" err="1"/>
              <a:t>HighLumi</a:t>
            </a:r>
            <a:r>
              <a:rPr lang="en-US" altLang="zh-CN" sz="2400" dirty="0"/>
              <a:t> Z from Electronics</a:t>
            </a: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26F657-D825-433E-AA9A-B82CDBAB3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89013"/>
            <a:ext cx="8366720" cy="5484812"/>
          </a:xfrm>
        </p:spPr>
        <p:txBody>
          <a:bodyPr/>
          <a:lstStyle/>
          <a:p>
            <a:r>
              <a:rPr lang="en-US" altLang="zh-CN" sz="2000" dirty="0"/>
              <a:t>ECAL &amp; HCAL &amp; Muon cannot be replaceable due to the total cost</a:t>
            </a:r>
          </a:p>
          <a:p>
            <a:r>
              <a:rPr lang="en-US" altLang="zh-CN" sz="2000" dirty="0"/>
              <a:t>Main issue related to Higgs, Low Z &amp; High Z comes from ECAL </a:t>
            </a:r>
            <a:r>
              <a:rPr lang="en-US" altLang="zh-CN" sz="2000" dirty="0" err="1"/>
              <a:t>Bkgrd</a:t>
            </a:r>
            <a:r>
              <a:rPr lang="en-US" altLang="zh-CN" sz="2000" dirty="0"/>
              <a:t> rate</a:t>
            </a:r>
          </a:p>
          <a:p>
            <a:pPr lvl="1"/>
            <a:r>
              <a:rPr lang="en-US" altLang="zh-CN" sz="1800" dirty="0"/>
              <a:t>Maximum rate 1 (230 kHz) vs. mean rate 2 (13 kHz) for barrel @Higgs</a:t>
            </a:r>
          </a:p>
          <a:p>
            <a:pPr lvl="2"/>
            <a:r>
              <a:rPr lang="en-US" altLang="zh-CN" sz="1600" dirty="0"/>
              <a:t>The count rate w/ 1Mev threshold is do-able for electronics</a:t>
            </a:r>
          </a:p>
          <a:p>
            <a:pPr lvl="3"/>
            <a:r>
              <a:rPr lang="en-US" altLang="zh-CN" sz="1400" dirty="0"/>
              <a:t>If higher rate, a continues ADC should be considered, results in large power </a:t>
            </a:r>
          </a:p>
          <a:p>
            <a:pPr lvl="3"/>
            <a:r>
              <a:rPr lang="en-US" altLang="zh-CN" sz="1400" dirty="0"/>
              <a:t>Higher rate also impacts a lot on detector’s energy resolution</a:t>
            </a:r>
          </a:p>
          <a:p>
            <a:pPr lvl="2"/>
            <a:r>
              <a:rPr lang="en-US" altLang="zh-CN" sz="1600" dirty="0"/>
              <a:t>But the </a:t>
            </a:r>
            <a:r>
              <a:rPr lang="en-US" altLang="zh-CN" sz="1600" dirty="0" err="1"/>
              <a:t>Bkgrd</a:t>
            </a:r>
            <a:r>
              <a:rPr lang="en-US" altLang="zh-CN" sz="1600" dirty="0"/>
              <a:t> rate w/o threshold had a big impact on crystal’s rad damage  </a:t>
            </a:r>
          </a:p>
          <a:p>
            <a:pPr lvl="1"/>
            <a:r>
              <a:rPr lang="en-US" altLang="zh-CN" sz="1800" dirty="0"/>
              <a:t>Rate too high from current </a:t>
            </a:r>
            <a:r>
              <a:rPr lang="en-US" altLang="zh-CN" sz="1800" dirty="0" err="1"/>
              <a:t>HighZ</a:t>
            </a:r>
            <a:r>
              <a:rPr lang="en-US" altLang="zh-CN" sz="1800" dirty="0"/>
              <a:t> estimation, needs MDI optimization </a:t>
            </a:r>
          </a:p>
          <a:p>
            <a:pPr lvl="2"/>
            <a:r>
              <a:rPr lang="en-US" altLang="zh-CN" sz="1600" dirty="0"/>
              <a:t>Similar as the vertex for </a:t>
            </a:r>
            <a:r>
              <a:rPr lang="en-US" altLang="zh-CN" sz="1600" dirty="0" err="1"/>
              <a:t>HighZ</a:t>
            </a:r>
            <a:endParaRPr lang="en-US" altLang="zh-CN" sz="1600" dirty="0"/>
          </a:p>
          <a:p>
            <a:r>
              <a:rPr lang="en-US" altLang="zh-CN" sz="2200" dirty="0"/>
              <a:t>Strategy:</a:t>
            </a:r>
          </a:p>
          <a:p>
            <a:pPr lvl="1"/>
            <a:r>
              <a:rPr lang="en-US" altLang="zh-CN" sz="1800" dirty="0"/>
              <a:t>Electronics currently has enough headroom for the readout on module</a:t>
            </a:r>
          </a:p>
          <a:p>
            <a:pPr lvl="1"/>
            <a:r>
              <a:rPr lang="en-US" altLang="zh-CN" sz="1800" dirty="0"/>
              <a:t>The optimization of MDI </a:t>
            </a:r>
            <a:r>
              <a:rPr lang="en-US" altLang="zh-CN" sz="1800" dirty="0" err="1"/>
              <a:t>Bkgrd</a:t>
            </a:r>
            <a:r>
              <a:rPr lang="en-US" altLang="zh-CN" sz="1800" dirty="0"/>
              <a:t> rate is a must for High </a:t>
            </a:r>
            <a:r>
              <a:rPr lang="en-US" altLang="zh-CN" sz="1800" dirty="0" err="1"/>
              <a:t>Lumi</a:t>
            </a:r>
            <a:r>
              <a:rPr lang="en-US" altLang="zh-CN" sz="1800" dirty="0"/>
              <a:t> Z</a:t>
            </a:r>
          </a:p>
          <a:p>
            <a:pPr lvl="2"/>
            <a:r>
              <a:rPr lang="en-US" altLang="zh-CN" sz="1600" dirty="0"/>
              <a:t>Matters for crystal radiation damage</a:t>
            </a:r>
          </a:p>
          <a:p>
            <a:pPr lvl="2"/>
            <a:r>
              <a:rPr lang="en-US" altLang="zh-CN" sz="1600" dirty="0"/>
              <a:t>Matters for detector energy resolution</a:t>
            </a:r>
          </a:p>
          <a:p>
            <a:pPr lvl="2"/>
            <a:r>
              <a:rPr lang="en-US" altLang="zh-CN" sz="1600" dirty="0"/>
              <a:t>Matters on electronics FEE scheme (low power FEE or continuous ADC)</a:t>
            </a:r>
          </a:p>
          <a:p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83754BE-FABA-4D9F-9944-980DF78659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F6957EE-04FD-4D01-9DCF-B9A972399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9174" y="989013"/>
            <a:ext cx="3086259" cy="421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918639"/>
      </p:ext>
    </p:extLst>
  </p:cSld>
  <p:clrMapOvr>
    <a:masterClrMapping/>
  </p:clrMapOvr>
</p:sld>
</file>

<file path=ppt/theme/theme1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chemeClr val="tx1"/>
          </a:solidFill>
          <a:miter lim="800000"/>
          <a:headEnd/>
          <a:tailEnd/>
        </a:ln>
      </a:spPr>
      <a:bodyPr wrap="squar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chemeClr val="accent3">
              <a:lumMod val="85000"/>
            </a:schemeClr>
          </a:solidFill>
          <a:tailEnd type="triangl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29622</TotalTime>
  <Words>511</Words>
  <Application>Microsoft Office PowerPoint</Application>
  <PresentationFormat>宽屏</PresentationFormat>
  <Paragraphs>54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Wingdings</vt:lpstr>
      <vt:lpstr>内容</vt:lpstr>
      <vt:lpstr>Operation mode vs Higgs, LowLumi Z &amp; HighLumi Z from Electronics</vt:lpstr>
      <vt:lpstr>Operation mode vs Higgs, LowLumi Z &amp; HighLumi Z from Electronics</vt:lpstr>
      <vt:lpstr>Operation mode vs Higgs, LowLumi Z &amp; HighLumi Z from Electronics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IHEP</dc:title>
  <dc:creator>li</dc:creator>
  <cp:lastModifiedBy>anuwei</cp:lastModifiedBy>
  <cp:revision>6459</cp:revision>
  <dcterms:created xsi:type="dcterms:W3CDTF">2010-05-11T03:26:31Z</dcterms:created>
  <dcterms:modified xsi:type="dcterms:W3CDTF">2024-11-11T15:25:36Z</dcterms:modified>
</cp:coreProperties>
</file>