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953" r:id="rId2"/>
    <p:sldId id="1021" r:id="rId3"/>
    <p:sldId id="1022" r:id="rId4"/>
    <p:sldId id="1023" r:id="rId5"/>
    <p:sldId id="1024" r:id="rId6"/>
    <p:sldId id="1025" r:id="rId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E6E6E6"/>
    <a:srgbClr val="003399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58" autoAdjust="0"/>
    <p:restoredTop sz="96076" autoAdjust="0"/>
  </p:normalViewPr>
  <p:slideViewPr>
    <p:cSldViewPr>
      <p:cViewPr varScale="1">
        <p:scale>
          <a:sx n="107" d="100"/>
          <a:sy n="107" d="100"/>
        </p:scale>
        <p:origin x="144" y="1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62" d="100"/>
          <a:sy n="62" d="100"/>
        </p:scale>
        <p:origin x="317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73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64D-C919-45E7-A57D-C4BE4049E83B}" type="datetime1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latin typeface="+mn-lt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D583-47F1-4C9E-913E-9C8F8159BAED}" type="datetime1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7FF2-22DD-4CF8-BE9E-25F2457D970D}" type="datetime1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1474-FB53-481B-9A68-D9081559E308}" type="datetime1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7A9A-512A-4894-931E-4EFF37503AC0}" type="datetime1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860228"/>
            <a:ext cx="9371832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Magnetic field distribution of TPC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7" y="4242209"/>
            <a:ext cx="676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Feipeng Ning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On behalf of Detector magnet team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Oct. 21-23, 2024, CEPC IDRC Meeting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5A2876F5-6FA5-4EB1-89AD-331C5B258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162" y="2056357"/>
            <a:ext cx="3672408" cy="23940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EF27243-A6DE-4707-87D7-1D4BECE9D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0" y="3196608"/>
            <a:ext cx="4280403" cy="264388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9BF7E8-5AE6-4C1C-9BDF-C634C5E64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24745"/>
            <a:ext cx="11137156" cy="187220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18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 design may be further optimized to optimize the field quality and the peak field to be suppressed.</a:t>
            </a:r>
          </a:p>
          <a:p>
            <a:pPr algn="l"/>
            <a:r>
              <a:rPr lang="en-US" altLang="zh-CN" sz="18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 the field quality / uniformity enabling to satisfy necessary field quality required for the TPC region under the current iron yoke (HCAL) and the final focusing magnet including the compensation solenoid.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B273B0-72A9-4DA2-9462-B8750DCE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Feedback 5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DC345-25CC-4CC2-9842-82A048B1B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CE817B4-AEE2-488E-A0BF-ABA2482FE91C}"/>
              </a:ext>
            </a:extLst>
          </p:cNvPr>
          <p:cNvSpPr txBox="1"/>
          <p:nvPr/>
        </p:nvSpPr>
        <p:spPr>
          <a:xfrm>
            <a:off x="2872961" y="3745684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TPC</a:t>
            </a:r>
            <a:endParaRPr lang="zh-CN" altLang="en-US" sz="24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2B08065-ADAD-4A7B-9428-40BADE9FB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011" y="2483434"/>
            <a:ext cx="3195151" cy="127965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912BE65-422B-4E73-B9D1-BA802ECB0689}"/>
              </a:ext>
            </a:extLst>
          </p:cNvPr>
          <p:cNvSpPr txBox="1"/>
          <p:nvPr/>
        </p:nvSpPr>
        <p:spPr>
          <a:xfrm>
            <a:off x="551384" y="2316366"/>
            <a:ext cx="38527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The TPC magnetic field distribution </a:t>
            </a:r>
            <a:r>
              <a:rPr lang="en-US" altLang="zh-CN" sz="1600" b="1" dirty="0">
                <a:solidFill>
                  <a:srgbClr val="FF0000"/>
                </a:solidFill>
              </a:rPr>
              <a:t>without </a:t>
            </a:r>
            <a:r>
              <a:rPr lang="en-US" altLang="zh-CN" sz="1600" b="1" dirty="0"/>
              <a:t>anti-solenoid </a:t>
            </a:r>
            <a:endParaRPr lang="zh-CN" altLang="en-US" sz="1600" b="1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1A4A3F4-6B0A-41FE-BE94-1DFA696340A1}"/>
              </a:ext>
            </a:extLst>
          </p:cNvPr>
          <p:cNvCxnSpPr>
            <a:cxnSpLocks/>
          </p:cNvCxnSpPr>
          <p:nvPr/>
        </p:nvCxnSpPr>
        <p:spPr>
          <a:xfrm flipH="1">
            <a:off x="839772" y="3994454"/>
            <a:ext cx="150843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0C2A420-E18F-4A8C-8694-94D90DA31711}"/>
              </a:ext>
            </a:extLst>
          </p:cNvPr>
          <p:cNvCxnSpPr>
            <a:cxnSpLocks/>
          </p:cNvCxnSpPr>
          <p:nvPr/>
        </p:nvCxnSpPr>
        <p:spPr>
          <a:xfrm flipV="1">
            <a:off x="2348210" y="3691928"/>
            <a:ext cx="0" cy="65680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7B067C30-A20B-4F69-82A0-9A9C3BE8A5AB}"/>
              </a:ext>
            </a:extLst>
          </p:cNvPr>
          <p:cNvSpPr txBox="1"/>
          <p:nvPr/>
        </p:nvSpPr>
        <p:spPr>
          <a:xfrm>
            <a:off x="1443148" y="37063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010EE2D-E66C-40FA-875F-87FC471FB18C}"/>
              </a:ext>
            </a:extLst>
          </p:cNvPr>
          <p:cNvSpPr txBox="1"/>
          <p:nvPr/>
        </p:nvSpPr>
        <p:spPr>
          <a:xfrm>
            <a:off x="2422468" y="38097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F2C3A9F7-DA08-4C32-A78F-19B23005A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674" y="4387432"/>
            <a:ext cx="2835399" cy="205179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3B6B0F6-82FA-486C-8292-77A840996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7497" y="4450395"/>
            <a:ext cx="2825530" cy="2067207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947DDB11-4B0C-4B5E-AD93-06DEBEAC9E3F}"/>
              </a:ext>
            </a:extLst>
          </p:cNvPr>
          <p:cNvSpPr txBox="1"/>
          <p:nvPr/>
        </p:nvSpPr>
        <p:spPr>
          <a:xfrm>
            <a:off x="6085119" y="544038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1</a:t>
            </a:r>
            <a:endParaRPr lang="zh-CN" altLang="en-US" sz="20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8A2C169-2836-462A-9591-25D68E2A621F}"/>
              </a:ext>
            </a:extLst>
          </p:cNvPr>
          <p:cNvSpPr txBox="1"/>
          <p:nvPr/>
        </p:nvSpPr>
        <p:spPr>
          <a:xfrm>
            <a:off x="8940123" y="5474447"/>
            <a:ext cx="301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2</a:t>
            </a:r>
            <a:endParaRPr lang="zh-CN" altLang="en-US" sz="20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285E600-C370-47E7-8576-329E7AE81428}"/>
              </a:ext>
            </a:extLst>
          </p:cNvPr>
          <p:cNvSpPr txBox="1"/>
          <p:nvPr/>
        </p:nvSpPr>
        <p:spPr>
          <a:xfrm>
            <a:off x="5414890" y="6439230"/>
            <a:ext cx="419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Magnetic field distribution on path 1 and 2</a:t>
            </a:r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55DE82E-7A09-467A-A893-973777DE71DB}"/>
              </a:ext>
            </a:extLst>
          </p:cNvPr>
          <p:cNvSpPr txBox="1"/>
          <p:nvPr/>
        </p:nvSpPr>
        <p:spPr>
          <a:xfrm>
            <a:off x="5421616" y="5799387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</a:rPr>
              <a:t>△</a:t>
            </a:r>
            <a:r>
              <a:rPr lang="en-US" altLang="zh-CN" dirty="0">
                <a:solidFill>
                  <a:srgbClr val="0000FF"/>
                </a:solidFill>
              </a:rPr>
              <a:t>B=0.386 T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3744549-B6F3-4E8F-8600-29ABF6458FA5}"/>
              </a:ext>
            </a:extLst>
          </p:cNvPr>
          <p:cNvSpPr txBox="1"/>
          <p:nvPr/>
        </p:nvSpPr>
        <p:spPr>
          <a:xfrm>
            <a:off x="9139166" y="5872513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</a:rPr>
              <a:t>△</a:t>
            </a:r>
            <a:r>
              <a:rPr lang="en-US" altLang="zh-CN" dirty="0">
                <a:solidFill>
                  <a:srgbClr val="0000FF"/>
                </a:solidFill>
              </a:rPr>
              <a:t>B=0.061 T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A76C85D2-90FF-4D5C-AA5B-C280E3D3DB40}"/>
              </a:ext>
            </a:extLst>
          </p:cNvPr>
          <p:cNvSpPr/>
          <p:nvPr/>
        </p:nvSpPr>
        <p:spPr>
          <a:xfrm>
            <a:off x="839772" y="3679732"/>
            <a:ext cx="3023336" cy="6689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85747F30-1FED-45BD-AA42-49FF189DEB5D}"/>
              </a:ext>
            </a:extLst>
          </p:cNvPr>
          <p:cNvSpPr/>
          <p:nvPr/>
        </p:nvSpPr>
        <p:spPr>
          <a:xfrm>
            <a:off x="836542" y="4954687"/>
            <a:ext cx="3023336" cy="6689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D54745F-9C21-4C41-8D6F-E284DD3561F3}"/>
              </a:ext>
            </a:extLst>
          </p:cNvPr>
          <p:cNvSpPr txBox="1"/>
          <p:nvPr/>
        </p:nvSpPr>
        <p:spPr>
          <a:xfrm>
            <a:off x="2066602" y="5039592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TPC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3353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47F9726-EF5D-4500-8F2B-4490C6186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30" y="1700808"/>
            <a:ext cx="4666054" cy="304050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9BF7E8-5AE6-4C1C-9BDF-C634C5E64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268760"/>
            <a:ext cx="7272808" cy="484030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design with anti-solenoid Magnet</a:t>
            </a:r>
            <a:r>
              <a:rPr lang="en-US" altLang="zh-CN" sz="18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+mj-lt"/>
              <a:buAutoNum type="arabicPeriod"/>
            </a:pPr>
            <a:endParaRPr lang="en-US" altLang="zh-C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B273B0-72A9-4DA2-9462-B8750DCE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TPC magnetic field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DC345-25CC-4CC2-9842-82A048B1B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6E615C8F-5BC8-4CCA-A5CF-208022584D96}"/>
              </a:ext>
            </a:extLst>
          </p:cNvPr>
          <p:cNvSpPr/>
          <p:nvPr/>
        </p:nvSpPr>
        <p:spPr>
          <a:xfrm>
            <a:off x="2821585" y="4149080"/>
            <a:ext cx="1508270" cy="34546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FA1DEF1-E4C9-4CE6-81B8-80FFFB9C5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546" y="1278809"/>
            <a:ext cx="5082719" cy="3701150"/>
          </a:xfrm>
          <a:prstGeom prst="rect">
            <a:avLst/>
          </a:prstGeom>
        </p:spPr>
      </p:pic>
      <p:graphicFrame>
        <p:nvGraphicFramePr>
          <p:cNvPr id="8" name="表格 8">
            <a:extLst>
              <a:ext uri="{FF2B5EF4-FFF2-40B4-BE49-F238E27FC236}">
                <a16:creationId xmlns:a16="http://schemas.microsoft.com/office/drawing/2014/main" id="{41434F82-C9B1-42AD-A014-4A8527E71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752346"/>
              </p:ext>
            </p:extLst>
          </p:nvPr>
        </p:nvGraphicFramePr>
        <p:xfrm>
          <a:off x="6312024" y="5204789"/>
          <a:ext cx="410445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58">
                  <a:extLst>
                    <a:ext uri="{9D8B030D-6E8A-4147-A177-3AD203B41FA5}">
                      <a16:colId xmlns:a16="http://schemas.microsoft.com/office/drawing/2014/main" val="369550436"/>
                    </a:ext>
                  </a:extLst>
                </a:gridCol>
                <a:gridCol w="1013486">
                  <a:extLst>
                    <a:ext uri="{9D8B030D-6E8A-4147-A177-3AD203B41FA5}">
                      <a16:colId xmlns:a16="http://schemas.microsoft.com/office/drawing/2014/main" val="364207856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974858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Old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New 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154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Barrel yoke (ton)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1560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5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Each end yoke (ton)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700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81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Total (ton)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2960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773267"/>
                  </a:ext>
                </a:extLst>
              </a:tr>
            </a:tbl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2450AEA7-D53A-4DB2-B3BE-C0C046DCEE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59" t="11813" r="23158" b="11169"/>
          <a:stretch/>
        </p:blipFill>
        <p:spPr>
          <a:xfrm>
            <a:off x="609600" y="4814338"/>
            <a:ext cx="1909441" cy="188935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0D095CF-2685-49DF-8F1A-50CECEF7E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720" y="4829927"/>
            <a:ext cx="1909441" cy="1858181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D74BEBD9-C39C-4964-9E53-33185F82FDD6}"/>
              </a:ext>
            </a:extLst>
          </p:cNvPr>
          <p:cNvSpPr/>
          <p:nvPr/>
        </p:nvSpPr>
        <p:spPr>
          <a:xfrm>
            <a:off x="2721273" y="5445224"/>
            <a:ext cx="6342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91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9BF7E8-5AE6-4C1C-9BDF-C634C5E64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268760"/>
            <a:ext cx="7272808" cy="484030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design with anti-solenoid Magnet.</a:t>
            </a:r>
            <a:endParaRPr lang="en-US" altLang="zh-CN" sz="1800" b="0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endParaRPr lang="en-US" altLang="zh-C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B273B0-72A9-4DA2-9462-B8750DCE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TPC magnetic field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DC345-25CC-4CC2-9842-82A048B1B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CC32672-304F-4E43-BF70-5A97BCA1D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71" y="2000134"/>
            <a:ext cx="5450404" cy="349701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FF8EBDA-05C8-4E86-85AF-AB3652037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907" y="4451407"/>
            <a:ext cx="5741513" cy="227566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36DCB7A-8DE0-4788-9BAB-A9BD2F76A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161" y="1372263"/>
            <a:ext cx="4589304" cy="2878925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043F8866-CFCA-46AD-9876-E247ABAFC629}"/>
              </a:ext>
            </a:extLst>
          </p:cNvPr>
          <p:cNvSpPr/>
          <p:nvPr/>
        </p:nvSpPr>
        <p:spPr>
          <a:xfrm>
            <a:off x="4655840" y="4653136"/>
            <a:ext cx="432048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D006B82-84BA-4112-A530-244F3D73F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5366" y="1306554"/>
            <a:ext cx="3658770" cy="2711794"/>
          </a:xfrm>
          <a:prstGeom prst="rect">
            <a:avLst/>
          </a:prstGeom>
        </p:spPr>
      </p:pic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DFAAE1FD-47B5-4418-BCC3-AB23E9500CB9}"/>
              </a:ext>
            </a:extLst>
          </p:cNvPr>
          <p:cNvSpPr/>
          <p:nvPr/>
        </p:nvSpPr>
        <p:spPr>
          <a:xfrm>
            <a:off x="11357484" y="3501008"/>
            <a:ext cx="332936" cy="3448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715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9BF7E8-5AE6-4C1C-9BDF-C634C5E64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268760"/>
            <a:ext cx="7272808" cy="484030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design with anti-solenoid Magnet.</a:t>
            </a:r>
            <a:endParaRPr lang="en-US" altLang="zh-CN" sz="1800" b="0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endParaRPr lang="en-US" altLang="zh-C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B273B0-72A9-4DA2-9462-B8750DCE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TPC magnetic field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DC345-25CC-4CC2-9842-82A048B1B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FFA90C7-84E2-4613-A73D-6596241C0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01" y="1916832"/>
            <a:ext cx="5184576" cy="207641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DB5DF94-F2B1-4D7A-A375-CB5C0118E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521" y="1988840"/>
            <a:ext cx="5057111" cy="2004402"/>
          </a:xfrm>
          <a:prstGeom prst="rect">
            <a:avLst/>
          </a:prstGeom>
        </p:spPr>
      </p:pic>
      <p:sp>
        <p:nvSpPr>
          <p:cNvPr id="4" name="十字形 3">
            <a:extLst>
              <a:ext uri="{FF2B5EF4-FFF2-40B4-BE49-F238E27FC236}">
                <a16:creationId xmlns:a16="http://schemas.microsoft.com/office/drawing/2014/main" id="{17AB3845-9213-4B71-8850-16B141C8C3F9}"/>
              </a:ext>
            </a:extLst>
          </p:cNvPr>
          <p:cNvSpPr/>
          <p:nvPr/>
        </p:nvSpPr>
        <p:spPr>
          <a:xfrm>
            <a:off x="5879976" y="2564904"/>
            <a:ext cx="576064" cy="642161"/>
          </a:xfrm>
          <a:prstGeom prst="plus">
            <a:avLst>
              <a:gd name="adj" fmla="val 32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3FD7F1A-3876-4D4F-B089-C4541D8A1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192" y="4317958"/>
            <a:ext cx="5904656" cy="2389550"/>
          </a:xfrm>
          <a:prstGeom prst="rect">
            <a:avLst/>
          </a:prstGeom>
        </p:spPr>
      </p:pic>
      <p:sp>
        <p:nvSpPr>
          <p:cNvPr id="12" name="箭头: 下 11">
            <a:extLst>
              <a:ext uri="{FF2B5EF4-FFF2-40B4-BE49-F238E27FC236}">
                <a16:creationId xmlns:a16="http://schemas.microsoft.com/office/drawing/2014/main" id="{AFF6BA77-A6D4-4D6B-BBD0-0A6AC1C181A4}"/>
              </a:ext>
            </a:extLst>
          </p:cNvPr>
          <p:cNvSpPr/>
          <p:nvPr/>
        </p:nvSpPr>
        <p:spPr>
          <a:xfrm>
            <a:off x="5935327" y="3993242"/>
            <a:ext cx="407666" cy="3247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F6810CE9-9467-4339-B354-EA330ABFA150}"/>
              </a:ext>
            </a:extLst>
          </p:cNvPr>
          <p:cNvSpPr/>
          <p:nvPr/>
        </p:nvSpPr>
        <p:spPr>
          <a:xfrm>
            <a:off x="4155492" y="5301208"/>
            <a:ext cx="1436452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0DB86DA9-6B0A-4AA3-9393-19E53378A351}"/>
              </a:ext>
            </a:extLst>
          </p:cNvPr>
          <p:cNvSpPr/>
          <p:nvPr/>
        </p:nvSpPr>
        <p:spPr>
          <a:xfrm>
            <a:off x="6675772" y="5297343"/>
            <a:ext cx="1436452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4268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3FD7F1A-3876-4D4F-B089-C4541D8A1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3" y="1607155"/>
            <a:ext cx="4804221" cy="194421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9BF7E8-5AE6-4C1C-9BDF-C634C5E64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268760"/>
            <a:ext cx="7272808" cy="484030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design with anti-solenoid Magnet.</a:t>
            </a:r>
            <a:endParaRPr lang="en-US" altLang="zh-CN" sz="1800" b="0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endParaRPr lang="en-US" altLang="zh-C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B273B0-72A9-4DA2-9462-B8750DCE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TPC magnetic field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DC345-25CC-4CC2-9842-82A048B1B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4E64CA7-EAC6-4B6C-A3EB-E6F16B05E15F}"/>
              </a:ext>
            </a:extLst>
          </p:cNvPr>
          <p:cNvCxnSpPr>
            <a:cxnSpLocks/>
          </p:cNvCxnSpPr>
          <p:nvPr/>
        </p:nvCxnSpPr>
        <p:spPr>
          <a:xfrm flipH="1">
            <a:off x="3503711" y="2613862"/>
            <a:ext cx="233010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781B9870-3693-43CE-93B2-C28A9059B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70" y="3672431"/>
            <a:ext cx="4606930" cy="304271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3BA510A-34E4-4982-A1FE-2ADBBBE56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5916" y="3574507"/>
            <a:ext cx="4804221" cy="3145824"/>
          </a:xfrm>
          <a:prstGeom prst="rect">
            <a:avLst/>
          </a:prstGeom>
        </p:spPr>
      </p:pic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C5669920-22B6-490C-A6CD-ADDC63ACCA48}"/>
              </a:ext>
            </a:extLst>
          </p:cNvPr>
          <p:cNvCxnSpPr>
            <a:cxnSpLocks/>
          </p:cNvCxnSpPr>
          <p:nvPr/>
        </p:nvCxnSpPr>
        <p:spPr>
          <a:xfrm flipV="1">
            <a:off x="5849532" y="1700808"/>
            <a:ext cx="0" cy="9130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A7945E1B-E23A-4467-864C-9FCC749919EB}"/>
              </a:ext>
            </a:extLst>
          </p:cNvPr>
          <p:cNvSpPr txBox="1"/>
          <p:nvPr/>
        </p:nvSpPr>
        <p:spPr>
          <a:xfrm>
            <a:off x="4233718" y="2585957"/>
            <a:ext cx="78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Path 1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10D515C-40ED-4B3C-9319-A6136803ADAB}"/>
              </a:ext>
            </a:extLst>
          </p:cNvPr>
          <p:cNvSpPr txBox="1"/>
          <p:nvPr/>
        </p:nvSpPr>
        <p:spPr>
          <a:xfrm>
            <a:off x="5816379" y="1933626"/>
            <a:ext cx="78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Path 2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A5C1C03-7D05-4595-9D0F-DDE7E3346BED}"/>
              </a:ext>
            </a:extLst>
          </p:cNvPr>
          <p:cNvSpPr txBox="1"/>
          <p:nvPr/>
        </p:nvSpPr>
        <p:spPr>
          <a:xfrm>
            <a:off x="1775520" y="5205633"/>
            <a:ext cx="78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Path 1</a:t>
            </a:r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5DC3E77-270A-40C0-B615-87A72B69618C}"/>
              </a:ext>
            </a:extLst>
          </p:cNvPr>
          <p:cNvSpPr txBox="1"/>
          <p:nvPr/>
        </p:nvSpPr>
        <p:spPr>
          <a:xfrm>
            <a:off x="7844086" y="5205633"/>
            <a:ext cx="78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Path 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0674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49981</TotalTime>
  <Words>181</Words>
  <Application>Microsoft Office PowerPoint</Application>
  <PresentationFormat>宽屏</PresentationFormat>
  <Paragraphs>44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等线</vt:lpstr>
      <vt:lpstr>微软雅黑</vt:lpstr>
      <vt:lpstr>Arial</vt:lpstr>
      <vt:lpstr>Arial Black</vt:lpstr>
      <vt:lpstr>Calibri</vt:lpstr>
      <vt:lpstr>Times New Roman</vt:lpstr>
      <vt:lpstr>Wingdings</vt:lpstr>
      <vt:lpstr>Office 主题</vt:lpstr>
      <vt:lpstr>PowerPoint 演示文稿</vt:lpstr>
      <vt:lpstr>Feedback 5</vt:lpstr>
      <vt:lpstr>TPC magnetic field</vt:lpstr>
      <vt:lpstr>TPC magnetic field</vt:lpstr>
      <vt:lpstr>TPC magnetic field</vt:lpstr>
      <vt:lpstr>TPC magnetic field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Feipeng Ning</cp:lastModifiedBy>
  <cp:revision>2563</cp:revision>
  <cp:lastPrinted>2022-11-06T05:19:21Z</cp:lastPrinted>
  <dcterms:created xsi:type="dcterms:W3CDTF">2012-09-04T11:33:36Z</dcterms:created>
  <dcterms:modified xsi:type="dcterms:W3CDTF">2024-11-11T08:37:55Z</dcterms:modified>
</cp:coreProperties>
</file>