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7" r:id="rId9"/>
    <p:sldId id="265" r:id="rId10"/>
    <p:sldId id="266" r:id="rId11"/>
    <p:sldId id="263" r:id="rId12"/>
    <p:sldId id="268" r:id="rId13"/>
    <p:sldId id="270" r:id="rId14"/>
    <p:sldId id="272" r:id="rId15"/>
    <p:sldId id="264" r:id="rId16"/>
    <p:sldId id="269" r:id="rId17"/>
    <p:sldId id="274" r:id="rId18"/>
    <p:sldId id="273" r:id="rId19"/>
    <p:sldId id="27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94640"/>
  </p:normalViewPr>
  <p:slideViewPr>
    <p:cSldViewPr snapToGrid="0">
      <p:cViewPr varScale="1">
        <p:scale>
          <a:sx n="111" d="100"/>
          <a:sy n="111" d="100"/>
        </p:scale>
        <p:origin x="71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9CC70B-C316-A257-249F-3DA9AF9259E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E7B1600-7E3F-96F7-40D3-53A103876E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B6ACBAB-BFFD-D377-AC0E-A62AECDAF9FC}"/>
              </a:ext>
            </a:extLst>
          </p:cNvPr>
          <p:cNvSpPr>
            <a:spLocks noGrp="1"/>
          </p:cNvSpPr>
          <p:nvPr>
            <p:ph type="dt" sz="half" idx="10"/>
          </p:nvPr>
        </p:nvSpPr>
        <p:spPr/>
        <p:txBody>
          <a:bodyPr/>
          <a:lstStyle/>
          <a:p>
            <a:fld id="{05896629-5D02-4282-8241-8E88FA4C7A72}"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9F12383D-20A4-E8CD-CD30-4227FA9E31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A298E7-7DBD-702A-9842-FB35BEC546CE}"/>
              </a:ext>
            </a:extLst>
          </p:cNvPr>
          <p:cNvSpPr>
            <a:spLocks noGrp="1"/>
          </p:cNvSpPr>
          <p:nvPr>
            <p:ph type="sldNum" sz="quarter" idx="12"/>
          </p:nvPr>
        </p:nvSpPr>
        <p:spPr/>
        <p:txBody>
          <a:body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325047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6F435F-814F-6EC6-EFA9-BCB24F63588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91F98D2-DD0C-0C54-882C-A3FC0382096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005786-CB3E-3EA7-FCB5-3A88AEF510EB}"/>
              </a:ext>
            </a:extLst>
          </p:cNvPr>
          <p:cNvSpPr>
            <a:spLocks noGrp="1"/>
          </p:cNvSpPr>
          <p:nvPr>
            <p:ph type="dt" sz="half" idx="10"/>
          </p:nvPr>
        </p:nvSpPr>
        <p:spPr/>
        <p:txBody>
          <a:bodyPr/>
          <a:lstStyle/>
          <a:p>
            <a:fld id="{05896629-5D02-4282-8241-8E88FA4C7A72}"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82857312-8A58-CF35-946C-E47C17FC22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A609AF-C9A8-1ECF-D109-6CA56AC5DE73}"/>
              </a:ext>
            </a:extLst>
          </p:cNvPr>
          <p:cNvSpPr>
            <a:spLocks noGrp="1"/>
          </p:cNvSpPr>
          <p:nvPr>
            <p:ph type="sldNum" sz="quarter" idx="12"/>
          </p:nvPr>
        </p:nvSpPr>
        <p:spPr/>
        <p:txBody>
          <a:body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387402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386792E-3E53-C308-E775-D8EFFC729C6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8D0D9DE-4EA6-A23A-AFF3-8C05506C972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C149132-D800-8278-E47D-405F14B30F9C}"/>
              </a:ext>
            </a:extLst>
          </p:cNvPr>
          <p:cNvSpPr>
            <a:spLocks noGrp="1"/>
          </p:cNvSpPr>
          <p:nvPr>
            <p:ph type="dt" sz="half" idx="10"/>
          </p:nvPr>
        </p:nvSpPr>
        <p:spPr/>
        <p:txBody>
          <a:bodyPr/>
          <a:lstStyle/>
          <a:p>
            <a:fld id="{05896629-5D02-4282-8241-8E88FA4C7A72}"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A8BFDE15-7B46-768D-C63C-B33B1A76DB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12DFAC-A561-B415-8974-080816A5938B}"/>
              </a:ext>
            </a:extLst>
          </p:cNvPr>
          <p:cNvSpPr>
            <a:spLocks noGrp="1"/>
          </p:cNvSpPr>
          <p:nvPr>
            <p:ph type="sldNum" sz="quarter" idx="12"/>
          </p:nvPr>
        </p:nvSpPr>
        <p:spPr/>
        <p:txBody>
          <a:body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340146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BADB20-6DE1-7171-555C-5A94AE8D427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E603DE2-C823-3933-E6D9-2E58539A4F3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B69C8F-BCE0-02A6-975B-82FAED208A34}"/>
              </a:ext>
            </a:extLst>
          </p:cNvPr>
          <p:cNvSpPr>
            <a:spLocks noGrp="1"/>
          </p:cNvSpPr>
          <p:nvPr>
            <p:ph type="dt" sz="half" idx="10"/>
          </p:nvPr>
        </p:nvSpPr>
        <p:spPr/>
        <p:txBody>
          <a:bodyPr/>
          <a:lstStyle/>
          <a:p>
            <a:fld id="{05896629-5D02-4282-8241-8E88FA4C7A72}"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691F1E22-0904-F76F-6A48-F4407B3682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19331C-4596-596A-31A0-2ADCEF213134}"/>
              </a:ext>
            </a:extLst>
          </p:cNvPr>
          <p:cNvSpPr>
            <a:spLocks noGrp="1"/>
          </p:cNvSpPr>
          <p:nvPr>
            <p:ph type="sldNum" sz="quarter" idx="12"/>
          </p:nvPr>
        </p:nvSpPr>
        <p:spPr/>
        <p:txBody>
          <a:body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15632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EB23CE-E05D-EF31-F591-3136EC135A7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F71AF73-7AA1-FE68-C2C7-FA4E3D43B2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DFD682-5744-5FC4-EAAE-98A64135248A}"/>
              </a:ext>
            </a:extLst>
          </p:cNvPr>
          <p:cNvSpPr>
            <a:spLocks noGrp="1"/>
          </p:cNvSpPr>
          <p:nvPr>
            <p:ph type="dt" sz="half" idx="10"/>
          </p:nvPr>
        </p:nvSpPr>
        <p:spPr/>
        <p:txBody>
          <a:bodyPr/>
          <a:lstStyle/>
          <a:p>
            <a:fld id="{05896629-5D02-4282-8241-8E88FA4C7A72}"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66F57409-7238-9105-A40B-95A9EE4C6E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F6FEA7-1DE2-25C5-2DB6-00C3AB86BC56}"/>
              </a:ext>
            </a:extLst>
          </p:cNvPr>
          <p:cNvSpPr>
            <a:spLocks noGrp="1"/>
          </p:cNvSpPr>
          <p:nvPr>
            <p:ph type="sldNum" sz="quarter" idx="12"/>
          </p:nvPr>
        </p:nvSpPr>
        <p:spPr/>
        <p:txBody>
          <a:body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23398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8F503F-282A-9AB5-FD05-E1B6EF839D3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F05397-83A8-468A-4F36-F3B37CAA91D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2320C57-3B35-49AD-BEA1-D2F9E8F6D21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9AEC146-FA35-B263-869F-B347A74E7FF2}"/>
              </a:ext>
            </a:extLst>
          </p:cNvPr>
          <p:cNvSpPr>
            <a:spLocks noGrp="1"/>
          </p:cNvSpPr>
          <p:nvPr>
            <p:ph type="dt" sz="half" idx="10"/>
          </p:nvPr>
        </p:nvSpPr>
        <p:spPr/>
        <p:txBody>
          <a:bodyPr/>
          <a:lstStyle/>
          <a:p>
            <a:fld id="{05896629-5D02-4282-8241-8E88FA4C7A72}" type="datetimeFigureOut">
              <a:rPr lang="zh-CN" altLang="en-US" smtClean="0"/>
              <a:t>2024/11/14</a:t>
            </a:fld>
            <a:endParaRPr lang="zh-CN" altLang="en-US"/>
          </a:p>
        </p:txBody>
      </p:sp>
      <p:sp>
        <p:nvSpPr>
          <p:cNvPr id="6" name="页脚占位符 5">
            <a:extLst>
              <a:ext uri="{FF2B5EF4-FFF2-40B4-BE49-F238E27FC236}">
                <a16:creationId xmlns:a16="http://schemas.microsoft.com/office/drawing/2014/main" id="{2A2B1F0B-BCBC-1857-8484-BA6A7D9E67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5B5E24B-139B-CEE7-3D06-B45D4C4664E5}"/>
              </a:ext>
            </a:extLst>
          </p:cNvPr>
          <p:cNvSpPr>
            <a:spLocks noGrp="1"/>
          </p:cNvSpPr>
          <p:nvPr>
            <p:ph type="sldNum" sz="quarter" idx="12"/>
          </p:nvPr>
        </p:nvSpPr>
        <p:spPr/>
        <p:txBody>
          <a:body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80950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3208EC-5564-0EED-72EB-695B8B8E663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FAF43D4-7DFC-21CD-53DB-45C4831E6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9BA8800-640C-34D4-ED30-D0B9327821D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81FDC0E-AC41-79D1-BF1D-3F0550E751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F737969-CED7-92D9-5CB7-8A93AB312C3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EBB33E9-5CE5-525A-C8B5-B12DB751E89F}"/>
              </a:ext>
            </a:extLst>
          </p:cNvPr>
          <p:cNvSpPr>
            <a:spLocks noGrp="1"/>
          </p:cNvSpPr>
          <p:nvPr>
            <p:ph type="dt" sz="half" idx="10"/>
          </p:nvPr>
        </p:nvSpPr>
        <p:spPr/>
        <p:txBody>
          <a:bodyPr/>
          <a:lstStyle/>
          <a:p>
            <a:fld id="{05896629-5D02-4282-8241-8E88FA4C7A72}" type="datetimeFigureOut">
              <a:rPr lang="zh-CN" altLang="en-US" smtClean="0"/>
              <a:t>2024/11/14</a:t>
            </a:fld>
            <a:endParaRPr lang="zh-CN" altLang="en-US"/>
          </a:p>
        </p:txBody>
      </p:sp>
      <p:sp>
        <p:nvSpPr>
          <p:cNvPr id="8" name="页脚占位符 7">
            <a:extLst>
              <a:ext uri="{FF2B5EF4-FFF2-40B4-BE49-F238E27FC236}">
                <a16:creationId xmlns:a16="http://schemas.microsoft.com/office/drawing/2014/main" id="{C2F9449D-357C-0266-0C8D-E28AD3BABDD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5E46334-32BF-2775-D35B-EDC06CDC6BED}"/>
              </a:ext>
            </a:extLst>
          </p:cNvPr>
          <p:cNvSpPr>
            <a:spLocks noGrp="1"/>
          </p:cNvSpPr>
          <p:nvPr>
            <p:ph type="sldNum" sz="quarter" idx="12"/>
          </p:nvPr>
        </p:nvSpPr>
        <p:spPr/>
        <p:txBody>
          <a:body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300440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0B2328-5DD8-D3AE-862C-1411801F75F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491CB89-03B0-2583-2DF7-8C8D7DFE278A}"/>
              </a:ext>
            </a:extLst>
          </p:cNvPr>
          <p:cNvSpPr>
            <a:spLocks noGrp="1"/>
          </p:cNvSpPr>
          <p:nvPr>
            <p:ph type="dt" sz="half" idx="10"/>
          </p:nvPr>
        </p:nvSpPr>
        <p:spPr/>
        <p:txBody>
          <a:bodyPr/>
          <a:lstStyle/>
          <a:p>
            <a:fld id="{05896629-5D02-4282-8241-8E88FA4C7A72}" type="datetimeFigureOut">
              <a:rPr lang="zh-CN" altLang="en-US" smtClean="0"/>
              <a:t>2024/11/14</a:t>
            </a:fld>
            <a:endParaRPr lang="zh-CN" altLang="en-US"/>
          </a:p>
        </p:txBody>
      </p:sp>
      <p:sp>
        <p:nvSpPr>
          <p:cNvPr id="4" name="页脚占位符 3">
            <a:extLst>
              <a:ext uri="{FF2B5EF4-FFF2-40B4-BE49-F238E27FC236}">
                <a16:creationId xmlns:a16="http://schemas.microsoft.com/office/drawing/2014/main" id="{2D317B14-9548-966C-19B2-729C2607399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A654C23-AAF2-6161-CE65-1269B15C7AC5}"/>
              </a:ext>
            </a:extLst>
          </p:cNvPr>
          <p:cNvSpPr>
            <a:spLocks noGrp="1"/>
          </p:cNvSpPr>
          <p:nvPr>
            <p:ph type="sldNum" sz="quarter" idx="12"/>
          </p:nvPr>
        </p:nvSpPr>
        <p:spPr/>
        <p:txBody>
          <a:body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2887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7CCDAEC-1722-73C4-4FF0-D9524DEC8624}"/>
              </a:ext>
            </a:extLst>
          </p:cNvPr>
          <p:cNvSpPr>
            <a:spLocks noGrp="1"/>
          </p:cNvSpPr>
          <p:nvPr>
            <p:ph type="dt" sz="half" idx="10"/>
          </p:nvPr>
        </p:nvSpPr>
        <p:spPr/>
        <p:txBody>
          <a:bodyPr/>
          <a:lstStyle/>
          <a:p>
            <a:fld id="{05896629-5D02-4282-8241-8E88FA4C7A72}" type="datetimeFigureOut">
              <a:rPr lang="zh-CN" altLang="en-US" smtClean="0"/>
              <a:t>2024/11/14</a:t>
            </a:fld>
            <a:endParaRPr lang="zh-CN" altLang="en-US"/>
          </a:p>
        </p:txBody>
      </p:sp>
      <p:sp>
        <p:nvSpPr>
          <p:cNvPr id="3" name="页脚占位符 2">
            <a:extLst>
              <a:ext uri="{FF2B5EF4-FFF2-40B4-BE49-F238E27FC236}">
                <a16:creationId xmlns:a16="http://schemas.microsoft.com/office/drawing/2014/main" id="{CDE4DF51-C395-A57F-46E9-EE764E806ED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D229265-7E16-ADFE-F7A1-90ECA2886305}"/>
              </a:ext>
            </a:extLst>
          </p:cNvPr>
          <p:cNvSpPr>
            <a:spLocks noGrp="1"/>
          </p:cNvSpPr>
          <p:nvPr>
            <p:ph type="sldNum" sz="quarter" idx="12"/>
          </p:nvPr>
        </p:nvSpPr>
        <p:spPr/>
        <p:txBody>
          <a:body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73601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1ABA02-90E2-967A-0C6C-2E0798A6946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29F212B-7956-E92B-D8E2-89342B02D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8D1DAE8-D514-579A-9727-08CB787AC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E4F859B-1C1A-7491-1492-928F19A82B0D}"/>
              </a:ext>
            </a:extLst>
          </p:cNvPr>
          <p:cNvSpPr>
            <a:spLocks noGrp="1"/>
          </p:cNvSpPr>
          <p:nvPr>
            <p:ph type="dt" sz="half" idx="10"/>
          </p:nvPr>
        </p:nvSpPr>
        <p:spPr/>
        <p:txBody>
          <a:bodyPr/>
          <a:lstStyle/>
          <a:p>
            <a:fld id="{05896629-5D02-4282-8241-8E88FA4C7A72}" type="datetimeFigureOut">
              <a:rPr lang="zh-CN" altLang="en-US" smtClean="0"/>
              <a:t>2024/11/14</a:t>
            </a:fld>
            <a:endParaRPr lang="zh-CN" altLang="en-US"/>
          </a:p>
        </p:txBody>
      </p:sp>
      <p:sp>
        <p:nvSpPr>
          <p:cNvPr id="6" name="页脚占位符 5">
            <a:extLst>
              <a:ext uri="{FF2B5EF4-FFF2-40B4-BE49-F238E27FC236}">
                <a16:creationId xmlns:a16="http://schemas.microsoft.com/office/drawing/2014/main" id="{C03534C1-09C1-E51C-4064-A96210FC66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E192DF6-614A-EB75-3423-1DF1A10CC52D}"/>
              </a:ext>
            </a:extLst>
          </p:cNvPr>
          <p:cNvSpPr>
            <a:spLocks noGrp="1"/>
          </p:cNvSpPr>
          <p:nvPr>
            <p:ph type="sldNum" sz="quarter" idx="12"/>
          </p:nvPr>
        </p:nvSpPr>
        <p:spPr/>
        <p:txBody>
          <a:body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277659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3D8763-F6E0-B725-75FD-568D80FBB5B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51BDE80-7E55-9E9F-435D-2B32116AC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8F1C4BB-6F99-C3FC-0A77-89F1D2D83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8D89D81-8232-D758-B4C6-CF299A7E9D00}"/>
              </a:ext>
            </a:extLst>
          </p:cNvPr>
          <p:cNvSpPr>
            <a:spLocks noGrp="1"/>
          </p:cNvSpPr>
          <p:nvPr>
            <p:ph type="dt" sz="half" idx="10"/>
          </p:nvPr>
        </p:nvSpPr>
        <p:spPr/>
        <p:txBody>
          <a:bodyPr/>
          <a:lstStyle/>
          <a:p>
            <a:fld id="{05896629-5D02-4282-8241-8E88FA4C7A72}" type="datetimeFigureOut">
              <a:rPr lang="zh-CN" altLang="en-US" smtClean="0"/>
              <a:t>2024/11/14</a:t>
            </a:fld>
            <a:endParaRPr lang="zh-CN" altLang="en-US"/>
          </a:p>
        </p:txBody>
      </p:sp>
      <p:sp>
        <p:nvSpPr>
          <p:cNvPr id="6" name="页脚占位符 5">
            <a:extLst>
              <a:ext uri="{FF2B5EF4-FFF2-40B4-BE49-F238E27FC236}">
                <a16:creationId xmlns:a16="http://schemas.microsoft.com/office/drawing/2014/main" id="{0CA27D95-78F6-2BB3-EA9D-3B7C916634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3F2F475-B63C-955C-FBA4-8C914FF0C1FA}"/>
              </a:ext>
            </a:extLst>
          </p:cNvPr>
          <p:cNvSpPr>
            <a:spLocks noGrp="1"/>
          </p:cNvSpPr>
          <p:nvPr>
            <p:ph type="sldNum" sz="quarter" idx="12"/>
          </p:nvPr>
        </p:nvSpPr>
        <p:spPr/>
        <p:txBody>
          <a:body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223499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79BA7C5-C9AD-C7F2-666B-DC221FF9C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CFD939D-9F63-439B-31F3-A4F014BBB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08BF961-4776-DF84-8B58-83FBC2C9F8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896629-5D02-4282-8241-8E88FA4C7A72}" type="datetimeFigureOut">
              <a:rPr lang="zh-CN" altLang="en-US" smtClean="0"/>
              <a:t>2024/11/14</a:t>
            </a:fld>
            <a:endParaRPr lang="zh-CN" altLang="en-US"/>
          </a:p>
        </p:txBody>
      </p:sp>
      <p:sp>
        <p:nvSpPr>
          <p:cNvPr id="5" name="页脚占位符 4">
            <a:extLst>
              <a:ext uri="{FF2B5EF4-FFF2-40B4-BE49-F238E27FC236}">
                <a16:creationId xmlns:a16="http://schemas.microsoft.com/office/drawing/2014/main" id="{766F2429-7D9B-C2E2-FF81-2661DDDD52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9D046681-2412-BB98-5332-32970C4EB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CF63E4-9DE8-4B9E-9EFE-F12BC5727F4E}" type="slidenum">
              <a:rPr lang="zh-CN" altLang="en-US" smtClean="0"/>
              <a:t>‹#›</a:t>
            </a:fld>
            <a:endParaRPr lang="zh-CN" altLang="en-US"/>
          </a:p>
        </p:txBody>
      </p:sp>
    </p:spTree>
    <p:extLst>
      <p:ext uri="{BB962C8B-B14F-4D97-AF65-F5344CB8AC3E}">
        <p14:creationId xmlns:p14="http://schemas.microsoft.com/office/powerpoint/2010/main" val="1607828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1C9D4CC-028C-7F23-34A0-2F6DC4CF42E5}"/>
              </a:ext>
            </a:extLst>
          </p:cNvPr>
          <p:cNvSpPr txBox="1"/>
          <p:nvPr/>
        </p:nvSpPr>
        <p:spPr>
          <a:xfrm>
            <a:off x="3169863" y="2213282"/>
            <a:ext cx="5528181" cy="2431435"/>
          </a:xfrm>
          <a:prstGeom prst="rect">
            <a:avLst/>
          </a:prstGeom>
          <a:noFill/>
        </p:spPr>
        <p:txBody>
          <a:bodyPr wrap="square" rtlCol="0">
            <a:spAutoFit/>
          </a:bodyPr>
          <a:lstStyle/>
          <a:p>
            <a:pPr algn="ctr"/>
            <a:r>
              <a:rPr lang="en-US" altLang="zh-CN" sz="4000" dirty="0"/>
              <a:t>BEAG</a:t>
            </a:r>
            <a:r>
              <a:rPr lang="zh-CN" altLang="en-US" sz="4000" dirty="0"/>
              <a:t>青训营结业报告</a:t>
            </a:r>
            <a:endParaRPr lang="en-US" altLang="zh-CN" sz="4000" dirty="0"/>
          </a:p>
          <a:p>
            <a:pPr algn="ctr"/>
            <a:endParaRPr lang="en-US" altLang="zh-CN" sz="4000" dirty="0"/>
          </a:p>
          <a:p>
            <a:pPr algn="ctr"/>
            <a:endParaRPr lang="en-US" altLang="zh-CN" dirty="0"/>
          </a:p>
          <a:p>
            <a:pPr algn="ctr"/>
            <a:r>
              <a:rPr lang="en-US" altLang="zh-CN" dirty="0"/>
              <a:t>B</a:t>
            </a:r>
            <a:r>
              <a:rPr lang="zh-CN" altLang="en-US" dirty="0"/>
              <a:t>组：罗秋月、陈海铮、崔展樵、杨高乐</a:t>
            </a:r>
            <a:endParaRPr lang="en-US" altLang="zh-CN" dirty="0"/>
          </a:p>
          <a:p>
            <a:pPr algn="ctr"/>
            <a:endParaRPr lang="en-US" altLang="zh-CN" dirty="0"/>
          </a:p>
          <a:p>
            <a:pPr algn="ctr"/>
            <a:r>
              <a:rPr lang="en-US" altLang="zh-CN" dirty="0"/>
              <a:t>2024</a:t>
            </a:r>
            <a:r>
              <a:rPr lang="zh-CN" altLang="en-US" dirty="0"/>
              <a:t>年</a:t>
            </a:r>
            <a:r>
              <a:rPr lang="en-US" altLang="zh-CN" dirty="0"/>
              <a:t>11</a:t>
            </a:r>
            <a:r>
              <a:rPr lang="zh-CN" altLang="en-US" dirty="0"/>
              <a:t>月</a:t>
            </a:r>
            <a:r>
              <a:rPr lang="en-US" altLang="zh-CN" dirty="0"/>
              <a:t>14</a:t>
            </a:r>
            <a:r>
              <a:rPr lang="zh-CN" altLang="en-US" dirty="0"/>
              <a:t>日</a:t>
            </a:r>
          </a:p>
        </p:txBody>
      </p:sp>
    </p:spTree>
    <p:extLst>
      <p:ext uri="{BB962C8B-B14F-4D97-AF65-F5344CB8AC3E}">
        <p14:creationId xmlns:p14="http://schemas.microsoft.com/office/powerpoint/2010/main" val="288024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1CB8145-1A60-28DE-3322-C0EA74AA6D93}"/>
              </a:ext>
            </a:extLst>
          </p:cNvPr>
          <p:cNvSpPr txBox="1"/>
          <p:nvPr/>
        </p:nvSpPr>
        <p:spPr>
          <a:xfrm>
            <a:off x="0" y="0"/>
            <a:ext cx="8335511" cy="728533"/>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课程</a:t>
            </a:r>
            <a:r>
              <a:rPr kumimoji="0" lang="en-US" altLang="zh-CN"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a:t>
            </a:r>
            <a:r>
              <a:rPr lang="zh-CN" altLang="en-US" sz="2400" dirty="0"/>
              <a:t>探测器与数据获取以及数据处理</a:t>
            </a:r>
            <a:endParaRPr kumimoji="0" lang="en-US" altLang="zh-CN"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endParaRPr>
          </a:p>
        </p:txBody>
      </p:sp>
      <p:sp>
        <p:nvSpPr>
          <p:cNvPr id="4" name="文本框 3">
            <a:extLst>
              <a:ext uri="{FF2B5EF4-FFF2-40B4-BE49-F238E27FC236}">
                <a16:creationId xmlns:a16="http://schemas.microsoft.com/office/drawing/2014/main" id="{503D904D-D364-1379-961F-015646327AF5}"/>
              </a:ext>
            </a:extLst>
          </p:cNvPr>
          <p:cNvSpPr txBox="1"/>
          <p:nvPr/>
        </p:nvSpPr>
        <p:spPr>
          <a:xfrm>
            <a:off x="374352" y="785525"/>
            <a:ext cx="2878212" cy="369332"/>
          </a:xfrm>
          <a:prstGeom prst="rect">
            <a:avLst/>
          </a:prstGeom>
          <a:noFill/>
        </p:spPr>
        <p:txBody>
          <a:bodyPr wrap="square" rtlCol="0">
            <a:spAutoFit/>
          </a:bodyPr>
          <a:lstStyle/>
          <a:p>
            <a:r>
              <a:rPr lang="zh-CN" altLang="en-US" dirty="0"/>
              <a:t>使用 </a:t>
            </a:r>
            <a:r>
              <a:rPr lang="en-US" altLang="zh-CN" dirty="0"/>
              <a:t>LED </a:t>
            </a:r>
            <a:r>
              <a:rPr lang="zh-CN" altLang="en-US" dirty="0"/>
              <a:t>对 </a:t>
            </a:r>
            <a:r>
              <a:rPr lang="en-US" altLang="zh-CN" dirty="0"/>
              <a:t>PMT </a:t>
            </a:r>
            <a:r>
              <a:rPr lang="zh-CN" altLang="en-US" dirty="0"/>
              <a:t>进行测试</a:t>
            </a:r>
          </a:p>
        </p:txBody>
      </p:sp>
      <p:pic>
        <p:nvPicPr>
          <p:cNvPr id="7" name="图片 6">
            <a:extLst>
              <a:ext uri="{FF2B5EF4-FFF2-40B4-BE49-F238E27FC236}">
                <a16:creationId xmlns:a16="http://schemas.microsoft.com/office/drawing/2014/main" id="{E0BC3CA2-3FC0-8F21-4B7E-85B0C5D8A912}"/>
              </a:ext>
            </a:extLst>
          </p:cNvPr>
          <p:cNvPicPr>
            <a:picLocks noChangeAspect="1"/>
          </p:cNvPicPr>
          <p:nvPr/>
        </p:nvPicPr>
        <p:blipFill>
          <a:blip r:embed="rId2"/>
          <a:stretch>
            <a:fillRect/>
          </a:stretch>
        </p:blipFill>
        <p:spPr>
          <a:xfrm>
            <a:off x="0" y="1262457"/>
            <a:ext cx="9073116" cy="4810018"/>
          </a:xfrm>
          <a:prstGeom prst="rect">
            <a:avLst/>
          </a:prstGeom>
        </p:spPr>
      </p:pic>
      <p:sp>
        <p:nvSpPr>
          <p:cNvPr id="8" name="文本框 7">
            <a:extLst>
              <a:ext uri="{FF2B5EF4-FFF2-40B4-BE49-F238E27FC236}">
                <a16:creationId xmlns:a16="http://schemas.microsoft.com/office/drawing/2014/main" id="{43758058-F373-5378-1431-1985828873C8}"/>
              </a:ext>
            </a:extLst>
          </p:cNvPr>
          <p:cNvSpPr txBox="1"/>
          <p:nvPr/>
        </p:nvSpPr>
        <p:spPr>
          <a:xfrm>
            <a:off x="3178329" y="6323466"/>
            <a:ext cx="4075501" cy="369332"/>
          </a:xfrm>
          <a:prstGeom prst="rect">
            <a:avLst/>
          </a:prstGeom>
          <a:noFill/>
        </p:spPr>
        <p:txBody>
          <a:bodyPr wrap="square" rtlCol="0">
            <a:spAutoFit/>
          </a:bodyPr>
          <a:lstStyle/>
          <a:p>
            <a:r>
              <a:rPr lang="zh-CN" altLang="en-US" dirty="0"/>
              <a:t>改变</a:t>
            </a:r>
            <a:r>
              <a:rPr lang="en-US" altLang="zh-CN" dirty="0"/>
              <a:t>LED</a:t>
            </a:r>
            <a:r>
              <a:rPr lang="zh-CN" altLang="en-US" dirty="0"/>
              <a:t>参数后</a:t>
            </a:r>
            <a:r>
              <a:rPr lang="en-US" altLang="zh-CN" dirty="0"/>
              <a:t>PMT</a:t>
            </a:r>
            <a:r>
              <a:rPr lang="zh-CN" altLang="en-US" dirty="0"/>
              <a:t>波形的变化趋势</a:t>
            </a:r>
          </a:p>
        </p:txBody>
      </p:sp>
      <p:sp>
        <p:nvSpPr>
          <p:cNvPr id="10" name="文本框 9">
            <a:extLst>
              <a:ext uri="{FF2B5EF4-FFF2-40B4-BE49-F238E27FC236}">
                <a16:creationId xmlns:a16="http://schemas.microsoft.com/office/drawing/2014/main" id="{43FDB5ED-28B2-36FE-4F65-96C7B301A776}"/>
              </a:ext>
            </a:extLst>
          </p:cNvPr>
          <p:cNvSpPr txBox="1"/>
          <p:nvPr/>
        </p:nvSpPr>
        <p:spPr>
          <a:xfrm>
            <a:off x="9073116" y="1959306"/>
            <a:ext cx="3164601" cy="3416320"/>
          </a:xfrm>
          <a:prstGeom prst="rect">
            <a:avLst/>
          </a:prstGeom>
          <a:noFill/>
        </p:spPr>
        <p:txBody>
          <a:bodyPr wrap="square" rtlCol="0">
            <a:spAutoFit/>
          </a:bodyPr>
          <a:lstStyle/>
          <a:p>
            <a:r>
              <a:rPr lang="en-US" altLang="zh-CN" dirty="0"/>
              <a:t>test1</a:t>
            </a:r>
            <a:r>
              <a:rPr lang="zh-CN" altLang="en-US" dirty="0"/>
              <a:t>：</a:t>
            </a:r>
            <a:r>
              <a:rPr lang="en-US" altLang="zh-CN" dirty="0"/>
              <a:t>1kHz</a:t>
            </a:r>
            <a:r>
              <a:rPr lang="zh-CN" altLang="en-US" dirty="0"/>
              <a:t>，</a:t>
            </a:r>
            <a:r>
              <a:rPr lang="en-US" altLang="zh-CN" dirty="0"/>
              <a:t>2.6V</a:t>
            </a:r>
            <a:r>
              <a:rPr lang="zh-CN" altLang="en-US" dirty="0"/>
              <a:t>，</a:t>
            </a:r>
            <a:r>
              <a:rPr lang="en-US" altLang="zh-CN" dirty="0"/>
              <a:t>400ns</a:t>
            </a:r>
            <a:r>
              <a:rPr lang="zh-CN" altLang="en-US" dirty="0"/>
              <a:t>；</a:t>
            </a:r>
            <a:endParaRPr lang="en-US" altLang="zh-CN" dirty="0"/>
          </a:p>
          <a:p>
            <a:r>
              <a:rPr lang="en-US" altLang="zh-CN" dirty="0"/>
              <a:t>test2</a:t>
            </a:r>
            <a:r>
              <a:rPr lang="zh-CN" altLang="en-US" dirty="0"/>
              <a:t>：</a:t>
            </a:r>
            <a:r>
              <a:rPr lang="en-US" altLang="zh-CN" dirty="0"/>
              <a:t>1kHz</a:t>
            </a:r>
            <a:r>
              <a:rPr lang="zh-CN" altLang="en-US" dirty="0"/>
              <a:t>，</a:t>
            </a:r>
            <a:r>
              <a:rPr lang="en-US" altLang="zh-CN" dirty="0"/>
              <a:t>2.8V</a:t>
            </a:r>
            <a:r>
              <a:rPr lang="zh-CN" altLang="en-US" dirty="0"/>
              <a:t>，</a:t>
            </a:r>
            <a:r>
              <a:rPr lang="en-US" altLang="zh-CN" dirty="0"/>
              <a:t>400ns</a:t>
            </a:r>
            <a:r>
              <a:rPr lang="zh-CN" altLang="en-US" dirty="0"/>
              <a:t>；</a:t>
            </a:r>
            <a:endParaRPr lang="en-US" altLang="zh-CN" dirty="0"/>
          </a:p>
          <a:p>
            <a:r>
              <a:rPr lang="en-US" altLang="zh-CN" dirty="0"/>
              <a:t>test3</a:t>
            </a:r>
            <a:r>
              <a:rPr lang="zh-CN" altLang="en-US" dirty="0"/>
              <a:t>：</a:t>
            </a:r>
            <a:r>
              <a:rPr lang="en-US" altLang="zh-CN" dirty="0"/>
              <a:t>1kHz</a:t>
            </a:r>
            <a:r>
              <a:rPr lang="zh-CN" altLang="en-US" dirty="0"/>
              <a:t>，</a:t>
            </a:r>
            <a:r>
              <a:rPr lang="en-US" altLang="zh-CN" dirty="0"/>
              <a:t>2.9V</a:t>
            </a:r>
            <a:r>
              <a:rPr lang="zh-CN" altLang="en-US" dirty="0"/>
              <a:t>，</a:t>
            </a:r>
            <a:r>
              <a:rPr lang="en-US" altLang="zh-CN" dirty="0"/>
              <a:t>400ns</a:t>
            </a:r>
            <a:r>
              <a:rPr lang="zh-CN" altLang="en-US" dirty="0"/>
              <a:t>；</a:t>
            </a:r>
            <a:endParaRPr lang="en-US" altLang="zh-CN" dirty="0"/>
          </a:p>
          <a:p>
            <a:r>
              <a:rPr lang="en-US" altLang="zh-CN" dirty="0"/>
              <a:t>test4</a:t>
            </a:r>
            <a:r>
              <a:rPr lang="zh-CN" altLang="en-US" dirty="0"/>
              <a:t>：</a:t>
            </a:r>
            <a:r>
              <a:rPr lang="en-US" altLang="zh-CN" dirty="0"/>
              <a:t>1kHz</a:t>
            </a:r>
            <a:r>
              <a:rPr lang="zh-CN" altLang="en-US" dirty="0"/>
              <a:t>，</a:t>
            </a:r>
            <a:r>
              <a:rPr lang="en-US" altLang="zh-CN" dirty="0"/>
              <a:t>3.0V</a:t>
            </a:r>
            <a:r>
              <a:rPr lang="zh-CN" altLang="en-US" dirty="0"/>
              <a:t>，</a:t>
            </a:r>
            <a:r>
              <a:rPr lang="en-US" altLang="zh-CN" dirty="0"/>
              <a:t>400ns;</a:t>
            </a:r>
          </a:p>
          <a:p>
            <a:r>
              <a:rPr lang="en-US" altLang="zh-CN" dirty="0"/>
              <a:t>test5</a:t>
            </a:r>
            <a:r>
              <a:rPr lang="zh-CN" altLang="en-US" dirty="0"/>
              <a:t>：</a:t>
            </a:r>
            <a:r>
              <a:rPr lang="en-US" altLang="zh-CN" dirty="0"/>
              <a:t>1kHz</a:t>
            </a:r>
            <a:r>
              <a:rPr lang="zh-CN" altLang="en-US" dirty="0"/>
              <a:t>，</a:t>
            </a:r>
            <a:r>
              <a:rPr lang="en-US" altLang="zh-CN" dirty="0"/>
              <a:t>3.1V</a:t>
            </a:r>
            <a:r>
              <a:rPr lang="zh-CN" altLang="en-US" dirty="0"/>
              <a:t>，</a:t>
            </a:r>
            <a:r>
              <a:rPr lang="en-US" altLang="zh-CN" dirty="0"/>
              <a:t>400ns;</a:t>
            </a:r>
          </a:p>
          <a:p>
            <a:r>
              <a:rPr lang="en-US" altLang="zh-CN" dirty="0"/>
              <a:t>test6</a:t>
            </a:r>
            <a:r>
              <a:rPr lang="zh-CN" altLang="en-US" dirty="0"/>
              <a:t>：</a:t>
            </a:r>
            <a:r>
              <a:rPr lang="en-US" altLang="zh-CN" dirty="0"/>
              <a:t>1kHz</a:t>
            </a:r>
            <a:r>
              <a:rPr lang="zh-CN" altLang="en-US" dirty="0"/>
              <a:t>，</a:t>
            </a:r>
            <a:r>
              <a:rPr lang="en-US" altLang="zh-CN" dirty="0"/>
              <a:t>3.0V</a:t>
            </a:r>
            <a:r>
              <a:rPr lang="zh-CN" altLang="en-US" dirty="0"/>
              <a:t>，</a:t>
            </a:r>
            <a:r>
              <a:rPr lang="en-US" altLang="zh-CN" dirty="0"/>
              <a:t>500ns</a:t>
            </a:r>
            <a:r>
              <a:rPr lang="zh-CN" altLang="en-US" dirty="0"/>
              <a:t>；</a:t>
            </a:r>
            <a:endParaRPr lang="en-US" altLang="zh-CN" dirty="0"/>
          </a:p>
          <a:p>
            <a:r>
              <a:rPr lang="en-US" altLang="zh-CN" dirty="0"/>
              <a:t>test7</a:t>
            </a:r>
            <a:r>
              <a:rPr lang="zh-CN" altLang="en-US" dirty="0"/>
              <a:t>：</a:t>
            </a:r>
            <a:r>
              <a:rPr lang="en-US" altLang="zh-CN" dirty="0"/>
              <a:t>1kHz</a:t>
            </a:r>
            <a:r>
              <a:rPr lang="zh-CN" altLang="en-US" dirty="0"/>
              <a:t>，</a:t>
            </a:r>
            <a:r>
              <a:rPr lang="en-US" altLang="zh-CN" dirty="0"/>
              <a:t>3.0V</a:t>
            </a:r>
            <a:r>
              <a:rPr lang="zh-CN" altLang="en-US" dirty="0"/>
              <a:t>，</a:t>
            </a:r>
            <a:r>
              <a:rPr lang="en-US" altLang="zh-CN" dirty="0"/>
              <a:t>600ns</a:t>
            </a:r>
            <a:r>
              <a:rPr lang="zh-CN" altLang="en-US" dirty="0"/>
              <a:t>；</a:t>
            </a:r>
            <a:endParaRPr lang="en-US" altLang="zh-CN" dirty="0"/>
          </a:p>
          <a:p>
            <a:r>
              <a:rPr lang="en-US" altLang="zh-CN" dirty="0"/>
              <a:t>test8</a:t>
            </a:r>
            <a:r>
              <a:rPr lang="zh-CN" altLang="en-US" dirty="0"/>
              <a:t>：</a:t>
            </a:r>
            <a:r>
              <a:rPr lang="en-US" altLang="zh-CN" dirty="0"/>
              <a:t>1kHz</a:t>
            </a:r>
            <a:r>
              <a:rPr lang="zh-CN" altLang="en-US" dirty="0"/>
              <a:t>，</a:t>
            </a:r>
            <a:r>
              <a:rPr lang="en-US" altLang="zh-CN" dirty="0"/>
              <a:t>3.0V</a:t>
            </a:r>
            <a:r>
              <a:rPr lang="zh-CN" altLang="en-US" dirty="0"/>
              <a:t>，</a:t>
            </a:r>
            <a:r>
              <a:rPr lang="en-US" altLang="zh-CN" dirty="0"/>
              <a:t>700ns</a:t>
            </a:r>
            <a:r>
              <a:rPr lang="zh-CN" altLang="en-US" dirty="0"/>
              <a:t>；</a:t>
            </a:r>
            <a:endParaRPr lang="en-US" altLang="zh-CN" dirty="0"/>
          </a:p>
          <a:p>
            <a:r>
              <a:rPr lang="en-US" altLang="zh-CN" dirty="0"/>
              <a:t>test9</a:t>
            </a:r>
            <a:r>
              <a:rPr lang="zh-CN" altLang="en-US" dirty="0"/>
              <a:t>：</a:t>
            </a:r>
            <a:r>
              <a:rPr lang="en-US" altLang="zh-CN" dirty="0"/>
              <a:t>1kHz</a:t>
            </a:r>
            <a:r>
              <a:rPr lang="zh-CN" altLang="en-US" dirty="0"/>
              <a:t>，</a:t>
            </a:r>
            <a:r>
              <a:rPr lang="en-US" altLang="zh-CN" dirty="0"/>
              <a:t>3.0V</a:t>
            </a:r>
            <a:r>
              <a:rPr lang="zh-CN" altLang="en-US" dirty="0"/>
              <a:t>，</a:t>
            </a:r>
            <a:r>
              <a:rPr lang="en-US" altLang="zh-CN" dirty="0"/>
              <a:t>800ns</a:t>
            </a:r>
            <a:r>
              <a:rPr lang="zh-CN" altLang="en-US" dirty="0"/>
              <a:t>；</a:t>
            </a:r>
            <a:endParaRPr lang="en-US" altLang="zh-CN" dirty="0"/>
          </a:p>
          <a:p>
            <a:r>
              <a:rPr lang="en-US" altLang="zh-CN" dirty="0"/>
              <a:t>test10</a:t>
            </a:r>
            <a:r>
              <a:rPr lang="zh-CN" altLang="en-US" dirty="0"/>
              <a:t>：</a:t>
            </a:r>
            <a:r>
              <a:rPr lang="en-US" altLang="zh-CN" dirty="0"/>
              <a:t>100Hz</a:t>
            </a:r>
            <a:r>
              <a:rPr lang="zh-CN" altLang="en-US" dirty="0"/>
              <a:t>，</a:t>
            </a:r>
            <a:r>
              <a:rPr lang="en-US" altLang="zh-CN" dirty="0"/>
              <a:t>3V</a:t>
            </a:r>
            <a:r>
              <a:rPr lang="zh-CN" altLang="en-US" dirty="0"/>
              <a:t>，</a:t>
            </a:r>
            <a:r>
              <a:rPr lang="en-US" altLang="zh-CN" dirty="0"/>
              <a:t>400ns</a:t>
            </a:r>
            <a:r>
              <a:rPr lang="zh-CN" altLang="en-US" dirty="0"/>
              <a:t>；</a:t>
            </a:r>
            <a:endParaRPr lang="en-US" altLang="zh-CN" dirty="0"/>
          </a:p>
          <a:p>
            <a:r>
              <a:rPr lang="en-US" altLang="zh-CN" dirty="0"/>
              <a:t>test11</a:t>
            </a:r>
            <a:r>
              <a:rPr lang="zh-CN" altLang="en-US" dirty="0"/>
              <a:t>：</a:t>
            </a:r>
            <a:r>
              <a:rPr lang="en-US" altLang="zh-CN" dirty="0"/>
              <a:t>10kHz</a:t>
            </a:r>
            <a:r>
              <a:rPr lang="zh-CN" altLang="en-US" dirty="0"/>
              <a:t>，</a:t>
            </a:r>
            <a:r>
              <a:rPr lang="en-US" altLang="zh-CN" dirty="0"/>
              <a:t>3V</a:t>
            </a:r>
            <a:r>
              <a:rPr lang="zh-CN" altLang="en-US" dirty="0"/>
              <a:t>，</a:t>
            </a:r>
            <a:r>
              <a:rPr lang="en-US" altLang="zh-CN" dirty="0"/>
              <a:t>400ns</a:t>
            </a:r>
            <a:r>
              <a:rPr lang="zh-CN" altLang="en-US" dirty="0"/>
              <a:t>；</a:t>
            </a:r>
            <a:endParaRPr lang="en-US" altLang="zh-CN" dirty="0"/>
          </a:p>
          <a:p>
            <a:r>
              <a:rPr lang="en-US" altLang="zh-CN" dirty="0"/>
              <a:t>test12</a:t>
            </a:r>
            <a:r>
              <a:rPr lang="zh-CN" altLang="en-US" dirty="0"/>
              <a:t>：</a:t>
            </a:r>
            <a:r>
              <a:rPr lang="en-US" altLang="zh-CN" dirty="0"/>
              <a:t>100kHz</a:t>
            </a:r>
            <a:r>
              <a:rPr lang="zh-CN" altLang="en-US" dirty="0"/>
              <a:t>，</a:t>
            </a:r>
            <a:r>
              <a:rPr lang="en-US" altLang="zh-CN" dirty="0"/>
              <a:t>3V</a:t>
            </a:r>
            <a:r>
              <a:rPr lang="zh-CN" altLang="en-US" dirty="0"/>
              <a:t>，</a:t>
            </a:r>
            <a:r>
              <a:rPr lang="en-US" altLang="zh-CN" dirty="0"/>
              <a:t>400ns</a:t>
            </a:r>
            <a:r>
              <a:rPr lang="zh-CN" altLang="en-US" dirty="0"/>
              <a:t>；</a:t>
            </a:r>
          </a:p>
        </p:txBody>
      </p:sp>
    </p:spTree>
    <p:extLst>
      <p:ext uri="{BB962C8B-B14F-4D97-AF65-F5344CB8AC3E}">
        <p14:creationId xmlns:p14="http://schemas.microsoft.com/office/powerpoint/2010/main" val="396154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921BC00-89FB-43A1-5957-4D07B49CB756}"/>
              </a:ext>
            </a:extLst>
          </p:cNvPr>
          <p:cNvPicPr>
            <a:picLocks noChangeAspect="1"/>
          </p:cNvPicPr>
          <p:nvPr/>
        </p:nvPicPr>
        <p:blipFill>
          <a:blip r:embed="rId2"/>
          <a:stretch>
            <a:fillRect/>
          </a:stretch>
        </p:blipFill>
        <p:spPr>
          <a:xfrm>
            <a:off x="1329393" y="3566522"/>
            <a:ext cx="3733506" cy="3201935"/>
          </a:xfrm>
          <a:prstGeom prst="rect">
            <a:avLst/>
          </a:prstGeom>
        </p:spPr>
      </p:pic>
      <p:pic>
        <p:nvPicPr>
          <p:cNvPr id="6" name="图片 5">
            <a:extLst>
              <a:ext uri="{FF2B5EF4-FFF2-40B4-BE49-F238E27FC236}">
                <a16:creationId xmlns:a16="http://schemas.microsoft.com/office/drawing/2014/main" id="{B21DE8FB-8CC7-B450-F58F-15EEEBE35F2D}"/>
              </a:ext>
            </a:extLst>
          </p:cNvPr>
          <p:cNvPicPr>
            <a:picLocks noChangeAspect="1"/>
          </p:cNvPicPr>
          <p:nvPr/>
        </p:nvPicPr>
        <p:blipFill>
          <a:blip r:embed="rId3"/>
          <a:stretch>
            <a:fillRect/>
          </a:stretch>
        </p:blipFill>
        <p:spPr>
          <a:xfrm>
            <a:off x="5888994" y="734267"/>
            <a:ext cx="3461367" cy="3031680"/>
          </a:xfrm>
          <a:prstGeom prst="rect">
            <a:avLst/>
          </a:prstGeom>
        </p:spPr>
      </p:pic>
      <p:pic>
        <p:nvPicPr>
          <p:cNvPr id="8" name="图片 7">
            <a:extLst>
              <a:ext uri="{FF2B5EF4-FFF2-40B4-BE49-F238E27FC236}">
                <a16:creationId xmlns:a16="http://schemas.microsoft.com/office/drawing/2014/main" id="{181FB69A-7E89-0B7C-FEBA-58762A932B0D}"/>
              </a:ext>
            </a:extLst>
          </p:cNvPr>
          <p:cNvPicPr>
            <a:picLocks noChangeAspect="1"/>
          </p:cNvPicPr>
          <p:nvPr/>
        </p:nvPicPr>
        <p:blipFill>
          <a:blip r:embed="rId4"/>
          <a:stretch>
            <a:fillRect/>
          </a:stretch>
        </p:blipFill>
        <p:spPr>
          <a:xfrm>
            <a:off x="5857948" y="3736776"/>
            <a:ext cx="3523461" cy="3031681"/>
          </a:xfrm>
          <a:prstGeom prst="rect">
            <a:avLst/>
          </a:prstGeom>
        </p:spPr>
      </p:pic>
      <p:pic>
        <p:nvPicPr>
          <p:cNvPr id="9" name="图片 8">
            <a:extLst>
              <a:ext uri="{FF2B5EF4-FFF2-40B4-BE49-F238E27FC236}">
                <a16:creationId xmlns:a16="http://schemas.microsoft.com/office/drawing/2014/main" id="{2C52D6D9-B9E0-6129-5AD1-04E73B088FCF}"/>
              </a:ext>
            </a:extLst>
          </p:cNvPr>
          <p:cNvPicPr>
            <a:picLocks noChangeAspect="1"/>
          </p:cNvPicPr>
          <p:nvPr/>
        </p:nvPicPr>
        <p:blipFill>
          <a:blip r:embed="rId5"/>
          <a:stretch>
            <a:fillRect/>
          </a:stretch>
        </p:blipFill>
        <p:spPr>
          <a:xfrm>
            <a:off x="1527913" y="675924"/>
            <a:ext cx="3534986" cy="3090023"/>
          </a:xfrm>
          <a:prstGeom prst="rect">
            <a:avLst/>
          </a:prstGeom>
        </p:spPr>
      </p:pic>
      <p:sp>
        <p:nvSpPr>
          <p:cNvPr id="10" name="文本框 9">
            <a:extLst>
              <a:ext uri="{FF2B5EF4-FFF2-40B4-BE49-F238E27FC236}">
                <a16:creationId xmlns:a16="http://schemas.microsoft.com/office/drawing/2014/main" id="{0F5258E7-7B4F-1AA3-563A-37A6FE55DD5D}"/>
              </a:ext>
            </a:extLst>
          </p:cNvPr>
          <p:cNvSpPr txBox="1"/>
          <p:nvPr/>
        </p:nvSpPr>
        <p:spPr>
          <a:xfrm>
            <a:off x="285040" y="306592"/>
            <a:ext cx="5572908" cy="369332"/>
          </a:xfrm>
          <a:prstGeom prst="rect">
            <a:avLst/>
          </a:prstGeom>
          <a:noFill/>
        </p:spPr>
        <p:txBody>
          <a:bodyPr wrap="square" rtlCol="0">
            <a:spAutoFit/>
          </a:bodyPr>
          <a:lstStyle/>
          <a:p>
            <a:r>
              <a:rPr lang="en-US" altLang="zh-CN" dirty="0"/>
              <a:t>PMT</a:t>
            </a:r>
            <a:r>
              <a:rPr lang="zh-CN" altLang="en-US" dirty="0"/>
              <a:t>工作电流和波形面积随</a:t>
            </a:r>
            <a:r>
              <a:rPr lang="en-US" altLang="zh-CN" dirty="0"/>
              <a:t>LED</a:t>
            </a:r>
            <a:r>
              <a:rPr lang="zh-CN" altLang="en-US" dirty="0"/>
              <a:t>参数的变化趋势</a:t>
            </a:r>
          </a:p>
        </p:txBody>
      </p:sp>
    </p:spTree>
    <p:extLst>
      <p:ext uri="{BB962C8B-B14F-4D97-AF65-F5344CB8AC3E}">
        <p14:creationId xmlns:p14="http://schemas.microsoft.com/office/powerpoint/2010/main" val="82361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8026DDF-CB41-66CF-E4B8-74E3EC580C97}"/>
              </a:ext>
            </a:extLst>
          </p:cNvPr>
          <p:cNvSpPr txBox="1"/>
          <p:nvPr/>
        </p:nvSpPr>
        <p:spPr>
          <a:xfrm>
            <a:off x="0" y="0"/>
            <a:ext cx="8335511" cy="728533"/>
          </a:xfrm>
          <a:prstGeom prst="rect">
            <a:avLst/>
          </a:prstGeom>
          <a:noFill/>
        </p:spPr>
        <p:txBody>
          <a:bodyPr wrap="square">
            <a:spAutoFit/>
          </a:bodyPr>
          <a:lstStyle/>
          <a:p>
            <a:pPr marL="342900" indent="-342900">
              <a:lnSpc>
                <a:spcPct val="200000"/>
              </a:lnSpc>
              <a:buFont typeface="Arial" panose="020B0604020202020204" pitchFamily="34" charset="0"/>
              <a:buChar char="•"/>
            </a:pPr>
            <a:r>
              <a:rPr lang="zh-CN" altLang="en-US" sz="2400" dirty="0"/>
              <a:t>课程</a:t>
            </a:r>
            <a:r>
              <a:rPr lang="en-US" altLang="zh-CN" sz="2400" dirty="0"/>
              <a:t>3</a:t>
            </a:r>
            <a:r>
              <a:rPr lang="zh-CN" altLang="en-US" sz="2400" dirty="0"/>
              <a:t>：核物理常用软件：</a:t>
            </a:r>
            <a:r>
              <a:rPr lang="en-US" altLang="zh-CN" sz="2400" dirty="0"/>
              <a:t>ROOT</a:t>
            </a:r>
            <a:r>
              <a:rPr lang="zh-CN" altLang="en-US" sz="2400" dirty="0"/>
              <a:t>、</a:t>
            </a:r>
            <a:r>
              <a:rPr lang="en-US" altLang="zh-CN" sz="2400" dirty="0"/>
              <a:t>GEANT4</a:t>
            </a:r>
            <a:r>
              <a:rPr lang="zh-CN" altLang="en-US" sz="2400" dirty="0"/>
              <a:t>、</a:t>
            </a:r>
            <a:r>
              <a:rPr lang="en-US" altLang="zh-CN" sz="2400" dirty="0"/>
              <a:t>FLUKA</a:t>
            </a:r>
            <a:endParaRPr lang="zh-CN" altLang="en-US" sz="2400" dirty="0"/>
          </a:p>
        </p:txBody>
      </p:sp>
      <p:sp>
        <p:nvSpPr>
          <p:cNvPr id="3" name="文本框 2">
            <a:extLst>
              <a:ext uri="{FF2B5EF4-FFF2-40B4-BE49-F238E27FC236}">
                <a16:creationId xmlns:a16="http://schemas.microsoft.com/office/drawing/2014/main" id="{6504C994-DBDA-D4D4-8FB8-86A025AA5B93}"/>
              </a:ext>
            </a:extLst>
          </p:cNvPr>
          <p:cNvSpPr txBox="1"/>
          <p:nvPr/>
        </p:nvSpPr>
        <p:spPr>
          <a:xfrm>
            <a:off x="618261" y="1026446"/>
            <a:ext cx="10955478" cy="327711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000" b="1" dirty="0"/>
              <a:t>FLUKA</a:t>
            </a:r>
            <a:r>
              <a:rPr lang="zh-CN" altLang="en-US" sz="2000" dirty="0"/>
              <a:t>是</a:t>
            </a:r>
            <a:r>
              <a:rPr lang="en-US" altLang="zh-CN" sz="2000" dirty="0"/>
              <a:t>Monte Carlo</a:t>
            </a:r>
            <a:r>
              <a:rPr lang="zh-CN" altLang="en-US" sz="2000" dirty="0"/>
              <a:t>模拟多粒子输运的代码，可以用于计算核反应产物、能力沉积及计量分布、初级粒子及次级粒子的能量和空间分布等信息，对低能区的中子反应计算更准确，多线程优化更好，但输入和输出格式比较固定；</a:t>
            </a:r>
            <a:endParaRPr lang="en-US" altLang="zh-CN" sz="2000" dirty="0"/>
          </a:p>
          <a:p>
            <a:pPr marL="285750" indent="-285750">
              <a:lnSpc>
                <a:spcPct val="150000"/>
              </a:lnSpc>
              <a:buFont typeface="Wingdings" panose="05000000000000000000" pitchFamily="2" charset="2"/>
              <a:buChar char="Ø"/>
            </a:pPr>
            <a:r>
              <a:rPr lang="en-US" altLang="zh-CN" sz="2000" b="1" dirty="0"/>
              <a:t>root</a:t>
            </a:r>
            <a:r>
              <a:rPr lang="zh-CN" altLang="en-US" sz="2000" b="1" dirty="0"/>
              <a:t>是</a:t>
            </a:r>
            <a:r>
              <a:rPr lang="zh-CN" altLang="en-US" sz="2000" dirty="0"/>
              <a:t>基于</a:t>
            </a:r>
            <a:r>
              <a:rPr lang="en-US" altLang="zh-CN" sz="2000" dirty="0"/>
              <a:t>C++</a:t>
            </a:r>
            <a:r>
              <a:rPr lang="zh-CN" altLang="en-US" sz="2000" dirty="0"/>
              <a:t>的数据分析软件框架，具有高效的数据存储、访问和查询系统，先进的统计分析以及科学的可视化算法；</a:t>
            </a:r>
            <a:endParaRPr lang="en-US" altLang="zh-CN" sz="2000" dirty="0"/>
          </a:p>
          <a:p>
            <a:pPr marL="285750" indent="-285750">
              <a:lnSpc>
                <a:spcPct val="150000"/>
              </a:lnSpc>
              <a:buFont typeface="Wingdings" panose="05000000000000000000" pitchFamily="2" charset="2"/>
              <a:buChar char="Ø"/>
            </a:pPr>
            <a:r>
              <a:rPr lang="fr-FR" altLang="zh-CN" sz="2000" b="1" dirty="0"/>
              <a:t>GEANT4</a:t>
            </a:r>
            <a:r>
              <a:rPr lang="zh-CN" altLang="en-US" sz="2000" dirty="0"/>
              <a:t>也是</a:t>
            </a:r>
            <a:r>
              <a:rPr lang="fr-FR" altLang="zh-CN" sz="2000" dirty="0"/>
              <a:t>Monte Carlo</a:t>
            </a:r>
            <a:r>
              <a:rPr lang="zh-CN" altLang="en-US" sz="2000" dirty="0"/>
              <a:t>模拟多粒子输运的代码，与</a:t>
            </a:r>
            <a:r>
              <a:rPr lang="en-US" altLang="zh-CN" sz="2000" dirty="0"/>
              <a:t>FLUKA</a:t>
            </a:r>
            <a:r>
              <a:rPr lang="zh-CN" altLang="en-US" sz="2000" dirty="0"/>
              <a:t>的功能类似，但具有更灵活的信息输出接口，还支持</a:t>
            </a:r>
            <a:r>
              <a:rPr lang="en-US" altLang="zh-CN" sz="2000" dirty="0"/>
              <a:t>CAD</a:t>
            </a:r>
            <a:r>
              <a:rPr lang="zh-CN" altLang="en-US" sz="2000" dirty="0"/>
              <a:t>模型导入；</a:t>
            </a:r>
          </a:p>
        </p:txBody>
      </p:sp>
    </p:spTree>
    <p:extLst>
      <p:ext uri="{BB962C8B-B14F-4D97-AF65-F5344CB8AC3E}">
        <p14:creationId xmlns:p14="http://schemas.microsoft.com/office/powerpoint/2010/main" val="21618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E3BFE70-479D-BDA2-A748-35B2F0D89275}"/>
              </a:ext>
            </a:extLst>
          </p:cNvPr>
          <p:cNvSpPr txBox="1"/>
          <p:nvPr/>
        </p:nvSpPr>
        <p:spPr>
          <a:xfrm>
            <a:off x="0" y="0"/>
            <a:ext cx="8335511" cy="728533"/>
          </a:xfrm>
          <a:prstGeom prst="rect">
            <a:avLst/>
          </a:prstGeom>
          <a:noFill/>
        </p:spPr>
        <p:txBody>
          <a:bodyPr wrap="square">
            <a:spAutoFit/>
          </a:bodyPr>
          <a:lstStyle/>
          <a:p>
            <a:pPr marL="342900" indent="-342900">
              <a:lnSpc>
                <a:spcPct val="200000"/>
              </a:lnSpc>
              <a:buFont typeface="Arial" panose="020B0604020202020204" pitchFamily="34" charset="0"/>
              <a:buChar char="•"/>
            </a:pPr>
            <a:r>
              <a:rPr lang="zh-CN" altLang="en-US" sz="2400" dirty="0"/>
              <a:t>课程</a:t>
            </a:r>
            <a:r>
              <a:rPr lang="en-US" altLang="zh-CN" sz="2400" dirty="0"/>
              <a:t>3</a:t>
            </a:r>
            <a:r>
              <a:rPr lang="zh-CN" altLang="en-US" sz="2400" dirty="0"/>
              <a:t>：</a:t>
            </a:r>
            <a:r>
              <a:rPr lang="en-US" altLang="zh-CN" sz="2400" dirty="0"/>
              <a:t>ROOT——</a:t>
            </a:r>
            <a:r>
              <a:rPr lang="zh-CN" altLang="en-US" sz="2400" dirty="0"/>
              <a:t>宇宙线探测数据分析</a:t>
            </a:r>
          </a:p>
        </p:txBody>
      </p:sp>
      <p:sp>
        <p:nvSpPr>
          <p:cNvPr id="4" name="文本框 3">
            <a:extLst>
              <a:ext uri="{FF2B5EF4-FFF2-40B4-BE49-F238E27FC236}">
                <a16:creationId xmlns:a16="http://schemas.microsoft.com/office/drawing/2014/main" id="{3223631E-A822-2A4F-21F9-CF73A741BD1D}"/>
              </a:ext>
            </a:extLst>
          </p:cNvPr>
          <p:cNvSpPr txBox="1"/>
          <p:nvPr/>
        </p:nvSpPr>
        <p:spPr>
          <a:xfrm>
            <a:off x="202517" y="980147"/>
            <a:ext cx="11488301" cy="96879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000" dirty="0" err="1"/>
              <a:t>ADCvalue</a:t>
            </a:r>
            <a:r>
              <a:rPr lang="zh-CN" altLang="en-US" sz="2000" dirty="0"/>
              <a:t>扣除基线后，设置阈值为</a:t>
            </a:r>
            <a:r>
              <a:rPr lang="en-US" altLang="zh-CN" sz="2000" dirty="0"/>
              <a:t>11.5</a:t>
            </a:r>
            <a:r>
              <a:rPr lang="zh-CN" altLang="en-US" sz="2000" dirty="0"/>
              <a:t>；</a:t>
            </a:r>
            <a:endParaRPr lang="en-US" altLang="zh-CN" sz="2000" dirty="0"/>
          </a:p>
          <a:p>
            <a:pPr marL="285750" indent="-285750">
              <a:lnSpc>
                <a:spcPct val="150000"/>
              </a:lnSpc>
              <a:buFont typeface="Wingdings" panose="05000000000000000000" pitchFamily="2" charset="2"/>
              <a:buChar char="Ø"/>
            </a:pPr>
            <a:r>
              <a:rPr lang="zh-CN" altLang="en-US" sz="2000" dirty="0"/>
              <a:t>采样值第一次过阈时间即为时间起点</a:t>
            </a:r>
            <a:endParaRPr lang="en-US" altLang="zh-CN" sz="2000" dirty="0"/>
          </a:p>
        </p:txBody>
      </p:sp>
      <p:pic>
        <p:nvPicPr>
          <p:cNvPr id="6" name="图片 5">
            <a:extLst>
              <a:ext uri="{FF2B5EF4-FFF2-40B4-BE49-F238E27FC236}">
                <a16:creationId xmlns:a16="http://schemas.microsoft.com/office/drawing/2014/main" id="{220A3CDC-47DF-133C-D37A-700F3F7C48D0}"/>
              </a:ext>
            </a:extLst>
          </p:cNvPr>
          <p:cNvPicPr>
            <a:picLocks noChangeAspect="1"/>
          </p:cNvPicPr>
          <p:nvPr/>
        </p:nvPicPr>
        <p:blipFill>
          <a:blip r:embed="rId2"/>
          <a:stretch>
            <a:fillRect/>
          </a:stretch>
        </p:blipFill>
        <p:spPr>
          <a:xfrm>
            <a:off x="8823903" y="216360"/>
            <a:ext cx="1669257" cy="2386181"/>
          </a:xfrm>
          <a:prstGeom prst="rect">
            <a:avLst/>
          </a:prstGeom>
        </p:spPr>
      </p:pic>
      <p:grpSp>
        <p:nvGrpSpPr>
          <p:cNvPr id="19" name="组合 18">
            <a:extLst>
              <a:ext uri="{FF2B5EF4-FFF2-40B4-BE49-F238E27FC236}">
                <a16:creationId xmlns:a16="http://schemas.microsoft.com/office/drawing/2014/main" id="{CCA5003A-D8AF-9557-CA2C-F0C3B0E91CF5}"/>
              </a:ext>
            </a:extLst>
          </p:cNvPr>
          <p:cNvGrpSpPr/>
          <p:nvPr/>
        </p:nvGrpSpPr>
        <p:grpSpPr>
          <a:xfrm>
            <a:off x="87813" y="2712725"/>
            <a:ext cx="6008187" cy="3864459"/>
            <a:chOff x="87813" y="2712725"/>
            <a:chExt cx="6008187" cy="3864459"/>
          </a:xfrm>
        </p:grpSpPr>
        <p:pic>
          <p:nvPicPr>
            <p:cNvPr id="10" name="图片 9">
              <a:extLst>
                <a:ext uri="{FF2B5EF4-FFF2-40B4-BE49-F238E27FC236}">
                  <a16:creationId xmlns:a16="http://schemas.microsoft.com/office/drawing/2014/main" id="{56426014-1DD0-8CE1-F2C4-A055BC04748A}"/>
                </a:ext>
              </a:extLst>
            </p:cNvPr>
            <p:cNvPicPr>
              <a:picLocks noChangeAspect="1"/>
            </p:cNvPicPr>
            <p:nvPr/>
          </p:nvPicPr>
          <p:blipFill>
            <a:blip r:embed="rId3"/>
            <a:stretch>
              <a:fillRect/>
            </a:stretch>
          </p:blipFill>
          <p:spPr>
            <a:xfrm>
              <a:off x="393313" y="2712725"/>
              <a:ext cx="5702687" cy="3534104"/>
            </a:xfrm>
            <a:prstGeom prst="rect">
              <a:avLst/>
            </a:prstGeom>
          </p:spPr>
        </p:pic>
        <p:sp>
          <p:nvSpPr>
            <p:cNvPr id="15" name="文本框 14">
              <a:extLst>
                <a:ext uri="{FF2B5EF4-FFF2-40B4-BE49-F238E27FC236}">
                  <a16:creationId xmlns:a16="http://schemas.microsoft.com/office/drawing/2014/main" id="{7AD5BC68-BAA4-B1AB-BD4C-BFAB0ED45EB0}"/>
                </a:ext>
              </a:extLst>
            </p:cNvPr>
            <p:cNvSpPr txBox="1"/>
            <p:nvPr/>
          </p:nvSpPr>
          <p:spPr>
            <a:xfrm rot="10800000">
              <a:off x="87813" y="4177130"/>
              <a:ext cx="461665" cy="605294"/>
            </a:xfrm>
            <a:prstGeom prst="rect">
              <a:avLst/>
            </a:prstGeom>
            <a:noFill/>
          </p:spPr>
          <p:txBody>
            <a:bodyPr vert="eaVert" wrap="none" rtlCol="0">
              <a:spAutoFit/>
            </a:bodyPr>
            <a:lstStyle/>
            <a:p>
              <a:r>
                <a:rPr lang="en-US" altLang="zh-CN" dirty="0">
                  <a:latin typeface="Times New Roman" panose="02020603050405020304" pitchFamily="18" charset="0"/>
                  <a:cs typeface="Times New Roman" panose="02020603050405020304" pitchFamily="18" charset="0"/>
                </a:rPr>
                <a:t>count</a:t>
              </a:r>
              <a:endParaRPr lang="zh-CN" altLang="en-US"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53234884-105C-61E3-228E-284E78751C75}"/>
                </a:ext>
              </a:extLst>
            </p:cNvPr>
            <p:cNvSpPr txBox="1"/>
            <p:nvPr/>
          </p:nvSpPr>
          <p:spPr>
            <a:xfrm>
              <a:off x="2583583" y="6207852"/>
              <a:ext cx="154293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Arb. unit</a:t>
              </a:r>
              <a:endParaRPr lang="zh-CN" altLang="en-US" dirty="0">
                <a:latin typeface="Times New Roman" panose="02020603050405020304" pitchFamily="18" charset="0"/>
                <a:cs typeface="Times New Roman" panose="02020603050405020304" pitchFamily="18" charset="0"/>
              </a:endParaRPr>
            </a:p>
          </p:txBody>
        </p:sp>
      </p:grpSp>
      <p:grpSp>
        <p:nvGrpSpPr>
          <p:cNvPr id="20" name="组合 19">
            <a:extLst>
              <a:ext uri="{FF2B5EF4-FFF2-40B4-BE49-F238E27FC236}">
                <a16:creationId xmlns:a16="http://schemas.microsoft.com/office/drawing/2014/main" id="{E33E0D6C-5392-5F87-FA1A-FB350F9C73D2}"/>
              </a:ext>
            </a:extLst>
          </p:cNvPr>
          <p:cNvGrpSpPr/>
          <p:nvPr/>
        </p:nvGrpSpPr>
        <p:grpSpPr>
          <a:xfrm>
            <a:off x="6014502" y="2712725"/>
            <a:ext cx="6075466" cy="3887779"/>
            <a:chOff x="6014502" y="2712725"/>
            <a:chExt cx="6075466" cy="3887779"/>
          </a:xfrm>
        </p:grpSpPr>
        <p:pic>
          <p:nvPicPr>
            <p:cNvPr id="14" name="图片 13">
              <a:extLst>
                <a:ext uri="{FF2B5EF4-FFF2-40B4-BE49-F238E27FC236}">
                  <a16:creationId xmlns:a16="http://schemas.microsoft.com/office/drawing/2014/main" id="{79843CCB-2123-84B3-DE05-95DED3F8B082}"/>
                </a:ext>
              </a:extLst>
            </p:cNvPr>
            <p:cNvPicPr>
              <a:picLocks noChangeAspect="1"/>
            </p:cNvPicPr>
            <p:nvPr/>
          </p:nvPicPr>
          <p:blipFill>
            <a:blip r:embed="rId4"/>
            <a:stretch>
              <a:fillRect/>
            </a:stretch>
          </p:blipFill>
          <p:spPr>
            <a:xfrm>
              <a:off x="6245335" y="2712725"/>
              <a:ext cx="5844633" cy="3703113"/>
            </a:xfrm>
            <a:prstGeom prst="rect">
              <a:avLst/>
            </a:prstGeom>
          </p:spPr>
        </p:pic>
        <p:sp>
          <p:nvSpPr>
            <p:cNvPr id="16" name="文本框 15">
              <a:extLst>
                <a:ext uri="{FF2B5EF4-FFF2-40B4-BE49-F238E27FC236}">
                  <a16:creationId xmlns:a16="http://schemas.microsoft.com/office/drawing/2014/main" id="{0F830FE3-FEAE-C075-4422-84291FEEF903}"/>
                </a:ext>
              </a:extLst>
            </p:cNvPr>
            <p:cNvSpPr txBox="1"/>
            <p:nvPr/>
          </p:nvSpPr>
          <p:spPr>
            <a:xfrm rot="10800000">
              <a:off x="6014502" y="4261634"/>
              <a:ext cx="461665" cy="605294"/>
            </a:xfrm>
            <a:prstGeom prst="rect">
              <a:avLst/>
            </a:prstGeom>
            <a:noFill/>
          </p:spPr>
          <p:txBody>
            <a:bodyPr vert="eaVert" wrap="none" rtlCol="0">
              <a:spAutoFit/>
            </a:bodyPr>
            <a:lstStyle/>
            <a:p>
              <a:r>
                <a:rPr lang="en-US" altLang="zh-CN" dirty="0">
                  <a:latin typeface="Times New Roman" panose="02020603050405020304" pitchFamily="18" charset="0"/>
                  <a:cs typeface="Times New Roman" panose="02020603050405020304" pitchFamily="18" charset="0"/>
                </a:rPr>
                <a:t>count</a:t>
              </a:r>
              <a:endParaRPr lang="zh-CN" altLang="en-US"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584B8033-3430-EEC3-112C-9BA99DF19CD5}"/>
                </a:ext>
              </a:extLst>
            </p:cNvPr>
            <p:cNvSpPr txBox="1"/>
            <p:nvPr/>
          </p:nvSpPr>
          <p:spPr>
            <a:xfrm>
              <a:off x="8709669" y="6231172"/>
              <a:ext cx="154293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Arb. unit</a:t>
              </a:r>
              <a:endParaRPr lang="zh-CN"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9651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1E343-062B-3B6D-CFFE-B525845C7E5C}"/>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1D312971-FD6F-7018-6AE1-C45422F54517}"/>
              </a:ext>
            </a:extLst>
          </p:cNvPr>
          <p:cNvSpPr txBox="1"/>
          <p:nvPr/>
        </p:nvSpPr>
        <p:spPr>
          <a:xfrm>
            <a:off x="244006" y="-11118"/>
            <a:ext cx="8335511" cy="728533"/>
          </a:xfrm>
          <a:prstGeom prst="rect">
            <a:avLst/>
          </a:prstGeom>
          <a:noFill/>
        </p:spPr>
        <p:txBody>
          <a:bodyPr wrap="square">
            <a:spAutoFit/>
          </a:bodyPr>
          <a:lstStyle/>
          <a:p>
            <a:pPr marL="342900" indent="-342900">
              <a:lnSpc>
                <a:spcPct val="200000"/>
              </a:lnSpc>
              <a:buFont typeface="Arial" panose="020B0604020202020204" pitchFamily="34" charset="0"/>
              <a:buChar char="•"/>
            </a:pPr>
            <a:r>
              <a:rPr lang="zh-CN" altLang="en-US" sz="2400" dirty="0"/>
              <a:t>课程</a:t>
            </a:r>
            <a:r>
              <a:rPr lang="en-US" altLang="zh-CN" sz="2400" dirty="0"/>
              <a:t>3</a:t>
            </a:r>
            <a:r>
              <a:rPr lang="zh-CN" altLang="en-US" sz="2400" dirty="0"/>
              <a:t>：</a:t>
            </a:r>
            <a:r>
              <a:rPr lang="en-US" altLang="zh-CN" sz="2400" dirty="0"/>
              <a:t>ROOT——</a:t>
            </a:r>
            <a:r>
              <a:rPr lang="zh-CN" altLang="en-US" sz="2400" dirty="0"/>
              <a:t>宇宙线探测数据分析</a:t>
            </a:r>
          </a:p>
        </p:txBody>
      </p:sp>
      <p:grpSp>
        <p:nvGrpSpPr>
          <p:cNvPr id="27" name="组合 26">
            <a:extLst>
              <a:ext uri="{FF2B5EF4-FFF2-40B4-BE49-F238E27FC236}">
                <a16:creationId xmlns:a16="http://schemas.microsoft.com/office/drawing/2014/main" id="{803FE780-E61A-4AE4-6AAA-AF12F763D42F}"/>
              </a:ext>
            </a:extLst>
          </p:cNvPr>
          <p:cNvGrpSpPr/>
          <p:nvPr/>
        </p:nvGrpSpPr>
        <p:grpSpPr>
          <a:xfrm>
            <a:off x="292098" y="684906"/>
            <a:ext cx="5415991" cy="3106828"/>
            <a:chOff x="292098" y="684906"/>
            <a:chExt cx="5415991" cy="3106828"/>
          </a:xfrm>
        </p:grpSpPr>
        <p:grpSp>
          <p:nvGrpSpPr>
            <p:cNvPr id="17" name="组合 16">
              <a:extLst>
                <a:ext uri="{FF2B5EF4-FFF2-40B4-BE49-F238E27FC236}">
                  <a16:creationId xmlns:a16="http://schemas.microsoft.com/office/drawing/2014/main" id="{22B44627-1BD6-7C0B-8A37-C79BE441F63C}"/>
                </a:ext>
              </a:extLst>
            </p:cNvPr>
            <p:cNvGrpSpPr/>
            <p:nvPr/>
          </p:nvGrpSpPr>
          <p:grpSpPr>
            <a:xfrm>
              <a:off x="739928" y="684906"/>
              <a:ext cx="4968161" cy="3106828"/>
              <a:chOff x="739928" y="691504"/>
              <a:chExt cx="4968161" cy="3106828"/>
            </a:xfrm>
          </p:grpSpPr>
          <p:pic>
            <p:nvPicPr>
              <p:cNvPr id="12" name="图片 11">
                <a:extLst>
                  <a:ext uri="{FF2B5EF4-FFF2-40B4-BE49-F238E27FC236}">
                    <a16:creationId xmlns:a16="http://schemas.microsoft.com/office/drawing/2014/main" id="{E5024983-04AB-D606-8E48-908694F532ED}"/>
                  </a:ext>
                </a:extLst>
              </p:cNvPr>
              <p:cNvPicPr>
                <a:picLocks noChangeAspect="1"/>
              </p:cNvPicPr>
              <p:nvPr/>
            </p:nvPicPr>
            <p:blipFill>
              <a:blip r:embed="rId2"/>
              <a:stretch>
                <a:fillRect/>
              </a:stretch>
            </p:blipFill>
            <p:spPr>
              <a:xfrm>
                <a:off x="739928" y="691504"/>
                <a:ext cx="4968161" cy="3066266"/>
              </a:xfrm>
              <a:prstGeom prst="rect">
                <a:avLst/>
              </a:prstGeom>
            </p:spPr>
          </p:pic>
          <p:sp>
            <p:nvSpPr>
              <p:cNvPr id="15" name="文本框 14">
                <a:extLst>
                  <a:ext uri="{FF2B5EF4-FFF2-40B4-BE49-F238E27FC236}">
                    <a16:creationId xmlns:a16="http://schemas.microsoft.com/office/drawing/2014/main" id="{56B559AB-A9E2-B52A-A2A7-2153D1F33706}"/>
                  </a:ext>
                </a:extLst>
              </p:cNvPr>
              <p:cNvSpPr txBox="1"/>
              <p:nvPr/>
            </p:nvSpPr>
            <p:spPr>
              <a:xfrm>
                <a:off x="2859734" y="3429000"/>
                <a:ext cx="72854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/ns</a:t>
                </a:r>
                <a:endParaRPr lang="zh-CN" altLang="en-US" dirty="0">
                  <a:latin typeface="Times New Roman" panose="02020603050405020304" pitchFamily="18" charset="0"/>
                  <a:cs typeface="Times New Roman" panose="02020603050405020304" pitchFamily="18" charset="0"/>
                </a:endParaRPr>
              </a:p>
            </p:txBody>
          </p:sp>
        </p:grpSp>
        <p:sp>
          <p:nvSpPr>
            <p:cNvPr id="22" name="文本框 21">
              <a:extLst>
                <a:ext uri="{FF2B5EF4-FFF2-40B4-BE49-F238E27FC236}">
                  <a16:creationId xmlns:a16="http://schemas.microsoft.com/office/drawing/2014/main" id="{C4238395-8789-824D-7CCF-7B8F0FAA67C5}"/>
                </a:ext>
              </a:extLst>
            </p:cNvPr>
            <p:cNvSpPr txBox="1"/>
            <p:nvPr/>
          </p:nvSpPr>
          <p:spPr>
            <a:xfrm rot="10800000">
              <a:off x="292098" y="1937205"/>
              <a:ext cx="461665" cy="605294"/>
            </a:xfrm>
            <a:prstGeom prst="rect">
              <a:avLst/>
            </a:prstGeom>
            <a:noFill/>
          </p:spPr>
          <p:txBody>
            <a:bodyPr vert="eaVert" wrap="none" rtlCol="0">
              <a:spAutoFit/>
            </a:bodyPr>
            <a:lstStyle/>
            <a:p>
              <a:r>
                <a:rPr lang="en-US" altLang="zh-CN" dirty="0">
                  <a:latin typeface="Times New Roman" panose="02020603050405020304" pitchFamily="18" charset="0"/>
                  <a:cs typeface="Times New Roman" panose="02020603050405020304" pitchFamily="18" charset="0"/>
                </a:rPr>
                <a:t>count</a:t>
              </a:r>
              <a:endParaRPr lang="zh-CN" altLang="en-US" dirty="0">
                <a:latin typeface="Times New Roman" panose="02020603050405020304" pitchFamily="18" charset="0"/>
                <a:cs typeface="Times New Roman" panose="02020603050405020304" pitchFamily="18" charset="0"/>
              </a:endParaRPr>
            </a:p>
          </p:txBody>
        </p:sp>
      </p:grpSp>
      <p:grpSp>
        <p:nvGrpSpPr>
          <p:cNvPr id="26" name="组合 25">
            <a:extLst>
              <a:ext uri="{FF2B5EF4-FFF2-40B4-BE49-F238E27FC236}">
                <a16:creationId xmlns:a16="http://schemas.microsoft.com/office/drawing/2014/main" id="{186C0BD1-657D-D0CB-C5D8-8C3CCCA87178}"/>
              </a:ext>
            </a:extLst>
          </p:cNvPr>
          <p:cNvGrpSpPr/>
          <p:nvPr/>
        </p:nvGrpSpPr>
        <p:grpSpPr>
          <a:xfrm>
            <a:off x="244006" y="3751172"/>
            <a:ext cx="5464083" cy="3207305"/>
            <a:chOff x="244006" y="3751172"/>
            <a:chExt cx="5464083" cy="3207305"/>
          </a:xfrm>
        </p:grpSpPr>
        <p:grpSp>
          <p:nvGrpSpPr>
            <p:cNvPr id="19" name="组合 18">
              <a:extLst>
                <a:ext uri="{FF2B5EF4-FFF2-40B4-BE49-F238E27FC236}">
                  <a16:creationId xmlns:a16="http://schemas.microsoft.com/office/drawing/2014/main" id="{C3F3B5B6-24DB-827F-3462-58B5F37710A5}"/>
                </a:ext>
              </a:extLst>
            </p:cNvPr>
            <p:cNvGrpSpPr/>
            <p:nvPr/>
          </p:nvGrpSpPr>
          <p:grpSpPr>
            <a:xfrm>
              <a:off x="708682" y="3751172"/>
              <a:ext cx="4999407" cy="3207305"/>
              <a:chOff x="708682" y="3791734"/>
              <a:chExt cx="4999407" cy="3207305"/>
            </a:xfrm>
          </p:grpSpPr>
          <p:pic>
            <p:nvPicPr>
              <p:cNvPr id="5" name="图片 4">
                <a:extLst>
                  <a:ext uri="{FF2B5EF4-FFF2-40B4-BE49-F238E27FC236}">
                    <a16:creationId xmlns:a16="http://schemas.microsoft.com/office/drawing/2014/main" id="{D32C44ED-0F89-F3FC-8575-69B3168DD0BA}"/>
                  </a:ext>
                </a:extLst>
              </p:cNvPr>
              <p:cNvPicPr>
                <a:picLocks noChangeAspect="1"/>
              </p:cNvPicPr>
              <p:nvPr/>
            </p:nvPicPr>
            <p:blipFill>
              <a:blip r:embed="rId3"/>
              <a:stretch>
                <a:fillRect/>
              </a:stretch>
            </p:blipFill>
            <p:spPr>
              <a:xfrm>
                <a:off x="708682" y="3791734"/>
                <a:ext cx="4999407" cy="3066266"/>
              </a:xfrm>
              <a:prstGeom prst="rect">
                <a:avLst/>
              </a:prstGeom>
            </p:spPr>
          </p:pic>
          <p:sp>
            <p:nvSpPr>
              <p:cNvPr id="13" name="文本框 12">
                <a:extLst>
                  <a:ext uri="{FF2B5EF4-FFF2-40B4-BE49-F238E27FC236}">
                    <a16:creationId xmlns:a16="http://schemas.microsoft.com/office/drawing/2014/main" id="{DD00948B-AFE0-4864-5BD1-6D852D4BDDEE}"/>
                  </a:ext>
                </a:extLst>
              </p:cNvPr>
              <p:cNvSpPr txBox="1"/>
              <p:nvPr/>
            </p:nvSpPr>
            <p:spPr>
              <a:xfrm>
                <a:off x="2844111" y="6629707"/>
                <a:ext cx="72854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/ns</a:t>
                </a:r>
                <a:endParaRPr lang="zh-CN" altLang="en-US" dirty="0">
                  <a:latin typeface="Times New Roman" panose="02020603050405020304" pitchFamily="18" charset="0"/>
                  <a:cs typeface="Times New Roman" panose="02020603050405020304" pitchFamily="18" charset="0"/>
                </a:endParaRPr>
              </a:p>
            </p:txBody>
          </p:sp>
        </p:grpSp>
        <p:sp>
          <p:nvSpPr>
            <p:cNvPr id="23" name="文本框 22">
              <a:extLst>
                <a:ext uri="{FF2B5EF4-FFF2-40B4-BE49-F238E27FC236}">
                  <a16:creationId xmlns:a16="http://schemas.microsoft.com/office/drawing/2014/main" id="{04730BB6-ECEF-C9BB-B09F-364F2FBCB419}"/>
                </a:ext>
              </a:extLst>
            </p:cNvPr>
            <p:cNvSpPr txBox="1"/>
            <p:nvPr/>
          </p:nvSpPr>
          <p:spPr>
            <a:xfrm rot="10800000">
              <a:off x="244006" y="4979443"/>
              <a:ext cx="461665" cy="605294"/>
            </a:xfrm>
            <a:prstGeom prst="rect">
              <a:avLst/>
            </a:prstGeom>
            <a:noFill/>
          </p:spPr>
          <p:txBody>
            <a:bodyPr vert="eaVert" wrap="none" rtlCol="0">
              <a:spAutoFit/>
            </a:bodyPr>
            <a:lstStyle/>
            <a:p>
              <a:r>
                <a:rPr lang="en-US" altLang="zh-CN" dirty="0">
                  <a:latin typeface="Times New Roman" panose="02020603050405020304" pitchFamily="18" charset="0"/>
                  <a:cs typeface="Times New Roman" panose="02020603050405020304" pitchFamily="18" charset="0"/>
                </a:rPr>
                <a:t>count</a:t>
              </a:r>
              <a:endParaRPr lang="zh-CN" altLang="en-US" dirty="0">
                <a:latin typeface="Times New Roman" panose="02020603050405020304" pitchFamily="18" charset="0"/>
                <a:cs typeface="Times New Roman" panose="02020603050405020304" pitchFamily="18" charset="0"/>
              </a:endParaRPr>
            </a:p>
          </p:txBody>
        </p:sp>
      </p:grpSp>
      <p:grpSp>
        <p:nvGrpSpPr>
          <p:cNvPr id="28" name="组合 27">
            <a:extLst>
              <a:ext uri="{FF2B5EF4-FFF2-40B4-BE49-F238E27FC236}">
                <a16:creationId xmlns:a16="http://schemas.microsoft.com/office/drawing/2014/main" id="{F11CCF14-D865-1EF1-24C7-C943881578DD}"/>
              </a:ext>
            </a:extLst>
          </p:cNvPr>
          <p:cNvGrpSpPr/>
          <p:nvPr/>
        </p:nvGrpSpPr>
        <p:grpSpPr>
          <a:xfrm>
            <a:off x="6448017" y="595570"/>
            <a:ext cx="5123149" cy="3090587"/>
            <a:chOff x="6448017" y="595570"/>
            <a:chExt cx="5123149" cy="3090587"/>
          </a:xfrm>
        </p:grpSpPr>
        <p:grpSp>
          <p:nvGrpSpPr>
            <p:cNvPr id="18" name="组合 17">
              <a:extLst>
                <a:ext uri="{FF2B5EF4-FFF2-40B4-BE49-F238E27FC236}">
                  <a16:creationId xmlns:a16="http://schemas.microsoft.com/office/drawing/2014/main" id="{CF04FEE5-91C8-28B2-3DCA-CAF6024BCE67}"/>
                </a:ext>
              </a:extLst>
            </p:cNvPr>
            <p:cNvGrpSpPr/>
            <p:nvPr/>
          </p:nvGrpSpPr>
          <p:grpSpPr>
            <a:xfrm>
              <a:off x="6813476" y="595570"/>
              <a:ext cx="4757690" cy="3090587"/>
              <a:chOff x="6740538" y="809852"/>
              <a:chExt cx="4757690" cy="3090587"/>
            </a:xfrm>
          </p:grpSpPr>
          <p:pic>
            <p:nvPicPr>
              <p:cNvPr id="11" name="图片 10">
                <a:extLst>
                  <a:ext uri="{FF2B5EF4-FFF2-40B4-BE49-F238E27FC236}">
                    <a16:creationId xmlns:a16="http://schemas.microsoft.com/office/drawing/2014/main" id="{FEC31E7E-9CFC-D158-C310-AA851A97DF58}"/>
                  </a:ext>
                </a:extLst>
              </p:cNvPr>
              <p:cNvPicPr>
                <a:picLocks noChangeAspect="1"/>
              </p:cNvPicPr>
              <p:nvPr/>
            </p:nvPicPr>
            <p:blipFill>
              <a:blip r:embed="rId4"/>
              <a:stretch>
                <a:fillRect/>
              </a:stretch>
            </p:blipFill>
            <p:spPr>
              <a:xfrm>
                <a:off x="6740538" y="809852"/>
                <a:ext cx="4757690" cy="2910888"/>
              </a:xfrm>
              <a:prstGeom prst="rect">
                <a:avLst/>
              </a:prstGeom>
            </p:spPr>
          </p:pic>
          <p:sp>
            <p:nvSpPr>
              <p:cNvPr id="14" name="文本框 13">
                <a:extLst>
                  <a:ext uri="{FF2B5EF4-FFF2-40B4-BE49-F238E27FC236}">
                    <a16:creationId xmlns:a16="http://schemas.microsoft.com/office/drawing/2014/main" id="{585B2C8E-E206-B03A-6E0C-DF549280B438}"/>
                  </a:ext>
                </a:extLst>
              </p:cNvPr>
              <p:cNvSpPr txBox="1"/>
              <p:nvPr/>
            </p:nvSpPr>
            <p:spPr>
              <a:xfrm>
                <a:off x="9028770" y="3531107"/>
                <a:ext cx="72854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/ns</a:t>
                </a:r>
                <a:endParaRPr lang="zh-CN" altLang="en-US" dirty="0">
                  <a:latin typeface="Times New Roman" panose="02020603050405020304" pitchFamily="18" charset="0"/>
                  <a:cs typeface="Times New Roman" panose="02020603050405020304" pitchFamily="18" charset="0"/>
                </a:endParaRPr>
              </a:p>
            </p:txBody>
          </p:sp>
        </p:grpSp>
        <p:sp>
          <p:nvSpPr>
            <p:cNvPr id="24" name="文本框 23">
              <a:extLst>
                <a:ext uri="{FF2B5EF4-FFF2-40B4-BE49-F238E27FC236}">
                  <a16:creationId xmlns:a16="http://schemas.microsoft.com/office/drawing/2014/main" id="{EDBA500B-4E19-2632-A221-9CA26D8B2648}"/>
                </a:ext>
              </a:extLst>
            </p:cNvPr>
            <p:cNvSpPr txBox="1"/>
            <p:nvPr/>
          </p:nvSpPr>
          <p:spPr>
            <a:xfrm rot="10800000">
              <a:off x="6448017" y="1915392"/>
              <a:ext cx="461665" cy="605294"/>
            </a:xfrm>
            <a:prstGeom prst="rect">
              <a:avLst/>
            </a:prstGeom>
            <a:noFill/>
          </p:spPr>
          <p:txBody>
            <a:bodyPr vert="eaVert" wrap="none" rtlCol="0">
              <a:spAutoFit/>
            </a:bodyPr>
            <a:lstStyle/>
            <a:p>
              <a:r>
                <a:rPr lang="en-US" altLang="zh-CN" dirty="0">
                  <a:latin typeface="Times New Roman" panose="02020603050405020304" pitchFamily="18" charset="0"/>
                  <a:cs typeface="Times New Roman" panose="02020603050405020304" pitchFamily="18" charset="0"/>
                </a:rPr>
                <a:t>count</a:t>
              </a:r>
              <a:endParaRPr lang="zh-CN" altLang="en-US" dirty="0">
                <a:latin typeface="Times New Roman" panose="02020603050405020304" pitchFamily="18" charset="0"/>
                <a:cs typeface="Times New Roman" panose="02020603050405020304" pitchFamily="18" charset="0"/>
              </a:endParaRPr>
            </a:p>
          </p:txBody>
        </p:sp>
      </p:grpSp>
      <p:grpSp>
        <p:nvGrpSpPr>
          <p:cNvPr id="29" name="组合 28">
            <a:extLst>
              <a:ext uri="{FF2B5EF4-FFF2-40B4-BE49-F238E27FC236}">
                <a16:creationId xmlns:a16="http://schemas.microsoft.com/office/drawing/2014/main" id="{0E4FBBD9-0D6A-7BF6-3165-6B71D7E99954}"/>
              </a:ext>
            </a:extLst>
          </p:cNvPr>
          <p:cNvGrpSpPr/>
          <p:nvPr/>
        </p:nvGrpSpPr>
        <p:grpSpPr>
          <a:xfrm>
            <a:off x="6457162" y="3826646"/>
            <a:ext cx="5114004" cy="3031354"/>
            <a:chOff x="6457162" y="3826646"/>
            <a:chExt cx="5114004" cy="3031354"/>
          </a:xfrm>
        </p:grpSpPr>
        <p:grpSp>
          <p:nvGrpSpPr>
            <p:cNvPr id="20" name="组合 19">
              <a:extLst>
                <a:ext uri="{FF2B5EF4-FFF2-40B4-BE49-F238E27FC236}">
                  <a16:creationId xmlns:a16="http://schemas.microsoft.com/office/drawing/2014/main" id="{A19A4522-66D9-DB05-4038-29C727EB752F}"/>
                </a:ext>
              </a:extLst>
            </p:cNvPr>
            <p:cNvGrpSpPr/>
            <p:nvPr/>
          </p:nvGrpSpPr>
          <p:grpSpPr>
            <a:xfrm>
              <a:off x="6935025" y="3826646"/>
              <a:ext cx="4636141" cy="3031354"/>
              <a:chOff x="6949572" y="3900439"/>
              <a:chExt cx="4636141" cy="3031354"/>
            </a:xfrm>
          </p:grpSpPr>
          <p:pic>
            <p:nvPicPr>
              <p:cNvPr id="9" name="图片 8">
                <a:extLst>
                  <a:ext uri="{FF2B5EF4-FFF2-40B4-BE49-F238E27FC236}">
                    <a16:creationId xmlns:a16="http://schemas.microsoft.com/office/drawing/2014/main" id="{964ADA07-61AF-84AB-60C5-6DD7E59EF518}"/>
                  </a:ext>
                </a:extLst>
              </p:cNvPr>
              <p:cNvPicPr>
                <a:picLocks noChangeAspect="1"/>
              </p:cNvPicPr>
              <p:nvPr/>
            </p:nvPicPr>
            <p:blipFill>
              <a:blip r:embed="rId5"/>
              <a:stretch>
                <a:fillRect/>
              </a:stretch>
            </p:blipFill>
            <p:spPr>
              <a:xfrm>
                <a:off x="6949572" y="3900439"/>
                <a:ext cx="4636141" cy="2910888"/>
              </a:xfrm>
              <a:prstGeom prst="rect">
                <a:avLst/>
              </a:prstGeom>
            </p:spPr>
          </p:pic>
          <p:sp>
            <p:nvSpPr>
              <p:cNvPr id="16" name="文本框 15">
                <a:extLst>
                  <a:ext uri="{FF2B5EF4-FFF2-40B4-BE49-F238E27FC236}">
                    <a16:creationId xmlns:a16="http://schemas.microsoft.com/office/drawing/2014/main" id="{AEAEF9F3-BACE-EC95-523B-2B7C76D88596}"/>
                  </a:ext>
                </a:extLst>
              </p:cNvPr>
              <p:cNvSpPr txBox="1"/>
              <p:nvPr/>
            </p:nvSpPr>
            <p:spPr>
              <a:xfrm>
                <a:off x="9192321" y="6562461"/>
                <a:ext cx="72854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/ns</a:t>
                </a:r>
                <a:endParaRPr lang="zh-CN" altLang="en-US" dirty="0">
                  <a:latin typeface="Times New Roman" panose="02020603050405020304" pitchFamily="18" charset="0"/>
                  <a:cs typeface="Times New Roman" panose="02020603050405020304" pitchFamily="18" charset="0"/>
                </a:endParaRPr>
              </a:p>
            </p:txBody>
          </p:sp>
        </p:grpSp>
        <p:sp>
          <p:nvSpPr>
            <p:cNvPr id="25" name="文本框 24">
              <a:extLst>
                <a:ext uri="{FF2B5EF4-FFF2-40B4-BE49-F238E27FC236}">
                  <a16:creationId xmlns:a16="http://schemas.microsoft.com/office/drawing/2014/main" id="{5E82D55B-461E-B0FF-0F6C-9BF3EEA15B20}"/>
                </a:ext>
              </a:extLst>
            </p:cNvPr>
            <p:cNvSpPr txBox="1"/>
            <p:nvPr/>
          </p:nvSpPr>
          <p:spPr>
            <a:xfrm rot="10800000">
              <a:off x="6457162" y="4979443"/>
              <a:ext cx="461665" cy="605294"/>
            </a:xfrm>
            <a:prstGeom prst="rect">
              <a:avLst/>
            </a:prstGeom>
            <a:noFill/>
          </p:spPr>
          <p:txBody>
            <a:bodyPr vert="eaVert" wrap="none" rtlCol="0">
              <a:spAutoFit/>
            </a:bodyPr>
            <a:lstStyle/>
            <a:p>
              <a:r>
                <a:rPr lang="en-US" altLang="zh-CN" dirty="0">
                  <a:latin typeface="Times New Roman" panose="02020603050405020304" pitchFamily="18" charset="0"/>
                  <a:cs typeface="Times New Roman" panose="02020603050405020304" pitchFamily="18" charset="0"/>
                </a:rPr>
                <a:t>count</a:t>
              </a:r>
              <a:endParaRPr lang="zh-CN"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587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EE59FF8-628C-DDD3-2785-0CE4EA8EAC99}"/>
              </a:ext>
            </a:extLst>
          </p:cNvPr>
          <p:cNvPicPr>
            <a:picLocks noChangeAspect="1"/>
          </p:cNvPicPr>
          <p:nvPr/>
        </p:nvPicPr>
        <p:blipFill>
          <a:blip r:embed="rId2"/>
          <a:stretch>
            <a:fillRect/>
          </a:stretch>
        </p:blipFill>
        <p:spPr>
          <a:xfrm>
            <a:off x="3070677" y="1409371"/>
            <a:ext cx="5358026" cy="3646558"/>
          </a:xfrm>
          <a:prstGeom prst="rect">
            <a:avLst/>
          </a:prstGeom>
        </p:spPr>
      </p:pic>
      <p:sp>
        <p:nvSpPr>
          <p:cNvPr id="5" name="文本框 4">
            <a:extLst>
              <a:ext uri="{FF2B5EF4-FFF2-40B4-BE49-F238E27FC236}">
                <a16:creationId xmlns:a16="http://schemas.microsoft.com/office/drawing/2014/main" id="{D70DCC62-F865-3593-868A-6DB68BBFB364}"/>
              </a:ext>
            </a:extLst>
          </p:cNvPr>
          <p:cNvSpPr txBox="1"/>
          <p:nvPr/>
        </p:nvSpPr>
        <p:spPr>
          <a:xfrm>
            <a:off x="385351" y="387739"/>
            <a:ext cx="11212140" cy="369332"/>
          </a:xfrm>
          <a:prstGeom prst="rect">
            <a:avLst/>
          </a:prstGeom>
          <a:noFill/>
        </p:spPr>
        <p:txBody>
          <a:bodyPr wrap="square" rtlCol="0">
            <a:spAutoFit/>
          </a:bodyPr>
          <a:lstStyle/>
          <a:p>
            <a:r>
              <a:rPr lang="zh-CN" altLang="en-US" dirty="0"/>
              <a:t>利用闪烁体 </a:t>
            </a:r>
            <a:r>
              <a:rPr lang="en-US" altLang="zh-CN" dirty="0"/>
              <a:t>+PMT </a:t>
            </a:r>
            <a:r>
              <a:rPr lang="zh-CN" altLang="en-US" dirty="0"/>
              <a:t>探测系统和 </a:t>
            </a:r>
            <a:r>
              <a:rPr lang="en-US" altLang="zh-CN" dirty="0"/>
              <a:t>DT5751 </a:t>
            </a:r>
            <a:r>
              <a:rPr lang="zh-CN" altLang="en-US" dirty="0"/>
              <a:t>对宇宙线进行数据采集，共获取</a:t>
            </a:r>
            <a:r>
              <a:rPr lang="en-US" altLang="zh-CN" dirty="0"/>
              <a:t>150000 </a:t>
            </a:r>
            <a:r>
              <a:rPr lang="zh-CN" altLang="en-US" dirty="0"/>
              <a:t>组波形数据以供分析</a:t>
            </a:r>
          </a:p>
        </p:txBody>
      </p:sp>
      <p:sp>
        <p:nvSpPr>
          <p:cNvPr id="6" name="文本框 5">
            <a:extLst>
              <a:ext uri="{FF2B5EF4-FFF2-40B4-BE49-F238E27FC236}">
                <a16:creationId xmlns:a16="http://schemas.microsoft.com/office/drawing/2014/main" id="{D3B293FE-23C6-7828-840F-A309D805155F}"/>
              </a:ext>
            </a:extLst>
          </p:cNvPr>
          <p:cNvSpPr txBox="1"/>
          <p:nvPr/>
        </p:nvSpPr>
        <p:spPr>
          <a:xfrm>
            <a:off x="3538357" y="5198897"/>
            <a:ext cx="5124322" cy="646331"/>
          </a:xfrm>
          <a:prstGeom prst="rect">
            <a:avLst/>
          </a:prstGeom>
          <a:noFill/>
        </p:spPr>
        <p:txBody>
          <a:bodyPr wrap="square" rtlCol="0">
            <a:spAutoFit/>
          </a:bodyPr>
          <a:lstStyle/>
          <a:p>
            <a:pPr algn="ctr"/>
            <a:r>
              <a:rPr lang="zh-CN" altLang="en-US" dirty="0"/>
              <a:t>通过波形分析获得的宇宙射线的波形面积谱，并利用朗道分布对其进行了拟合</a:t>
            </a:r>
          </a:p>
        </p:txBody>
      </p:sp>
    </p:spTree>
    <p:extLst>
      <p:ext uri="{BB962C8B-B14F-4D97-AF65-F5344CB8AC3E}">
        <p14:creationId xmlns:p14="http://schemas.microsoft.com/office/powerpoint/2010/main" val="219889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F138D95-2C9C-FACB-E94A-E7F356C152A5}"/>
              </a:ext>
            </a:extLst>
          </p:cNvPr>
          <p:cNvSpPr txBox="1"/>
          <p:nvPr/>
        </p:nvSpPr>
        <p:spPr>
          <a:xfrm>
            <a:off x="707469" y="908982"/>
            <a:ext cx="4723028" cy="2785443"/>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zh-CN" altLang="en-US" dirty="0"/>
              <a:t>模型参数：</a:t>
            </a:r>
            <a:endParaRPr lang="en-US" altLang="zh-CN" dirty="0"/>
          </a:p>
          <a:p>
            <a:pPr marL="342900" indent="-342900">
              <a:lnSpc>
                <a:spcPct val="200000"/>
              </a:lnSpc>
              <a:buFont typeface="+mj-lt"/>
              <a:buAutoNum type="arabicPeriod"/>
            </a:pPr>
            <a:r>
              <a:rPr lang="en-US" altLang="zh-CN" dirty="0"/>
              <a:t>Box</a:t>
            </a:r>
            <a:r>
              <a:rPr lang="zh-CN" altLang="en-US" dirty="0"/>
              <a:t>，</a:t>
            </a:r>
            <a:r>
              <a:rPr lang="en-US" altLang="zh-CN" dirty="0"/>
              <a:t>150</a:t>
            </a:r>
            <a:r>
              <a:rPr lang="zh-CN" altLang="en-US" dirty="0"/>
              <a:t>*</a:t>
            </a:r>
            <a:r>
              <a:rPr lang="en-US" altLang="zh-CN" dirty="0"/>
              <a:t>150</a:t>
            </a:r>
            <a:r>
              <a:rPr lang="zh-CN" altLang="en-US" dirty="0"/>
              <a:t>*</a:t>
            </a:r>
            <a:r>
              <a:rPr lang="en-US" altLang="zh-CN" dirty="0"/>
              <a:t>10mm</a:t>
            </a:r>
          </a:p>
          <a:p>
            <a:pPr marL="342900" indent="-342900">
              <a:lnSpc>
                <a:spcPct val="200000"/>
              </a:lnSpc>
              <a:buFont typeface="+mj-lt"/>
              <a:buAutoNum type="arabicPeriod"/>
            </a:pPr>
            <a:r>
              <a:rPr lang="zh-CN" altLang="en-US" dirty="0"/>
              <a:t>材料，</a:t>
            </a:r>
            <a:r>
              <a:rPr lang="en-US" altLang="zh-CN" dirty="0"/>
              <a:t>C</a:t>
            </a:r>
            <a:r>
              <a:rPr lang="en-US" altLang="zh-CN" baseline="-25000" dirty="0"/>
              <a:t>8</a:t>
            </a:r>
            <a:r>
              <a:rPr lang="en-US" altLang="zh-CN" dirty="0"/>
              <a:t>H</a:t>
            </a:r>
            <a:r>
              <a:rPr lang="en-US" altLang="zh-CN" baseline="-25000" dirty="0"/>
              <a:t>8</a:t>
            </a:r>
            <a:r>
              <a:rPr lang="zh-CN" altLang="en-US" dirty="0"/>
              <a:t>，</a:t>
            </a:r>
            <a:r>
              <a:rPr lang="en-US" altLang="zh-CN" dirty="0"/>
              <a:t>1.05g/cm</a:t>
            </a:r>
            <a:r>
              <a:rPr lang="en-US" altLang="zh-CN" baseline="30000" dirty="0"/>
              <a:t>3</a:t>
            </a:r>
          </a:p>
          <a:p>
            <a:pPr marL="342900" indent="-342900">
              <a:lnSpc>
                <a:spcPct val="200000"/>
              </a:lnSpc>
              <a:buFont typeface="+mj-lt"/>
              <a:buAutoNum type="arabicPeriod"/>
            </a:pPr>
            <a:r>
              <a:rPr lang="zh-CN" altLang="en-US" dirty="0"/>
              <a:t>粒子</a:t>
            </a:r>
            <a:r>
              <a:rPr lang="en-US" altLang="zh-CN" dirty="0"/>
              <a:t>mu+</a:t>
            </a:r>
            <a:r>
              <a:rPr lang="zh-CN" altLang="en-US" dirty="0"/>
              <a:t>，能量分布如右图</a:t>
            </a:r>
            <a:endParaRPr lang="en-US" altLang="zh-CN" dirty="0"/>
          </a:p>
          <a:p>
            <a:pPr marL="342900" indent="-342900">
              <a:lnSpc>
                <a:spcPct val="200000"/>
              </a:lnSpc>
              <a:buFont typeface="+mj-lt"/>
              <a:buAutoNum type="arabicPeriod"/>
            </a:pPr>
            <a:r>
              <a:rPr lang="zh-CN" altLang="en-US" dirty="0"/>
              <a:t>入射方向，垂直于闪烁体</a:t>
            </a:r>
            <a:r>
              <a:rPr lang="en-US" altLang="zh-CN" dirty="0"/>
              <a:t>z</a:t>
            </a:r>
            <a:r>
              <a:rPr lang="zh-CN" altLang="en-US" dirty="0"/>
              <a:t>轴</a:t>
            </a:r>
            <a:endParaRPr lang="en-US" altLang="zh-CN" dirty="0"/>
          </a:p>
        </p:txBody>
      </p:sp>
      <p:sp>
        <p:nvSpPr>
          <p:cNvPr id="4" name="文本框 3">
            <a:extLst>
              <a:ext uri="{FF2B5EF4-FFF2-40B4-BE49-F238E27FC236}">
                <a16:creationId xmlns:a16="http://schemas.microsoft.com/office/drawing/2014/main" id="{BBF639AC-DA9F-085D-3FAD-040520132AAC}"/>
              </a:ext>
            </a:extLst>
          </p:cNvPr>
          <p:cNvSpPr txBox="1"/>
          <p:nvPr/>
        </p:nvSpPr>
        <p:spPr>
          <a:xfrm>
            <a:off x="244006" y="-11118"/>
            <a:ext cx="8335511" cy="728533"/>
          </a:xfrm>
          <a:prstGeom prst="rect">
            <a:avLst/>
          </a:prstGeom>
          <a:noFill/>
        </p:spPr>
        <p:txBody>
          <a:bodyPr wrap="square">
            <a:spAutoFit/>
          </a:bodyPr>
          <a:lstStyle/>
          <a:p>
            <a:pPr marL="342900" indent="-342900">
              <a:lnSpc>
                <a:spcPct val="200000"/>
              </a:lnSpc>
              <a:buFont typeface="Arial" panose="020B0604020202020204" pitchFamily="34" charset="0"/>
              <a:buChar char="•"/>
            </a:pPr>
            <a:r>
              <a:rPr lang="zh-CN" altLang="en-US" sz="2400" dirty="0"/>
              <a:t>课程</a:t>
            </a:r>
            <a:r>
              <a:rPr lang="en-US" altLang="zh-CN" sz="2400" dirty="0"/>
              <a:t>3</a:t>
            </a:r>
            <a:r>
              <a:rPr lang="zh-CN" altLang="en-US" sz="2400" dirty="0"/>
              <a:t>：</a:t>
            </a:r>
            <a:r>
              <a:rPr lang="en-US" altLang="zh-CN" sz="2400" dirty="0"/>
              <a:t>Geant4——</a:t>
            </a:r>
            <a:r>
              <a:rPr lang="zh-CN" altLang="en-US" sz="2400" dirty="0"/>
              <a:t>模拟</a:t>
            </a:r>
            <a:r>
              <a:rPr lang="en-US" altLang="zh-CN" sz="2400" dirty="0"/>
              <a:t>muon</a:t>
            </a:r>
            <a:r>
              <a:rPr lang="zh-CN" altLang="en-US" sz="2400" dirty="0"/>
              <a:t>在闪烁体中的能量沉积</a:t>
            </a:r>
          </a:p>
        </p:txBody>
      </p:sp>
      <p:pic>
        <p:nvPicPr>
          <p:cNvPr id="5" name="图片 4">
            <a:extLst>
              <a:ext uri="{FF2B5EF4-FFF2-40B4-BE49-F238E27FC236}">
                <a16:creationId xmlns:a16="http://schemas.microsoft.com/office/drawing/2014/main" id="{F1DE579D-76B4-1BC5-6D98-041D67710CEC}"/>
              </a:ext>
            </a:extLst>
          </p:cNvPr>
          <p:cNvPicPr>
            <a:picLocks noChangeAspect="1"/>
          </p:cNvPicPr>
          <p:nvPr/>
        </p:nvPicPr>
        <p:blipFill>
          <a:blip r:embed="rId2"/>
          <a:stretch>
            <a:fillRect/>
          </a:stretch>
        </p:blipFill>
        <p:spPr>
          <a:xfrm>
            <a:off x="5939702" y="935278"/>
            <a:ext cx="4920364" cy="5518293"/>
          </a:xfrm>
          <a:prstGeom prst="rect">
            <a:avLst/>
          </a:prstGeom>
        </p:spPr>
      </p:pic>
      <p:pic>
        <p:nvPicPr>
          <p:cNvPr id="3" name="图片 2">
            <a:extLst>
              <a:ext uri="{FF2B5EF4-FFF2-40B4-BE49-F238E27FC236}">
                <a16:creationId xmlns:a16="http://schemas.microsoft.com/office/drawing/2014/main" id="{FC5FE30B-AD56-2F22-DCAA-546941FBEACE}"/>
              </a:ext>
            </a:extLst>
          </p:cNvPr>
          <p:cNvPicPr>
            <a:picLocks noChangeAspect="1"/>
          </p:cNvPicPr>
          <p:nvPr/>
        </p:nvPicPr>
        <p:blipFill>
          <a:blip r:embed="rId3"/>
          <a:stretch>
            <a:fillRect/>
          </a:stretch>
        </p:blipFill>
        <p:spPr>
          <a:xfrm>
            <a:off x="707469" y="4137718"/>
            <a:ext cx="5186423" cy="2095008"/>
          </a:xfrm>
          <a:prstGeom prst="rect">
            <a:avLst/>
          </a:prstGeom>
        </p:spPr>
      </p:pic>
    </p:spTree>
    <p:extLst>
      <p:ext uri="{BB962C8B-B14F-4D97-AF65-F5344CB8AC3E}">
        <p14:creationId xmlns:p14="http://schemas.microsoft.com/office/powerpoint/2010/main" val="33699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AEB73-0AE1-F3D7-421D-431FE6D30067}"/>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818A84FE-B15E-CF04-6710-1B5AA5BCBF52}"/>
              </a:ext>
            </a:extLst>
          </p:cNvPr>
          <p:cNvSpPr txBox="1"/>
          <p:nvPr/>
        </p:nvSpPr>
        <p:spPr>
          <a:xfrm>
            <a:off x="696203" y="1513488"/>
            <a:ext cx="4280911" cy="3339440"/>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zh-CN" altLang="en-US" dirty="0"/>
              <a:t>模拟结果：</a:t>
            </a:r>
            <a:endParaRPr lang="en-US" altLang="zh-CN" dirty="0"/>
          </a:p>
          <a:p>
            <a:pPr marL="342900" indent="-342900">
              <a:lnSpc>
                <a:spcPct val="200000"/>
              </a:lnSpc>
              <a:buFont typeface="+mj-lt"/>
              <a:buAutoNum type="arabicPeriod"/>
            </a:pPr>
            <a:r>
              <a:rPr lang="zh-CN" altLang="en-US" dirty="0"/>
              <a:t>能量沉积分布在“低能”部分符合较好而分布“高能”部分匹配较差。</a:t>
            </a:r>
            <a:endParaRPr lang="en-US" altLang="zh-CN" dirty="0"/>
          </a:p>
          <a:p>
            <a:pPr marL="342900" indent="-342900">
              <a:lnSpc>
                <a:spcPct val="200000"/>
              </a:lnSpc>
              <a:buFont typeface="+mj-lt"/>
              <a:buAutoNum type="arabicPeriod"/>
            </a:pPr>
            <a:r>
              <a:rPr lang="zh-CN" altLang="en-US" dirty="0"/>
              <a:t>模拟过程中仅考虑了垂直于大地入射的粒子，而未考虑平行于大地的情况，或与此有关</a:t>
            </a:r>
            <a:endParaRPr lang="en-US" altLang="zh-CN" dirty="0"/>
          </a:p>
        </p:txBody>
      </p:sp>
      <p:pic>
        <p:nvPicPr>
          <p:cNvPr id="3" name="图片 2">
            <a:extLst>
              <a:ext uri="{FF2B5EF4-FFF2-40B4-BE49-F238E27FC236}">
                <a16:creationId xmlns:a16="http://schemas.microsoft.com/office/drawing/2014/main" id="{A18B420B-E7FC-6234-285E-C180738ADB69}"/>
              </a:ext>
            </a:extLst>
          </p:cNvPr>
          <p:cNvPicPr>
            <a:picLocks noChangeAspect="1"/>
          </p:cNvPicPr>
          <p:nvPr/>
        </p:nvPicPr>
        <p:blipFill>
          <a:blip r:embed="rId2"/>
          <a:stretch>
            <a:fillRect/>
          </a:stretch>
        </p:blipFill>
        <p:spPr>
          <a:xfrm>
            <a:off x="5343545" y="1062646"/>
            <a:ext cx="5972226" cy="4732707"/>
          </a:xfrm>
          <a:prstGeom prst="rect">
            <a:avLst/>
          </a:prstGeom>
        </p:spPr>
      </p:pic>
      <p:sp>
        <p:nvSpPr>
          <p:cNvPr id="4" name="文本框 3">
            <a:extLst>
              <a:ext uri="{FF2B5EF4-FFF2-40B4-BE49-F238E27FC236}">
                <a16:creationId xmlns:a16="http://schemas.microsoft.com/office/drawing/2014/main" id="{E47F6EFA-A1D6-A39C-3495-22B6C7A3C413}"/>
              </a:ext>
            </a:extLst>
          </p:cNvPr>
          <p:cNvSpPr txBox="1"/>
          <p:nvPr/>
        </p:nvSpPr>
        <p:spPr>
          <a:xfrm>
            <a:off x="244006" y="-11118"/>
            <a:ext cx="8335511" cy="728533"/>
          </a:xfrm>
          <a:prstGeom prst="rect">
            <a:avLst/>
          </a:prstGeom>
          <a:noFill/>
        </p:spPr>
        <p:txBody>
          <a:bodyPr wrap="square">
            <a:spAutoFit/>
          </a:bodyPr>
          <a:lstStyle/>
          <a:p>
            <a:pPr marL="342900" indent="-342900">
              <a:lnSpc>
                <a:spcPct val="200000"/>
              </a:lnSpc>
              <a:buFont typeface="Arial" panose="020B0604020202020204" pitchFamily="34" charset="0"/>
              <a:buChar char="•"/>
            </a:pPr>
            <a:r>
              <a:rPr lang="zh-CN" altLang="en-US" sz="2400" dirty="0"/>
              <a:t>课程</a:t>
            </a:r>
            <a:r>
              <a:rPr lang="en-US" altLang="zh-CN" sz="2400" dirty="0"/>
              <a:t>3</a:t>
            </a:r>
            <a:r>
              <a:rPr lang="zh-CN" altLang="en-US" sz="2400" dirty="0"/>
              <a:t>：</a:t>
            </a:r>
            <a:r>
              <a:rPr lang="en-US" altLang="zh-CN" sz="2400" dirty="0"/>
              <a:t>Geant4——</a:t>
            </a:r>
            <a:r>
              <a:rPr lang="zh-CN" altLang="en-US" sz="2400" dirty="0"/>
              <a:t>模拟</a:t>
            </a:r>
            <a:r>
              <a:rPr lang="en-US" altLang="zh-CN" sz="2400" dirty="0"/>
              <a:t>muon</a:t>
            </a:r>
            <a:r>
              <a:rPr lang="zh-CN" altLang="en-US" sz="2400" dirty="0"/>
              <a:t>在闪烁体中的能量沉积</a:t>
            </a:r>
          </a:p>
        </p:txBody>
      </p:sp>
    </p:spTree>
    <p:extLst>
      <p:ext uri="{BB962C8B-B14F-4D97-AF65-F5344CB8AC3E}">
        <p14:creationId xmlns:p14="http://schemas.microsoft.com/office/powerpoint/2010/main" val="137284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1ABAC-8FED-EE30-20D0-2EC308731A76}"/>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C8D6879B-BEE5-6903-2A6B-FF85FB34CE64}"/>
              </a:ext>
            </a:extLst>
          </p:cNvPr>
          <p:cNvSpPr txBox="1"/>
          <p:nvPr/>
        </p:nvSpPr>
        <p:spPr>
          <a:xfrm>
            <a:off x="705498" y="1037522"/>
            <a:ext cx="10510369" cy="4447436"/>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zh-CN" altLang="en-US" dirty="0"/>
              <a:t>本次青训营的三个课程由浅至深展示了科研工作的基本流程：</a:t>
            </a:r>
            <a:endParaRPr lang="en-US" altLang="zh-CN" dirty="0"/>
          </a:p>
          <a:p>
            <a:pPr marL="800100" lvl="1" indent="-342900">
              <a:lnSpc>
                <a:spcPct val="200000"/>
              </a:lnSpc>
              <a:buFont typeface="+mj-lt"/>
              <a:buAutoNum type="arabicPeriod"/>
            </a:pPr>
            <a:r>
              <a:rPr lang="zh-CN" altLang="en-US" dirty="0"/>
              <a:t>课程一让我们熟悉了实验室的基本操作流程；</a:t>
            </a:r>
            <a:endParaRPr lang="en-US" altLang="zh-CN" dirty="0"/>
          </a:p>
          <a:p>
            <a:pPr marL="800100" lvl="1" indent="-342900">
              <a:lnSpc>
                <a:spcPct val="200000"/>
              </a:lnSpc>
              <a:buFont typeface="+mj-lt"/>
              <a:buAutoNum type="arabicPeriod"/>
            </a:pPr>
            <a:r>
              <a:rPr lang="zh-CN" altLang="en-US" dirty="0"/>
              <a:t>课程二让我们了解了全套实验的开展方式；</a:t>
            </a:r>
            <a:endParaRPr lang="en-US" altLang="zh-CN" dirty="0"/>
          </a:p>
          <a:p>
            <a:pPr marL="800100" lvl="1" indent="-342900">
              <a:lnSpc>
                <a:spcPct val="200000"/>
              </a:lnSpc>
              <a:buFont typeface="+mj-lt"/>
              <a:buAutoNum type="arabicPeriod"/>
            </a:pPr>
            <a:r>
              <a:rPr lang="zh-CN" altLang="en-US" dirty="0"/>
              <a:t>课程三让我们尝试了对实验数据进行分析和验证。</a:t>
            </a:r>
            <a:endParaRPr lang="en-US" altLang="zh-CN" dirty="0"/>
          </a:p>
          <a:p>
            <a:pPr marL="285750" indent="-285750">
              <a:lnSpc>
                <a:spcPct val="200000"/>
              </a:lnSpc>
              <a:buFont typeface="Wingdings" panose="05000000000000000000" pitchFamily="2" charset="2"/>
              <a:buChar char="Ø"/>
            </a:pPr>
            <a:r>
              <a:rPr lang="zh-CN" altLang="en-US" dirty="0"/>
              <a:t>收获与感悟：</a:t>
            </a:r>
            <a:endParaRPr lang="en-US" altLang="zh-CN" dirty="0"/>
          </a:p>
          <a:p>
            <a:pPr marL="742950" lvl="1" indent="-285750">
              <a:lnSpc>
                <a:spcPct val="200000"/>
              </a:lnSpc>
              <a:buFont typeface="Arial" panose="020B0604020202020204" pitchFamily="34" charset="0"/>
              <a:buChar char="•"/>
            </a:pPr>
            <a:r>
              <a:rPr lang="zh-CN" altLang="en-US" dirty="0"/>
              <a:t>实验的开展并不容易，需要进行团队协调合作才有可能得到比较好的结果；</a:t>
            </a:r>
            <a:endParaRPr lang="en-US" altLang="zh-CN" dirty="0"/>
          </a:p>
          <a:p>
            <a:pPr marL="742950" lvl="1" indent="-285750">
              <a:lnSpc>
                <a:spcPct val="200000"/>
              </a:lnSpc>
              <a:buFont typeface="Arial" panose="020B0604020202020204" pitchFamily="34" charset="0"/>
              <a:buChar char="•"/>
            </a:pPr>
            <a:r>
              <a:rPr lang="zh-CN" altLang="en-US" dirty="0"/>
              <a:t>科研工作是积累的过程，需要脚踏实地稳步前行。</a:t>
            </a:r>
            <a:endParaRPr lang="en-US" altLang="zh-CN" dirty="0"/>
          </a:p>
          <a:p>
            <a:pPr marL="285750" indent="-285750">
              <a:lnSpc>
                <a:spcPct val="200000"/>
              </a:lnSpc>
              <a:buFont typeface="Wingdings" panose="05000000000000000000" pitchFamily="2" charset="2"/>
              <a:buChar char="Ø"/>
            </a:pPr>
            <a:r>
              <a:rPr lang="en-US" altLang="zh-CN" dirty="0"/>
              <a:t>B</a:t>
            </a:r>
            <a:r>
              <a:rPr lang="zh-CN" altLang="en-US" dirty="0"/>
              <a:t>组全体同学：感谢各位老师的指导与同学们的合作帮助。</a:t>
            </a:r>
          </a:p>
        </p:txBody>
      </p:sp>
      <p:sp>
        <p:nvSpPr>
          <p:cNvPr id="4" name="文本框 3">
            <a:extLst>
              <a:ext uri="{FF2B5EF4-FFF2-40B4-BE49-F238E27FC236}">
                <a16:creationId xmlns:a16="http://schemas.microsoft.com/office/drawing/2014/main" id="{4A5E95F0-FBAC-D9C5-C1F8-864C27ECE340}"/>
              </a:ext>
            </a:extLst>
          </p:cNvPr>
          <p:cNvSpPr txBox="1"/>
          <p:nvPr/>
        </p:nvSpPr>
        <p:spPr>
          <a:xfrm>
            <a:off x="244006" y="-11118"/>
            <a:ext cx="8335511" cy="728533"/>
          </a:xfrm>
          <a:prstGeom prst="rect">
            <a:avLst/>
          </a:prstGeom>
          <a:noFill/>
        </p:spPr>
        <p:txBody>
          <a:bodyPr wrap="square">
            <a:spAutoFit/>
          </a:bodyPr>
          <a:lstStyle/>
          <a:p>
            <a:pPr marL="342900" indent="-342900">
              <a:lnSpc>
                <a:spcPct val="200000"/>
              </a:lnSpc>
              <a:buFont typeface="Arial" panose="020B0604020202020204" pitchFamily="34" charset="0"/>
              <a:buChar char="•"/>
            </a:pPr>
            <a:r>
              <a:rPr lang="zh-CN" altLang="en-US" sz="2400" dirty="0"/>
              <a:t>课程总结</a:t>
            </a:r>
          </a:p>
        </p:txBody>
      </p:sp>
    </p:spTree>
    <p:extLst>
      <p:ext uri="{BB962C8B-B14F-4D97-AF65-F5344CB8AC3E}">
        <p14:creationId xmlns:p14="http://schemas.microsoft.com/office/powerpoint/2010/main" val="289046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B82E8-841F-B1AE-2A8E-D4BF46858DB8}"/>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A513E204-220B-6650-A9AE-90D463CA3E69}"/>
              </a:ext>
            </a:extLst>
          </p:cNvPr>
          <p:cNvSpPr txBox="1"/>
          <p:nvPr/>
        </p:nvSpPr>
        <p:spPr>
          <a:xfrm>
            <a:off x="3216161" y="2721114"/>
            <a:ext cx="5528181" cy="707886"/>
          </a:xfrm>
          <a:prstGeom prst="rect">
            <a:avLst/>
          </a:prstGeom>
          <a:noFill/>
        </p:spPr>
        <p:txBody>
          <a:bodyPr wrap="square" rtlCol="0">
            <a:spAutoFit/>
          </a:bodyPr>
          <a:lstStyle/>
          <a:p>
            <a:pPr algn="ctr"/>
            <a:r>
              <a:rPr lang="zh-CN" altLang="en-US" sz="4000" dirty="0"/>
              <a:t>谢谢！</a:t>
            </a:r>
            <a:endParaRPr lang="zh-CN" altLang="en-US" dirty="0"/>
          </a:p>
        </p:txBody>
      </p:sp>
    </p:spTree>
    <p:extLst>
      <p:ext uri="{BB962C8B-B14F-4D97-AF65-F5344CB8AC3E}">
        <p14:creationId xmlns:p14="http://schemas.microsoft.com/office/powerpoint/2010/main" val="394767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7A6884A-E29C-20C3-D836-C2D832290F7A}"/>
              </a:ext>
            </a:extLst>
          </p:cNvPr>
          <p:cNvSpPr txBox="1"/>
          <p:nvPr/>
        </p:nvSpPr>
        <p:spPr>
          <a:xfrm>
            <a:off x="2092354" y="1958829"/>
            <a:ext cx="8007292" cy="2944524"/>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zh-CN" altLang="en-US" sz="2400" dirty="0"/>
              <a:t>课程</a:t>
            </a:r>
            <a:r>
              <a:rPr lang="en-US" altLang="zh-CN" sz="2400" dirty="0"/>
              <a:t>1</a:t>
            </a:r>
            <a:r>
              <a:rPr lang="zh-CN" altLang="en-US" sz="2400" dirty="0"/>
              <a:t>：信号发生器、示波器、基础电路以及阻容匹配</a:t>
            </a:r>
            <a:endParaRPr lang="en-US" altLang="zh-CN" sz="2400" dirty="0"/>
          </a:p>
          <a:p>
            <a:pPr marL="342900" indent="-342900">
              <a:lnSpc>
                <a:spcPct val="200000"/>
              </a:lnSpc>
              <a:buFont typeface="Arial" panose="020B0604020202020204" pitchFamily="34" charset="0"/>
              <a:buChar char="•"/>
            </a:pPr>
            <a:r>
              <a:rPr lang="zh-CN" altLang="en-US" sz="2400" dirty="0"/>
              <a:t>课程</a:t>
            </a:r>
            <a:r>
              <a:rPr lang="en-US" altLang="zh-CN" sz="2400" dirty="0"/>
              <a:t>2</a:t>
            </a:r>
            <a:r>
              <a:rPr lang="zh-CN" altLang="en-US" sz="2400" dirty="0"/>
              <a:t>：探测器与数据获取以及数据处理</a:t>
            </a:r>
            <a:endParaRPr lang="en-US" altLang="zh-CN" sz="2400" dirty="0"/>
          </a:p>
          <a:p>
            <a:pPr marL="342900" indent="-342900">
              <a:lnSpc>
                <a:spcPct val="200000"/>
              </a:lnSpc>
              <a:buFont typeface="Arial" panose="020B0604020202020204" pitchFamily="34" charset="0"/>
              <a:buChar char="•"/>
            </a:pPr>
            <a:r>
              <a:rPr lang="zh-CN" altLang="en-US" sz="2400" dirty="0"/>
              <a:t>课程</a:t>
            </a:r>
            <a:r>
              <a:rPr lang="en-US" altLang="zh-CN" sz="2400" dirty="0"/>
              <a:t>3</a:t>
            </a:r>
            <a:r>
              <a:rPr lang="zh-CN" altLang="en-US" sz="2400" dirty="0"/>
              <a:t>：核物理常用软件：</a:t>
            </a:r>
            <a:r>
              <a:rPr lang="en-US" altLang="zh-CN" sz="2400" dirty="0"/>
              <a:t>ROOT</a:t>
            </a:r>
            <a:r>
              <a:rPr lang="zh-CN" altLang="en-US" sz="2400" dirty="0"/>
              <a:t>、</a:t>
            </a:r>
            <a:r>
              <a:rPr lang="en-US" altLang="zh-CN" sz="2400" dirty="0"/>
              <a:t>GEANT4</a:t>
            </a:r>
            <a:r>
              <a:rPr lang="zh-CN" altLang="en-US" sz="2400" dirty="0"/>
              <a:t>、</a:t>
            </a:r>
            <a:r>
              <a:rPr lang="en-US" altLang="zh-CN" sz="2400" dirty="0"/>
              <a:t>FLUKA</a:t>
            </a:r>
          </a:p>
          <a:p>
            <a:pPr marL="342900" indent="-342900">
              <a:lnSpc>
                <a:spcPct val="200000"/>
              </a:lnSpc>
              <a:buFont typeface="Arial" panose="020B0604020202020204" pitchFamily="34" charset="0"/>
              <a:buChar char="•"/>
            </a:pPr>
            <a:r>
              <a:rPr lang="zh-CN" altLang="en-US" sz="2400" dirty="0"/>
              <a:t>课程总结</a:t>
            </a:r>
            <a:endParaRPr lang="en-US" altLang="zh-CN" sz="2400" dirty="0"/>
          </a:p>
        </p:txBody>
      </p:sp>
      <p:sp>
        <p:nvSpPr>
          <p:cNvPr id="3" name="文本框 2">
            <a:extLst>
              <a:ext uri="{FF2B5EF4-FFF2-40B4-BE49-F238E27FC236}">
                <a16:creationId xmlns:a16="http://schemas.microsoft.com/office/drawing/2014/main" id="{9D6EAB2D-8B27-28B7-0160-6C9376962A8C}"/>
              </a:ext>
            </a:extLst>
          </p:cNvPr>
          <p:cNvSpPr txBox="1"/>
          <p:nvPr/>
        </p:nvSpPr>
        <p:spPr>
          <a:xfrm>
            <a:off x="5497935" y="780176"/>
            <a:ext cx="1196130" cy="646331"/>
          </a:xfrm>
          <a:prstGeom prst="rect">
            <a:avLst/>
          </a:prstGeom>
          <a:noFill/>
        </p:spPr>
        <p:txBody>
          <a:bodyPr wrap="square" rtlCol="0">
            <a:spAutoFit/>
          </a:bodyPr>
          <a:lstStyle/>
          <a:p>
            <a:r>
              <a:rPr lang="zh-CN" altLang="en-US" sz="3600" dirty="0"/>
              <a:t>目录</a:t>
            </a:r>
          </a:p>
        </p:txBody>
      </p:sp>
    </p:spTree>
    <p:extLst>
      <p:ext uri="{BB962C8B-B14F-4D97-AF65-F5344CB8AC3E}">
        <p14:creationId xmlns:p14="http://schemas.microsoft.com/office/powerpoint/2010/main" val="418609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04A692-20D0-C47F-9D72-954802B3A428}"/>
              </a:ext>
            </a:extLst>
          </p:cNvPr>
          <p:cNvPicPr>
            <a:picLocks noChangeAspect="1"/>
          </p:cNvPicPr>
          <p:nvPr/>
        </p:nvPicPr>
        <p:blipFill rotWithShape="1">
          <a:blip r:embed="rId2"/>
          <a:srcRect l="18171" t="51814" r="20325" b="6369"/>
          <a:stretch/>
        </p:blipFill>
        <p:spPr>
          <a:xfrm>
            <a:off x="6839728" y="2498212"/>
            <a:ext cx="5097629" cy="3374128"/>
          </a:xfrm>
          <a:prstGeom prst="rect">
            <a:avLst/>
          </a:prstGeom>
        </p:spPr>
      </p:pic>
      <p:sp>
        <p:nvSpPr>
          <p:cNvPr id="5" name="文本框 4">
            <a:extLst>
              <a:ext uri="{FF2B5EF4-FFF2-40B4-BE49-F238E27FC236}">
                <a16:creationId xmlns:a16="http://schemas.microsoft.com/office/drawing/2014/main" id="{93D19050-3E55-1ABE-331F-27DE1D13DBF4}"/>
              </a:ext>
            </a:extLst>
          </p:cNvPr>
          <p:cNvSpPr txBox="1"/>
          <p:nvPr/>
        </p:nvSpPr>
        <p:spPr>
          <a:xfrm>
            <a:off x="0" y="-179408"/>
            <a:ext cx="8335511" cy="728533"/>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课程</a:t>
            </a:r>
            <a:r>
              <a:rPr kumimoji="0" lang="en-US" altLang="zh-CN"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：信号发生器、示波器、基础电路以及阻容匹配</a:t>
            </a:r>
            <a:endParaRPr kumimoji="0" lang="en-US" altLang="zh-CN"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endParaRPr>
          </a:p>
        </p:txBody>
      </p:sp>
      <p:sp>
        <p:nvSpPr>
          <p:cNvPr id="6" name="文本框 5">
            <a:extLst>
              <a:ext uri="{FF2B5EF4-FFF2-40B4-BE49-F238E27FC236}">
                <a16:creationId xmlns:a16="http://schemas.microsoft.com/office/drawing/2014/main" id="{2D739448-6ACB-B889-E1CD-FF438C981F1F}"/>
              </a:ext>
            </a:extLst>
          </p:cNvPr>
          <p:cNvSpPr txBox="1"/>
          <p:nvPr/>
        </p:nvSpPr>
        <p:spPr>
          <a:xfrm>
            <a:off x="585831" y="745982"/>
            <a:ext cx="11606169" cy="1296637"/>
          </a:xfrm>
          <a:prstGeom prst="rect">
            <a:avLst/>
          </a:prstGeom>
          <a:noFill/>
        </p:spPr>
        <p:txBody>
          <a:bodyPr wrap="square" rtlCol="0">
            <a:spAutoFit/>
          </a:bodyPr>
          <a:lstStyle/>
          <a:p>
            <a:pPr>
              <a:lnSpc>
                <a:spcPct val="150000"/>
              </a:lnSpc>
            </a:pPr>
            <a:r>
              <a:rPr lang="zh-CN" altLang="en-US" dirty="0"/>
              <a:t>核物理实验中，我们通常面对的是来自各种核探测器的脉冲信号。因此与脉冲信号传输、整形以及采集相关的各种基础电路和阻容匹配原理是必须掌握的，而</a:t>
            </a:r>
            <a:r>
              <a:rPr kumimoji="0" lang="zh-CN" altLang="en-US" sz="18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信号发生器与示波器是我们学习这些电路知识以及调试探测器电子学系统的必备工具。</a:t>
            </a:r>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1BE21C5-7177-F94F-0FBA-E4B41C0A66D9}"/>
                  </a:ext>
                </a:extLst>
              </p:cNvPr>
              <p:cNvSpPr txBox="1"/>
              <p:nvPr/>
            </p:nvSpPr>
            <p:spPr>
              <a:xfrm>
                <a:off x="659756" y="2383984"/>
                <a:ext cx="6686026" cy="337412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b="1" dirty="0"/>
                  <a:t>示波器：</a:t>
                </a:r>
                <a:endParaRPr lang="en-US" altLang="zh-CN" b="1" dirty="0"/>
              </a:p>
              <a:p>
                <a:pPr marL="285750" indent="-285750">
                  <a:lnSpc>
                    <a:spcPct val="150000"/>
                  </a:lnSpc>
                  <a:buFont typeface="Wingdings" panose="05000000000000000000" pitchFamily="2" charset="2"/>
                  <a:buChar char="ü"/>
                </a:pPr>
                <a:r>
                  <a:rPr lang="zh-CN" altLang="en-US" dirty="0"/>
                  <a:t>主要用于直观、实时的展示信号的波形、幅度、脉宽等信息；</a:t>
                </a:r>
                <a:endParaRPr lang="en-US" altLang="zh-CN" dirty="0"/>
              </a:p>
              <a:p>
                <a:pPr marL="285750" indent="-285750">
                  <a:lnSpc>
                    <a:spcPct val="150000"/>
                  </a:lnSpc>
                  <a:buFont typeface="Wingdings" panose="05000000000000000000" pitchFamily="2" charset="2"/>
                  <a:buChar char="ü"/>
                </a:pPr>
                <a:r>
                  <a:rPr lang="zh-CN" altLang="en-US" dirty="0"/>
                  <a:t>注意示波器的阻容匹配，</a:t>
                </a:r>
                <a:r>
                  <a:rPr lang="en-US" altLang="zh-CN" dirty="0" err="1"/>
                  <a:t>triger</a:t>
                </a:r>
                <a:r>
                  <a:rPr lang="zh-CN" altLang="en-US" dirty="0"/>
                  <a:t>触发条件，交、直流耦合；</a:t>
                </a:r>
                <a:endParaRPr lang="en-US" altLang="zh-CN" dirty="0"/>
              </a:p>
              <a:p>
                <a:pPr marL="800100" lvl="1" indent="-342900">
                  <a:lnSpc>
                    <a:spcPct val="150000"/>
                  </a:lnSpc>
                  <a:buFont typeface="+mj-lt"/>
                  <a:buAutoNum type="arabicPeriod"/>
                </a:pPr>
                <a:r>
                  <a:rPr lang="zh-CN" altLang="en-US" dirty="0"/>
                  <a:t>示波器阻抗一般有</a:t>
                </a:r>
                <a:r>
                  <a:rPr lang="en-US" altLang="zh-CN" dirty="0"/>
                  <a:t>50</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Ω</m:t>
                    </m:r>
                  </m:oMath>
                </a14:m>
                <a:r>
                  <a:rPr lang="zh-CN" altLang="en-US" dirty="0"/>
                  <a:t>和</a:t>
                </a:r>
                <a:r>
                  <a:rPr lang="en-US" altLang="zh-CN" dirty="0"/>
                  <a:t>1M</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Ω</m:t>
                    </m:r>
                  </m:oMath>
                </a14:m>
                <a:r>
                  <a:rPr lang="zh-CN" altLang="en-US" dirty="0"/>
                  <a:t>两档，根据待测电路选择；</a:t>
                </a:r>
                <a:endParaRPr lang="en-US" altLang="zh-CN" dirty="0"/>
              </a:p>
              <a:p>
                <a:pPr marL="800100" lvl="1" indent="-342900">
                  <a:lnSpc>
                    <a:spcPct val="150000"/>
                  </a:lnSpc>
                  <a:buFont typeface="+mj-lt"/>
                  <a:buAutoNum type="arabicPeriod"/>
                </a:pPr>
                <a:r>
                  <a:rPr lang="en-US" altLang="zh-CN" dirty="0"/>
                  <a:t>Triger</a:t>
                </a:r>
                <a:r>
                  <a:rPr lang="zh-CN" altLang="en-US" dirty="0"/>
                  <a:t>设置包括：触发源、触发电平、上升沿与下降沿触发、脉宽触发等，模式包含</a:t>
                </a:r>
                <a:r>
                  <a:rPr lang="en-US" altLang="zh-CN" dirty="0"/>
                  <a:t>auto</a:t>
                </a:r>
                <a:r>
                  <a:rPr lang="zh-CN" altLang="en-US" dirty="0"/>
                  <a:t>、</a:t>
                </a:r>
                <a:r>
                  <a:rPr lang="en-US" altLang="zh-CN" dirty="0"/>
                  <a:t>normal</a:t>
                </a:r>
                <a:r>
                  <a:rPr lang="zh-CN" altLang="en-US" dirty="0"/>
                  <a:t>、</a:t>
                </a:r>
                <a:r>
                  <a:rPr lang="en-US" altLang="zh-CN" dirty="0"/>
                  <a:t>single</a:t>
                </a:r>
                <a:r>
                  <a:rPr lang="zh-CN" altLang="en-US" dirty="0"/>
                  <a:t>；</a:t>
                </a:r>
                <a:endParaRPr lang="en-US" altLang="zh-CN" dirty="0"/>
              </a:p>
              <a:p>
                <a:pPr marL="800100" lvl="1" indent="-342900">
                  <a:lnSpc>
                    <a:spcPct val="150000"/>
                  </a:lnSpc>
                  <a:buFont typeface="+mj-lt"/>
                  <a:buAutoNum type="arabicPeriod"/>
                </a:pPr>
                <a:r>
                  <a:rPr lang="zh-CN" altLang="en-US" dirty="0"/>
                  <a:t>交流耦合模式一般用于测量基线偏置较大的信号，但此模式下无法测量信号基线；</a:t>
                </a:r>
              </a:p>
            </p:txBody>
          </p:sp>
        </mc:Choice>
        <mc:Fallback xmlns="">
          <p:sp>
            <p:nvSpPr>
              <p:cNvPr id="7" name="文本框 6">
                <a:extLst>
                  <a:ext uri="{FF2B5EF4-FFF2-40B4-BE49-F238E27FC236}">
                    <a16:creationId xmlns:a16="http://schemas.microsoft.com/office/drawing/2014/main" id="{71BE21C5-7177-F94F-0FBA-E4B41C0A66D9}"/>
                  </a:ext>
                </a:extLst>
              </p:cNvPr>
              <p:cNvSpPr txBox="1">
                <a:spLocks noRot="1" noChangeAspect="1" noMove="1" noResize="1" noEditPoints="1" noAdjustHandles="1" noChangeArrowheads="1" noChangeShapeType="1" noTextEdit="1"/>
              </p:cNvSpPr>
              <p:nvPr/>
            </p:nvSpPr>
            <p:spPr>
              <a:xfrm>
                <a:off x="659756" y="2383984"/>
                <a:ext cx="6686026" cy="3374129"/>
              </a:xfrm>
              <a:prstGeom prst="rect">
                <a:avLst/>
              </a:prstGeom>
              <a:blipFill>
                <a:blip r:embed="rId3"/>
                <a:stretch>
                  <a:fillRect l="-568" r="-189" b="-18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8707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FA8B0DC-D226-BDE9-8140-07B3DA0D0A77}"/>
              </a:ext>
            </a:extLst>
          </p:cNvPr>
          <p:cNvSpPr txBox="1"/>
          <p:nvPr/>
        </p:nvSpPr>
        <p:spPr>
          <a:xfrm>
            <a:off x="292164" y="150471"/>
            <a:ext cx="10970004" cy="212757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b="1" dirty="0"/>
              <a:t>信号发生器：</a:t>
            </a:r>
            <a:endParaRPr lang="en-US" altLang="zh-CN" b="1" dirty="0"/>
          </a:p>
          <a:p>
            <a:pPr marL="285750" indent="-285750">
              <a:lnSpc>
                <a:spcPct val="150000"/>
              </a:lnSpc>
              <a:buFont typeface="Wingdings" panose="05000000000000000000" pitchFamily="2" charset="2"/>
              <a:buChar char="ü"/>
            </a:pPr>
            <a:r>
              <a:rPr lang="zh-CN" altLang="en-US" dirty="0"/>
              <a:t>通常用于产生特定幅度、周期的正弦、方波、指数、高斯、噪声及其组合的脉冲信号；</a:t>
            </a:r>
            <a:endParaRPr lang="en-US" altLang="zh-CN" dirty="0"/>
          </a:p>
          <a:p>
            <a:pPr marL="285750" indent="-285750">
              <a:lnSpc>
                <a:spcPct val="150000"/>
              </a:lnSpc>
              <a:buFont typeface="Wingdings" panose="05000000000000000000" pitchFamily="2" charset="2"/>
              <a:buChar char="ü"/>
            </a:pPr>
            <a:r>
              <a:rPr lang="zh-CN" altLang="en-US" dirty="0"/>
              <a:t>通过信号发生器的</a:t>
            </a:r>
            <a:r>
              <a:rPr lang="en-US" altLang="zh-CN" dirty="0"/>
              <a:t>burst</a:t>
            </a:r>
            <a:r>
              <a:rPr lang="zh-CN" altLang="en-US" dirty="0"/>
              <a:t>模式可以使得脉冲信号的产生频率与脉冲波形自身的频率无关；</a:t>
            </a:r>
            <a:endParaRPr lang="en-US" altLang="zh-CN" dirty="0"/>
          </a:p>
          <a:p>
            <a:pPr marL="285750" indent="-285750">
              <a:lnSpc>
                <a:spcPct val="150000"/>
              </a:lnSpc>
              <a:buFont typeface="Wingdings" panose="05000000000000000000" pitchFamily="2" charset="2"/>
              <a:buChar char="ü"/>
            </a:pPr>
            <a:r>
              <a:rPr lang="zh-CN" altLang="en-US" dirty="0"/>
              <a:t>信号发生器一般有</a:t>
            </a:r>
            <a:r>
              <a:rPr lang="en-US" altLang="zh-CN" dirty="0"/>
              <a:t>3</a:t>
            </a:r>
            <a:r>
              <a:rPr lang="zh-CN" altLang="en-US" dirty="0"/>
              <a:t>种出发模式自动触发是信号发生器常用模式，手动触发只在 </a:t>
            </a:r>
            <a:r>
              <a:rPr lang="en-US" altLang="zh-CN" dirty="0"/>
              <a:t>burst </a:t>
            </a:r>
            <a:r>
              <a:rPr lang="zh-CN" altLang="en-US" dirty="0"/>
              <a:t>模式下有效，不能使用信号发生器自身产生的信号作为另一通道外部触发的外部信号。</a:t>
            </a:r>
          </a:p>
        </p:txBody>
      </p:sp>
      <p:pic>
        <p:nvPicPr>
          <p:cNvPr id="4" name="图片 3">
            <a:extLst>
              <a:ext uri="{FF2B5EF4-FFF2-40B4-BE49-F238E27FC236}">
                <a16:creationId xmlns:a16="http://schemas.microsoft.com/office/drawing/2014/main" id="{EE977563-0CCA-F60B-6E52-520AF43576D6}"/>
              </a:ext>
            </a:extLst>
          </p:cNvPr>
          <p:cNvPicPr>
            <a:picLocks noChangeAspect="1"/>
          </p:cNvPicPr>
          <p:nvPr/>
        </p:nvPicPr>
        <p:blipFill rotWithShape="1">
          <a:blip r:embed="rId2"/>
          <a:srcRect t="3106" r="1347" b="8575"/>
          <a:stretch/>
        </p:blipFill>
        <p:spPr>
          <a:xfrm>
            <a:off x="1465443" y="2656727"/>
            <a:ext cx="8876595" cy="3929267"/>
          </a:xfrm>
          <a:prstGeom prst="rect">
            <a:avLst/>
          </a:prstGeom>
        </p:spPr>
      </p:pic>
    </p:spTree>
    <p:extLst>
      <p:ext uri="{BB962C8B-B14F-4D97-AF65-F5344CB8AC3E}">
        <p14:creationId xmlns:p14="http://schemas.microsoft.com/office/powerpoint/2010/main" val="281800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15441E7-7957-9798-1531-1AAAD9ED93B2}"/>
              </a:ext>
            </a:extLst>
          </p:cNvPr>
          <p:cNvPicPr>
            <a:picLocks noChangeAspect="1"/>
          </p:cNvPicPr>
          <p:nvPr/>
        </p:nvPicPr>
        <p:blipFill>
          <a:blip r:embed="rId2"/>
          <a:srcRect l="24221" r="23669" b="6406"/>
          <a:stretch/>
        </p:blipFill>
        <p:spPr>
          <a:xfrm>
            <a:off x="8505374" y="268941"/>
            <a:ext cx="3671047" cy="6418729"/>
          </a:xfrm>
          <a:prstGeom prst="rect">
            <a:avLst/>
          </a:prstGeom>
        </p:spPr>
      </p:pic>
      <p:pic>
        <p:nvPicPr>
          <p:cNvPr id="5" name="图片 4">
            <a:extLst>
              <a:ext uri="{FF2B5EF4-FFF2-40B4-BE49-F238E27FC236}">
                <a16:creationId xmlns:a16="http://schemas.microsoft.com/office/drawing/2014/main" id="{03D189BD-5891-F413-AD79-097026E2533A}"/>
              </a:ext>
            </a:extLst>
          </p:cNvPr>
          <p:cNvPicPr>
            <a:picLocks noChangeAspect="1"/>
          </p:cNvPicPr>
          <p:nvPr/>
        </p:nvPicPr>
        <p:blipFill>
          <a:blip r:embed="rId3"/>
          <a:stretch>
            <a:fillRect/>
          </a:stretch>
        </p:blipFill>
        <p:spPr>
          <a:xfrm>
            <a:off x="3221713" y="3799398"/>
            <a:ext cx="5285890" cy="2657283"/>
          </a:xfrm>
          <a:prstGeom prst="rect">
            <a:avLst/>
          </a:prstGeom>
        </p:spPr>
      </p:pic>
      <p:pic>
        <p:nvPicPr>
          <p:cNvPr id="7" name="图片 6">
            <a:extLst>
              <a:ext uri="{FF2B5EF4-FFF2-40B4-BE49-F238E27FC236}">
                <a16:creationId xmlns:a16="http://schemas.microsoft.com/office/drawing/2014/main" id="{54BC6CCD-67E5-4E29-4E57-FCF1A27A071A}"/>
              </a:ext>
            </a:extLst>
          </p:cNvPr>
          <p:cNvPicPr>
            <a:picLocks noChangeAspect="1"/>
          </p:cNvPicPr>
          <p:nvPr/>
        </p:nvPicPr>
        <p:blipFill>
          <a:blip r:embed="rId4"/>
          <a:stretch>
            <a:fillRect/>
          </a:stretch>
        </p:blipFill>
        <p:spPr>
          <a:xfrm>
            <a:off x="366039" y="3796302"/>
            <a:ext cx="2857902" cy="2660379"/>
          </a:xfrm>
          <a:prstGeom prst="rect">
            <a:avLst/>
          </a:prstGeom>
        </p:spPr>
      </p:pic>
      <p:sp>
        <p:nvSpPr>
          <p:cNvPr id="4" name="文本框 3">
            <a:extLst>
              <a:ext uri="{FF2B5EF4-FFF2-40B4-BE49-F238E27FC236}">
                <a16:creationId xmlns:a16="http://schemas.microsoft.com/office/drawing/2014/main" id="{45217205-852C-1F77-6825-A25D0160BB6F}"/>
              </a:ext>
            </a:extLst>
          </p:cNvPr>
          <p:cNvSpPr txBox="1"/>
          <p:nvPr/>
        </p:nvSpPr>
        <p:spPr>
          <a:xfrm>
            <a:off x="366039" y="401319"/>
            <a:ext cx="5610546" cy="254313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b="1" dirty="0"/>
              <a:t>RC</a:t>
            </a:r>
            <a:r>
              <a:rPr lang="zh-CN" altLang="en-US" b="1" dirty="0"/>
              <a:t>电路：</a:t>
            </a:r>
            <a:endParaRPr lang="en-US" altLang="zh-CN" b="1" dirty="0"/>
          </a:p>
          <a:p>
            <a:pPr marL="285750" indent="-285750">
              <a:lnSpc>
                <a:spcPct val="150000"/>
              </a:lnSpc>
              <a:buFont typeface="Wingdings" panose="05000000000000000000" pitchFamily="2" charset="2"/>
              <a:buChar char="ü"/>
            </a:pPr>
            <a:r>
              <a:rPr lang="en-US" altLang="zh-CN" dirty="0"/>
              <a:t>RC</a:t>
            </a:r>
            <a:r>
              <a:rPr lang="zh-CN" altLang="en-US" dirty="0"/>
              <a:t>电路可以用于低通滤波；</a:t>
            </a:r>
            <a:endParaRPr lang="en-US" altLang="zh-CN" dirty="0"/>
          </a:p>
          <a:p>
            <a:pPr marL="285750" indent="-285750">
              <a:lnSpc>
                <a:spcPct val="150000"/>
              </a:lnSpc>
              <a:buFont typeface="Wingdings" panose="05000000000000000000" pitchFamily="2" charset="2"/>
              <a:buChar char="ü"/>
            </a:pPr>
            <a:r>
              <a:rPr lang="en-US" altLang="zh-CN" dirty="0"/>
              <a:t>RC</a:t>
            </a:r>
            <a:r>
              <a:rPr lang="zh-CN" altLang="en-US" dirty="0"/>
              <a:t>电路的时间常数为电阻</a:t>
            </a:r>
            <a:r>
              <a:rPr lang="en-US" altLang="zh-CN" dirty="0"/>
              <a:t>R*</a:t>
            </a:r>
            <a:r>
              <a:rPr lang="zh-CN" altLang="en-US" dirty="0"/>
              <a:t>电容</a:t>
            </a:r>
            <a:r>
              <a:rPr lang="en-US" altLang="zh-CN" dirty="0"/>
              <a:t>C</a:t>
            </a:r>
            <a:r>
              <a:rPr lang="zh-CN" altLang="en-US" dirty="0"/>
              <a:t>，可通过方波信号上升沿上升至</a:t>
            </a:r>
            <a:r>
              <a:rPr lang="en-US" altLang="zh-CN" dirty="0"/>
              <a:t>63%</a:t>
            </a:r>
            <a:r>
              <a:rPr lang="zh-CN" altLang="en-US" dirty="0"/>
              <a:t>所需时间的方法测量；</a:t>
            </a:r>
            <a:endParaRPr lang="en-US" altLang="zh-CN" dirty="0"/>
          </a:p>
          <a:p>
            <a:pPr marL="285750" indent="-285750">
              <a:lnSpc>
                <a:spcPct val="150000"/>
              </a:lnSpc>
              <a:buFont typeface="Wingdings" panose="05000000000000000000" pitchFamily="2" charset="2"/>
              <a:buChar char="ü"/>
            </a:pPr>
            <a:r>
              <a:rPr lang="zh-CN" altLang="en-US" dirty="0"/>
              <a:t>当脉冲信号宽度远小于</a:t>
            </a:r>
            <a:r>
              <a:rPr lang="en-US" altLang="zh-CN" dirty="0"/>
              <a:t>RC</a:t>
            </a:r>
            <a:r>
              <a:rPr lang="zh-CN" altLang="en-US" dirty="0"/>
              <a:t>时间常数时，</a:t>
            </a:r>
            <a:r>
              <a:rPr lang="en-US" altLang="zh-CN" dirty="0"/>
              <a:t>RC</a:t>
            </a:r>
            <a:r>
              <a:rPr lang="zh-CN" altLang="en-US" dirty="0"/>
              <a:t>电路可作为积分电路；</a:t>
            </a:r>
            <a:endParaRPr lang="en-US" altLang="zh-CN" dirty="0"/>
          </a:p>
        </p:txBody>
      </p:sp>
      <p:pic>
        <p:nvPicPr>
          <p:cNvPr id="1026" name="Picture 2">
            <a:extLst>
              <a:ext uri="{FF2B5EF4-FFF2-40B4-BE49-F238E27FC236}">
                <a16:creationId xmlns:a16="http://schemas.microsoft.com/office/drawing/2014/main" id="{DE8B322E-6C65-B5C9-387A-FC2BB78EE5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3984" y="484788"/>
            <a:ext cx="2905125" cy="113347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C8A3A4C8-F81D-810B-6983-FE4049F4A222}"/>
              </a:ext>
            </a:extLst>
          </p:cNvPr>
          <p:cNvSpPr txBox="1"/>
          <p:nvPr/>
        </p:nvSpPr>
        <p:spPr>
          <a:xfrm>
            <a:off x="6618624" y="1581236"/>
            <a:ext cx="1315844" cy="369332"/>
          </a:xfrm>
          <a:prstGeom prst="rect">
            <a:avLst/>
          </a:prstGeom>
          <a:noFill/>
        </p:spPr>
        <p:txBody>
          <a:bodyPr wrap="square" rtlCol="0">
            <a:spAutoFit/>
          </a:bodyPr>
          <a:lstStyle/>
          <a:p>
            <a:r>
              <a:rPr lang="en-US" altLang="zh-CN" dirty="0"/>
              <a:t>RC</a:t>
            </a:r>
            <a:r>
              <a:rPr lang="zh-CN" altLang="en-US" dirty="0"/>
              <a:t>电路图</a:t>
            </a:r>
          </a:p>
        </p:txBody>
      </p:sp>
    </p:spTree>
    <p:extLst>
      <p:ext uri="{BB962C8B-B14F-4D97-AF65-F5344CB8AC3E}">
        <p14:creationId xmlns:p14="http://schemas.microsoft.com/office/powerpoint/2010/main" val="143642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5B5BA3A-F617-82C7-EA93-E00902A2DA14}"/>
              </a:ext>
            </a:extLst>
          </p:cNvPr>
          <p:cNvPicPr>
            <a:picLocks noChangeAspect="1"/>
          </p:cNvPicPr>
          <p:nvPr/>
        </p:nvPicPr>
        <p:blipFill>
          <a:blip r:embed="rId2"/>
          <a:stretch>
            <a:fillRect/>
          </a:stretch>
        </p:blipFill>
        <p:spPr>
          <a:xfrm>
            <a:off x="6498058" y="541731"/>
            <a:ext cx="5554990" cy="2945540"/>
          </a:xfrm>
          <a:prstGeom prst="rect">
            <a:avLst/>
          </a:prstGeom>
        </p:spPr>
      </p:pic>
      <p:pic>
        <p:nvPicPr>
          <p:cNvPr id="5" name="图片 4">
            <a:extLst>
              <a:ext uri="{FF2B5EF4-FFF2-40B4-BE49-F238E27FC236}">
                <a16:creationId xmlns:a16="http://schemas.microsoft.com/office/drawing/2014/main" id="{B37240C2-FF89-D8A8-EB26-7555B826A008}"/>
              </a:ext>
            </a:extLst>
          </p:cNvPr>
          <p:cNvPicPr>
            <a:picLocks noChangeAspect="1"/>
          </p:cNvPicPr>
          <p:nvPr/>
        </p:nvPicPr>
        <p:blipFill>
          <a:blip r:embed="rId3"/>
          <a:stretch>
            <a:fillRect/>
          </a:stretch>
        </p:blipFill>
        <p:spPr>
          <a:xfrm>
            <a:off x="7366297" y="3487271"/>
            <a:ext cx="3818512" cy="3008293"/>
          </a:xfrm>
          <a:prstGeom prst="rect">
            <a:avLst/>
          </a:prstGeom>
        </p:spPr>
      </p:pic>
      <p:pic>
        <p:nvPicPr>
          <p:cNvPr id="9" name="图片 8">
            <a:extLst>
              <a:ext uri="{FF2B5EF4-FFF2-40B4-BE49-F238E27FC236}">
                <a16:creationId xmlns:a16="http://schemas.microsoft.com/office/drawing/2014/main" id="{63FD0957-C3C5-FC47-07CC-D18107CC1939}"/>
              </a:ext>
            </a:extLst>
          </p:cNvPr>
          <p:cNvPicPr>
            <a:picLocks noChangeAspect="1"/>
          </p:cNvPicPr>
          <p:nvPr/>
        </p:nvPicPr>
        <p:blipFill>
          <a:blip r:embed="rId4"/>
          <a:stretch>
            <a:fillRect/>
          </a:stretch>
        </p:blipFill>
        <p:spPr>
          <a:xfrm>
            <a:off x="3003313" y="3301341"/>
            <a:ext cx="4107691" cy="3556659"/>
          </a:xfrm>
          <a:prstGeom prst="rect">
            <a:avLst/>
          </a:prstGeom>
        </p:spPr>
      </p:pic>
      <p:sp>
        <p:nvSpPr>
          <p:cNvPr id="2" name="文本框 1">
            <a:extLst>
              <a:ext uri="{FF2B5EF4-FFF2-40B4-BE49-F238E27FC236}">
                <a16:creationId xmlns:a16="http://schemas.microsoft.com/office/drawing/2014/main" id="{7B999E86-1EF9-EBE4-88CB-CB566C1F69B6}"/>
              </a:ext>
            </a:extLst>
          </p:cNvPr>
          <p:cNvSpPr txBox="1"/>
          <p:nvPr/>
        </p:nvSpPr>
        <p:spPr>
          <a:xfrm>
            <a:off x="358871" y="443005"/>
            <a:ext cx="5610546" cy="254313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b="1" dirty="0"/>
              <a:t>CR</a:t>
            </a:r>
            <a:r>
              <a:rPr lang="zh-CN" altLang="en-US" b="1" dirty="0"/>
              <a:t>电路：</a:t>
            </a:r>
            <a:endParaRPr lang="en-US" altLang="zh-CN" b="1" dirty="0"/>
          </a:p>
          <a:p>
            <a:pPr marL="285750" indent="-285750">
              <a:lnSpc>
                <a:spcPct val="150000"/>
              </a:lnSpc>
              <a:buFont typeface="Wingdings" panose="05000000000000000000" pitchFamily="2" charset="2"/>
              <a:buChar char="ü"/>
            </a:pPr>
            <a:r>
              <a:rPr lang="en-US" altLang="zh-CN" dirty="0"/>
              <a:t>CR</a:t>
            </a:r>
            <a:r>
              <a:rPr lang="zh-CN" altLang="en-US" dirty="0"/>
              <a:t>电路可以用于高通滤波；</a:t>
            </a:r>
            <a:endParaRPr lang="en-US" altLang="zh-CN" dirty="0"/>
          </a:p>
          <a:p>
            <a:pPr marL="285750" indent="-285750">
              <a:lnSpc>
                <a:spcPct val="150000"/>
              </a:lnSpc>
              <a:buFont typeface="Wingdings" panose="05000000000000000000" pitchFamily="2" charset="2"/>
              <a:buChar char="ü"/>
            </a:pPr>
            <a:r>
              <a:rPr lang="en-US" altLang="zh-CN" dirty="0"/>
              <a:t>CR</a:t>
            </a:r>
            <a:r>
              <a:rPr lang="zh-CN" altLang="en-US" dirty="0"/>
              <a:t>电路的时间常数为电阻</a:t>
            </a:r>
            <a:r>
              <a:rPr lang="en-US" altLang="zh-CN" dirty="0"/>
              <a:t>R*</a:t>
            </a:r>
            <a:r>
              <a:rPr lang="zh-CN" altLang="en-US" dirty="0"/>
              <a:t>电容</a:t>
            </a:r>
            <a:r>
              <a:rPr lang="en-US" altLang="zh-CN" dirty="0"/>
              <a:t>C</a:t>
            </a:r>
            <a:r>
              <a:rPr lang="zh-CN" altLang="en-US" dirty="0"/>
              <a:t>，也可通过方波信号下降升沿上升至</a:t>
            </a:r>
            <a:r>
              <a:rPr lang="en-US" altLang="zh-CN" dirty="0"/>
              <a:t>63%</a:t>
            </a:r>
            <a:r>
              <a:rPr lang="zh-CN" altLang="en-US" dirty="0"/>
              <a:t>所需时间的方法测量；</a:t>
            </a:r>
            <a:endParaRPr lang="en-US" altLang="zh-CN" dirty="0"/>
          </a:p>
          <a:p>
            <a:pPr marL="285750" indent="-285750">
              <a:lnSpc>
                <a:spcPct val="150000"/>
              </a:lnSpc>
              <a:buFont typeface="Wingdings" panose="05000000000000000000" pitchFamily="2" charset="2"/>
              <a:buChar char="ü"/>
            </a:pPr>
            <a:r>
              <a:rPr lang="zh-CN" altLang="en-US" dirty="0"/>
              <a:t>当脉冲信号宽度远大于</a:t>
            </a:r>
            <a:r>
              <a:rPr lang="en-US" altLang="zh-CN" dirty="0"/>
              <a:t>RC</a:t>
            </a:r>
            <a:r>
              <a:rPr lang="zh-CN" altLang="en-US" dirty="0"/>
              <a:t>常数时，</a:t>
            </a:r>
            <a:r>
              <a:rPr lang="en-US" altLang="zh-CN" dirty="0"/>
              <a:t>CR</a:t>
            </a:r>
            <a:r>
              <a:rPr lang="zh-CN" altLang="en-US" dirty="0"/>
              <a:t>电路可作为微分电路；</a:t>
            </a:r>
            <a:endParaRPr lang="en-US" altLang="zh-CN" dirty="0"/>
          </a:p>
        </p:txBody>
      </p:sp>
      <p:pic>
        <p:nvPicPr>
          <p:cNvPr id="2050" name="Picture 2">
            <a:extLst>
              <a:ext uri="{FF2B5EF4-FFF2-40B4-BE49-F238E27FC236}">
                <a16:creationId xmlns:a16="http://schemas.microsoft.com/office/drawing/2014/main" id="{C88675B2-71A1-8669-9285-8B49108D1E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63" y="4197737"/>
            <a:ext cx="2495550" cy="112395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C002753F-CE0D-65CD-AB2C-4E607B8B12EB}"/>
              </a:ext>
            </a:extLst>
          </p:cNvPr>
          <p:cNvSpPr txBox="1"/>
          <p:nvPr/>
        </p:nvSpPr>
        <p:spPr>
          <a:xfrm>
            <a:off x="965013" y="5253705"/>
            <a:ext cx="1315844" cy="369332"/>
          </a:xfrm>
          <a:prstGeom prst="rect">
            <a:avLst/>
          </a:prstGeom>
          <a:noFill/>
        </p:spPr>
        <p:txBody>
          <a:bodyPr wrap="square" rtlCol="0">
            <a:spAutoFit/>
          </a:bodyPr>
          <a:lstStyle/>
          <a:p>
            <a:r>
              <a:rPr lang="en-US" altLang="zh-CN" dirty="0"/>
              <a:t>CR</a:t>
            </a:r>
            <a:r>
              <a:rPr lang="zh-CN" altLang="en-US" dirty="0"/>
              <a:t>电路图</a:t>
            </a:r>
          </a:p>
        </p:txBody>
      </p:sp>
    </p:spTree>
    <p:extLst>
      <p:ext uri="{BB962C8B-B14F-4D97-AF65-F5344CB8AC3E}">
        <p14:creationId xmlns:p14="http://schemas.microsoft.com/office/powerpoint/2010/main" val="2222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AA64F00-3AB0-C281-4676-5340710E4761}"/>
              </a:ext>
            </a:extLst>
          </p:cNvPr>
          <p:cNvPicPr>
            <a:picLocks noChangeAspect="1"/>
          </p:cNvPicPr>
          <p:nvPr/>
        </p:nvPicPr>
        <p:blipFill>
          <a:blip r:embed="rId2"/>
          <a:stretch>
            <a:fillRect/>
          </a:stretch>
        </p:blipFill>
        <p:spPr>
          <a:xfrm>
            <a:off x="260195" y="3375872"/>
            <a:ext cx="6205810" cy="3482128"/>
          </a:xfrm>
          <a:prstGeom prst="rect">
            <a:avLst/>
          </a:prstGeom>
        </p:spPr>
      </p:pic>
      <p:pic>
        <p:nvPicPr>
          <p:cNvPr id="5" name="图片 4">
            <a:extLst>
              <a:ext uri="{FF2B5EF4-FFF2-40B4-BE49-F238E27FC236}">
                <a16:creationId xmlns:a16="http://schemas.microsoft.com/office/drawing/2014/main" id="{74605347-A313-B9E8-AB76-9F37C136A730}"/>
              </a:ext>
            </a:extLst>
          </p:cNvPr>
          <p:cNvPicPr>
            <a:picLocks noChangeAspect="1"/>
          </p:cNvPicPr>
          <p:nvPr/>
        </p:nvPicPr>
        <p:blipFill>
          <a:blip r:embed="rId3"/>
          <a:stretch>
            <a:fillRect/>
          </a:stretch>
        </p:blipFill>
        <p:spPr>
          <a:xfrm>
            <a:off x="6555215" y="0"/>
            <a:ext cx="5636785" cy="6858000"/>
          </a:xfrm>
          <a:prstGeom prst="rect">
            <a:avLst/>
          </a:prstGeom>
        </p:spPr>
      </p:pic>
      <p:sp>
        <p:nvSpPr>
          <p:cNvPr id="2" name="文本框 1">
            <a:extLst>
              <a:ext uri="{FF2B5EF4-FFF2-40B4-BE49-F238E27FC236}">
                <a16:creationId xmlns:a16="http://schemas.microsoft.com/office/drawing/2014/main" id="{D5B0F21C-AF2A-517C-651A-2B8D68EFEB86}"/>
              </a:ext>
            </a:extLst>
          </p:cNvPr>
          <p:cNvSpPr txBox="1"/>
          <p:nvPr/>
        </p:nvSpPr>
        <p:spPr>
          <a:xfrm>
            <a:off x="116650" y="202272"/>
            <a:ext cx="5610546" cy="129663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b="1" dirty="0"/>
              <a:t>极零相消电路：</a:t>
            </a:r>
            <a:endParaRPr lang="en-US" altLang="zh-CN" b="1" dirty="0"/>
          </a:p>
          <a:p>
            <a:pPr marL="285750" indent="-285750">
              <a:lnSpc>
                <a:spcPct val="150000"/>
              </a:lnSpc>
              <a:buFont typeface="Wingdings" panose="05000000000000000000" pitchFamily="2" charset="2"/>
              <a:buChar char="ü"/>
            </a:pPr>
            <a:r>
              <a:rPr lang="zh-CN" altLang="en-US" dirty="0"/>
              <a:t>极零相消电路主要用于解决指数衰减信号经过</a:t>
            </a:r>
            <a:r>
              <a:rPr lang="en-US" altLang="zh-CN" dirty="0"/>
              <a:t>CR</a:t>
            </a:r>
            <a:r>
              <a:rPr lang="zh-CN" altLang="en-US" dirty="0"/>
              <a:t>微分电路后造成的下冲现象；</a:t>
            </a:r>
            <a:endParaRPr lang="en-US" altLang="zh-CN" dirty="0"/>
          </a:p>
        </p:txBody>
      </p:sp>
      <p:pic>
        <p:nvPicPr>
          <p:cNvPr id="4098" name="Picture 2" descr="image">
            <a:extLst>
              <a:ext uri="{FF2B5EF4-FFF2-40B4-BE49-F238E27FC236}">
                <a16:creationId xmlns:a16="http://schemas.microsoft.com/office/drawing/2014/main" id="{1858AAB3-7EF8-EC78-54A0-FD84BBBAEC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433" y="1615840"/>
            <a:ext cx="36957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26F94C76-8776-10C4-5F01-794743AF5762}"/>
              </a:ext>
            </a:extLst>
          </p:cNvPr>
          <p:cNvSpPr txBox="1"/>
          <p:nvPr/>
        </p:nvSpPr>
        <p:spPr>
          <a:xfrm>
            <a:off x="2632112" y="2995905"/>
            <a:ext cx="1598342" cy="369332"/>
          </a:xfrm>
          <a:prstGeom prst="rect">
            <a:avLst/>
          </a:prstGeom>
          <a:noFill/>
        </p:spPr>
        <p:txBody>
          <a:bodyPr wrap="square" rtlCol="0">
            <a:spAutoFit/>
          </a:bodyPr>
          <a:lstStyle/>
          <a:p>
            <a:r>
              <a:rPr lang="zh-CN" altLang="en-US" dirty="0"/>
              <a:t>极零相消电路</a:t>
            </a:r>
          </a:p>
        </p:txBody>
      </p:sp>
    </p:spTree>
    <p:extLst>
      <p:ext uri="{BB962C8B-B14F-4D97-AF65-F5344CB8AC3E}">
        <p14:creationId xmlns:p14="http://schemas.microsoft.com/office/powerpoint/2010/main" val="141014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9C9D41C-F298-F9F7-0447-446418CECB79}"/>
              </a:ext>
            </a:extLst>
          </p:cNvPr>
          <p:cNvPicPr>
            <a:picLocks noChangeAspect="1"/>
          </p:cNvPicPr>
          <p:nvPr/>
        </p:nvPicPr>
        <p:blipFill>
          <a:blip r:embed="rId2"/>
          <a:stretch>
            <a:fillRect/>
          </a:stretch>
        </p:blipFill>
        <p:spPr>
          <a:xfrm>
            <a:off x="6657653" y="557561"/>
            <a:ext cx="5350617" cy="5096107"/>
          </a:xfrm>
          <a:prstGeom prst="rect">
            <a:avLst/>
          </a:prstGeom>
        </p:spPr>
      </p:pic>
      <p:sp>
        <p:nvSpPr>
          <p:cNvPr id="5" name="文本框 4">
            <a:extLst>
              <a:ext uri="{FF2B5EF4-FFF2-40B4-BE49-F238E27FC236}">
                <a16:creationId xmlns:a16="http://schemas.microsoft.com/office/drawing/2014/main" id="{56A85EBA-BFE3-99C6-668A-2A597E181A64}"/>
              </a:ext>
            </a:extLst>
          </p:cNvPr>
          <p:cNvSpPr txBox="1"/>
          <p:nvPr/>
        </p:nvSpPr>
        <p:spPr>
          <a:xfrm>
            <a:off x="370261" y="332747"/>
            <a:ext cx="5610546" cy="212763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b="1" dirty="0"/>
              <a:t>阻抗匹配：</a:t>
            </a:r>
            <a:endParaRPr lang="en-US" altLang="zh-CN" b="1" dirty="0"/>
          </a:p>
          <a:p>
            <a:pPr marL="285750" indent="-285750">
              <a:lnSpc>
                <a:spcPct val="150000"/>
              </a:lnSpc>
              <a:buFont typeface="Wingdings" panose="05000000000000000000" pitchFamily="2" charset="2"/>
              <a:buChar char="ü"/>
            </a:pPr>
            <a:r>
              <a:rPr lang="zh-CN" altLang="en-US" dirty="0"/>
              <a:t>阻抗是电路中电阻、电感、电容对交变信号阻碍作用的统称。</a:t>
            </a:r>
            <a:endParaRPr lang="en-US" altLang="zh-CN" dirty="0"/>
          </a:p>
          <a:p>
            <a:pPr marL="285750" indent="-285750">
              <a:lnSpc>
                <a:spcPct val="150000"/>
              </a:lnSpc>
              <a:buFont typeface="Wingdings" panose="05000000000000000000" pitchFamily="2" charset="2"/>
              <a:buChar char="ü"/>
            </a:pPr>
            <a:r>
              <a:rPr lang="zh-CN" altLang="en-US" dirty="0"/>
              <a:t>当交变信号到达两种具有不同阻抗的介质界面时，会发生信号反射，导致信号的幅度和形状发生改变；</a:t>
            </a:r>
            <a:endParaRPr lang="en-US" altLang="zh-CN" dirty="0"/>
          </a:p>
        </p:txBody>
      </p:sp>
      <p:pic>
        <p:nvPicPr>
          <p:cNvPr id="3074" name="Picture 2">
            <a:extLst>
              <a:ext uri="{FF2B5EF4-FFF2-40B4-BE49-F238E27FC236}">
                <a16:creationId xmlns:a16="http://schemas.microsoft.com/office/drawing/2014/main" id="{28409813-A077-6F21-8992-AB3228541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926" y="4023161"/>
            <a:ext cx="3867150" cy="143827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306F93C1-9DE9-7012-9546-3138DEB8E202}"/>
              </a:ext>
            </a:extLst>
          </p:cNvPr>
          <p:cNvSpPr txBox="1"/>
          <p:nvPr/>
        </p:nvSpPr>
        <p:spPr>
          <a:xfrm>
            <a:off x="1969330" y="5523515"/>
            <a:ext cx="1598342" cy="369332"/>
          </a:xfrm>
          <a:prstGeom prst="rect">
            <a:avLst/>
          </a:prstGeom>
          <a:noFill/>
        </p:spPr>
        <p:txBody>
          <a:bodyPr wrap="square" rtlCol="0">
            <a:spAutoFit/>
          </a:bodyPr>
          <a:lstStyle/>
          <a:p>
            <a:r>
              <a:rPr lang="zh-CN" altLang="en-US" dirty="0"/>
              <a:t>阻抗匹配电路</a:t>
            </a:r>
          </a:p>
        </p:txBody>
      </p:sp>
    </p:spTree>
    <p:extLst>
      <p:ext uri="{BB962C8B-B14F-4D97-AF65-F5344CB8AC3E}">
        <p14:creationId xmlns:p14="http://schemas.microsoft.com/office/powerpoint/2010/main" val="233534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2641F9B-EE3E-E96F-E9DF-6F3277E84B3F}"/>
              </a:ext>
            </a:extLst>
          </p:cNvPr>
          <p:cNvPicPr>
            <a:picLocks noChangeAspect="1"/>
          </p:cNvPicPr>
          <p:nvPr/>
        </p:nvPicPr>
        <p:blipFill>
          <a:blip r:embed="rId2"/>
          <a:stretch>
            <a:fillRect/>
          </a:stretch>
        </p:blipFill>
        <p:spPr>
          <a:xfrm>
            <a:off x="6863255" y="0"/>
            <a:ext cx="5328745" cy="6858000"/>
          </a:xfrm>
          <a:prstGeom prst="rect">
            <a:avLst/>
          </a:prstGeom>
        </p:spPr>
      </p:pic>
      <p:pic>
        <p:nvPicPr>
          <p:cNvPr id="5" name="图片 4">
            <a:extLst>
              <a:ext uri="{FF2B5EF4-FFF2-40B4-BE49-F238E27FC236}">
                <a16:creationId xmlns:a16="http://schemas.microsoft.com/office/drawing/2014/main" id="{3C1D158B-5672-AED7-D3AF-432C84199B4C}"/>
              </a:ext>
            </a:extLst>
          </p:cNvPr>
          <p:cNvPicPr>
            <a:picLocks noChangeAspect="1"/>
          </p:cNvPicPr>
          <p:nvPr/>
        </p:nvPicPr>
        <p:blipFill>
          <a:blip r:embed="rId3"/>
          <a:stretch>
            <a:fillRect/>
          </a:stretch>
        </p:blipFill>
        <p:spPr>
          <a:xfrm>
            <a:off x="407942" y="3079402"/>
            <a:ext cx="6208059" cy="2183160"/>
          </a:xfrm>
          <a:prstGeom prst="rect">
            <a:avLst/>
          </a:prstGeom>
        </p:spPr>
      </p:pic>
      <p:sp>
        <p:nvSpPr>
          <p:cNvPr id="2" name="文本框 1">
            <a:extLst>
              <a:ext uri="{FF2B5EF4-FFF2-40B4-BE49-F238E27FC236}">
                <a16:creationId xmlns:a16="http://schemas.microsoft.com/office/drawing/2014/main" id="{EC796E31-F2FD-08B6-CE6D-200C13718D6B}"/>
              </a:ext>
            </a:extLst>
          </p:cNvPr>
          <p:cNvSpPr txBox="1"/>
          <p:nvPr/>
        </p:nvSpPr>
        <p:spPr>
          <a:xfrm>
            <a:off x="407942" y="484727"/>
            <a:ext cx="6122826" cy="171213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b="1" dirty="0"/>
              <a:t>前置放大器：</a:t>
            </a:r>
            <a:endParaRPr lang="en-US" altLang="zh-CN" b="1" dirty="0"/>
          </a:p>
          <a:p>
            <a:pPr marL="285750" indent="-285750">
              <a:lnSpc>
                <a:spcPct val="150000"/>
              </a:lnSpc>
              <a:buFont typeface="Wingdings" panose="05000000000000000000" pitchFamily="2" charset="2"/>
              <a:buChar char="ü"/>
            </a:pPr>
            <a:r>
              <a:rPr lang="zh-CN" altLang="en-US" dirty="0"/>
              <a:t>来自于探测器直接产生的电荷信号非常微弱，难以采集和传输，需要通过前置放大器转化为较强的与电荷信号呈正比的信号；</a:t>
            </a:r>
            <a:endParaRPr lang="en-US" altLang="zh-CN" dirty="0"/>
          </a:p>
        </p:txBody>
      </p:sp>
    </p:spTree>
    <p:extLst>
      <p:ext uri="{BB962C8B-B14F-4D97-AF65-F5344CB8AC3E}">
        <p14:creationId xmlns:p14="http://schemas.microsoft.com/office/powerpoint/2010/main" val="367985642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853</TotalTime>
  <Words>1201</Words>
  <Application>Microsoft Macintosh PowerPoint</Application>
  <PresentationFormat>宽屏</PresentationFormat>
  <Paragraphs>100</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等线</vt:lpstr>
      <vt:lpstr>等线 Light</vt:lpstr>
      <vt:lpstr>Arial</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Gaole Yang</dc:creator>
  <cp:lastModifiedBy>Haizheng Chen</cp:lastModifiedBy>
  <cp:revision>11</cp:revision>
  <dcterms:created xsi:type="dcterms:W3CDTF">2024-11-13T01:07:55Z</dcterms:created>
  <dcterms:modified xsi:type="dcterms:W3CDTF">2024-11-14T06:37:48Z</dcterms:modified>
</cp:coreProperties>
</file>