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6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9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0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1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2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Override1.xml" ContentType="application/vnd.openxmlformats-officedocument.themeOverr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26"/>
  </p:notesMasterIdLst>
  <p:sldIdLst>
    <p:sldId id="257" r:id="rId4"/>
    <p:sldId id="259" r:id="rId5"/>
    <p:sldId id="260" r:id="rId6"/>
    <p:sldId id="279" r:id="rId7"/>
    <p:sldId id="288" r:id="rId8"/>
    <p:sldId id="287" r:id="rId9"/>
    <p:sldId id="289" r:id="rId10"/>
    <p:sldId id="290" r:id="rId11"/>
    <p:sldId id="291" r:id="rId12"/>
    <p:sldId id="292" r:id="rId13"/>
    <p:sldId id="274" r:id="rId14"/>
    <p:sldId id="283" r:id="rId15"/>
    <p:sldId id="265" r:id="rId16"/>
    <p:sldId id="280" r:id="rId17"/>
    <p:sldId id="275" r:id="rId18"/>
    <p:sldId id="262" r:id="rId19"/>
    <p:sldId id="284" r:id="rId20"/>
    <p:sldId id="285" r:id="rId21"/>
    <p:sldId id="286" r:id="rId22"/>
    <p:sldId id="276" r:id="rId23"/>
    <p:sldId id="273" r:id="rId24"/>
    <p:sldId id="277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 L" initials="JL" lastIdx="1" clrIdx="0">
    <p:extLst>
      <p:ext uri="{19B8F6BF-5375-455C-9EA6-DF929625EA0E}">
        <p15:presenceInfo xmlns:p15="http://schemas.microsoft.com/office/powerpoint/2012/main" userId="688974816a5a93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5" autoAdjust="0"/>
    <p:restoredTop sz="88144" autoAdjust="0"/>
  </p:normalViewPr>
  <p:slideViewPr>
    <p:cSldViewPr snapToGrid="0">
      <p:cViewPr varScale="1">
        <p:scale>
          <a:sx n="86" d="100"/>
          <a:sy n="86" d="100"/>
        </p:scale>
        <p:origin x="342" y="45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-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F86AF-0744-9BEF-AB8A-4013A6793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40BDC6-C0C2-8FE6-E201-12EC38DCB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204DC5E-B538-1EB1-FAFD-85FF6435B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为了保证筛选出来的信号尽可能是宇宙射线信号，所以将幅度的阈值设置的比较高，尽可能的过滤掉噪声，波形宽度的阈值选择在最集中的区域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76A995-AAE1-9857-3590-FDB0B09F1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955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988E9-338F-CC94-0A68-712EC5BC0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74E08B3-3299-6750-8E71-0212D380E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066C7F-99DE-7FF9-E328-824C6D1A0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604C86-0E6C-3D99-61FE-1030B1DA8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83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258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905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159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07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741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C6F59-536E-10D1-D886-AFEDFBFA1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06EA855-2DA2-1F87-2DEC-D161ECE190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A5ACBB-49F2-8941-74D3-48DA3578A45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6340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457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通过改变</a:t>
            </a:r>
            <a:r>
              <a:rPr lang="en-US" altLang="zh-CN" dirty="0"/>
              <a:t>LED</a:t>
            </a:r>
            <a:r>
              <a:rPr lang="zh-CN" altLang="en-US" dirty="0"/>
              <a:t>输入信号的频率、高电平和脉宽，观察了不同参数下</a:t>
            </a:r>
            <a:r>
              <a:rPr lang="en-US" altLang="zh-CN" dirty="0"/>
              <a:t>PMT</a:t>
            </a:r>
            <a:r>
              <a:rPr lang="zh-CN" altLang="en-US" dirty="0"/>
              <a:t>输出波形的变化趋势，发现</a:t>
            </a:r>
            <a:r>
              <a:rPr lang="en-US" altLang="zh-CN" dirty="0"/>
              <a:t>PMT</a:t>
            </a:r>
            <a:r>
              <a:rPr lang="zh-CN" altLang="en-US" dirty="0"/>
              <a:t>的输出信号在频率较高时呈现更好的线性度，且高电平在增加至一定范围（约</a:t>
            </a:r>
            <a:r>
              <a:rPr lang="en-US" altLang="zh-CN" dirty="0"/>
              <a:t>3V</a:t>
            </a:r>
            <a:r>
              <a:rPr lang="zh-CN" altLang="en-US" dirty="0"/>
              <a:t>）后信号开始出现非线性失真。此外，随着脉宽增加，</a:t>
            </a:r>
            <a:r>
              <a:rPr lang="en-US" altLang="zh-CN" dirty="0"/>
              <a:t>PMT</a:t>
            </a:r>
            <a:r>
              <a:rPr lang="zh-CN" altLang="en-US" dirty="0"/>
              <a:t>输出信号的线性度逐渐降低，这也与</a:t>
            </a:r>
            <a:r>
              <a:rPr lang="en-US" altLang="zh-CN" dirty="0"/>
              <a:t>PMT</a:t>
            </a:r>
            <a:r>
              <a:rPr lang="zh-CN" altLang="en-US" dirty="0"/>
              <a:t>内部增益变化和电荷堆积效应有关。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09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89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10634" y="136525"/>
            <a:ext cx="11370733" cy="3294074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4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262228FF-8CB9-4A2C-8185-BE84336A68B5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410634" y="3943797"/>
            <a:ext cx="11370732" cy="2276027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325" y="1296035"/>
            <a:ext cx="10800080" cy="575945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800" b="0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1FE823D3-37C9-42C1-B2C8-4EF6FD897698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74134" y="491067"/>
            <a:ext cx="11243733" cy="2964933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4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2BE87A58-24F7-47C5-89C4-82C25A31FD28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474134" y="3937065"/>
            <a:ext cx="11243732" cy="2319802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2A695B19-EDA4-4B43-A658-4D4E0B47B1D1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924454" y="817032"/>
            <a:ext cx="2880000" cy="5156200"/>
          </a:xfrm>
        </p:spPr>
        <p:txBody>
          <a:bodyPr wrap="square" anchor="ctr">
            <a:normAutofit/>
          </a:bodyPr>
          <a:lstStyle>
            <a:lvl1pPr algn="ctr">
              <a:defRPr sz="50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01ADDDDC-70AE-4F0D-AD9D-49A9BB3E3E33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87967" y="3694111"/>
            <a:ext cx="10016067" cy="2452689"/>
          </a:xfrm>
        </p:spPr>
        <p:txBody>
          <a:bodyPr wrap="square" anchor="t">
            <a:normAutofit/>
          </a:bodyPr>
          <a:lstStyle>
            <a:lvl1pPr algn="ctr">
              <a:defRPr sz="42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087967" y="313268"/>
            <a:ext cx="10016067" cy="2928406"/>
          </a:xfrm>
        </p:spPr>
        <p:txBody>
          <a:bodyPr wrap="square" anchor="b">
            <a:normAutofit/>
          </a:bodyPr>
          <a:lstStyle>
            <a:lvl1pPr marL="0" indent="0" algn="ctr">
              <a:buNone/>
              <a:defRPr sz="8000" b="1">
                <a:solidFill>
                  <a:schemeClr val="accent1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11E512BD-BBD1-4DF5-BA52-FAC6CC3AA864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+mn-ea"/>
                <a:ea typeface="+mn-ea"/>
                <a:cs typeface="+mn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4690" y="1364400"/>
            <a:ext cx="5181600" cy="481320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313170" y="1364400"/>
            <a:ext cx="5181600" cy="481320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6BA6C8A4-5663-4CDE-AEAF-0DCB2D269BB4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4373" y="136948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4373" y="2066355"/>
            <a:ext cx="5157787" cy="4128388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311265" y="1354875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311265" y="2051750"/>
            <a:ext cx="5183188" cy="4128388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EC49C9FE-A06F-441F-984D-C3921A598869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7B631798-0433-45B8-8CA5-F193AEF5E613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F519F28B-6956-491A-AB91-DF228321F064}" type="datetime1">
              <a:rPr lang="zh-CN" altLang="en-US" smtClean="0"/>
              <a:t>2024/11/14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919236EA-A06E-4E62-AECD-16380B0304CA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9480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94690" y="1364615"/>
            <a:ext cx="10799445" cy="48133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9469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9DA15-E4D2-4871-B085-74901D646342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5411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ea"/>
          <a:ea typeface="+mn-ea"/>
          <a:cs typeface="+mn-ea"/>
          <a:sym typeface="+mn-ea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ea"/>
          <a:sym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69.xml"/><Relationship Id="rId10" Type="http://schemas.openxmlformats.org/officeDocument/2006/relationships/tags" Target="../tags/tag74.xml"/><Relationship Id="rId4" Type="http://schemas.openxmlformats.org/officeDocument/2006/relationships/tags" Target="../tags/tag68.xml"/><Relationship Id="rId9" Type="http://schemas.openxmlformats.org/officeDocument/2006/relationships/tags" Target="../tags/tag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hemeOverride" Target="../theme/themeOverride1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306741-5879-D0C2-3D82-2441E8D9FE29}"/>
              </a:ext>
            </a:extLst>
          </p:cNvPr>
          <p:cNvSpPr/>
          <p:nvPr/>
        </p:nvSpPr>
        <p:spPr>
          <a:xfrm>
            <a:off x="291349" y="1550894"/>
            <a:ext cx="11370733" cy="26747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0AC134-CDA3-F94F-8875-82ECE6C659E8}"/>
              </a:ext>
            </a:extLst>
          </p:cNvPr>
          <p:cNvSpPr/>
          <p:nvPr/>
        </p:nvSpPr>
        <p:spPr>
          <a:xfrm>
            <a:off x="107576" y="1828800"/>
            <a:ext cx="11738283" cy="21824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BEAG C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组结课汇报</a:t>
            </a:r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171239" y="4581972"/>
            <a:ext cx="11370732" cy="2276027"/>
          </a:xfrm>
        </p:spPr>
        <p:txBody>
          <a:bodyPr wrap="square">
            <a:norm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ea typeface="华文中宋" panose="02010600040101010101" pitchFamily="2" charset="-122"/>
              </a:rPr>
              <a:t>汇报人：陈宏昆　时间：</a:t>
            </a:r>
            <a:r>
              <a:rPr lang="en-US" altLang="zh-CN" sz="2400" dirty="0">
                <a:latin typeface="Times New Roman" panose="02020603050405020304" pitchFamily="18" charset="0"/>
                <a:ea typeface="华文中宋" panose="02010600040101010101" pitchFamily="2" charset="-122"/>
              </a:rPr>
              <a:t>2024. 11.14</a:t>
            </a:r>
          </a:p>
          <a:p>
            <a:br>
              <a:rPr lang="en-US" altLang="zh-CN" sz="2400" dirty="0">
                <a:latin typeface="Times New Roman" panose="02020603050405020304" pitchFamily="18" charset="0"/>
                <a:ea typeface="华文中宋" panose="02010600040101010101" pitchFamily="2" charset="-122"/>
              </a:rPr>
            </a:br>
            <a:r>
              <a:rPr lang="en-US" altLang="zh-CN" sz="2400" dirty="0">
                <a:latin typeface="Times New Roman" panose="02020603050405020304" pitchFamily="18" charset="0"/>
                <a:ea typeface="华文中宋" panose="02010600040101010101" pitchFamily="2" charset="-122"/>
              </a:rPr>
              <a:t>C</a:t>
            </a:r>
            <a:r>
              <a:rPr lang="zh-CN" altLang="en-US" sz="2400" dirty="0">
                <a:latin typeface="Times New Roman" panose="02020603050405020304" pitchFamily="18" charset="0"/>
                <a:ea typeface="华文中宋" panose="02010600040101010101" pitchFamily="2" charset="-122"/>
              </a:rPr>
              <a:t>组成员：董启凡、陈宏昆、吴培清、黄安然</a:t>
            </a:r>
            <a:endParaRPr lang="en-US" altLang="zh-CN" sz="2400" dirty="0"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B36C6B-C3BC-55E4-0718-DA997A3E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C604-1821-77B2-6A26-1B4CB9541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0DA9B2A7-FD95-9C89-8A58-13522197590A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05CCF9A-5268-F247-482F-B7FF2B0F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10" y="194280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1.5</a:t>
            </a:r>
            <a:r>
              <a:rPr lang="zh-CN" altLang="en-US" sz="2900" dirty="0">
                <a:latin typeface="Times New Roman" panose="02020603050405020304" pitchFamily="18" charset="0"/>
                <a:ea typeface="华文新魏" panose="02010800040101010101" pitchFamily="2" charset="-122"/>
              </a:rPr>
              <a:t>前置放大器实验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D8DA93A-50E2-63CC-DB25-D5425F8E3CC0}"/>
              </a:ext>
            </a:extLst>
          </p:cNvPr>
          <p:cNvSpPr txBox="1"/>
          <p:nvPr/>
        </p:nvSpPr>
        <p:spPr>
          <a:xfrm>
            <a:off x="85846" y="963632"/>
            <a:ext cx="7987637" cy="5860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实验目的：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探索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MPR-1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前置放大器在信号处理中的应用，观察其放大效果和参数变化对信号的影响。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实验步骤：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电源接口配置：使用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±12V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电源，配置 </a:t>
            </a:r>
            <a:r>
              <a:rPr lang="en-US" altLang="zh-CN" dirty="0" err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Lemo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接口电源连接。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1200150" lvl="2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信号放大测试：输入指数信号，通过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Out1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接口观察放大效果。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1657350" lvl="3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放大倍数约为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4.24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倍，下降时间缩短。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1200150" lvl="2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调节输入参数：调整信号的幅度、频率、极性，观察放大器输出变化。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1657350" lvl="3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调高幅度后输出放大倍数略减，频率增大会缩小输出脉宽。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1200150" lvl="2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方波响应测试：使用方波脉冲观察响应，分析波形失真情况。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1657350" lvl="3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输出信号放大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2.79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倍，存在一定失真。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实验结论</a:t>
            </a:r>
            <a:r>
              <a:rPr lang="en-US" altLang="zh-CN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MPR-1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前置放大器能够有效放大指数信号，提升幅度并缩短下降时间，但对方波信号的处理存在一定失真。调整输入信号的幅度、频率和极性会影响放大倍数和响应速度，频率越高放大倍数越小。整体上，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MPR-1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更适合指数信号的放大处理。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4005FC2-3221-9313-AB7C-4A249E8DD9D0}"/>
              </a:ext>
            </a:extLst>
          </p:cNvPr>
          <p:cNvSpPr txBox="1"/>
          <p:nvPr/>
        </p:nvSpPr>
        <p:spPr>
          <a:xfrm>
            <a:off x="8042153" y="3244850"/>
            <a:ext cx="425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指数信号测试 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- 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前置放大器输出信号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CA23007-E8C2-550A-3DF7-229568A32F1B}"/>
              </a:ext>
            </a:extLst>
          </p:cNvPr>
          <p:cNvSpPr txBox="1"/>
          <p:nvPr/>
        </p:nvSpPr>
        <p:spPr>
          <a:xfrm>
            <a:off x="8042153" y="6226912"/>
            <a:ext cx="412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方波信号测试 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- 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前置放大器输出信号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003A03-AA20-5817-42E8-926872BA5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12" y="568951"/>
            <a:ext cx="3502063" cy="26265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BD14DC3-9870-28F9-EE8F-F11FD040B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329" y="3863884"/>
            <a:ext cx="3836012" cy="2332083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1BF656-7A11-94C1-7479-B5984C67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01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sz="4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第二部分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034790F-588A-1CA1-F26F-E950411B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11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893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39FFF-1F48-B8CD-3CC1-ED610197D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矩形 95">
            <a:extLst>
              <a:ext uri="{FF2B5EF4-FFF2-40B4-BE49-F238E27FC236}">
                <a16:creationId xmlns:a16="http://schemas.microsoft.com/office/drawing/2014/main" id="{7B5558C1-26C6-0B0A-CFD5-A5304E1F80AD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6">
            <a:extLst>
              <a:ext uri="{FF2B5EF4-FFF2-40B4-BE49-F238E27FC236}">
                <a16:creationId xmlns:a16="http://schemas.microsoft.com/office/drawing/2014/main" id="{A1463827-8D53-6F6C-B786-5DCA81084CD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31663" y="243632"/>
            <a:ext cx="5764337" cy="720000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华文新魏" panose="02010800040101010101" pitchFamily="2" charset="-122"/>
              </a:rPr>
              <a:t>2.1</a:t>
            </a:r>
            <a:r>
              <a:rPr lang="en-US" altLang="zh-CN" dirty="0">
                <a:latin typeface="Times New Roman" panose="02020603050405020304" pitchFamily="18" charset="0"/>
                <a:ea typeface="华文新魏" panose="02010800040101010101" pitchFamily="2" charset="-122"/>
              </a:rPr>
              <a:t>PMT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</a:rPr>
              <a:t>工作原理与</a:t>
            </a:r>
            <a:r>
              <a:rPr lang="en-US" altLang="zh-CN" dirty="0">
                <a:latin typeface="Times New Roman" panose="02020603050405020304" pitchFamily="18" charset="0"/>
                <a:ea typeface="华文新魏" panose="02010800040101010101" pitchFamily="2" charset="-122"/>
              </a:rPr>
              <a:t>LED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</a:rPr>
              <a:t>驱动测试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9F43F3-E372-8463-F5F8-C83DA8E4F816}"/>
              </a:ext>
            </a:extLst>
          </p:cNvPr>
          <p:cNvSpPr txBox="1"/>
          <p:nvPr/>
        </p:nvSpPr>
        <p:spPr>
          <a:xfrm>
            <a:off x="130451" y="1114448"/>
            <a:ext cx="11511422" cy="2536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PMT</a:t>
            </a: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工作原理：</a:t>
            </a:r>
            <a:endParaRPr lang="en-US" altLang="zh-CN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光电效应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光子照射阴极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(K)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产生光电子。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电子倍增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光电子在倍增级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(Dy)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中逐级放大，最终在阳极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(P)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形成电流信号。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LED</a:t>
            </a: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驱动和信号发生器设置：</a:t>
            </a:r>
            <a:endParaRPr lang="en-US" altLang="zh-CN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驱动设置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频率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1kHz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，高电平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2.6V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，脉宽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400ns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，观察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LED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发光状态。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示波器阻抗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采用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50Ω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以避免信号过载。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A123D6-E77B-CAD9-C5AB-497FA9F3F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15135" r="22610" b="29585"/>
          <a:stretch/>
        </p:blipFill>
        <p:spPr>
          <a:xfrm>
            <a:off x="4492531" y="3971642"/>
            <a:ext cx="1882737" cy="2393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764A52-51E4-2EDF-5BAB-62E22FFD8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6" b="15458"/>
          <a:stretch/>
        </p:blipFill>
        <p:spPr>
          <a:xfrm>
            <a:off x="598342" y="4039361"/>
            <a:ext cx="2615489" cy="22583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A0F03A6-B115-4A4C-2A14-D64647252B80}"/>
              </a:ext>
            </a:extLst>
          </p:cNvPr>
          <p:cNvSpPr txBox="1"/>
          <p:nvPr/>
        </p:nvSpPr>
        <p:spPr>
          <a:xfrm>
            <a:off x="8033109" y="6365407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PMT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阳极输出信号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7C01BA-3D72-5186-CCB4-552438ED5E1B}"/>
              </a:ext>
            </a:extLst>
          </p:cNvPr>
          <p:cNvSpPr txBox="1"/>
          <p:nvPr/>
        </p:nvSpPr>
        <p:spPr>
          <a:xfrm>
            <a:off x="4541478" y="6408073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LED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发光状态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75D812C-303D-83E9-655C-9952626884B5}"/>
              </a:ext>
            </a:extLst>
          </p:cNvPr>
          <p:cNvSpPr txBox="1"/>
          <p:nvPr/>
        </p:nvSpPr>
        <p:spPr>
          <a:xfrm>
            <a:off x="300469" y="6292208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衰减信号发生器参数设置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1198F7-169C-BBB1-61A2-7D5A6AAB6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 b="11611"/>
          <a:stretch/>
        </p:blipFill>
        <p:spPr>
          <a:xfrm>
            <a:off x="6987868" y="3603010"/>
            <a:ext cx="4903663" cy="281010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5B59BB2-F75F-97B0-F0F9-80A63FC2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82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矩形 95">
            <a:extLst>
              <a:ext uri="{FF2B5EF4-FFF2-40B4-BE49-F238E27FC236}">
                <a16:creationId xmlns:a16="http://schemas.microsoft.com/office/drawing/2014/main" id="{5BD08448-EC5B-2D6D-C166-9D0422277871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31663" y="243632"/>
            <a:ext cx="5764337" cy="720000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华文新魏" panose="02010800040101010101" pitchFamily="2" charset="-122"/>
              </a:rPr>
              <a:t>2.1</a:t>
            </a:r>
            <a:r>
              <a:rPr lang="en-US" altLang="zh-CN" dirty="0">
                <a:latin typeface="Times New Roman" panose="02020603050405020304" pitchFamily="18" charset="0"/>
                <a:ea typeface="华文新魏" panose="02010800040101010101" pitchFamily="2" charset="-122"/>
              </a:rPr>
              <a:t>PMT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</a:rPr>
              <a:t>工作原理与</a:t>
            </a:r>
            <a:r>
              <a:rPr lang="en-US" altLang="zh-CN" dirty="0">
                <a:latin typeface="Times New Roman" panose="02020603050405020304" pitchFamily="18" charset="0"/>
                <a:ea typeface="华文新魏" panose="02010800040101010101" pitchFamily="2" charset="-122"/>
              </a:rPr>
              <a:t>LED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</a:rPr>
              <a:t>驱动测试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6E6B87-F240-AB04-3887-15A62275A4D4}"/>
              </a:ext>
            </a:extLst>
          </p:cNvPr>
          <p:cNvSpPr txBox="1"/>
          <p:nvPr/>
        </p:nvSpPr>
        <p:spPr>
          <a:xfrm>
            <a:off x="130451" y="1114448"/>
            <a:ext cx="11622934" cy="1705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测试内容：</a:t>
            </a:r>
            <a:endParaRPr lang="en-US" altLang="zh-CN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频率变化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固定高电平，频率从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1kHz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增至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1MHz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，输出信号的下降沿逐渐平缓，线性度提升。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高电平变化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高电平增加至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3V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以上时，上升沿信号线性度降低。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脉宽变化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脉宽从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500ns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到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800ns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，增大后信号线性度变差。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9E8228-6772-BB8F-146A-E11A39601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3" y="3056964"/>
            <a:ext cx="2168912" cy="13633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A4A80BA-B198-C724-6271-DD987FEC2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48" y="3056964"/>
            <a:ext cx="2247029" cy="13633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F91D70-5737-60A3-2DC4-6D428BB74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03508"/>
            <a:ext cx="2365753" cy="136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E4EA3FC-94A9-AC9F-2AA6-9BFC43B86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570" y="5003508"/>
            <a:ext cx="2331102" cy="136331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B1EC74A-F70A-8EDA-1003-93D977D5D8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3" y="5003508"/>
            <a:ext cx="2248302" cy="135299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A5F0563-74E9-7F4C-F83F-D7F3A29DB9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26" y="5013828"/>
            <a:ext cx="2255668" cy="136331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C4FBC66-CF5C-B561-6A75-3786DA2B66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91" y="1655909"/>
            <a:ext cx="3997474" cy="307455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F1697835-9E86-9B70-FE14-E660F9D81410}"/>
              </a:ext>
            </a:extLst>
          </p:cNvPr>
          <p:cNvSpPr txBox="1"/>
          <p:nvPr/>
        </p:nvSpPr>
        <p:spPr>
          <a:xfrm>
            <a:off x="8461753" y="4529630"/>
            <a:ext cx="323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工作电流随频率变化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3A51039-0430-5C36-E898-5BFBEA3DAAEF}"/>
              </a:ext>
            </a:extLst>
          </p:cNvPr>
          <p:cNvSpPr txBox="1"/>
          <p:nvPr/>
        </p:nvSpPr>
        <p:spPr>
          <a:xfrm>
            <a:off x="1877918" y="6397602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改变脉宽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ABF3551-C28E-091C-FDC7-56C54765F667}"/>
              </a:ext>
            </a:extLst>
          </p:cNvPr>
          <p:cNvSpPr txBox="1"/>
          <p:nvPr/>
        </p:nvSpPr>
        <p:spPr>
          <a:xfrm>
            <a:off x="7637077" y="6440369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改变高电平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BCA726A-4C4D-CF02-5118-28B37FF7DF6C}"/>
              </a:ext>
            </a:extLst>
          </p:cNvPr>
          <p:cNvSpPr txBox="1"/>
          <p:nvPr/>
        </p:nvSpPr>
        <p:spPr>
          <a:xfrm>
            <a:off x="1822061" y="4440738"/>
            <a:ext cx="17807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改变频率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9915773-425E-EB46-6AF2-B050B1DA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13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20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DB24F768-C0C4-ED53-F407-05261D4C88E7}"/>
              </a:ext>
            </a:extLst>
          </p:cNvPr>
          <p:cNvSpPr/>
          <p:nvPr/>
        </p:nvSpPr>
        <p:spPr>
          <a:xfrm>
            <a:off x="90489" y="27882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C94BC89-20DE-2961-3631-81D45ED70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23" y="174062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新魏" panose="02010800040101010101" pitchFamily="2" charset="-122"/>
              </a:rPr>
              <a:t>2.2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</a:rPr>
              <a:t>使用</a:t>
            </a:r>
            <a:r>
              <a:rPr lang="en-US" altLang="zh-CN" dirty="0">
                <a:latin typeface="Times New Roman" panose="02020603050405020304" pitchFamily="18" charset="0"/>
                <a:ea typeface="华文新魏" panose="02010800040101010101" pitchFamily="2" charset="-122"/>
              </a:rPr>
              <a:t>DT5751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</a:rPr>
              <a:t>采集</a:t>
            </a:r>
            <a:r>
              <a:rPr lang="en-US" altLang="zh-CN" dirty="0">
                <a:latin typeface="Times New Roman" panose="02020603050405020304" pitchFamily="18" charset="0"/>
                <a:ea typeface="华文新魏" panose="02010800040101010101" pitchFamily="2" charset="-122"/>
              </a:rPr>
              <a:t>PMT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</a:rPr>
              <a:t>测试波形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CE14D32-5CCD-7DE1-E514-1E0D96D9DBE6}"/>
              </a:ext>
            </a:extLst>
          </p:cNvPr>
          <p:cNvSpPr txBox="1"/>
          <p:nvPr/>
        </p:nvSpPr>
        <p:spPr>
          <a:xfrm>
            <a:off x="141250" y="1071270"/>
            <a:ext cx="11909499" cy="3782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目的：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利用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DT5751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采集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PMT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测试波形，观察探测器线性度。</a:t>
            </a:r>
            <a:endParaRPr lang="en-US" altLang="zh-CN" dirty="0">
              <a:latin typeface="Times New Roman" panose="02020603050405020304" pitchFamily="18" charset="0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设备简介：</a:t>
            </a:r>
            <a:endParaRPr lang="en-US" altLang="zh-CN" dirty="0">
              <a:solidFill>
                <a:schemeClr val="accent1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DT5751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数字化仪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: 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采样率最高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1GS/s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，带宽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0-500MHz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，电压范围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0-1V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10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位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ADC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，支持多种触发模式。</a:t>
            </a:r>
            <a:endParaRPr lang="en-US" altLang="zh-CN" dirty="0">
              <a:latin typeface="Times New Roman" panose="02020603050405020304" pitchFamily="18" charset="0"/>
              <a:ea typeface="华文中宋" panose="0201060004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CAEN Scope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软件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: 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用于数据采集和配置，连接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DT5751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，设置采样率、触发参数等。</a:t>
            </a:r>
            <a:endParaRPr lang="en-US" altLang="zh-CN" dirty="0">
              <a:latin typeface="Times New Roman" panose="02020603050405020304" pitchFamily="18" charset="0"/>
              <a:ea typeface="华文中宋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测试内容：</a:t>
            </a:r>
            <a:endParaRPr lang="en-US" altLang="zh-CN" dirty="0">
              <a:solidFill>
                <a:schemeClr val="accent1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方法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: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利用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CAEN Scope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软件采集波形数据。调整信号发生器和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PMT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工作电压，分别测试不同高电平、脉宽和频率下的线性度。</a:t>
            </a:r>
            <a:endParaRPr lang="en-US" altLang="zh-CN" dirty="0">
              <a:latin typeface="Times New Roman" panose="02020603050405020304" pitchFamily="18" charset="0"/>
              <a:ea typeface="华文中宋" panose="0201060004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改变高电平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: 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测试高电平在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2.6V-3.2V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时的线性度。改变脉宽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: 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测试脉宽在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400ns-800ns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时的波形变化。改变频率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: 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测试频率在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1kHz-1MHz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时对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PMT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线性度的影响。</a:t>
            </a:r>
            <a:endParaRPr lang="en-US" altLang="zh-CN" dirty="0"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AF862A-BB0B-1A89-D685-E7201D5D91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2" y="4622531"/>
            <a:ext cx="2934716" cy="22354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CE848BA-F0C2-88A2-87ED-48D9EE75D3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83" y="4617233"/>
            <a:ext cx="2934716" cy="22407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4EFBB00-F8A2-391F-0A70-9E69695590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25" y="4614584"/>
            <a:ext cx="2934716" cy="2246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9B127E0-C8FD-0D85-1AFB-A193C2453E9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37" y="4720845"/>
            <a:ext cx="2805649" cy="2137155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98119E-9740-05AC-B6E3-0EDBA16F9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227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sz="4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数据处理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13632F4-224E-4FDE-747E-2D37CA18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15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557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5D2D025-ED12-B2AA-8D61-1E12B5A3D721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7286" y="207600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新魏" panose="02010800040101010101" charset="-122"/>
                <a:sym typeface="+mn-ea"/>
              </a:rPr>
              <a:t>3.1 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charset="-122"/>
                <a:sym typeface="+mn-ea"/>
              </a:rPr>
              <a:t>宇宙线数据分析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47286" y="1045586"/>
            <a:ext cx="6748405" cy="189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ts val="2100"/>
              </a:lnSpc>
              <a:buFont typeface="Wingdings" panose="05000000000000000000" pitchFamily="2" charset="2"/>
              <a:buChar char="Ø"/>
              <a:defRPr sz="1600">
                <a:latin typeface="Times New Roman" panose="02020603050405020304" pitchFamily="18" charset="0"/>
                <a:ea typeface="华文中宋" panose="02010600040101010101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得到波形并扣除基线；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研究合适的算法，得到波形各种参数，包括：时间起点、信号幅度、信号面积、前沿宽度、后沿宽度、波形宽度等等；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通过波形参数的关联分布，选择符合宇宙线事例的波形；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得到宇宙线事例能谱，并使用合适的函数进行拟合并得到拟合参数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90E4131-4542-A7C1-0487-9653ECC01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076" y="777871"/>
            <a:ext cx="4047402" cy="26123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8127B6-FE15-0F5C-126B-8ACDF4ED3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32" y="3497367"/>
            <a:ext cx="6791022" cy="265570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1E8E68A-C2FA-9792-42A7-CEC0CFE3C7F6}"/>
              </a:ext>
            </a:extLst>
          </p:cNvPr>
          <p:cNvSpPr txBox="1"/>
          <p:nvPr/>
        </p:nvSpPr>
        <p:spPr>
          <a:xfrm>
            <a:off x="2388652" y="6175664"/>
            <a:ext cx="17807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扣除基线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6ACBC41-0207-99AB-9B2B-0960EFD32A49}"/>
              </a:ext>
            </a:extLst>
          </p:cNvPr>
          <p:cNvSpPr txBox="1"/>
          <p:nvPr/>
        </p:nvSpPr>
        <p:spPr>
          <a:xfrm>
            <a:off x="8596702" y="3429000"/>
            <a:ext cx="236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得到波形各种参数</a:t>
            </a:r>
          </a:p>
        </p:txBody>
      </p:sp>
      <p:sp>
        <p:nvSpPr>
          <p:cNvPr id="13" name="AutoShape 3" descr="已上传的图片">
            <a:extLst>
              <a:ext uri="{FF2B5EF4-FFF2-40B4-BE49-F238E27FC236}">
                <a16:creationId xmlns:a16="http://schemas.microsoft.com/office/drawing/2014/main" id="{7A765D10-C2F9-4660-D6C8-9D6B511125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42FA8E1-8A45-EAF8-A74E-A351087B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30" t="2667" r="778" b="4242"/>
          <a:stretch/>
        </p:blipFill>
        <p:spPr>
          <a:xfrm>
            <a:off x="7664207" y="3852668"/>
            <a:ext cx="4087514" cy="251539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0BFD86C-8C02-A6E2-D43E-CFB9F037D04F}"/>
              </a:ext>
            </a:extLst>
          </p:cNvPr>
          <p:cNvSpPr txBox="1"/>
          <p:nvPr/>
        </p:nvSpPr>
        <p:spPr>
          <a:xfrm>
            <a:off x="9040813" y="6406869"/>
            <a:ext cx="236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得到波形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6223C5E-7E89-6A0B-B845-90AF26FD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16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98973-ECD8-BF62-517A-2A4BF0CD8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62CB4D-6DD2-0CFA-797A-EEE594D6D8DC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6">
            <a:extLst>
              <a:ext uri="{FF2B5EF4-FFF2-40B4-BE49-F238E27FC236}">
                <a16:creationId xmlns:a16="http://schemas.microsoft.com/office/drawing/2014/main" id="{C3992349-5753-2D87-553E-153186ACFF4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7286" y="207600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新魏" panose="02010800040101010101" charset="-122"/>
                <a:sym typeface="+mn-ea"/>
              </a:rPr>
              <a:t>3.1 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charset="-122"/>
                <a:sym typeface="+mn-ea"/>
              </a:rPr>
              <a:t>宇宙线数据分析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D72C0E-5BBD-D914-F6A7-3B613DFB082C}"/>
              </a:ext>
            </a:extLst>
          </p:cNvPr>
          <p:cNvSpPr txBox="1"/>
          <p:nvPr/>
        </p:nvSpPr>
        <p:spPr>
          <a:xfrm>
            <a:off x="247286" y="1045586"/>
            <a:ext cx="6748405" cy="189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ts val="2100"/>
              </a:lnSpc>
              <a:buFont typeface="Wingdings" panose="05000000000000000000" pitchFamily="2" charset="2"/>
              <a:buChar char="Ø"/>
              <a:defRPr sz="1600">
                <a:latin typeface="Times New Roman" panose="02020603050405020304" pitchFamily="18" charset="0"/>
                <a:ea typeface="华文中宋" panose="02010600040101010101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得到波形并扣除基线；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研究合适的算法，得到波形各种参数，包括：时间起点、信号幅度、信号面积、前沿宽度、后沿宽度、波形宽度等等；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通过波形参数的关联分布，选择符合宇宙线事例的波形；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得到宇宙线事例能谱，并使用合适的函数进行拟合并得到拟合参数</a:t>
            </a: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DAA9F8-5858-B4B0-6E72-EA6B0E0C9131}"/>
              </a:ext>
            </a:extLst>
          </p:cNvPr>
          <p:cNvSpPr txBox="1"/>
          <p:nvPr/>
        </p:nvSpPr>
        <p:spPr>
          <a:xfrm>
            <a:off x="907951" y="6172706"/>
            <a:ext cx="260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波形宽度与幅度关系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9D00702-8AC1-2390-464F-22DEA9DC1F26}"/>
              </a:ext>
            </a:extLst>
          </p:cNvPr>
          <p:cNvSpPr txBox="1"/>
          <p:nvPr/>
        </p:nvSpPr>
        <p:spPr>
          <a:xfrm>
            <a:off x="8877662" y="6172706"/>
            <a:ext cx="236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波形幅度分布</a:t>
            </a:r>
          </a:p>
        </p:txBody>
      </p:sp>
      <p:sp>
        <p:nvSpPr>
          <p:cNvPr id="13" name="AutoShape 3" descr="已上传的图片">
            <a:extLst>
              <a:ext uri="{FF2B5EF4-FFF2-40B4-BE49-F238E27FC236}">
                <a16:creationId xmlns:a16="http://schemas.microsoft.com/office/drawing/2014/main" id="{B067D6F4-04E7-6388-AE87-6DC5C132E3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685714A-BDD1-6B52-E786-FF1AB0E239D1}"/>
              </a:ext>
            </a:extLst>
          </p:cNvPr>
          <p:cNvSpPr txBox="1"/>
          <p:nvPr/>
        </p:nvSpPr>
        <p:spPr>
          <a:xfrm>
            <a:off x="5124225" y="6172706"/>
            <a:ext cx="236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波形宽度分布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00A0BC9-5640-AF26-5F23-0EDFFA995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736" y="3794393"/>
            <a:ext cx="3847237" cy="23083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A63173-EADF-9B22-D802-EE46E14D749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473" y="3794394"/>
            <a:ext cx="4063984" cy="23083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2D2A136-D351-B211-A6AA-9C574EC6F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325" y="3794394"/>
            <a:ext cx="3847239" cy="230834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0278E4-CF79-506B-1BC2-E390C5E4DA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9007" y="1777926"/>
            <a:ext cx="4863024" cy="60108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1B45121-DA41-8C9A-DE80-EFF9AC68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17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223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4A55D-5249-46F4-6075-903CA973D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E8DEF4-4910-5908-88A2-A03A1F6009E0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6">
            <a:extLst>
              <a:ext uri="{FF2B5EF4-FFF2-40B4-BE49-F238E27FC236}">
                <a16:creationId xmlns:a16="http://schemas.microsoft.com/office/drawing/2014/main" id="{1FEE77F5-E520-9578-6F44-2A59F66A2FB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7286" y="207600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新魏" panose="02010800040101010101" charset="-122"/>
                <a:sym typeface="+mn-ea"/>
              </a:rPr>
              <a:t>3.1 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charset="-122"/>
                <a:sym typeface="+mn-ea"/>
              </a:rPr>
              <a:t>宇宙线数据分析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B61FC1-821C-271D-9866-3BA3CC62C8B9}"/>
              </a:ext>
            </a:extLst>
          </p:cNvPr>
          <p:cNvSpPr txBox="1"/>
          <p:nvPr/>
        </p:nvSpPr>
        <p:spPr>
          <a:xfrm>
            <a:off x="247286" y="1045586"/>
            <a:ext cx="11544547" cy="152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ts val="2100"/>
              </a:lnSpc>
              <a:buFont typeface="Wingdings" panose="05000000000000000000" pitchFamily="2" charset="2"/>
              <a:buChar char="Ø"/>
              <a:defRPr sz="1600">
                <a:latin typeface="Times New Roman" panose="02020603050405020304" pitchFamily="18" charset="0"/>
                <a:ea typeface="华文中宋" panose="02010600040101010101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/>
              <a:t>得到波形并扣除基线；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研究合适的算法，得到波形各种参数，包括：时间起点、信号幅度、信号面积、前沿宽度、后沿宽度、波形宽度等等；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通过波形参数的关联分布，选择符合宇宙线事例的波形；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得到宇宙线事例能谱，并使用合适的函数进行拟合并得到拟合参数</a:t>
            </a: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FB8E5FA-10E6-5B65-9340-270CE8B5EB96}"/>
              </a:ext>
            </a:extLst>
          </p:cNvPr>
          <p:cNvSpPr txBox="1"/>
          <p:nvPr/>
        </p:nvSpPr>
        <p:spPr>
          <a:xfrm>
            <a:off x="1758672" y="6420337"/>
            <a:ext cx="260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宇宙射线事例能谱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1C6ADE3-8557-B8FD-23B1-A6A4B02579A6}"/>
              </a:ext>
            </a:extLst>
          </p:cNvPr>
          <p:cNvSpPr txBox="1"/>
          <p:nvPr/>
        </p:nvSpPr>
        <p:spPr>
          <a:xfrm>
            <a:off x="8311071" y="5118060"/>
            <a:ext cx="236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拟合参数</a:t>
            </a:r>
          </a:p>
        </p:txBody>
      </p:sp>
      <p:sp>
        <p:nvSpPr>
          <p:cNvPr id="13" name="AutoShape 3" descr="已上传的图片">
            <a:extLst>
              <a:ext uri="{FF2B5EF4-FFF2-40B4-BE49-F238E27FC236}">
                <a16:creationId xmlns:a16="http://schemas.microsoft.com/office/drawing/2014/main" id="{84738848-53DB-2971-64B5-EFDE34324B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4421D0-B34A-2F3F-3B08-2EE5F06BD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86" y="2801155"/>
            <a:ext cx="5715474" cy="34292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1F6F5-27AF-1F92-BEEB-93748DF22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80" y="4515798"/>
            <a:ext cx="4810160" cy="51911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845AA50-D7E5-86C7-5CA5-AFA80200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126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B4FC1-56A7-A165-5ADD-B94101C2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5CFCEF3-AD27-40A1-6B2D-81AE0B1814CE}"/>
              </a:ext>
            </a:extLst>
          </p:cNvPr>
          <p:cNvSpPr/>
          <p:nvPr/>
        </p:nvSpPr>
        <p:spPr>
          <a:xfrm>
            <a:off x="0" y="143519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6">
            <a:extLst>
              <a:ext uri="{FF2B5EF4-FFF2-40B4-BE49-F238E27FC236}">
                <a16:creationId xmlns:a16="http://schemas.microsoft.com/office/drawing/2014/main" id="{65563A32-837F-580A-2DCA-26F738B22FA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4837" y="544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新魏" panose="02010800040101010101" pitchFamily="2" charset="-122"/>
              </a:rPr>
              <a:t>3.2 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</a:rPr>
              <a:t>数据处理</a:t>
            </a:r>
            <a:r>
              <a:rPr lang="en-US" altLang="zh-CN" dirty="0">
                <a:latin typeface="Times New Roman" panose="02020603050405020304" pitchFamily="18" charset="0"/>
                <a:ea typeface="华文新魏" panose="02010800040101010101" pitchFamily="2" charset="-122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ea typeface="华文新魏" panose="02010800040101010101" pitchFamily="2" charset="-122"/>
              </a:rPr>
              <a:t>基础处理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8C683A0-2D49-AECF-A619-6EC58DB9813D}"/>
              </a:ext>
            </a:extLst>
          </p:cNvPr>
          <p:cNvSpPr txBox="1"/>
          <p:nvPr/>
        </p:nvSpPr>
        <p:spPr>
          <a:xfrm>
            <a:off x="1928917" y="4634664"/>
            <a:ext cx="2131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华文中宋" panose="02010600040101010101" pitchFamily="2" charset="-122"/>
                <a:ea typeface="华文中宋" panose="02010600040101010101" pitchFamily="2" charset="-122"/>
              </a:rPr>
              <a:t>模拟示意图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AC9445A-E7DA-CE37-E4C0-C51733D8E12C}"/>
              </a:ext>
            </a:extLst>
          </p:cNvPr>
          <p:cNvSpPr txBox="1"/>
          <p:nvPr/>
        </p:nvSpPr>
        <p:spPr>
          <a:xfrm>
            <a:off x="130451" y="1114448"/>
            <a:ext cx="11422212" cy="1289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实验内容：</a:t>
            </a:r>
            <a:endParaRPr lang="en-US" altLang="zh-CN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3GeV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的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μ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+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沿着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Z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轴方向辐照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EJ-200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闪烁体，辐照时间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10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小时，闪烁体尺寸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150*150*10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，将闪烁体分为五层，探测每层交界处的能谱分布（即每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2cm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位置处的能谱）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C0F4273-C90B-F9AC-A62F-7837A7AA5D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335" y="2404225"/>
            <a:ext cx="4340606" cy="250743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157B90C-021B-B699-0B38-4B7220303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898" y="2404225"/>
            <a:ext cx="4961789" cy="40554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B744E5F-21FD-9168-B047-3568171E216C}"/>
              </a:ext>
            </a:extLst>
          </p:cNvPr>
          <p:cNvSpPr txBox="1"/>
          <p:nvPr/>
        </p:nvSpPr>
        <p:spPr>
          <a:xfrm>
            <a:off x="-151465" y="5366046"/>
            <a:ext cx="731262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可以发现，在不同位置处的能谱形状不同，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μ+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进入闪烁体后，能量在不断减小，同时由于散射的原因，有束流损失，进而导致随着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Z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轴方向距离的增加，峰值能量逐渐降低，此处的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μ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子数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(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流强</a:t>
            </a:r>
            <a:r>
              <a:rPr lang="en-US" altLang="zh-CN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)</a:t>
            </a:r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也越来越少。</a:t>
            </a:r>
            <a:endParaRPr lang="en-US" altLang="zh-CN" sz="1600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AAD46D-AC5E-5C8F-8009-CA38F4DC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19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92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目录</a:t>
            </a:r>
          </a:p>
        </p:txBody>
      </p:sp>
      <p:sp>
        <p:nvSpPr>
          <p:cNvPr id="6" name="序号"/>
          <p:cNvSpPr txBox="1"/>
          <p:nvPr>
            <p:custDataLst>
              <p:tags r:id="rId3"/>
            </p:custDataLst>
          </p:nvPr>
        </p:nvSpPr>
        <p:spPr>
          <a:xfrm>
            <a:off x="4572000" y="1496107"/>
            <a:ext cx="757369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97500"/>
          </a:bodyPr>
          <a:lstStyle/>
          <a:p>
            <a:pPr algn="r">
              <a:lnSpc>
                <a:spcPct val="100000"/>
              </a:lnSpc>
            </a:pPr>
            <a:r>
              <a:rPr lang="en-US" sz="3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01</a:t>
            </a:r>
          </a:p>
        </p:txBody>
      </p:sp>
      <p:sp>
        <p:nvSpPr>
          <p:cNvPr id="7" name="项标题"/>
          <p:cNvSpPr txBox="1"/>
          <p:nvPr>
            <p:custDataLst>
              <p:tags r:id="rId4"/>
            </p:custDataLst>
          </p:nvPr>
        </p:nvSpPr>
        <p:spPr>
          <a:xfrm>
            <a:off x="5766951" y="1496202"/>
            <a:ext cx="470102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ea"/>
              </a:rPr>
              <a:t>第一部分</a:t>
            </a:r>
          </a:p>
        </p:txBody>
      </p:sp>
      <p:sp>
        <p:nvSpPr>
          <p:cNvPr id="14" name="序号"/>
          <p:cNvSpPr txBox="1"/>
          <p:nvPr>
            <p:custDataLst>
              <p:tags r:id="rId5"/>
            </p:custDataLst>
          </p:nvPr>
        </p:nvSpPr>
        <p:spPr>
          <a:xfrm>
            <a:off x="4572000" y="2616639"/>
            <a:ext cx="757369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97500"/>
          </a:bodyPr>
          <a:lstStyle/>
          <a:p>
            <a:pPr algn="r">
              <a:lnSpc>
                <a:spcPct val="100000"/>
              </a:lnSpc>
            </a:pPr>
            <a:r>
              <a:rPr lang="en-US" sz="3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02</a:t>
            </a:r>
          </a:p>
        </p:txBody>
      </p:sp>
      <p:sp>
        <p:nvSpPr>
          <p:cNvPr id="17" name="序号"/>
          <p:cNvSpPr txBox="1"/>
          <p:nvPr>
            <p:custDataLst>
              <p:tags r:id="rId6"/>
            </p:custDataLst>
          </p:nvPr>
        </p:nvSpPr>
        <p:spPr>
          <a:xfrm>
            <a:off x="4572000" y="3737171"/>
            <a:ext cx="757369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97500"/>
          </a:bodyPr>
          <a:lstStyle/>
          <a:p>
            <a:pPr algn="r">
              <a:lnSpc>
                <a:spcPct val="100000"/>
              </a:lnSpc>
            </a:pPr>
            <a:r>
              <a:rPr lang="en-US" sz="3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03</a:t>
            </a:r>
          </a:p>
        </p:txBody>
      </p:sp>
      <p:sp>
        <p:nvSpPr>
          <p:cNvPr id="20" name="序号"/>
          <p:cNvSpPr txBox="1"/>
          <p:nvPr>
            <p:custDataLst>
              <p:tags r:id="rId7"/>
            </p:custDataLst>
          </p:nvPr>
        </p:nvSpPr>
        <p:spPr>
          <a:xfrm>
            <a:off x="4572000" y="4857704"/>
            <a:ext cx="757369" cy="5041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97500"/>
          </a:bodyPr>
          <a:lstStyle/>
          <a:p>
            <a:pPr algn="r">
              <a:lnSpc>
                <a:spcPct val="100000"/>
              </a:lnSpc>
            </a:pPr>
            <a:r>
              <a:rPr lang="en-US" sz="3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04</a:t>
            </a:r>
          </a:p>
        </p:txBody>
      </p:sp>
      <p:sp>
        <p:nvSpPr>
          <p:cNvPr id="2" name="项标题">
            <a:extLst>
              <a:ext uri="{FF2B5EF4-FFF2-40B4-BE49-F238E27FC236}">
                <a16:creationId xmlns:a16="http://schemas.microsoft.com/office/drawing/2014/main" id="{FED8F467-7925-0872-BC36-63C7999DC2B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766951" y="2616829"/>
            <a:ext cx="470102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ea"/>
              </a:rPr>
              <a:t>第二部分</a:t>
            </a:r>
          </a:p>
        </p:txBody>
      </p:sp>
      <p:sp>
        <p:nvSpPr>
          <p:cNvPr id="3" name="项标题">
            <a:extLst>
              <a:ext uri="{FF2B5EF4-FFF2-40B4-BE49-F238E27FC236}">
                <a16:creationId xmlns:a16="http://schemas.microsoft.com/office/drawing/2014/main" id="{D67A4E2B-20C5-D86F-C595-E43E6DBA7C5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66951" y="3786006"/>
            <a:ext cx="470102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ea"/>
              </a:rPr>
              <a:t>第三部分</a:t>
            </a:r>
          </a:p>
        </p:txBody>
      </p:sp>
      <p:sp>
        <p:nvSpPr>
          <p:cNvPr id="5" name="项标题">
            <a:extLst>
              <a:ext uri="{FF2B5EF4-FFF2-40B4-BE49-F238E27FC236}">
                <a16:creationId xmlns:a16="http://schemas.microsoft.com/office/drawing/2014/main" id="{B71F9951-5D16-4260-ACBA-FDE858D1E64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66951" y="4857704"/>
            <a:ext cx="4701023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ea"/>
              </a:rPr>
              <a:t>总结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FA47173-C5F9-09A7-C6E1-50E16D1B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2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sz="4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总结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CAF3AC1-AD07-476D-534A-D30E14F5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20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666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45718A6-E3AE-1D84-F6F5-96ACFC9C28EB}"/>
              </a:ext>
            </a:extLst>
          </p:cNvPr>
          <p:cNvSpPr/>
          <p:nvPr/>
        </p:nvSpPr>
        <p:spPr>
          <a:xfrm>
            <a:off x="0" y="641004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3799" y="507847"/>
            <a:ext cx="10800000" cy="720000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总结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0D362CF-4221-397B-511C-DDC7C622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56433B5F-6AA6-CDF2-27BB-C774626A7CD0}"/>
              </a:ext>
            </a:extLst>
          </p:cNvPr>
          <p:cNvSpPr txBox="1">
            <a:spLocks/>
          </p:cNvSpPr>
          <p:nvPr/>
        </p:nvSpPr>
        <p:spPr>
          <a:xfrm>
            <a:off x="838200" y="1557670"/>
            <a:ext cx="10515600" cy="4619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对实验室的设备和数据分析实验模拟工具作了初步的了解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同辈交流、走出舒适区、教学相长。。。</a:t>
            </a: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谢谢！</a:t>
            </a:r>
          </a:p>
        </p:txBody>
      </p:sp>
      <p:sp>
        <p:nvSpPr>
          <p:cNvPr id="2" name="署名">
            <a:extLst>
              <a:ext uri="{FF2B5EF4-FFF2-40B4-BE49-F238E27FC236}">
                <a16:creationId xmlns:a16="http://schemas.microsoft.com/office/drawing/2014/main" id="{029DAA8E-903D-F31A-1BE0-79CFC87E53A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73150" y="4341685"/>
            <a:ext cx="11370732" cy="227602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latin typeface="Times New Roman" panose="02020603050405020304" pitchFamily="18" charset="0"/>
                <a:ea typeface="华文中宋" panose="02010600040101010101" pitchFamily="2" charset="-122"/>
              </a:rPr>
              <a:t>汇报人：陈宏昆　时间：</a:t>
            </a:r>
            <a:r>
              <a:rPr lang="en-US" altLang="zh-CN" sz="2400" dirty="0">
                <a:latin typeface="Times New Roman" panose="02020603050405020304" pitchFamily="18" charset="0"/>
                <a:ea typeface="华文中宋" panose="02010600040101010101" pitchFamily="2" charset="-122"/>
              </a:rPr>
              <a:t>2024. 11.14</a:t>
            </a:r>
          </a:p>
          <a:p>
            <a:br>
              <a:rPr lang="en-US" altLang="zh-CN" sz="2400" dirty="0">
                <a:latin typeface="Times New Roman" panose="02020603050405020304" pitchFamily="18" charset="0"/>
                <a:ea typeface="华文中宋" panose="02010600040101010101" pitchFamily="2" charset="-122"/>
              </a:rPr>
            </a:br>
            <a:r>
              <a:rPr lang="en-US" altLang="zh-CN" sz="2400" dirty="0">
                <a:latin typeface="Times New Roman" panose="02020603050405020304" pitchFamily="18" charset="0"/>
                <a:ea typeface="华文中宋" panose="02010600040101010101" pitchFamily="2" charset="-122"/>
              </a:rPr>
              <a:t>C</a:t>
            </a:r>
            <a:r>
              <a:rPr lang="zh-CN" altLang="en-US" sz="2400" dirty="0">
                <a:latin typeface="Times New Roman" panose="02020603050405020304" pitchFamily="18" charset="0"/>
                <a:ea typeface="华文中宋" panose="02010600040101010101" pitchFamily="2" charset="-122"/>
              </a:rPr>
              <a:t>组成员：董启凡、陈宏昆、吴培清、黄安然</a:t>
            </a:r>
            <a:endParaRPr lang="en-US" altLang="zh-CN" sz="2400" dirty="0"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1CC3068-0F85-2FA3-E067-3191DAC9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22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095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sz="4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第一部分</a:t>
            </a: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E28F16D-D98A-D0F3-BE43-1968B894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3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2ACB133E-00D7-8896-20EE-EC163B0F0F9D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E426F99-E922-0C00-17CA-A1362478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10" y="194280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1.0</a:t>
            </a:r>
            <a:r>
              <a:rPr lang="zh-CN" altLang="en-US" sz="2900" dirty="0">
                <a:latin typeface="Times New Roman" panose="02020603050405020304" pitchFamily="18" charset="0"/>
                <a:ea typeface="华文新魏" panose="02010800040101010101" pitchFamily="2" charset="-122"/>
              </a:rPr>
              <a:t>示波器与信号发生器实验概览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2D3F6A-2332-040A-ECF1-63647908FE11}"/>
              </a:ext>
            </a:extLst>
          </p:cNvPr>
          <p:cNvSpPr txBox="1"/>
          <p:nvPr/>
        </p:nvSpPr>
        <p:spPr>
          <a:xfrm>
            <a:off x="85847" y="963632"/>
            <a:ext cx="11723294" cy="2536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实验目的：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了解示波器和信号发生器的基本操作，掌握频率、幅度、触发模式等参数的影响。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实验内容：</a:t>
            </a:r>
            <a:endParaRPr lang="en-US" altLang="zh-CN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基本信号观测</a:t>
            </a:r>
            <a:r>
              <a:rPr lang="en-US" altLang="zh-CN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输出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10kHz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正弦波（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1Vpp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），通过示波器观察波形特征，验证周期与幅度。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结果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成功捕捉正弦波，波形清晰可辨。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波形调节</a:t>
            </a:r>
            <a:r>
              <a:rPr lang="en-US" altLang="zh-CN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通过改变幅度、高电平、低电平、偏移等参数，观察波形变化。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结论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参数调节可显著改变波形幅度和周期特性。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2A40CFB-007E-F837-A8FC-0E3227865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02" y="3675148"/>
            <a:ext cx="4238075" cy="26067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D6D1DA-6DCC-6063-1146-92AE93133C37}"/>
              </a:ext>
            </a:extLst>
          </p:cNvPr>
          <p:cNvSpPr txBox="1"/>
          <p:nvPr/>
        </p:nvSpPr>
        <p:spPr>
          <a:xfrm>
            <a:off x="1443765" y="6272444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基本信号观测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591A6B1-C440-C276-685D-5C1ED29E4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36" y="3549257"/>
            <a:ext cx="4432280" cy="27265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D1D3B9C-5294-C352-D34B-E0667699A408}"/>
              </a:ext>
            </a:extLst>
          </p:cNvPr>
          <p:cNvSpPr txBox="1"/>
          <p:nvPr/>
        </p:nvSpPr>
        <p:spPr>
          <a:xfrm>
            <a:off x="6940661" y="6275772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改变了幅度及频率后的正弦波形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D98443-68AF-D7BB-BB28-52D75B4B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206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DC130-F348-D29F-6785-F4FB64AE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F99C1EF6-B2A6-9559-54DC-2E0B0954D894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C94F730-5132-ACC9-46D8-6C6C129E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10" y="194280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1.0</a:t>
            </a:r>
            <a:r>
              <a:rPr lang="zh-CN" altLang="en-US" sz="2900" dirty="0">
                <a:latin typeface="Times New Roman" panose="02020603050405020304" pitchFamily="18" charset="0"/>
                <a:ea typeface="华文新魏" panose="02010800040101010101" pitchFamily="2" charset="-122"/>
              </a:rPr>
              <a:t>示波器与信号发生器实验概览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11C9D8-1037-FBC5-8CB7-04F744B19BA1}"/>
              </a:ext>
            </a:extLst>
          </p:cNvPr>
          <p:cNvSpPr txBox="1"/>
          <p:nvPr/>
        </p:nvSpPr>
        <p:spPr>
          <a:xfrm>
            <a:off x="85847" y="963632"/>
            <a:ext cx="12272578" cy="3367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实验目的：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了解示波器和信号发生器的基本操作，掌握频率、幅度、触发模式等参数的影响。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实验内容：</a:t>
            </a:r>
            <a:endParaRPr lang="en-US" altLang="zh-CN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TTL</a:t>
            </a: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与方波</a:t>
            </a:r>
            <a:r>
              <a:rPr lang="en-US" altLang="zh-CN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输出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100kHz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方波，观察信号占空比、上升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/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下降时间等特征。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结果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占空比、上升和下降时间明显影响波形稳定性和清晰度。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高斯信号</a:t>
            </a:r>
            <a:r>
              <a:rPr lang="en-US" altLang="zh-CN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输出基线为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0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、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100mV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的高斯脉冲，并调节频率。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结论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高频下脉冲宽度随频率变化显著。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双通道输出</a:t>
            </a:r>
            <a:r>
              <a:rPr lang="en-US" altLang="zh-CN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调整双通道正弦波的相位延迟。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观察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延迟角度可清晰观测，两信号稳定同步。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85D000D-C75A-A44A-4D99-EF545336B376}"/>
              </a:ext>
            </a:extLst>
          </p:cNvPr>
          <p:cNvSpPr txBox="1"/>
          <p:nvPr/>
        </p:nvSpPr>
        <p:spPr>
          <a:xfrm>
            <a:off x="1379442" y="6359814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TTL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与方波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3A87B3-F303-EBE2-D8B2-44AE4157E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54" y="4254259"/>
            <a:ext cx="3414689" cy="20981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CD4DC2-139B-4850-AB19-7F5FFFCE9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2" y="4254259"/>
            <a:ext cx="3416227" cy="20981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FE6823-2D87-4FC2-3DCD-4A7254DC3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928" y="4208649"/>
            <a:ext cx="3477616" cy="213612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F832F97-4428-785C-AAA7-7291053ADB67}"/>
              </a:ext>
            </a:extLst>
          </p:cNvPr>
          <p:cNvSpPr txBox="1"/>
          <p:nvPr/>
        </p:nvSpPr>
        <p:spPr>
          <a:xfrm>
            <a:off x="5239623" y="6406508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高斯信号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1732E58-5864-ED6D-FC40-D7701CB55021}"/>
              </a:ext>
            </a:extLst>
          </p:cNvPr>
          <p:cNvSpPr txBox="1"/>
          <p:nvPr/>
        </p:nvSpPr>
        <p:spPr>
          <a:xfrm>
            <a:off x="9099803" y="6359814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双通道输出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2B54A5-7EA3-4060-CF6E-F640A0865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69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DC468-8B15-6BFB-4557-E92F55C5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359C31B8-68CE-AF7D-4955-FB525E8CAA02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ECE9149-A9B3-3ED9-7AA6-CD912BD9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10" y="194280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1.1</a:t>
            </a:r>
            <a:r>
              <a:rPr lang="zh-CN" altLang="en-US" sz="2900" dirty="0">
                <a:latin typeface="Times New Roman" panose="02020603050405020304" pitchFamily="18" charset="0"/>
                <a:ea typeface="华文新魏" panose="02010800040101010101" pitchFamily="2" charset="-122"/>
              </a:rPr>
              <a:t>使用万用表与线性电源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173C3BD-0088-D747-320D-5FD341A1B691}"/>
              </a:ext>
            </a:extLst>
          </p:cNvPr>
          <p:cNvSpPr txBox="1"/>
          <p:nvPr/>
        </p:nvSpPr>
        <p:spPr>
          <a:xfrm>
            <a:off x="85847" y="963632"/>
            <a:ext cx="8328912" cy="5860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实验目的：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学习万用表的测量功能：电阻、电流、电压。掌握线性电源的使用，输出不同规格的电流。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实验内容：</a:t>
            </a:r>
            <a:endParaRPr lang="en-US" altLang="zh-CN" dirty="0">
              <a:solidFill>
                <a:schemeClr val="accent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电阻测量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使用万用表测量电阻，直接接入电阻两端读取数值。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人体电阻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双手捏住万用表表笔，测得电阻约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334.8 </a:t>
            </a:r>
            <a:r>
              <a:rPr lang="en-US" altLang="zh-CN" dirty="0" err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kΩ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二极管与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LED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测试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测量二极管单向导电，另一端阻值超过量程。测量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LED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同样呈现单向导电，且产生发光。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电流与电压测量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测量电源的电流和电压，确保表笔和档位正确，避免短路。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万用表内阻测量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并联电阻测得万用表内阻约为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10 MΩ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电源接地与输出端分析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接地端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参考电位，可能连接地球。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负输出端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非隔离电源中通常等同接地，隔离电源中独立。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浮地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电路未连接公共地，适用于隔离电源。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真地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 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直接接地的参考点。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±6V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供电连接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: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使用双输出或串联两个单输出电源，实现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±6V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供电。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0D6FB1F-2C3F-66DE-6253-82345BDF3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06" y="3836794"/>
            <a:ext cx="3429000" cy="257175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05F5176-A1E6-E4C0-A25C-222243B59930}"/>
              </a:ext>
            </a:extLst>
          </p:cNvPr>
          <p:cNvSpPr txBox="1"/>
          <p:nvPr/>
        </p:nvSpPr>
        <p:spPr>
          <a:xfrm>
            <a:off x="9178910" y="3197447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人体电阻测量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011F66-4CDF-BB13-F10B-97C29EDEC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606" y="554280"/>
            <a:ext cx="3505200" cy="26289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4C2FD87-E46E-0498-0D14-A7D2E142D648}"/>
              </a:ext>
            </a:extLst>
          </p:cNvPr>
          <p:cNvSpPr txBox="1"/>
          <p:nvPr/>
        </p:nvSpPr>
        <p:spPr>
          <a:xfrm>
            <a:off x="8822739" y="6463709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二极管单向导电测量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60650-21D1-D761-EEE2-91AEDA3A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89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4A146-9C59-7F9E-26E3-35AC652FC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61FB1B78-C9DB-8760-6454-323F2AA6585C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D7536B7-2FE0-7B38-6AA6-724101D5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10" y="194280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1.2</a:t>
            </a:r>
            <a:r>
              <a:rPr lang="en-US" altLang="zh-CN" sz="2900" dirty="0">
                <a:latin typeface="Times New Roman" panose="02020603050405020304" pitchFamily="18" charset="0"/>
                <a:ea typeface="华文新魏" panose="02010800040101010101" pitchFamily="2" charset="-122"/>
              </a:rPr>
              <a:t>RC</a:t>
            </a:r>
            <a:r>
              <a:rPr lang="zh-CN" altLang="en-US" sz="2900" dirty="0">
                <a:latin typeface="Times New Roman" panose="02020603050405020304" pitchFamily="18" charset="0"/>
                <a:ea typeface="华文新魏" panose="02010800040101010101" pitchFamily="2" charset="-122"/>
              </a:rPr>
              <a:t>电路实验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8465DE-D003-2CBF-D1D0-78FB6C133409}"/>
              </a:ext>
            </a:extLst>
          </p:cNvPr>
          <p:cNvSpPr txBox="1"/>
          <p:nvPr/>
        </p:nvSpPr>
        <p:spPr>
          <a:xfrm>
            <a:off x="85846" y="963632"/>
            <a:ext cx="12626543" cy="874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实验目的：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了解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RC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电路在不同频率和电阻条件下的输出波形变化特性，并探索其在信号滤波中的应用。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实验内容：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输入正弦波和方波，观察输出随频率和电阻变化的影响。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2F74718-7A12-86E4-1D1C-2455F2097256}"/>
              </a:ext>
            </a:extLst>
          </p:cNvPr>
          <p:cNvSpPr txBox="1"/>
          <p:nvPr/>
        </p:nvSpPr>
        <p:spPr>
          <a:xfrm>
            <a:off x="536715" y="6362326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输入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1kHz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正弦波时的输出波形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0DAF3F-A83D-DFC1-D4BC-ABD63278E353}"/>
              </a:ext>
            </a:extLst>
          </p:cNvPr>
          <p:cNvSpPr txBox="1"/>
          <p:nvPr/>
        </p:nvSpPr>
        <p:spPr>
          <a:xfrm>
            <a:off x="4767553" y="3921867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输入频率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1MHz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的正弦波的输出波形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5912DF4-19D6-611E-F200-C97F8A91D3E3}"/>
              </a:ext>
            </a:extLst>
          </p:cNvPr>
          <p:cNvSpPr txBox="1"/>
          <p:nvPr/>
        </p:nvSpPr>
        <p:spPr>
          <a:xfrm>
            <a:off x="4934821" y="64069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输入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1kHz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正弦波时的输出波形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96BEDB5-3F03-AC02-788C-9BE1728A254F}"/>
              </a:ext>
            </a:extLst>
          </p:cNvPr>
          <p:cNvSpPr txBox="1"/>
          <p:nvPr/>
        </p:nvSpPr>
        <p:spPr>
          <a:xfrm>
            <a:off x="536715" y="3882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输入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1kHz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正弦波时的输出波形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5AD77C8-99E6-01E9-CF90-14B035782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16165" r="16013" b="18738"/>
          <a:stretch/>
        </p:blipFill>
        <p:spPr>
          <a:xfrm>
            <a:off x="720384" y="1981285"/>
            <a:ext cx="3316357" cy="1901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96DDD6-927C-1819-91AB-7B2C2C044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83" y="4371146"/>
            <a:ext cx="3316357" cy="19911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0540E9-3354-0FF9-EF24-F5FA2DCC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444" y="4336014"/>
            <a:ext cx="3455753" cy="2115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5556DAB-E8A9-4931-0330-7B1A1CC31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19558" r="19023" b="23262"/>
          <a:stretch/>
        </p:blipFill>
        <p:spPr>
          <a:xfrm>
            <a:off x="5269322" y="1931866"/>
            <a:ext cx="3372875" cy="200847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9A6E187-9BC3-1FEB-EC2D-83599DFE1A64}"/>
              </a:ext>
            </a:extLst>
          </p:cNvPr>
          <p:cNvSpPr txBox="1"/>
          <p:nvPr/>
        </p:nvSpPr>
        <p:spPr>
          <a:xfrm>
            <a:off x="9227926" y="2359431"/>
            <a:ext cx="2709744" cy="1705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实验结论：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输出波形随频率和电阻值的变化有显著变化，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RC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电路能够有效滤除噪声。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6AC88C-3AD2-B7B0-92A2-35262901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183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8CEDE-83B1-DA04-132E-9FFF17061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E16E588E-F973-A6A7-6C51-8394AB8EF255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CB90AB4-7676-10B7-A865-B934CEBD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10" y="194280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1.3</a:t>
            </a:r>
            <a:r>
              <a:rPr lang="en-US" altLang="zh-CN" sz="2900" dirty="0">
                <a:latin typeface="Times New Roman" panose="02020603050405020304" pitchFamily="18" charset="0"/>
                <a:ea typeface="华文新魏" panose="02010800040101010101" pitchFamily="2" charset="-122"/>
              </a:rPr>
              <a:t>CR</a:t>
            </a:r>
            <a:r>
              <a:rPr lang="zh-CN" altLang="en-US" sz="2900" dirty="0">
                <a:latin typeface="Times New Roman" panose="02020603050405020304" pitchFamily="18" charset="0"/>
                <a:ea typeface="华文新魏" panose="02010800040101010101" pitchFamily="2" charset="-122"/>
              </a:rPr>
              <a:t>电路实验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6C7A65-3B42-3FA3-A772-1C3201FC554B}"/>
              </a:ext>
            </a:extLst>
          </p:cNvPr>
          <p:cNvSpPr txBox="1"/>
          <p:nvPr/>
        </p:nvSpPr>
        <p:spPr>
          <a:xfrm>
            <a:off x="85846" y="963632"/>
            <a:ext cx="11656695" cy="1705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实验目的：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探究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CR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电路在不同输入频率下的幅度衰减和相位滞后特性，并观察其对高速方波和高斯波形的响应。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实验内容：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输入正弦波、方波和高斯波形，研究幅度和相位的响应特性。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实验结论：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不同输入频率和阻值下，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CR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电路的输出波形幅度和相位发生显著变化，尤其在高速方波和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burst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模式下响应效果明显。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002E6D-4C6C-A4F0-91D1-F7A5E0DA04A3}"/>
              </a:ext>
            </a:extLst>
          </p:cNvPr>
          <p:cNvSpPr txBox="1"/>
          <p:nvPr/>
        </p:nvSpPr>
        <p:spPr>
          <a:xfrm>
            <a:off x="361103" y="6441262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增大阻值到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2kΩ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时的输出波形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5B61430-194D-A613-6BB4-89289CEF2DB9}"/>
              </a:ext>
            </a:extLst>
          </p:cNvPr>
          <p:cNvSpPr txBox="1"/>
          <p:nvPr/>
        </p:nvSpPr>
        <p:spPr>
          <a:xfrm>
            <a:off x="8526879" y="6209118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幅度和相位随频率的变化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ABBFD19-AAAE-1788-2D50-A9E1F3CAC9A3}"/>
              </a:ext>
            </a:extLst>
          </p:cNvPr>
          <p:cNvSpPr txBox="1"/>
          <p:nvPr/>
        </p:nvSpPr>
        <p:spPr>
          <a:xfrm>
            <a:off x="4614976" y="6359814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输入高速方波的输出波形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13F1E6-2174-2F80-D7C0-CDD4808D475D}"/>
              </a:ext>
            </a:extLst>
          </p:cNvPr>
          <p:cNvSpPr txBox="1"/>
          <p:nvPr/>
        </p:nvSpPr>
        <p:spPr>
          <a:xfrm>
            <a:off x="-171387" y="3295517"/>
            <a:ext cx="512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输入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1kHz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正弦波，调节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1kΩ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阻值的输出波形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4B6EE1F-0480-2C2D-0881-48129CD22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976" y="2416842"/>
            <a:ext cx="3173629" cy="19008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F527BA2-33EF-4235-5C78-12E9D268D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838" y="2200813"/>
            <a:ext cx="3868090" cy="387124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A98F24-6054-34CC-8100-7E300D2C9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72" y="4285384"/>
            <a:ext cx="3504477" cy="209249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89FCE8-2B83-B766-5302-C1C5CB9AB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363" y="4492371"/>
            <a:ext cx="3203242" cy="1900897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1C94CE-09EF-BE51-0F51-E928A053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652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223B2-9D06-1181-B06D-301335A26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>
            <a:extLst>
              <a:ext uri="{FF2B5EF4-FFF2-40B4-BE49-F238E27FC236}">
                <a16:creationId xmlns:a16="http://schemas.microsoft.com/office/drawing/2014/main" id="{0D3337DD-DC1B-1A06-D196-F33F6DD9C0F2}"/>
              </a:ext>
            </a:extLst>
          </p:cNvPr>
          <p:cNvSpPr/>
          <p:nvPr/>
        </p:nvSpPr>
        <p:spPr>
          <a:xfrm>
            <a:off x="0" y="314036"/>
            <a:ext cx="12192000" cy="649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492D132-FB61-4100-EB77-F8A00D85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10" y="194280"/>
            <a:ext cx="10800000" cy="720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1.4</a:t>
            </a:r>
            <a:r>
              <a:rPr lang="zh-CN" altLang="en-US" sz="2900" dirty="0">
                <a:latin typeface="Times New Roman" panose="02020603050405020304" pitchFamily="18" charset="0"/>
                <a:ea typeface="华文新魏" panose="02010800040101010101" pitchFamily="2" charset="-122"/>
              </a:rPr>
              <a:t>极零相消与阻容匹配实验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1A1072-528F-EFFC-B3B0-F736FCA89A7D}"/>
              </a:ext>
            </a:extLst>
          </p:cNvPr>
          <p:cNvSpPr txBox="1"/>
          <p:nvPr/>
        </p:nvSpPr>
        <p:spPr>
          <a:xfrm>
            <a:off x="85846" y="963632"/>
            <a:ext cx="11656695" cy="2951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实验目的：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在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CR-RC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电路中，通过极零相消和阻容匹配电路减少脉冲信号的下冲，避免能谱峰变宽，从而提高能量分辨率。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极零相消电路搭建与调整：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电位器与电容并联，调节阻值可消除下冲现象。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固定电位器阻值：输入指数衰减脉冲，观察脉冲宽度变化。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阻容匹配电路的构建与测试：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在极零相消电路基础上添加电容。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输入高速方波脉冲：观察失真情况（图示：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100kHz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输入与输出波形）。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L="742950" lvl="1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参数调整：改变电位器阻值及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R1/R2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、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C1/C2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值组合，获得不失真信号</a:t>
            </a:r>
            <a:endParaRPr lang="en-US" altLang="zh-CN" dirty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F9EEA1F-F9B1-65FE-7ADC-C78517EE355B}"/>
              </a:ext>
            </a:extLst>
          </p:cNvPr>
          <p:cNvSpPr txBox="1"/>
          <p:nvPr/>
        </p:nvSpPr>
        <p:spPr>
          <a:xfrm>
            <a:off x="85846" y="6359814"/>
            <a:ext cx="554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固定电位器阻值后输入指数衰减脉冲的输出波形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15521C-FAE2-DED3-36AC-E9847C78361C}"/>
              </a:ext>
            </a:extLst>
          </p:cNvPr>
          <p:cNvSpPr txBox="1"/>
          <p:nvPr/>
        </p:nvSpPr>
        <p:spPr>
          <a:xfrm>
            <a:off x="5914193" y="6352282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输入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</a:rPr>
              <a:t>100kHz</a:t>
            </a:r>
            <a:r>
              <a:rPr lang="zh-CN" altLang="en-US" dirty="0">
                <a:latin typeface="Times New Roman" panose="02020603050405020304" pitchFamily="18" charset="0"/>
                <a:ea typeface="华文中宋" panose="02010600040101010101" pitchFamily="2" charset="-122"/>
              </a:rPr>
              <a:t>方波脉冲的输出信号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AE92977-2DC6-D3E0-BBE3-D194937FE5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b="9850"/>
          <a:stretch/>
        </p:blipFill>
        <p:spPr>
          <a:xfrm>
            <a:off x="6010178" y="3915402"/>
            <a:ext cx="4026078" cy="24198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2566241-390C-B4DD-A17C-A85AEB654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5" b="11445"/>
          <a:stretch/>
        </p:blipFill>
        <p:spPr>
          <a:xfrm>
            <a:off x="742435" y="3939999"/>
            <a:ext cx="3960372" cy="2419815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728080-1170-4865-3CDB-ED0DA629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0543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NlOGMwZWY5ZTZkYmJlZjM1NjFlODQ0ZTA0NzhjNj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715_3*a*1"/>
  <p:tag name="KSO_WM_TEMPLATE_CATEGORY" val="diagram"/>
  <p:tag name="KSO_WM_TEMPLATE_INDEX" val="202317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3488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488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488_1*a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PRESET_TEXT" val="单击此处添加文档标题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custom20233488_1*f*4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PRESET_TEXT" val="汇报人：WP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50"/>
  <p:tag name="KSO_WM_TEMPLATE_CATEGORY" val="custom"/>
  <p:tag name="KSO_WM_TEMPLATE_INDEX" val="202334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40"/>
  <p:tag name="KSO_WM_TEMPLATE_CATEGORY" val="custom"/>
  <p:tag name="KSO_WM_TEMPLATE_INDEX" val="202334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3488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488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488_1*a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PRESET_TEXT" val="单击此处添加文档标题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custom20233488_1*f*4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PRESET_TEXT" val="汇报人：WP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3488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3488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488_4*a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目录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3488_4*l_h_i*1_1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3488_4*l_h_a*1_1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UNIT_PRESET_TEXT" val="单击添加目录项标题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custom20233488_4*l_h_i*1_2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488"/>
  <p:tag name="KSO_WM_TEMPLATE_THUMBS_INDEX" val="1、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custom20233488_4*l_h_i*1_3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custom20233488_4*l_h_i*1_4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3488_4*l_h_a*1_1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UNIT_PRESET_TEXT" val="单击添加目录项标题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3488_4*l_h_a*1_1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UNIT_PRESET_TEXT" val="单击添加目录项标题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3488_4*l_h_a*1_1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UNIT_PRESET_TEXT" val="单击添加目录项标题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3488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488"/>
  <p:tag name="KSO_WM_SLIDE_TYPE" val="sectionTitle"/>
  <p:tag name="KSO_WM_SLIDE_SUBTYPE" val="pureTxt"/>
  <p:tag name="KSO_WM_SLIDE_LAYOUT" val="a_e"/>
  <p:tag name="KSO_WM_SLIDE_LAYOUT_CNT" val="1_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488_7*a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488_7*e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3488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488"/>
  <p:tag name="KSO_WM_SLIDE_TYPE" val="sectionTitle"/>
  <p:tag name="KSO_WM_SLIDE_SUBTYPE" val="pureTxt"/>
  <p:tag name="KSO_WM_SLIDE_LAYOUT" val="a_e"/>
  <p:tag name="KSO_WM_SLIDE_LAYOUT_CNT" val="1_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488_7*a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488_7*e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31715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15"/>
  <p:tag name="KSO_WM_SLIDE_TYPE" val="text"/>
  <p:tag name="KSO_WM_SLIDE_SUBTYPE" val="diag"/>
  <p:tag name="KSO_WM_SLIDE_SIZE" val="710.75*283.465"/>
  <p:tag name="KSO_WM_SLIDE_POSITION" val="125.35*159.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715_3*a*1"/>
  <p:tag name="KSO_WM_TEMPLATE_CATEGORY" val="diagram"/>
  <p:tag name="KSO_WM_TEMPLATE_INDEX" val="202317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31715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15"/>
  <p:tag name="KSO_WM_SLIDE_TYPE" val="text"/>
  <p:tag name="KSO_WM_SLIDE_SUBTYPE" val="diag"/>
  <p:tag name="KSO_WM_SLIDE_SIZE" val="710.75*283.465"/>
  <p:tag name="KSO_WM_SLIDE_POSITION" val="125.35*159.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715_3*a*1"/>
  <p:tag name="KSO_WM_TEMPLATE_CATEGORY" val="diagram"/>
  <p:tag name="KSO_WM_TEMPLATE_INDEX" val="202317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3488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488"/>
  <p:tag name="KSO_WM_SLIDE_TYPE" val="sectionTitle"/>
  <p:tag name="KSO_WM_SLIDE_SUBTYPE" val="pureTxt"/>
  <p:tag name="KSO_WM_SLIDE_LAYOUT" val="a_e"/>
  <p:tag name="KSO_WM_SLIDE_LAYOUT_CNT" val="1_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488_7*a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488_7*e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31715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15"/>
  <p:tag name="KSO_WM_SLIDE_TYPE" val="text"/>
  <p:tag name="KSO_WM_SLIDE_SUBTYPE" val="diag"/>
  <p:tag name="KSO_WM_SLIDE_SIZE" val="710.75*283.465"/>
  <p:tag name="KSO_WM_SLIDE_POSITION" val="125.35*159.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715_3*a*1"/>
  <p:tag name="KSO_WM_TEMPLATE_CATEGORY" val="diagram"/>
  <p:tag name="KSO_WM_TEMPLATE_INDEX" val="202317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31715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15"/>
  <p:tag name="KSO_WM_SLIDE_TYPE" val="text"/>
  <p:tag name="KSO_WM_SLIDE_SUBTYPE" val="diag"/>
  <p:tag name="KSO_WM_SLIDE_SIZE" val="710.75*283.465"/>
  <p:tag name="KSO_WM_SLIDE_POSITION" val="125.35*159.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715_3*a*1"/>
  <p:tag name="KSO_WM_TEMPLATE_CATEGORY" val="diagram"/>
  <p:tag name="KSO_WM_TEMPLATE_INDEX" val="202317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31715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15"/>
  <p:tag name="KSO_WM_SLIDE_TYPE" val="text"/>
  <p:tag name="KSO_WM_SLIDE_SUBTYPE" val="diag"/>
  <p:tag name="KSO_WM_SLIDE_SIZE" val="710.75*283.465"/>
  <p:tag name="KSO_WM_SLIDE_POSITION" val="125.35*159.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715_3*a*1"/>
  <p:tag name="KSO_WM_TEMPLATE_CATEGORY" val="diagram"/>
  <p:tag name="KSO_WM_TEMPLATE_INDEX" val="202317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31715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15"/>
  <p:tag name="KSO_WM_SLIDE_TYPE" val="text"/>
  <p:tag name="KSO_WM_SLIDE_SUBTYPE" val="diag"/>
  <p:tag name="KSO_WM_SLIDE_SIZE" val="710.75*283.465"/>
  <p:tag name="KSO_WM_SLIDE_POSITION" val="125.35*159.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715_3*a*1"/>
  <p:tag name="KSO_WM_TEMPLATE_CATEGORY" val="diagram"/>
  <p:tag name="KSO_WM_TEMPLATE_INDEX" val="202317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3488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488"/>
  <p:tag name="KSO_WM_SLIDE_TYPE" val="sectionTitle"/>
  <p:tag name="KSO_WM_SLIDE_SUBTYPE" val="pureTxt"/>
  <p:tag name="KSO_WM_SLIDE_LAYOUT" val="a_e"/>
  <p:tag name="KSO_WM_SLIDE_LAYOUT_CNT" val="1_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488_7*a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488_7*e*1"/>
  <p:tag name="KSO_WM_TEMPLATE_CATEGORY" val="custom"/>
  <p:tag name="KSO_WM_TEMPLATE_INDEX" val="20233488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31715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15"/>
  <p:tag name="KSO_WM_SLIDE_TYPE" val="text"/>
  <p:tag name="KSO_WM_SLIDE_SUBTYPE" val="diag"/>
  <p:tag name="KSO_WM_SLIDE_SIZE" val="710.75*283.465"/>
  <p:tag name="KSO_WM_SLIDE_POSITION" val="125.35*159.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主题字体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s:customData xmlns="http://www.wps.cn/officeDocument/2013/wpsCustomData" xmlns:s="http://www.wps.cn/officeDocument/2013/wpsCustomData">
  <extobjs>
    <extobj name="F360BE8B-6686-4F3D-AEAF-501FE73E4058-1">
      <extobjdata type="F360BE8B-6686-4F3D-AEAF-501FE73E4058" data="ewoJIkZpbGVDb250ZW50IiA6ICJVRXNEQkJRQUFBQUlBQldYSDFrQXBpbUZxUUVBQU9rREFBQU1BQUFBWkc5amRXMWxiblF1ZUcxc2haTmZUOXN3Rk1YZmtmZ09rZDlUSERmTm55b1o2bEpnU0dVZ011QTVKRGVwVmNkR2psTkEwNzc3N0RDMTFEUmFIaUxsL0k2UG5YdXZrL08zbGpsYmtCMFZQRVhlQkNNSGVDa3F5cHNVOWFwMkkzVCs3ZlFrV1lxeWI0RXI1elpQMFJQbHlIbmNMU0lUUEFtUW95MVhQYTFTOUhzYWs5QVB5cGtiUXhpNWZreGk5eG1BdUVFMHhiTVF4L1UwcVA0Z0hldm94MFJuZ3RlMCtTY01ZaTVZcjNTODg1aWlHZmJRbVFWdmltNWpHRDRrRHk5Vm9lQ3VhT0JuMFlJeFhDNVcrWVcxZkMxZXJ5U3REUDUxLzNDRTN2Y001RGcydndtTWNoaTNtQ044bDFCc2psdHVaYlBvbFZnVjc2Slh4eTF0KzMvSFNwU2I3S05JWC9GMXc0V0VKZFFaVjdsNloyUGwyUGt1QlZjam5nc0dwWkswTEZnbVJkZnQ0dmJsVDg3c1BpYTUwcU5FV1hkUW13L051U3ZVT2tVa0RLelNIV0QvVTdvVmxpeEtSYmREcDY5NUJXL1dZWXplR1cwL09jbnloVnBLWGtvQS9rUXJ0UjVJVExBTmZ3QnQxa05WUEJ4OTNvQVZxaGF5TmFTQ2JyTW5tZTY2Z21xcFh3WVNUSHdYUis3VWM3eG9QaU56UDdTOFlwZzB0dFdOM3BNYmZRVnJPaG9UekgzeXhXemxEQjBaTHEzKytBdFFTd01FRkFBQUFBZ0FGWmNmV2JYeHBFaHpDZ0FBaTJvQUFBOEFBQUJ3WVdkbGN5OXdZV2RsTVM1NGJXenRYVnR2RzhjVmZpL1EvN0JnWHV6RUpwZVg1UVdnR2xBWEtpcEVtaFVwV2VyYmloeVJHeTkzaU9WS3NmcmtOR2dUb0EwUW9DNktwZzBDRzJuamg4SnUwUnBGTC9rM3BXVC9pNTZaMmZ2T0xsZWlGSnZReUEvbXpqa3o1ektYODgxbmFsMS8vK0ZZbDA2UU9kV3dzWkxKWitXTWhJdytIbWpHY0NXejIydmVyV2JlLzlFUGYxRHZxRU1rYmEyRGlnd3F2ZE1KV3NtUXRvelVWc2Z3K2ZXVGwzZnpHZW1uR0k5Qkp5UHRHcHExa2htUE0xTEhSQjExZ2t4b0xtWmdLQWwrNkhBZEUwK21kZ050dks4TnJKRzBCNHI1UWlHckZESTV2L1FEcEExSEZoRlhhc1ZzUmM0SHhjU2dPMEFoTDBlbDNnQ0ZXaVVvSnU2c21raDlrT3lDcXpiSGx3NDJMVlBWcUVLenNkM2RDSW9ieHhidWFqOURSTnpiMmQySU1iS05qdWdJY295OGh5ZEo0aDNIeGJCempzSXF0aXc4NW1oMCt5Ylc5WDA2ZUZiaHlRNjRzazFURzZ5aW9XYnNjL3h5aFFjYzRUMXp1SzZacUcvQktndzZWTStGbDBwOVd6M0Z4NWEvKzQrUHg1TVdIaUJPTEVUVXRVNTF4TEZLWmZZOGxJT2k5dkg0Y0J1ZElKM1RiVHh1cVI5aWt5NmtxRWd6bUNpOEFpSEVQV1N1YTFPTDF4R2tIK0E1MHNaMFNvVFYwTGFZZFBzcUMwK1J3eUxZZTMwWTA4NnFuSTBvZ0VVM2M3SXY2WUVjRS90TkRla0RvcTJycDFKM2hEL3FqTENGbmVVdHRlbUNkaCtwc0lPblpGQ0o3aWxJQ0VRbHNZMEQ2Wlp0cFczTlFJNWlEejIwSUVlV0JnRTVRNFhTUU4yZzl1MnR3ODRrNXhTYWZmdWIyUmVmczZmZGxRejVLeU0xZFhYSXh0Y3NIWEVHcG9QdnFmb3hUUU9jWFN1WmJtOG5rQ3FxMHNTR0pUWFZzYWFmcm1SYUd1eUVLWVl0ZXFCQ1ZCbUpKUUNtWFZyRE9vYmo3cDBTL1FtbVBPY0VrU3F3Z2h2WU4vOTQ5ZVN4R3hpTlpLa2pLN3VGNDVObnIzLzN6STFzSFUxVTB4b2p3MXJDOE96VlQrS3JPUEZ0akZWTmQ4T3puNVk1c3FxN0p2LzVwLzk5OThmenh5OWZ2ZmpLRGZBKzdHcmpiVithWG9OOW9vVVB1cWw3RWpZMVhXOWljNnhhTnVocGsvQmM4ZXBtMDhUajNnaU5ROFduM2pFMXcrb2k2M2dpTlRVb3ROMFJRcGFiU0JzbnlkN3hTQ0NMZXp3U2dPS0RVQVFKdEZRVGlpZUxsWloyZndOQUFmOGpxK3krRnRjck9OY0I2L2x6UTF2c0dYMzF5YS9QZnYvQ1BWTzNqQk50cWgxNjB5ZHQ0LzREWnhmVEFKMkhCcFR1RTA5dlZlMC9HSnI0MkJnNENsMURuZkRRanQvODdHOC9KeGpTUHZqaXJEc2xobWVlUGZtdDI5b2M4N1RJZWNtb3Mwa2t4b3ZlNGZUb3kvUEh6d0pGaUtyUnhVYUxjVEVZRHBWdUhCMEJsQ0hpWXBrakptV09Dam15Tld3WTBKY05ycFI4emxLeDg5UnFlZDZXeUlKUU5lT1E3RlBaOFh4UHMxUmRzMDRUZkM5VkVuMHZ5UW0rYzRYZEVlRDhrTFNlczMxMW5wa1MyMHYwczczY0FFTkxkRUxjcWdjbkF1QytQcHBPbmFET1huNTgvdXhYd1pCTTFaZ2V3UVlObnhzZWtwZmw2S25pQWZneVI5b3doanpBU0dXYkhSdmZGb3BGdnBRQzNBSmNINnFGYWxRREZyRXpna0ptanVGb3FSVkdyajVsT21BeHFGemduSlM2TnVFZ2IxZkdBOTQ1WHY3cUZQbXVxNVlhOFVjNzNCclFHZWFZZ0lNd1JnNWJqVE5pZmEyRFlROVB3d094Wm52S08xYmVQWS9Zb3BIRFZZUjJpZ21jeWxMbUw4Y016M0duNEI1UWM5MlpPNytlZDV3cFMrZE9rYmxUVE9FT3JUWTdOSk56dkxtcVhKV1ljNldyelZYWkgwWXEzNXltUU9GcmFkTit1T3U5d3cvaDlDUE8wajBjV3NTaEh2V05FOFJadnJSMTNYUXU1MUl6dXVraUhkbXBhT09Nbnh4ci9RY3RkUXExVHNsSElGTUVrSFN4cmcyNGlYVlArbmVPN0I5T3NyenhvcHZkUUZ5Sks3MlArQnhEUUdsTnBaa0FRR2pGSzNWVXkwS21ZZTkwcmhvbER4cW1pVCtpV3JJRC9xSkhFWnNHWTVCZW1ZWUtpWmlYMGtoYW9XeFZTMlR6dVpVVkpnMk1qZFFCakZNakt4VWRFVlNhVjVSK21XODg1MWlQekUzc0ROUlptWTZmSGVJQXhFNnU5dnpESldhQWVzNjNFZ04xRmdwL1pLbFROQkM0Z1BmZzA4WkRDeGtEeHpUUHU3aWk3U29FaXZlOE00djJDQlQwcE9QQjdaRlE1RjJkemRTbE90QWwzU0hxZGdsQkFqZ3dTR0t6dlh5VzV1SGRNTkhHNmV4YTlIVm1LVW51M1h0b3NXdGUwaDJNYW5LUmdqY08yRnpWQVo5TGV3MWRHOEt0WXcyT09HUXlVb2N0SjNha2tkdUtldGkxTU9EeEtuZDUwQUVEbTZ4Ry9zUUhzVFpTVGJVUDFxU3RmWGJrcHI4dXpodTdBME1QVFhVeWNzYnVUc2l1dEZlbUhTdXBjOGFncVpsVGkrckFBN215T1o5MzJLV09kbGI3YUJWQkZwSDMzRGl5Q09wTldJYnNKamVWMktBbCt3TElDaXZKWThtNThzVWRjTzRjeGNpb2ZES1JPaXpHdGYyWW5SdlF0eWFPNHV0UFAzMzloMStlL2Zhdlo1OC9yK2VzU1pLVjNDUk9ERXVNN3lFVDBPVVZPY2RDWFZoRG9MUnVJanhHbHFtaHlQRmxTMDU1SnR1WTFvTjRVTm1tMUdXQ3dwcU9wMmlRVUJ6Ym1IQXJpU2JJdFRWaGhCWStRVDBjbDg3VW9JOXFwNEZXVkRFWGE1V1cwU3YxSnlZeHVWaERhVnhJMkdodnptaXF6Qy9rd1RXc0JLN1ZlbzZ6cjl4R2J4dmFVR011TDZBc0dTOVFySEJ1L1lJWEVMeUE2NDdnQlFRdnNCZ3ZVQ2dYOGpYbEJuQURPNFRGMTR3aC9hcEZWbEZxY3N3bFdwQUlna1FJS1FnU1FaQUlna1J3blhqYlNZVFoxLzgrZi9KbzlxOWZ6Qjc5ZC9iWk43UG5Yd29xd1ZZUVZNTGkvZ2dxNGVvOFdGWXFvYnhrVklKU2pLSTlRU1VJS3NGelIxQUpna29RVklLZ0VnU1Y0RFFLS2lIYVJWQUpna3E0U1ZUQzJkK2Z6cjU3K3ZxcnArZmZ2amovejlldm5qOFJWSUt0SUtpRXhmMFJWTUxWZWJDc1ZFSmx5YWlFY2szOHRrTEFoS0FTUXU0SUtrRlFDWUpLRUZTQ29CS2NSa0VsUkxzSUtrRlFDVGVKU2pqL3k1OW5YM3dtdm84UVVCQWt3dUwrQ0JMaDZqeFlJaExCZnNFREdkNmhFcW9jS2lHZ3h2Q0h2eWx3TDhVRy8yYnF2WXFyVUMzUzh0blk3ZDFiM2RqY2FuZmF2VnRVM0ZPSGR3Qk93bCszbzBqS2UxMVhvVkM0ekFBZ1lMOFNVYWk2M1RmYTY2azdSMnluNlF6WEowNUdVbEF2SllYYUlVN2ZaYmxMWW1Ka1IvbUFLUjhrRWpORWQzTzNzYk4rUythRTZ2M3VpS3hrbVJjc3h2MzNpRGUzdVVBbndONzQraHlRUGdjeGZYeDRqTHpmN2dLTXprVUlIUzlhK3ZvVlRzUStobWUrc2pQZG5qN2RVWEJCeWU3VGFlVXVIbDRIaGRjaGhsWWk5K2VBV3N5dHQxYWJmK01OdkRUSXkrNXkvSUo5bERoMFV1d3BsK1lvWC80V3lrQnM0QlpLMkN6NjhwKzhjd2VWT2F3cEhXb3BMcUNMd3JoWUVKWWF4c1dqdE91SGNaZkZMQXRodFZMQ3hmSGlTQ2t0THFETjdpdWUyRHNXWVFYcjlJUDdkcnloQVhjbzhtNUs3KzFWNUFXVy9rUDNZZ0NqZHUwQW8yUVhlQ2pPKzdmZ1hna1g1T3oydlRWU3E5MlR0OVBZQ1R6YkpHZDJ2M2duMG5aUXZIMDdGU0NCRVErdTBhQURZRXJWOHB6NHlpRnpaYzljL2s2azdTQWZaeTVsZEl1YXV6UklVcXB2SENTVmxNcjNCWkZxU3c2UXVIakhXV3E4RG1VQmtBUkE4Z2tFUUxxaEFFbUpmaGtnbmRVbEJFaUVOTDltZ0tRc0FpQ0tuSXErT0VDNkVvTU9RQ3FYaW5QaXE0VE1WVGlJcFhKMUFHbFJjNWNIU0pVM0RwREsrZEwzeHlKVmw1NUY0bUllWjdueE9sUUVTQklneVNjUUlPbW1ncVRLSmEyK2xTREpIcEpuUmlKZmw2VEs5ajlZa1dlb3UyQ3V4aDRZUWlML2FPK3FrZTlBWXFaRXZrYUV2UzhCNWk1bUlsK0l0YUZ3YmFRd1VFc1hnMi84dkh6aEtHb3BveWo3cmVUOVZ2THpyUkQwbWlhVThpS2hCSTBraEZKSkVRckZWczVTWS8vQkQzejRQMUJMQXdRVUFBQUFDQUFWbHg5WkpQRGIrRG9BQUFBNkFBQUFEZ0FBQUhKbGJITXZYM0psYkhNdWVHMXNzN0d2eU0xUktFc3RLczdNejdOVk10UXpVRkpJelV2T1Q4bk1TN2RWS2kxSjA3VlFzcmZqNWJJSlNzMUpMQUdxS2M3SUxDaldCNG9BQUZCTEF3UVVBQUFBQ0FBVmx4OVpKUERiK0RvQUFBQTZBQUFBRXdBQUFISmxiSE12Y0dGblpURmZjbVZzY3k1NGJXeXpzYS9JelZFb1N5MHF6c3pQczFVeTFETlFVa2pOUzg1UHljeEx0MVVxTFVuVHRWQ3l0K1Bsc2dsS3pVa3NBYW9wenNnc0tOWUhpZ0FBVUVzREJCUUFBQUFJQUJXWEgxblZCSlpwdVFNQUFHTWZBQUFKQUFBQWRHaGxiV1V1ZUcxczdWbk5idE5BRUw0ajhRNnI1ZHdtam1NN2xteXF0alNpVW9OS0V4VTRHbnVkV0hYV2tlUFNsaE1YSGdBSjlRQTN4SUVMaFFNM0JHOVRTdDZDL1hPY05CdmpRdWtmM3IzWTQ1bloyZmxteHV1eHRiVGZEOEV6RkErRENOdFFXYXhDZ0xBYmVRSHUybkEzOFJjYWNPbnU3VnRXcDRmNmFFaXVBQm44RGp4dytzaUdveGR2VGw1L2dHRDluZzFWSFFxV2pHMDFDcU1ZdEh1T0YrM1o4RTVOcWJJQmhmaVB3OCtqZDRkY3ZLRk9pak1WVExydHN2V1dYUmZoUkNGS2ZMK09QTVBWb0tEcGpOYnczS3J2cHpTVjh5bWE1dW9wcmM1b3ZtOGd3MHhwbXFDNXJxYW1OSVBSRE5OVU1uMDFyazgzUEIrbHRBYVhSYWFuR0xCUzFIYmYxeHU2T20zN3RFMnFaSTkxeWZxYVpJK0daRC9jOW1wVk5VMXYybmF4eDBuYnJVcUcyd3lhYTJTM2JpS3d3MmdQTUtvaWc1OEpFZHdIcUJuRmZTY0JEM2NEZDZmbERIZHN1S0NjNW1UY3pTQU1CWFBuWUVCV2FFZGg0TWxZTXdlRHpGb1N3QkJzaS8zVE1ZTUozMSsyak96eFJvRFIzS2RqamtjbzZQWVN1cHF5cUpNeGkvOFUrNm96b0x6TjBFbnlHVGVkSkVFeFp2NVU1ck91b0c2QWwrTTQyZ1B0NERueFZKMURVSjB2c29hOXN3a3dSeEJYRmNHQ0NYQTh0cEJQSUREWmdGUG9hQ2s2T3B1UVZRV2lXY3N4b3BKYUlVVXlGeXVMQjJzK2xyd3dnVlpFRFpIYllWVnlGRm1WaVJDL2pPZ1BjRUlxSjZtbkJmeU8yTHlZckNqelFWS2Z4a2dJbU1xd3YyRmhyNVpoZjg0SU1aVmxPdVNudzhVZmVzbzRMMzdjVVd0MGpvODdabm5jQVg5WDkvVmlWY1ZEZEY1SVB0UVdWVHJLckNpZUZacEI1emdyakRJcndKOW1SUUZ2MXcwNng5NXV6TnRsK1pxNHRJUW9CaEhUZWEwVG9obmg1SFIzNlpTM3VFTVVrMDc1NnRlSkwrOWNkbzdya3VTVmVGYTA4emhZa3U0c3hvUk9WRTkyYzArT1BoNi8vd0pFVzArclM5cXlRb3kzTjI5Q3FWRFBXaXFFUVAwZmZUa3A2UkdITmNzbkMwWU4vajVlbUxxclh5WG14OUc0Q3kwWVppSzNnL2JUUHZUeDk2T2YzejZOM3I0Y2ZYMUZYT1U4YlNmUmdIOTdiaStIUVJmYmNCVmhFaFdpVFUxNGlEQTNpYitNcS9JZkQ4TFA0by9GYklPLzU4U09TL1NLaUZESWdnSWprZlVRTkoxK0VCN1lzQlc0Y1RTTS9BUThjZTZqZ0ZqeVdPWXphNU9vN01iT29BZmFBNG9RMVVyVXJtTnZBL2tKRmFIWFd6UnIwcHRtRUEvRkRkTUp4SjVuSTlOcU9URUoreUVROHVSdHR4SWxTZFJubDN3QmN0R2gzcE5JMC9MQ2dkb1lTb01tWXdBa1Vidk1HRXJqTU0yNGdMR25uaXZ5Z1RzSENCNHYyZUtsYWFWcFY4bzBwYWhwMG0rQy85VnJWOEsweVVmVFZVKzhvZWlyUkZBRmhkeUpLL3JEL0JkUVN3TUVGQUFBQUFnQUZaY2ZXWHR2M01GVUN3QUFFQTBBQUE0QUFBQjBhSFZ0WW01aGFXd3VhbkJsWjlXV1oxU1RXUnJIMzlETElGMktDMUVVQ0VGa2tlWUFobEVFQkJkRFV4UUdFSkFTTW9GRlFWQmlJa3FUT2lMS0RDMkRFQ0tqd0tnZ1VnT0VnTXBhcUpLZ3BDbUlsT1FkS1Mra0xXNlovYklmNXV4ODJ1ZWUvNGQ3bnY5NXp2M2Q1OTV6cjNSS3lnWTB2RDI4UEFBWURBYWMyUnFBZEJwdyt6TDdRL0dseUIrdEFaUDJBcHBLUUR4d1d4Wm1Bc2hvd21RMVlkSUJBQTRBTVBsL0dvQi9CVXhHVms1ZVFWRkpXVVYxeTlDcUFjakFaR1ZsNUdUbDVlWGt0cktYdC9LQW5LYTgxaTZiUXdyYWZoR0tKa2s2K3pOdTFDanRQdnlnVDlkL1JMREhOdkxjVldXVjdYcjZCb2FtWnVZSUM2U2R2WVBqZ2ErZDNJNjRlM2dlOWZJT0NEeHhNdWpVNmVDb3M5RXhzWEdZK1BQSktSZFMweTVldXBhWmxaMlRlejJ2NUdicHJkdGxQL3hZZnFlMmpseFB1ZHZ3ODhOSExhMlAyNTYwZC9UVEJ1aURRMCtmUFI4ZEc1K1lmRFBGWUhLNHZQY2ZadWMrem44Q2YvMjhzcnEyRG0xc2Z1R0NBYksvb2Y5WExzMHRMaGs1T1ZrNXhTOWNNSm5VTHdaTk9mbGROZ3BhaC93VUk1SzBUZlpuS09rY3ZsSHpvRTk1dDYyL1FEZnkzSWpLOWoxMkhGUHdDOW8veUg0ZjJOWC9pZXczc1A5d01ZR3ZaR0ZielpQVkJGd0JpUVJ4SncvNC9hS3FTalN3cmkzRitjU3pyQ24rV2piNFpxbFRDc2liZ29wNVJBejFDa2taWlpWV2NVaGNTWXlSQWxPV1F3UXRnV011bmlpZzBNSTE3YWNSOTJQRTExd0N1RGpadnJYTjIrMUpkV2srZURldXV0YkNlWm9SdVdxNStSNXJLT1h1OEloM1p2eWg4V3FUYkdOa0QxeE4vYnNIV2ltV2taZWJIMmJxcXVpMkVnYTlQdi82N3NtZ3l3dkdzWnRVWkVIZGhOT3QwRXJkR2k4TG41NkxIbXZINXkzYllrb1Nua2srK29YbnNmUmRBc0RwTlR6a1E1R00ya2dZNFczckJjbmhNTW00NjBNMHJWaFBaQWxOQ08wbHo4NE5nYXE5cnR1cDhZa1pjR1hDYmpwSENzQkUyOFJab2gwZ2E5QXhDQVdES3JnNmdpTndsZFc3THFjYm9FK0ROUFJJOHRLRlpjWFhLWlpTUUkrWTRBRU5DOTFFZXlGMUFaWk9hcVAwdmxQMGhSU0ZoMFJuUU1wMUZ6MmhLdlM1bDZYVGFoWExZUTBrTW5MNlVTcWpYYzRjNGpSMnpRVThVWGE5QzdtWlNMZUdlM0hmSGV1clZ1bTQ2VEhoeWxGdkdiZnZ0Rmd0UkUzT1JXZk1wcVdpdGJNYjBOb0czbFduOXFLUmZqWEh0TnByOXJwZ1VaZE9ORHhCK0ZlVWtvZnJiaDQ3Y1BLRVR1VXVCNTdGSVRyaThRZkRtMlM3UnJORzViSHltemhMOTJlT094eUY5dTRFRk9ZQzNDQWxOSVMrNlVSZ1NBSEJLV2NMMGU2a1A4bndBOFUzaUdlNlhiM0FJK2RDM1A2YUlOcDE3eTJ4enlubytDU09lN0d3N3FlM3dXL3pmNGhSVFJBZ1g0bzlGL2xiRGRjVUZGSXpYQUk0elFYQnhLVjBVSFpJQ3FoSmdUaDFKcFU5V2NzaktoSjZ3MXVsQUQxVWp4NXMzYWZPTE9icDljTVZzTVc4Vnd6YVdtQW5aTnEwMEpGekZhL05ZWWhPOVFCWW5LMFhHTElRYkxwY1VZZDFTaUNUR1hNQlg5WG1GSmxWbTJWZE9wZHN0WGg3RitwYkg0Tkl4TXNKd1VwQXdmdyszSTZTcm90M212SUQ4SktYdnBXbXd1SHppRi9idkpPeTNBMDgvUDJUU2tzdTRFNVRDS2ZkaDFjVDhrUU9rQnRJNGVrdGViRWJpYnpzTXFHbkZPZzdLakdJSzZjT3FqUHphV0Y2QXZPK1lrYittaitwdnp6b0drRmo2M2pvU1RUU2pKOHRFbHdJOURCbjZGRXROTW5yQzFONXZhOHJtdk5xQjVUVldnaW53NmN2aFg1b0lsMk9UYUxReUx4WGVWTEF3RFdXbitOQWJaSG5MOWx2YlpBaE9KUFBRUmRKZ1VlS1YwVEhCTU04L21LZjBQb1VSckpYa0Vpbk1vZlp4Rjcrbjd3NGZGVVJJTTRSR1lITmd5Z3p0S0xJYzNMVldpWXRrVFB6Y0FZQjdtdkh4V0pxNDVoMGpnOHFkUDZEWlBMK0x5dmdEMTVCQlJTOVkrSUdSMlJBb1ZPZXZiR3VYMG5tYkNuWnNFaHpvaDFSUDk3UjZHR2JmQS9oMVZMUGJnL3hMWmpwWWdiYkZrNHovUXZDdXhFVVlhSTdBUzBaSVFuOEVwVzgyQ1NGdENEMk1ra1lpbmVGcm9FQmE3bmlVb0xTZk5nQmtMS29Kend0TWhseHNhakRKNGpySlZvaUM3QytFNzVGZ3lFeFVuMGdLektXU2N3UWhYSzlSSmFLQllOa2JBTlVrMXpveFBLWTJOY1UyWnFLbGFoQ0k1d04rNmVtNGc0cSt4N3ovcVpaZCtwUFNpdnFET0thN0dUVXBQRmsyaG5KNUd2K2ZTbkFybEt2WjhVNW1nVllOZDEvODB2SXNKeXQ5d1Y1SDJpay8rZGZDajVjcC9uTlZSMDlySHU1czdJS01WTEtESXc3Y1ZJczBra1lyOXNvamR3NFRhNGZyOFFFVmtZOHJlTThYMElXZVd0NlBmUDJMOXRUWGhCbEh0ZjJXaHgycDBkZlhKMUN1aTdSMmtJNFNIaUpjb0pZb0NWditUb2J6dmk4RnJTMVJDbXdBeC84dWtmcFk1aHQyeVRLRVg5TS9LRExnQnVxVmdOcEMyTFp4Vm52Ui9hMjhLOFlhejBaYzEvUFRsaU5hK0xibzUxOXo5NklDbTlmUUs2RUdkZFNMUG9KSDVCNXlSc2IwU3JqTmNGcTZVY0R5dGVSSHA5ODg0OS9ZcXBvQitTVitKaGZacVk3dE9XWFlIME1jWFk2ZnU2UnZuN3VPc0MvRlRTSHBqVlA3ZWJDKytFNU0zSVFXakFrVWJFVkprRE9uR2FhdWdJVXhXSFJXRXJCRUZxaVBOODRuUmJVTzZNeXNoZHZ6M0ZWbTE1QVdZcXZkaDNpVm9XcHFYOHpaaWZlYjRRZTZGaHJhMllOeGJjRnYyeHVpTi8vZHNabjA4bzkwVlA3Wkdhc2ZycWpZWkZXYWZ6cm1yQjlnUnZqZTJyRHF0d04zSTlqRHRRdG1WVmdwbjQ4dkIvVCtTN1VqSXpvZEtnSXlnOTJ1UFhtaHNDQklsU0h4Z2Ixd2pTdWNZZVdlTUl6K0FoQmJHYVBPWDQzMUNJRnRybEVjS2hUc2JTWjdhQjFIa0VKN3lmSUdVVG5QSUN1bllEUVF0MnRhNWRsZkt0ZWRGaGduclZhTVkzZWxzYWpqY1YvUC8rQ0hCNzZnaHpHT3YxV1NCb2tNWmF0ODhOMkNvaEZJa2N3aXB2WVc1eFhMUytZS3hUcGNsN2xrWlMvSTJoOGtsaTJDTXdIR3FNNGM3bjR5K3loVWNMWElnUTBJdGdNM1UwMzVQY241aGlTbHo2bjdVeTcvWnlvektEVllwblJ0OVphc1ExaU5mZVF3YUJ6Rk11eDRrZHo3ek1SRWZPajRzVkE1SG0vTE1Rb3FlV3FiOE1yNWZOOWlPZWdsK2tpTDZZMXRYVzZ0R0k5ZEtMdS9mdjdxeWZqWC9JdnZNcVdBcHlicUlOU1lCVHRtb0FXN1hSbGwxUEYxazZiNFJ6Ri9tSTFrYTdBcXZtS3lPYjh6L0VPdFFPRWcyQlRXK05DWWIxUkloM2xERFh3K05wNGY2aU1keEJqWjJWOVdDQiszTXhENTFidkJ6M3o3UzNoMitLY0ZMTmJoTzlpMHVIYlBqcnR5MCtNSURNdjRYVHRrK3pqYVNWaHovODhHNUJFenFHOTlpOE5LUGkyT3d1SlgwYjYrODFTcmUwYUV6Q2hnNXI1SGJNSmsxMFVDd3g1NllVNWxoRTJQUjNBZFdaTjhlakJKeW5OcEd2VXg2bExua0lYeUhyQTJBWmNIMUFtNk9PdEJXOFdvNW9oWnpSSW9vY2JiNzFrWlFPTlJQUjR6d0hKVTZKK2o0bjlVRUdQU2RvdzNkaHFISmRpYlJ6dmhNdGFlM1N3T0dleEJiZHRodWJkc3BjYVZhd2IzMUY5aFdCRFlMQmE0VXRxYktvNk5OVHJxbUVDUllCdXRQQUhSUm5zSmJkQm9rcFhPb2VVRjY2V0luYnpoNHlFdTBSR1VHNmJzUnAwbmMxU2hkcU90NDdoTDFJd2JldE11KzJvblE4bms1M3p4VWorMG5Pa3BEdVg3MWxCeEs1K2E5MDJ5MkplanBvU0VySEVkS1lRalhuQlAvODUzam9XemcvWnVEZzNuUEMyOG0xWDk5YzRMQVpySEEwU09aN1pFdnUwN1F1OUJQUDJDYnVGQUs0ckxPM05rY2tWaHpHRk5rNmlrY2dTWE04bVdPRHR3T3FDOHVXeUpvZ3dGeVFJSDBBclFPSDBjbHh4N29vUmtSYWN0VndvWDV6YllvUjFmMElkWFpiRVNZSHN2MERyVXNETFJkenVLcmdpQmE3R1M0R1Zyb1ZsYjZSRlpQeEk4WjdMcFRWL202ME5VYzlwcWpXN1U4ZGJtZzk4Zjg0M3I4eXF2VFRxUmZxdUp4N0grVDg2QjRPVnRjbFZFeHRubTJObXhLd0wrTStDa0xYMGZJNTFya3NFajZxRlB3VlZnQ3d1cGFqcmEzYXhmRm94bDBLL0I4OTA4c3hiRmlrTDNweUNjcmh3QUxLeEkyV1FWRkNxSWxUK1VVRlBKeGpMUlRWRTQzdVVVS2JkSkhyWjl3dE9hNVRvcUR2TWVaS2JuM3UwZjkybkYrTVZ4MzNjTWZwOXB2cDNCMjBLZEtMMEIyMzhDcUowOWVsN1NvNWlFUGVzYnEzanVrT25jWStuY2U4ZVQzKzM5WS9MeU5MeCswYisvMEJ3S2VQdlVFc0JBaFFERkFBQUFBZ0FGWmNmV1FDbUtZV3BBUUFBNlFNQUFBd0FDUUFBQUFBQUFBQUFBTGFCQUFBQUFHUnZZM1Z0Wlc1MExuaHRiRlZVQlFBSDZ2YlNabEJMQVFJVUF4UUFBQUFJQUJXWEgxbTE4YVJJY3dvQUFJdHFBQUFQQUFrQUFBQUFBQUFBQUFDMmdkTUJBQUJ3WVdkbGN5OXdZV2RsTVM1NGJXeFZWQVVBQityMjBtWlFTd0VDRkFNVUFBQUFDQUFWbHg5WkpQRGIrRG9BQUFBNkFBQUFEZ0FKQUFBQUFBQUFBQUFBdG9GekRBQUFjbVZzY3k5ZmNtVnNjeTU0Yld4VlZBVUFCK3IyMG1aUVN3RUNGQU1VQUFBQUNBQVZseDlaSlBEYitEb0FBQUE2QUFBQUV3QUpBQUFBQUFBQUFBQUF0b0haREFBQWNtVnNjeTl3WVdkbE1WOXlaV3h6TG5odGJGVlVCUUFINnZiU1psQkxBUUlVQXhRQUFBQUlBQldYSDFuVkJKWnB1UU1BQUdNZkFBQUpBQWtBQUFBQUFBQUFBQUMyZ1VRTkFBQjBhR1Z0WlM1NGJXeFZWQVVBQityMjBtWlFTd0VDRkFNVUFBQUFDQUFWbHg5WmUyL2N3VlFMQUFBUURRQUFEZ0FKQUFBQUFBQUFBQUFBdG9Fa0VRQUFkR2gxYldKdVlXbHNMbXB3WldkVlZBVUFCK3IyMG1aUVN3VUdBQUFBQUFZQUJnQ2RBUUFBcEJ3QUFBQUEiLAoJIkZpbGVOYW1lIiA6ICLnu5jlm74xLmVkZHgiCn0K"/>
    </extobj>
  </extobjs>
</s:customData>
</file>

<file path=customXml/item2.xml><?xml version="1.0" encoding="utf-8"?>
<s:customData xmlns="http://www.wps.cn/officeDocument/2013/wpsCustomData" xmlns:s="http://www.wps.cn/officeDocument/2013/wpsCustomData">
  <extobjs>
    <extobj name="F360BE8B-6686-4F3D-AEAF-501FE73E4058-1">
      <extobjdata type="F360BE8B-6686-4F3D-AEAF-501FE73E4058" data="ewoJIkZpbGVDb250ZW50IiA6ICJVRXNEQkJRQUFBQUlBQldYSDFrQXBpbUZxUUVBQU9rREFBQU1BQUFBWkc5amRXMWxiblF1ZUcxc2haTmZUOXN3Rk1YZmtmZ09rZDlUSERmTm55b1o2bEpnU0dVZ011QTVKRGVwVmNkR2psTkEwNzc3N0RDMTFEUmFIaUxsL0k2UG5YdXZrL08zbGpsYmtCMFZQRVhlQkNNSGVDa3F5cHNVOWFwMkkzVCs3ZlFrV1lxeWI0RXI1elpQMFJQbHlIbmNMU0lUUEFtUW95MVhQYTFTOUhzYWs5QVB5cGtiUXhpNWZreGk5eG1BdUVFMHhiTVF4L1UwcVA0Z0hldm94MFJuZ3RlMCtTY01ZaTVZcjNTODg1aWlHZmJRbVFWdmltNWpHRDRrRHk5Vm9lQ3VhT0JuMFlJeFhDNVcrWVcxZkMxZXJ5U3REUDUxLzNDRTN2Y001RGcydndtTWNoaTNtQ044bDFCc2psdHVaYlBvbFZnVjc2Slh4eTF0KzMvSFNwU2I3S05JWC9GMXc0V0VKZFFaVjdsNloyUGwyUGt1QlZjam5nc0dwWkswTEZnbVJkZnQ0dmJsVDg3c1BpYTUwcU5FV1hkUW13L051U3ZVT2tVa0RLelNIV0QvVTdvVmxpeEtSYmREcDY5NUJXL1dZWXplR1cwL09jbnloVnBLWGtvQS9rUXJ0UjVJVExBTmZ3QnQxa05WUEJ4OTNvQVZxaGF5TmFTQ2JyTW5tZTY2Z21xcFh3WVNUSHdYUis3VWM3eG9QaU56UDdTOFlwZzB0dFdOM3BNYmZRVnJPaG9UekgzeXhXemxEQjBaTHEzKytBdFFTd01FRkFBQUFBZ0FGWmNmV2JYeHBFaHpDZ0FBaTJvQUFBOEFBQUJ3WVdkbGN5OXdZV2RsTVM1NGJXenRYVnR2RzhjVmZpL1EvN0JnWHV6RUpwZVg1UVdnR2xBWEtpcEVtaFVwV2VyYmloeVJHeTkzaU9WS3NmcmtOR2dUb0EwUW9DNktwZzBDRzJuamg4SnUwUnBGTC9rM3BXVC9pNTZaMmZ2T0xsZWlGSnZReUEvbXpqa3o1ektYODgxbmFsMS8vK0ZZbDA2UU9kV3dzWkxKWitXTWhJdytIbWpHY0NXejIydmVyV2JlLzlFUGYxRHZxRU1rYmEyRGlnd3F2ZE1KV3NtUXRvelVWc2Z3K2ZXVGwzZnpHZW1uR0k5Qkp5UHRHcHExa2htUE0xTEhSQjExZ2t4b0xtWmdLQWwrNkhBZEUwK21kZ050dks4TnJKRzBCNHI1UWlHckZESTV2L1FEcEExSEZoRlhhc1ZzUmM0SHhjU2dPMEFoTDBlbDNnQ0ZXaVVvSnU2c21raDlrT3lDcXpiSGx3NDJMVlBWcUVLenNkM2RDSW9ieHhidWFqOURSTnpiMmQySU1iS05qdWdJY295OGh5ZEo0aDNIeGJCempzSXF0aXc4NW1oMCt5Ylc5WDA2ZUZiaHlRNjRzazFURzZ5aW9XYnNjL3h5aFFjYzRUMXp1SzZacUcvQktndzZWTStGbDBwOVd6M0Z4NWEvKzQrUHg1TVdIaUJPTEVUVXRVNTF4TEZLWmZZOGxJT2k5dkg0Y0J1ZElKM1RiVHh1cVI5aWt5NmtxRWd6bUNpOEFpSEVQV1N1YTFPTDF4R2tIK0E1MHNaMFNvVFYwTGFZZFBzcUMwK1J3eUxZZTMwWTA4NnFuSTBvZ0VVM2M3SXY2WUVjRS90TkRla0RvcTJycDFKM2hEL3FqTENGbmVVdHRlbUNkaCtwc0lPblpGQ0o3aWxJQ0VRbHNZMEQ2Wlp0cFczTlFJNWlEejIwSUVlV0JnRTVRNFhTUU4yZzl1MnR3ODRrNXhTYWZmdWIyUmVmczZmZGxRejVLeU0xZFhYSXh0Y3NIWEVHcG9QdnFmb3hUUU9jWFN1WmJtOG5rQ3FxMHNTR0pUWFZzYWFmcm1SYUd1eUVLWVl0ZXFCQ1ZCbUpKUUNtWFZyRE9vYmo3cDBTL1FtbVBPY0VrU3F3Z2h2WU4vOTQ5ZVN4R3hpTlpLa2pLN3VGNDVObnIzLzN6STFzSFUxVTB4b2p3MXJDOE96VlQrS3JPUEZ0akZWTmQ4T3puNVk1c3FxN0p2LzVwLzk5OThmenh5OWZ2ZmpLRGZBKzdHcmpiVithWG9OOW9vVVB1cWw3RWpZMVhXOWljNnhhTnVocGsvQmM4ZXBtMDhUajNnaU5ROFduM2pFMXcrb2k2M2dpTlRVb3ROMFJRcGFiU0JzbnlkN3hTQ0NMZXp3U2dPS0RVQVFKdEZRVGlpZUxsWloyZndOQUFmOGpxK3krRnRjck9OY0I2L2x6UTF2c0dYMzF5YS9QZnYvQ1BWTzNqQk50cWgxNjB5ZHQ0LzREWnhmVEFKMkhCcFR1RTA5dlZlMC9HSnI0MkJnNENsMURuZkRRanQvODdHOC9KeGpTUHZqaXJEc2xobWVlUGZtdDI5b2M4N1RJZWNtb3Mwa2t4b3ZlNGZUb3kvUEh6d0pGaUtyUnhVYUxjVEVZRHBWdUhCMEJsQ0hpWXBrakptV09Dam15Tld3WTBKY05ycFI4emxLeDg5UnFlZDZXeUlKUU5lT1E3RlBaOFh4UHMxUmRzMDRUZkM5VkVuMHZ5UW0rYzRYZEVlRDhrTFNlczMxMW5wa1MyMHYwczczY0FFTkxkRUxjcWdjbkF1QytQcHBPbmFET1huNTgvdXhYd1pCTTFaZ2V3UVlObnhzZWtwZmw2S25pQWZneVI5b3doanpBU0dXYkhSdmZGb3BGdnBRQzNBSmNINnFGYWxRREZyRXpna0ptanVGb3FSVkdyajVsT21BeHFGemduSlM2TnVFZ2IxZkdBOTQ1WHY3cUZQbXVxNVlhOFVjNzNCclFHZWFZZ0lNd1JnNWJqVE5pZmEyRFlROVB3d094Wm52S08xYmVQWS9Zb3BIRFZZUjJpZ21jeWxMbUw4Y016M0duNEI1UWM5MlpPNytlZDV3cFMrZE9rYmxUVE9FT3JUWTdOSk56dkxtcVhKV1ljNldyelZYWkgwWXEzNXltUU9GcmFkTit1T3U5d3cvaDlDUE8wajBjV3NTaEh2V05FOFJadnJSMTNYUXU1MUl6dXVraUhkbXBhT09Nbnh4ci9RY3RkUXExVHNsSElGTUVrSFN4cmcyNGlYVlArbmVPN0I5T3NyenhvcHZkUUZ5Sks3MlArQnhEUUdsTnBaa0FRR2pGSzNWVXkwS21ZZTkwcmhvbER4cW1pVCtpV3JJRC9xSkhFWnNHWTVCZW1ZWUtpWmlYMGtoYW9XeFZTMlR6dVpVVkpnMk1qZFFCakZNakt4VWRFVlNhVjVSK21XODg1MWlQekUzc0ROUlptWTZmSGVJQXhFNnU5dnpESldhQWVzNjNFZ04xRmdwL1pLbFROQkM0Z1BmZzA4WkRDeGtEeHpUUHU3aWk3U29FaXZlOE00djJDQlQwcE9QQjdaRlE1RjJkemRTbE90QWwzU0hxZGdsQkFqZ3dTR0t6dlh5VzV1SGRNTkhHNmV4YTlIVm1LVW51M1h0b3NXdGUwaDJNYW5LUmdqY08yRnpWQVo5TGV3MWRHOEt0WXcyT09HUXlVb2N0SjNha2tkdUtldGkxTU9EeEtuZDUwQUVEbTZ4Ry9zUUhzVFpTVGJVUDFxU3RmWGJrcHI4dXpodTdBME1QVFhVeWNzYnVUc2l1dEZlbUhTdXBjOGFncVpsVGkrckFBN215T1o5MzJLV09kbGI3YUJWQkZwSDMzRGl5Q09wTldJYnNKamVWMktBbCt3TElDaXZKWThtNThzVWRjTzRjeGNpb2ZES1JPaXpHdGYyWW5SdlF0eWFPNHV0UFAzMzloMStlL2Zhdlo1OC9yK2VzU1pLVjNDUk9ERXVNN3lFVDBPVVZPY2RDWFZoRG9MUnVJanhHbHFtaHlQRmxTMDU1SnR1WTFvTjRVTm1tMUdXQ3dwcU9wMmlRVUJ6Ym1IQXJpU2JJdFRWaGhCWStRVDBjbDg3VW9JOXFwNEZXVkRFWGE1V1cwU3YxSnlZeHVWaERhVnhJMkdodnptaXF6Qy9rd1RXc0JLN1ZlbzZ6cjl4R2J4dmFVR011TDZBc0dTOVFySEJ1L1lJWEVMeUE2NDdnQlFRdnNCZ3ZVQ2dYOGpYbEJuQURPNFRGMTR3aC9hcEZWbEZxY3N3bFdwQUlna1FJS1FnU1FaQUlna1J3blhqYlNZVFoxLzgrZi9KbzlxOWZ6Qjc5ZC9iWk43UG5Yd29xd1ZZUVZNTGkvZ2dxNGVvOFdGWXFvYnhrVklKU2pLSTlRU1VJS3NGelIxQUpna29RVklLZ0VnU1Y0RFFLS2lIYVJWQUpna3E0U1ZUQzJkK2Z6cjU3K3ZxcnArZmZ2amovejlldm5qOFJWSUt0SUtpRXhmMFJWTUxWZWJDc1ZFSmx5YWlFY2szOHRrTEFoS0FTUXU0SUtrRlFDWUpLRUZTQ29CS2NSa0VsUkxzSUtrRlFDVGVKU2pqL3k1OW5YM3dtdm84UVVCQWt3dUwrQ0JMaDZqeFlJaExCZnNFREdkNmhFcW9jS2lHZ3h2Q0h2eWx3TDhVRy8yYnF2WXFyVUMzUzh0blk3ZDFiM2RqY2FuZmF2VnRVM0ZPSGR3Qk93bCszbzBqS2UxMVhvVkM0ekFBZ1lMOFNVYWk2M1RmYTY2azdSMnluNlF6WEowNUdVbEF2SllYYUlVN2ZaYmxMWW1Ka1IvbUFLUjhrRWpORWQzTzNzYk4rUythRTZ2M3VpS3hrbVJjc3h2MzNpRGUzdVVBbndONzQraHlRUGdjeGZYeDRqTHpmN2dLTXprVUlIUzlhK3ZvVlRzUStobWUrc2pQZG5qN2RVWEJCeWU3VGFlVXVIbDRIaGRjaGhsWWk5K2VBV3N5dHQxYWJmK01OdkRUSXkrNXkvSUo5bERoMFV1d3BsK1lvWC80V3lrQnM0QlpLMkN6NjhwKzhjd2VWT2F3cEhXb3BMcUNMd3JoWUVKWWF4c1dqdE91SGNaZkZMQXRodFZMQ3hmSGlTQ2t0THFETjdpdWUyRHNXWVFYcjlJUDdkcnloQVhjbzhtNUs3KzFWNUFXVy9rUDNZZ0NqZHUwQW8yUVhlQ2pPKzdmZ1hna1g1T3oydlRWU3E5MlR0OVBZQ1R6YkpHZDJ2M2duMG5aUXZIMDdGU0NCRVErdTBhQURZRXJWOHB6NHlpRnpaYzljL2s2azdTQWZaeTVsZEl1YXV6UklVcXB2SENTVmxNcjNCWkZxU3c2UXVIakhXV3E4RG1VQmtBUkE4Z2tFUUxxaEFFbUpmaGtnbmRVbEJFaUVOTDltZ0tRc0FpQ0tuSXErT0VDNkVvTU9RQ3FYaW5QaXE0VE1WVGlJcFhKMUFHbFJjNWNIU0pVM0RwREsrZEwzeHlKVmw1NUY0bUllWjdueE9sUUVTQklneVNjUUlPbW1ncVRLSmEyK2xTREpIcEpuUmlKZmw2VEs5ajlZa1dlb3UyQ3V4aDRZUWlML2FPK3FrZTlBWXFaRXZrYUV2UzhCNWk1bUlsK0l0YUZ3YmFRd1VFc1hnMi84dkh6aEtHb3BveWo3cmVUOVZ2THpyUkQwbWlhVThpS2hCSTBraEZKSkVRckZWczVTWS8vQkQzejRQMUJMQXdRVUFBQUFDQUFWbHg5WkpQRGIrRG9BQUFBNkFBQUFEZ0FBQUhKbGJITXZYM0psYkhNdWVHMXNzN0d2eU0xUktFc3RLczdNejdOVk10UXpVRkpJelV2T1Q4bk1TN2RWS2kxSjA3VlFzcmZqNWJJSlNzMUpMQUdxS2M3SUxDaldCNG9BQUZCTEF3UVVBQUFBQ0FBVmx4OVpKUERiK0RvQUFBQTZBQUFBRXdBQUFISmxiSE12Y0dGblpURmZjbVZzY3k1NGJXeXpzYS9JelZFb1N5MHF6c3pQczFVeTFETlFVa2pOUzg1UHljeEx0MVVxTFVuVHRWQ3l0K1Bsc2dsS3pVa3NBYW9wenNnc0tOWUhpZ0FBVUVzREJCUUFBQUFJQUJXWEgxblZCSlpwdVFNQUFHTWZBQUFKQUFBQWRHaGxiV1V1ZUcxczdWbk5idE5BRUw0ajhRNnI1ZHdtam1NN2xteXF0alNpVW9OS0V4VTRHbnVkV0hYV2tlUFNsaE1YSGdBSjlRQTN4SUVMaFFNM0JHOVRTdDZDL1hPY05CdmpRdWtmM3IzWTQ1bloyZmxteHV1eHRiVGZEOEV6RkErRENOdFFXYXhDZ0xBYmVRSHUybkEzOFJjYWNPbnU3VnRXcDRmNmFFaXVBQm44RGp4dytzaUdveGR2VGw1L2dHRDluZzFWSFFxV2pHMDFDcU1ZdEh1T0YrM1o4RTVOcWJJQmhmaVB3OCtqZDRkY3ZLRk9pak1WVExydHN2V1dYUmZoUkNGS2ZMK09QTVBWb0tEcGpOYnczS3J2cHpTVjh5bWE1dW9wcmM1b3ZtOGd3MHhwbXFDNXJxYW1OSVBSRE5OVU1uMDFyazgzUEIrbHRBYVhSYWFuR0xCUzFIYmYxeHU2T20zN3RFMnFaSTkxeWZxYVpJK0daRC9jOW1wVk5VMXYybmF4eDBuYnJVcUcyd3lhYTJTM2JpS3d3MmdQTUtvaWc1OEpFZHdIcUJuRmZTY0JEM2NEZDZmbERIZHN1S0NjNW1UY3pTQU1CWFBuWUVCV2FFZGg0TWxZTXdlRHpGb1N3QkJzaS8zVE1ZTUozMSsyak96eFJvRFIzS2RqamtjbzZQWVN1cHF5cUpNeGkvOFUrNm96b0x6TjBFbnlHVGVkSkVFeFp2NVU1ck91b0c2QWwrTTQyZ1B0NERueFZKMURVSjB2c29hOXN3a3dSeEJYRmNHQ0NYQTh0cEJQSUREWmdGUG9hQ2s2T3B1UVZRV2lXY3N4b3BKYUlVVXlGeXVMQjJzK2xyd3dnVlpFRFpIYllWVnlGRm1WaVJDL2pPZ1BjRUlxSjZtbkJmeU8yTHlZckNqelFWS2Z4a2dJbU1xd3YyRmhyNVpoZjg0SU1aVmxPdVNudzhVZmVzbzRMMzdjVVd0MGpvODdabm5jQVg5WDkvVmlWY1ZEZEY1SVB0UVdWVHJLckNpZUZacEI1emdyakRJcndKOW1SUUZ2MXcwNng5NXV6TnRsK1pxNHRJUW9CaEhUZWEwVG9obmg1SFIzNlpTM3VFTVVrMDc1NnRlSkwrOWNkbzdya3VTVmVGYTA4emhZa3U0c3hvUk9WRTkyYzArT1BoNi8vd0pFVzArclM5cXlRb3kzTjI5Q3FWRFBXaXFFUVAwZmZUa3A2UkdITmNzbkMwWU4vajVlbUxxclh5WG14OUc0Q3kwWVppSzNnL2JUUHZUeDk2T2YzejZOM3I0Y2ZYMUZYT1U4YlNmUmdIOTdiaStIUVJmYmNCVmhFaFdpVFUxNGlEQTNpYitNcS9JZkQ4TFA0by9GYklPLzU4U09TL1NLaUZESWdnSWprZlVRTkoxK0VCN1lzQlc0Y1RTTS9BUThjZTZqZ0ZqeVdPWXphNU9vN01iT29BZmFBNG9RMVVyVXJtTnZBL2tKRmFIWFd6UnIwcHRtRUEvRkRkTUp4SjVuSTlOcU9URUoreUVROHVSdHR4SWxTZFJubDN3QmN0R2gzcE5JMC9MQ2dkb1lTb01tWXdBa1Vidk1HRXJqTU0yNGdMR25uaXZ5Z1RzSENCNHYyZUtsYWFWcFY4bzBwYWhwMG0rQy85VnJWOEsweVVmVFZVKzhvZWlyUkZBRmhkeUpLL3JEL0JkUVN3TUVGQUFBQUFnQUZaY2ZXWHR2M01GVUN3QUFFQTBBQUE0QUFBQjBhSFZ0WW01aGFXd3VhbkJsWjlXV1oxU1RXUnJIMzlETElGMktDMUVVQ0VGa2tlWUFobEVFQkJkRFV4UUdFSkFTTW9GRlFWQmlJa3FUT2lMS0RDMkRFQ0tqd0tnZ1VnT0VnTXBhcUpLZ3BDbUlsT1FkS1Mra0xXNlovYklmNXV4ODJ1ZWUvNGQ3bnY5NXp2M2Q1OTV6cjNSS3lnWTB2RDI4UEFBWURBYWMyUnFBZEJwdyt6TDdRL0dseUIrdEFaUDJBcHBLUUR4d1d4Wm1Bc2hvd21RMVlkSUJBQTRBTVBsL0dvQi9CVXhHVms1ZVFWRkpXVVYxeTlDcUFjakFaR1ZsNUdUbDVlWGt0cktYdC9LQW5LYTgxaTZiUXdyYWZoR0tKa2s2K3pOdTFDanRQdnlnVDlkL1JMREhOdkxjVldXVjdYcjZCb2FtWnVZSUM2U2R2WVBqZ2ErZDNJNjRlM2dlOWZJT0NEeHhNdWpVNmVDb3M5RXhzWEdZK1BQSktSZFMweTVldXBhWmxaMlRlejJ2NUdicHJkdGxQL3hZZnFlMmpseFB1ZHZ3ODhOSExhMlAyNTYwZC9UVEJ1aURRMCtmUFI4ZEc1K1lmRFBGWUhLNHZQY2ZadWMrem44Q2YvMjhzcnEyRG0xc2Z1R0NBYksvb2Y5WExzMHRMaGs1T1ZrNXhTOWNNSm5VTHdaTk9mbGROZ3BhaC93VUk1SzBUZlpuS09rY3ZsSHpvRTk1dDYyL1FEZnkzSWpLOWoxMkhGUHdDOW8veUg0ZjJOWC9pZXczc1A5d01ZR3ZaR0ZielpQVkJGd0JpUVJ4SncvNC9hS3FTalN3cmkzRitjU3pyQ24rV2piNFpxbFRDc2liZ29wNVJBejFDa2taWlpWV2NVaGNTWXlSQWxPV1F3UXRnV011bmlpZzBNSTE3YWNSOTJQRTExd0N1RGpadnJYTjIrMUpkV2srZURldXV0YkNlWm9SdVdxNStSNXJLT1h1OEloM1p2eWg4V3FUYkdOa0QxeE4vYnNIV2ltV2taZWJIMmJxcXVpMkVnYTlQdi82N3NtZ3l3dkdzWnRVWkVIZGhOT3QwRXJkR2k4TG41NkxIbXZINXkzYllrb1Nua2srK29YbnNmUmRBc0RwTlR6a1E1R00ya2dZNFczckJjbmhNTW00NjBNMHJWaFBaQWxOQ08wbHo4NE5nYXE5cnR1cDhZa1pjR1hDYmpwSENzQkUyOFJab2gwZ2E5QXhDQVdES3JnNmdpTndsZFc3THFjYm9FK0ROUFJJOHRLRlpjWFhLWlpTUUkrWTRBRU5DOTFFZXlGMUFaWk9hcVAwdmxQMGhSU0ZoMFJuUU1wMUZ6MmhLdlM1bDZYVGFoWExZUTBrTW5MNlVTcWpYYzRjNGpSMnpRVThVWGE5QzdtWlNMZUdlM0hmSGV1clZ1bTQ2VEhoeWxGdkdiZnZ0Rmd0UkUzT1JXZk1wcVdpdGJNYjBOb0czbFduOXFLUmZqWEh0TnByOXJwZ1VaZE9ORHhCK0ZlVWtvZnJiaDQ3Y1BLRVR1VXVCNTdGSVRyaThRZkRtMlM3UnJORzViSHltemhMOTJlT094eUY5dTRFRk9ZQzNDQWxOSVMrNlVSZ1NBSEJLV2NMMGU2a1A4bndBOFUzaUdlNlhiM0FJK2RDM1A2YUlOcDE3eTJ4enlubytDU09lN0d3N3FlM3dXL3pmNGhSVFJBZ1g0bzlGL2xiRGRjVUZGSXpYQUk0elFYQnhLVjBVSFpJQ3FoSmdUaDFKcFU5V2NzaktoSjZ3MXVsQUQxVWp4NXMzYWZPTE9icDljTVZzTVc4Vnd6YVdtQW5aTnEwMEpGekZhL05ZWWhPOVFCWW5LMFhHTElRYkxwY1VZZDFTaUNUR1hNQlg5WG1GSmxWbTJWZE9wZHN0WGg3RitwYkg0Tkl4TXNKd1VwQXdmdyszSTZTcm90M212SUQ4SktYdnBXbXd1SHppRi9idkpPeTNBMDgvUDJUU2tzdTRFNVRDS2ZkaDFjVDhrUU9rQnRJNGVrdGViRWJpYnpzTXFHbkZPZzdLakdJSzZjT3FqUHphV0Y2QXZPK1lrYittaitwdnp6b0drRmo2M2pvU1RUU2pKOHRFbHdJOURCbjZGRXROTW5yQzFONXZhOHJtdk5xQjVUVldnaW53NmN2aFg1b0lsMk9UYUxReUx4WGVWTEF3RFdXbitOQWJaSG5MOWx2YlpBaE9KUFBRUmRKZ1VlS1YwVEhCTU04L21LZjBQb1VSckpYa0Vpbk1vZlp4Rjcrbjd3NGZGVVJJTTRSR1lITmd5Z3p0S0xJYzNMVldpWXRrVFB6Y0FZQjdtdkh4V0pxNDVoMGpnOHFkUDZEWlBMK0x5dmdEMTVCQlJTOVkrSUdSMlJBb1ZPZXZiR3VYMG5tYkNuWnNFaHpvaDFSUDk3UjZHR2JmQS9oMVZMUGJnL3hMWmpwWWdiYkZrNHovUXZDdXhFVVlhSTdBUzBaSVFuOEVwVzgyQ1NGdENEMk1ra1lpbmVGcm9FQmE3bmlVb0xTZk5nQmtMS29Kend0TWhseHNhakRKNGpySlZvaUM3QytFNzVGZ3lFeFVuMGdLektXU2N3UWhYSzlSSmFLQllOa2JBTlVrMXpveFBLWTJOY1UyWnFLbGFoQ0k1d04rNmVtNGc0cSt4N3ovcVpaZCtwUFNpdnFET0thN0dUVXBQRmsyaG5KNUd2K2ZTbkFybEt2WjhVNW1nVllOZDEvODB2SXNKeXQ5d1Y1SDJpay8rZGZDajVjcC9uTlZSMDlySHU1czdJS01WTEtESXc3Y1ZJczBra1lyOXNvamR3NFRhNGZyOFFFVmtZOHJlTThYMElXZVd0NlBmUDJMOXRUWGhCbEh0ZjJXaHgycDBkZlhKMUN1aTdSMmtJNFNIaUpjb0pZb0NWditUb2J6dmk4RnJTMVJDbXdBeC84dWtmcFk1aHQyeVRLRVg5TS9LRExnQnVxVmdOcEMyTFp4Vm52Ui9hMjhLOFlhejBaYzEvUFRsaU5hK0xibzUxOXo5NklDbTlmUUs2RUdkZFNMUG9KSDVCNXlSc2IwU3JqTmNGcTZVY0R5dGVSSHA5ODg0OS9ZcXBvQitTVitKaGZacVk3dE9XWFlIME1jWFk2ZnU2UnZuN3VPc0MvRlRTSHBqVlA3ZWJDKytFNU0zSVFXakFrVWJFVkprRE9uR2FhdWdJVXhXSFJXRXJCRUZxaVBOODRuUmJVTzZNeXNoZHZ6M0ZWbTE1QVdZcXZkaDNpVm9XcHFYOHpaaWZlYjRRZTZGaHJhMllOeGJjRnYyeHVpTi8vZHNabjA4bzkwVlA3Wkdhc2ZycWpZWkZXYWZ6cm1yQjlnUnZqZTJyRHF0d04zSTlqRHRRdG1WVmdwbjQ4dkIvVCtTN1VqSXpvZEtnSXlnOTJ1UFhtaHNDQklsU0h4Z2Ixd2pTdWNZZVdlTUl6K0FoQmJHYVBPWDQzMUNJRnRybEVjS2hUc2JTWjdhQjFIa0VKN3lmSUdVVG5QSUN1bllEUVF0MnRhNWRsZkt0ZWRGaGduclZhTVkzZWxzYWpqY1YvUC8rQ0hCNzZnaHpHT3YxV1NCb2tNWmF0ODhOMkNvaEZJa2N3aXB2WVc1eFhMUytZS3hUcGNsN2xrWlMvSTJoOGtsaTJDTXdIR3FNNGM3bjR5K3loVWNMWElnUTBJdGdNM1UwMzVQY241aGlTbHo2bjdVeTcvWnlvektEVllwblJ0OVphc1ExaU5mZVF3YUJ6Rk11eDRrZHo3ek1SRWZPajRzVkE1SG0vTE1Rb3FlV3FiOE1yNWZOOWlPZWdsK2tpTDZZMXRYVzZ0R0k5ZEtMdS9mdjdxeWZqWC9JdnZNcVdBcHlicUlOU1lCVHRtb0FXN1hSbGwxUEYxazZiNFJ6Ri9tSTFrYTdBcXZtS3lPYjh6L0VPdFFPRWcyQlRXK05DWWIxUkloM2xERFh3K05wNGY2aU1keEJqWjJWOVdDQiszTXhENTFidkJ6M3o3UzNoMitLY0ZMTmJoTzlpMHVIYlBqcnR5MCtNSURNdjRYVHRrK3pqYVNWaHovODhHNUJFenFHOTlpOE5LUGkyT3d1SlgwYjYrODFTcmUwYUV6Q2hnNXI1SGJNSmsxMFVDd3g1NllVNWxoRTJQUjNBZFdaTjhlakJKeW5OcEd2VXg2bExua0lYeUhyQTJBWmNIMUFtNk9PdEJXOFdvNW9oWnpSSW9vY2JiNzFrWlFPTlJQUjR6d0hKVTZKK2o0bjlVRUdQU2RvdzNkaHFISmRpYlJ6dmhNdGFlM1N3T0dleEJiZHRodWJkc3BjYVZhd2IzMUY5aFdCRFlMQmE0VXRxYktvNk5OVHJxbUVDUllCdXRQQUhSUm5zSmJkQm9rcFhPb2VVRjY2V0luYnpoNHlFdTBSR1VHNmJzUnAwbmMxU2hkcU90NDdoTDFJd2JldE11KzJvblE4bms1M3p4VWorMG5Pa3BEdVg3MWxCeEs1K2E5MDJ5MkplanBvU0VySEVkS1lRalhuQlAvODUzam9XemcvWnVEZzNuUEMyOG0xWDk5YzRMQVpySEEwU09aN1pFdnUwN1F1OUJQUDJDYnVGQUs0ckxPM05rY2tWaHpHRk5rNmlrY2dTWE04bVdPRHR3T3FDOHVXeUpvZ3dGeVFJSDBBclFPSDBjbHh4N29vUmtSYWN0VndvWDV6YllvUjFmMElkWFpiRVNZSHN2MERyVXNETFJkenVLcmdpQmE3R1M0R1Zyb1ZsYjZSRlpQeEk4WjdMcFRWL202ME5VYzlwcWpXN1U4ZGJtZzk4Zjg0M3I4eXF2VFRxUmZxdUp4N0grVDg2QjRPVnRjbFZFeHRubTJObXhLd0wrTStDa0xYMGZJNTFya3NFajZxRlB3VlZnQ3d1cGFqcmEzYXhmRm94bDBLL0I4OTA4c3hiRmlrTDNweUNjcmh3QUxLeEkyV1FWRkNxSWxUK1VVRlBKeGpMUlRWRTQzdVVVS2JkSkhyWjl3dE9hNVRvcUR2TWVaS2JuM3UwZjkybkYrTVZ4MzNjTWZwOXB2cDNCMjBLZEtMMEIyMzhDcUowOWVsN1NvNWlFUGVzYnEzanVrT25jWStuY2U4ZVQzKzM5WS9MeU5MeCswYisvMEJ3S2VQdlVFc0JBaFFERkFBQUFBZ0FGWmNmV1FDbUtZV3BBUUFBNlFNQUFBd0FDUUFBQUFBQUFBQUFBTGFCQUFBQUFHUnZZM1Z0Wlc1MExuaHRiRlZVQlFBSDZ2YlNabEJMQVFJVUF4UUFBQUFJQUJXWEgxbTE4YVJJY3dvQUFJdHFBQUFQQUFrQUFBQUFBQUFBQUFDMmdkTUJBQUJ3WVdkbGN5OXdZV2RsTVM1NGJXeFZWQVVBQityMjBtWlFTd0VDRkFNVUFBQUFDQUFWbHg5WkpQRGIrRG9BQUFBNkFBQUFEZ0FKQUFBQUFBQUFBQUFBdG9GekRBQUFjbVZzY3k5ZmNtVnNjeTU0Yld4VlZBVUFCK3IyMG1aUVN3RUNGQU1VQUFBQUNBQVZseDlaSlBEYitEb0FBQUE2QUFBQUV3QUpBQUFBQUFBQUFBQUF0b0haREFBQWNtVnNjeTl3WVdkbE1WOXlaV3h6TG5odGJGVlVCUUFINnZiU1psQkxBUUlVQXhRQUFBQUlBQldYSDFuVkJKWnB1UU1BQUdNZkFBQUpBQWtBQUFBQUFBQUFBQUMyZ1VRTkFBQjBhR1Z0WlM1NGJXeFZWQVVBQityMjBtWlFTd0VDRkFNVUFBQUFDQUFWbHg5WmUyL2N3VlFMQUFBUURRQUFEZ0FKQUFBQUFBQUFBQUFBdG9Fa0VRQUFkR2gxYldKdVlXbHNMbXB3WldkVlZBVUFCK3IyMG1aUVN3VUdBQUFBQUFZQUJnQ2RBUUFBcEJ3QUFBQUEiLAoJIkZpbGVOYW1lIiA6ICLnu5jlm74xLmVkZHgiCn0K"/>
    </extobj>
  </extobjs>
</s:customData>
</file>

<file path=customXml/itemProps1.xml><?xml version="1.0" encoding="utf-8"?>
<ds:datastoreItem xmlns:ds="http://schemas.openxmlformats.org/officeDocument/2006/customXml" ds:itemID="{85370918-200B-4F60-96FF-286FF0B3E412}">
  <ds:schemaRefs/>
</ds:datastoreItem>
</file>

<file path=customXml/itemProps2.xml><?xml version="1.0" encoding="utf-8"?>
<ds:datastoreItem xmlns:ds="http://schemas.openxmlformats.org/officeDocument/2006/customXml" ds:itemID="{16DF544F-940E-4214-9409-860DFF9F59A2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1519</TotalTime>
  <Words>1944</Words>
  <Application>Microsoft Office PowerPoint</Application>
  <PresentationFormat>宽屏</PresentationFormat>
  <Paragraphs>193</Paragraphs>
  <Slides>22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华文新魏</vt:lpstr>
      <vt:lpstr>华文中宋</vt:lpstr>
      <vt:lpstr>Arial</vt:lpstr>
      <vt:lpstr>Calibri</vt:lpstr>
      <vt:lpstr>Times New Roman</vt:lpstr>
      <vt:lpstr>Wingdings</vt:lpstr>
      <vt:lpstr>Office 主题​​</vt:lpstr>
      <vt:lpstr>BEAG C组结课汇报</vt:lpstr>
      <vt:lpstr>目录</vt:lpstr>
      <vt:lpstr>第一部分</vt:lpstr>
      <vt:lpstr>1.0示波器与信号发生器实验概览</vt:lpstr>
      <vt:lpstr>1.0示波器与信号发生器实验概览</vt:lpstr>
      <vt:lpstr>1.1使用万用表与线性电源</vt:lpstr>
      <vt:lpstr>1.2RC电路实验</vt:lpstr>
      <vt:lpstr>1.3CR电路实验</vt:lpstr>
      <vt:lpstr>1.4极零相消与阻容匹配实验</vt:lpstr>
      <vt:lpstr>1.5前置放大器实验</vt:lpstr>
      <vt:lpstr>第二部分</vt:lpstr>
      <vt:lpstr>2.1PMT工作原理与LED驱动测试</vt:lpstr>
      <vt:lpstr>2.1PMT工作原理与LED驱动测试</vt:lpstr>
      <vt:lpstr>2.2使用DT5751采集PMT测试波形</vt:lpstr>
      <vt:lpstr>数据处理</vt:lpstr>
      <vt:lpstr>3.1 宇宙线数据分析</vt:lpstr>
      <vt:lpstr>3.1 宇宙线数据分析</vt:lpstr>
      <vt:lpstr>3.1 宇宙线数据分析</vt:lpstr>
      <vt:lpstr>3.2 数据处理-基础处理</vt:lpstr>
      <vt:lpstr>总结</vt:lpstr>
      <vt:lpstr>总结</vt:lpstr>
      <vt:lpstr>谢谢！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游 吕</dc:creator>
  <cp:lastModifiedBy>陈 宏昆</cp:lastModifiedBy>
  <cp:revision>48</cp:revision>
  <dcterms:created xsi:type="dcterms:W3CDTF">2024-09-02T01:05:44Z</dcterms:created>
  <dcterms:modified xsi:type="dcterms:W3CDTF">2024-11-14T05:51:00Z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2052-12.1.0.17827</vt:lpwstr>
  </property>
</Properties>
</file>