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53" r:id="rId2"/>
    <p:sldId id="355" r:id="rId3"/>
    <p:sldId id="340" r:id="rId4"/>
    <p:sldId id="352" r:id="rId5"/>
    <p:sldId id="341" r:id="rId6"/>
    <p:sldId id="342" r:id="rId7"/>
    <p:sldId id="337" r:id="rId8"/>
    <p:sldId id="338" r:id="rId9"/>
    <p:sldId id="339" r:id="rId10"/>
    <p:sldId id="330" r:id="rId11"/>
    <p:sldId id="331" r:id="rId12"/>
    <p:sldId id="332" r:id="rId13"/>
    <p:sldId id="333" r:id="rId14"/>
    <p:sldId id="335" r:id="rId15"/>
    <p:sldId id="336" r:id="rId16"/>
    <p:sldId id="348" r:id="rId17"/>
    <p:sldId id="343" r:id="rId18"/>
    <p:sldId id="350" r:id="rId19"/>
    <p:sldId id="351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 L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3" autoAdjust="0"/>
  </p:normalViewPr>
  <p:slideViewPr>
    <p:cSldViewPr snapToGrid="0">
      <p:cViewPr varScale="1">
        <p:scale>
          <a:sx n="70" d="100"/>
          <a:sy n="70" d="100"/>
        </p:scale>
        <p:origin x="54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10634" y="136525"/>
            <a:ext cx="11370733" cy="3294074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410634" y="3943797"/>
            <a:ext cx="11370732" cy="2276027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325" y="1296035"/>
            <a:ext cx="10800080" cy="57594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4134" y="491067"/>
            <a:ext cx="11243733" cy="2964933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474134" y="3937065"/>
            <a:ext cx="11243732" cy="2319802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24454" y="817032"/>
            <a:ext cx="2880000" cy="5156200"/>
          </a:xfrm>
        </p:spPr>
        <p:txBody>
          <a:bodyPr wrap="square" anchor="ctr">
            <a:normAutofit/>
          </a:bodyPr>
          <a:lstStyle>
            <a:lvl1pPr algn="ctr">
              <a:defRPr sz="50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87967" y="3694111"/>
            <a:ext cx="10016067" cy="2452689"/>
          </a:xfrm>
        </p:spPr>
        <p:txBody>
          <a:bodyPr wrap="square" anchor="t">
            <a:normAutofit/>
          </a:bodyPr>
          <a:lstStyle>
            <a:lvl1pPr algn="ctr">
              <a:defRPr sz="42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087967" y="313268"/>
            <a:ext cx="10016067" cy="2928406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8000" b="1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69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17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373" y="136948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373" y="2066355"/>
            <a:ext cx="5157787" cy="4128388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265" y="1354875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265" y="2051750"/>
            <a:ext cx="5183188" cy="4128388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4690" y="1364615"/>
            <a:ext cx="10799445" cy="48133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469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2024-11-14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411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50.pn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C913C-D842-A9BB-6FE3-F5FDAAC14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55C3F-88F5-E889-1AFD-2C4030ED65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r>
              <a:rPr lang="zh-CN" altLang="en-US" dirty="0"/>
              <a:t>组：王宇婷 黄泽棋 何骏涵 褚天志 周志浩 杜海燕</a:t>
            </a:r>
            <a:endParaRPr lang="en-US" altLang="zh-CN" dirty="0"/>
          </a:p>
          <a:p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4</a:t>
            </a:r>
            <a:r>
              <a:rPr lang="zh-CN" altLang="en-US" dirty="0"/>
              <a:t>日</a:t>
            </a:r>
          </a:p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A65564-1B01-7C97-7604-33EE3F22D94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青训营总结报告</a:t>
            </a:r>
          </a:p>
        </p:txBody>
      </p:sp>
    </p:spTree>
    <p:extLst>
      <p:ext uri="{BB962C8B-B14F-4D97-AF65-F5344CB8AC3E}">
        <p14:creationId xmlns:p14="http://schemas.microsoft.com/office/powerpoint/2010/main" val="78898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3 Geant4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</a:rPr>
              <a:t>模拟分析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6C9534-683B-BE79-8580-50B007401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544" y="1309895"/>
            <a:ext cx="9470912" cy="50129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B336B-0D43-3B80-4988-0C7737B77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350985-07F9-AFCC-6C5C-3D6FC0A436C2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658A3F5A-BEEA-23D3-32AE-895EB40A781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3.1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搭建探测器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79AE5A-4FBC-BA2E-78F0-8FB86F3BB3CF}"/>
              </a:ext>
            </a:extLst>
          </p:cNvPr>
          <p:cNvSpPr txBox="1"/>
          <p:nvPr/>
        </p:nvSpPr>
        <p:spPr>
          <a:xfrm>
            <a:off x="170443" y="1034036"/>
            <a:ext cx="4701287" cy="1705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探测器的初始化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定义自己的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DetectorConstruction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实现函数：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Construct()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RunManager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中注册探测器；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8DE1DB-8E87-BC88-29DC-ADB689E7C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64" y="2482228"/>
            <a:ext cx="7476814" cy="5144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8FC26A-A7FB-C3D6-3746-C509CCA4C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762" y="3002144"/>
            <a:ext cx="7476815" cy="2143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B48A48-D9BE-12FC-D147-2F2265A76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50" y="3955012"/>
            <a:ext cx="3429625" cy="15530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E81374-F0C4-D9FC-692D-4D3F88CAC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762" y="5648464"/>
            <a:ext cx="7458795" cy="10288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0618A3E-13B9-F895-EE31-BAC6E0E80A40}"/>
              </a:ext>
            </a:extLst>
          </p:cNvPr>
          <p:cNvSpPr txBox="1"/>
          <p:nvPr/>
        </p:nvSpPr>
        <p:spPr>
          <a:xfrm>
            <a:off x="703924" y="3429000"/>
            <a:ext cx="26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①创建真空环境的</a:t>
            </a:r>
            <a:r>
              <a:rPr lang="en-US" altLang="zh-CN" dirty="0"/>
              <a:t>World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F57ED6-8591-7AC2-FA5D-A38B11D5ADD7}"/>
              </a:ext>
            </a:extLst>
          </p:cNvPr>
          <p:cNvSpPr txBox="1"/>
          <p:nvPr/>
        </p:nvSpPr>
        <p:spPr>
          <a:xfrm>
            <a:off x="6344658" y="2013708"/>
            <a:ext cx="4702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②建立塑料闪烁体材料及光学属性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9506911-F9EA-C68E-EA45-E6B6118A8350}"/>
              </a:ext>
            </a:extLst>
          </p:cNvPr>
          <p:cNvSpPr txBox="1"/>
          <p:nvPr/>
        </p:nvSpPr>
        <p:spPr>
          <a:xfrm>
            <a:off x="6743700" y="5179516"/>
            <a:ext cx="3461658" cy="37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③创建探测器模型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08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5D25C-32FF-5FDC-47BC-C0251CA91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54F1A78-795E-BD8D-C942-ADF33391497A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D34DA673-BC58-57B2-EDDE-785E32F52F0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3.2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</a:rPr>
              <a:t>物理列表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D601568-ABD3-0A93-63CF-BB26CA2E7162}"/>
              </a:ext>
            </a:extLst>
          </p:cNvPr>
          <p:cNvSpPr txBox="1"/>
          <p:nvPr/>
        </p:nvSpPr>
        <p:spPr>
          <a:xfrm>
            <a:off x="734785" y="1301821"/>
            <a:ext cx="5675251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物理过程的初始化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使用官方物理包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或定义用户自己的PhysicsList;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创建部分特殊的物理过程(如裂变、步长约束);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在RunManager中注册物理过程。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45EC71-5EEA-52EC-473E-0E43C48D0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036" y="2051076"/>
            <a:ext cx="5429991" cy="11538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DAD5EC9-34B9-A1A3-AD2E-C54B58B38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144" y="4229987"/>
            <a:ext cx="6106884" cy="172947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26ADFC9-0DDB-35E5-5F3D-3347EAC861F6}"/>
              </a:ext>
            </a:extLst>
          </p:cNvPr>
          <p:cNvSpPr txBox="1"/>
          <p:nvPr/>
        </p:nvSpPr>
        <p:spPr>
          <a:xfrm>
            <a:off x="734785" y="5177488"/>
            <a:ext cx="2414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动作类的初始化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97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9A027-DF0F-BD71-6E6A-FBB311C62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D966039-8796-793F-C0F0-8F2B15771FAB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17257CDB-090D-4513-ADF4-FF92779AADC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3.1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布置放射源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0B6EA6-4634-DA72-60F7-31B9C3ABECB5}"/>
              </a:ext>
            </a:extLst>
          </p:cNvPr>
          <p:cNvSpPr txBox="1"/>
          <p:nvPr/>
        </p:nvSpPr>
        <p:spPr>
          <a:xfrm>
            <a:off x="760751" y="1426776"/>
            <a:ext cx="4485503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粒子产生器的初始化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粒子类型（宇宙射线缪子）;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动量(垂直入射);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能量（高斯抽样）;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位置（正下方）；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77036B-2EE7-607C-8253-735A2EABE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210" y="1563272"/>
            <a:ext cx="5676900" cy="13049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7010F75-F540-7B5F-A3E1-DB0E8CEE7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210" y="3004693"/>
            <a:ext cx="5676900" cy="933450"/>
          </a:xfrm>
          <a:prstGeom prst="rect">
            <a:avLst/>
          </a:prstGeom>
        </p:spPr>
      </p:pic>
      <p:pic>
        <p:nvPicPr>
          <p:cNvPr id="10" name="图片 9" descr="日程表&#10;&#10;中度可信度描述已自动生成">
            <a:extLst>
              <a:ext uri="{FF2B5EF4-FFF2-40B4-BE49-F238E27FC236}">
                <a16:creationId xmlns:a16="http://schemas.microsoft.com/office/drawing/2014/main" id="{F8731606-C17E-2A1A-A15B-DFFD0B1D5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2"/>
          <a:stretch/>
        </p:blipFill>
        <p:spPr>
          <a:xfrm>
            <a:off x="1092960" y="4234614"/>
            <a:ext cx="5305425" cy="1593532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7CC23483-0F35-EA78-E6A2-040833446DE9}"/>
              </a:ext>
            </a:extLst>
          </p:cNvPr>
          <p:cNvSpPr/>
          <p:nvPr/>
        </p:nvSpPr>
        <p:spPr>
          <a:xfrm>
            <a:off x="3003502" y="6040582"/>
            <a:ext cx="1717964" cy="2216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559DFFB-E437-E869-1B3D-AB03B90A9514}"/>
              </a:ext>
            </a:extLst>
          </p:cNvPr>
          <p:cNvCxnSpPr>
            <a:cxnSpLocks/>
          </p:cNvCxnSpPr>
          <p:nvPr/>
        </p:nvCxnSpPr>
        <p:spPr>
          <a:xfrm flipV="1">
            <a:off x="3269673" y="5645727"/>
            <a:ext cx="0" cy="36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FD628B5-EB76-25C1-9152-60A3D3409323}"/>
              </a:ext>
            </a:extLst>
          </p:cNvPr>
          <p:cNvCxnSpPr>
            <a:cxnSpLocks/>
          </p:cNvCxnSpPr>
          <p:nvPr/>
        </p:nvCxnSpPr>
        <p:spPr>
          <a:xfrm flipV="1">
            <a:off x="3902363" y="5664200"/>
            <a:ext cx="0" cy="30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4861D82-37C9-C37F-CC81-9D7FC409A894}"/>
              </a:ext>
            </a:extLst>
          </p:cNvPr>
          <p:cNvCxnSpPr>
            <a:cxnSpLocks/>
          </p:cNvCxnSpPr>
          <p:nvPr/>
        </p:nvCxnSpPr>
        <p:spPr>
          <a:xfrm flipV="1">
            <a:off x="4498109" y="5636491"/>
            <a:ext cx="0" cy="374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067241F5-F9A2-F367-C870-7C60A131D516}"/>
              </a:ext>
            </a:extLst>
          </p:cNvPr>
          <p:cNvSpPr txBox="1"/>
          <p:nvPr/>
        </p:nvSpPr>
        <p:spPr>
          <a:xfrm>
            <a:off x="3117868" y="6359298"/>
            <a:ext cx="180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宇宙射线缪子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63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A868-90B5-2EA9-13CE-EEBA63F35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E68DBB-1FCA-EB8C-4CEC-138B2EADEF14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B6938537-D3AF-A127-8E31-D9DA7BA9919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3.2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</a:rPr>
              <a:t>模拟分析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372320-AB91-537F-8456-19094569B615}"/>
              </a:ext>
            </a:extLst>
          </p:cNvPr>
          <p:cNvSpPr txBox="1"/>
          <p:nvPr/>
        </p:nvSpPr>
        <p:spPr>
          <a:xfrm>
            <a:off x="195694" y="1131461"/>
            <a:ext cx="3400424" cy="2951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用户行为的初始化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定义用户自己的类;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注册RunAction;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注册EventAction;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注册SteppingAction;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在RunManager中进行注册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800755-D1E3-E74D-5328-704A67842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58" y="3093185"/>
            <a:ext cx="3400424" cy="1428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8EFE1A9-36B2-2094-59D1-6D3C6E081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758" y="4757013"/>
            <a:ext cx="5991225" cy="1838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9FB657-3AF4-24D4-F3F2-6890CA3C5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758" y="2607410"/>
            <a:ext cx="3400425" cy="4857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26DE752-4F61-D223-7103-18DE0BD46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758" y="1300647"/>
            <a:ext cx="5991225" cy="11525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7799465-66BA-7E7D-4C51-760F5933AEAD}"/>
              </a:ext>
            </a:extLst>
          </p:cNvPr>
          <p:cNvSpPr txBox="1"/>
          <p:nvPr/>
        </p:nvSpPr>
        <p:spPr>
          <a:xfrm>
            <a:off x="3298134" y="1175707"/>
            <a:ext cx="2613139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RunAction中创建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G4AnalysisManager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类进行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root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文件的生成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71C45A3-952C-1E53-1E36-FF7F05DC4947}"/>
              </a:ext>
            </a:extLst>
          </p:cNvPr>
          <p:cNvSpPr txBox="1"/>
          <p:nvPr/>
        </p:nvSpPr>
        <p:spPr>
          <a:xfrm>
            <a:off x="3643459" y="2879493"/>
            <a:ext cx="1922488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EventAction中填入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root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txt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格式的数据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6A7DAB0-D793-D173-5F01-8FBB02C859C4}"/>
              </a:ext>
            </a:extLst>
          </p:cNvPr>
          <p:cNvSpPr txBox="1"/>
          <p:nvPr/>
        </p:nvSpPr>
        <p:spPr>
          <a:xfrm>
            <a:off x="3341648" y="4861198"/>
            <a:ext cx="2268938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SteppingAction中通过判断获取对应信息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62F6C83-9E40-CFC8-5600-9E43806677EB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4604703" y="2465612"/>
            <a:ext cx="1" cy="413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717CEA5-9F58-8BA7-9059-35A6F8BE893F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476117" y="4265338"/>
            <a:ext cx="1" cy="59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8313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4E3AD-4547-0D8E-0406-C2E206986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908EC1-B4D8-39DA-E900-5175026E080E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A43E2C99-657C-A579-4B84-0F81E6D5154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3.2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</a:rPr>
              <a:t>模拟分析</a:t>
            </a:r>
            <a:endParaRPr lang="zh-CN" altLang="en-US" dirty="0"/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713A1A51-F0B9-5C55-3034-5D600821F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1446863"/>
            <a:ext cx="7600950" cy="45339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9D83D22-8C6C-8BC3-AE4A-55635E66303E}"/>
              </a:ext>
            </a:extLst>
          </p:cNvPr>
          <p:cNvSpPr txBox="1"/>
          <p:nvPr/>
        </p:nvSpPr>
        <p:spPr>
          <a:xfrm>
            <a:off x="4368799" y="6004071"/>
            <a:ext cx="345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宇宙射线缪子能量沉积能谱图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24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110D6-1236-5AC3-BCDC-B724A6DBC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CA667DE-6C92-ABBD-0C8E-601D69F6EBB8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5009B416-64D1-0A8B-9E4F-ECF4020218B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3.2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</a:rPr>
              <a:t>宇宙线数据分析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1A76B8-0B07-61D6-B688-83564456ED12}"/>
              </a:ext>
            </a:extLst>
          </p:cNvPr>
          <p:cNvSpPr txBox="1"/>
          <p:nvPr/>
        </p:nvSpPr>
        <p:spPr>
          <a:xfrm>
            <a:off x="4955653" y="5971099"/>
            <a:ext cx="345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宇宙射线采集波形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4FC0AC-3BBB-A317-4BD2-128F8F63E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47" y="2675689"/>
            <a:ext cx="5591645" cy="30454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8C533CE-90A0-AD15-E0EE-6253BED5388B}"/>
              </a:ext>
            </a:extLst>
          </p:cNvPr>
          <p:cNvSpPr txBox="1"/>
          <p:nvPr/>
        </p:nvSpPr>
        <p:spPr>
          <a:xfrm>
            <a:off x="645993" y="1135865"/>
            <a:ext cx="4485503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读取文件数据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TGraph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画出波形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与示波器波形进行对比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3806A6-8055-DB68-B37D-A4992D474E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822"/>
          <a:stretch/>
        </p:blipFill>
        <p:spPr>
          <a:xfrm>
            <a:off x="6605065" y="2300810"/>
            <a:ext cx="4653886" cy="3545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11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DCBE6-53DD-BB37-E2A4-CC57BA763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55D0E5B-D79F-0E70-6D9B-1F141FB14983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442483BF-25BE-350F-F6D4-9E5AC7A39EB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3.2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</a:rPr>
              <a:t>宇宙线数据分析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FA924E9-2CA4-A7E6-960D-49DE84247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87" y="3351388"/>
            <a:ext cx="5129931" cy="28583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7584042-3125-C9EB-7192-674270E81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5" y="3240584"/>
            <a:ext cx="5637623" cy="29691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67B76D-FF04-29BC-7FB0-00E527FAF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0793" y="1118669"/>
            <a:ext cx="3795901" cy="2067438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B430D012-5BEB-BB7F-BDA1-8AAE76358CBB}"/>
              </a:ext>
            </a:extLst>
          </p:cNvPr>
          <p:cNvSpPr/>
          <p:nvPr/>
        </p:nvSpPr>
        <p:spPr>
          <a:xfrm>
            <a:off x="7488072" y="1201003"/>
            <a:ext cx="1028131" cy="42990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0FF295-29AB-B8C6-66F9-361C81FD7CD7}"/>
              </a:ext>
            </a:extLst>
          </p:cNvPr>
          <p:cNvSpPr txBox="1"/>
          <p:nvPr/>
        </p:nvSpPr>
        <p:spPr>
          <a:xfrm>
            <a:off x="645993" y="1135865"/>
            <a:ext cx="4485503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确定基线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通过统计波形前端确定基线基线位置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从波形中将基线扣除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13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082F7-1276-87F3-DDBB-F14DA2AE7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03FD49-B9E6-41B8-BBA3-A0C2FC7B2B55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E5225845-4EB5-EA23-047F-08DE94F134C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3.2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</a:rPr>
              <a:t>宇宙线数据分析</a:t>
            </a:r>
            <a:endParaRPr lang="zh-CN" altLang="en-US" dirty="0"/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E8EE4723-2181-5D87-5760-9071D7FF4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85067"/>
            <a:ext cx="5945261" cy="35462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0852359-3F8B-71BA-B57B-55E0076F4738}"/>
              </a:ext>
            </a:extLst>
          </p:cNvPr>
          <p:cNvSpPr txBox="1"/>
          <p:nvPr/>
        </p:nvSpPr>
        <p:spPr>
          <a:xfrm>
            <a:off x="4368799" y="6004071"/>
            <a:ext cx="345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宇宙射线缪子能量沉积能谱图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A3B855D-DC3A-61E7-CC76-183661D6C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2" y="2196357"/>
            <a:ext cx="6125830" cy="3399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0901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46E82-5F3B-C7E5-A7C3-CF4AFADF4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B3D1F39-48BA-ED7D-4A4C-46461DE45156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DE73673A-E8DF-6B0B-0FF0-DF937A078C3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</a:rPr>
              <a:t>青训营总结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CF219D4-8E3A-77E1-BED9-2A79789D6F80}"/>
              </a:ext>
            </a:extLst>
          </p:cNvPr>
          <p:cNvSpPr txBox="1"/>
          <p:nvPr/>
        </p:nvSpPr>
        <p:spPr>
          <a:xfrm>
            <a:off x="760751" y="1426776"/>
            <a:ext cx="8158061" cy="502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青训营收获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电子学测试与学习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简单器材使用（示波器、函数发生器、万用表）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洞洞板电路焊接（电阻、电容、电位器、电烙铁）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电子学原理的学习（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电路、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电路、）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探测器测试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光电倍增管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DT5751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代码学习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Root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Geant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99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BEC92-09E3-E3D4-BB9B-29C126AEE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9DE7F4-F723-AE8E-D4B0-AAD946DD9B9C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3EBA42D5-B110-2036-0FA5-880BC5D5ED6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286" y="207600"/>
            <a:ext cx="10800000" cy="720000"/>
          </a:xfrm>
        </p:spPr>
        <p:txBody>
          <a:bodyPr/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目录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4D471C-9288-54B3-431E-22167454B71B}"/>
              </a:ext>
            </a:extLst>
          </p:cNvPr>
          <p:cNvSpPr txBox="1"/>
          <p:nvPr/>
        </p:nvSpPr>
        <p:spPr>
          <a:xfrm>
            <a:off x="4617568" y="1755159"/>
            <a:ext cx="3400424" cy="390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电子学实验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探测器测试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数据分析与模拟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青训营总结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82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E94B5-BD7B-4335-9870-E9A8129C5A4A}"/>
              </a:ext>
            </a:extLst>
          </p:cNvPr>
          <p:cNvSpPr/>
          <p:nvPr/>
        </p:nvSpPr>
        <p:spPr>
          <a:xfrm>
            <a:off x="0" y="153268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6">
            <a:extLst>
              <a:ext uri="{FF2B5EF4-FFF2-40B4-BE49-F238E27FC236}">
                <a16:creationId xmlns:a16="http://schemas.microsoft.com/office/drawing/2014/main" id="{903053ED-F4EA-42C6-950A-932C49E246F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370498" y="-63700"/>
            <a:ext cx="5651096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1200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1 </a:t>
            </a: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电子学实验</a:t>
            </a:r>
            <a:endParaRPr lang="zh-CN" altLang="en-US" sz="3200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F8674EE-B29A-46AF-B1E2-6D3D59263F52}"/>
              </a:ext>
            </a:extLst>
          </p:cNvPr>
          <p:cNvGrpSpPr/>
          <p:nvPr/>
        </p:nvGrpSpPr>
        <p:grpSpPr>
          <a:xfrm>
            <a:off x="34889" y="1919708"/>
            <a:ext cx="12131734" cy="2290553"/>
            <a:chOff x="34889" y="1919708"/>
            <a:chExt cx="12131734" cy="22905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6561F78-E604-4BC3-93CF-CBB206AEB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89" y="1919708"/>
              <a:ext cx="6024848" cy="229055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AC928D4-B57A-4562-BAD4-B375ED6BA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220" y="1953400"/>
              <a:ext cx="2948170" cy="219006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8082DD5-9F77-402C-A50E-D01C2BF03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8873" y="1953400"/>
              <a:ext cx="2957750" cy="2256861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5B6D2DE-4C51-4909-9924-69D8B009E4D4}"/>
              </a:ext>
            </a:extLst>
          </p:cNvPr>
          <p:cNvSpPr txBox="1"/>
          <p:nvPr/>
        </p:nvSpPr>
        <p:spPr>
          <a:xfrm>
            <a:off x="251209" y="121585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第一课时实验器材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4064D77-7086-4E01-BA29-E98C3E698834}"/>
              </a:ext>
            </a:extLst>
          </p:cNvPr>
          <p:cNvGrpSpPr/>
          <p:nvPr/>
        </p:nvGrpSpPr>
        <p:grpSpPr>
          <a:xfrm>
            <a:off x="2064483" y="4318173"/>
            <a:ext cx="8936219" cy="1984930"/>
            <a:chOff x="1813277" y="4318173"/>
            <a:chExt cx="8936219" cy="198493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AB0C628-C14A-4B1B-8AEB-8CDBBE7F2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74330" y="4318173"/>
              <a:ext cx="3014113" cy="1951997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F32E0082-F8C8-4ED7-A9CC-F27F2FA8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8443" y="4358199"/>
              <a:ext cx="2961053" cy="1871609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4FFE2F6-D1C0-482E-905F-ED5FB22FE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13277" y="4351106"/>
              <a:ext cx="3065358" cy="1951997"/>
            </a:xfrm>
            <a:prstGeom prst="rect">
              <a:avLst/>
            </a:prstGeom>
          </p:spPr>
        </p:pic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6E00E5FB-E20F-4DDD-99BA-DA0D100E1851}"/>
              </a:ext>
            </a:extLst>
          </p:cNvPr>
          <p:cNvSpPr txBox="1"/>
          <p:nvPr/>
        </p:nvSpPr>
        <p:spPr>
          <a:xfrm>
            <a:off x="84403" y="510933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示波器的不同模式</a:t>
            </a:r>
          </a:p>
        </p:txBody>
      </p:sp>
    </p:spTree>
    <p:extLst>
      <p:ext uri="{BB962C8B-B14F-4D97-AF65-F5344CB8AC3E}">
        <p14:creationId xmlns:p14="http://schemas.microsoft.com/office/powerpoint/2010/main" val="188516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C7980-670B-A240-098E-F29B5871B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3F20F44-D40A-C611-59A5-881F7FEE8A34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6">
            <a:extLst>
              <a:ext uri="{FF2B5EF4-FFF2-40B4-BE49-F238E27FC236}">
                <a16:creationId xmlns:a16="http://schemas.microsoft.com/office/drawing/2014/main" id="{0430B972-F85C-6C08-C67F-73002E99AAB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370498" y="147309"/>
            <a:ext cx="5651096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1200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1 </a:t>
            </a: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电子学实验</a:t>
            </a:r>
            <a:endParaRPr lang="zh-CN" altLang="en-US" sz="3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A0C102-1580-8D88-3BE0-A8436949124C}"/>
              </a:ext>
            </a:extLst>
          </p:cNvPr>
          <p:cNvSpPr txBox="1"/>
          <p:nvPr/>
        </p:nvSpPr>
        <p:spPr>
          <a:xfrm>
            <a:off x="301451" y="1245995"/>
            <a:ext cx="285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电路与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电路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6DB24EA-B502-C084-ED5D-74F3213F0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9" y="3105707"/>
            <a:ext cx="2821182" cy="1741596"/>
          </a:xfrm>
          <a:prstGeom prst="rect">
            <a:avLst/>
          </a:prstGeom>
        </p:spPr>
      </p:pic>
      <p:pic>
        <p:nvPicPr>
          <p:cNvPr id="8" name="图片 7" descr="upload_post_object_v2_638915766">
            <a:extLst>
              <a:ext uri="{FF2B5EF4-FFF2-40B4-BE49-F238E27FC236}">
                <a16:creationId xmlns:a16="http://schemas.microsoft.com/office/drawing/2014/main" id="{5004A991-16E6-A9FF-76FF-936F0829C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566" y="2502024"/>
            <a:ext cx="1894734" cy="1136840"/>
          </a:xfrm>
          <a:prstGeom prst="rect">
            <a:avLst/>
          </a:prstGeom>
        </p:spPr>
      </p:pic>
      <p:pic>
        <p:nvPicPr>
          <p:cNvPr id="10" name="图片 9" descr="upload_post_object_v2_204403489">
            <a:extLst>
              <a:ext uri="{FF2B5EF4-FFF2-40B4-BE49-F238E27FC236}">
                <a16:creationId xmlns:a16="http://schemas.microsoft.com/office/drawing/2014/main" id="{C920F393-2B0E-69F6-F174-39C5ECD15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334" y="3765246"/>
            <a:ext cx="1885666" cy="1131400"/>
          </a:xfrm>
          <a:prstGeom prst="rect">
            <a:avLst/>
          </a:prstGeom>
        </p:spPr>
      </p:pic>
      <p:pic>
        <p:nvPicPr>
          <p:cNvPr id="11" name="图片 10" descr="upload_post_object_v2_790684645">
            <a:extLst>
              <a:ext uri="{FF2B5EF4-FFF2-40B4-BE49-F238E27FC236}">
                <a16:creationId xmlns:a16="http://schemas.microsoft.com/office/drawing/2014/main" id="{C73028AC-1338-60AB-6B69-3BDA3332D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518" y="2502540"/>
            <a:ext cx="1885666" cy="1131400"/>
          </a:xfrm>
          <a:prstGeom prst="rect">
            <a:avLst/>
          </a:prstGeom>
        </p:spPr>
      </p:pic>
      <p:pic>
        <p:nvPicPr>
          <p:cNvPr id="13" name="图片 12" descr="upload_post_object_v2_914149566">
            <a:extLst>
              <a:ext uri="{FF2B5EF4-FFF2-40B4-BE49-F238E27FC236}">
                <a16:creationId xmlns:a16="http://schemas.microsoft.com/office/drawing/2014/main" id="{BCAEF9D6-3E5C-3992-9452-0D796F467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9627" y="2486235"/>
            <a:ext cx="1864325" cy="1118594"/>
          </a:xfrm>
          <a:prstGeom prst="rect">
            <a:avLst/>
          </a:prstGeom>
        </p:spPr>
      </p:pic>
      <p:pic>
        <p:nvPicPr>
          <p:cNvPr id="14" name="图片 13" descr="upload_post_object_v2_371133138">
            <a:extLst>
              <a:ext uri="{FF2B5EF4-FFF2-40B4-BE49-F238E27FC236}">
                <a16:creationId xmlns:a16="http://schemas.microsoft.com/office/drawing/2014/main" id="{E4D1B734-B1D1-833A-3ACF-80754BE093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6290" y="3765246"/>
            <a:ext cx="1864325" cy="1118594"/>
          </a:xfrm>
          <a:prstGeom prst="rect">
            <a:avLst/>
          </a:prstGeom>
        </p:spPr>
      </p:pic>
      <p:pic>
        <p:nvPicPr>
          <p:cNvPr id="17" name="图片 16" descr="upload_post_object_v2_160706769">
            <a:extLst>
              <a:ext uri="{FF2B5EF4-FFF2-40B4-BE49-F238E27FC236}">
                <a16:creationId xmlns:a16="http://schemas.microsoft.com/office/drawing/2014/main" id="{F2D60D33-E7A0-E303-CBCF-7394C7C8A6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1264" y="2486235"/>
            <a:ext cx="1864326" cy="111859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0F3616D-EC3F-2E68-7D2C-3C8F9B2F44DC}"/>
              </a:ext>
            </a:extLst>
          </p:cNvPr>
          <p:cNvSpPr txBox="1"/>
          <p:nvPr/>
        </p:nvSpPr>
        <p:spPr>
          <a:xfrm>
            <a:off x="3828864" y="5111087"/>
            <a:ext cx="273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RC</a:t>
            </a:r>
            <a:r>
              <a:rPr lang="zh-CN" altLang="en-US" dirty="0"/>
              <a:t>电路幅度随频率的变化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74AA749-4AF9-E713-8E81-5E83FA84597E}"/>
              </a:ext>
            </a:extLst>
          </p:cNvPr>
          <p:cNvSpPr txBox="1"/>
          <p:nvPr/>
        </p:nvSpPr>
        <p:spPr>
          <a:xfrm>
            <a:off x="8288750" y="5044256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</a:t>
            </a:r>
            <a:r>
              <a:rPr lang="zh-CN" altLang="en-US" dirty="0"/>
              <a:t>电路幅度随频率的变化</a:t>
            </a:r>
          </a:p>
        </p:txBody>
      </p:sp>
    </p:spTree>
    <p:extLst>
      <p:ext uri="{BB962C8B-B14F-4D97-AF65-F5344CB8AC3E}">
        <p14:creationId xmlns:p14="http://schemas.microsoft.com/office/powerpoint/2010/main" val="126007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E94B5-BD7B-4335-9870-E9A8129C5A4A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6">
            <a:extLst>
              <a:ext uri="{FF2B5EF4-FFF2-40B4-BE49-F238E27FC236}">
                <a16:creationId xmlns:a16="http://schemas.microsoft.com/office/drawing/2014/main" id="{903053ED-F4EA-42C6-950A-932C49E246F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370498" y="147309"/>
            <a:ext cx="5651096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1200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1 </a:t>
            </a: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电子学实验</a:t>
            </a:r>
            <a:endParaRPr lang="zh-CN" altLang="en-US" sz="3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12DD2D-7D66-4CDE-997E-D63B6085E8BC}"/>
              </a:ext>
            </a:extLst>
          </p:cNvPr>
          <p:cNvSpPr txBox="1"/>
          <p:nvPr/>
        </p:nvSpPr>
        <p:spPr>
          <a:xfrm>
            <a:off x="301451" y="1245995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极零相消电路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959BCE-9282-4A67-94BB-AF3E0CE4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84" y="2232275"/>
            <a:ext cx="3191974" cy="23704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96D73A4-C7E2-41BF-9374-157EABC6A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116" y="1960156"/>
            <a:ext cx="4152900" cy="2952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9B1EA7-D9D0-4E54-941F-AB11A9AA7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775" y="1922056"/>
            <a:ext cx="4086225" cy="299085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1D16A2F-67B7-4928-9B6B-65C6289F2A6E}"/>
              </a:ext>
            </a:extLst>
          </p:cNvPr>
          <p:cNvSpPr txBox="1"/>
          <p:nvPr/>
        </p:nvSpPr>
        <p:spPr>
          <a:xfrm>
            <a:off x="8440727" y="5348815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i="0" dirty="0">
                <a:effectLst/>
                <a:latin typeface="Courier New" panose="02070309020205020404" pitchFamily="49" charset="0"/>
              </a:rPr>
              <a:t>改变电阻器阻值时输出信号变化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509F505-801F-44E7-80B7-71B310A46691}"/>
              </a:ext>
            </a:extLst>
          </p:cNvPr>
          <p:cNvSpPr txBox="1"/>
          <p:nvPr/>
        </p:nvSpPr>
        <p:spPr>
          <a:xfrm>
            <a:off x="4160017" y="534881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i="0" dirty="0">
                <a:effectLst/>
                <a:latin typeface="Courier New" panose="02070309020205020404" pitchFamily="49" charset="0"/>
              </a:rPr>
              <a:t>改变输入脉冲宽度时输出信号变化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465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E94B5-BD7B-4335-9870-E9A8129C5A4A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6">
            <a:extLst>
              <a:ext uri="{FF2B5EF4-FFF2-40B4-BE49-F238E27FC236}">
                <a16:creationId xmlns:a16="http://schemas.microsoft.com/office/drawing/2014/main" id="{903053ED-F4EA-42C6-950A-932C49E246F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370498" y="147309"/>
            <a:ext cx="5651096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1200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1 </a:t>
            </a: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电子学实验</a:t>
            </a:r>
            <a:endParaRPr lang="zh-CN" altLang="en-US" sz="3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12DD2D-7D66-4CDE-997E-D63B6085E8BC}"/>
              </a:ext>
            </a:extLst>
          </p:cNvPr>
          <p:cNvSpPr txBox="1"/>
          <p:nvPr/>
        </p:nvSpPr>
        <p:spPr>
          <a:xfrm>
            <a:off x="301451" y="1245995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前置放大器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83E960-B686-4786-809B-C8BDC8120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38" y="1990023"/>
            <a:ext cx="3429956" cy="211177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E8E8CF0-24D5-4121-8E18-7412A757715C}"/>
              </a:ext>
            </a:extLst>
          </p:cNvPr>
          <p:cNvSpPr txBox="1"/>
          <p:nvPr/>
        </p:nvSpPr>
        <p:spPr>
          <a:xfrm>
            <a:off x="858928" y="4210260"/>
            <a:ext cx="319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0" i="0" dirty="0">
                <a:effectLst/>
                <a:latin typeface="Courier New" panose="02070309020205020404" pitchFamily="49" charset="0"/>
              </a:rPr>
              <a:t>使用信号发生器输出指数信号，对电荷前置放大器进行测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32F5514-14F7-4BC9-82A8-011D71546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629" y="1718720"/>
            <a:ext cx="3117737" cy="19840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C5BE22E-6685-4F5E-9AA8-6A9DCB9A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629" y="3830497"/>
            <a:ext cx="3117737" cy="195702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0A54682-1765-4FF5-AC89-1067C315F1A4}"/>
              </a:ext>
            </a:extLst>
          </p:cNvPr>
          <p:cNvSpPr txBox="1"/>
          <p:nvPr/>
        </p:nvSpPr>
        <p:spPr>
          <a:xfrm>
            <a:off x="4323655" y="5988817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调节指数信号的频率和正负极性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3C816BA-318C-41C8-BE59-3AB068A4A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660" y="1707660"/>
            <a:ext cx="3330590" cy="195672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CE51360-0D70-4B02-99B9-AD422C05F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660" y="3830497"/>
            <a:ext cx="3210010" cy="192600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81DB825-83B5-4925-9E61-1AAC51A28BF2}"/>
              </a:ext>
            </a:extLst>
          </p:cNvPr>
          <p:cNvSpPr txBox="1"/>
          <p:nvPr/>
        </p:nvSpPr>
        <p:spPr>
          <a:xfrm>
            <a:off x="8071337" y="598881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调节方波脉冲的幅度和频率</a:t>
            </a:r>
          </a:p>
        </p:txBody>
      </p:sp>
    </p:spTree>
    <p:extLst>
      <p:ext uri="{BB962C8B-B14F-4D97-AF65-F5344CB8AC3E}">
        <p14:creationId xmlns:p14="http://schemas.microsoft.com/office/powerpoint/2010/main" val="324374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E94B5-BD7B-4335-9870-E9A8129C5A4A}"/>
              </a:ext>
            </a:extLst>
          </p:cNvPr>
          <p:cNvSpPr/>
          <p:nvPr/>
        </p:nvSpPr>
        <p:spPr>
          <a:xfrm>
            <a:off x="0" y="314036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6">
            <a:extLst>
              <a:ext uri="{FF2B5EF4-FFF2-40B4-BE49-F238E27FC236}">
                <a16:creationId xmlns:a16="http://schemas.microsoft.com/office/drawing/2014/main" id="{903053ED-F4EA-42C6-950A-932C49E246F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370498" y="147309"/>
            <a:ext cx="5651096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1200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2 </a:t>
            </a: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探测器测试</a:t>
            </a:r>
            <a:endParaRPr lang="zh-CN" altLang="en-US" sz="3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12DD2D-7D66-4CDE-997E-D63B6085E8BC}"/>
              </a:ext>
            </a:extLst>
          </p:cNvPr>
          <p:cNvSpPr txBox="1"/>
          <p:nvPr/>
        </p:nvSpPr>
        <p:spPr>
          <a:xfrm>
            <a:off x="301451" y="1245995"/>
            <a:ext cx="560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使用闪烁体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+PMT+DT5751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采集数据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579262C-8DED-4057-9E59-636A78DF4F91}"/>
              </a:ext>
            </a:extLst>
          </p:cNvPr>
          <p:cNvGrpSpPr/>
          <p:nvPr/>
        </p:nvGrpSpPr>
        <p:grpSpPr>
          <a:xfrm>
            <a:off x="301451" y="2388163"/>
            <a:ext cx="11455120" cy="2162070"/>
            <a:chOff x="301451" y="2227385"/>
            <a:chExt cx="11455120" cy="216207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D88FDA6-A5FC-4481-A2CD-02B9BC1E1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451" y="2227385"/>
              <a:ext cx="5908839" cy="216207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8097D22-6E02-4DD8-92C3-FB0415B9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1811" y="2227385"/>
              <a:ext cx="2834714" cy="216207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AD3BB0B-C812-4A72-AEEE-CF5CA301B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9422424" y="2227385"/>
              <a:ext cx="2334147" cy="2074797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B7E44832-D413-4BF9-872F-D1668D26530D}"/>
              </a:ext>
            </a:extLst>
          </p:cNvPr>
          <p:cNvSpPr txBox="1"/>
          <p:nvPr/>
        </p:nvSpPr>
        <p:spPr>
          <a:xfrm>
            <a:off x="331596" y="5242673"/>
            <a:ext cx="9635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DT5751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相关参数：带宽、采样率、电压范围、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位数、采样长度</a:t>
            </a:r>
          </a:p>
        </p:txBody>
      </p:sp>
    </p:spTree>
    <p:extLst>
      <p:ext uri="{BB962C8B-B14F-4D97-AF65-F5344CB8AC3E}">
        <p14:creationId xmlns:p14="http://schemas.microsoft.com/office/powerpoint/2010/main" val="309120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E94B5-BD7B-4335-9870-E9A8129C5A4A}"/>
              </a:ext>
            </a:extLst>
          </p:cNvPr>
          <p:cNvSpPr/>
          <p:nvPr/>
        </p:nvSpPr>
        <p:spPr>
          <a:xfrm>
            <a:off x="0" y="153268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6">
            <a:extLst>
              <a:ext uri="{FF2B5EF4-FFF2-40B4-BE49-F238E27FC236}">
                <a16:creationId xmlns:a16="http://schemas.microsoft.com/office/drawing/2014/main" id="{903053ED-F4EA-42C6-950A-932C49E246F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370498" y="-63700"/>
            <a:ext cx="5651096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1200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2 </a:t>
            </a: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探测器测试</a:t>
            </a:r>
            <a:endParaRPr lang="zh-CN" altLang="en-US" sz="3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12DD2D-7D66-4CDE-997E-D63B6085E8BC}"/>
              </a:ext>
            </a:extLst>
          </p:cNvPr>
          <p:cNvSpPr txBox="1"/>
          <p:nvPr/>
        </p:nvSpPr>
        <p:spPr>
          <a:xfrm>
            <a:off x="301451" y="924456"/>
            <a:ext cx="560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使用闪烁体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+PMT+DT5751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采集数据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BAA20CC-C548-4F98-9B81-988CA2A1CFA0}"/>
              </a:ext>
            </a:extLst>
          </p:cNvPr>
          <p:cNvGrpSpPr/>
          <p:nvPr/>
        </p:nvGrpSpPr>
        <p:grpSpPr>
          <a:xfrm>
            <a:off x="974690" y="1457019"/>
            <a:ext cx="10219174" cy="4300695"/>
            <a:chOff x="974690" y="1778558"/>
            <a:chExt cx="10219174" cy="430069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4D8D3A3-C596-4BD1-90C9-9101A817793B}"/>
                </a:ext>
              </a:extLst>
            </p:cNvPr>
            <p:cNvGrpSpPr/>
            <p:nvPr/>
          </p:nvGrpSpPr>
          <p:grpSpPr>
            <a:xfrm>
              <a:off x="1077686" y="1871955"/>
              <a:ext cx="10036628" cy="4109382"/>
              <a:chOff x="1077686" y="1871955"/>
              <a:chExt cx="10036628" cy="4109382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3A10D66A-6806-4177-8341-49B5D14EC7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7686" y="1871955"/>
                <a:ext cx="4495800" cy="3876675"/>
              </a:xfrm>
              <a:prstGeom prst="rect">
                <a:avLst/>
              </a:prstGeom>
            </p:spPr>
          </p:pic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37434E04-F200-401C-A31D-D5D09CDCFD3F}"/>
                  </a:ext>
                </a:extLst>
              </p:cNvPr>
              <p:cNvGrpSpPr/>
              <p:nvPr/>
            </p:nvGrpSpPr>
            <p:grpSpPr>
              <a:xfrm>
                <a:off x="2425339" y="1919580"/>
                <a:ext cx="8688975" cy="4061757"/>
                <a:chOff x="2425339" y="1919580"/>
                <a:chExt cx="8688975" cy="4061757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A12E15E9-053C-4F6B-91DE-58CFD758B5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18514" y="1919580"/>
                  <a:ext cx="4495800" cy="3829050"/>
                </a:xfrm>
                <a:prstGeom prst="rect">
                  <a:avLst/>
                </a:prstGeom>
              </p:spPr>
            </p:pic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1A5AD55-4740-4BD3-B61E-5C458B60BBAE}"/>
                    </a:ext>
                  </a:extLst>
                </p:cNvPr>
                <p:cNvSpPr txBox="1"/>
                <p:nvPr/>
              </p:nvSpPr>
              <p:spPr>
                <a:xfrm>
                  <a:off x="2425339" y="5612005"/>
                  <a:ext cx="1800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信号随电压变化</a:t>
                  </a: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F4AFD2D-933A-46F7-AECE-AF5AA12C6041}"/>
                    </a:ext>
                  </a:extLst>
                </p:cNvPr>
                <p:cNvSpPr txBox="1"/>
                <p:nvPr/>
              </p:nvSpPr>
              <p:spPr>
                <a:xfrm>
                  <a:off x="7966170" y="5612005"/>
                  <a:ext cx="1800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信号随频率变化</a:t>
                  </a:r>
                </a:p>
              </p:txBody>
            </p:sp>
          </p:grp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14C3F60-3C84-43BD-9333-C5C53F726568}"/>
                </a:ext>
              </a:extLst>
            </p:cNvPr>
            <p:cNvSpPr/>
            <p:nvPr/>
          </p:nvSpPr>
          <p:spPr>
            <a:xfrm>
              <a:off x="974690" y="1778558"/>
              <a:ext cx="10219174" cy="43006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D8549AE-06A0-4278-B701-CD7DEE13BBE1}"/>
              </a:ext>
            </a:extLst>
          </p:cNvPr>
          <p:cNvSpPr txBox="1"/>
          <p:nvPr/>
        </p:nvSpPr>
        <p:spPr>
          <a:xfrm>
            <a:off x="409679" y="5938561"/>
            <a:ext cx="1137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altLang="en-US" dirty="0">
                <a:effectLst/>
                <a:latin typeface="Courier New" panose="02070309020205020404" pitchFamily="49" charset="0"/>
              </a:rPr>
              <a:t>随着信号发生器高电平的增加，脉冲信号波面积和峰峰值也随之增加，但是超过 </a:t>
            </a:r>
            <a:r>
              <a:rPr lang="en-US" altLang="zh-CN" dirty="0">
                <a:effectLst/>
                <a:latin typeface="Times New Roman" panose="02020603050405020304" pitchFamily="18" charset="0"/>
              </a:rPr>
              <a:t>2.8V</a:t>
            </a:r>
            <a:r>
              <a:rPr lang="zh-CN" altLang="en-US" dirty="0">
                <a:effectLst/>
                <a:latin typeface="Courier New" panose="02070309020205020404" pitchFamily="49" charset="0"/>
              </a:rPr>
              <a:t>后，出现信号饱和现象</a:t>
            </a:r>
            <a:endParaRPr lang="en-US" altLang="zh-CN" b="0" i="0" dirty="0">
              <a:effectLst/>
              <a:latin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  <a:latin typeface="Courier New" panose="02070309020205020404" pitchFamily="49" charset="0"/>
              </a:rPr>
              <a:t>随着信号发生器频率的增加，在采样宽度不变的情况下，一次采样会出现多个信号波形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81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E94B5-BD7B-4335-9870-E9A8129C5A4A}"/>
              </a:ext>
            </a:extLst>
          </p:cNvPr>
          <p:cNvSpPr/>
          <p:nvPr/>
        </p:nvSpPr>
        <p:spPr>
          <a:xfrm>
            <a:off x="0" y="153268"/>
            <a:ext cx="12192000" cy="64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6">
            <a:extLst>
              <a:ext uri="{FF2B5EF4-FFF2-40B4-BE49-F238E27FC236}">
                <a16:creationId xmlns:a16="http://schemas.microsoft.com/office/drawing/2014/main" id="{903053ED-F4EA-42C6-950A-932C49E246F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370498" y="-63700"/>
            <a:ext cx="5651096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1200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2 </a:t>
            </a: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探测器测试</a:t>
            </a:r>
            <a:endParaRPr lang="zh-CN" altLang="en-US" sz="3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12DD2D-7D66-4CDE-997E-D63B6085E8BC}"/>
              </a:ext>
            </a:extLst>
          </p:cNvPr>
          <p:cNvSpPr txBox="1"/>
          <p:nvPr/>
        </p:nvSpPr>
        <p:spPr>
          <a:xfrm>
            <a:off x="301451" y="924456"/>
            <a:ext cx="560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使用闪烁体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+PMT+DT5751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采集数据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B4ABFD-8327-4C4D-B592-394EFAFD3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79" y="1497667"/>
            <a:ext cx="4600967" cy="26260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8EA749-EC4C-4FA4-908A-E078FB13A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44" y="1457475"/>
            <a:ext cx="4619747" cy="26260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244A200-95E8-4AB1-99B0-E582F70CC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78" y="4123741"/>
            <a:ext cx="4600967" cy="256551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457676B-EDA9-40BE-863B-A27292FBC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600" y="4122275"/>
            <a:ext cx="4505011" cy="261616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5E290B2-11FE-46F7-908B-9D282840A25E}"/>
              </a:ext>
            </a:extLst>
          </p:cNvPr>
          <p:cNvSpPr txBox="1"/>
          <p:nvPr/>
        </p:nvSpPr>
        <p:spPr>
          <a:xfrm>
            <a:off x="4461468" y="360518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800V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7265D8E-5347-4806-AB8D-CDD04A2BB751}"/>
              </a:ext>
            </a:extLst>
          </p:cNvPr>
          <p:cNvSpPr txBox="1"/>
          <p:nvPr/>
        </p:nvSpPr>
        <p:spPr>
          <a:xfrm>
            <a:off x="10160558" y="360518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900V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51DEAB8-08EC-4BE2-8F58-1B5D38B510E9}"/>
              </a:ext>
            </a:extLst>
          </p:cNvPr>
          <p:cNvSpPr txBox="1"/>
          <p:nvPr/>
        </p:nvSpPr>
        <p:spPr>
          <a:xfrm>
            <a:off x="4474516" y="6131681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1000V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95CFA90-FF9D-49C9-88A4-7B209821A8A3}"/>
              </a:ext>
            </a:extLst>
          </p:cNvPr>
          <p:cNvSpPr txBox="1"/>
          <p:nvPr/>
        </p:nvSpPr>
        <p:spPr>
          <a:xfrm>
            <a:off x="10160558" y="6152999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1100V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45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M3ZjMxZmI1ODQyMGMzYjE3ZjhmYWUzNGYwNDNlNW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50"/>
  <p:tag name="KSO_WM_TEMPLATE_CATEGORY" val="custom"/>
  <p:tag name="KSO_WM_TEMPLATE_INDEX" val="202334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4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8"/>
  <p:tag name="KSO_WM_TEMPLATE_THUMBS_INDEX" val="1、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171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5"/>
  <p:tag name="KSO_WM_SLIDE_TYPE" val="text"/>
  <p:tag name="KSO_WM_SLIDE_SUBTYPE" val="diag"/>
  <p:tag name="KSO_WM_SLIDE_SIZE" val="710.75*283.465"/>
  <p:tag name="KSO_WM_SLIDE_POSITION" val="125.35*159.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15_3*a*1"/>
  <p:tag name="KSO_WM_TEMPLATE_CATEGORY" val="diagram"/>
  <p:tag name="KSO_WM_TEMPLATE_INDEX" val="202317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主题字体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516</Words>
  <Application>Microsoft Office PowerPoint</Application>
  <PresentationFormat>宽屏</PresentationFormat>
  <Paragraphs>101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微软雅黑</vt:lpstr>
      <vt:lpstr>Arial</vt:lpstr>
      <vt:lpstr>Calibri</vt:lpstr>
      <vt:lpstr>Courier New</vt:lpstr>
      <vt:lpstr>Times New Roman</vt:lpstr>
      <vt:lpstr>Wingdings</vt:lpstr>
      <vt:lpstr>Office 主题​​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 Geant4模拟分析</vt:lpstr>
      <vt:lpstr>3.1搭建探测器</vt:lpstr>
      <vt:lpstr>3.2物理列表</vt:lpstr>
      <vt:lpstr>3.1布置放射源</vt:lpstr>
      <vt:lpstr>3.2模拟分析</vt:lpstr>
      <vt:lpstr>3.2模拟分析</vt:lpstr>
      <vt:lpstr>3.2宇宙线数据分析</vt:lpstr>
      <vt:lpstr>3.2宇宙线数据分析</vt:lpstr>
      <vt:lpstr>3.2宇宙线数据分析</vt:lpstr>
      <vt:lpstr>4青训营总结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游 吕</dc:creator>
  <cp:lastModifiedBy>tianzhi chu</cp:lastModifiedBy>
  <cp:revision>155</cp:revision>
  <dcterms:created xsi:type="dcterms:W3CDTF">2024-09-02T01:05:00Z</dcterms:created>
  <dcterms:modified xsi:type="dcterms:W3CDTF">2024-11-14T06:40:30Z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2052-12.1.0.18608</vt:lpwstr>
  </property>
</Properties>
</file>