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72" r:id="rId4"/>
    <p:sldId id="262" r:id="rId5"/>
    <p:sldId id="265" r:id="rId6"/>
    <p:sldId id="260" r:id="rId7"/>
    <p:sldId id="257" r:id="rId8"/>
    <p:sldId id="259" r:id="rId9"/>
    <p:sldId id="264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.wmf"/><Relationship Id="rId3" Type="http://schemas.openxmlformats.org/officeDocument/2006/relationships/image" Target="../media/image18.wmf"/><Relationship Id="rId2" Type="http://schemas.openxmlformats.org/officeDocument/2006/relationships/image" Target="../media/image16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绿色的叶子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b="1599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2783540" y="0"/>
            <a:ext cx="9407061" cy="6858000"/>
          </a:xfrm>
          <a:custGeom>
            <a:avLst/>
            <a:gdLst>
              <a:gd name="connsiteX0" fmla="*/ 0 w 9407061"/>
              <a:gd name="connsiteY0" fmla="*/ 0 h 6858000"/>
              <a:gd name="connsiteX1" fmla="*/ 9407061 w 9407061"/>
              <a:gd name="connsiteY1" fmla="*/ 0 h 6858000"/>
              <a:gd name="connsiteX2" fmla="*/ 9407061 w 9407061"/>
              <a:gd name="connsiteY2" fmla="*/ 6858000 h 6858000"/>
              <a:gd name="connsiteX3" fmla="*/ 0 w 94070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7061" h="6858000">
                <a:moveTo>
                  <a:pt x="0" y="0"/>
                </a:moveTo>
                <a:lnTo>
                  <a:pt x="9407061" y="0"/>
                </a:lnTo>
                <a:lnTo>
                  <a:pt x="94070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0"/>
            <a:ext cx="6949440" cy="6858000"/>
          </a:xfrm>
          <a:custGeom>
            <a:avLst/>
            <a:gdLst>
              <a:gd name="connsiteX0" fmla="*/ 0 w 6949440"/>
              <a:gd name="connsiteY0" fmla="*/ 0 h 6858000"/>
              <a:gd name="connsiteX1" fmla="*/ 5234940 w 6949440"/>
              <a:gd name="connsiteY1" fmla="*/ 0 h 6858000"/>
              <a:gd name="connsiteX2" fmla="*/ 6949440 w 6949440"/>
              <a:gd name="connsiteY2" fmla="*/ 6858000 h 6858000"/>
              <a:gd name="connsiteX3" fmla="*/ 0 w 69494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6858000">
                <a:moveTo>
                  <a:pt x="0" y="0"/>
                </a:moveTo>
                <a:lnTo>
                  <a:pt x="5234940" y="0"/>
                </a:lnTo>
                <a:lnTo>
                  <a:pt x="6949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341086" y="359229"/>
            <a:ext cx="11509829" cy="6139543"/>
            <a:chOff x="341086" y="359229"/>
            <a:chExt cx="11509829" cy="6139543"/>
          </a:xfrm>
        </p:grpSpPr>
        <p:sp>
          <p:nvSpPr>
            <p:cNvPr id="11" name="矩形 10"/>
            <p:cNvSpPr/>
            <p:nvPr userDrawn="1"/>
          </p:nvSpPr>
          <p:spPr>
            <a:xfrm>
              <a:off x="341086" y="359229"/>
              <a:ext cx="11509829" cy="6139543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0" cap="flat" cmpd="sng" algn="ctr">
              <a:noFill/>
              <a:prstDash val="solid"/>
              <a:miter lim="800000"/>
            </a:ln>
            <a:effectLst>
              <a:outerShdw blurRad="127000" dist="76200" dir="2700000" algn="tl" rotWithShape="0">
                <a:schemeClr val="accent1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 userDrawn="1"/>
          </p:nvGrpSpPr>
          <p:grpSpPr>
            <a:xfrm flipH="1">
              <a:off x="10570977" y="6019903"/>
              <a:ext cx="966987" cy="152400"/>
              <a:chOff x="9774601" y="5660136"/>
              <a:chExt cx="966987" cy="15240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0046130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0317659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0589188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774601" y="5660136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标题 1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80771" y="606890"/>
            <a:ext cx="4813123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>
              <a:defRPr lang="zh-CN" altLang="en-US" sz="280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635052" y="631428"/>
            <a:ext cx="45719" cy="392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2.png"/><Relationship Id="rId7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tags" Target="../tags/tag5.xml"/><Relationship Id="rId4" Type="http://schemas.openxmlformats.org/officeDocument/2006/relationships/image" Target="../media/image10.png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7.png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0.wmf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19.png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1355" y="2431415"/>
            <a:ext cx="10515600" cy="1325563"/>
          </a:xfrm>
        </p:spPr>
        <p:txBody>
          <a:bodyPr>
            <a:normAutofit fontScale="90000"/>
          </a:bodyPr>
          <a:p>
            <a:pPr algn="ctr"/>
            <a:r>
              <a:rPr lang="en-US" altLang="zh-CN"/>
              <a:t>Beam Background on CEPC Luminosity Calorimeter</a:t>
            </a:r>
            <a:br>
              <a:rPr lang="en-US" altLang="zh-CN"/>
            </a:br>
            <a:r>
              <a:rPr lang="en-US" altLang="zh-CN"/>
              <a:t>(Lumical)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139700"/>
            <a:ext cx="1805940" cy="19704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45" y="139700"/>
            <a:ext cx="3001010" cy="20726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2760" y="5031740"/>
            <a:ext cx="6537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Ma Renjie(Nanjing University)      Zhang lei(Nanjing University)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470" y="365125"/>
            <a:ext cx="10515600" cy="1325563"/>
          </a:xfrm>
        </p:spPr>
        <p:txBody>
          <a:bodyPr/>
          <a:p>
            <a:r>
              <a:rPr lang="en-US" altLang="zh-CN"/>
              <a:t>Contents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6445" y="1645285"/>
            <a:ext cx="10515600" cy="4351338"/>
          </a:xfrm>
        </p:spPr>
        <p:txBody>
          <a:bodyPr/>
          <a:p>
            <a:r>
              <a:rPr lang="en-US" altLang="zh-CN" sz="3200">
                <a:latin typeface="微软雅黑 Light" panose="020B0502040204020203" charset="-122"/>
                <a:ea typeface="微软雅黑 Light" panose="020B0502040204020203" charset="-122"/>
              </a:rPr>
              <a:t>Introduction</a:t>
            </a:r>
            <a:endParaRPr lang="en-US" altLang="zh-CN" sz="320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lvl="1"/>
            <a:r>
              <a:rPr lang="en-US" altLang="zh-CN" sz="3200">
                <a:latin typeface="微软雅黑 Light" panose="020B0502040204020203" charset="-122"/>
                <a:ea typeface="微软雅黑 Light" panose="020B0502040204020203" charset="-122"/>
              </a:rPr>
              <a:t>Guniea Pig++</a:t>
            </a:r>
            <a:endParaRPr lang="en-US" altLang="zh-CN" sz="320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lvl="1"/>
            <a:r>
              <a:rPr lang="en-US" altLang="zh-CN" sz="3200">
                <a:latin typeface="微软雅黑 Light" panose="020B0502040204020203" charset="-122"/>
                <a:ea typeface="微软雅黑 Light" panose="020B0502040204020203" charset="-122"/>
              </a:rPr>
              <a:t>Pair Production</a:t>
            </a:r>
            <a:endParaRPr lang="en-US" altLang="zh-CN" sz="3200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 sz="3200">
                <a:latin typeface="微软雅黑 Light" panose="020B0502040204020203" charset="-122"/>
                <a:ea typeface="微软雅黑 Light" panose="020B0502040204020203" charset="-122"/>
              </a:rPr>
              <a:t>Background Estimation</a:t>
            </a:r>
            <a:endParaRPr lang="en-US" altLang="zh-CN" sz="3200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 sz="3200">
                <a:latin typeface="微软雅黑 Light" panose="020B0502040204020203" charset="-122"/>
                <a:ea typeface="微软雅黑 Light" panose="020B0502040204020203" charset="-122"/>
              </a:rPr>
              <a:t>Background by GPIG++</a:t>
            </a:r>
            <a:endParaRPr lang="en-US" altLang="zh-CN" sz="3200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 sz="3200">
                <a:latin typeface="微软雅黑 Light" panose="020B0502040204020203" charset="-122"/>
                <a:ea typeface="微软雅黑 Light" panose="020B0502040204020203" charset="-122"/>
              </a:rPr>
              <a:t>Conclusion</a:t>
            </a:r>
            <a:endParaRPr lang="en-US" altLang="zh-CN" sz="32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Introduction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2145" y="1541780"/>
            <a:ext cx="11188065" cy="4351655"/>
          </a:xfrm>
        </p:spPr>
        <p:txBody>
          <a:bodyPr/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Lumical aims to reach luminosity precision to 10^-4.Therefore,the beam induced background  is significant.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Background: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Single Beam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Touschek Scattering;Beam Gas Scattering;Beam Thermal Photon Scattering;Synchrotron Radiation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Luminosity Related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Beamstrahlung-&gt;</a:t>
            </a:r>
            <a:r>
              <a:rPr lang="en-US" altLang="zh-CN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Pair Production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Guniea Pig++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Guniea Pig++ is a beam-beam interaction simulation C code,offering a high modelisation electronmagnetic and quantum phenoma occuring during e+ beam e- beam collision.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Provides beam particles distribution after interactions as well as </a:t>
            </a:r>
            <a:r>
              <a:rPr lang="en-US" altLang="zh-CN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background</a:t>
            </a:r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 and luminosity spectra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Bunch particles dynamics(classical</a:t>
            </a:r>
            <a:r>
              <a:rPr lang="zh-CN" altLang="en-US">
                <a:latin typeface="微软雅黑 Light" panose="020B0502040204020203" charset="-122"/>
                <a:ea typeface="微软雅黑 Light" panose="020B0502040204020203" charset="-122"/>
              </a:rPr>
              <a:t>）</a:t>
            </a:r>
            <a:endParaRPr lang="zh-CN" altLang="en-US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Beam beam interaction(QED)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On Lumical,We use it to simulate Pair Production Background.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280" y="237490"/>
            <a:ext cx="10515600" cy="1325563"/>
          </a:xfrm>
        </p:spPr>
        <p:txBody>
          <a:bodyPr/>
          <a:p>
            <a:r>
              <a:rPr lang="en-US" altLang="zh-CN"/>
              <a:t>Pair Production(major contribution)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910" y="1878330"/>
            <a:ext cx="10515600" cy="4351338"/>
          </a:xfrm>
        </p:spPr>
        <p:txBody>
          <a:bodyPr/>
          <a:p>
            <a:r>
              <a:rPr lang="en-US" altLang="zh-CN"/>
              <a:t>Coherent Pair Creation:γ→e+ e-(in magnetic field B)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Incoherent Pair Creation: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3595" y="2314575"/>
            <a:ext cx="6017895" cy="1680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45" y="2338705"/>
            <a:ext cx="2372995" cy="840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" y="4589780"/>
            <a:ext cx="5343525" cy="1581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42200" y="3144520"/>
            <a:ext cx="4705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In GPIG++,virtual photon assumed to be real</a:t>
            </a:r>
            <a:endParaRPr lang="en-US" altLang="zh-CN"/>
          </a:p>
          <a:p>
            <a:r>
              <a:rPr lang="en-US" altLang="zh-CN"/>
              <a:t>Spectrum: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630" y="3758565"/>
            <a:ext cx="3568065" cy="8312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52185" y="46856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To Beamstrahlung: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275" y="5086350"/>
            <a:ext cx="4757420" cy="7950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763510" y="59137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modified Bessel Functions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2153920" y="64928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Symmertric in CMS(Obivious)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图片 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28194" y="1288831"/>
            <a:ext cx="3279296" cy="2218267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58" name="图片 2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28194" y="3429000"/>
            <a:ext cx="3279295" cy="2287029"/>
          </a:xfrm>
          <a:prstGeom prst="rect">
            <a:avLst/>
          </a:prstGeom>
        </p:spPr>
      </p:pic>
      <p:pic>
        <p:nvPicPr>
          <p:cNvPr id="259" name="图片 25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07490" y="1357523"/>
            <a:ext cx="3078477" cy="2180697"/>
          </a:xfrm>
          <a:prstGeom prst="rect">
            <a:avLst/>
          </a:prstGeom>
        </p:spPr>
      </p:pic>
      <p:pic>
        <p:nvPicPr>
          <p:cNvPr id="260" name="图片 25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08125" y="3607435"/>
            <a:ext cx="3335904" cy="2219655"/>
          </a:xfrm>
          <a:prstGeom prst="rect">
            <a:avLst/>
          </a:prstGeom>
        </p:spPr>
      </p:pic>
      <p:sp>
        <p:nvSpPr>
          <p:cNvPr id="261" name="标题 1"/>
          <p:cNvSpPr>
            <a:spLocks noGrp="1"/>
          </p:cNvSpPr>
          <p:nvPr>
            <p:ph type="ctrTitle"/>
          </p:nvPr>
        </p:nvSpPr>
        <p:spPr>
          <a:xfrm>
            <a:off x="647700" y="0"/>
            <a:ext cx="8752840" cy="1158875"/>
          </a:xfrm>
        </p:spPr>
        <p:txBody>
          <a:bodyPr/>
          <a:lstStyle/>
          <a:p>
            <a:r>
              <a:rPr lang="en-US" altLang="zh-CN" sz="4400"/>
              <a:t>Background Estimation</a:t>
            </a:r>
            <a:r>
              <a:rPr lang="zh-CN" sz="4400"/>
              <a:t>（From H</a:t>
            </a:r>
            <a:r>
              <a:rPr lang="en-US" altLang="zh-CN" sz="4400"/>
              <a:t>. </a:t>
            </a:r>
            <a:r>
              <a:rPr lang="zh-CN" sz="4400"/>
              <a:t>Shi）</a:t>
            </a:r>
            <a:endParaRPr lang="zh-CN" sz="44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en-US" altLang="zh-CN" sz="2400" smtClean="0"/>
            </a:fld>
            <a:endParaRPr lang="zh-CN" altLang="en-US" sz="2400"/>
          </a:p>
        </p:txBody>
      </p:sp>
      <p:sp>
        <p:nvSpPr>
          <p:cNvPr id="262" name="文本框 261"/>
          <p:cNvSpPr txBox="1"/>
          <p:nvPr>
            <p:custDataLst>
              <p:tags r:id="rId9"/>
            </p:custDataLst>
          </p:nvPr>
        </p:nvSpPr>
        <p:spPr>
          <a:xfrm>
            <a:off x="5703359" y="1280146"/>
            <a:ext cx="1778000" cy="368300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>
            <a:spAutoFit/>
          </a:bodyPr>
          <a:lstStyle/>
          <a:p>
            <a:r>
              <a:t>Si 1</a:t>
            </a:r>
          </a:p>
        </p:txBody>
      </p:sp>
      <p:sp>
        <p:nvSpPr>
          <p:cNvPr id="263" name="文本框 262"/>
          <p:cNvSpPr txBox="1"/>
          <p:nvPr>
            <p:custDataLst>
              <p:tags r:id="rId10"/>
            </p:custDataLst>
          </p:nvPr>
        </p:nvSpPr>
        <p:spPr>
          <a:xfrm>
            <a:off x="5417609" y="3508486"/>
            <a:ext cx="1778000" cy="368300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>
            <a:spAutoFit/>
          </a:bodyPr>
          <a:lstStyle/>
          <a:p>
            <a:r>
              <a:t>Si 2</a:t>
            </a:r>
          </a:p>
        </p:txBody>
      </p:sp>
      <p:sp>
        <p:nvSpPr>
          <p:cNvPr id="264" name="文本框 263"/>
          <p:cNvSpPr txBox="1"/>
          <p:nvPr>
            <p:custDataLst>
              <p:tags r:id="rId11"/>
            </p:custDataLst>
          </p:nvPr>
        </p:nvSpPr>
        <p:spPr>
          <a:xfrm>
            <a:off x="8910108" y="1288831"/>
            <a:ext cx="1778000" cy="368300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>
            <a:spAutoFit/>
          </a:bodyPr>
          <a:lstStyle/>
          <a:p>
            <a:r>
              <a:t>Lyso 1</a:t>
            </a:r>
          </a:p>
        </p:txBody>
      </p:sp>
      <p:sp>
        <p:nvSpPr>
          <p:cNvPr id="265" name="文本框 264"/>
          <p:cNvSpPr txBox="1"/>
          <p:nvPr>
            <p:custDataLst>
              <p:tags r:id="rId12"/>
            </p:custDataLst>
          </p:nvPr>
        </p:nvSpPr>
        <p:spPr>
          <a:xfrm>
            <a:off x="8910108" y="3606582"/>
            <a:ext cx="1778000" cy="368300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>
            <a:spAutoFit/>
          </a:bodyPr>
          <a:lstStyle/>
          <a:p>
            <a:r>
              <a:t>Lyso 2</a:t>
            </a:r>
          </a:p>
        </p:txBody>
      </p:sp>
      <p:sp>
        <p:nvSpPr>
          <p:cNvPr id="266" name="文本框 265"/>
          <p:cNvSpPr txBox="1"/>
          <p:nvPr/>
        </p:nvSpPr>
        <p:spPr>
          <a:xfrm>
            <a:off x="379093" y="1862561"/>
            <a:ext cx="4267200" cy="922020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>
            <a:spAutoFit/>
          </a:bodyPr>
          <a:lstStyle/>
          <a:p>
            <a:r>
              <a:rPr dirty="0"/>
              <a:t>according to</a:t>
            </a:r>
            <a:endParaRPr dirty="0"/>
          </a:p>
          <a:p>
            <a:r>
              <a:rPr dirty="0"/>
              <a:t>/</a:t>
            </a:r>
            <a:r>
              <a:rPr dirty="0" err="1"/>
              <a:t>cefs</a:t>
            </a:r>
            <a:r>
              <a:rPr dirty="0"/>
              <a:t>/</a:t>
            </a:r>
            <a:r>
              <a:rPr dirty="0" err="1"/>
              <a:t>higgs</a:t>
            </a:r>
            <a:r>
              <a:rPr dirty="0"/>
              <a:t>/</a:t>
            </a:r>
            <a:r>
              <a:rPr dirty="0" err="1"/>
              <a:t>shihy</a:t>
            </a:r>
            <a:r>
              <a:rPr dirty="0"/>
              <a:t>/tools/</a:t>
            </a:r>
            <a:r>
              <a:rPr dirty="0" err="1"/>
              <a:t>CEPCSW_Latest</a:t>
            </a:r>
            <a:r>
              <a:rPr dirty="0"/>
              <a:t>/CEPCSW/Test/Whole</a:t>
            </a:r>
            <a:endParaRPr dirty="0"/>
          </a:p>
        </p:txBody>
      </p:sp>
      <p:sp>
        <p:nvSpPr>
          <p:cNvPr id="267" name="文本框 266"/>
          <p:cNvSpPr txBox="1"/>
          <p:nvPr/>
        </p:nvSpPr>
        <p:spPr>
          <a:xfrm>
            <a:off x="5494277" y="5878960"/>
            <a:ext cx="3587750" cy="368300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>
            <a:spAutoFit/>
          </a:bodyPr>
          <a:lstStyle/>
          <a:p>
            <a:r>
              <a:rPr dirty="0"/>
              <a:t>asymmetry </a:t>
            </a:r>
            <a:r>
              <a:rPr lang="en-US" dirty="0"/>
              <a:t>along</a:t>
            </a:r>
            <a:r>
              <a:rPr dirty="0"/>
              <a:t> y axis</a:t>
            </a:r>
            <a:endParaRPr dirty="0"/>
          </a:p>
        </p:txBody>
      </p:sp>
      <p:sp>
        <p:nvSpPr>
          <p:cNvPr id="268" name="文本框 267"/>
          <p:cNvSpPr txBox="1"/>
          <p:nvPr/>
        </p:nvSpPr>
        <p:spPr>
          <a:xfrm>
            <a:off x="753743" y="4288904"/>
            <a:ext cx="1778000" cy="368300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>
            <a:spAutoFit/>
          </a:bodyPr>
          <a:lstStyle/>
          <a:p/>
        </p:txBody>
      </p:sp>
      <p:sp>
        <p:nvSpPr>
          <p:cNvPr id="269" name="文本框 268"/>
          <p:cNvSpPr txBox="1"/>
          <p:nvPr/>
        </p:nvSpPr>
        <p:spPr>
          <a:xfrm>
            <a:off x="389512" y="3140499"/>
            <a:ext cx="4794250" cy="1753235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>
            <a:spAutoFit/>
          </a:bodyPr>
          <a:lstStyle/>
          <a:p>
            <a:r>
              <a:rPr dirty="0" err="1"/>
              <a:t>CMSEnergy:Higgs</a:t>
            </a:r>
            <a:endParaRPr dirty="0"/>
          </a:p>
          <a:p>
            <a:r>
              <a:rPr dirty="0"/>
              <a:t>Background:10^6Hz/mm^2@SiPM(~1mm^-2/Bunch)</a:t>
            </a:r>
            <a:r>
              <a:rPr lang="en-US" dirty="0"/>
              <a:t>(BhaBha Signal ≈10^3Hz/mm^2)</a:t>
            </a:r>
            <a:endParaRPr dirty="0"/>
          </a:p>
          <a:p>
            <a:r>
              <a:rPr dirty="0"/>
              <a:t>10^4Hz/mm^2@Lyso 1(~10^-2mm^-2/Bunch)</a:t>
            </a:r>
            <a:endParaRPr dirty="0"/>
          </a:p>
          <a:p>
            <a:r>
              <a:rPr dirty="0"/>
              <a:t>10^3Hz/mm^2@Lyso 2(~10^-3mm^-2/Bunch)</a:t>
            </a:r>
            <a:endParaRPr dirty="0"/>
          </a:p>
          <a:p>
            <a:r>
              <a:rPr dirty="0"/>
              <a:t>decrease with the increasing of |z|</a:t>
            </a:r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445770" y="12249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except for synchrotron radiation</a:t>
            </a:r>
            <a:endParaRPr lang="en-US" altLang="zh-CN"/>
          </a:p>
        </p:txBody>
      </p:sp>
      <p:graphicFrame>
        <p:nvGraphicFramePr>
          <p:cNvPr id="6" name="表格 5"/>
          <p:cNvGraphicFramePr/>
          <p:nvPr>
            <p:custDataLst>
              <p:tags r:id="rId13"/>
            </p:custDataLst>
          </p:nvPr>
        </p:nvGraphicFramePr>
        <p:xfrm>
          <a:off x="279400" y="4973955"/>
          <a:ext cx="4821555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210"/>
                <a:gridCol w="1040765"/>
                <a:gridCol w="1304290"/>
                <a:gridCol w="1304290"/>
              </a:tblGrid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LYSO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Average Hit Rate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(MHz/cm2)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Max Hit Rate(MHz/cm2)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Max Occupancy(%)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513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LYSO I@658mm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3.37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7.82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9.10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513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LYSO II@1m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0.479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0.798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1">
                          <a:latin typeface="黑体" panose="02010609060101010101" charset="-122"/>
                          <a:ea typeface="黑体" panose="02010609060101010101" charset="-122"/>
                        </a:rPr>
                        <a:t>11.15</a:t>
                      </a:r>
                      <a:endParaRPr lang="en-US" altLang="zh-CN" sz="12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 fontScale="90000"/>
          </a:bodyPr>
          <a:p>
            <a:r>
              <a:rPr lang="en-US" altLang="zh-CN"/>
              <a:t>Background by Guinea Pig++</a:t>
            </a:r>
            <a:br>
              <a:rPr lang="en-US" altLang="zh-CN"/>
            </a:br>
            <a:r>
              <a:rPr lang="en-US" altLang="zh-CN"/>
              <a:t>——CEPC Higgs mode</a:t>
            </a:r>
            <a:endParaRPr lang="en-US" altLang="zh-CN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09708" y="2067243"/>
          <a:ext cx="1778635" cy="75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90600" imgH="419100" progId="Equation.KSEE3">
                  <p:embed/>
                </p:oleObj>
              </mc:Choice>
              <mc:Fallback>
                <p:oleObj name="" r:id="rId1" imgW="9906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09708" y="2067243"/>
                        <a:ext cx="1778635" cy="753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内容占位符 8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140" y="1368425"/>
            <a:ext cx="3660775" cy="27139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40" y="4031615"/>
            <a:ext cx="3649980" cy="2698750"/>
          </a:xfrm>
          <a:prstGeom prst="rect">
            <a:avLst/>
          </a:prstGeom>
        </p:spPr>
      </p:pic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81121" y="4771073"/>
          <a:ext cx="1779270" cy="75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990600" imgH="419100" progId="Equation.KSEE3">
                  <p:embed/>
                </p:oleObj>
              </mc:Choice>
              <mc:Fallback>
                <p:oleObj name="" r:id="rId5" imgW="9906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1121" y="4771073"/>
                        <a:ext cx="1779270" cy="753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843915" y="10623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Beam Crossing Angle ≠0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535" y="1440815"/>
            <a:ext cx="3495040" cy="2590800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898698" y="2039938"/>
          <a:ext cx="1732915" cy="109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8" imgW="965200" imgH="609600" progId="Equation.KSEE3">
                  <p:embed/>
                </p:oleObj>
              </mc:Choice>
              <mc:Fallback>
                <p:oleObj name="" r:id="rId8" imgW="965200" imgH="609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98698" y="2039938"/>
                        <a:ext cx="1732915" cy="109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617970" y="10623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Head-On Collision</a:t>
            </a:r>
            <a:endParaRPr lang="en-US" altLang="zh-CN" sz="24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6190" y="4006215"/>
            <a:ext cx="3522980" cy="2611120"/>
          </a:xfrm>
          <a:prstGeom prst="rect">
            <a:avLst/>
          </a:prstGeom>
        </p:spPr>
      </p:pic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959976" y="4771073"/>
          <a:ext cx="1779270" cy="75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1" imgW="990600" imgH="419100" progId="Equation.KSEE3">
                  <p:embed/>
                </p:oleObj>
              </mc:Choice>
              <mc:Fallback>
                <p:oleObj name="" r:id="rId11" imgW="9906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59976" y="4771073"/>
                        <a:ext cx="1779270" cy="753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4135755" y="64300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asymmetry along y axis is related to x!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9899015" y="3244850"/>
            <a:ext cx="2068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symmetric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805555" y="288734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asymmetry is opposite in the opposite z direction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内容占位符 5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4608195" y="2108835"/>
          <a:ext cx="229743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749300" imgH="241300" progId="Equation.KSEE3">
                  <p:embed/>
                </p:oleObj>
              </mc:Choice>
              <mc:Fallback>
                <p:oleObj name="" r:id="rId1" imgW="7493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08195" y="2108835"/>
                        <a:ext cx="2297430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1"/>
          <p:cNvSpPr>
            <a:spLocks noGrp="1"/>
          </p:cNvSpPr>
          <p:nvPr/>
        </p:nvSpPr>
        <p:spPr>
          <a:xfrm>
            <a:off x="0" y="0"/>
            <a:ext cx="11028045" cy="1823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665"/>
              <a:t>Background by Guinea Pig++</a:t>
            </a:r>
            <a:br>
              <a:rPr lang="en-US" altLang="zh-CN" sz="14665"/>
            </a:br>
            <a:r>
              <a:rPr lang="en-US" altLang="zh-CN" sz="14665"/>
              <a:t>——CEPC Higgs mode</a:t>
            </a:r>
            <a:endParaRPr lang="en-US" altLang="zh-CN" sz="14665"/>
          </a:p>
          <a:p>
            <a:r>
              <a:rPr lang="en-US" altLang="zh-CN"/>
              <a:t>                                                                                     </a:t>
            </a:r>
            <a:r>
              <a:rPr lang="en-US" altLang="zh-CN" sz="11000"/>
              <a:t>--          --Pair x-y distribution in head-on Collision</a:t>
            </a:r>
            <a:endParaRPr lang="en-US" altLang="zh-CN" sz="110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" y="1280795"/>
            <a:ext cx="3330575" cy="2507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40" y="4223385"/>
            <a:ext cx="3551555" cy="263461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/>
        </p:nvSpPr>
        <p:spPr>
          <a:xfrm>
            <a:off x="4717415" y="4591050"/>
            <a:ext cx="5153025" cy="1994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beam size effect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lack of events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program bug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6790" y="459105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 Light" panose="020B0502040204020203" charset="-122"/>
                <a:ea typeface="微软雅黑 Light" panose="020B0502040204020203" charset="-122"/>
              </a:rPr>
              <a:t>Possible Reasons</a:t>
            </a:r>
            <a:endParaRPr lang="en-US" altLang="zh-CN" sz="24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08170" y="2717800"/>
            <a:ext cx="5304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+mj-ea"/>
                <a:ea typeface="+mj-ea"/>
              </a:rPr>
              <a:t>The cutoff for the Pt of the virtual photon(equvalent) and x-y asymmetry in CMS may cause y asymmetry in collision with beam crossing angle.</a:t>
            </a:r>
            <a:endParaRPr lang="en-US" altLang="zh-CN">
              <a:latin typeface="+mj-ea"/>
              <a:ea typeface="+mj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965" y="4010660"/>
            <a:ext cx="1907540" cy="44894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710690" y="2108835"/>
            <a:ext cx="745490" cy="7454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2425065" y="2854325"/>
            <a:ext cx="1380490" cy="11563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61290" y="36798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 sketch map for cutoff(y&gt;0 is cut more)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Conclusion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965" y="1550035"/>
            <a:ext cx="10515600" cy="4351338"/>
          </a:xfrm>
        </p:spPr>
        <p:txBody>
          <a:bodyPr/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Preliminary estimation of background on Lumical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Problems of the results and possible explaination for it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Specific reasons of y asymmetry and ’pxpypz&lt;0‘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en-US" altLang="zh-CN">
                <a:latin typeface="微软雅黑 Light" panose="020B0502040204020203" charset="-122"/>
                <a:ea typeface="微软雅黑 Light" panose="020B0502040204020203" charset="-122"/>
              </a:rPr>
              <a:t>Other Generator such as CAIN can be compared</a:t>
            </a:r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  <a:p>
            <a:endParaRPr lang="en-US" altLang="zh-CN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905" y="4923790"/>
            <a:ext cx="6146800" cy="18802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ags/tag10.xml><?xml version="1.0" encoding="utf-8"?>
<p:tagLst xmlns:p="http://schemas.openxmlformats.org/presentationml/2006/main">
  <p:tag name="KSO_WM_DIAGRAM_VIRTUALLY_FRAME" val="{&quot;height&quot;:360.53440944881885,&quot;left&quot;:403.7948031496063,&quot;top&quot;:98.2915748031496,&quot;width&quot;:520.9318897637794}"/>
</p:tagLst>
</file>

<file path=ppt/tags/tag11.xml><?xml version="1.0" encoding="utf-8"?>
<p:tagLst xmlns:p="http://schemas.openxmlformats.org/presentationml/2006/main">
  <p:tag name="TABLE_ENDDRAG_ORIGIN_RECT" val="379*121"/>
  <p:tag name="TABLE_ENDDRAG_RECT" val="33*390*379*121"/>
</p:tagLst>
</file>

<file path=ppt/tags/tag12.xml><?xml version="1.0" encoding="utf-8"?>
<p:tagLst xmlns:p="http://schemas.openxmlformats.org/presentationml/2006/main">
  <p:tag name="commondata" val="eyJoZGlkIjoiMjEyMDhiM2I5NmI2MGFhN2NkZjIzY2I5NzNiMzliN2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157"/>
</p:tagLst>
</file>

<file path=ppt/tags/tag3.xml><?xml version="1.0" encoding="utf-8"?>
<p:tagLst xmlns:p="http://schemas.openxmlformats.org/presentationml/2006/main">
  <p:tag name="KSO_WM_DIAGRAM_VIRTUALLY_FRAME" val="{&quot;height&quot;:360.53440944881885,&quot;left&quot;:403.7948031496063,&quot;top&quot;:98.2915748031496,&quot;width&quot;:520.9318897637794}"/>
</p:tagLst>
</file>

<file path=ppt/tags/tag4.xml><?xml version="1.0" encoding="utf-8"?>
<p:tagLst xmlns:p="http://schemas.openxmlformats.org/presentationml/2006/main">
  <p:tag name="KSO_WM_DIAGRAM_VIRTUALLY_FRAME" val="{&quot;height&quot;:360.53440944881885,&quot;left&quot;:403.7948031496063,&quot;top&quot;:98.2915748031496,&quot;width&quot;:520.9318897637794}"/>
</p:tagLst>
</file>

<file path=ppt/tags/tag5.xml><?xml version="1.0" encoding="utf-8"?>
<p:tagLst xmlns:p="http://schemas.openxmlformats.org/presentationml/2006/main">
  <p:tag name="KSO_WM_DIAGRAM_VIRTUALLY_FRAME" val="{&quot;height&quot;:360.53440944881885,&quot;left&quot;:403.7948031496063,&quot;top&quot;:98.2915748031496,&quot;width&quot;:520.9318897637794}"/>
</p:tagLst>
</file>

<file path=ppt/tags/tag6.xml><?xml version="1.0" encoding="utf-8"?>
<p:tagLst xmlns:p="http://schemas.openxmlformats.org/presentationml/2006/main">
  <p:tag name="KSO_WM_DIAGRAM_VIRTUALLY_FRAME" val="{&quot;height&quot;:360.53440944881885,&quot;left&quot;:403.7948031496063,&quot;top&quot;:98.2915748031496,&quot;width&quot;:520.9318897637794}"/>
</p:tagLst>
</file>

<file path=ppt/tags/tag7.xml><?xml version="1.0" encoding="utf-8"?>
<p:tagLst xmlns:p="http://schemas.openxmlformats.org/presentationml/2006/main">
  <p:tag name="KSO_WM_DIAGRAM_VIRTUALLY_FRAME" val="{&quot;height&quot;:360.53440944881885,&quot;left&quot;:403.7948031496063,&quot;top&quot;:98.2915748031496,&quot;width&quot;:520.9318897637794}"/>
</p:tagLst>
</file>

<file path=ppt/tags/tag8.xml><?xml version="1.0" encoding="utf-8"?>
<p:tagLst xmlns:p="http://schemas.openxmlformats.org/presentationml/2006/main">
  <p:tag name="KSO_WM_DIAGRAM_VIRTUALLY_FRAME" val="{&quot;height&quot;:360.53440944881885,&quot;left&quot;:403.7948031496063,&quot;top&quot;:98.2915748031496,&quot;width&quot;:520.9318897637794}"/>
</p:tagLst>
</file>

<file path=ppt/tags/tag9.xml><?xml version="1.0" encoding="utf-8"?>
<p:tagLst xmlns:p="http://schemas.openxmlformats.org/presentationml/2006/main">
  <p:tag name="KSO_WM_DIAGRAM_VIRTUALLY_FRAME" val="{&quot;height&quot;:360.53440944881885,&quot;left&quot;:403.7948031496063,&quot;top&quot;:98.2915748031496,&quot;width&quot;:520.9318897637794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2420</Words>
  <Application>WPS 演示</Application>
  <PresentationFormat>宽屏</PresentationFormat>
  <Paragraphs>139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Arial Unicode MS</vt:lpstr>
      <vt:lpstr>黑体</vt:lpstr>
      <vt:lpstr>仿宋_GB2312</vt:lpstr>
      <vt:lpstr>仿宋</vt:lpstr>
      <vt:lpstr>新宋体</vt:lpstr>
      <vt:lpstr>微软雅黑 Light</vt:lpstr>
      <vt:lpstr>WPS</vt:lpstr>
      <vt:lpstr>Equation.KSEE3</vt:lpstr>
      <vt:lpstr>Equation.KSEE3</vt:lpstr>
      <vt:lpstr>Equation.KSEE3</vt:lpstr>
      <vt:lpstr>Equation.KSEE3</vt:lpstr>
      <vt:lpstr>Equation.KSEE3</vt:lpstr>
      <vt:lpstr>Beam Background on CEPC Luminosity Calorimeter (Lumical)</vt:lpstr>
      <vt:lpstr>PowerPoint 演示文稿</vt:lpstr>
      <vt:lpstr>Introduction</vt:lpstr>
      <vt:lpstr>Guniea Pig++</vt:lpstr>
      <vt:lpstr>Pair Production(major contribution)</vt:lpstr>
      <vt:lpstr>Background（From Haoyu Shi）</vt:lpstr>
      <vt:lpstr>Background from Guinea Pig++ ——CEPC Higgs mode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Exaggerate.</cp:lastModifiedBy>
  <cp:revision>5</cp:revision>
  <dcterms:created xsi:type="dcterms:W3CDTF">2023-08-09T12:44:00Z</dcterms:created>
  <dcterms:modified xsi:type="dcterms:W3CDTF">2024-11-10T12:03:13Z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2052-12.1.0.18608</vt:lpwstr>
  </property>
</Properties>
</file>