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70" r:id="rId6"/>
    <p:sldId id="271" r:id="rId7"/>
    <p:sldId id="272" r:id="rId8"/>
    <p:sldId id="260" r:id="rId9"/>
    <p:sldId id="261" r:id="rId10"/>
    <p:sldId id="262" r:id="rId11"/>
    <p:sldId id="263" r:id="rId12"/>
    <p:sldId id="264" r:id="rId13"/>
    <p:sldId id="268" r:id="rId14"/>
    <p:sldId id="266" r:id="rId15"/>
    <p:sldId id="269" r:id="rId16"/>
    <p:sldId id="265" r:id="rId17"/>
    <p:sldId id="267" r:id="rId18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48" d="100"/>
          <a:sy n="48" d="100"/>
        </p:scale>
        <p:origin x="67" y="76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1262473-A896-77D8-F146-C84C2FDC70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179A5034-FB3F-419C-88BC-27BA4984260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9D90AD7B-28D8-2DF5-133D-7735B405FB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24DF0-FB44-40EB-B359-2B7D5AA90621}" type="datetimeFigureOut">
              <a:rPr lang="zh-CN" altLang="en-US" smtClean="0"/>
              <a:t>2024/11/11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88084F7-029D-0BDE-4E40-D48DDF3D50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6726BA88-0F0D-68FC-2DA5-A18F1B9ECA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AA58A-A6FF-49FB-B74E-C99A036DB88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434750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3CDC097-B03F-D750-2AF5-8E3997BFD4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D82633F7-5B55-39DD-8650-C5E28DF083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919F32AE-7C3F-29A2-3BF6-402EFFDC5D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24DF0-FB44-40EB-B359-2B7D5AA90621}" type="datetimeFigureOut">
              <a:rPr lang="zh-CN" altLang="en-US" smtClean="0"/>
              <a:t>2024/11/11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5AA8706-A166-3F88-5611-7B8ADE6BBF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7C9DBAA-D3E7-90F6-9DAC-F442638943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AA58A-A6FF-49FB-B74E-C99A036DB88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301997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6438EB73-17A9-DE54-9B04-2F10EE07511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D289C286-E677-4232-4656-5F9827C75A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93E60E8E-3BAC-1B30-81E4-AD224A41E1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24DF0-FB44-40EB-B359-2B7D5AA90621}" type="datetimeFigureOut">
              <a:rPr lang="zh-CN" altLang="en-US" smtClean="0"/>
              <a:t>2024/11/11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0FC5575-E2E4-8F75-3377-EF33BC4741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15FA5B40-87DC-073A-7E89-502D3B0C46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AA58A-A6FF-49FB-B74E-C99A036DB88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733842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5851E2D-7690-2AC2-500E-66B0A2361A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E351D88-1C84-C64C-6830-D533BE65E4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E3CB321-3CCA-7852-8376-104AEDE1B8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24DF0-FB44-40EB-B359-2B7D5AA90621}" type="datetimeFigureOut">
              <a:rPr lang="zh-CN" altLang="en-US" smtClean="0"/>
              <a:t>2024/11/11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5DE0561-7EB7-2702-D4A2-D8839CFE06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AAF3512-46CB-0F26-73C7-DBAD44F523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AA58A-A6FF-49FB-B74E-C99A036DB88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052085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2964D20-9AE8-09B0-D2A7-1638BC0BA7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EF454E77-E7C7-A026-E376-964F00D971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D7ABA287-7DA6-DDDC-1871-C7C1AC7041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24DF0-FB44-40EB-B359-2B7D5AA90621}" type="datetimeFigureOut">
              <a:rPr lang="zh-CN" altLang="en-US" smtClean="0"/>
              <a:t>2024/11/11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7F42241-5F60-B47E-9544-A25DBC03E3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12219C63-2F85-365F-319B-544B64D7AE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AA58A-A6FF-49FB-B74E-C99A036DB88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704746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AB0AC03-27F9-7C5E-495E-9D34B541BB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46A804C-A925-2430-EBC3-1B0A8E8BD8F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D9ED869B-A031-8B97-90E9-8840C5B935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513CA4BF-ACB2-68EB-B56B-C41BBCB7AA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24DF0-FB44-40EB-B359-2B7D5AA90621}" type="datetimeFigureOut">
              <a:rPr lang="zh-CN" altLang="en-US" smtClean="0"/>
              <a:t>2024/11/11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01CD149E-FD8E-1203-C04C-898E60C260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9F4AA84A-AC4C-BF9A-1D90-921F677565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AA58A-A6FF-49FB-B74E-C99A036DB88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822270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429BB1E-76EC-525A-414C-0E90E252D0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4F68CE8A-F79E-CCE8-7FE1-2756773497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FA4DF355-B733-30A1-A1E1-170DD01EBB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E720B687-CD07-CCE3-07B9-45DF715C8A5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2F0A43EA-F0AD-83ED-B565-FA80BD7907D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E433D234-B815-3AF4-FEC9-F0125A2FD0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24DF0-FB44-40EB-B359-2B7D5AA90621}" type="datetimeFigureOut">
              <a:rPr lang="zh-CN" altLang="en-US" smtClean="0"/>
              <a:t>2024/11/11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D0D6CF77-6237-22B0-13AE-B5E25EEC9A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CF6460EA-3ECE-1A5D-81EB-898FCC410D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AA58A-A6FF-49FB-B74E-C99A036DB88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129283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E007785-3911-624D-584E-01E7E8FD58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36342B6B-8132-B6B0-E8A3-C15A768338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24DF0-FB44-40EB-B359-2B7D5AA90621}" type="datetimeFigureOut">
              <a:rPr lang="zh-CN" altLang="en-US" smtClean="0"/>
              <a:t>2024/11/11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841A320B-9C42-01D5-782F-A21A816F71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8D219BEA-7C28-D7C8-58A7-059BADD7C1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AA58A-A6FF-49FB-B74E-C99A036DB88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830290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518E6950-5180-21B9-69DA-56F1163622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24DF0-FB44-40EB-B359-2B7D5AA90621}" type="datetimeFigureOut">
              <a:rPr lang="zh-CN" altLang="en-US" smtClean="0"/>
              <a:t>2024/11/11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FC9E3E35-C241-AB0A-5848-5E41E725BF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4CFBD2F2-FC3A-275D-77BA-622BB5E4B6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AA58A-A6FF-49FB-B74E-C99A036DB88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18950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85E2144-B212-317E-79EC-140548E4DC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533B43E-AF68-9031-EEC0-165340309B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D0EBDA3A-5A31-9B02-52FA-894602E480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AE63DB7B-8FD9-C494-31F0-E2DE53CB0F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24DF0-FB44-40EB-B359-2B7D5AA90621}" type="datetimeFigureOut">
              <a:rPr lang="zh-CN" altLang="en-US" smtClean="0"/>
              <a:t>2024/11/11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087CA6B3-4DA8-379E-2174-800F11C571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2603FDE0-D76B-FC0A-E088-A84D6806EA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AA58A-A6FF-49FB-B74E-C99A036DB88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936852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EBA21ED-3897-E9E5-E1E3-1BBD14D2F6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A9E22DE0-83F2-EA23-439A-B173CFDCE72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2102CC9A-67DA-2F80-9137-BDD5FD6650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2482121C-8279-4F76-624C-373E52E3F6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24DF0-FB44-40EB-B359-2B7D5AA90621}" type="datetimeFigureOut">
              <a:rPr lang="zh-CN" altLang="en-US" smtClean="0"/>
              <a:t>2024/11/11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A8C4CE0A-DEED-A11C-FB5A-8140CAF117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45A4ADC8-870D-9B12-A654-6545B19A64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AA58A-A6FF-49FB-B74E-C99A036DB88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161840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84CC45D1-2F11-CD31-A91A-F37BD68CEE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E5FCB564-7EA3-765E-551A-B145ECE6C2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9EBD1C84-8FB7-7B9C-A186-53B80B66A98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124DF0-FB44-40EB-B359-2B7D5AA90621}" type="datetimeFigureOut">
              <a:rPr lang="zh-CN" altLang="en-US" smtClean="0"/>
              <a:t>2024/11/11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D480678-5808-2C28-BD84-7C9BFC5260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7BE633CB-DA50-D81C-D453-C472A87F140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8AA58A-A6FF-49FB-B74E-C99A036DB88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571339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9DC8CD8-B79B-7B1B-E08A-76193380A39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zh-CN" sz="4400" dirty="0" err="1"/>
              <a:t>Lumical</a:t>
            </a:r>
            <a:r>
              <a:rPr lang="zh-CN" altLang="en-US" sz="4400" dirty="0"/>
              <a:t>能量重建与</a:t>
            </a:r>
            <a:r>
              <a:rPr lang="en-US" altLang="zh-CN" sz="4400" dirty="0"/>
              <a:t>mu</a:t>
            </a:r>
            <a:r>
              <a:rPr lang="zh-CN" altLang="en-US" sz="4400" dirty="0"/>
              <a:t>子多重散射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5FB6BF89-EC97-8439-B89B-7D21D1BA751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648444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图片 10">
            <a:extLst>
              <a:ext uri="{FF2B5EF4-FFF2-40B4-BE49-F238E27FC236}">
                <a16:creationId xmlns:a16="http://schemas.microsoft.com/office/drawing/2014/main" id="{E87C9931-4CFC-923F-89F9-ECAEC1BFF2F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1650" y="740818"/>
            <a:ext cx="7833005" cy="5752057"/>
          </a:xfrm>
          <a:prstGeom prst="rect">
            <a:avLst/>
          </a:prstGeom>
        </p:spPr>
      </p:pic>
      <p:sp>
        <p:nvSpPr>
          <p:cNvPr id="4" name="文本框 3">
            <a:extLst>
              <a:ext uri="{FF2B5EF4-FFF2-40B4-BE49-F238E27FC236}">
                <a16:creationId xmlns:a16="http://schemas.microsoft.com/office/drawing/2014/main" id="{B10B8372-C26B-7173-2CA0-227A16303CB9}"/>
              </a:ext>
            </a:extLst>
          </p:cNvPr>
          <p:cNvSpPr txBox="1"/>
          <p:nvPr/>
        </p:nvSpPr>
        <p:spPr>
          <a:xfrm>
            <a:off x="2952750" y="740818"/>
            <a:ext cx="12096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/>
              <a:t>Theta</a:t>
            </a:r>
            <a:endParaRPr lang="zh-CN" altLang="en-US" b="1" dirty="0"/>
          </a:p>
        </p:txBody>
      </p:sp>
    </p:spTree>
    <p:extLst>
      <p:ext uri="{BB962C8B-B14F-4D97-AF65-F5344CB8AC3E}">
        <p14:creationId xmlns:p14="http://schemas.microsoft.com/office/powerpoint/2010/main" val="25530876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内容占位符 4">
            <a:extLst>
              <a:ext uri="{FF2B5EF4-FFF2-40B4-BE49-F238E27FC236}">
                <a16:creationId xmlns:a16="http://schemas.microsoft.com/office/drawing/2014/main" id="{1599C925-B4E6-7260-554C-4A2465C9427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7746" y="897731"/>
            <a:ext cx="7601783" cy="5462588"/>
          </a:xfrm>
        </p:spPr>
      </p:pic>
      <p:sp>
        <p:nvSpPr>
          <p:cNvPr id="6" name="文本框 5">
            <a:extLst>
              <a:ext uri="{FF2B5EF4-FFF2-40B4-BE49-F238E27FC236}">
                <a16:creationId xmlns:a16="http://schemas.microsoft.com/office/drawing/2014/main" id="{AE7A7C58-4994-BEA8-DD1C-CF0372BE4270}"/>
              </a:ext>
            </a:extLst>
          </p:cNvPr>
          <p:cNvSpPr txBox="1"/>
          <p:nvPr/>
        </p:nvSpPr>
        <p:spPr>
          <a:xfrm>
            <a:off x="3543300" y="897731"/>
            <a:ext cx="12096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/>
              <a:t>Theta</a:t>
            </a:r>
            <a:endParaRPr lang="zh-CN" altLang="en-US" b="1" dirty="0"/>
          </a:p>
        </p:txBody>
      </p:sp>
    </p:spTree>
    <p:extLst>
      <p:ext uri="{BB962C8B-B14F-4D97-AF65-F5344CB8AC3E}">
        <p14:creationId xmlns:p14="http://schemas.microsoft.com/office/powerpoint/2010/main" val="35593461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0705892-3580-3B6D-2A65-142C857C69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多次散射：电子</a:t>
            </a:r>
          </a:p>
        </p:txBody>
      </p:sp>
      <p:pic>
        <p:nvPicPr>
          <p:cNvPr id="5" name="内容占位符 4">
            <a:extLst>
              <a:ext uri="{FF2B5EF4-FFF2-40B4-BE49-F238E27FC236}">
                <a16:creationId xmlns:a16="http://schemas.microsoft.com/office/drawing/2014/main" id="{D34418C3-111F-8E7F-6C3C-B51F004E630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1905000"/>
            <a:ext cx="5408068" cy="3886200"/>
          </a:xfrm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A72BBF13-7892-50F8-C8BE-7FF0AF8B500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932" y="1905000"/>
            <a:ext cx="5142967" cy="3695700"/>
          </a:xfrm>
          <a:prstGeom prst="rect">
            <a:avLst/>
          </a:prstGeom>
        </p:spPr>
      </p:pic>
      <p:sp>
        <p:nvSpPr>
          <p:cNvPr id="8" name="文本框 7">
            <a:extLst>
              <a:ext uri="{FF2B5EF4-FFF2-40B4-BE49-F238E27FC236}">
                <a16:creationId xmlns:a16="http://schemas.microsoft.com/office/drawing/2014/main" id="{6CBB6F81-606E-5949-DE9B-2549F65ED9EA}"/>
              </a:ext>
            </a:extLst>
          </p:cNvPr>
          <p:cNvSpPr txBox="1"/>
          <p:nvPr/>
        </p:nvSpPr>
        <p:spPr>
          <a:xfrm>
            <a:off x="6923609" y="5820846"/>
            <a:ext cx="37528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/>
              <a:t>击中位置转化成角度分布</a:t>
            </a: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750FF92F-1AEA-9D06-0516-57F2293C5A24}"/>
              </a:ext>
            </a:extLst>
          </p:cNvPr>
          <p:cNvSpPr txBox="1"/>
          <p:nvPr/>
        </p:nvSpPr>
        <p:spPr>
          <a:xfrm>
            <a:off x="1326107" y="5677971"/>
            <a:ext cx="37528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/>
              <a:t>Y</a:t>
            </a:r>
            <a:r>
              <a:rPr lang="zh-CN" altLang="en-US" dirty="0"/>
              <a:t>轴击中位置分布</a:t>
            </a:r>
          </a:p>
        </p:txBody>
      </p:sp>
    </p:spTree>
    <p:extLst>
      <p:ext uri="{BB962C8B-B14F-4D97-AF65-F5344CB8AC3E}">
        <p14:creationId xmlns:p14="http://schemas.microsoft.com/office/powerpoint/2010/main" val="5657242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BE1D174-CF91-CA4E-6CAA-8D3BC90716E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0F89B8C-E35F-7290-BCCF-B88D016B4D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多次散射：电子（只看击中数）</a:t>
            </a: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405BEAD2-6817-3D78-3F86-146F23CDBDD5}"/>
              </a:ext>
            </a:extLst>
          </p:cNvPr>
          <p:cNvSpPr txBox="1"/>
          <p:nvPr/>
        </p:nvSpPr>
        <p:spPr>
          <a:xfrm>
            <a:off x="6923609" y="5820846"/>
            <a:ext cx="37528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/>
              <a:t>击中位置转化成角度分布</a:t>
            </a: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C6308512-EE8D-8D3B-C22E-47F786025090}"/>
              </a:ext>
            </a:extLst>
          </p:cNvPr>
          <p:cNvSpPr txBox="1"/>
          <p:nvPr/>
        </p:nvSpPr>
        <p:spPr>
          <a:xfrm>
            <a:off x="1326107" y="5677971"/>
            <a:ext cx="37528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/>
              <a:t>Y</a:t>
            </a:r>
            <a:r>
              <a:rPr lang="zh-CN" altLang="en-US" dirty="0"/>
              <a:t>轴击中位置分布</a:t>
            </a:r>
          </a:p>
        </p:txBody>
      </p:sp>
      <p:pic>
        <p:nvPicPr>
          <p:cNvPr id="16" name="内容占位符 15">
            <a:extLst>
              <a:ext uri="{FF2B5EF4-FFF2-40B4-BE49-F238E27FC236}">
                <a16:creationId xmlns:a16="http://schemas.microsoft.com/office/drawing/2014/main" id="{5E93FBB7-5B12-D38D-68AF-6BA341778B4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01264" y="1939614"/>
            <a:ext cx="4614971" cy="3316286"/>
          </a:xfrm>
        </p:spPr>
      </p:pic>
      <p:pic>
        <p:nvPicPr>
          <p:cNvPr id="18" name="图片 17">
            <a:extLst>
              <a:ext uri="{FF2B5EF4-FFF2-40B4-BE49-F238E27FC236}">
                <a16:creationId xmlns:a16="http://schemas.microsoft.com/office/drawing/2014/main" id="{B346D7A3-B2A8-EC12-C06F-3620B028D09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862813"/>
            <a:ext cx="5069674" cy="3643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57727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612B93F-FD04-5024-138C-20B6656D35F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45CD809-61EA-261D-E224-3309ED4D4D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多次散射：</a:t>
            </a:r>
            <a:r>
              <a:rPr lang="en-US" altLang="zh-CN" dirty="0"/>
              <a:t>mu</a:t>
            </a:r>
            <a:r>
              <a:rPr lang="zh-CN" altLang="en-US" dirty="0"/>
              <a:t>子</a:t>
            </a: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3B6358E4-2225-30CC-90F7-C4951C4ACC98}"/>
              </a:ext>
            </a:extLst>
          </p:cNvPr>
          <p:cNvSpPr txBox="1"/>
          <p:nvPr/>
        </p:nvSpPr>
        <p:spPr>
          <a:xfrm>
            <a:off x="6923609" y="5820846"/>
            <a:ext cx="37528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/>
              <a:t>击中位置转化成角度分布</a:t>
            </a: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CF5FE048-B229-FCE3-154D-B66C57B58364}"/>
              </a:ext>
            </a:extLst>
          </p:cNvPr>
          <p:cNvSpPr txBox="1"/>
          <p:nvPr/>
        </p:nvSpPr>
        <p:spPr>
          <a:xfrm>
            <a:off x="1326107" y="5677971"/>
            <a:ext cx="37528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/>
              <a:t>Y</a:t>
            </a:r>
            <a:r>
              <a:rPr lang="zh-CN" altLang="en-US" dirty="0"/>
              <a:t>轴击中位置分布</a:t>
            </a:r>
          </a:p>
        </p:txBody>
      </p:sp>
      <p:pic>
        <p:nvPicPr>
          <p:cNvPr id="10" name="内容占位符 9">
            <a:extLst>
              <a:ext uri="{FF2B5EF4-FFF2-40B4-BE49-F238E27FC236}">
                <a16:creationId xmlns:a16="http://schemas.microsoft.com/office/drawing/2014/main" id="{310F3059-73E9-1E88-1A23-6DA4E2B6DD2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5233" y="1879342"/>
            <a:ext cx="4672412" cy="3357563"/>
          </a:xfrm>
        </p:spPr>
      </p:pic>
      <p:pic>
        <p:nvPicPr>
          <p:cNvPr id="12" name="图片 11">
            <a:extLst>
              <a:ext uri="{FF2B5EF4-FFF2-40B4-BE49-F238E27FC236}">
                <a16:creationId xmlns:a16="http://schemas.microsoft.com/office/drawing/2014/main" id="{83922635-2595-4D28-C5A5-3265D17700B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4356" y="1750755"/>
            <a:ext cx="4851356" cy="3486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95674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A00FE5F-B593-A29D-B4A3-11C93E28F38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40C95BD-30A7-52A8-CB48-31F6B01C0C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多次散射：</a:t>
            </a:r>
            <a:r>
              <a:rPr lang="en-US" altLang="zh-CN" dirty="0"/>
              <a:t>mu</a:t>
            </a:r>
            <a:r>
              <a:rPr lang="zh-CN" altLang="en-US" dirty="0"/>
              <a:t>子（只看击中数）</a:t>
            </a: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EBA618CE-EF7B-B7A7-78B0-35BB5BF52DD6}"/>
              </a:ext>
            </a:extLst>
          </p:cNvPr>
          <p:cNvSpPr txBox="1"/>
          <p:nvPr/>
        </p:nvSpPr>
        <p:spPr>
          <a:xfrm>
            <a:off x="6923609" y="5820846"/>
            <a:ext cx="37528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/>
              <a:t>击中位置转化成角度分布</a:t>
            </a: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9CA69077-F320-C1B4-4DBB-F1632BE0CFC2}"/>
              </a:ext>
            </a:extLst>
          </p:cNvPr>
          <p:cNvSpPr txBox="1"/>
          <p:nvPr/>
        </p:nvSpPr>
        <p:spPr>
          <a:xfrm>
            <a:off x="1326107" y="5677971"/>
            <a:ext cx="37528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/>
              <a:t>Y</a:t>
            </a:r>
            <a:r>
              <a:rPr lang="zh-CN" altLang="en-US" dirty="0"/>
              <a:t>轴击中位置分布</a:t>
            </a:r>
          </a:p>
        </p:txBody>
      </p:sp>
      <p:pic>
        <p:nvPicPr>
          <p:cNvPr id="6" name="内容占位符 5">
            <a:extLst>
              <a:ext uri="{FF2B5EF4-FFF2-40B4-BE49-F238E27FC236}">
                <a16:creationId xmlns:a16="http://schemas.microsoft.com/office/drawing/2014/main" id="{8D0E3D63-F705-DE19-BF6E-EAA0F90C5F0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1883" y="2194956"/>
            <a:ext cx="4256301" cy="3058548"/>
          </a:xfrm>
        </p:spPr>
      </p:pic>
      <p:pic>
        <p:nvPicPr>
          <p:cNvPr id="11" name="图片 10">
            <a:extLst>
              <a:ext uri="{FF2B5EF4-FFF2-40B4-BE49-F238E27FC236}">
                <a16:creationId xmlns:a16="http://schemas.microsoft.com/office/drawing/2014/main" id="{3EFC3F73-6069-B047-7016-09C02AFEFDA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825625"/>
            <a:ext cx="4770265" cy="34278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61925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65E89DE-9544-8855-8384-C5251E36BD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对比：角分布</a:t>
            </a:r>
          </a:p>
        </p:txBody>
      </p:sp>
      <p:pic>
        <p:nvPicPr>
          <p:cNvPr id="5" name="内容占位符 4">
            <a:extLst>
              <a:ext uri="{FF2B5EF4-FFF2-40B4-BE49-F238E27FC236}">
                <a16:creationId xmlns:a16="http://schemas.microsoft.com/office/drawing/2014/main" id="{A2A02493-F2BA-E2C5-981F-BE868FE4BE5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0471" y="1768475"/>
            <a:ext cx="6055358" cy="4351338"/>
          </a:xfrm>
        </p:spPr>
      </p:pic>
      <p:sp>
        <p:nvSpPr>
          <p:cNvPr id="6" name="文本框 5">
            <a:extLst>
              <a:ext uri="{FF2B5EF4-FFF2-40B4-BE49-F238E27FC236}">
                <a16:creationId xmlns:a16="http://schemas.microsoft.com/office/drawing/2014/main" id="{77795C26-45B3-D859-BC29-DD3376F3D4F4}"/>
              </a:ext>
            </a:extLst>
          </p:cNvPr>
          <p:cNvSpPr txBox="1"/>
          <p:nvPr/>
        </p:nvSpPr>
        <p:spPr>
          <a:xfrm>
            <a:off x="7600950" y="2295525"/>
            <a:ext cx="4191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电子：</a:t>
            </a:r>
            <a:endParaRPr lang="en-US" altLang="zh-CN" dirty="0"/>
          </a:p>
          <a:p>
            <a:r>
              <a:rPr lang="zh-CN" altLang="en-US" dirty="0"/>
              <a:t>均值：</a:t>
            </a:r>
            <a:r>
              <a:rPr lang="en-US" altLang="zh-CN" dirty="0"/>
              <a:t>0.0479589	σ</a:t>
            </a:r>
            <a:r>
              <a:rPr lang="zh-CN" altLang="en-US" dirty="0"/>
              <a:t>：</a:t>
            </a:r>
            <a:r>
              <a:rPr lang="en-US" altLang="zh-CN" dirty="0"/>
              <a:t>4.42396 e-5</a:t>
            </a:r>
          </a:p>
          <a:p>
            <a:r>
              <a:rPr lang="en-US" altLang="zh-CN" dirty="0"/>
              <a:t>Mu</a:t>
            </a:r>
            <a:r>
              <a:rPr lang="zh-CN" altLang="en-US" dirty="0"/>
              <a:t>子：</a:t>
            </a:r>
            <a:endParaRPr lang="en-US" altLang="zh-CN" dirty="0"/>
          </a:p>
          <a:p>
            <a:r>
              <a:rPr lang="zh-CN" altLang="en-US" dirty="0"/>
              <a:t>均值：</a:t>
            </a:r>
            <a:r>
              <a:rPr lang="en-US" altLang="zh-CN" dirty="0"/>
              <a:t>0.0479611 σ</a:t>
            </a:r>
            <a:r>
              <a:rPr lang="zh-CN" altLang="en-US" dirty="0"/>
              <a:t>：</a:t>
            </a:r>
            <a:r>
              <a:rPr lang="en-US" altLang="zh-CN" dirty="0"/>
              <a:t>4.05747 e-5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3326691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77A0442-3217-A812-B4DA-13483F78B27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72FC990-9A80-836B-C093-5A56A0A564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对比：</a:t>
            </a:r>
            <a:r>
              <a:rPr lang="en-US" altLang="zh-CN" dirty="0"/>
              <a:t>Y</a:t>
            </a:r>
            <a:r>
              <a:rPr lang="zh-CN" altLang="en-US" dirty="0"/>
              <a:t>坐标分布</a:t>
            </a: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F05A6A05-038C-28B5-1B4A-588D6AD2513B}"/>
              </a:ext>
            </a:extLst>
          </p:cNvPr>
          <p:cNvSpPr txBox="1"/>
          <p:nvPr/>
        </p:nvSpPr>
        <p:spPr>
          <a:xfrm>
            <a:off x="7600950" y="2295525"/>
            <a:ext cx="4191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电子：</a:t>
            </a:r>
            <a:endParaRPr lang="en-US" altLang="zh-CN" dirty="0"/>
          </a:p>
          <a:p>
            <a:r>
              <a:rPr lang="zh-CN" altLang="en-US" dirty="0"/>
              <a:t>均值：</a:t>
            </a:r>
            <a:r>
              <a:rPr lang="en-US" altLang="zh-CN" dirty="0"/>
              <a:t>31.5815	σ</a:t>
            </a:r>
            <a:r>
              <a:rPr lang="zh-CN" altLang="en-US" dirty="0"/>
              <a:t>：</a:t>
            </a:r>
            <a:r>
              <a:rPr lang="en-US" altLang="zh-CN" dirty="0"/>
              <a:t>0.0285572</a:t>
            </a:r>
          </a:p>
          <a:p>
            <a:r>
              <a:rPr lang="en-US" altLang="zh-CN" dirty="0"/>
              <a:t>Mu</a:t>
            </a:r>
            <a:r>
              <a:rPr lang="zh-CN" altLang="en-US" dirty="0"/>
              <a:t>子：</a:t>
            </a:r>
            <a:endParaRPr lang="en-US" altLang="zh-CN" dirty="0"/>
          </a:p>
          <a:p>
            <a:r>
              <a:rPr lang="zh-CN" altLang="en-US" dirty="0"/>
              <a:t>均值：</a:t>
            </a:r>
            <a:r>
              <a:rPr lang="en-US" altLang="zh-CN" dirty="0"/>
              <a:t>31.5823 	σ</a:t>
            </a:r>
            <a:r>
              <a:rPr lang="zh-CN" altLang="en-US" dirty="0"/>
              <a:t>：</a:t>
            </a:r>
            <a:r>
              <a:rPr lang="en-US" altLang="zh-CN" dirty="0"/>
              <a:t>0.0266733</a:t>
            </a:r>
            <a:endParaRPr lang="zh-CN" altLang="en-US" dirty="0"/>
          </a:p>
        </p:txBody>
      </p:sp>
      <p:pic>
        <p:nvPicPr>
          <p:cNvPr id="8" name="内容占位符 7">
            <a:extLst>
              <a:ext uri="{FF2B5EF4-FFF2-40B4-BE49-F238E27FC236}">
                <a16:creationId xmlns:a16="http://schemas.microsoft.com/office/drawing/2014/main" id="{D0BD0F0D-E40E-CC24-955E-1B350A21076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780" y="1690688"/>
            <a:ext cx="6055358" cy="4351338"/>
          </a:xfrm>
        </p:spPr>
      </p:pic>
    </p:spTree>
    <p:extLst>
      <p:ext uri="{BB962C8B-B14F-4D97-AF65-F5344CB8AC3E}">
        <p14:creationId xmlns:p14="http://schemas.microsoft.com/office/powerpoint/2010/main" val="6396723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0FB2BBF-0C70-4410-FF1A-9C3E283D4E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5" name="内容占位符 4">
            <a:extLst>
              <a:ext uri="{FF2B5EF4-FFF2-40B4-BE49-F238E27FC236}">
                <a16:creationId xmlns:a16="http://schemas.microsoft.com/office/drawing/2014/main" id="{15E0E7F3-B049-46B2-5358-0F2CFA72A62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5008" y="4707243"/>
            <a:ext cx="2943914" cy="2115476"/>
          </a:xfrm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DE313056-0802-5552-B764-60D57D893C5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5587" y="4664255"/>
            <a:ext cx="3005701" cy="2159875"/>
          </a:xfrm>
          <a:prstGeom prst="rect">
            <a:avLst/>
          </a:prstGeom>
        </p:spPr>
      </p:pic>
      <p:pic>
        <p:nvPicPr>
          <p:cNvPr id="9" name="图片 8">
            <a:extLst>
              <a:ext uri="{FF2B5EF4-FFF2-40B4-BE49-F238E27FC236}">
                <a16:creationId xmlns:a16="http://schemas.microsoft.com/office/drawing/2014/main" id="{5FCEF512-1800-0885-0112-BE1533D6A14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33119" y="2487112"/>
            <a:ext cx="2844324" cy="2043911"/>
          </a:xfrm>
          <a:prstGeom prst="rect">
            <a:avLst/>
          </a:prstGeom>
        </p:spPr>
      </p:pic>
      <p:pic>
        <p:nvPicPr>
          <p:cNvPr id="11" name="图片 10">
            <a:extLst>
              <a:ext uri="{FF2B5EF4-FFF2-40B4-BE49-F238E27FC236}">
                <a16:creationId xmlns:a16="http://schemas.microsoft.com/office/drawing/2014/main" id="{E04DF6BC-4B2F-C003-9CA6-00ABF506FAB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7419" y="2625563"/>
            <a:ext cx="2887589" cy="2075001"/>
          </a:xfrm>
          <a:prstGeom prst="rect">
            <a:avLst/>
          </a:prstGeom>
        </p:spPr>
      </p:pic>
      <p:pic>
        <p:nvPicPr>
          <p:cNvPr id="13" name="图片 12">
            <a:extLst>
              <a:ext uri="{FF2B5EF4-FFF2-40B4-BE49-F238E27FC236}">
                <a16:creationId xmlns:a16="http://schemas.microsoft.com/office/drawing/2014/main" id="{ECB7310C-D2B9-0B2E-5BD1-0BCBE804F57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1719" y="2504380"/>
            <a:ext cx="3005700" cy="2159875"/>
          </a:xfrm>
          <a:prstGeom prst="rect">
            <a:avLst/>
          </a:prstGeom>
        </p:spPr>
      </p:pic>
      <p:pic>
        <p:nvPicPr>
          <p:cNvPr id="15" name="图片 14">
            <a:extLst>
              <a:ext uri="{FF2B5EF4-FFF2-40B4-BE49-F238E27FC236}">
                <a16:creationId xmlns:a16="http://schemas.microsoft.com/office/drawing/2014/main" id="{08E49ACE-070B-D7FD-8733-398D880E8978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918" y="2525253"/>
            <a:ext cx="3092801" cy="2222465"/>
          </a:xfrm>
          <a:prstGeom prst="rect">
            <a:avLst/>
          </a:prstGeom>
        </p:spPr>
      </p:pic>
      <p:pic>
        <p:nvPicPr>
          <p:cNvPr id="17" name="图片 16">
            <a:extLst>
              <a:ext uri="{FF2B5EF4-FFF2-40B4-BE49-F238E27FC236}">
                <a16:creationId xmlns:a16="http://schemas.microsoft.com/office/drawing/2014/main" id="{3AAE246D-64D9-9A1D-1890-9ECD4A4B82EA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45089" y="166850"/>
            <a:ext cx="3006052" cy="2160128"/>
          </a:xfrm>
          <a:prstGeom prst="rect">
            <a:avLst/>
          </a:prstGeom>
        </p:spPr>
      </p:pic>
      <p:pic>
        <p:nvPicPr>
          <p:cNvPr id="19" name="图片 18">
            <a:extLst>
              <a:ext uri="{FF2B5EF4-FFF2-40B4-BE49-F238E27FC236}">
                <a16:creationId xmlns:a16="http://schemas.microsoft.com/office/drawing/2014/main" id="{B6A2E205-F248-F294-555C-EAF285DF2BD7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6227" y="128662"/>
            <a:ext cx="3262695" cy="2344550"/>
          </a:xfrm>
          <a:prstGeom prst="rect">
            <a:avLst/>
          </a:prstGeom>
        </p:spPr>
      </p:pic>
      <p:pic>
        <p:nvPicPr>
          <p:cNvPr id="21" name="图片 20">
            <a:extLst>
              <a:ext uri="{FF2B5EF4-FFF2-40B4-BE49-F238E27FC236}">
                <a16:creationId xmlns:a16="http://schemas.microsoft.com/office/drawing/2014/main" id="{33F6AE3D-0C9F-4F86-4C4C-5F1904EE7015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4508" y="197367"/>
            <a:ext cx="3006052" cy="2160128"/>
          </a:xfrm>
          <a:prstGeom prst="rect">
            <a:avLst/>
          </a:prstGeom>
        </p:spPr>
      </p:pic>
      <p:pic>
        <p:nvPicPr>
          <p:cNvPr id="23" name="图片 22">
            <a:extLst>
              <a:ext uri="{FF2B5EF4-FFF2-40B4-BE49-F238E27FC236}">
                <a16:creationId xmlns:a16="http://schemas.microsoft.com/office/drawing/2014/main" id="{9242A8E5-C06F-1F95-AFBC-0B27F103365B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626" y="166199"/>
            <a:ext cx="3092800" cy="2222464"/>
          </a:xfrm>
          <a:prstGeom prst="rect">
            <a:avLst/>
          </a:prstGeom>
        </p:spPr>
      </p:pic>
      <p:sp>
        <p:nvSpPr>
          <p:cNvPr id="3" name="文本框 2">
            <a:extLst>
              <a:ext uri="{FF2B5EF4-FFF2-40B4-BE49-F238E27FC236}">
                <a16:creationId xmlns:a16="http://schemas.microsoft.com/office/drawing/2014/main" id="{2BC30008-CD46-79F7-8DE6-E531ED6B8331}"/>
              </a:ext>
            </a:extLst>
          </p:cNvPr>
          <p:cNvSpPr txBox="1"/>
          <p:nvPr/>
        </p:nvSpPr>
        <p:spPr>
          <a:xfrm>
            <a:off x="1063207" y="2224870"/>
            <a:ext cx="14382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/>
              <a:t>100GeV</a:t>
            </a:r>
            <a:endParaRPr lang="zh-CN" altLang="en-US" dirty="0"/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2D12D67D-4646-9F2C-3177-D409ECBB4266}"/>
              </a:ext>
            </a:extLst>
          </p:cNvPr>
          <p:cNvSpPr txBox="1"/>
          <p:nvPr/>
        </p:nvSpPr>
        <p:spPr>
          <a:xfrm>
            <a:off x="4148072" y="2214561"/>
            <a:ext cx="14382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/>
              <a:t>90GeV</a:t>
            </a:r>
            <a:endParaRPr lang="zh-CN" altLang="en-US" dirty="0"/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E4207D63-F5B7-CDFC-B457-ECD6690395C6}"/>
              </a:ext>
            </a:extLst>
          </p:cNvPr>
          <p:cNvSpPr txBox="1"/>
          <p:nvPr/>
        </p:nvSpPr>
        <p:spPr>
          <a:xfrm>
            <a:off x="7027908" y="2326978"/>
            <a:ext cx="14382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/>
              <a:t>80GeV</a:t>
            </a:r>
            <a:endParaRPr lang="zh-CN" altLang="en-US" dirty="0"/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F7E97E6F-80D5-015D-0979-1097969A2AED}"/>
              </a:ext>
            </a:extLst>
          </p:cNvPr>
          <p:cNvSpPr txBox="1"/>
          <p:nvPr/>
        </p:nvSpPr>
        <p:spPr>
          <a:xfrm>
            <a:off x="10234729" y="2230422"/>
            <a:ext cx="14382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/>
              <a:t>70GeV</a:t>
            </a:r>
            <a:endParaRPr lang="zh-CN" altLang="en-US" dirty="0"/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F054124D-A20D-FF14-77FA-B04102A8A785}"/>
              </a:ext>
            </a:extLst>
          </p:cNvPr>
          <p:cNvSpPr txBox="1"/>
          <p:nvPr/>
        </p:nvSpPr>
        <p:spPr>
          <a:xfrm>
            <a:off x="1020461" y="4676787"/>
            <a:ext cx="14382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/>
              <a:t>40GeV</a:t>
            </a:r>
            <a:endParaRPr lang="zh-CN" altLang="en-US" dirty="0"/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A0A40C3F-5B31-63AC-6EFA-FF6EA5132BE6}"/>
              </a:ext>
            </a:extLst>
          </p:cNvPr>
          <p:cNvSpPr txBox="1"/>
          <p:nvPr/>
        </p:nvSpPr>
        <p:spPr>
          <a:xfrm>
            <a:off x="5072439" y="4538229"/>
            <a:ext cx="14382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/>
              <a:t>50GeV</a:t>
            </a:r>
            <a:endParaRPr lang="zh-CN" altLang="en-US" dirty="0"/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11501DA8-20B3-B525-6B6C-C7C3AE198601}"/>
              </a:ext>
            </a:extLst>
          </p:cNvPr>
          <p:cNvSpPr txBox="1"/>
          <p:nvPr/>
        </p:nvSpPr>
        <p:spPr>
          <a:xfrm>
            <a:off x="10028977" y="4455519"/>
            <a:ext cx="14382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/>
              <a:t>30GeV</a:t>
            </a:r>
            <a:endParaRPr lang="zh-CN" altLang="en-US" dirty="0"/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id="{FD95970D-2422-FA40-FE99-07D51A189002}"/>
              </a:ext>
            </a:extLst>
          </p:cNvPr>
          <p:cNvSpPr txBox="1"/>
          <p:nvPr/>
        </p:nvSpPr>
        <p:spPr>
          <a:xfrm>
            <a:off x="8590702" y="4531023"/>
            <a:ext cx="14382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/>
              <a:t>40GeV</a:t>
            </a:r>
            <a:endParaRPr lang="zh-CN" altLang="en-US" dirty="0"/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A0EE70A2-805D-29D1-775C-8259C45AA00E}"/>
              </a:ext>
            </a:extLst>
          </p:cNvPr>
          <p:cNvSpPr txBox="1"/>
          <p:nvPr/>
        </p:nvSpPr>
        <p:spPr>
          <a:xfrm>
            <a:off x="1619590" y="6475967"/>
            <a:ext cx="14382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/>
              <a:t>20GeV</a:t>
            </a:r>
            <a:endParaRPr lang="zh-CN" altLang="en-US" dirty="0"/>
          </a:p>
        </p:txBody>
      </p:sp>
      <p:sp>
        <p:nvSpPr>
          <p:cNvPr id="20" name="文本框 19">
            <a:extLst>
              <a:ext uri="{FF2B5EF4-FFF2-40B4-BE49-F238E27FC236}">
                <a16:creationId xmlns:a16="http://schemas.microsoft.com/office/drawing/2014/main" id="{F1FB182F-9FE8-14D5-0635-5E92F9E4FF43}"/>
              </a:ext>
            </a:extLst>
          </p:cNvPr>
          <p:cNvSpPr txBox="1"/>
          <p:nvPr/>
        </p:nvSpPr>
        <p:spPr>
          <a:xfrm>
            <a:off x="8944812" y="6301238"/>
            <a:ext cx="14382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/>
              <a:t>10GeV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8212976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1099434-E9E8-2671-F309-DF18325676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汇总：</a:t>
            </a:r>
          </a:p>
        </p:txBody>
      </p:sp>
      <p:pic>
        <p:nvPicPr>
          <p:cNvPr id="5" name="内容占位符 4">
            <a:extLst>
              <a:ext uri="{FF2B5EF4-FFF2-40B4-BE49-F238E27FC236}">
                <a16:creationId xmlns:a16="http://schemas.microsoft.com/office/drawing/2014/main" id="{0BE1A96F-1A38-B46F-8BB7-DE74EF42CC3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3746" y="1797050"/>
            <a:ext cx="6055358" cy="4351338"/>
          </a:xfrm>
        </p:spPr>
      </p:pic>
      <p:sp>
        <p:nvSpPr>
          <p:cNvPr id="6" name="文本框 5">
            <a:extLst>
              <a:ext uri="{FF2B5EF4-FFF2-40B4-BE49-F238E27FC236}">
                <a16:creationId xmlns:a16="http://schemas.microsoft.com/office/drawing/2014/main" id="{7BE0CF46-CF67-93D8-517C-DDD12D7949C6}"/>
              </a:ext>
            </a:extLst>
          </p:cNvPr>
          <p:cNvSpPr txBox="1"/>
          <p:nvPr/>
        </p:nvSpPr>
        <p:spPr>
          <a:xfrm>
            <a:off x="7086600" y="1428750"/>
            <a:ext cx="4562475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均值：</a:t>
            </a:r>
            <a:endParaRPr lang="en-US" altLang="zh-CN" dirty="0"/>
          </a:p>
          <a:p>
            <a:r>
              <a:rPr lang="en-US" altLang="zh-CN" dirty="0"/>
              <a:t>10GeV</a:t>
            </a:r>
            <a:r>
              <a:rPr lang="zh-CN" altLang="en-US" dirty="0"/>
              <a:t>：</a:t>
            </a:r>
            <a:r>
              <a:rPr lang="en-US" altLang="zh-CN" dirty="0"/>
              <a:t>4.994	σ</a:t>
            </a:r>
            <a:r>
              <a:rPr lang="zh-CN" altLang="en-US" dirty="0"/>
              <a:t>：</a:t>
            </a:r>
            <a:r>
              <a:rPr lang="en-US" altLang="zh-CN" dirty="0"/>
              <a:t>1.15</a:t>
            </a:r>
          </a:p>
          <a:p>
            <a:r>
              <a:rPr lang="en-US" altLang="zh-CN" dirty="0"/>
              <a:t>20GeV</a:t>
            </a:r>
            <a:r>
              <a:rPr lang="zh-CN" altLang="en-US" dirty="0"/>
              <a:t>：</a:t>
            </a:r>
            <a:r>
              <a:rPr lang="en-US" altLang="zh-CN" dirty="0"/>
              <a:t>11.34 	σ</a:t>
            </a:r>
            <a:r>
              <a:rPr lang="zh-CN" altLang="en-US" dirty="0"/>
              <a:t>：</a:t>
            </a:r>
            <a:r>
              <a:rPr lang="en-US" altLang="zh-CN" dirty="0"/>
              <a:t>1.88</a:t>
            </a:r>
          </a:p>
          <a:p>
            <a:r>
              <a:rPr lang="en-US" altLang="zh-CN" dirty="0"/>
              <a:t>30GeV</a:t>
            </a:r>
            <a:r>
              <a:rPr lang="zh-CN" altLang="en-US" dirty="0"/>
              <a:t>：</a:t>
            </a:r>
            <a:r>
              <a:rPr lang="en-US" altLang="zh-CN" dirty="0"/>
              <a:t>17.95 	σ</a:t>
            </a:r>
            <a:r>
              <a:rPr lang="zh-CN" altLang="en-US" dirty="0"/>
              <a:t>：</a:t>
            </a:r>
            <a:r>
              <a:rPr lang="en-US" altLang="zh-CN" dirty="0"/>
              <a:t>2.5</a:t>
            </a:r>
          </a:p>
          <a:p>
            <a:r>
              <a:rPr lang="en-US" altLang="zh-CN" dirty="0"/>
              <a:t>40GeV</a:t>
            </a:r>
            <a:r>
              <a:rPr lang="zh-CN" altLang="en-US" dirty="0"/>
              <a:t>：</a:t>
            </a:r>
            <a:r>
              <a:rPr lang="en-US" altLang="zh-CN" dirty="0"/>
              <a:t>24.60 	σ</a:t>
            </a:r>
            <a:r>
              <a:rPr lang="zh-CN" altLang="en-US" dirty="0"/>
              <a:t>：</a:t>
            </a:r>
            <a:r>
              <a:rPr lang="en-US" altLang="zh-CN" dirty="0"/>
              <a:t>2.83</a:t>
            </a:r>
          </a:p>
          <a:p>
            <a:r>
              <a:rPr lang="en-US" altLang="zh-CN" dirty="0"/>
              <a:t>50GeV</a:t>
            </a:r>
            <a:r>
              <a:rPr lang="zh-CN" altLang="en-US" dirty="0"/>
              <a:t>：</a:t>
            </a:r>
            <a:r>
              <a:rPr lang="en-US" altLang="zh-CN" dirty="0"/>
              <a:t>31.55 	σ</a:t>
            </a:r>
            <a:r>
              <a:rPr lang="zh-CN" altLang="en-US" dirty="0"/>
              <a:t>：</a:t>
            </a:r>
            <a:r>
              <a:rPr lang="en-US" altLang="zh-CN" dirty="0"/>
              <a:t>3.36</a:t>
            </a:r>
          </a:p>
          <a:p>
            <a:r>
              <a:rPr lang="en-US" altLang="zh-CN" dirty="0"/>
              <a:t>60GeV</a:t>
            </a:r>
            <a:r>
              <a:rPr lang="zh-CN" altLang="en-US" dirty="0"/>
              <a:t>：</a:t>
            </a:r>
            <a:r>
              <a:rPr lang="en-US" altLang="zh-CN" dirty="0"/>
              <a:t>38.44 	σ</a:t>
            </a:r>
            <a:r>
              <a:rPr lang="zh-CN" altLang="en-US" dirty="0"/>
              <a:t>：</a:t>
            </a:r>
            <a:r>
              <a:rPr lang="en-US" altLang="zh-CN" dirty="0"/>
              <a:t>3.64</a:t>
            </a:r>
          </a:p>
          <a:p>
            <a:r>
              <a:rPr lang="en-US" altLang="zh-CN" dirty="0"/>
              <a:t>70GeV</a:t>
            </a:r>
            <a:r>
              <a:rPr lang="zh-CN" altLang="en-US" dirty="0"/>
              <a:t>：</a:t>
            </a:r>
            <a:r>
              <a:rPr lang="en-US" altLang="zh-CN" dirty="0"/>
              <a:t>45.24 	σ</a:t>
            </a:r>
            <a:r>
              <a:rPr lang="zh-CN" altLang="en-US" dirty="0"/>
              <a:t>：</a:t>
            </a:r>
            <a:r>
              <a:rPr lang="en-US" altLang="zh-CN" dirty="0"/>
              <a:t>3.97</a:t>
            </a:r>
          </a:p>
          <a:p>
            <a:r>
              <a:rPr lang="en-US" altLang="zh-CN" dirty="0"/>
              <a:t>80GeV</a:t>
            </a:r>
            <a:r>
              <a:rPr lang="zh-CN" altLang="en-US" dirty="0"/>
              <a:t>：</a:t>
            </a:r>
            <a:r>
              <a:rPr lang="en-US" altLang="zh-CN" dirty="0"/>
              <a:t>51.89 	σ</a:t>
            </a:r>
            <a:r>
              <a:rPr lang="zh-CN" altLang="en-US" dirty="0"/>
              <a:t>：</a:t>
            </a:r>
            <a:r>
              <a:rPr lang="en-US" altLang="zh-CN" dirty="0"/>
              <a:t>4.28</a:t>
            </a:r>
          </a:p>
          <a:p>
            <a:r>
              <a:rPr lang="en-US" altLang="zh-CN" dirty="0"/>
              <a:t>90GeV</a:t>
            </a:r>
            <a:r>
              <a:rPr lang="zh-CN" altLang="en-US" dirty="0"/>
              <a:t>：</a:t>
            </a:r>
            <a:r>
              <a:rPr lang="en-US" altLang="zh-CN" dirty="0"/>
              <a:t>58.84 	σ</a:t>
            </a:r>
            <a:r>
              <a:rPr lang="zh-CN" altLang="en-US" dirty="0"/>
              <a:t>：</a:t>
            </a:r>
            <a:r>
              <a:rPr lang="en-US" altLang="zh-CN" dirty="0"/>
              <a:t>4.56</a:t>
            </a:r>
          </a:p>
          <a:p>
            <a:r>
              <a:rPr lang="en-US" altLang="zh-CN" dirty="0"/>
              <a:t>100GeV</a:t>
            </a:r>
            <a:r>
              <a:rPr lang="zh-CN" altLang="en-US" dirty="0"/>
              <a:t>：</a:t>
            </a:r>
            <a:r>
              <a:rPr lang="en-US" altLang="zh-CN" dirty="0"/>
              <a:t>65.48 	σ</a:t>
            </a:r>
            <a:r>
              <a:rPr lang="zh-CN" altLang="en-US" dirty="0"/>
              <a:t>：</a:t>
            </a:r>
            <a:r>
              <a:rPr lang="en-US" altLang="zh-CN" dirty="0"/>
              <a:t>5.07</a:t>
            </a:r>
          </a:p>
          <a:p>
            <a:r>
              <a:rPr lang="zh-CN" altLang="en-US" dirty="0"/>
              <a:t>大约</a:t>
            </a:r>
            <a:r>
              <a:rPr lang="en-US" altLang="zh-CN" dirty="0"/>
              <a:t>35%</a:t>
            </a:r>
            <a:r>
              <a:rPr lang="zh-CN" altLang="en-US" dirty="0"/>
              <a:t>能量沉在法兰或其他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4591831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B95B7D1-4BA5-DF79-6CED-A1850E89AB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高能量：</a:t>
            </a:r>
          </a:p>
        </p:txBody>
      </p:sp>
      <p:pic>
        <p:nvPicPr>
          <p:cNvPr id="5" name="内容占位符 4">
            <a:extLst>
              <a:ext uri="{FF2B5EF4-FFF2-40B4-BE49-F238E27FC236}">
                <a16:creationId xmlns:a16="http://schemas.microsoft.com/office/drawing/2014/main" id="{4A0C923F-4BB2-E47F-26EB-1DCA2A5A59A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821" y="1806575"/>
            <a:ext cx="5226915" cy="3756025"/>
          </a:xfrm>
        </p:spPr>
      </p:pic>
      <p:sp>
        <p:nvSpPr>
          <p:cNvPr id="6" name="文本框 5">
            <a:extLst>
              <a:ext uri="{FF2B5EF4-FFF2-40B4-BE49-F238E27FC236}">
                <a16:creationId xmlns:a16="http://schemas.microsoft.com/office/drawing/2014/main" id="{BB436807-1629-02BA-1E6E-4BD8C99AA188}"/>
              </a:ext>
            </a:extLst>
          </p:cNvPr>
          <p:cNvSpPr txBox="1"/>
          <p:nvPr/>
        </p:nvSpPr>
        <p:spPr>
          <a:xfrm>
            <a:off x="6886575" y="1495425"/>
            <a:ext cx="4562475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均值：</a:t>
            </a:r>
            <a:endParaRPr lang="en-US" altLang="zh-CN" dirty="0"/>
          </a:p>
          <a:p>
            <a:r>
              <a:rPr lang="en-US" altLang="zh-CN" dirty="0"/>
              <a:t>120GeV</a:t>
            </a:r>
            <a:r>
              <a:rPr lang="zh-CN" altLang="en-US" dirty="0"/>
              <a:t>：</a:t>
            </a:r>
            <a:r>
              <a:rPr lang="en-US" altLang="zh-CN" dirty="0"/>
              <a:t>74.87	σ</a:t>
            </a:r>
            <a:r>
              <a:rPr lang="zh-CN" altLang="en-US" dirty="0"/>
              <a:t>：</a:t>
            </a:r>
            <a:r>
              <a:rPr lang="en-US" altLang="zh-CN" dirty="0"/>
              <a:t>14.57</a:t>
            </a:r>
          </a:p>
          <a:p>
            <a:r>
              <a:rPr lang="en-US" altLang="zh-CN" dirty="0"/>
              <a:t>130GeV</a:t>
            </a:r>
            <a:r>
              <a:rPr lang="zh-CN" altLang="en-US" dirty="0"/>
              <a:t>：</a:t>
            </a:r>
            <a:r>
              <a:rPr lang="en-US" altLang="zh-CN" dirty="0"/>
              <a:t>81.59 	σ</a:t>
            </a:r>
            <a:r>
              <a:rPr lang="zh-CN" altLang="en-US" dirty="0"/>
              <a:t>：</a:t>
            </a:r>
            <a:r>
              <a:rPr lang="en-US" altLang="zh-CN" dirty="0"/>
              <a:t>15.55</a:t>
            </a:r>
          </a:p>
          <a:p>
            <a:r>
              <a:rPr lang="en-US" altLang="zh-CN" dirty="0"/>
              <a:t>140GeV</a:t>
            </a:r>
            <a:r>
              <a:rPr lang="zh-CN" altLang="en-US" dirty="0"/>
              <a:t>：</a:t>
            </a:r>
            <a:r>
              <a:rPr lang="en-US" altLang="zh-CN" dirty="0"/>
              <a:t>87.39 	σ</a:t>
            </a:r>
            <a:r>
              <a:rPr lang="zh-CN" altLang="en-US" dirty="0"/>
              <a:t>：</a:t>
            </a:r>
            <a:r>
              <a:rPr lang="en-US" altLang="zh-CN" dirty="0"/>
              <a:t>17.58</a:t>
            </a:r>
          </a:p>
          <a:p>
            <a:r>
              <a:rPr lang="en-US" altLang="zh-CN" dirty="0"/>
              <a:t>150GeV</a:t>
            </a:r>
            <a:r>
              <a:rPr lang="zh-CN" altLang="en-US" dirty="0"/>
              <a:t>：</a:t>
            </a:r>
            <a:r>
              <a:rPr lang="en-US" altLang="zh-CN" dirty="0"/>
              <a:t>95.16 	σ</a:t>
            </a:r>
            <a:r>
              <a:rPr lang="zh-CN" altLang="en-US" dirty="0"/>
              <a:t>：</a:t>
            </a:r>
            <a:r>
              <a:rPr lang="en-US" altLang="zh-CN" dirty="0"/>
              <a:t>16.57</a:t>
            </a:r>
          </a:p>
          <a:p>
            <a:r>
              <a:rPr lang="en-US" altLang="zh-CN" dirty="0"/>
              <a:t>160GeV</a:t>
            </a:r>
            <a:r>
              <a:rPr lang="zh-CN" altLang="en-US" dirty="0"/>
              <a:t>：</a:t>
            </a:r>
            <a:r>
              <a:rPr lang="en-US" altLang="zh-CN" dirty="0"/>
              <a:t>101.10 	σ</a:t>
            </a:r>
            <a:r>
              <a:rPr lang="zh-CN" altLang="en-US" dirty="0"/>
              <a:t>：</a:t>
            </a:r>
            <a:r>
              <a:rPr lang="en-US" altLang="zh-CN" dirty="0"/>
              <a:t>17.53</a:t>
            </a:r>
          </a:p>
          <a:p>
            <a:r>
              <a:rPr lang="en-US" altLang="zh-CN" dirty="0"/>
              <a:t>170GeV</a:t>
            </a:r>
            <a:r>
              <a:rPr lang="zh-CN" altLang="en-US" dirty="0"/>
              <a:t>：</a:t>
            </a:r>
            <a:r>
              <a:rPr lang="en-US" altLang="zh-CN" dirty="0"/>
              <a:t>106.09 	σ</a:t>
            </a:r>
            <a:r>
              <a:rPr lang="zh-CN" altLang="en-US" dirty="0"/>
              <a:t>：</a:t>
            </a:r>
            <a:r>
              <a:rPr lang="en-US" altLang="zh-CN" dirty="0"/>
              <a:t>22.24</a:t>
            </a:r>
          </a:p>
          <a:p>
            <a:r>
              <a:rPr lang="en-US" altLang="zh-CN" dirty="0"/>
              <a:t>180GeV</a:t>
            </a:r>
            <a:r>
              <a:rPr lang="zh-CN" altLang="en-US" dirty="0"/>
              <a:t>：</a:t>
            </a:r>
            <a:r>
              <a:rPr lang="en-US" altLang="zh-CN" dirty="0"/>
              <a:t>114.69	σ</a:t>
            </a:r>
            <a:r>
              <a:rPr lang="zh-CN" altLang="en-US" dirty="0"/>
              <a:t>：</a:t>
            </a:r>
            <a:r>
              <a:rPr lang="en-US" altLang="zh-CN" dirty="0"/>
              <a:t>20.42</a:t>
            </a:r>
          </a:p>
          <a:p>
            <a:r>
              <a:rPr lang="en-US" altLang="zh-CN" dirty="0"/>
              <a:t>190GeV</a:t>
            </a:r>
            <a:r>
              <a:rPr lang="zh-CN" altLang="en-US" dirty="0"/>
              <a:t>：</a:t>
            </a:r>
            <a:r>
              <a:rPr lang="en-US" altLang="zh-CN" dirty="0"/>
              <a:t>120.57 	σ</a:t>
            </a:r>
            <a:r>
              <a:rPr lang="zh-CN" altLang="en-US" dirty="0"/>
              <a:t>：</a:t>
            </a:r>
            <a:r>
              <a:rPr lang="en-US" altLang="zh-CN" dirty="0"/>
              <a:t>22.22</a:t>
            </a:r>
          </a:p>
          <a:p>
            <a:r>
              <a:rPr lang="en-US" altLang="zh-CN" dirty="0"/>
              <a:t>200GeV</a:t>
            </a:r>
            <a:r>
              <a:rPr lang="zh-CN" altLang="en-US" dirty="0"/>
              <a:t>：</a:t>
            </a:r>
            <a:r>
              <a:rPr lang="en-US" altLang="zh-CN" dirty="0"/>
              <a:t>126.93 	σ</a:t>
            </a:r>
            <a:r>
              <a:rPr lang="zh-CN" altLang="en-US" dirty="0"/>
              <a:t>：</a:t>
            </a:r>
            <a:r>
              <a:rPr lang="en-US" altLang="zh-CN" dirty="0"/>
              <a:t>22.87</a:t>
            </a:r>
          </a:p>
          <a:p>
            <a:r>
              <a:rPr lang="en-US" altLang="zh-CN" dirty="0"/>
              <a:t>210GeV</a:t>
            </a:r>
            <a:r>
              <a:rPr lang="zh-CN" altLang="en-US" dirty="0"/>
              <a:t>：</a:t>
            </a:r>
            <a:r>
              <a:rPr lang="en-US" altLang="zh-CN" dirty="0"/>
              <a:t>134.27	σ</a:t>
            </a:r>
            <a:r>
              <a:rPr lang="zh-CN" altLang="en-US" dirty="0"/>
              <a:t>：</a:t>
            </a:r>
            <a:r>
              <a:rPr lang="en-US" altLang="zh-CN" dirty="0"/>
              <a:t>24.43</a:t>
            </a:r>
          </a:p>
          <a:p>
            <a:r>
              <a:rPr lang="zh-CN" altLang="en-US" dirty="0"/>
              <a:t>大约</a:t>
            </a:r>
            <a:r>
              <a:rPr lang="en-US" altLang="zh-CN" dirty="0"/>
              <a:t>35%</a:t>
            </a:r>
            <a:r>
              <a:rPr lang="zh-CN" altLang="en-US" dirty="0"/>
              <a:t>能量沉在法兰或其他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3887334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BF34344-725B-9BF5-1932-5E87A985DF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去除法兰和</a:t>
            </a:r>
            <a:r>
              <a:rPr lang="en-US" altLang="zh-CN" dirty="0"/>
              <a:t>bellow</a:t>
            </a:r>
            <a:r>
              <a:rPr lang="zh-CN" altLang="en-US" dirty="0"/>
              <a:t>：</a:t>
            </a: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B7544968-F19B-EA85-9408-AEB534AB1CD4}"/>
              </a:ext>
            </a:extLst>
          </p:cNvPr>
          <p:cNvSpPr txBox="1"/>
          <p:nvPr/>
        </p:nvSpPr>
        <p:spPr>
          <a:xfrm>
            <a:off x="6958964" y="1690688"/>
            <a:ext cx="4562475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均值：</a:t>
            </a:r>
            <a:endParaRPr lang="en-US" altLang="zh-CN" dirty="0"/>
          </a:p>
          <a:p>
            <a:r>
              <a:rPr lang="en-US" altLang="zh-CN" dirty="0"/>
              <a:t>10GeV</a:t>
            </a:r>
            <a:r>
              <a:rPr lang="zh-CN" altLang="en-US" dirty="0"/>
              <a:t>：</a:t>
            </a:r>
            <a:r>
              <a:rPr lang="en-US" altLang="zh-CN" dirty="0"/>
              <a:t>7.340	σ</a:t>
            </a:r>
            <a:r>
              <a:rPr lang="zh-CN" altLang="en-US" dirty="0"/>
              <a:t>：</a:t>
            </a:r>
            <a:r>
              <a:rPr lang="en-US" altLang="zh-CN" dirty="0"/>
              <a:t>0.748</a:t>
            </a:r>
          </a:p>
          <a:p>
            <a:r>
              <a:rPr lang="en-US" altLang="zh-CN" dirty="0"/>
              <a:t>20GeV</a:t>
            </a:r>
            <a:r>
              <a:rPr lang="zh-CN" altLang="en-US" dirty="0"/>
              <a:t>：</a:t>
            </a:r>
            <a:r>
              <a:rPr lang="en-US" altLang="zh-CN" dirty="0"/>
              <a:t>14.09 	σ</a:t>
            </a:r>
            <a:r>
              <a:rPr lang="zh-CN" altLang="en-US" dirty="0"/>
              <a:t>：</a:t>
            </a:r>
            <a:r>
              <a:rPr lang="en-US" altLang="zh-CN" dirty="0"/>
              <a:t>1.16</a:t>
            </a:r>
          </a:p>
          <a:p>
            <a:r>
              <a:rPr lang="en-US" altLang="zh-CN" dirty="0"/>
              <a:t>30GeV</a:t>
            </a:r>
            <a:r>
              <a:rPr lang="zh-CN" altLang="en-US" dirty="0"/>
              <a:t>：</a:t>
            </a:r>
            <a:r>
              <a:rPr lang="en-US" altLang="zh-CN" dirty="0"/>
              <a:t>19.97 	σ</a:t>
            </a:r>
            <a:r>
              <a:rPr lang="zh-CN" altLang="en-US" dirty="0"/>
              <a:t>：</a:t>
            </a:r>
            <a:r>
              <a:rPr lang="en-US" altLang="zh-CN" dirty="0"/>
              <a:t>2.15</a:t>
            </a:r>
          </a:p>
          <a:p>
            <a:r>
              <a:rPr lang="en-US" altLang="zh-CN" dirty="0"/>
              <a:t>40GeV</a:t>
            </a:r>
            <a:r>
              <a:rPr lang="zh-CN" altLang="en-US" dirty="0"/>
              <a:t>：</a:t>
            </a:r>
            <a:r>
              <a:rPr lang="en-US" altLang="zh-CN" dirty="0"/>
              <a:t>25.72 	σ</a:t>
            </a:r>
            <a:r>
              <a:rPr lang="zh-CN" altLang="en-US" dirty="0"/>
              <a:t>：</a:t>
            </a:r>
            <a:r>
              <a:rPr lang="en-US" altLang="zh-CN" dirty="0"/>
              <a:t>2.92</a:t>
            </a:r>
          </a:p>
          <a:p>
            <a:r>
              <a:rPr lang="en-US" altLang="zh-CN" dirty="0"/>
              <a:t>50GeV</a:t>
            </a:r>
            <a:r>
              <a:rPr lang="zh-CN" altLang="en-US" dirty="0"/>
              <a:t>：</a:t>
            </a:r>
            <a:r>
              <a:rPr lang="en-US" altLang="zh-CN" dirty="0"/>
              <a:t>31.65 	σ</a:t>
            </a:r>
            <a:r>
              <a:rPr lang="zh-CN" altLang="en-US" dirty="0"/>
              <a:t>：</a:t>
            </a:r>
            <a:r>
              <a:rPr lang="en-US" altLang="zh-CN" dirty="0"/>
              <a:t>4.07</a:t>
            </a:r>
          </a:p>
          <a:p>
            <a:r>
              <a:rPr lang="en-US" altLang="zh-CN" dirty="0"/>
              <a:t>60GeV</a:t>
            </a:r>
            <a:r>
              <a:rPr lang="zh-CN" altLang="en-US" dirty="0"/>
              <a:t>：</a:t>
            </a:r>
            <a:r>
              <a:rPr lang="en-US" altLang="zh-CN" dirty="0"/>
              <a:t>37.42 	σ</a:t>
            </a:r>
            <a:r>
              <a:rPr lang="zh-CN" altLang="en-US" dirty="0"/>
              <a:t>：</a:t>
            </a:r>
            <a:r>
              <a:rPr lang="en-US" altLang="zh-CN" dirty="0"/>
              <a:t>5.49</a:t>
            </a:r>
          </a:p>
          <a:p>
            <a:r>
              <a:rPr lang="en-US" altLang="zh-CN" dirty="0"/>
              <a:t>70GeV</a:t>
            </a:r>
            <a:r>
              <a:rPr lang="zh-CN" altLang="en-US" dirty="0"/>
              <a:t>：</a:t>
            </a:r>
            <a:r>
              <a:rPr lang="en-US" altLang="zh-CN" dirty="0"/>
              <a:t>42.15 	σ</a:t>
            </a:r>
            <a:r>
              <a:rPr lang="zh-CN" altLang="en-US" dirty="0"/>
              <a:t>：</a:t>
            </a:r>
            <a:r>
              <a:rPr lang="en-US" altLang="zh-CN" dirty="0"/>
              <a:t>8.36</a:t>
            </a:r>
          </a:p>
          <a:p>
            <a:r>
              <a:rPr lang="en-US" altLang="zh-CN" dirty="0"/>
              <a:t>80GeV</a:t>
            </a:r>
            <a:r>
              <a:rPr lang="zh-CN" altLang="en-US" dirty="0"/>
              <a:t>：</a:t>
            </a:r>
            <a:r>
              <a:rPr lang="en-US" altLang="zh-CN" dirty="0"/>
              <a:t>48.01 	σ</a:t>
            </a:r>
            <a:r>
              <a:rPr lang="zh-CN" altLang="en-US" dirty="0"/>
              <a:t>：</a:t>
            </a:r>
            <a:r>
              <a:rPr lang="en-US" altLang="zh-CN" dirty="0"/>
              <a:t>7.67</a:t>
            </a:r>
          </a:p>
          <a:p>
            <a:r>
              <a:rPr lang="en-US" altLang="zh-CN" dirty="0"/>
              <a:t>90GeV</a:t>
            </a:r>
            <a:r>
              <a:rPr lang="zh-CN" altLang="en-US" dirty="0"/>
              <a:t>：</a:t>
            </a:r>
            <a:r>
              <a:rPr lang="en-US" altLang="zh-CN" dirty="0"/>
              <a:t>52.13 	σ</a:t>
            </a:r>
            <a:r>
              <a:rPr lang="zh-CN" altLang="en-US" dirty="0"/>
              <a:t>：</a:t>
            </a:r>
            <a:r>
              <a:rPr lang="en-US" altLang="zh-CN" dirty="0"/>
              <a:t>7.53</a:t>
            </a:r>
          </a:p>
          <a:p>
            <a:r>
              <a:rPr lang="en-US" altLang="zh-CN" dirty="0"/>
              <a:t>100GeV</a:t>
            </a:r>
            <a:r>
              <a:rPr lang="zh-CN" altLang="en-US" dirty="0"/>
              <a:t>：</a:t>
            </a:r>
            <a:r>
              <a:rPr lang="en-US" altLang="zh-CN" dirty="0"/>
              <a:t>57.44 	σ</a:t>
            </a:r>
            <a:r>
              <a:rPr lang="zh-CN" altLang="en-US" dirty="0"/>
              <a:t>：</a:t>
            </a:r>
            <a:r>
              <a:rPr lang="en-US" altLang="zh-CN" dirty="0"/>
              <a:t>10.97</a:t>
            </a:r>
          </a:p>
          <a:p>
            <a:r>
              <a:rPr lang="en-US" altLang="zh-CN" dirty="0"/>
              <a:t>110GeV</a:t>
            </a:r>
            <a:r>
              <a:rPr lang="zh-CN" altLang="en-US" dirty="0"/>
              <a:t>：</a:t>
            </a:r>
            <a:r>
              <a:rPr lang="en-US" altLang="zh-CN" dirty="0"/>
              <a:t>63.80	σ</a:t>
            </a:r>
            <a:r>
              <a:rPr lang="zh-CN" altLang="en-US" dirty="0"/>
              <a:t>：</a:t>
            </a:r>
            <a:r>
              <a:rPr lang="en-US" altLang="zh-CN" dirty="0"/>
              <a:t>11.36</a:t>
            </a:r>
          </a:p>
          <a:p>
            <a:r>
              <a:rPr lang="en-US" altLang="zh-CN" dirty="0"/>
              <a:t>120GeV</a:t>
            </a:r>
            <a:r>
              <a:rPr lang="zh-CN" altLang="en-US" dirty="0"/>
              <a:t>：</a:t>
            </a:r>
            <a:r>
              <a:rPr lang="en-US" altLang="zh-CN" dirty="0"/>
              <a:t>68.62	σ</a:t>
            </a:r>
            <a:r>
              <a:rPr lang="zh-CN" altLang="en-US" dirty="0"/>
              <a:t>：</a:t>
            </a:r>
            <a:r>
              <a:rPr lang="en-US" altLang="zh-CN" dirty="0"/>
              <a:t>12.85</a:t>
            </a:r>
          </a:p>
          <a:p>
            <a:r>
              <a:rPr lang="zh-CN" altLang="en-US" dirty="0"/>
              <a:t>平均大约</a:t>
            </a:r>
            <a:r>
              <a:rPr lang="en-US" altLang="zh-CN" dirty="0"/>
              <a:t>30%</a:t>
            </a:r>
            <a:r>
              <a:rPr lang="zh-CN" altLang="en-US" dirty="0"/>
              <a:t>能量未被记录。比有法兰情况多沉积约</a:t>
            </a:r>
            <a:r>
              <a:rPr lang="en-US" altLang="zh-CN" dirty="0"/>
              <a:t>5%</a:t>
            </a:r>
          </a:p>
        </p:txBody>
      </p:sp>
      <p:pic>
        <p:nvPicPr>
          <p:cNvPr id="14" name="内容占位符 13">
            <a:extLst>
              <a:ext uri="{FF2B5EF4-FFF2-40B4-BE49-F238E27FC236}">
                <a16:creationId xmlns:a16="http://schemas.microsoft.com/office/drawing/2014/main" id="{751A5B5A-4B5E-1720-DCCA-D9F431DABD2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561" y="1561465"/>
            <a:ext cx="6055358" cy="4351338"/>
          </a:xfrm>
        </p:spPr>
      </p:pic>
    </p:spTree>
    <p:extLst>
      <p:ext uri="{BB962C8B-B14F-4D97-AF65-F5344CB8AC3E}">
        <p14:creationId xmlns:p14="http://schemas.microsoft.com/office/powerpoint/2010/main" val="28443129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150A4EB-89B3-4613-B712-781F486820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单晶体最大沉积：</a:t>
            </a:r>
          </a:p>
        </p:txBody>
      </p:sp>
      <p:pic>
        <p:nvPicPr>
          <p:cNvPr id="5" name="内容占位符 4">
            <a:extLst>
              <a:ext uri="{FF2B5EF4-FFF2-40B4-BE49-F238E27FC236}">
                <a16:creationId xmlns:a16="http://schemas.microsoft.com/office/drawing/2014/main" id="{555BE1C6-A569-CD1B-174E-9A4439B4C8B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7775" y="1523999"/>
            <a:ext cx="4608788" cy="3311843"/>
          </a:xfrm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9864A157-0245-D8CE-1DC6-A464AE7CC5C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96985" y="1398973"/>
            <a:ext cx="4782776" cy="3436869"/>
          </a:xfrm>
          <a:prstGeom prst="rect">
            <a:avLst/>
          </a:prstGeom>
        </p:spPr>
      </p:pic>
      <p:sp>
        <p:nvSpPr>
          <p:cNvPr id="8" name="文本框 7">
            <a:extLst>
              <a:ext uri="{FF2B5EF4-FFF2-40B4-BE49-F238E27FC236}">
                <a16:creationId xmlns:a16="http://schemas.microsoft.com/office/drawing/2014/main" id="{A4DEF996-6604-060B-4AD2-2BDF2113E1F1}"/>
              </a:ext>
            </a:extLst>
          </p:cNvPr>
          <p:cNvSpPr txBox="1"/>
          <p:nvPr/>
        </p:nvSpPr>
        <p:spPr>
          <a:xfrm>
            <a:off x="7006613" y="4924028"/>
            <a:ext cx="2763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/>
              <a:t>第二层</a:t>
            </a:r>
            <a:r>
              <a:rPr lang="en-US" altLang="zh-CN" dirty="0"/>
              <a:t>LYSO</a:t>
            </a:r>
            <a:r>
              <a:rPr lang="zh-CN" altLang="en-US" dirty="0"/>
              <a:t>晶条</a:t>
            </a: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C6E0F6C6-BF9E-8408-1E4D-DE56ECDA86DC}"/>
              </a:ext>
            </a:extLst>
          </p:cNvPr>
          <p:cNvSpPr txBox="1"/>
          <p:nvPr/>
        </p:nvSpPr>
        <p:spPr>
          <a:xfrm>
            <a:off x="1656080" y="4835842"/>
            <a:ext cx="2763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/>
              <a:t>第一层</a:t>
            </a:r>
            <a:r>
              <a:rPr lang="en-US" altLang="zh-CN" dirty="0"/>
              <a:t>LYSO</a:t>
            </a:r>
            <a:r>
              <a:rPr lang="zh-CN" altLang="en-US" dirty="0"/>
              <a:t>晶条</a:t>
            </a:r>
          </a:p>
        </p:txBody>
      </p:sp>
    </p:spTree>
    <p:extLst>
      <p:ext uri="{BB962C8B-B14F-4D97-AF65-F5344CB8AC3E}">
        <p14:creationId xmlns:p14="http://schemas.microsoft.com/office/powerpoint/2010/main" val="12385708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73F317C-C4C3-E91B-1390-DD08B5EC0E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击中晶条分布</a:t>
            </a:r>
          </a:p>
        </p:txBody>
      </p:sp>
      <p:pic>
        <p:nvPicPr>
          <p:cNvPr id="5" name="内容占位符 4">
            <a:extLst>
              <a:ext uri="{FF2B5EF4-FFF2-40B4-BE49-F238E27FC236}">
                <a16:creationId xmlns:a16="http://schemas.microsoft.com/office/drawing/2014/main" id="{A1260C06-D818-E237-9AC1-AF980CB93D5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7441" y="2794000"/>
            <a:ext cx="4185067" cy="3007360"/>
          </a:xfrm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F690A7C7-C4B2-F86A-809E-D4E36935049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86170" y="2697571"/>
            <a:ext cx="4185067" cy="3007360"/>
          </a:xfrm>
          <a:prstGeom prst="rect">
            <a:avLst/>
          </a:prstGeom>
        </p:spPr>
      </p:pic>
      <p:sp>
        <p:nvSpPr>
          <p:cNvPr id="8" name="文本框 7">
            <a:extLst>
              <a:ext uri="{FF2B5EF4-FFF2-40B4-BE49-F238E27FC236}">
                <a16:creationId xmlns:a16="http://schemas.microsoft.com/office/drawing/2014/main" id="{0CF31490-F062-246D-9B3B-686B4DC2B314}"/>
              </a:ext>
            </a:extLst>
          </p:cNvPr>
          <p:cNvSpPr txBox="1"/>
          <p:nvPr/>
        </p:nvSpPr>
        <p:spPr>
          <a:xfrm>
            <a:off x="7032846" y="5793117"/>
            <a:ext cx="2763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/>
              <a:t>第二层</a:t>
            </a:r>
            <a:r>
              <a:rPr lang="en-US" altLang="zh-CN" dirty="0"/>
              <a:t>LYSO</a:t>
            </a:r>
            <a:r>
              <a:rPr lang="zh-CN" altLang="en-US" dirty="0"/>
              <a:t>晶条</a:t>
            </a: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69E6531E-A1EE-B0CF-1D48-46533D967BFE}"/>
              </a:ext>
            </a:extLst>
          </p:cNvPr>
          <p:cNvSpPr txBox="1"/>
          <p:nvPr/>
        </p:nvSpPr>
        <p:spPr>
          <a:xfrm>
            <a:off x="1682313" y="5704931"/>
            <a:ext cx="2763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/>
              <a:t>第一层</a:t>
            </a:r>
            <a:r>
              <a:rPr lang="en-US" altLang="zh-CN" dirty="0"/>
              <a:t>LYSO</a:t>
            </a:r>
            <a:r>
              <a:rPr lang="zh-CN" altLang="en-US" dirty="0"/>
              <a:t>晶条</a:t>
            </a:r>
          </a:p>
        </p:txBody>
      </p:sp>
    </p:spTree>
    <p:extLst>
      <p:ext uri="{BB962C8B-B14F-4D97-AF65-F5344CB8AC3E}">
        <p14:creationId xmlns:p14="http://schemas.microsoft.com/office/powerpoint/2010/main" val="30830378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E7719CC-B8F6-5D56-6544-316E4D4A8F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位置重建：</a:t>
            </a:r>
          </a:p>
        </p:txBody>
      </p:sp>
      <p:pic>
        <p:nvPicPr>
          <p:cNvPr id="5" name="内容占位符 4">
            <a:extLst>
              <a:ext uri="{FF2B5EF4-FFF2-40B4-BE49-F238E27FC236}">
                <a16:creationId xmlns:a16="http://schemas.microsoft.com/office/drawing/2014/main" id="{7732D7A6-5361-4A33-2CEC-7DA77A1CE50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1184" y="688992"/>
            <a:ext cx="8024565" cy="5892726"/>
          </a:xfrm>
        </p:spPr>
      </p:pic>
    </p:spTree>
    <p:extLst>
      <p:ext uri="{BB962C8B-B14F-4D97-AF65-F5344CB8AC3E}">
        <p14:creationId xmlns:p14="http://schemas.microsoft.com/office/powerpoint/2010/main" val="34145018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>
            <a:extLst>
              <a:ext uri="{FF2B5EF4-FFF2-40B4-BE49-F238E27FC236}">
                <a16:creationId xmlns:a16="http://schemas.microsoft.com/office/drawing/2014/main" id="{B76A049C-A201-781F-E318-4D32840F88B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7969" y="355600"/>
            <a:ext cx="8558956" cy="62851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83214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447</Words>
  <Application>Microsoft Office PowerPoint</Application>
  <PresentationFormat>宽屏</PresentationFormat>
  <Paragraphs>83</Paragraphs>
  <Slides>17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17</vt:i4>
      </vt:variant>
    </vt:vector>
  </HeadingPairs>
  <TitlesOfParts>
    <vt:vector size="21" baseType="lpstr">
      <vt:lpstr>等线</vt:lpstr>
      <vt:lpstr>等线 Light</vt:lpstr>
      <vt:lpstr>Arial</vt:lpstr>
      <vt:lpstr>Office 主题​​</vt:lpstr>
      <vt:lpstr>Lumical能量重建与mu子多重散射</vt:lpstr>
      <vt:lpstr>PowerPoint 演示文稿</vt:lpstr>
      <vt:lpstr>汇总：</vt:lpstr>
      <vt:lpstr>高能量：</vt:lpstr>
      <vt:lpstr>去除法兰和bellow：</vt:lpstr>
      <vt:lpstr>单晶体最大沉积：</vt:lpstr>
      <vt:lpstr>击中晶条分布</vt:lpstr>
      <vt:lpstr>位置重建：</vt:lpstr>
      <vt:lpstr>PowerPoint 演示文稿</vt:lpstr>
      <vt:lpstr>PowerPoint 演示文稿</vt:lpstr>
      <vt:lpstr>PowerPoint 演示文稿</vt:lpstr>
      <vt:lpstr>多次散射：电子</vt:lpstr>
      <vt:lpstr>多次散射：电子（只看击中数）</vt:lpstr>
      <vt:lpstr>多次散射：mu子</vt:lpstr>
      <vt:lpstr>多次散射：mu子（只看击中数）</vt:lpstr>
      <vt:lpstr>对比：角分布</vt:lpstr>
      <vt:lpstr>对比：Y坐标分布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行阳 孙</dc:creator>
  <cp:lastModifiedBy>行阳 孙</cp:lastModifiedBy>
  <cp:revision>11</cp:revision>
  <dcterms:created xsi:type="dcterms:W3CDTF">2024-11-04T15:28:03Z</dcterms:created>
  <dcterms:modified xsi:type="dcterms:W3CDTF">2024-11-11T14:43:59Z</dcterms:modified>
</cp:coreProperties>
</file>