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039377924" r:id="rId2"/>
    <p:sldId id="2146448130" r:id="rId3"/>
    <p:sldId id="2146448138" r:id="rId4"/>
    <p:sldId id="2146448149" r:id="rId5"/>
    <p:sldId id="2146448145" r:id="rId6"/>
    <p:sldId id="2146448150" r:id="rId7"/>
    <p:sldId id="2146448152" r:id="rId8"/>
    <p:sldId id="2146448153" r:id="rId9"/>
    <p:sldId id="2146448154" r:id="rId10"/>
    <p:sldId id="2146448146" r:id="rId11"/>
    <p:sldId id="2146448155" r:id="rId12"/>
    <p:sldId id="2146448126" r:id="rId13"/>
    <p:sldId id="2146448156" r:id="rId14"/>
    <p:sldId id="2146448158" r:id="rId15"/>
    <p:sldId id="2146448147" r:id="rId16"/>
    <p:sldId id="2146448159" r:id="rId17"/>
    <p:sldId id="2146448157" r:id="rId18"/>
    <p:sldId id="2146448161" r:id="rId19"/>
    <p:sldId id="2146448160" r:id="rId20"/>
    <p:sldId id="2146448163" r:id="rId21"/>
    <p:sldId id="214644816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B5D99"/>
    <a:srgbClr val="8CA2D8"/>
    <a:srgbClr val="FFFFFF"/>
    <a:srgbClr val="3D5C83"/>
    <a:srgbClr val="7B4083"/>
    <a:srgbClr val="245570"/>
    <a:srgbClr val="534E96"/>
    <a:srgbClr val="1F77B4"/>
    <a:srgbClr val="CA5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762D1-C6CC-4154-A9F2-FF31D7D94CA9}" v="332" dt="2025-01-13T12:16:51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92" autoAdjust="0"/>
    <p:restoredTop sz="78919" autoAdjust="0"/>
  </p:normalViewPr>
  <p:slideViewPr>
    <p:cSldViewPr snapToGrid="0" snapToObjects="1">
      <p:cViewPr varScale="1">
        <p:scale>
          <a:sx n="75" d="100"/>
          <a:sy n="75" d="100"/>
        </p:scale>
        <p:origin x="25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508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68AFB6-B66B-69FF-B6A3-47CFC204EA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83B4C5-BF0B-ADC7-9EBD-3CCBAFA8A1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C996B-4679-4BF2-8E12-FB74ABDDCA8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2EEE81-E105-6475-DB0B-D66B06522A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C9ED71-8A9F-B511-75C2-23306AC3DB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EF453-8871-4AB5-B239-45C98CE1DF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41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4FC95-5870-7B48-A299-40F578AD21C8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61C2-44BF-C44C-81EE-E4BFADE101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64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782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BF8E9-0792-6F38-ECE5-949B5C8A7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2DED01-B438-22B7-73FD-F5CE2C952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13C027-B8BD-EE4C-0EAF-9F732D2FB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F8310A-3339-4A84-D3CB-0EFB2A8ED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878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7C822-487D-F9E0-6585-68562B818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CBA7C8-0E57-2215-A459-CAE618476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E70082-339F-101B-3935-2C5BF36AC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33770-AE3E-256E-4071-142F6D384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7961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C95FC-9C76-E19E-77A3-AE7D67FC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F8C2D3-35D4-77E4-115A-E19A40F8E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5059A6-A4DF-A129-C309-5348A879F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65F730-28B6-F6CF-07B3-6291E0C95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5B2EF-1A9F-9A62-DE3C-00496C0B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CDD841-1405-8B43-5488-1D1F1C46F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C64BEB-2CFA-CE00-4AE4-B5414E1D9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5D394F-9FB3-4196-FC95-674C8854B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652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72257-F1AA-658D-20E5-589F2057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D6C662-49BB-53D2-BCDA-69151D8FC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299B7A-580D-A294-D09D-C0AF83B2C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89111A-DA9B-775F-B39E-9905FE6C1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0704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A08F-8C67-4EE3-6C63-40719AE9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E0B07F-34D4-1B6E-E857-E91C4A925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488CC9C-DA49-BD1A-B5AB-E0DCB142F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FAA97E-67F2-EA3E-6AA6-6BA2CA116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0669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32D6F-ECE2-4D3B-9F0D-285D29A1E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7CD579-710B-690F-1E84-0BD58AC35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E57666-0954-25BF-08BB-73654E8EB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A3BE2F-94F4-273F-C75C-53F555C1F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373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5E186-7452-43B8-98B0-B0652104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9370EB9-AE59-4678-5536-4A9812499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6DF39A-A619-4B5C-9A48-A695BBEB9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B6A1FA-4F99-C0AD-033E-49294B39B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946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F023C-2088-86EC-A5A9-1D945CA0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2B611A-DBFA-B48F-526B-83C40E0A7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7F8F3C0-8A5E-2BAF-B05C-3AFBD46DE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6738D0-B8BF-EC80-AC25-DC2E48137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173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E21B2-160A-1929-42A0-A680A8FDE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62D666-3C43-9314-D413-EB358B994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3AF502-BD5D-8DDC-6053-1E973BD84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E530E-3CE8-8A65-D89A-9FC4BB316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275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C1452-A356-2E51-D0F1-BE98C800C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CFA61A-35C3-9F8E-2A00-F4A032F1B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B6AE84-191B-5183-C5D9-04E9CB0CD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07BFBF-ABF3-073B-8FB5-C27882C37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275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715D0-3B63-E1F9-D3A4-01EA517C2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762ED6-FA67-9A90-6AFB-310E846EB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29D308-47A5-5E06-1801-F5BA5AFDB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7AEAAD-C095-BC69-FBF6-39F71B053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735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A301-B0F9-2E56-77D4-A0221FBA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EA6447-06FF-F0A3-8F5C-E6BA059B3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D7A957-3770-DC8F-D055-2076784EC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F8BA2A-9DC2-6DAB-2587-127B93895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170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6E5CA-3AC2-2E30-957D-F8E7588F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77139A7-9594-8179-1D0C-D90CFCFD4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CF03E5-9E28-7948-863B-A1C96E616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AEBB25-8993-44C8-AA08-2075D085E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868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ED9F9-3E7F-C4E0-AF71-9ADA6F4B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B771C8-9F2E-42FB-385C-9853E06DB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86F1C9-BE40-2AD9-D3DC-FC0617D68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F669B-734F-DCC6-9B4E-B17EAB3C8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292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16A6B-644A-9358-593A-B35DCD86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2" y="136525"/>
            <a:ext cx="8740936" cy="5956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1613B0-A22E-EF39-1ED6-75F56C85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8FD9FC-1825-972F-8107-41F6D447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76F06-181E-32BE-A65C-3B28ADC4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FA61F80-1DF8-494B-025F-C1282541A200}"/>
              </a:ext>
            </a:extLst>
          </p:cNvPr>
          <p:cNvGrpSpPr/>
          <p:nvPr userDrawn="1"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2BFF1C6-5E23-1A73-C91C-C30A376278EB}"/>
                </a:ext>
              </a:extLst>
            </p:cNvPr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D713503-DAFB-776A-CE9E-5F914BE6FF53}"/>
                  </a:ext>
                </a:extLst>
              </p:cNvPr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9A2A691-695B-3FFE-0B40-42FE342FD47D}"/>
                  </a:ext>
                </a:extLst>
              </p:cNvPr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8" name="直接连接符 10">
              <a:extLst>
                <a:ext uri="{FF2B5EF4-FFF2-40B4-BE49-F238E27FC236}">
                  <a16:creationId xmlns:a16="http://schemas.microsoft.com/office/drawing/2014/main" id="{D0980CE1-1AC2-2BB1-F2D8-A55E16E16D7C}"/>
                </a:ext>
              </a:extLst>
            </p:cNvPr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94A4DE5-2101-6102-8CD5-55D91FAB9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4087" y="116632"/>
            <a:ext cx="658457" cy="7113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DC8D8E-47E4-56DF-BA71-FDE2C3478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314855"/>
            <a:ext cx="593874" cy="3995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888AAB-6B37-8981-9EB9-5EA0F35A3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240" y="264193"/>
            <a:ext cx="447424" cy="447424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EEF1E5FD-7F74-0299-97B2-F315567D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01" y="1905864"/>
            <a:ext cx="10967855" cy="4351338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59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4F1EE-6BC8-CF49-BC89-45D34604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ADB7DC-1D73-CE4E-B051-EA85ADDCD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F6936C-37AE-BF43-9E39-6C50B59A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F12B27-C80B-8A41-904C-26B063C5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84B4AD-E69B-6341-B533-1C38D7D0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2A9A90-726E-E642-93BE-55247068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9176F-87F0-B84E-A63A-F9208754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5D9E56-5814-6942-8F17-43E718591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B849D-4AA6-DA4D-BA26-51A8CBC2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38919C-68E6-3B4C-B413-384389BB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3938F-26C6-9442-A52B-5093BCBD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252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2116FF-DAA5-AD46-9F06-37B4E05ED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16AC58-3C4F-9D45-AAEE-137C0C42E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DE0DE0-9DD7-5243-94F5-342565A5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AF1FC-B89A-2847-8D0C-993D3BA6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20E24-A893-9041-837D-223BD0E3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468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6C351-7C53-49FF-B4C3-870B9E55DA0D}" type="datetime1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65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8DE7A-FCB9-4F0C-9F63-DA0201F0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Tittle here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00B7DB-31DA-45DC-8424-CB6DB8D7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2025/1/14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B1ADA7-8B83-441E-83CB-57FB995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199532-C918-42F8-8770-7566BBF5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2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95D8-7546-4F97-9E86-55CD1BFC3EF2}" type="datetime1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3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3F094D-4F92-8DA1-97CC-10A0498CC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EFE1-A2BE-29F2-D9B7-DBD7A1F7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CFDE30C-18EA-4774-9EE2-06A2032AE512}" type="datetime1">
              <a:rPr lang="zh-CN" altLang="en-US" smtClean="0"/>
              <a:t>2025/1/14</a:t>
            </a:fld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CA2AD-9532-7FDE-3160-2B877C663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353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菱形 42"/>
          <p:cNvSpPr/>
          <p:nvPr/>
        </p:nvSpPr>
        <p:spPr>
          <a:xfrm>
            <a:off x="6389020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C65DAE-E57C-8AFD-FBAB-98ABDF5F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08" y="0"/>
            <a:ext cx="12067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92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43652AB-07A0-E1F7-322E-230CC8F35F95}"/>
              </a:ext>
            </a:extLst>
          </p:cNvPr>
          <p:cNvGrpSpPr/>
          <p:nvPr userDrawn="1"/>
        </p:nvGrpSpPr>
        <p:grpSpPr>
          <a:xfrm>
            <a:off x="-943" y="0"/>
            <a:ext cx="3436121" cy="6860920"/>
            <a:chOff x="-943" y="0"/>
            <a:chExt cx="3436121" cy="6860920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A23FFB4-8E6A-2F2B-A7BE-64F57D94A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43" y="0"/>
              <a:ext cx="1981289" cy="6860920"/>
            </a:xfrm>
            <a:custGeom>
              <a:avLst/>
              <a:gdLst>
                <a:gd name="connsiteX0" fmla="*/ 0 w 1981289"/>
                <a:gd name="connsiteY0" fmla="*/ 0 h 6860920"/>
                <a:gd name="connsiteX1" fmla="*/ 1981289 w 1981289"/>
                <a:gd name="connsiteY1" fmla="*/ 3430460 h 6860920"/>
                <a:gd name="connsiteX2" fmla="*/ 0 w 1981289"/>
                <a:gd name="connsiteY2" fmla="*/ 6860920 h 686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1289" h="6860920">
                  <a:moveTo>
                    <a:pt x="0" y="0"/>
                  </a:moveTo>
                  <a:cubicBezTo>
                    <a:pt x="1094236" y="0"/>
                    <a:pt x="1981289" y="1535869"/>
                    <a:pt x="1981289" y="3430460"/>
                  </a:cubicBezTo>
                  <a:cubicBezTo>
                    <a:pt x="1981289" y="5325051"/>
                    <a:pt x="1094236" y="6860920"/>
                    <a:pt x="0" y="6860920"/>
                  </a:cubicBezTo>
                  <a:close/>
                </a:path>
              </a:pathLst>
            </a:custGeom>
            <a:solidFill>
              <a:schemeClr val="accent4">
                <a:alpha val="60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FA875117-3D07-33F6-976C-82F8A6881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54833"/>
              <a:ext cx="3435178" cy="3953144"/>
            </a:xfrm>
            <a:custGeom>
              <a:avLst/>
              <a:gdLst>
                <a:gd name="connsiteX0" fmla="*/ 0 w 3435178"/>
                <a:gd name="connsiteY0" fmla="*/ 0 h 3953144"/>
                <a:gd name="connsiteX1" fmla="*/ 3435178 w 3435178"/>
                <a:gd name="connsiteY1" fmla="*/ 1976572 h 3953144"/>
                <a:gd name="connsiteX2" fmla="*/ 0 w 3435178"/>
                <a:gd name="connsiteY2" fmla="*/ 3953144 h 39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5178" h="3953144">
                  <a:moveTo>
                    <a:pt x="0" y="0"/>
                  </a:moveTo>
                  <a:cubicBezTo>
                    <a:pt x="1897196" y="0"/>
                    <a:pt x="3435178" y="884941"/>
                    <a:pt x="3435178" y="1976572"/>
                  </a:cubicBezTo>
                  <a:cubicBezTo>
                    <a:pt x="3435178" y="3068203"/>
                    <a:pt x="1897196" y="3953144"/>
                    <a:pt x="0" y="3953144"/>
                  </a:cubicBez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488F51A-9D4E-748F-BCFB-3BDFA31BB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9958"/>
              <a:ext cx="2802745" cy="5220418"/>
            </a:xfrm>
            <a:custGeom>
              <a:avLst/>
              <a:gdLst>
                <a:gd name="connsiteX0" fmla="*/ 1466901 w 2802745"/>
                <a:gd name="connsiteY0" fmla="*/ 893 h 5220418"/>
                <a:gd name="connsiteX1" fmla="*/ 2427463 w 2802745"/>
                <a:gd name="connsiteY1" fmla="*/ 374730 h 5220418"/>
                <a:gd name="connsiteX2" fmla="*/ 1399702 w 2802745"/>
                <a:gd name="connsiteY2" fmla="*/ 4198141 h 5220418"/>
                <a:gd name="connsiteX3" fmla="*/ 72088 w 2802745"/>
                <a:gd name="connsiteY3" fmla="*/ 5185799 h 5220418"/>
                <a:gd name="connsiteX4" fmla="*/ 0 w 2802745"/>
                <a:gd name="connsiteY4" fmla="*/ 5220418 h 5220418"/>
                <a:gd name="connsiteX5" fmla="*/ 0 w 2802745"/>
                <a:gd name="connsiteY5" fmla="*/ 378623 h 5220418"/>
                <a:gd name="connsiteX6" fmla="*/ 195849 w 2802745"/>
                <a:gd name="connsiteY6" fmla="*/ 284533 h 5220418"/>
                <a:gd name="connsiteX7" fmla="*/ 1466901 w 2802745"/>
                <a:gd name="connsiteY7" fmla="*/ 893 h 522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2745" h="5220418">
                  <a:moveTo>
                    <a:pt x="1466901" y="893"/>
                  </a:moveTo>
                  <a:cubicBezTo>
                    <a:pt x="1852160" y="12304"/>
                    <a:pt x="2185671" y="133295"/>
                    <a:pt x="2427463" y="374730"/>
                  </a:cubicBezTo>
                  <a:cubicBezTo>
                    <a:pt x="3201197" y="1147325"/>
                    <a:pt x="2739753" y="2857736"/>
                    <a:pt x="1399702" y="4198141"/>
                  </a:cubicBezTo>
                  <a:cubicBezTo>
                    <a:pt x="980207" y="4617017"/>
                    <a:pt x="524298" y="4949764"/>
                    <a:pt x="72088" y="5185799"/>
                  </a:cubicBezTo>
                  <a:lnTo>
                    <a:pt x="0" y="5220418"/>
                  </a:lnTo>
                  <a:lnTo>
                    <a:pt x="0" y="378623"/>
                  </a:lnTo>
                  <a:lnTo>
                    <a:pt x="195849" y="284533"/>
                  </a:lnTo>
                  <a:cubicBezTo>
                    <a:pt x="644635" y="87651"/>
                    <a:pt x="1081642" y="-10518"/>
                    <a:pt x="1466901" y="893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79BA004-1588-1AFE-8E73-E3F3EDF94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3" y="1009318"/>
              <a:ext cx="2803690" cy="5220968"/>
            </a:xfrm>
            <a:custGeom>
              <a:avLst/>
              <a:gdLst>
                <a:gd name="connsiteX0" fmla="*/ 0 w 2803690"/>
                <a:gd name="connsiteY0" fmla="*/ 0 h 5220968"/>
                <a:gd name="connsiteX1" fmla="*/ 73033 w 2803690"/>
                <a:gd name="connsiteY1" fmla="*/ 35061 h 5220968"/>
                <a:gd name="connsiteX2" fmla="*/ 1400647 w 2803690"/>
                <a:gd name="connsiteY2" fmla="*/ 1021618 h 5220968"/>
                <a:gd name="connsiteX3" fmla="*/ 2428408 w 2803690"/>
                <a:gd name="connsiteY3" fmla="*/ 4847355 h 5220968"/>
                <a:gd name="connsiteX4" fmla="*/ 196794 w 2803690"/>
                <a:gd name="connsiteY4" fmla="*/ 4936371 h 5220968"/>
                <a:gd name="connsiteX5" fmla="*/ 0 w 2803690"/>
                <a:gd name="connsiteY5" fmla="*/ 4841796 h 522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3690" h="5220968">
                  <a:moveTo>
                    <a:pt x="0" y="0"/>
                  </a:moveTo>
                  <a:lnTo>
                    <a:pt x="73033" y="35061"/>
                  </a:lnTo>
                  <a:cubicBezTo>
                    <a:pt x="525243" y="270994"/>
                    <a:pt x="981152" y="603468"/>
                    <a:pt x="1400647" y="1021618"/>
                  </a:cubicBezTo>
                  <a:cubicBezTo>
                    <a:pt x="2740698" y="2362022"/>
                    <a:pt x="3202142" y="4074761"/>
                    <a:pt x="2428408" y="4847355"/>
                  </a:cubicBezTo>
                  <a:cubicBezTo>
                    <a:pt x="1944824" y="5328772"/>
                    <a:pt x="1094365" y="5330227"/>
                    <a:pt x="196794" y="4936371"/>
                  </a:cubicBezTo>
                  <a:lnTo>
                    <a:pt x="0" y="4841796"/>
                  </a:ln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54085F1F-1D1C-B3E1-0A58-E4C311F09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946" y="3012107"/>
            <a:ext cx="5435600" cy="9873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0B033A65-A2EF-B090-139B-950A675F02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90296" y="3999506"/>
            <a:ext cx="5435600" cy="1408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D4EE826C-42A3-86DD-3764-7B05910A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fld id="{43A25592-9C3F-48AB-9A3F-F2A64B129A6F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14" name="页脚占位符 4">
            <a:extLst>
              <a:ext uri="{FF2B5EF4-FFF2-40B4-BE49-F238E27FC236}">
                <a16:creationId xmlns:a16="http://schemas.microsoft.com/office/drawing/2014/main" id="{178D52D9-0ADD-754E-2ADB-B328D5171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75073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95AFF41C-7518-29E3-998F-98DA01C5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8168" y="6409690"/>
            <a:ext cx="3750732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1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62FF-463E-714A-B378-9EF666EBE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37D279-6562-A348-9F47-0A4798007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18785E-034B-E544-8B9A-C242D3C7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85F5DD-7E96-F548-8893-DC163049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4C328-6160-A84B-AB22-84E12321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41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22D9A-F4F9-394F-84DB-B8C3439D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0F20F8-194A-A349-8CC1-47159EC3B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5B619-87B7-3948-953C-2368AC77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606B26-84AB-D64E-A321-EAB44D56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55696-A816-3249-B181-CBE48576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86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C93B0-44DF-B940-9C6E-C163B8B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DEAD42-B3BC-0A4B-8312-4219215D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8F284D-9D01-234D-BFFA-42F3F06E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B70918-24FD-B846-9D4D-D57DE313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0915CB-8801-BF4D-BE82-F94AC678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115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5F50BB-DDD7-444C-B928-E622DBF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B5950C-663F-0246-B4D0-CFDF8B06B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2EA583-5AB9-594E-9986-EE55B0A30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2CD77-8E3D-7146-900F-E7580793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79166C-EE96-7044-9E6A-F6ECA3CD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134074-2FB7-AB4C-B090-3578E3EA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67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692CE9-21C7-0549-85A5-EFF6388B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AF6C21-1A17-7345-A450-765A5A201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73D7D-5F80-4842-ACB5-E5108C105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B1A644-3716-9444-B593-B85080FF4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784FAB-563D-FC4B-8AE8-5562FC172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5EA3ABA-93E1-3745-B5EF-9B8D0A83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1E43B4D-7680-8B44-9CCA-2A50F65C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31FBA9-A29D-E44F-BAB7-762B5595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42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F694E0-D9DA-0B4C-89DC-1853BBE7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0770BA-9433-E04A-8FE8-5E77AF4F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43A732-09F8-7040-8A15-5ED99A3F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A2AB6D-1080-D049-9915-DD3C15A9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127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E7B3BA-2247-6941-BCF3-5D6EBD90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662438-7DEB-424F-8E2B-28CD1F6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11EED8-1F3A-8C40-BA6C-4622CC63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zh-CN"/>
              <a:t>&lt;#1&gt;</a:t>
            </a:r>
            <a:endParaRPr kumimoji="1"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A954A9-F197-1134-D9F4-B80CBF467940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F58584-4D09-3245-8BF6-9D44024F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11F15A-1B52-B74E-9DD2-BCB780A6C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CAE72C-D7E0-374F-BCC4-A4E83A36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231ECB-1E5C-3546-A41A-E46ED25F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C06FEB-4B89-A44A-957B-1F9B142F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CE2A6-57C9-2446-AAD1-BA66433A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021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EDE53-0D79-9846-BCBB-4468F3DBD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191C-2472-EA47-B391-FFDBDF87DDE9}" type="datetimeFigureOut">
              <a:rPr kumimoji="1" lang="zh-CN" altLang="en-US" smtClean="0"/>
              <a:t>2025/1/14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99A0B-9218-0942-88A0-B008BE370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63D45E-FF16-A948-B3D0-F95F2B44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11653C-615B-6890-7244-7C169931610C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9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de.ihep.ac.cn/hepai/hai-translator.gi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visualstudio.com/Downloa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8DDB8A0-9C32-26EF-42DE-FA94D4BC921F}"/>
              </a:ext>
            </a:extLst>
          </p:cNvPr>
          <p:cNvSpPr/>
          <p:nvPr/>
        </p:nvSpPr>
        <p:spPr>
          <a:xfrm>
            <a:off x="0" y="4422098"/>
            <a:ext cx="12192000" cy="2440590"/>
          </a:xfrm>
          <a:prstGeom prst="roundRect">
            <a:avLst>
              <a:gd name="adj" fmla="val 0"/>
            </a:avLst>
          </a:prstGeom>
          <a:gradFill>
            <a:gsLst>
              <a:gs pos="46000">
                <a:srgbClr val="ECEFF5">
                  <a:alpha val="95000"/>
                </a:srgbClr>
              </a:gs>
              <a:gs pos="0">
                <a:schemeClr val="accent1">
                  <a:lumMod val="5000"/>
                  <a:lumOff val="95000"/>
                  <a:alpha val="7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20DE95D-E53A-F484-92F0-9BD35E2F0AFF}"/>
              </a:ext>
            </a:extLst>
          </p:cNvPr>
          <p:cNvSpPr/>
          <p:nvPr/>
        </p:nvSpPr>
        <p:spPr>
          <a:xfrm>
            <a:off x="-9319" y="-6004"/>
            <a:ext cx="12192000" cy="120443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94983A89-0C21-310B-FF97-EE51DDE45361}"/>
              </a:ext>
            </a:extLst>
          </p:cNvPr>
          <p:cNvSpPr txBox="1">
            <a:spLocks/>
          </p:cNvSpPr>
          <p:nvPr/>
        </p:nvSpPr>
        <p:spPr>
          <a:xfrm>
            <a:off x="417696" y="4631298"/>
            <a:ext cx="11699618" cy="103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4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VSCode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简易使用教程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AF5722-F6E4-4FE3-51F5-58FA9185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945" y="80518"/>
            <a:ext cx="867861" cy="9375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0AC073-7402-0517-30D8-083B9AD15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" t="13092" r="64184" b="10171"/>
          <a:stretch/>
        </p:blipFill>
        <p:spPr>
          <a:xfrm>
            <a:off x="1348737" y="284592"/>
            <a:ext cx="1006843" cy="6774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0B5435-CD18-C5D9-01FB-CA4F91891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355" y="315270"/>
            <a:ext cx="619468" cy="619468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7BDA3C1D-94D0-CC2C-C2E5-F84A2423DA48}"/>
              </a:ext>
            </a:extLst>
          </p:cNvPr>
          <p:cNvSpPr>
            <a:spLocks noGrp="1"/>
          </p:cNvSpPr>
          <p:nvPr/>
        </p:nvSpPr>
        <p:spPr>
          <a:xfrm>
            <a:off x="647821" y="5387266"/>
            <a:ext cx="10889335" cy="138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熊东波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HepAI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小组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A7447D95-02DA-A1B9-4DBE-237CDBCA7117}"/>
              </a:ext>
            </a:extLst>
          </p:cNvPr>
          <p:cNvSpPr>
            <a:spLocks noGrp="1"/>
          </p:cNvSpPr>
          <p:nvPr/>
        </p:nvSpPr>
        <p:spPr>
          <a:xfrm>
            <a:off x="4675630" y="71212"/>
            <a:ext cx="7441684" cy="106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Computing Center, IHEP,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CAS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National HEP Data Center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417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15705-0F47-81D1-DF5A-5EDE52ED0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DEEB37C-7F6D-A566-13CC-1EDCE7C2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Part </a:t>
            </a:r>
            <a:r>
              <a:rPr lang="en-US" altLang="zh-CN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zh-CN" alt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远程连接</a:t>
            </a:r>
            <a:endParaRPr lang="en-US" sz="54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1836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873B-A6C9-8711-9CF2-E017D9E1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F26C78-F868-BCEF-4FE9-E48724063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1" y="1171985"/>
            <a:ext cx="8807930" cy="55783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FEAC669-84B6-24D7-D049-FAE68FC1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远程配置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插件安装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859E90-DEE3-4F79-3A30-A61B56F00689}"/>
              </a:ext>
            </a:extLst>
          </p:cNvPr>
          <p:cNvSpPr txBox="1"/>
          <p:nvPr/>
        </p:nvSpPr>
        <p:spPr>
          <a:xfrm>
            <a:off x="9391199" y="1325205"/>
            <a:ext cx="2546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在插件区搜索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Remote - SSH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请注意：同样也只需要安装</a:t>
            </a:r>
            <a:r>
              <a:rPr lang="en-US" altLang="zh-CN" b="1" dirty="0"/>
              <a:t>Remote – SSH</a:t>
            </a:r>
            <a:r>
              <a:rPr lang="zh-CN" altLang="en-US" b="1" dirty="0"/>
              <a:t>一个插件就行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898FC9-895C-B87F-A388-E7E0A1F6770F}"/>
              </a:ext>
            </a:extLst>
          </p:cNvPr>
          <p:cNvSpPr txBox="1"/>
          <p:nvPr/>
        </p:nvSpPr>
        <p:spPr>
          <a:xfrm>
            <a:off x="253998" y="3961163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点击插件区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5B71206-6ED7-2F5F-87DB-2C73BF4ACAA3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65667" y="2760133"/>
            <a:ext cx="1061733" cy="1201030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6BCDEBB-899C-FF48-A551-E10CB4E310E6}"/>
              </a:ext>
            </a:extLst>
          </p:cNvPr>
          <p:cNvSpPr txBox="1"/>
          <p:nvPr/>
        </p:nvSpPr>
        <p:spPr>
          <a:xfrm>
            <a:off x="2624665" y="1690509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搜索插件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C0DFBE1-AC4D-62A3-E29E-5A1FA7ABD2CD}"/>
              </a:ext>
            </a:extLst>
          </p:cNvPr>
          <p:cNvSpPr txBox="1"/>
          <p:nvPr/>
        </p:nvSpPr>
        <p:spPr>
          <a:xfrm>
            <a:off x="2702280" y="2633477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安装插件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D5DD6FF-EDEB-8916-5CCE-13F71EE131D3}"/>
              </a:ext>
            </a:extLst>
          </p:cNvPr>
          <p:cNvCxnSpPr>
            <a:cxnSpLocks/>
          </p:cNvCxnSpPr>
          <p:nvPr/>
        </p:nvCxnSpPr>
        <p:spPr>
          <a:xfrm flipH="1" flipV="1">
            <a:off x="1202267" y="1754833"/>
            <a:ext cx="2108200" cy="178352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7C783B3-8C60-E3F1-E9A4-68E314F4CEAC}"/>
              </a:ext>
            </a:extLst>
          </p:cNvPr>
          <p:cNvCxnSpPr>
            <a:cxnSpLocks/>
          </p:cNvCxnSpPr>
          <p:nvPr/>
        </p:nvCxnSpPr>
        <p:spPr>
          <a:xfrm flipH="1" flipV="1">
            <a:off x="2175933" y="2198840"/>
            <a:ext cx="1202267" cy="682631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DA8CDCB-0F03-8718-DC89-E6896A37A7FD}"/>
              </a:ext>
            </a:extLst>
          </p:cNvPr>
          <p:cNvSpPr txBox="1"/>
          <p:nvPr/>
        </p:nvSpPr>
        <p:spPr>
          <a:xfrm>
            <a:off x="230263" y="5414215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4.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点击使用远程插件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B77CFFE-54A1-BF7E-91C2-16F2FD9F12F5}"/>
              </a:ext>
            </a:extLst>
          </p:cNvPr>
          <p:cNvCxnSpPr>
            <a:cxnSpLocks/>
          </p:cNvCxnSpPr>
          <p:nvPr/>
        </p:nvCxnSpPr>
        <p:spPr>
          <a:xfrm flipH="1" flipV="1">
            <a:off x="321733" y="2994369"/>
            <a:ext cx="993998" cy="2415818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6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D09AD-9C55-D9F7-7F6F-9666E94DA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011D1AB-FBD2-653F-3497-4F69F64E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301" y="2900318"/>
            <a:ext cx="5264337" cy="27832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23B3B10-172C-3367-B6A2-9416F134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远程连接配置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6D76DA8-5B52-BF21-A003-4A742A914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1" y="1473199"/>
            <a:ext cx="3669561" cy="36745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7B78BE-8888-4783-E377-3A4529BCC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1" y="5719028"/>
            <a:ext cx="4257146" cy="10024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A842FA6-A690-0637-1830-D6A5FDE203A3}"/>
              </a:ext>
            </a:extLst>
          </p:cNvPr>
          <p:cNvSpPr txBox="1"/>
          <p:nvPr/>
        </p:nvSpPr>
        <p:spPr>
          <a:xfrm>
            <a:off x="112075" y="1792322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5.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打开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SSH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配置文件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7347115-414E-12BE-5B35-11DF0D281040}"/>
              </a:ext>
            </a:extLst>
          </p:cNvPr>
          <p:cNvCxnSpPr>
            <a:cxnSpLocks/>
          </p:cNvCxnSpPr>
          <p:nvPr/>
        </p:nvCxnSpPr>
        <p:spPr>
          <a:xfrm flipH="1">
            <a:off x="1143000" y="2198840"/>
            <a:ext cx="1363133" cy="38463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89BEEA76-F7A9-5B93-0F78-8E5E00A6C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904" y="1000998"/>
            <a:ext cx="6489096" cy="18169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F94FF0-EAEB-CB3B-961B-78131F0D3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432" y="1408644"/>
            <a:ext cx="1494568" cy="386668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0BBBBC0-7C8F-450D-B76D-A7CEF09601BA}"/>
              </a:ext>
            </a:extLst>
          </p:cNvPr>
          <p:cNvCxnSpPr>
            <a:cxnSpLocks/>
          </p:cNvCxnSpPr>
          <p:nvPr/>
        </p:nvCxnSpPr>
        <p:spPr>
          <a:xfrm flipV="1">
            <a:off x="2904067" y="2658533"/>
            <a:ext cx="3619298" cy="338666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861CA52-3948-ECE8-EE5B-7F2682F562CE}"/>
              </a:ext>
            </a:extLst>
          </p:cNvPr>
          <p:cNvSpPr txBox="1"/>
          <p:nvPr/>
        </p:nvSpPr>
        <p:spPr>
          <a:xfrm>
            <a:off x="3440314" y="1000998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有问题多问问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AI</a:t>
            </a:r>
            <a:endParaRPr lang="zh-CN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B3E9D3F6-6499-4957-EA8C-9F1ED67FE1B9}"/>
              </a:ext>
            </a:extLst>
          </p:cNvPr>
          <p:cNvCxnSpPr>
            <a:cxnSpLocks/>
          </p:cNvCxnSpPr>
          <p:nvPr/>
        </p:nvCxnSpPr>
        <p:spPr>
          <a:xfrm>
            <a:off x="6853142" y="2530986"/>
            <a:ext cx="1392141" cy="213414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96126FB9-8611-ED39-5A24-D15028403397}"/>
              </a:ext>
            </a:extLst>
          </p:cNvPr>
          <p:cNvSpPr txBox="1"/>
          <p:nvPr/>
        </p:nvSpPr>
        <p:spPr>
          <a:xfrm>
            <a:off x="5814301" y="1926197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7.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打开远程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600A970-880A-5A92-C162-25C9E8D5159E}"/>
              </a:ext>
            </a:extLst>
          </p:cNvPr>
          <p:cNvSpPr txBox="1"/>
          <p:nvPr/>
        </p:nvSpPr>
        <p:spPr>
          <a:xfrm>
            <a:off x="1439762" y="6038872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6.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配置远程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ssh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参数</a:t>
            </a:r>
          </a:p>
        </p:txBody>
      </p:sp>
    </p:spTree>
    <p:extLst>
      <p:ext uri="{BB962C8B-B14F-4D97-AF65-F5344CB8AC3E}">
        <p14:creationId xmlns:p14="http://schemas.microsoft.com/office/powerpoint/2010/main" val="1379109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358B4-7C87-38BC-25FF-E797B834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06883-C025-28DB-E8A0-45FC5C1C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远程连接配置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2186E8-536C-D0C9-E702-BD6BA63BC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3" y="1157676"/>
            <a:ext cx="8479143" cy="537012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BCDCEA-D50D-47CA-E8FD-7DDE09589D1A}"/>
              </a:ext>
            </a:extLst>
          </p:cNvPr>
          <p:cNvSpPr txBox="1"/>
          <p:nvPr/>
        </p:nvSpPr>
        <p:spPr>
          <a:xfrm>
            <a:off x="4757603" y="1610598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9.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输入服务器密码</a:t>
            </a:r>
          </a:p>
        </p:txBody>
      </p:sp>
    </p:spTree>
    <p:extLst>
      <p:ext uri="{BB962C8B-B14F-4D97-AF65-F5344CB8AC3E}">
        <p14:creationId xmlns:p14="http://schemas.microsoft.com/office/powerpoint/2010/main" val="3233198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3E9D-178F-2FA2-7DDD-EBA4A4C78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19DA22-3B42-93DF-D4DA-22990C652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远程连接配置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3F1FDA-EC66-6BF3-E494-9D8BC911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66" y="821094"/>
            <a:ext cx="3901307" cy="590038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186ECA-CAD0-D767-3BC7-9C6AE6036A50}"/>
              </a:ext>
            </a:extLst>
          </p:cNvPr>
          <p:cNvSpPr txBox="1"/>
          <p:nvPr/>
        </p:nvSpPr>
        <p:spPr>
          <a:xfrm>
            <a:off x="4994670" y="961200"/>
            <a:ext cx="2546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将本地的安装的插件需要在远程再安装一次</a:t>
            </a:r>
          </a:p>
        </p:txBody>
      </p:sp>
    </p:spTree>
    <p:extLst>
      <p:ext uri="{BB962C8B-B14F-4D97-AF65-F5344CB8AC3E}">
        <p14:creationId xmlns:p14="http://schemas.microsoft.com/office/powerpoint/2010/main" val="99774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D8DA-2485-BD70-B1AA-84ECCF9D6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7A3C1C5-5F9A-2C51-CDC0-21DBD943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Part </a:t>
            </a:r>
            <a:r>
              <a:rPr lang="en-US" altLang="zh-CN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</a:t>
            </a:r>
            <a:r>
              <a:rPr lang="zh-CN" alt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环境配置</a:t>
            </a:r>
            <a:endParaRPr lang="en-US" sz="54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378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B4C9-C6F1-1F79-E52A-3A57196E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8266F92-AE7F-CBC3-33DA-879167D8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33" y="1070186"/>
            <a:ext cx="8817810" cy="558461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C8C6886-22EC-464E-9018-327BA08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git</a:t>
            </a:r>
            <a:r>
              <a:rPr lang="zh-CN" altLang="en-US" dirty="0"/>
              <a:t>项目仓库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25A434-1EA3-C632-2D38-A9DFA89ADB38}"/>
              </a:ext>
            </a:extLst>
          </p:cNvPr>
          <p:cNvSpPr txBox="1"/>
          <p:nvPr/>
        </p:nvSpPr>
        <p:spPr>
          <a:xfrm>
            <a:off x="3522133" y="1368658"/>
            <a:ext cx="68160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1.Ctrl+J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打开远程终端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 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mkdir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your_workspace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 cd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your_workspace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4. git clone 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  <a:hlinkClick r:id="rId4"/>
              </a:rPr>
              <a:t>https://code.ihep.ac.cn/hepai/hai-translator.git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5. cd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hai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-translator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  </a:t>
            </a:r>
            <a:endParaRPr lang="zh-CN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533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CE9A-A69F-D116-E9B4-1FB86C9FF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18138A-6EF2-5D6B-4B5A-E11CF01C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配置环境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67665F-3A3B-8D73-A05B-5DED9349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66" y="957102"/>
            <a:ext cx="7425267" cy="18455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C12482-69CC-94EC-E97C-86877E224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98" y="3027604"/>
            <a:ext cx="4370917" cy="1154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50DD23-1205-C332-590B-99216426F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998" y="4400012"/>
            <a:ext cx="4829704" cy="210978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4706424-BD3B-4B82-C608-391178DA5714}"/>
              </a:ext>
            </a:extLst>
          </p:cNvPr>
          <p:cNvSpPr txBox="1"/>
          <p:nvPr/>
        </p:nvSpPr>
        <p:spPr>
          <a:xfrm>
            <a:off x="2383366" y="1815811"/>
            <a:ext cx="742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 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创建新环境命令：</a:t>
            </a:r>
            <a:r>
              <a:rPr lang="pt-BR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conda create -n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yourname</a:t>
            </a:r>
            <a:r>
              <a:rPr lang="pt-BR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_hepai python==3.10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1AFBA6-C340-E956-2037-61E532713721}"/>
              </a:ext>
            </a:extLst>
          </p:cNvPr>
          <p:cNvSpPr txBox="1"/>
          <p:nvPr/>
        </p:nvSpPr>
        <p:spPr>
          <a:xfrm>
            <a:off x="2880518" y="29989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输入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y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确认下载环境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976996-760F-9404-A61E-014625A2A5F6}"/>
              </a:ext>
            </a:extLst>
          </p:cNvPr>
          <p:cNvSpPr txBox="1"/>
          <p:nvPr/>
        </p:nvSpPr>
        <p:spPr>
          <a:xfrm>
            <a:off x="2820456" y="44000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激活环境：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conda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 activate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yourname_hepai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6153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86FAC-E8EA-5742-35B6-B6FBDBE40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7035432-6DF1-78BF-A1AB-7E1096402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Part 5</a:t>
            </a:r>
            <a:r>
              <a:rPr lang="zh-CN" alt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代码实操</a:t>
            </a:r>
            <a:endParaRPr lang="en-US" sz="54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2700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6E588-25F6-C466-F848-8A558916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3573056-70ED-719F-4555-793D18761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901" y="1774966"/>
            <a:ext cx="7810277" cy="494650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2003348-D30C-3952-A5AA-0755C99B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运行</a:t>
            </a:r>
            <a:r>
              <a:rPr lang="en-US" altLang="zh-CN" dirty="0" err="1"/>
              <a:t>HepAI</a:t>
            </a:r>
            <a:r>
              <a:rPr lang="zh-CN" altLang="en-US" dirty="0"/>
              <a:t>对话代码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6B6D14-4F16-739F-0613-70F9F11CB555}"/>
              </a:ext>
            </a:extLst>
          </p:cNvPr>
          <p:cNvSpPr txBox="1"/>
          <p:nvPr/>
        </p:nvSpPr>
        <p:spPr>
          <a:xfrm>
            <a:off x="646901" y="823785"/>
            <a:ext cx="10604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复制测试文件：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cp /aifs/user/home/sch010/xiongdb/hai-translator/AIspeaker.py  AIspeaker.py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安装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hepai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包：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pip install 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hepai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 ls 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命令打开目录，按住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ctrl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，鼠标左键点击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AIspeaker.py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文件即可打开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4.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将文件代码第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8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行的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api_key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=“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your_api_key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”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换成你的</a:t>
            </a:r>
            <a:r>
              <a:rPr lang="en-US" altLang="zh-CN" dirty="0" err="1">
                <a:solidFill>
                  <a:schemeClr val="bg1"/>
                </a:solidFill>
                <a:highlight>
                  <a:srgbClr val="FF0000"/>
                </a:highlight>
              </a:rPr>
              <a:t>apikey</a:t>
            </a:r>
            <a:endParaRPr lang="en-US" altLang="zh-CN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1CCC579-F77C-E7A3-DBC2-5547925DC18D}"/>
              </a:ext>
            </a:extLst>
          </p:cNvPr>
          <p:cNvSpPr txBox="1"/>
          <p:nvPr/>
        </p:nvSpPr>
        <p:spPr>
          <a:xfrm>
            <a:off x="1853822" y="50986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5</a:t>
            </a:r>
            <a:r>
              <a:rPr lang="pt-BR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点击环境，为代码文件选择你创建的环境</a:t>
            </a:r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3D64D9E-3E33-0932-7F66-8D0A407BD325}"/>
              </a:ext>
            </a:extLst>
          </p:cNvPr>
          <p:cNvCxnSpPr>
            <a:cxnSpLocks/>
          </p:cNvCxnSpPr>
          <p:nvPr/>
        </p:nvCxnSpPr>
        <p:spPr>
          <a:xfrm flipV="1">
            <a:off x="4910667" y="3522133"/>
            <a:ext cx="601133" cy="14986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3A02EC1-AFBC-2D22-8345-5983DFA6191D}"/>
              </a:ext>
            </a:extLst>
          </p:cNvPr>
          <p:cNvCxnSpPr>
            <a:cxnSpLocks/>
          </p:cNvCxnSpPr>
          <p:nvPr/>
        </p:nvCxnSpPr>
        <p:spPr>
          <a:xfrm>
            <a:off x="4978400" y="5468006"/>
            <a:ext cx="4351867" cy="11529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B87100EF-D0F8-A903-92DD-3263A1FFD269}"/>
              </a:ext>
            </a:extLst>
          </p:cNvPr>
          <p:cNvSpPr txBox="1"/>
          <p:nvPr/>
        </p:nvSpPr>
        <p:spPr>
          <a:xfrm>
            <a:off x="1862667" y="60444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6.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命令行运行命令：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python AIspeaker.py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0059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ABED7-D04A-893F-DAC6-293847D2E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2C7D7-0896-CB35-4A75-E38A9124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教程目标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E1F039-EFE2-2E92-BC3F-6651A99D1462}"/>
              </a:ext>
            </a:extLst>
          </p:cNvPr>
          <p:cNvSpPr txBox="1"/>
          <p:nvPr/>
        </p:nvSpPr>
        <p:spPr>
          <a:xfrm>
            <a:off x="847082" y="1321730"/>
            <a:ext cx="95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本教程目标：</a:t>
            </a:r>
            <a:endParaRPr lang="en-US" altLang="zh-CN" sz="20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入门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VSCode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的基本使用方法和插件服务</a:t>
            </a:r>
            <a:endParaRPr lang="en-US" altLang="zh-CN" sz="20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使用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VSCode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简单运行</a:t>
            </a:r>
            <a:r>
              <a:rPr lang="en-US" altLang="zh-CN" sz="20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HepAI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大语言模型进行对话</a:t>
            </a:r>
            <a:endParaRPr lang="en-US" altLang="zh-CN" sz="20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36DA70-4A25-4BD0-88C6-9F94180CAE0A}"/>
              </a:ext>
            </a:extLst>
          </p:cNvPr>
          <p:cNvSpPr txBox="1"/>
          <p:nvPr/>
        </p:nvSpPr>
        <p:spPr>
          <a:xfrm>
            <a:off x="847082" y="3896464"/>
            <a:ext cx="8479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技术栈：</a:t>
            </a:r>
            <a:endParaRPr lang="en-US" altLang="zh-C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集成开发环境和工具：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VSCode</a:t>
            </a:r>
            <a:endParaRPr lang="en-US" altLang="zh-C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编程语言：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Python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环境管理：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Conda</a:t>
            </a:r>
            <a:endParaRPr lang="en-US" altLang="zh-C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依赖库：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HepAI</a:t>
            </a:r>
            <a:endParaRPr lang="en-US" altLang="zh-C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n"/>
            </a:pP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53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99B01-7650-7225-D5D9-A3E15210E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114C0-0584-99EE-236B-63531F03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运行</a:t>
            </a:r>
            <a:r>
              <a:rPr lang="en-US" altLang="zh-CN" dirty="0" err="1"/>
              <a:t>HepAI</a:t>
            </a:r>
            <a:r>
              <a:rPr lang="zh-CN" altLang="en-US" dirty="0"/>
              <a:t>对话代码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8A11E8-9FB4-E317-98F5-0102B11D8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67" y="434340"/>
            <a:ext cx="952901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3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87CA3-4E86-512C-EE59-01C4913B4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9BF25-EA19-2839-1B58-4CBE14C6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运行</a:t>
            </a:r>
            <a:r>
              <a:rPr lang="en-US" altLang="zh-CN" dirty="0" err="1"/>
              <a:t>HepAI</a:t>
            </a:r>
            <a:r>
              <a:rPr lang="zh-CN" altLang="en-US" dirty="0"/>
              <a:t>对话代码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8391A8-C16B-A68A-D93F-5BF3878864CB}"/>
              </a:ext>
            </a:extLst>
          </p:cNvPr>
          <p:cNvSpPr txBox="1"/>
          <p:nvPr/>
        </p:nvSpPr>
        <p:spPr>
          <a:xfrm>
            <a:off x="1024468" y="434340"/>
            <a:ext cx="9440332" cy="636417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hepai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HepAI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sys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typing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List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Dict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hepai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components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haiddf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hclient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openai_api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adapted_openai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Stream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hepai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components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haiddf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hclient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openai_api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adapted_openai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types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chat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chat_completion_chunk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ChatCompletionChunk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b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hepai_client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HepAI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api_key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lang="en-US" altLang="zh-CN" sz="10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your_api_key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base_url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"https://aiapi001.ihep.ac.cn/apiv2/"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ts val="1425"/>
              </a:lnSpc>
            </a:pPr>
            <a:b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messages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 ]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zh-CN" altLang="en-US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欢迎使用</a:t>
            </a:r>
            <a:r>
              <a:rPr lang="en-US" altLang="zh-CN" sz="10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HepAI</a:t>
            </a:r>
            <a:r>
              <a:rPr lang="zh-CN" altLang="en-US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！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ts val="1425"/>
              </a:lnSpc>
            </a:pPr>
            <a:b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ts val="1425"/>
              </a:lnSpc>
            </a:pPr>
            <a:b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input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altLang="zh-CN" sz="1000" b="0" dirty="0">
                <a:solidFill>
                  <a:srgbClr val="D7BA7D"/>
                </a:solidFill>
                <a:effectLst/>
                <a:latin typeface="Consolas" panose="020B0609020204030204" pitchFamily="49" charset="0"/>
              </a:rPr>
              <a:t>\n</a:t>
            </a:r>
            <a:r>
              <a:rPr lang="zh-CN" altLang="en-US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请输入你的问题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zh-CN" altLang="en-US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退出请输入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exit</a:t>
            </a:r>
            <a:r>
              <a:rPr lang="zh-CN" altLang="en-US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或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quit)</a:t>
            </a:r>
            <a:r>
              <a:rPr lang="zh-CN" altLang="en-US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：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"exit"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"quit"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"e"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]: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break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messages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({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"role"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"user"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"content"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text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})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altLang="zh-CN" sz="10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Stream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hepai_client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chat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completions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create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model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altLang="zh-CN" sz="1000" b="0" dirty="0" err="1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openai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/gpt-4o-mini"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messages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messages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stream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top_p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0.9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temperature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chunk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isinstance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chunk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ChatCompletionChunk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full_text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""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content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chunk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choices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CN" sz="10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delta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content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altLang="zh-CN" sz="10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content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sys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stdout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write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content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altLang="zh-CN" sz="10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sys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stdout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flush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full_text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+=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10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content</a:t>
            </a:r>
            <a:endParaRPr lang="en-US" altLang="zh-CN" sz="10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</a:pP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messages</a:t>
            </a:r>
            <a:r>
              <a:rPr lang="en-US" altLang="zh-CN" sz="1000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10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append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({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"role"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"assistant"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10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"content"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altLang="zh-CN" sz="10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full_text</a:t>
            </a:r>
            <a:r>
              <a:rPr lang="en-US" altLang="zh-CN" sz="10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293651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2F64FCC-5933-6E59-5552-E329458E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Part 1 </a:t>
            </a:r>
            <a:r>
              <a:rPr lang="zh-CN" alt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下载安装</a:t>
            </a:r>
            <a:endParaRPr lang="en-US" sz="54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79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CB90-AD98-4256-9C7E-AAA086B8A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F28664-32C1-65E1-DB46-8B0E5472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下载安装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0086EE-385B-6869-13DD-761B917CAA2F}"/>
              </a:ext>
            </a:extLst>
          </p:cNvPr>
          <p:cNvSpPr txBox="1"/>
          <p:nvPr/>
        </p:nvSpPr>
        <p:spPr>
          <a:xfrm>
            <a:off x="278728" y="13060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下载链接：</a:t>
            </a:r>
            <a:r>
              <a:rPr lang="en-US" altLang="zh-CN" dirty="0">
                <a:hlinkClick r:id="rId3"/>
              </a:rPr>
              <a:t>https://code.visualstudio.com/Download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4616765-53AF-8FF3-654F-C45685EE9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61845"/>
            <a:ext cx="5993728" cy="36152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5041808-F096-1481-30D7-83CA148F3DA3}"/>
              </a:ext>
            </a:extLst>
          </p:cNvPr>
          <p:cNvSpPr txBox="1"/>
          <p:nvPr/>
        </p:nvSpPr>
        <p:spPr>
          <a:xfrm>
            <a:off x="6554866" y="13060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无需注册，直接打开使用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8180A75-07D0-DF28-A999-557D4612A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866" y="1820333"/>
            <a:ext cx="5589671" cy="3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220E4-A36A-5B8A-6046-8293D0821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3C99670-BDD7-E332-0280-C6FDAD03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Part </a:t>
            </a:r>
            <a:r>
              <a:rPr lang="en-US" altLang="zh-CN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zh-CN" altLang="en-US" sz="5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插件安装</a:t>
            </a:r>
            <a:endParaRPr lang="en-US" sz="54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683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C110-677D-EA45-7C4F-89A1F42E5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F3F46-C6D9-4BFF-F96E-72A928CB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简体中文插件安装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9B7A09-9BD1-B3D6-A867-7C5F2B925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8" y="1200853"/>
            <a:ext cx="8716769" cy="552062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820DAA2-F3D0-903C-9595-86031ABB346A}"/>
              </a:ext>
            </a:extLst>
          </p:cNvPr>
          <p:cNvSpPr txBox="1"/>
          <p:nvPr/>
        </p:nvSpPr>
        <p:spPr>
          <a:xfrm>
            <a:off x="9391199" y="1325205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在插件区搜索简体中文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2C002C-BC86-A9A8-4775-85EEAC7730B4}"/>
              </a:ext>
            </a:extLst>
          </p:cNvPr>
          <p:cNvSpPr txBox="1"/>
          <p:nvPr/>
        </p:nvSpPr>
        <p:spPr>
          <a:xfrm>
            <a:off x="253998" y="3961163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点击插件区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A2CCF0E-3CEE-45F6-B299-D152AE19E50A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65667" y="2760133"/>
            <a:ext cx="1061733" cy="1201030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1D9BF9A-AAD3-792D-E4E9-CCB3364C69D1}"/>
              </a:ext>
            </a:extLst>
          </p:cNvPr>
          <p:cNvSpPr txBox="1"/>
          <p:nvPr/>
        </p:nvSpPr>
        <p:spPr>
          <a:xfrm>
            <a:off x="2624665" y="1690509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搜索插件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371879-C6F4-1F06-DDAD-40125F3E25AC}"/>
              </a:ext>
            </a:extLst>
          </p:cNvPr>
          <p:cNvSpPr txBox="1"/>
          <p:nvPr/>
        </p:nvSpPr>
        <p:spPr>
          <a:xfrm>
            <a:off x="2702280" y="2633477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安装插件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3D04C2C-5191-555B-D9A8-66812A30B522}"/>
              </a:ext>
            </a:extLst>
          </p:cNvPr>
          <p:cNvCxnSpPr>
            <a:cxnSpLocks/>
          </p:cNvCxnSpPr>
          <p:nvPr/>
        </p:nvCxnSpPr>
        <p:spPr>
          <a:xfrm flipH="1" flipV="1">
            <a:off x="1202267" y="1754833"/>
            <a:ext cx="2108200" cy="178352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933EB0F-39C8-BCF1-A0CE-37FB3020E614}"/>
              </a:ext>
            </a:extLst>
          </p:cNvPr>
          <p:cNvCxnSpPr>
            <a:cxnSpLocks/>
          </p:cNvCxnSpPr>
          <p:nvPr/>
        </p:nvCxnSpPr>
        <p:spPr>
          <a:xfrm flipH="1" flipV="1">
            <a:off x="2175933" y="2291435"/>
            <a:ext cx="1202267" cy="590036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59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0F1F-83CB-F00C-425C-58C95C2E9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B98D6F-C7B4-468E-7E25-892AD1A8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0" y="1164517"/>
            <a:ext cx="8735992" cy="5532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23D942B-9004-1312-A63A-F90B47F7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python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插件安装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208A16-7FDE-AE1F-F179-1B50F4CD3EE6}"/>
              </a:ext>
            </a:extLst>
          </p:cNvPr>
          <p:cNvSpPr txBox="1"/>
          <p:nvPr/>
        </p:nvSpPr>
        <p:spPr>
          <a:xfrm>
            <a:off x="9391199" y="1325205"/>
            <a:ext cx="2546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在插件区搜索</a:t>
            </a:r>
            <a:r>
              <a:rPr lang="en-US" altLang="zh-CN" dirty="0"/>
              <a:t>python</a:t>
            </a:r>
          </a:p>
          <a:p>
            <a:endParaRPr lang="en-US" altLang="zh-CN" dirty="0"/>
          </a:p>
          <a:p>
            <a:r>
              <a:rPr lang="zh-CN" altLang="en-US" b="1" dirty="0"/>
              <a:t>请注意：只需要安装名字为“</a:t>
            </a:r>
            <a:r>
              <a:rPr lang="en-US" altLang="zh-CN" b="1" dirty="0"/>
              <a:t>Python</a:t>
            </a:r>
            <a:r>
              <a:rPr lang="zh-CN" altLang="en-US" b="1" dirty="0"/>
              <a:t>”的一个插件，其它的配置会附带安装。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219BB3-C989-3126-3F36-10454E185065}"/>
              </a:ext>
            </a:extLst>
          </p:cNvPr>
          <p:cNvSpPr txBox="1"/>
          <p:nvPr/>
        </p:nvSpPr>
        <p:spPr>
          <a:xfrm>
            <a:off x="253998" y="3961163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点击插件区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75CAD1D-7B0C-AA9A-FE76-A05F34787952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65667" y="2760133"/>
            <a:ext cx="1061733" cy="1201030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D839F32-43DE-4857-BD1A-910AA64B4EFC}"/>
              </a:ext>
            </a:extLst>
          </p:cNvPr>
          <p:cNvSpPr txBox="1"/>
          <p:nvPr/>
        </p:nvSpPr>
        <p:spPr>
          <a:xfrm>
            <a:off x="2624665" y="1690509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搜索插件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1AC623C-B9AD-9E6B-2E02-76E4898EB374}"/>
              </a:ext>
            </a:extLst>
          </p:cNvPr>
          <p:cNvSpPr txBox="1"/>
          <p:nvPr/>
        </p:nvSpPr>
        <p:spPr>
          <a:xfrm>
            <a:off x="2702280" y="2633477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安装插件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D2D891C-69A6-45AB-3F5E-7B001356632A}"/>
              </a:ext>
            </a:extLst>
          </p:cNvPr>
          <p:cNvCxnSpPr>
            <a:cxnSpLocks/>
          </p:cNvCxnSpPr>
          <p:nvPr/>
        </p:nvCxnSpPr>
        <p:spPr>
          <a:xfrm flipH="1" flipV="1">
            <a:off x="1202267" y="1754833"/>
            <a:ext cx="2108200" cy="178352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EC7CA40-9DEC-95E3-0F5F-E81FF033F63F}"/>
              </a:ext>
            </a:extLst>
          </p:cNvPr>
          <p:cNvCxnSpPr>
            <a:cxnSpLocks/>
          </p:cNvCxnSpPr>
          <p:nvPr/>
        </p:nvCxnSpPr>
        <p:spPr>
          <a:xfrm flipH="1" flipV="1">
            <a:off x="2175933" y="2585833"/>
            <a:ext cx="1202267" cy="295638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24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9F1A5-AEDF-24D3-7C13-8DB5D93C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FC8B1D-592A-EE7B-C653-D916C6E7E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8" y="1186455"/>
            <a:ext cx="8428343" cy="53379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F48C8D9-8636-CC56-C1CF-69A34009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Jupyter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插件安装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5F102B-5D24-9AC8-E7CD-1B6394662B6B}"/>
              </a:ext>
            </a:extLst>
          </p:cNvPr>
          <p:cNvSpPr txBox="1"/>
          <p:nvPr/>
        </p:nvSpPr>
        <p:spPr>
          <a:xfrm>
            <a:off x="9391199" y="1325205"/>
            <a:ext cx="2546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在插件区搜索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Jupyter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请注意：只需要安装名字为“</a:t>
            </a:r>
            <a:r>
              <a:rPr lang="en-US" altLang="zh-CN" b="1" dirty="0"/>
              <a:t>Jupyter</a:t>
            </a:r>
            <a:r>
              <a:rPr lang="zh-CN" altLang="en-US" b="1" dirty="0"/>
              <a:t>”的一个插件，其它的配置会附带安装。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008E987-3BCC-5DEB-307C-431EEB8BE14C}"/>
              </a:ext>
            </a:extLst>
          </p:cNvPr>
          <p:cNvSpPr txBox="1"/>
          <p:nvPr/>
        </p:nvSpPr>
        <p:spPr>
          <a:xfrm>
            <a:off x="253998" y="3961163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点击插件区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918E3E0-09C0-40A4-49C6-49586057BBF1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65667" y="2760133"/>
            <a:ext cx="1061733" cy="1201030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99413C2-2414-4092-8262-8632D64807DD}"/>
              </a:ext>
            </a:extLst>
          </p:cNvPr>
          <p:cNvSpPr txBox="1"/>
          <p:nvPr/>
        </p:nvSpPr>
        <p:spPr>
          <a:xfrm>
            <a:off x="2624665" y="1690509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搜索插件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C9D430-7E5C-2D08-872B-68A15C8112E6}"/>
              </a:ext>
            </a:extLst>
          </p:cNvPr>
          <p:cNvSpPr txBox="1"/>
          <p:nvPr/>
        </p:nvSpPr>
        <p:spPr>
          <a:xfrm>
            <a:off x="2702280" y="2633477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安装插件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1A5D49E-1461-35AB-B9EB-11A7FB1AFA59}"/>
              </a:ext>
            </a:extLst>
          </p:cNvPr>
          <p:cNvCxnSpPr>
            <a:cxnSpLocks/>
          </p:cNvCxnSpPr>
          <p:nvPr/>
        </p:nvCxnSpPr>
        <p:spPr>
          <a:xfrm flipH="1" flipV="1">
            <a:off x="1202267" y="1754833"/>
            <a:ext cx="2108200" cy="178352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34CFB2C-70E2-9505-C7CB-1BE17EF36D24}"/>
              </a:ext>
            </a:extLst>
          </p:cNvPr>
          <p:cNvCxnSpPr>
            <a:cxnSpLocks/>
          </p:cNvCxnSpPr>
          <p:nvPr/>
        </p:nvCxnSpPr>
        <p:spPr>
          <a:xfrm flipH="1" flipV="1">
            <a:off x="2175933" y="2198840"/>
            <a:ext cx="1202267" cy="682631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56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95DC0-0E32-6FBB-528B-B24EF374D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17A095-903B-C750-4597-7D8CB862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" y="1151185"/>
            <a:ext cx="8623077" cy="54612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B3D6C07-5CC5-8052-1833-45FBC9FF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AI</a:t>
            </a:r>
            <a:r>
              <a:rPr lang="zh-CN" altLang="en-US" sz="40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辅助插件安装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499FE0-D120-501E-0322-83F38C153EEB}"/>
              </a:ext>
            </a:extLst>
          </p:cNvPr>
          <p:cNvSpPr txBox="1"/>
          <p:nvPr/>
        </p:nvSpPr>
        <p:spPr>
          <a:xfrm>
            <a:off x="9215179" y="943926"/>
            <a:ext cx="2546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在插件区搜索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Fitten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请注意：</a:t>
            </a:r>
            <a:r>
              <a:rPr lang="en-US" altLang="zh-CN" b="1" dirty="0"/>
              <a:t>Fitten </a:t>
            </a:r>
            <a:r>
              <a:rPr lang="zh-CN" altLang="en-US" b="1" dirty="0"/>
              <a:t>需要微信登录。如果需要使用豆包可搜索</a:t>
            </a:r>
            <a:r>
              <a:rPr lang="en-US" altLang="zh-CN" b="1" dirty="0" err="1"/>
              <a:t>MarsCode</a:t>
            </a:r>
            <a:r>
              <a:rPr lang="zh-CN" altLang="en-US" b="1"/>
              <a:t>。也可以用自</a:t>
            </a:r>
            <a:r>
              <a:rPr lang="zh-CN" altLang="en-US" b="1" dirty="0"/>
              <a:t>带的</a:t>
            </a:r>
            <a:r>
              <a:rPr lang="en-US" altLang="zh-CN" b="1" dirty="0"/>
              <a:t>copilot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4F535C-9AEF-3507-AF9B-7990F61742AD}"/>
              </a:ext>
            </a:extLst>
          </p:cNvPr>
          <p:cNvSpPr txBox="1"/>
          <p:nvPr/>
        </p:nvSpPr>
        <p:spPr>
          <a:xfrm>
            <a:off x="253998" y="3961163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点击插件区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CD5D18A-274B-9CCB-A295-73E42C82B842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65667" y="2760133"/>
            <a:ext cx="1061733" cy="1201030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27546650-BED7-14C5-F782-83EB27917612}"/>
              </a:ext>
            </a:extLst>
          </p:cNvPr>
          <p:cNvSpPr txBox="1"/>
          <p:nvPr/>
        </p:nvSpPr>
        <p:spPr>
          <a:xfrm>
            <a:off x="2624665" y="1690509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搜索插件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4924A06-B84C-A5D7-3C5D-10067B215A5A}"/>
              </a:ext>
            </a:extLst>
          </p:cNvPr>
          <p:cNvSpPr txBox="1"/>
          <p:nvPr/>
        </p:nvSpPr>
        <p:spPr>
          <a:xfrm>
            <a:off x="2702280" y="2633477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安装插件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D44716F-C12E-F4F0-891B-F9069C8E27C0}"/>
              </a:ext>
            </a:extLst>
          </p:cNvPr>
          <p:cNvCxnSpPr>
            <a:cxnSpLocks/>
          </p:cNvCxnSpPr>
          <p:nvPr/>
        </p:nvCxnSpPr>
        <p:spPr>
          <a:xfrm flipH="1" flipV="1">
            <a:off x="1202267" y="1754833"/>
            <a:ext cx="2108200" cy="178352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A82742C-1479-22B0-4141-24A3C2D14018}"/>
              </a:ext>
            </a:extLst>
          </p:cNvPr>
          <p:cNvCxnSpPr>
            <a:cxnSpLocks/>
          </p:cNvCxnSpPr>
          <p:nvPr/>
        </p:nvCxnSpPr>
        <p:spPr>
          <a:xfrm flipH="1" flipV="1">
            <a:off x="2175933" y="2198840"/>
            <a:ext cx="1202267" cy="682631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A1336C9A-F260-393C-47C9-292A92330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557" y="2775428"/>
            <a:ext cx="2584469" cy="38381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4A72CF1-1D74-DFEB-CE2C-6312E1643419}"/>
              </a:ext>
            </a:extLst>
          </p:cNvPr>
          <p:cNvSpPr txBox="1"/>
          <p:nvPr/>
        </p:nvSpPr>
        <p:spPr>
          <a:xfrm>
            <a:off x="9280223" y="5956622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5.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开始聊天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EC3DC9C-EC43-9799-EFDB-02E8B24FCB18}"/>
              </a:ext>
            </a:extLst>
          </p:cNvPr>
          <p:cNvCxnSpPr>
            <a:cxnSpLocks/>
          </p:cNvCxnSpPr>
          <p:nvPr/>
        </p:nvCxnSpPr>
        <p:spPr>
          <a:xfrm flipH="1" flipV="1">
            <a:off x="253998" y="3259667"/>
            <a:ext cx="948269" cy="2310444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A43484B4-4D08-EDAD-C812-623D095B51E7}"/>
              </a:ext>
            </a:extLst>
          </p:cNvPr>
          <p:cNvSpPr txBox="1"/>
          <p:nvPr/>
        </p:nvSpPr>
        <p:spPr>
          <a:xfrm>
            <a:off x="518086" y="5662331"/>
            <a:ext cx="2546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4.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点击使用</a:t>
            </a:r>
            <a:r>
              <a:rPr lang="en-US" altLang="zh-CN" dirty="0">
                <a:solidFill>
                  <a:schemeClr val="bg1"/>
                </a:solidFill>
                <a:highlight>
                  <a:srgbClr val="FF0000"/>
                </a:highlight>
              </a:rPr>
              <a:t>AI</a:t>
            </a:r>
            <a:r>
              <a:rPr lang="zh-CN" altLang="en-US" dirty="0">
                <a:solidFill>
                  <a:schemeClr val="bg1"/>
                </a:solidFill>
                <a:highlight>
                  <a:srgbClr val="FF0000"/>
                </a:highlight>
              </a:rPr>
              <a:t>插件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FFAA990-849F-BAA6-DAA2-C87CE5815BF7}"/>
              </a:ext>
            </a:extLst>
          </p:cNvPr>
          <p:cNvCxnSpPr>
            <a:cxnSpLocks/>
          </p:cNvCxnSpPr>
          <p:nvPr/>
        </p:nvCxnSpPr>
        <p:spPr>
          <a:xfrm flipV="1">
            <a:off x="2777066" y="5288849"/>
            <a:ext cx="6697134" cy="558148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E47A760-6913-C4A4-9087-16C19EBDA9B0}"/>
              </a:ext>
            </a:extLst>
          </p:cNvPr>
          <p:cNvCxnSpPr>
            <a:cxnSpLocks/>
          </p:cNvCxnSpPr>
          <p:nvPr/>
        </p:nvCxnSpPr>
        <p:spPr>
          <a:xfrm flipH="1" flipV="1">
            <a:off x="10092267" y="3107267"/>
            <a:ext cx="461357" cy="2924396"/>
          </a:xfrm>
          <a:prstGeom prst="straightConnector1">
            <a:avLst/>
          </a:prstGeom>
          <a:ln w="57150">
            <a:solidFill>
              <a:srgbClr val="F5F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997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40487</TotalTime>
  <Words>859</Words>
  <Application>Microsoft Office PowerPoint</Application>
  <PresentationFormat>宽屏</PresentationFormat>
  <Paragraphs>137</Paragraphs>
  <Slides>21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Microsoft YaHei Light</vt:lpstr>
      <vt:lpstr>等线</vt:lpstr>
      <vt:lpstr>微软雅黑</vt:lpstr>
      <vt:lpstr>微软雅黑</vt:lpstr>
      <vt:lpstr>Arial</vt:lpstr>
      <vt:lpstr>Calibri</vt:lpstr>
      <vt:lpstr>Consolas</vt:lpstr>
      <vt:lpstr>Times New Roman</vt:lpstr>
      <vt:lpstr>Wingdings</vt:lpstr>
      <vt:lpstr>Office 主题​​</vt:lpstr>
      <vt:lpstr>PowerPoint 演示文稿</vt:lpstr>
      <vt:lpstr>教程目标</vt:lpstr>
      <vt:lpstr>Part 1 下载安装</vt:lpstr>
      <vt:lpstr>下载安装</vt:lpstr>
      <vt:lpstr>Part 2 插件安装</vt:lpstr>
      <vt:lpstr>简体中文插件安装</vt:lpstr>
      <vt:lpstr>python插件安装</vt:lpstr>
      <vt:lpstr>Jupyter插件安装</vt:lpstr>
      <vt:lpstr>AI辅助插件安装</vt:lpstr>
      <vt:lpstr>Part 3远程连接</vt:lpstr>
      <vt:lpstr>远程配置插件安装</vt:lpstr>
      <vt:lpstr>远程连接配置</vt:lpstr>
      <vt:lpstr>远程连接配置</vt:lpstr>
      <vt:lpstr>远程连接配置</vt:lpstr>
      <vt:lpstr>Part 4环境配置</vt:lpstr>
      <vt:lpstr>git项目仓库</vt:lpstr>
      <vt:lpstr>配置环境</vt:lpstr>
      <vt:lpstr>Part 5代码实操</vt:lpstr>
      <vt:lpstr>运行HepAI对话代码</vt:lpstr>
      <vt:lpstr>运行HepAI对话代码</vt:lpstr>
      <vt:lpstr>运行HepAI对话代码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正德</dc:creator>
  <cp:lastModifiedBy>哥 波</cp:lastModifiedBy>
  <cp:revision>4019</cp:revision>
  <dcterms:created xsi:type="dcterms:W3CDTF">2023-04-02T12:20:38Z</dcterms:created>
  <dcterms:modified xsi:type="dcterms:W3CDTF">2025-01-14T14:05:43Z</dcterms:modified>
</cp:coreProperties>
</file>