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7"/>
  </p:notesMasterIdLst>
  <p:handoutMasterIdLst>
    <p:handoutMasterId r:id="rId28"/>
  </p:handoutMasterIdLst>
  <p:sldIdLst>
    <p:sldId id="2046" r:id="rId2"/>
    <p:sldId id="2039378036" r:id="rId3"/>
    <p:sldId id="2039378038" r:id="rId4"/>
    <p:sldId id="2039378041" r:id="rId5"/>
    <p:sldId id="2039378046" r:id="rId6"/>
    <p:sldId id="2039378049" r:id="rId7"/>
    <p:sldId id="2039378086" r:id="rId8"/>
    <p:sldId id="2039378092" r:id="rId9"/>
    <p:sldId id="2039378076" r:id="rId10"/>
    <p:sldId id="2039378095" r:id="rId11"/>
    <p:sldId id="2039378082" r:id="rId12"/>
    <p:sldId id="2039378052" r:id="rId13"/>
    <p:sldId id="2039378093" r:id="rId14"/>
    <p:sldId id="2039378051" r:id="rId15"/>
    <p:sldId id="2039378087" r:id="rId16"/>
    <p:sldId id="2039378089" r:id="rId17"/>
    <p:sldId id="2039378090" r:id="rId18"/>
    <p:sldId id="2039378091" r:id="rId19"/>
    <p:sldId id="2039378088" r:id="rId20"/>
    <p:sldId id="2039378094" r:id="rId21"/>
    <p:sldId id="2039378058" r:id="rId22"/>
    <p:sldId id="2039378060" r:id="rId23"/>
    <p:sldId id="2039378066" r:id="rId24"/>
    <p:sldId id="2039378048" r:id="rId25"/>
    <p:sldId id="1768"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0000"/>
    <a:srgbClr val="CF0A2C"/>
    <a:srgbClr val="84B3DE"/>
    <a:srgbClr val="F58034"/>
    <a:srgbClr val="1F77B4"/>
    <a:srgbClr val="4472C4"/>
    <a:srgbClr val="ED7D31"/>
    <a:srgbClr val="F4A184"/>
    <a:srgbClr val="FFCE39"/>
    <a:srgbClr val="F198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4" autoAdjust="0"/>
    <p:restoredTop sz="82698" autoAdjust="0"/>
  </p:normalViewPr>
  <p:slideViewPr>
    <p:cSldViewPr snapToGrid="0" snapToObjects="1">
      <p:cViewPr varScale="1">
        <p:scale>
          <a:sx n="120" d="100"/>
          <a:sy n="120" d="100"/>
        </p:scale>
        <p:origin x="173" y="91"/>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9" d="100"/>
          <a:sy n="69" d="100"/>
        </p:scale>
        <p:origin x="2508" y="5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3E68AFB6-B66B-69FF-B6A3-47CFC204EA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4783B4C5-BF0B-ADC7-9EBD-3CCBAFA8A19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9C996B-4679-4BF2-8E12-FB74ABDDCA86}" type="datetimeFigureOut">
              <a:rPr lang="zh-CN" altLang="en-US" smtClean="0"/>
              <a:t>2025/1/15</a:t>
            </a:fld>
            <a:endParaRPr lang="zh-CN" altLang="en-US"/>
          </a:p>
        </p:txBody>
      </p:sp>
      <p:sp>
        <p:nvSpPr>
          <p:cNvPr id="4" name="页脚占位符 3">
            <a:extLst>
              <a:ext uri="{FF2B5EF4-FFF2-40B4-BE49-F238E27FC236}">
                <a16:creationId xmlns:a16="http://schemas.microsoft.com/office/drawing/2014/main" id="{842EEE81-E105-6475-DB0B-D66B06522A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A4C9ED71-8A9F-B511-75C2-23306AC3DB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9EF453-8871-4AB5-B239-45C98CE1DF01}" type="slidenum">
              <a:rPr lang="zh-CN" altLang="en-US" smtClean="0"/>
              <a:t>‹#›</a:t>
            </a:fld>
            <a:endParaRPr lang="zh-CN" altLang="en-US"/>
          </a:p>
        </p:txBody>
      </p:sp>
    </p:spTree>
    <p:extLst>
      <p:ext uri="{BB962C8B-B14F-4D97-AF65-F5344CB8AC3E}">
        <p14:creationId xmlns:p14="http://schemas.microsoft.com/office/powerpoint/2010/main" val="3527041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4FC95-5870-7B48-A299-40F578AD21C8}" type="datetimeFigureOut">
              <a:rPr kumimoji="1" lang="zh-CN" altLang="en-US" smtClean="0"/>
              <a:t>2025/1/15</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3361C2-44BF-C44C-81EE-E4BFADE101FF}" type="slidenum">
              <a:rPr kumimoji="1" lang="zh-CN" altLang="en-US" smtClean="0"/>
              <a:t>‹#›</a:t>
            </a:fld>
            <a:endParaRPr kumimoji="1" lang="zh-CN" altLang="en-US"/>
          </a:p>
        </p:txBody>
      </p:sp>
    </p:spTree>
    <p:extLst>
      <p:ext uri="{BB962C8B-B14F-4D97-AF65-F5344CB8AC3E}">
        <p14:creationId xmlns:p14="http://schemas.microsoft.com/office/powerpoint/2010/main" val="3155646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en-US" dirty="0"/>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1</a:t>
            </a:fld>
            <a:endParaRPr kumimoji="1" lang="zh-CN" altLang="en-US"/>
          </a:p>
        </p:txBody>
      </p:sp>
    </p:spTree>
    <p:extLst>
      <p:ext uri="{BB962C8B-B14F-4D97-AF65-F5344CB8AC3E}">
        <p14:creationId xmlns:p14="http://schemas.microsoft.com/office/powerpoint/2010/main" val="2221138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2C0D5-E58A-BB64-3338-2EC036BC0511}"/>
            </a:ext>
          </a:extLst>
        </p:cNvPr>
        <p:cNvGrpSpPr/>
        <p:nvPr/>
      </p:nvGrpSpPr>
      <p:grpSpPr>
        <a:xfrm>
          <a:off x="0" y="0"/>
          <a:ext cx="0" cy="0"/>
          <a:chOff x="0" y="0"/>
          <a:chExt cx="0" cy="0"/>
        </a:xfrm>
      </p:grpSpPr>
    </p:spTree>
    <p:extLst>
      <p:ext uri="{BB962C8B-B14F-4D97-AF65-F5344CB8AC3E}">
        <p14:creationId xmlns:p14="http://schemas.microsoft.com/office/powerpoint/2010/main" val="3202184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4A046-EA3E-9732-5707-1EF0BDDBD41E}"/>
            </a:ext>
          </a:extLst>
        </p:cNvPr>
        <p:cNvGrpSpPr/>
        <p:nvPr/>
      </p:nvGrpSpPr>
      <p:grpSpPr>
        <a:xfrm>
          <a:off x="0" y="0"/>
          <a:ext cx="0" cy="0"/>
          <a:chOff x="0" y="0"/>
          <a:chExt cx="0" cy="0"/>
        </a:xfrm>
      </p:grpSpPr>
    </p:spTree>
    <p:extLst>
      <p:ext uri="{BB962C8B-B14F-4D97-AF65-F5344CB8AC3E}">
        <p14:creationId xmlns:p14="http://schemas.microsoft.com/office/powerpoint/2010/main" val="4234824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5390D-7E20-BA5B-1028-3F99E6751981}"/>
            </a:ext>
          </a:extLst>
        </p:cNvPr>
        <p:cNvGrpSpPr/>
        <p:nvPr/>
      </p:nvGrpSpPr>
      <p:grpSpPr>
        <a:xfrm>
          <a:off x="0" y="0"/>
          <a:ext cx="0" cy="0"/>
          <a:chOff x="0" y="0"/>
          <a:chExt cx="0" cy="0"/>
        </a:xfrm>
      </p:grpSpPr>
    </p:spTree>
    <p:extLst>
      <p:ext uri="{BB962C8B-B14F-4D97-AF65-F5344CB8AC3E}">
        <p14:creationId xmlns:p14="http://schemas.microsoft.com/office/powerpoint/2010/main" val="1807614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3A240-2E2D-F255-F965-C8551E01A121}"/>
            </a:ext>
          </a:extLst>
        </p:cNvPr>
        <p:cNvGrpSpPr/>
        <p:nvPr/>
      </p:nvGrpSpPr>
      <p:grpSpPr>
        <a:xfrm>
          <a:off x="0" y="0"/>
          <a:ext cx="0" cy="0"/>
          <a:chOff x="0" y="0"/>
          <a:chExt cx="0" cy="0"/>
        </a:xfrm>
      </p:grpSpPr>
    </p:spTree>
    <p:extLst>
      <p:ext uri="{BB962C8B-B14F-4D97-AF65-F5344CB8AC3E}">
        <p14:creationId xmlns:p14="http://schemas.microsoft.com/office/powerpoint/2010/main" val="2467326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4354A-D586-BF38-499D-059984FB81A9}"/>
            </a:ext>
          </a:extLst>
        </p:cNvPr>
        <p:cNvGrpSpPr/>
        <p:nvPr/>
      </p:nvGrpSpPr>
      <p:grpSpPr>
        <a:xfrm>
          <a:off x="0" y="0"/>
          <a:ext cx="0" cy="0"/>
          <a:chOff x="0" y="0"/>
          <a:chExt cx="0" cy="0"/>
        </a:xfrm>
      </p:grpSpPr>
    </p:spTree>
    <p:extLst>
      <p:ext uri="{BB962C8B-B14F-4D97-AF65-F5344CB8AC3E}">
        <p14:creationId xmlns:p14="http://schemas.microsoft.com/office/powerpoint/2010/main" val="2877592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A882D-4FED-A8EC-23E3-68EF6980FE85}"/>
            </a:ext>
          </a:extLst>
        </p:cNvPr>
        <p:cNvGrpSpPr/>
        <p:nvPr/>
      </p:nvGrpSpPr>
      <p:grpSpPr>
        <a:xfrm>
          <a:off x="0" y="0"/>
          <a:ext cx="0" cy="0"/>
          <a:chOff x="0" y="0"/>
          <a:chExt cx="0" cy="0"/>
        </a:xfrm>
      </p:grpSpPr>
    </p:spTree>
    <p:extLst>
      <p:ext uri="{BB962C8B-B14F-4D97-AF65-F5344CB8AC3E}">
        <p14:creationId xmlns:p14="http://schemas.microsoft.com/office/powerpoint/2010/main" val="1514140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B3EC8-4FCE-009E-794E-6EC03DBB1792}"/>
            </a:ext>
          </a:extLst>
        </p:cNvPr>
        <p:cNvGrpSpPr/>
        <p:nvPr/>
      </p:nvGrpSpPr>
      <p:grpSpPr>
        <a:xfrm>
          <a:off x="0" y="0"/>
          <a:ext cx="0" cy="0"/>
          <a:chOff x="0" y="0"/>
          <a:chExt cx="0" cy="0"/>
        </a:xfrm>
      </p:grpSpPr>
    </p:spTree>
    <p:extLst>
      <p:ext uri="{BB962C8B-B14F-4D97-AF65-F5344CB8AC3E}">
        <p14:creationId xmlns:p14="http://schemas.microsoft.com/office/powerpoint/2010/main" val="2396340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CB9BB-9002-5FF5-D45C-725624C063F9}"/>
            </a:ext>
          </a:extLst>
        </p:cNvPr>
        <p:cNvGrpSpPr/>
        <p:nvPr/>
      </p:nvGrpSpPr>
      <p:grpSpPr>
        <a:xfrm>
          <a:off x="0" y="0"/>
          <a:ext cx="0" cy="0"/>
          <a:chOff x="0" y="0"/>
          <a:chExt cx="0" cy="0"/>
        </a:xfrm>
      </p:grpSpPr>
    </p:spTree>
    <p:extLst>
      <p:ext uri="{BB962C8B-B14F-4D97-AF65-F5344CB8AC3E}">
        <p14:creationId xmlns:p14="http://schemas.microsoft.com/office/powerpoint/2010/main" val="2822540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BFBC7-71BC-7A58-25C6-0AAF340AC957}"/>
            </a:ext>
          </a:extLst>
        </p:cNvPr>
        <p:cNvGrpSpPr/>
        <p:nvPr/>
      </p:nvGrpSpPr>
      <p:grpSpPr>
        <a:xfrm>
          <a:off x="0" y="0"/>
          <a:ext cx="0" cy="0"/>
          <a:chOff x="0" y="0"/>
          <a:chExt cx="0" cy="0"/>
        </a:xfrm>
      </p:grpSpPr>
    </p:spTree>
    <p:extLst>
      <p:ext uri="{BB962C8B-B14F-4D97-AF65-F5344CB8AC3E}">
        <p14:creationId xmlns:p14="http://schemas.microsoft.com/office/powerpoint/2010/main" val="3791775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C2C26-1C82-32C0-314F-DEC21F801206}"/>
            </a:ext>
          </a:extLst>
        </p:cNvPr>
        <p:cNvGrpSpPr/>
        <p:nvPr/>
      </p:nvGrpSpPr>
      <p:grpSpPr>
        <a:xfrm>
          <a:off x="0" y="0"/>
          <a:ext cx="0" cy="0"/>
          <a:chOff x="0" y="0"/>
          <a:chExt cx="0" cy="0"/>
        </a:xfrm>
      </p:grpSpPr>
    </p:spTree>
    <p:extLst>
      <p:ext uri="{BB962C8B-B14F-4D97-AF65-F5344CB8AC3E}">
        <p14:creationId xmlns:p14="http://schemas.microsoft.com/office/powerpoint/2010/main" val="2682212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897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1650D-9602-9BC1-26D2-0A9F79712B6B}"/>
            </a:ext>
          </a:extLst>
        </p:cNvPr>
        <p:cNvGrpSpPr/>
        <p:nvPr/>
      </p:nvGrpSpPr>
      <p:grpSpPr>
        <a:xfrm>
          <a:off x="0" y="0"/>
          <a:ext cx="0" cy="0"/>
          <a:chOff x="0" y="0"/>
          <a:chExt cx="0" cy="0"/>
        </a:xfrm>
      </p:grpSpPr>
    </p:spTree>
    <p:extLst>
      <p:ext uri="{BB962C8B-B14F-4D97-AF65-F5344CB8AC3E}">
        <p14:creationId xmlns:p14="http://schemas.microsoft.com/office/powerpoint/2010/main" val="2450719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4588B-A414-6392-030B-5DD42E090454}"/>
            </a:ext>
          </a:extLst>
        </p:cNvPr>
        <p:cNvGrpSpPr/>
        <p:nvPr/>
      </p:nvGrpSpPr>
      <p:grpSpPr>
        <a:xfrm>
          <a:off x="0" y="0"/>
          <a:ext cx="0" cy="0"/>
          <a:chOff x="0" y="0"/>
          <a:chExt cx="0" cy="0"/>
        </a:xfrm>
      </p:grpSpPr>
    </p:spTree>
    <p:extLst>
      <p:ext uri="{BB962C8B-B14F-4D97-AF65-F5344CB8AC3E}">
        <p14:creationId xmlns:p14="http://schemas.microsoft.com/office/powerpoint/2010/main" val="10606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653F7-07AC-A137-4A39-674DDA9A5090}"/>
            </a:ext>
          </a:extLst>
        </p:cNvPr>
        <p:cNvGrpSpPr/>
        <p:nvPr/>
      </p:nvGrpSpPr>
      <p:grpSpPr>
        <a:xfrm>
          <a:off x="0" y="0"/>
          <a:ext cx="0" cy="0"/>
          <a:chOff x="0" y="0"/>
          <a:chExt cx="0" cy="0"/>
        </a:xfrm>
      </p:grpSpPr>
    </p:spTree>
    <p:extLst>
      <p:ext uri="{BB962C8B-B14F-4D97-AF65-F5344CB8AC3E}">
        <p14:creationId xmlns:p14="http://schemas.microsoft.com/office/powerpoint/2010/main" val="732819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05AC6-8FB8-19CE-4CB8-4A3D5C163DDB}"/>
            </a:ext>
          </a:extLst>
        </p:cNvPr>
        <p:cNvGrpSpPr/>
        <p:nvPr/>
      </p:nvGrpSpPr>
      <p:grpSpPr>
        <a:xfrm>
          <a:off x="0" y="0"/>
          <a:ext cx="0" cy="0"/>
          <a:chOff x="0" y="0"/>
          <a:chExt cx="0" cy="0"/>
        </a:xfrm>
      </p:grpSpPr>
    </p:spTree>
    <p:extLst>
      <p:ext uri="{BB962C8B-B14F-4D97-AF65-F5344CB8AC3E}">
        <p14:creationId xmlns:p14="http://schemas.microsoft.com/office/powerpoint/2010/main" val="21230391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9B270-EF8D-B389-1092-8825A85FC1D7}"/>
            </a:ext>
          </a:extLst>
        </p:cNvPr>
        <p:cNvGrpSpPr/>
        <p:nvPr/>
      </p:nvGrpSpPr>
      <p:grpSpPr>
        <a:xfrm>
          <a:off x="0" y="0"/>
          <a:ext cx="0" cy="0"/>
          <a:chOff x="0" y="0"/>
          <a:chExt cx="0" cy="0"/>
        </a:xfrm>
      </p:grpSpPr>
    </p:spTree>
    <p:extLst>
      <p:ext uri="{BB962C8B-B14F-4D97-AF65-F5344CB8AC3E}">
        <p14:creationId xmlns:p14="http://schemas.microsoft.com/office/powerpoint/2010/main" val="3132102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25</a:t>
            </a:fld>
            <a:endParaRPr kumimoji="1" lang="zh-CN" altLang="en-US"/>
          </a:p>
        </p:txBody>
      </p:sp>
    </p:spTree>
    <p:extLst>
      <p:ext uri="{BB962C8B-B14F-4D97-AF65-F5344CB8AC3E}">
        <p14:creationId xmlns:p14="http://schemas.microsoft.com/office/powerpoint/2010/main" val="3503111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53A74-0031-3E90-9146-45272B4A4801}"/>
            </a:ext>
          </a:extLst>
        </p:cNvPr>
        <p:cNvGrpSpPr/>
        <p:nvPr/>
      </p:nvGrpSpPr>
      <p:grpSpPr>
        <a:xfrm>
          <a:off x="0" y="0"/>
          <a:ext cx="0" cy="0"/>
          <a:chOff x="0" y="0"/>
          <a:chExt cx="0" cy="0"/>
        </a:xfrm>
      </p:grpSpPr>
    </p:spTree>
    <p:extLst>
      <p:ext uri="{BB962C8B-B14F-4D97-AF65-F5344CB8AC3E}">
        <p14:creationId xmlns:p14="http://schemas.microsoft.com/office/powerpoint/2010/main" val="3676893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2D764-3E0E-DCFE-E463-EE8A322078A3}"/>
            </a:ext>
          </a:extLst>
        </p:cNvPr>
        <p:cNvGrpSpPr/>
        <p:nvPr/>
      </p:nvGrpSpPr>
      <p:grpSpPr>
        <a:xfrm>
          <a:off x="0" y="0"/>
          <a:ext cx="0" cy="0"/>
          <a:chOff x="0" y="0"/>
          <a:chExt cx="0" cy="0"/>
        </a:xfrm>
      </p:grpSpPr>
    </p:spTree>
    <p:extLst>
      <p:ext uri="{BB962C8B-B14F-4D97-AF65-F5344CB8AC3E}">
        <p14:creationId xmlns:p14="http://schemas.microsoft.com/office/powerpoint/2010/main" val="2228089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68C8D-EA26-B5FF-2CC7-D81BBFFD2A60}"/>
            </a:ext>
          </a:extLst>
        </p:cNvPr>
        <p:cNvGrpSpPr/>
        <p:nvPr/>
      </p:nvGrpSpPr>
      <p:grpSpPr>
        <a:xfrm>
          <a:off x="0" y="0"/>
          <a:ext cx="0" cy="0"/>
          <a:chOff x="0" y="0"/>
          <a:chExt cx="0" cy="0"/>
        </a:xfrm>
      </p:grpSpPr>
    </p:spTree>
    <p:extLst>
      <p:ext uri="{BB962C8B-B14F-4D97-AF65-F5344CB8AC3E}">
        <p14:creationId xmlns:p14="http://schemas.microsoft.com/office/powerpoint/2010/main" val="512546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C318D-2D49-5633-BE5F-E3CCCC342AF1}"/>
            </a:ext>
          </a:extLst>
        </p:cNvPr>
        <p:cNvGrpSpPr/>
        <p:nvPr/>
      </p:nvGrpSpPr>
      <p:grpSpPr>
        <a:xfrm>
          <a:off x="0" y="0"/>
          <a:ext cx="0" cy="0"/>
          <a:chOff x="0" y="0"/>
          <a:chExt cx="0" cy="0"/>
        </a:xfrm>
      </p:grpSpPr>
    </p:spTree>
    <p:extLst>
      <p:ext uri="{BB962C8B-B14F-4D97-AF65-F5344CB8AC3E}">
        <p14:creationId xmlns:p14="http://schemas.microsoft.com/office/powerpoint/2010/main" val="2764127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B33ED-29F4-93F0-A980-BE1F483A34F3}"/>
            </a:ext>
          </a:extLst>
        </p:cNvPr>
        <p:cNvGrpSpPr/>
        <p:nvPr/>
      </p:nvGrpSpPr>
      <p:grpSpPr>
        <a:xfrm>
          <a:off x="0" y="0"/>
          <a:ext cx="0" cy="0"/>
          <a:chOff x="0" y="0"/>
          <a:chExt cx="0" cy="0"/>
        </a:xfrm>
      </p:grpSpPr>
    </p:spTree>
    <p:extLst>
      <p:ext uri="{BB962C8B-B14F-4D97-AF65-F5344CB8AC3E}">
        <p14:creationId xmlns:p14="http://schemas.microsoft.com/office/powerpoint/2010/main" val="4230470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ABCD2-43A9-620E-6FD0-0BAE5AA4A393}"/>
            </a:ext>
          </a:extLst>
        </p:cNvPr>
        <p:cNvGrpSpPr/>
        <p:nvPr/>
      </p:nvGrpSpPr>
      <p:grpSpPr>
        <a:xfrm>
          <a:off x="0" y="0"/>
          <a:ext cx="0" cy="0"/>
          <a:chOff x="0" y="0"/>
          <a:chExt cx="0" cy="0"/>
        </a:xfrm>
      </p:grpSpPr>
    </p:spTree>
    <p:extLst>
      <p:ext uri="{BB962C8B-B14F-4D97-AF65-F5344CB8AC3E}">
        <p14:creationId xmlns:p14="http://schemas.microsoft.com/office/powerpoint/2010/main" val="3162683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8709F-31DC-D712-391C-8B5F3EC18A13}"/>
            </a:ext>
          </a:extLst>
        </p:cNvPr>
        <p:cNvGrpSpPr/>
        <p:nvPr/>
      </p:nvGrpSpPr>
      <p:grpSpPr>
        <a:xfrm>
          <a:off x="0" y="0"/>
          <a:ext cx="0" cy="0"/>
          <a:chOff x="0" y="0"/>
          <a:chExt cx="0" cy="0"/>
        </a:xfrm>
      </p:grpSpPr>
    </p:spTree>
    <p:extLst>
      <p:ext uri="{BB962C8B-B14F-4D97-AF65-F5344CB8AC3E}">
        <p14:creationId xmlns:p14="http://schemas.microsoft.com/office/powerpoint/2010/main" val="3210588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正页">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E16A6B-644A-9358-593A-B35DCD8618BC}"/>
              </a:ext>
            </a:extLst>
          </p:cNvPr>
          <p:cNvSpPr>
            <a:spLocks noGrp="1"/>
          </p:cNvSpPr>
          <p:nvPr>
            <p:ph type="title"/>
          </p:nvPr>
        </p:nvSpPr>
        <p:spPr>
          <a:xfrm>
            <a:off x="646902" y="136525"/>
            <a:ext cx="8740936" cy="595630"/>
          </a:xfrm>
          <a:prstGeom prst="rect">
            <a:avLst/>
          </a:prstGeom>
        </p:spPr>
        <p:txBody>
          <a:bodyPr>
            <a:noAutofit/>
          </a:bodyPr>
          <a:lstStyle>
            <a:lvl1pPr>
              <a:defRPr sz="4000" b="1">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A81613B0-A22E-EF39-1ED6-75F56C85705E}"/>
              </a:ext>
            </a:extLst>
          </p:cNvPr>
          <p:cNvSpPr>
            <a:spLocks noGrp="1"/>
          </p:cNvSpPr>
          <p:nvPr>
            <p:ph type="dt" sz="half" idx="10"/>
          </p:nvPr>
        </p:nvSpPr>
        <p:spPr/>
        <p:txBody>
          <a:bodyPr/>
          <a:lstStyle/>
          <a:p>
            <a:endParaRPr kumimoji="1" lang="zh-CN" altLang="en-US"/>
          </a:p>
        </p:txBody>
      </p:sp>
      <p:sp>
        <p:nvSpPr>
          <p:cNvPr id="4" name="页脚占位符 3">
            <a:extLst>
              <a:ext uri="{FF2B5EF4-FFF2-40B4-BE49-F238E27FC236}">
                <a16:creationId xmlns:a16="http://schemas.microsoft.com/office/drawing/2014/main" id="{458FD9FC-1825-972F-8107-41F6D4470D76}"/>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EF876F06-181E-32BE-A65C-3B28ADC4EA67}"/>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grpSp>
        <p:nvGrpSpPr>
          <p:cNvPr id="6" name="组合 5">
            <a:extLst>
              <a:ext uri="{FF2B5EF4-FFF2-40B4-BE49-F238E27FC236}">
                <a16:creationId xmlns:a16="http://schemas.microsoft.com/office/drawing/2014/main" id="{5FA61F80-1DF8-494B-025F-C1282541A200}"/>
              </a:ext>
            </a:extLst>
          </p:cNvPr>
          <p:cNvGrpSpPr/>
          <p:nvPr userDrawn="1"/>
        </p:nvGrpSpPr>
        <p:grpSpPr>
          <a:xfrm>
            <a:off x="1" y="821645"/>
            <a:ext cx="12192000" cy="87076"/>
            <a:chOff x="0" y="821645"/>
            <a:chExt cx="9191194" cy="135018"/>
          </a:xfrm>
        </p:grpSpPr>
        <p:grpSp>
          <p:nvGrpSpPr>
            <p:cNvPr id="7" name="组合 6">
              <a:extLst>
                <a:ext uri="{FF2B5EF4-FFF2-40B4-BE49-F238E27FC236}">
                  <a16:creationId xmlns:a16="http://schemas.microsoft.com/office/drawing/2014/main" id="{D2BFF1C6-5E23-1A73-C91C-C30A376278EB}"/>
                </a:ext>
              </a:extLst>
            </p:cNvPr>
            <p:cNvGrpSpPr/>
            <p:nvPr/>
          </p:nvGrpSpPr>
          <p:grpSpPr>
            <a:xfrm>
              <a:off x="0" y="836712"/>
              <a:ext cx="9191194" cy="110437"/>
              <a:chOff x="0" y="836712"/>
              <a:chExt cx="9191194" cy="110437"/>
            </a:xfrm>
          </p:grpSpPr>
          <p:sp>
            <p:nvSpPr>
              <p:cNvPr id="9" name="矩形 8">
                <a:extLst>
                  <a:ext uri="{FF2B5EF4-FFF2-40B4-BE49-F238E27FC236}">
                    <a16:creationId xmlns:a16="http://schemas.microsoft.com/office/drawing/2014/main" id="{2D713503-DAFB-776A-CE9E-5F914BE6FF53}"/>
                  </a:ext>
                </a:extLst>
              </p:cNvPr>
              <p:cNvSpPr/>
              <p:nvPr/>
            </p:nvSpPr>
            <p:spPr>
              <a:xfrm>
                <a:off x="922847" y="836712"/>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a:extLst>
                  <a:ext uri="{FF2B5EF4-FFF2-40B4-BE49-F238E27FC236}">
                    <a16:creationId xmlns:a16="http://schemas.microsoft.com/office/drawing/2014/main" id="{F9A2A691-695B-3FFE-0B40-42FE342FD47D}"/>
                  </a:ext>
                </a:extLst>
              </p:cNvPr>
              <p:cNvSpPr/>
              <p:nvPr/>
            </p:nvSpPr>
            <p:spPr>
              <a:xfrm>
                <a:off x="0" y="836713"/>
                <a:ext cx="975360"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8" name="直接连接符 10">
              <a:extLst>
                <a:ext uri="{FF2B5EF4-FFF2-40B4-BE49-F238E27FC236}">
                  <a16:creationId xmlns:a16="http://schemas.microsoft.com/office/drawing/2014/main" id="{D0980CE1-1AC2-2BB1-F2D8-A55E16E16D7C}"/>
                </a:ext>
              </a:extLst>
            </p:cNvPr>
            <p:cNvCxnSpPr/>
            <p:nvPr/>
          </p:nvCxnSpPr>
          <p:spPr>
            <a:xfrm flipV="1">
              <a:off x="975360" y="821645"/>
              <a:ext cx="0" cy="1350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10">
            <a:extLst>
              <a:ext uri="{FF2B5EF4-FFF2-40B4-BE49-F238E27FC236}">
                <a16:creationId xmlns:a16="http://schemas.microsoft.com/office/drawing/2014/main" id="{B94A4DE5-2101-6102-8CD5-55D91FAB9E45}"/>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10334087" y="116632"/>
            <a:ext cx="658457" cy="711356"/>
          </a:xfrm>
          <a:prstGeom prst="rect">
            <a:avLst/>
          </a:prstGeom>
        </p:spPr>
      </p:pic>
      <p:pic>
        <p:nvPicPr>
          <p:cNvPr id="12" name="图片 11">
            <a:extLst>
              <a:ext uri="{FF2B5EF4-FFF2-40B4-BE49-F238E27FC236}">
                <a16:creationId xmlns:a16="http://schemas.microsoft.com/office/drawing/2014/main" id="{B1DC8D8E-47E4-56DF-BA71-FDE2C347846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992544" y="314855"/>
            <a:ext cx="593874" cy="399569"/>
          </a:xfrm>
          <a:prstGeom prst="rect">
            <a:avLst/>
          </a:prstGeom>
        </p:spPr>
      </p:pic>
      <p:pic>
        <p:nvPicPr>
          <p:cNvPr id="13" name="图片 12">
            <a:extLst>
              <a:ext uri="{FF2B5EF4-FFF2-40B4-BE49-F238E27FC236}">
                <a16:creationId xmlns:a16="http://schemas.microsoft.com/office/drawing/2014/main" id="{1D888AAB-6B37-8981-9EB9-5EA0F35A3F7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25240" y="264193"/>
            <a:ext cx="447424" cy="447424"/>
          </a:xfrm>
          <a:prstGeom prst="rect">
            <a:avLst/>
          </a:prstGeom>
        </p:spPr>
      </p:pic>
      <p:sp>
        <p:nvSpPr>
          <p:cNvPr id="14" name="内容占位符 2">
            <a:extLst>
              <a:ext uri="{FF2B5EF4-FFF2-40B4-BE49-F238E27FC236}">
                <a16:creationId xmlns:a16="http://schemas.microsoft.com/office/drawing/2014/main" id="{EEF1E5FD-7F74-0299-97B2-F315567DD575}"/>
              </a:ext>
            </a:extLst>
          </p:cNvPr>
          <p:cNvSpPr>
            <a:spLocks noGrp="1"/>
          </p:cNvSpPr>
          <p:nvPr>
            <p:ph idx="1"/>
          </p:nvPr>
        </p:nvSpPr>
        <p:spPr>
          <a:xfrm>
            <a:off x="646901" y="1905864"/>
            <a:ext cx="10967855" cy="4351338"/>
          </a:xfrm>
          <a:prstGeom prst="rect">
            <a:avLst/>
          </a:prstGeom>
        </p:spPr>
        <p:txBody>
          <a:bodyPr/>
          <a:lstStyle>
            <a:lvl1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155995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F4F1EE-6BC8-CF49-BC89-45D34604E5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B3ADB7DC-1D73-CE4E-B051-EA85ADDCD6D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92F6936C-37AE-BF43-9E39-6C50B59AF21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9F12B27-C80B-8A41-904C-26B063C5200E}"/>
              </a:ext>
            </a:extLst>
          </p:cNvPr>
          <p:cNvSpPr>
            <a:spLocks noGrp="1"/>
          </p:cNvSpPr>
          <p:nvPr>
            <p:ph type="dt" sz="half" idx="10"/>
          </p:nvPr>
        </p:nvSpPr>
        <p:spPr/>
        <p:txBody>
          <a:bodyPr/>
          <a:lstStyle/>
          <a:p>
            <a:endParaRPr kumimoji="1" lang="zh-CN" altLang="en-US"/>
          </a:p>
        </p:txBody>
      </p:sp>
      <p:sp>
        <p:nvSpPr>
          <p:cNvPr id="6" name="页脚占位符 5">
            <a:extLst>
              <a:ext uri="{FF2B5EF4-FFF2-40B4-BE49-F238E27FC236}">
                <a16:creationId xmlns:a16="http://schemas.microsoft.com/office/drawing/2014/main" id="{0A84B4AD-E69B-6341-B533-1C38D7D0A5D6}"/>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BD2A9A90-726E-E642-93BE-552470687BF2}"/>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19887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29176F-87F0-B84E-A63A-F9208754A103}"/>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1A5D9E56-5814-6942-8F17-43E7185911D2}"/>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10B849D-4AA6-DA4D-BA26-51A8CBC2717F}"/>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B538919C-68E6-3B4C-B413-384389BB151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90C3938F-26C6-9442-A52B-5093BCBDCF8E}"/>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2382520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42116FF-DAA5-AD46-9F06-37B4E05EDC8A}"/>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6C16AC58-3C4F-9D45-AAEE-137C0C42E7B8}"/>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11DE0DE0-9DD7-5243-94F5-342565A52879}"/>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777AF1FC-B89A-2847-8D0C-993D3BA6AEC2}"/>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B320E24-A893-9041-837D-223BD0E3209D}"/>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994681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0" y="1967696"/>
            <a:ext cx="12192000" cy="1461836"/>
          </a:xfrm>
          <a:prstGeom prst="rect">
            <a:avLst/>
          </a:prstGeom>
        </p:spPr>
        <p:txBody>
          <a:bodyPr anchor="ctr">
            <a:normAutofit/>
          </a:bodyPr>
          <a:lstStyle>
            <a:lvl1pPr algn="ctr">
              <a:defRPr sz="6000" b="1">
                <a:solidFill>
                  <a:srgbClr val="A40000"/>
                </a:solidFill>
                <a:latin typeface="+mn-lt"/>
              </a:defRPr>
            </a:lvl1pPr>
          </a:lstStyle>
          <a:p>
            <a:r>
              <a:rPr lang="en-US" altLang="zh-CN" dirty="0"/>
              <a:t>Presentation Title</a:t>
            </a:r>
            <a:endParaRPr lang="en-US" dirty="0"/>
          </a:p>
        </p:txBody>
      </p:sp>
      <p:sp>
        <p:nvSpPr>
          <p:cNvPr id="30" name="Subtitle 2"/>
          <p:cNvSpPr>
            <a:spLocks noGrp="1"/>
          </p:cNvSpPr>
          <p:nvPr>
            <p:ph type="subTitle" idx="1" hasCustomPrompt="1"/>
          </p:nvPr>
        </p:nvSpPr>
        <p:spPr>
          <a:xfrm>
            <a:off x="1300481" y="4013936"/>
            <a:ext cx="4561433" cy="340814"/>
          </a:xfrm>
          <a:prstGeom prst="rect">
            <a:avLst/>
          </a:prstGeo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400" b="0">
                <a:solidFill>
                  <a:srgbClr val="A40000"/>
                </a:solidFill>
                <a:latin typeface="+mn-lt"/>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sp>
        <p:nvSpPr>
          <p:cNvPr id="43" name="菱形 42"/>
          <p:cNvSpPr/>
          <p:nvPr/>
        </p:nvSpPr>
        <p:spPr>
          <a:xfrm>
            <a:off x="6003008" y="6379860"/>
            <a:ext cx="826581" cy="400110"/>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cxnSp>
        <p:nvCxnSpPr>
          <p:cNvPr id="3" name="直接连接符 2"/>
          <p:cNvCxnSpPr/>
          <p:nvPr/>
        </p:nvCxnSpPr>
        <p:spPr>
          <a:xfrm>
            <a:off x="1" y="6721454"/>
            <a:ext cx="7373721"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23" name="文本占位符 5"/>
          <p:cNvSpPr>
            <a:spLocks noGrp="1"/>
          </p:cNvSpPr>
          <p:nvPr>
            <p:ph type="body" sz="quarter" idx="11" hasCustomPrompt="1"/>
          </p:nvPr>
        </p:nvSpPr>
        <p:spPr>
          <a:xfrm>
            <a:off x="1300481" y="4417132"/>
            <a:ext cx="4555735" cy="373753"/>
          </a:xfrm>
          <a:prstGeom prst="rect">
            <a:avLst/>
          </a:prstGeom>
        </p:spPr>
        <p:txBody>
          <a:bodyPr anchor="ctr"/>
          <a:lstStyle>
            <a:lvl1pPr marL="0" indent="0">
              <a:buNone/>
              <a:defRPr sz="2400" b="0">
                <a:solidFill>
                  <a:srgbClr val="A40000"/>
                </a:solidFill>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1300481" y="4853266"/>
            <a:ext cx="4555735" cy="373753"/>
          </a:xfrm>
          <a:prstGeom prst="rect">
            <a:avLst/>
          </a:prstGeom>
        </p:spPr>
        <p:txBody>
          <a:bodyPr anchor="ctr">
            <a:normAutofit/>
          </a:bodyPr>
          <a:lstStyle>
            <a:lvl1pPr marL="0" indent="0">
              <a:buNone/>
              <a:defRPr sz="2400" b="0">
                <a:solidFill>
                  <a:srgbClr val="A40000"/>
                </a:solidFill>
              </a:defRPr>
            </a:lvl1pPr>
          </a:lstStyle>
          <a:p>
            <a:pPr lvl="0"/>
            <a:r>
              <a:rPr lang="en-US" altLang="zh-CN" dirty="0"/>
              <a:t>date</a:t>
            </a:r>
            <a:endParaRPr lang="zh-CN" altLang="en-US" dirty="0"/>
          </a:p>
        </p:txBody>
      </p:sp>
      <p:cxnSp>
        <p:nvCxnSpPr>
          <p:cNvPr id="9" name="直接连接符 8">
            <a:extLst>
              <a:ext uri="{FF2B5EF4-FFF2-40B4-BE49-F238E27FC236}">
                <a16:creationId xmlns:a16="http://schemas.microsoft.com/office/drawing/2014/main" id="{D8DB9ACD-DF99-F852-819E-7ACBA0E16C4F}"/>
              </a:ext>
            </a:extLst>
          </p:cNvPr>
          <p:cNvCxnSpPr>
            <a:cxnSpLocks/>
          </p:cNvCxnSpPr>
          <p:nvPr userDrawn="1"/>
        </p:nvCxnSpPr>
        <p:spPr>
          <a:xfrm>
            <a:off x="678180" y="1830132"/>
            <a:ext cx="10759440" cy="0"/>
          </a:xfrm>
          <a:prstGeom prst="line">
            <a:avLst/>
          </a:prstGeom>
        </p:spPr>
        <p:style>
          <a:lnRef idx="3">
            <a:schemeClr val="dk1"/>
          </a:lnRef>
          <a:fillRef idx="0">
            <a:schemeClr val="dk1"/>
          </a:fillRef>
          <a:effectRef idx="2">
            <a:schemeClr val="dk1"/>
          </a:effectRef>
          <a:fontRef idx="minor">
            <a:schemeClr val="tx1"/>
          </a:fontRef>
        </p:style>
      </p:cxnSp>
      <p:cxnSp>
        <p:nvCxnSpPr>
          <p:cNvPr id="12" name="直接连接符 11">
            <a:extLst>
              <a:ext uri="{FF2B5EF4-FFF2-40B4-BE49-F238E27FC236}">
                <a16:creationId xmlns:a16="http://schemas.microsoft.com/office/drawing/2014/main" id="{76CDD767-839C-4DFA-A851-41DB5EAC421A}"/>
              </a:ext>
            </a:extLst>
          </p:cNvPr>
          <p:cNvCxnSpPr>
            <a:cxnSpLocks/>
          </p:cNvCxnSpPr>
          <p:nvPr userDrawn="1"/>
        </p:nvCxnSpPr>
        <p:spPr>
          <a:xfrm flipV="1">
            <a:off x="678180" y="3568772"/>
            <a:ext cx="10690860" cy="5884"/>
          </a:xfrm>
          <a:prstGeom prst="line">
            <a:avLst/>
          </a:prstGeom>
        </p:spPr>
        <p:style>
          <a:lnRef idx="3">
            <a:schemeClr val="dk1"/>
          </a:lnRef>
          <a:fillRef idx="0">
            <a:schemeClr val="dk1"/>
          </a:fillRef>
          <a:effectRef idx="2">
            <a:schemeClr val="dk1"/>
          </a:effectRef>
          <a:fontRef idx="minor">
            <a:schemeClr val="tx1"/>
          </a:fontRef>
        </p:style>
      </p:cxnSp>
      <p:pic>
        <p:nvPicPr>
          <p:cNvPr id="13" name="图片 12">
            <a:extLst>
              <a:ext uri="{FF2B5EF4-FFF2-40B4-BE49-F238E27FC236}">
                <a16:creationId xmlns:a16="http://schemas.microsoft.com/office/drawing/2014/main" id="{3BC5F35E-CF33-0E7B-0C56-831A30AF63E7}"/>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10334087" y="116632"/>
            <a:ext cx="658457" cy="711356"/>
          </a:xfrm>
          <a:prstGeom prst="rect">
            <a:avLst/>
          </a:prstGeom>
        </p:spPr>
      </p:pic>
      <p:pic>
        <p:nvPicPr>
          <p:cNvPr id="14" name="图片 13">
            <a:extLst>
              <a:ext uri="{FF2B5EF4-FFF2-40B4-BE49-F238E27FC236}">
                <a16:creationId xmlns:a16="http://schemas.microsoft.com/office/drawing/2014/main" id="{C85CA59A-A5C0-CF14-BFEF-497829B68B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992544" y="314855"/>
            <a:ext cx="593874" cy="399569"/>
          </a:xfrm>
          <a:prstGeom prst="rect">
            <a:avLst/>
          </a:prstGeom>
        </p:spPr>
      </p:pic>
      <p:pic>
        <p:nvPicPr>
          <p:cNvPr id="15" name="图片 14">
            <a:extLst>
              <a:ext uri="{FF2B5EF4-FFF2-40B4-BE49-F238E27FC236}">
                <a16:creationId xmlns:a16="http://schemas.microsoft.com/office/drawing/2014/main" id="{A58A47D2-B0B2-FAB2-479E-D5B997051F3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25240" y="264193"/>
            <a:ext cx="447424" cy="447424"/>
          </a:xfrm>
          <a:prstGeom prst="rect">
            <a:avLst/>
          </a:prstGeom>
        </p:spPr>
      </p:pic>
    </p:spTree>
    <p:extLst>
      <p:ext uri="{BB962C8B-B14F-4D97-AF65-F5344CB8AC3E}">
        <p14:creationId xmlns:p14="http://schemas.microsoft.com/office/powerpoint/2010/main" val="2161645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14619F-25D0-4307-81CD-C24C74EF140E}"/>
              </a:ext>
            </a:extLst>
          </p:cNvPr>
          <p:cNvSpPr>
            <a:spLocks noGrp="1"/>
          </p:cNvSpPr>
          <p:nvPr>
            <p:ph type="dt" sz="half" idx="10"/>
          </p:nvPr>
        </p:nvSpPr>
        <p:spPr/>
        <p:txBody>
          <a:bodyPr/>
          <a:lstStyle/>
          <a:p>
            <a:endParaRPr lang="zh-CN" altLang="en-US"/>
          </a:p>
        </p:txBody>
      </p:sp>
      <p:sp>
        <p:nvSpPr>
          <p:cNvPr id="4" name="Footer Placeholder 3">
            <a:extLst>
              <a:ext uri="{FF2B5EF4-FFF2-40B4-BE49-F238E27FC236}">
                <a16:creationId xmlns:a16="http://schemas.microsoft.com/office/drawing/2014/main" id="{C802B25F-898B-4C1A-94A9-699B8B55DF0F}"/>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AA842F0A-76EB-4E77-8AF6-5F91F22881FE}"/>
              </a:ext>
            </a:extLst>
          </p:cNvPr>
          <p:cNvSpPr>
            <a:spLocks noGrp="1"/>
          </p:cNvSpPr>
          <p:nvPr>
            <p:ph type="sldNum" sz="quarter" idx="12"/>
          </p:nvPr>
        </p:nvSpPr>
        <p:spPr/>
        <p:txBody>
          <a:bodyPr/>
          <a:lstStyle/>
          <a:p>
            <a:fld id="{7F65B630-C7FF-41C0-9923-C5E5E29EED81}" type="slidenum">
              <a:rPr lang="zh-CN" altLang="en-US" smtClean="0"/>
              <a:t>‹#›</a:t>
            </a:fld>
            <a:endParaRPr lang="zh-CN" altLang="en-US"/>
          </a:p>
        </p:txBody>
      </p:sp>
    </p:spTree>
    <p:extLst>
      <p:ext uri="{BB962C8B-B14F-4D97-AF65-F5344CB8AC3E}">
        <p14:creationId xmlns:p14="http://schemas.microsoft.com/office/powerpoint/2010/main" val="3719665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A8DE7A-FCB9-4F0C-9F63-DA0201F0380B}"/>
              </a:ext>
            </a:extLst>
          </p:cNvPr>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en-US" altLang="zh-CN"/>
              <a:t>Tittle here</a:t>
            </a:r>
            <a:endParaRPr lang="zh-CN" altLang="en-US"/>
          </a:p>
        </p:txBody>
      </p:sp>
      <p:sp>
        <p:nvSpPr>
          <p:cNvPr id="3" name="日期占位符 2">
            <a:extLst>
              <a:ext uri="{FF2B5EF4-FFF2-40B4-BE49-F238E27FC236}">
                <a16:creationId xmlns:a16="http://schemas.microsoft.com/office/drawing/2014/main" id="{AE00B7DB-31DA-45DC-8424-CB6DB8D75EBE}"/>
              </a:ext>
            </a:extLst>
          </p:cNvPr>
          <p:cNvSpPr>
            <a:spLocks noGrp="1"/>
          </p:cNvSpPr>
          <p:nvPr>
            <p:ph type="dt" sz="half" idx="10"/>
          </p:nvPr>
        </p:nvSpPr>
        <p:spPr/>
        <p:txBody>
          <a:bodyPr/>
          <a:lstStyle/>
          <a:p>
            <a:endParaRPr lang="zh-CN" altLang="en-US"/>
          </a:p>
        </p:txBody>
      </p:sp>
      <p:sp>
        <p:nvSpPr>
          <p:cNvPr id="4" name="页脚占位符 3">
            <a:extLst>
              <a:ext uri="{FF2B5EF4-FFF2-40B4-BE49-F238E27FC236}">
                <a16:creationId xmlns:a16="http://schemas.microsoft.com/office/drawing/2014/main" id="{6DB1ADA7-8B83-441E-83CB-57FB9953230C}"/>
              </a:ext>
            </a:extLst>
          </p:cNvPr>
          <p:cNvSpPr>
            <a:spLocks noGrp="1"/>
          </p:cNvSpPr>
          <p:nvPr>
            <p:ph type="ftr" sz="quarter" idx="11"/>
          </p:nvPr>
        </p:nvSpPr>
        <p:spPr/>
        <p:txBody>
          <a:bodyPr/>
          <a:lstStyle/>
          <a:p>
            <a:endParaRPr lang="zh-CN" altLang="en-US" dirty="0"/>
          </a:p>
        </p:txBody>
      </p:sp>
      <p:sp>
        <p:nvSpPr>
          <p:cNvPr id="5" name="灯片编号占位符 4">
            <a:extLst>
              <a:ext uri="{FF2B5EF4-FFF2-40B4-BE49-F238E27FC236}">
                <a16:creationId xmlns:a16="http://schemas.microsoft.com/office/drawing/2014/main" id="{16199532-C918-42F8-8770-7566BBF584C9}"/>
              </a:ext>
            </a:extLst>
          </p:cNvPr>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extLst>
      <p:ext uri="{BB962C8B-B14F-4D97-AF65-F5344CB8AC3E}">
        <p14:creationId xmlns:p14="http://schemas.microsoft.com/office/powerpoint/2010/main" val="756222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9D6027-F7C7-4EF3-85DD-09E27ACEEACA}"/>
              </a:ext>
            </a:extLst>
          </p:cNvPr>
          <p:cNvSpPr>
            <a:spLocks noGrp="1"/>
          </p:cNvSpPr>
          <p:nvPr>
            <p:ph type="dt" sz="half" idx="10"/>
          </p:nvPr>
        </p:nvSpPr>
        <p:spPr/>
        <p:txBody>
          <a:bodyPr/>
          <a:lstStyle/>
          <a:p>
            <a:endParaRPr lang="zh-CN" altLang="en-US"/>
          </a:p>
        </p:txBody>
      </p:sp>
      <p:sp>
        <p:nvSpPr>
          <p:cNvPr id="3" name="Footer Placeholder 2">
            <a:extLst>
              <a:ext uri="{FF2B5EF4-FFF2-40B4-BE49-F238E27FC236}">
                <a16:creationId xmlns:a16="http://schemas.microsoft.com/office/drawing/2014/main" id="{66262BA1-A5A7-45F4-B365-E880E1C324C3}"/>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F80CF1E8-0939-4B4D-A4D3-E47E208FC47E}"/>
              </a:ext>
            </a:extLst>
          </p:cNvPr>
          <p:cNvSpPr>
            <a:spLocks noGrp="1"/>
          </p:cNvSpPr>
          <p:nvPr>
            <p:ph type="sldNum" sz="quarter" idx="12"/>
          </p:nvPr>
        </p:nvSpPr>
        <p:spPr/>
        <p:txBody>
          <a:bodyPr/>
          <a:lstStyle/>
          <a:p>
            <a:fld id="{7F65B630-C7FF-41C0-9923-C5E5E29EED81}" type="slidenum">
              <a:rPr lang="zh-CN" altLang="en-US" smtClean="0"/>
              <a:t>‹#›</a:t>
            </a:fld>
            <a:endParaRPr lang="zh-CN" altLang="en-US"/>
          </a:p>
        </p:txBody>
      </p:sp>
    </p:spTree>
    <p:extLst>
      <p:ext uri="{BB962C8B-B14F-4D97-AF65-F5344CB8AC3E}">
        <p14:creationId xmlns:p14="http://schemas.microsoft.com/office/powerpoint/2010/main" val="122733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7F3F094D-4F92-8DA1-97CC-10A0498CC7F1}"/>
              </a:ext>
            </a:extLst>
          </p:cNvPr>
          <p:cNvSpPr>
            <a:spLocks noGrp="1"/>
          </p:cNvSpPr>
          <p:nvPr>
            <p:ph type="ftr" sz="quarter" idx="3"/>
          </p:nvPr>
        </p:nvSpPr>
        <p:spPr>
          <a:xfrm>
            <a:off x="660401" y="6438900"/>
            <a:ext cx="3992171" cy="215900"/>
          </a:xfrm>
          <a:prstGeom prst="rect">
            <a:avLst/>
          </a:prstGeom>
        </p:spPr>
        <p:txBody>
          <a:bodyPr vert="horz" lIns="91440" tIns="45720" rIns="91440" bIns="45720" rtlCol="0" anchor="ctr"/>
          <a:lstStyle>
            <a:lvl1pPr>
              <a:defRPr lang="zh-CN" altLang="en-US" sz="1000">
                <a:solidFill>
                  <a:schemeClr val="tx1">
                    <a:lumMod val="50000"/>
                    <a:lumOff val="50000"/>
                  </a:schemeClr>
                </a:solidFill>
              </a:defRPr>
            </a:lvl1pPr>
          </a:lstStyle>
          <a:p>
            <a:endParaRPr lang="zh-CN" altLang="en-US" dirty="0"/>
          </a:p>
        </p:txBody>
      </p:sp>
      <p:sp>
        <p:nvSpPr>
          <p:cNvPr id="4" name="Date Placeholder 3">
            <a:extLst>
              <a:ext uri="{FF2B5EF4-FFF2-40B4-BE49-F238E27FC236}">
                <a16:creationId xmlns:a16="http://schemas.microsoft.com/office/drawing/2014/main" id="{25CDEFE1-A2BE-29F2-D9B7-DBD7A1F76F2E}"/>
              </a:ext>
            </a:extLst>
          </p:cNvPr>
          <p:cNvSpPr>
            <a:spLocks noGrp="1"/>
          </p:cNvSpPr>
          <p:nvPr>
            <p:ph type="dt" sz="half" idx="2"/>
          </p:nvPr>
        </p:nvSpPr>
        <p:spPr>
          <a:xfrm>
            <a:off x="5504656" y="6438900"/>
            <a:ext cx="1802924" cy="215900"/>
          </a:xfrm>
          <a:prstGeom prst="rect">
            <a:avLst/>
          </a:prstGeom>
        </p:spPr>
        <p:txBody>
          <a:bodyPr vert="horz" lIns="91440" tIns="45720" rIns="91440" bIns="45720" rtlCol="0" anchor="ctr"/>
          <a:lstStyle>
            <a:lvl1pPr algn="ctr">
              <a:defRPr lang="zh-CN" altLang="en-US" sz="1000" smtClean="0">
                <a:solidFill>
                  <a:schemeClr val="tx1">
                    <a:lumMod val="50000"/>
                    <a:lumOff val="50000"/>
                  </a:schemeClr>
                </a:solidFill>
              </a:defRPr>
            </a:lvl1pPr>
          </a:lstStyle>
          <a:p>
            <a:endParaRPr lang="en-US" altLang="zh-CN"/>
          </a:p>
        </p:txBody>
      </p:sp>
      <p:sp>
        <p:nvSpPr>
          <p:cNvPr id="5" name="Slide Number Placeholder 5">
            <a:extLst>
              <a:ext uri="{FF2B5EF4-FFF2-40B4-BE49-F238E27FC236}">
                <a16:creationId xmlns:a16="http://schemas.microsoft.com/office/drawing/2014/main" id="{B21CA2AD-9532-7FDE-3160-2B877C663D29}"/>
              </a:ext>
            </a:extLst>
          </p:cNvPr>
          <p:cNvSpPr>
            <a:spLocks noGrp="1"/>
          </p:cNvSpPr>
          <p:nvPr>
            <p:ph type="sldNum" sz="quarter" idx="4"/>
          </p:nvPr>
        </p:nvSpPr>
        <p:spPr>
          <a:xfrm>
            <a:off x="8857452" y="6438900"/>
            <a:ext cx="2661448" cy="215900"/>
          </a:xfrm>
          <a:prstGeom prst="rect">
            <a:avLst/>
          </a:prstGeom>
        </p:spPr>
        <p:txBody>
          <a:bodyPr vert="horz" lIns="91440" tIns="45720" rIns="91440" bIns="45720" rtlCol="0" anchor="ctr"/>
          <a:lstStyle>
            <a:lvl1pPr algn="r">
              <a:defRPr lang="zh-CN" altLang="en-US" sz="1000" smtClean="0">
                <a:solidFill>
                  <a:schemeClr val="tx1">
                    <a:lumMod val="50000"/>
                    <a:lumOff val="50000"/>
                  </a:schemeClr>
                </a:solidFill>
              </a:defRPr>
            </a:lvl1pPr>
          </a:lstStyle>
          <a:p>
            <a:fld id="{7F65B630-C7FF-41C0-9923-C5E5E29EED81}" type="slidenum">
              <a:rPr lang="en-US" altLang="zh-CN" smtClean="0"/>
              <a:pPr/>
              <a:t>‹#›</a:t>
            </a:fld>
            <a:endParaRPr lang="en-US" altLang="zh-CN"/>
          </a:p>
        </p:txBody>
      </p:sp>
    </p:spTree>
    <p:extLst>
      <p:ext uri="{BB962C8B-B14F-4D97-AF65-F5344CB8AC3E}">
        <p14:creationId xmlns:p14="http://schemas.microsoft.com/office/powerpoint/2010/main" val="3033539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C42361C-3E6D-5846-8A6C-D2457952552F}"/>
              </a:ext>
            </a:extLst>
          </p:cNvPr>
          <p:cNvSpPr/>
          <p:nvPr userDrawn="1"/>
        </p:nvSpPr>
        <p:spPr>
          <a:xfrm>
            <a:off x="0" y="0"/>
            <a:ext cx="12192000" cy="685800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a:extLst>
              <a:ext uri="{FF2B5EF4-FFF2-40B4-BE49-F238E27FC236}">
                <a16:creationId xmlns:a16="http://schemas.microsoft.com/office/drawing/2014/main" id="{35CF8133-D301-8041-878A-0C3B8E249DC4}"/>
              </a:ext>
            </a:extLst>
          </p:cNvPr>
          <p:cNvPicPr>
            <a:picLocks noChangeAspect="1"/>
          </p:cNvPicPr>
          <p:nvPr userDrawn="1"/>
        </p:nvPicPr>
        <p:blipFill>
          <a:blip r:embed="rId2">
            <a:alphaModFix amt="70000"/>
          </a:blip>
          <a:stretch>
            <a:fillRect/>
          </a:stretch>
        </p:blipFill>
        <p:spPr>
          <a:xfrm>
            <a:off x="0" y="0"/>
            <a:ext cx="12192000" cy="6858000"/>
          </a:xfrm>
          <a:prstGeom prst="rect">
            <a:avLst/>
          </a:prstGeom>
        </p:spPr>
      </p:pic>
      <p:sp>
        <p:nvSpPr>
          <p:cNvPr id="4" name="文本占位符 31">
            <a:extLst>
              <a:ext uri="{FF2B5EF4-FFF2-40B4-BE49-F238E27FC236}">
                <a16:creationId xmlns:a16="http://schemas.microsoft.com/office/drawing/2014/main" id="{9B0ACBDA-DB2C-2F4F-870E-C1C03FE350A9}"/>
              </a:ext>
            </a:extLst>
          </p:cNvPr>
          <p:cNvSpPr>
            <a:spLocks noGrp="1"/>
          </p:cNvSpPr>
          <p:nvPr>
            <p:ph type="body" sz="quarter" idx="11"/>
          </p:nvPr>
        </p:nvSpPr>
        <p:spPr>
          <a:xfrm>
            <a:off x="2555162" y="3129756"/>
            <a:ext cx="7081677" cy="598488"/>
          </a:xfrm>
          <a:prstGeom prst="rect">
            <a:avLst/>
          </a:prstGeom>
        </p:spPr>
        <p:txBody>
          <a:bodyPr anchor="ctr">
            <a:noAutofit/>
          </a:bodyPr>
          <a:lstStyle>
            <a:lvl1pPr marL="0" indent="0" algn="ctr">
              <a:lnSpc>
                <a:spcPct val="100000"/>
              </a:lnSpc>
              <a:buNone/>
              <a:defRPr sz="6000" b="1" spc="600">
                <a:solidFill>
                  <a:schemeClr val="bg1"/>
                </a:solidFill>
                <a:latin typeface="Microsoft YaHei" panose="020B0503020204020204" pitchFamily="34" charset="-122"/>
                <a:ea typeface="Microsoft YaHei" panose="020B0503020204020204" pitchFamily="34" charset="-122"/>
              </a:defRPr>
            </a:lvl1pPr>
          </a:lstStyle>
          <a:p>
            <a:pPr lvl="0"/>
            <a:endParaRPr lang="zh-CN" altLang="en-US" dirty="0"/>
          </a:p>
        </p:txBody>
      </p:sp>
      <p:cxnSp>
        <p:nvCxnSpPr>
          <p:cNvPr id="5" name="直接连接符 12">
            <a:extLst>
              <a:ext uri="{FF2B5EF4-FFF2-40B4-BE49-F238E27FC236}">
                <a16:creationId xmlns:a16="http://schemas.microsoft.com/office/drawing/2014/main" id="{6BC8F2D4-7D9A-FE49-917B-0190CAF9CACE}"/>
              </a:ext>
            </a:extLst>
          </p:cNvPr>
          <p:cNvCxnSpPr/>
          <p:nvPr userDrawn="1"/>
        </p:nvCxnSpPr>
        <p:spPr>
          <a:xfrm>
            <a:off x="304800" y="3429000"/>
            <a:ext cx="219751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13">
            <a:extLst>
              <a:ext uri="{FF2B5EF4-FFF2-40B4-BE49-F238E27FC236}">
                <a16:creationId xmlns:a16="http://schemas.microsoft.com/office/drawing/2014/main" id="{C27B62F4-97D5-2F4D-8ECD-E7EA23C59A44}"/>
              </a:ext>
            </a:extLst>
          </p:cNvPr>
          <p:cNvCxnSpPr/>
          <p:nvPr userDrawn="1"/>
        </p:nvCxnSpPr>
        <p:spPr>
          <a:xfrm>
            <a:off x="9689690" y="3429000"/>
            <a:ext cx="219751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B53205E2-76C1-0644-857B-0BE2E7106D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63676" y="585565"/>
            <a:ext cx="2064647" cy="1747604"/>
          </a:xfrm>
          <a:prstGeom prst="rect">
            <a:avLst/>
          </a:prstGeom>
        </p:spPr>
      </p:pic>
    </p:spTree>
    <p:extLst>
      <p:ext uri="{BB962C8B-B14F-4D97-AF65-F5344CB8AC3E}">
        <p14:creationId xmlns:p14="http://schemas.microsoft.com/office/powerpoint/2010/main" val="3030439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D62FF-463E-714A-B378-9EF666EBE2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7F37D279-6562-A348-9F47-0A47980079B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8118785E-034B-E544-8B9A-C242D3C7E5AB}"/>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AF85F5DD-7E96-F548-8893-DC163049720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614C328-6160-A84B-AB22-84E12321D136}"/>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415411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122D9A-F4F9-394F-84DB-B8C3439D4A5F}"/>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6F0F20F8-194A-A349-8CC1-47159EC3B3E4}"/>
              </a:ext>
            </a:extLst>
          </p:cNvPr>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3225B619-87B7-3948-953C-2368AC7778E0}"/>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6B606B26-84AB-D64E-A321-EAB44D56E196}"/>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DB755696-A816-3249-B181-CBE48576DECB}"/>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2371867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FC93B0-44DF-B940-9C6E-C163B8BAC8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D6DEAD42-B3BC-0A4B-8312-4219215D4DF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778F284D-9D01-234D-BFFA-42F3F06E9422}"/>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15B70918-24FD-B846-9D4D-D57DE313F6DE}"/>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EB0915CB-8801-BF4D-BE82-F94AC678C5DA}"/>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3471151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5F50BB-DDD7-444C-B928-E622DBF1248C}"/>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12B5950C-663F-0246-B4D0-CFDF8B06B294}"/>
              </a:ext>
            </a:extLst>
          </p:cNvPr>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642EA583-5AB9-594E-9986-EE55B0A30525}"/>
              </a:ext>
            </a:extLst>
          </p:cNvPr>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8202CD77-8E3D-7146-900F-E7580793C0E8}"/>
              </a:ext>
            </a:extLst>
          </p:cNvPr>
          <p:cNvSpPr>
            <a:spLocks noGrp="1"/>
          </p:cNvSpPr>
          <p:nvPr>
            <p:ph type="dt" sz="half" idx="10"/>
          </p:nvPr>
        </p:nvSpPr>
        <p:spPr/>
        <p:txBody>
          <a:bodyPr/>
          <a:lstStyle/>
          <a:p>
            <a:endParaRPr kumimoji="1" lang="zh-CN" altLang="en-US"/>
          </a:p>
        </p:txBody>
      </p:sp>
      <p:sp>
        <p:nvSpPr>
          <p:cNvPr id="6" name="页脚占位符 5">
            <a:extLst>
              <a:ext uri="{FF2B5EF4-FFF2-40B4-BE49-F238E27FC236}">
                <a16:creationId xmlns:a16="http://schemas.microsoft.com/office/drawing/2014/main" id="{6879166C-EE96-7044-9E6A-F6ECA3CDA1CD}"/>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CA134074-2FB7-AB4C-B090-3578E3EA3C99}"/>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389673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692CE9-21C7-0549-85A5-EFF6388B38D6}"/>
              </a:ext>
            </a:extLst>
          </p:cNvPr>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B2AF6C21-1A17-7345-A450-765A5A20152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17B73D7D-5F80-4842-ACB5-E5108C105E3C}"/>
              </a:ext>
            </a:extLst>
          </p:cNvPr>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19B1A644-3716-9444-B593-B85080FF491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30784FAB-563D-FC4B-8AE8-5562FC172079}"/>
              </a:ext>
            </a:extLst>
          </p:cNvPr>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95EA3ABA-93E1-3745-B5EF-9B8D0A83CE2E}"/>
              </a:ext>
            </a:extLst>
          </p:cNvPr>
          <p:cNvSpPr>
            <a:spLocks noGrp="1"/>
          </p:cNvSpPr>
          <p:nvPr>
            <p:ph type="dt" sz="half" idx="10"/>
          </p:nvPr>
        </p:nvSpPr>
        <p:spPr/>
        <p:txBody>
          <a:bodyPr/>
          <a:lstStyle/>
          <a:p>
            <a:endParaRPr kumimoji="1" lang="zh-CN" altLang="en-US"/>
          </a:p>
        </p:txBody>
      </p:sp>
      <p:sp>
        <p:nvSpPr>
          <p:cNvPr id="8" name="页脚占位符 7">
            <a:extLst>
              <a:ext uri="{FF2B5EF4-FFF2-40B4-BE49-F238E27FC236}">
                <a16:creationId xmlns:a16="http://schemas.microsoft.com/office/drawing/2014/main" id="{D1E43B4D-7680-8B44-9CCA-2A50F65C6358}"/>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CB31FBA9-A29D-E44F-BAB7-762B5595F767}"/>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2834206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F694E0-D9DA-0B4C-89DC-1853BBE7BD43}"/>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C00770BA-9433-E04A-8FE8-5E77AF4F2A3F}"/>
              </a:ext>
            </a:extLst>
          </p:cNvPr>
          <p:cNvSpPr>
            <a:spLocks noGrp="1"/>
          </p:cNvSpPr>
          <p:nvPr>
            <p:ph type="dt" sz="half" idx="10"/>
          </p:nvPr>
        </p:nvSpPr>
        <p:spPr/>
        <p:txBody>
          <a:bodyPr/>
          <a:lstStyle/>
          <a:p>
            <a:endParaRPr kumimoji="1" lang="zh-CN" altLang="en-US"/>
          </a:p>
        </p:txBody>
      </p:sp>
      <p:sp>
        <p:nvSpPr>
          <p:cNvPr id="4" name="页脚占位符 3">
            <a:extLst>
              <a:ext uri="{FF2B5EF4-FFF2-40B4-BE49-F238E27FC236}">
                <a16:creationId xmlns:a16="http://schemas.microsoft.com/office/drawing/2014/main" id="{3343A732-09F8-7040-8A15-5ED99A3FE4F0}"/>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8BA2AB6D-1080-D049-9915-DD3C15A976C1}"/>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1691275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0E7B3BA-2247-6941-BCF3-5D6EBD90AA2A}"/>
              </a:ext>
            </a:extLst>
          </p:cNvPr>
          <p:cNvSpPr>
            <a:spLocks noGrp="1"/>
          </p:cNvSpPr>
          <p:nvPr>
            <p:ph type="dt" sz="half" idx="10"/>
          </p:nvPr>
        </p:nvSpPr>
        <p:spPr/>
        <p:txBody>
          <a:bodyPr/>
          <a:lstStyle/>
          <a:p>
            <a:endParaRPr kumimoji="1" lang="zh-CN" altLang="en-US"/>
          </a:p>
        </p:txBody>
      </p:sp>
      <p:sp>
        <p:nvSpPr>
          <p:cNvPr id="3" name="页脚占位符 2">
            <a:extLst>
              <a:ext uri="{FF2B5EF4-FFF2-40B4-BE49-F238E27FC236}">
                <a16:creationId xmlns:a16="http://schemas.microsoft.com/office/drawing/2014/main" id="{D4662438-7DEB-424F-8E2B-28CD1F6E4FE7}"/>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1911EED8-1F3A-8C40-BA6C-4622CC637826}"/>
              </a:ext>
            </a:extLst>
          </p:cNvPr>
          <p:cNvSpPr>
            <a:spLocks noGrp="1"/>
          </p:cNvSpPr>
          <p:nvPr>
            <p:ph type="sldNum" sz="quarter" idx="12"/>
          </p:nvPr>
        </p:nvSpPr>
        <p:spPr/>
        <p:txBody>
          <a:bodyPr/>
          <a:lstStyle/>
          <a:p>
            <a:r>
              <a:rPr kumimoji="1" lang="en-US" altLang="zh-CN"/>
              <a:t>&lt;#1&gt;</a:t>
            </a:r>
            <a:endParaRPr kumimoji="1" lang="zh-CN" altLang="en-US"/>
          </a:p>
        </p:txBody>
      </p:sp>
      <p:sp>
        <p:nvSpPr>
          <p:cNvPr id="5" name="Slide Number Placeholder 5">
            <a:extLst>
              <a:ext uri="{FF2B5EF4-FFF2-40B4-BE49-F238E27FC236}">
                <a16:creationId xmlns:a16="http://schemas.microsoft.com/office/drawing/2014/main" id="{83A954A9-F197-1134-D9F4-B80CBF467940}"/>
              </a:ext>
            </a:extLst>
          </p:cNvPr>
          <p:cNvSpPr txBox="1"/>
          <p:nvPr userDrawn="1"/>
        </p:nvSpPr>
        <p:spPr>
          <a:xfrm>
            <a:off x="10311534" y="6433915"/>
            <a:ext cx="1796516"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solidFill>
                  <a:schemeClr val="tx1"/>
                </a:solidFill>
                <a:latin typeface="Calibri" panose="020F0502020204030204" pitchFamily="34" charset="0"/>
                <a:cs typeface="Calibri" panose="020F0502020204030204" pitchFamily="34" charset="0"/>
              </a:rPr>
              <a:t>‹#›</a:t>
            </a:fld>
            <a:endParaRPr lang="zh-CN" altLang="en-US" sz="1600" b="1">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6376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F58584-4D09-3245-8BF6-9D44024F60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BE11F15A-1B52-B74E-9DD2-BCB780A6C67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57CAE72C-D7E0-374F-BCC4-A4E83A366F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F5231ECB-1E5C-3546-A41A-E46ED25FA304}"/>
              </a:ext>
            </a:extLst>
          </p:cNvPr>
          <p:cNvSpPr>
            <a:spLocks noGrp="1"/>
          </p:cNvSpPr>
          <p:nvPr>
            <p:ph type="dt" sz="half" idx="10"/>
          </p:nvPr>
        </p:nvSpPr>
        <p:spPr/>
        <p:txBody>
          <a:bodyPr/>
          <a:lstStyle/>
          <a:p>
            <a:endParaRPr kumimoji="1" lang="zh-CN" altLang="en-US"/>
          </a:p>
        </p:txBody>
      </p:sp>
      <p:sp>
        <p:nvSpPr>
          <p:cNvPr id="6" name="页脚占位符 5">
            <a:extLst>
              <a:ext uri="{FF2B5EF4-FFF2-40B4-BE49-F238E27FC236}">
                <a16:creationId xmlns:a16="http://schemas.microsoft.com/office/drawing/2014/main" id="{F2C06FEB-4B89-A44A-957B-1F9B142F8E96}"/>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E14CE2A6-57C9-2446-AAD1-BA66433AB820}"/>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3230216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AE6EDE53-0D79-9846-BCBB-4468F3DBDE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zh-CN" altLang="en-US"/>
          </a:p>
        </p:txBody>
      </p:sp>
      <p:sp>
        <p:nvSpPr>
          <p:cNvPr id="5" name="页脚占位符 4">
            <a:extLst>
              <a:ext uri="{FF2B5EF4-FFF2-40B4-BE49-F238E27FC236}">
                <a16:creationId xmlns:a16="http://schemas.microsoft.com/office/drawing/2014/main" id="{FE899A0B-9218-0942-88A0-B008BE3707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1663D45E-FF16-A948-B3D0-F95F2B443D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9E610-3B44-C341-BBCC-712DDD187989}" type="slidenum">
              <a:rPr kumimoji="1" lang="zh-CN" altLang="en-US" smtClean="0"/>
              <a:t>‹#›</a:t>
            </a:fld>
            <a:endParaRPr kumimoji="1" lang="zh-CN" altLang="en-US"/>
          </a:p>
        </p:txBody>
      </p:sp>
      <p:sp>
        <p:nvSpPr>
          <p:cNvPr id="7" name="Slide Number Placeholder 5">
            <a:extLst>
              <a:ext uri="{FF2B5EF4-FFF2-40B4-BE49-F238E27FC236}">
                <a16:creationId xmlns:a16="http://schemas.microsoft.com/office/drawing/2014/main" id="{4511653C-615B-6890-7244-7C169931610C}"/>
              </a:ext>
            </a:extLst>
          </p:cNvPr>
          <p:cNvSpPr txBox="1"/>
          <p:nvPr userDrawn="1"/>
        </p:nvSpPr>
        <p:spPr>
          <a:xfrm>
            <a:off x="10311534" y="6433915"/>
            <a:ext cx="1796516"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solidFill>
                  <a:schemeClr val="tx1">
                    <a:lumMod val="50000"/>
                    <a:lumOff val="50000"/>
                  </a:schemeClr>
                </a:solidFill>
                <a:latin typeface="Calibri" panose="020F0502020204030204" pitchFamily="34" charset="0"/>
                <a:cs typeface="Calibri" panose="020F0502020204030204" pitchFamily="34" charset="0"/>
              </a:rPr>
              <a:t>‹#›</a:t>
            </a:fld>
            <a:endParaRPr lang="zh-CN" altLang="en-US" sz="1600" b="1">
              <a:solidFill>
                <a:schemeClr val="tx1">
                  <a:lumMod val="50000"/>
                  <a:lumOff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7790984"/>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5" r:id="rId14"/>
    <p:sldLayoutId id="2147483666" r:id="rId15"/>
    <p:sldLayoutId id="2147483667" r:id="rId16"/>
    <p:sldLayoutId id="2147483668" r:id="rId17"/>
    <p:sldLayoutId id="2147483669"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python.langchain.com/docs/get_started/introduction.html"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tmp"/><Relationship Id="rId4" Type="http://schemas.openxmlformats.org/officeDocument/2006/relationships/hyperlink" Target="https://gpt-index.readthedocs.io/en/latest/index.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3.tmp"/></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tmp"/><Relationship Id="rId4" Type="http://schemas.openxmlformats.org/officeDocument/2006/relationships/image" Target="../media/image12.tmp"/></Relationships>
</file>

<file path=ppt/slides/_rels/slide8.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AD3EFC-C2A8-4BB3-BA20-17A8803EE87C}"/>
              </a:ext>
            </a:extLst>
          </p:cNvPr>
          <p:cNvSpPr>
            <a:spLocks noGrp="1"/>
          </p:cNvSpPr>
          <p:nvPr>
            <p:ph type="ctrTitle"/>
          </p:nvPr>
        </p:nvSpPr>
        <p:spPr/>
        <p:txBody>
          <a:bodyPr>
            <a:normAutofit fontScale="90000"/>
          </a:bodyPr>
          <a:lstStyle/>
          <a:p>
            <a:r>
              <a:rPr lang="en-US" altLang="zh-CN" dirty="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rPr>
              <a:t>RAG</a:t>
            </a:r>
            <a:br>
              <a:rPr lang="en-US" altLang="zh-CN" dirty="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rPr>
            </a:br>
            <a:r>
              <a:rPr lang="en-US" altLang="zh-CN" dirty="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rPr>
              <a:t>(Retrieval-augmented generation)</a:t>
            </a:r>
            <a:endParaRPr lang="zh-CN" altLang="en-US" dirty="0">
              <a:solidFill>
                <a:srgbClr val="C00000"/>
              </a:solidFill>
              <a:effectLst>
                <a:outerShdw blurRad="38100" dist="38100" dir="2700000" algn="tl">
                  <a:srgbClr val="000000">
                    <a:alpha val="43137"/>
                  </a:srgbClr>
                </a:outerShdw>
              </a:effectLst>
            </a:endParaRPr>
          </a:p>
        </p:txBody>
      </p:sp>
      <p:sp>
        <p:nvSpPr>
          <p:cNvPr id="6" name="标题 6">
            <a:extLst>
              <a:ext uri="{FF2B5EF4-FFF2-40B4-BE49-F238E27FC236}">
                <a16:creationId xmlns:a16="http://schemas.microsoft.com/office/drawing/2014/main" id="{0E6387AB-D867-E458-EC6F-DFA150744664}"/>
              </a:ext>
            </a:extLst>
          </p:cNvPr>
          <p:cNvSpPr txBox="1">
            <a:spLocks/>
          </p:cNvSpPr>
          <p:nvPr/>
        </p:nvSpPr>
        <p:spPr>
          <a:xfrm>
            <a:off x="802551" y="173230"/>
            <a:ext cx="10307196" cy="146183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solidFill>
                  <a:srgbClr val="A40000"/>
                </a:solidFill>
                <a:latin typeface="+mn-lt"/>
                <a:ea typeface="+mj-ea"/>
                <a:cs typeface="+mj-cs"/>
              </a:defRPr>
            </a:lvl1pPr>
          </a:lstStyle>
          <a:p>
            <a:pPr algn="l"/>
            <a:r>
              <a:rPr lang="en-US" altLang="zh-CN" sz="320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2024</a:t>
            </a:r>
            <a:endParaRPr lang="zh-CN" altLang="en-US" sz="320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 name="副标题 2">
            <a:extLst>
              <a:ext uri="{FF2B5EF4-FFF2-40B4-BE49-F238E27FC236}">
                <a16:creationId xmlns:a16="http://schemas.microsoft.com/office/drawing/2014/main" id="{50E72E14-6060-4ACF-43DC-5C4AB6CFC4AC}"/>
              </a:ext>
            </a:extLst>
          </p:cNvPr>
          <p:cNvSpPr>
            <a:spLocks noGrp="1"/>
          </p:cNvSpPr>
          <p:nvPr/>
        </p:nvSpPr>
        <p:spPr>
          <a:xfrm>
            <a:off x="1133310" y="4787148"/>
            <a:ext cx="9925379" cy="483039"/>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400" b="0" kern="1200">
                <a:solidFill>
                  <a:srgbClr val="A40000"/>
                </a:solidFill>
                <a:latin typeface="+mn-lt"/>
                <a:ea typeface="黑体" panose="02010609060101010101" pitchFamily="49"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b="1" dirty="0">
                <a:solidFill>
                  <a:srgbClr val="C00000"/>
                </a:solidFill>
                <a:latin typeface="Microsoft YaHei" panose="020B0503020204020204" pitchFamily="34" charset="-122"/>
                <a:ea typeface="Microsoft YaHei" panose="020B0503020204020204" pitchFamily="34" charset="-122"/>
              </a:rPr>
              <a:t>zhangyiyu@ihep.ac.cn</a:t>
            </a:r>
            <a:endParaRPr lang="zh-CN" altLang="en-US" b="1" dirty="0">
              <a:solidFill>
                <a:srgbClr val="C00000"/>
              </a:solidFill>
              <a:latin typeface="Microsoft YaHei" panose="020B0503020204020204" pitchFamily="34" charset="-122"/>
              <a:ea typeface="Microsoft YaHei" panose="020B0503020204020204" pitchFamily="34" charset="-122"/>
            </a:endParaRPr>
          </a:p>
        </p:txBody>
      </p:sp>
      <p:sp>
        <p:nvSpPr>
          <p:cNvPr id="3" name="副标题 2">
            <a:extLst>
              <a:ext uri="{FF2B5EF4-FFF2-40B4-BE49-F238E27FC236}">
                <a16:creationId xmlns:a16="http://schemas.microsoft.com/office/drawing/2014/main" id="{34638E86-5CE9-87FF-C081-BB7316109997}"/>
              </a:ext>
            </a:extLst>
          </p:cNvPr>
          <p:cNvSpPr>
            <a:spLocks noGrp="1"/>
          </p:cNvSpPr>
          <p:nvPr/>
        </p:nvSpPr>
        <p:spPr>
          <a:xfrm>
            <a:off x="1133310" y="3985392"/>
            <a:ext cx="9925379" cy="483039"/>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400" b="0" kern="1200">
                <a:solidFill>
                  <a:srgbClr val="A40000"/>
                </a:solidFill>
                <a:latin typeface="+mn-lt"/>
                <a:ea typeface="黑体" panose="02010609060101010101" pitchFamily="49"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b="1" dirty="0">
                <a:solidFill>
                  <a:srgbClr val="C00000"/>
                </a:solidFill>
                <a:latin typeface="Microsoft YaHei" panose="020B0503020204020204" pitchFamily="34" charset="-122"/>
                <a:ea typeface="Microsoft YaHei" panose="020B0503020204020204" pitchFamily="34" charset="-122"/>
              </a:rPr>
              <a:t>Yiyu Zhang</a:t>
            </a:r>
            <a:endParaRPr lang="zh-CN" altLang="en-US" b="1" dirty="0">
              <a:solidFill>
                <a:srgbClr val="C00000"/>
              </a:solidFill>
              <a:latin typeface="Microsoft YaHei" panose="020B0503020204020204" pitchFamily="34" charset="-122"/>
              <a:ea typeface="Microsoft YaHei" panose="020B0503020204020204" pitchFamily="34" charset="-122"/>
            </a:endParaRPr>
          </a:p>
        </p:txBody>
      </p:sp>
      <p:sp>
        <p:nvSpPr>
          <p:cNvPr id="5" name="副标题 2">
            <a:extLst>
              <a:ext uri="{FF2B5EF4-FFF2-40B4-BE49-F238E27FC236}">
                <a16:creationId xmlns:a16="http://schemas.microsoft.com/office/drawing/2014/main" id="{858989CF-1C4E-1402-2D3E-A6C30B71C546}"/>
              </a:ext>
            </a:extLst>
          </p:cNvPr>
          <p:cNvSpPr>
            <a:spLocks noGrp="1"/>
          </p:cNvSpPr>
          <p:nvPr/>
        </p:nvSpPr>
        <p:spPr>
          <a:xfrm>
            <a:off x="1184368" y="5588904"/>
            <a:ext cx="9925379" cy="483039"/>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400" b="0" kern="1200">
                <a:solidFill>
                  <a:srgbClr val="A40000"/>
                </a:solidFill>
                <a:latin typeface="+mn-lt"/>
                <a:ea typeface="黑体" panose="02010609060101010101" pitchFamily="49"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b="1">
                <a:solidFill>
                  <a:srgbClr val="C00000"/>
                </a:solidFill>
                <a:latin typeface="Microsoft YaHei" panose="020B0503020204020204" pitchFamily="34" charset="-122"/>
                <a:ea typeface="Microsoft YaHei" panose="020B0503020204020204" pitchFamily="34" charset="-122"/>
              </a:rPr>
              <a:t>Computing Center, IHEP, CAS</a:t>
            </a:r>
            <a:endParaRPr lang="zh-CN" altLang="en-US" b="1" dirty="0">
              <a:solidFill>
                <a:srgbClr val="C0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48311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a:extLst>
            <a:ext uri="{FF2B5EF4-FFF2-40B4-BE49-F238E27FC236}">
              <a16:creationId xmlns:a16="http://schemas.microsoft.com/office/drawing/2014/main" id="{8D1411CF-5B95-CD72-8F23-D12A63CEBA29}"/>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74407AB-3EFA-E9BF-7DFD-045771D136EC}"/>
              </a:ext>
            </a:extLst>
          </p:cNvPr>
          <p:cNvSpPr>
            <a:spLocks noGrp="1"/>
          </p:cNvSpPr>
          <p:nvPr>
            <p:ph type="title"/>
          </p:nvPr>
        </p:nvSpPr>
        <p:spPr>
          <a:xfrm>
            <a:off x="559118" y="136525"/>
            <a:ext cx="9505631" cy="595630"/>
          </a:xfrm>
        </p:spPr>
        <p:txBody>
          <a:bodyPr/>
          <a:lstStyle/>
          <a:p>
            <a:r>
              <a:rPr lang="en-US" altLang="zh-CN" sz="3600" dirty="0"/>
              <a:t>example-2.py</a:t>
            </a:r>
          </a:p>
        </p:txBody>
      </p:sp>
      <p:sp>
        <p:nvSpPr>
          <p:cNvPr id="9" name="文本框 8">
            <a:extLst>
              <a:ext uri="{FF2B5EF4-FFF2-40B4-BE49-F238E27FC236}">
                <a16:creationId xmlns:a16="http://schemas.microsoft.com/office/drawing/2014/main" id="{C28E705C-46F4-34FC-B05B-D2FE0D1AAE07}"/>
              </a:ext>
            </a:extLst>
          </p:cNvPr>
          <p:cNvSpPr txBox="1"/>
          <p:nvPr/>
        </p:nvSpPr>
        <p:spPr>
          <a:xfrm>
            <a:off x="231933" y="1863678"/>
            <a:ext cx="5080000" cy="3862596"/>
          </a:xfrm>
          <a:prstGeom prst="rect">
            <a:avLst/>
          </a:prstGeom>
          <a:noFill/>
        </p:spPr>
        <p:txBody>
          <a:bodyPr wrap="square">
            <a:spAutoFit/>
          </a:bodyPr>
          <a:lstStyle/>
          <a:p>
            <a:pPr>
              <a:lnSpc>
                <a:spcPts val="1425"/>
              </a:lnSpc>
            </a:pPr>
            <a:r>
              <a:rPr lang="en-US" altLang="zh-CN" sz="1200" b="0" dirty="0">
                <a:solidFill>
                  <a:srgbClr val="0000FF"/>
                </a:solidFill>
                <a:effectLst/>
                <a:latin typeface="Consolas" panose="020B0609020204030204" pitchFamily="49" charset="0"/>
              </a:rPr>
              <a:t>def</a:t>
            </a:r>
            <a:r>
              <a:rPr lang="en-US" altLang="zh-CN" sz="1200" b="0" dirty="0">
                <a:solidFill>
                  <a:srgbClr val="000000"/>
                </a:solidFill>
                <a:effectLst/>
                <a:latin typeface="Consolas" panose="020B0609020204030204" pitchFamily="49" charset="0"/>
              </a:rPr>
              <a:t> </a:t>
            </a:r>
            <a:r>
              <a:rPr lang="en-US" altLang="zh-CN" sz="1200" b="0" dirty="0" err="1">
                <a:solidFill>
                  <a:srgbClr val="795E26"/>
                </a:solidFill>
                <a:effectLst/>
                <a:latin typeface="Consolas" panose="020B0609020204030204" pitchFamily="49" charset="0"/>
              </a:rPr>
              <a:t>embedding_func</a:t>
            </a:r>
            <a:r>
              <a:rPr lang="en-US" altLang="zh-CN" sz="1200" b="0" dirty="0">
                <a:solidFill>
                  <a:srgbClr val="000000"/>
                </a:solidFill>
                <a:effectLst/>
                <a:latin typeface="Consolas" panose="020B0609020204030204" pitchFamily="49" charset="0"/>
              </a:rPr>
              <a:t>(</a:t>
            </a:r>
            <a:r>
              <a:rPr lang="en-US" altLang="zh-CN" sz="1200" b="0" dirty="0">
                <a:solidFill>
                  <a:srgbClr val="001080"/>
                </a:solidFill>
                <a:effectLst/>
                <a:latin typeface="Consolas" panose="020B0609020204030204" pitchFamily="49" charset="0"/>
              </a:rPr>
              <a:t>prompt</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a:solidFill>
                  <a:srgbClr val="0000FF"/>
                </a:solidFill>
                <a:effectLst/>
                <a:latin typeface="Consolas" panose="020B0609020204030204" pitchFamily="49" charset="0"/>
              </a:rPr>
              <a:t>global</a:t>
            </a:r>
            <a:r>
              <a:rPr lang="en-US" altLang="zh-CN" sz="1200" b="0" dirty="0">
                <a:solidFill>
                  <a:srgbClr val="000000"/>
                </a:solidFill>
                <a:effectLst/>
                <a:latin typeface="Consolas" panose="020B0609020204030204" pitchFamily="49" charset="0"/>
              </a:rPr>
              <a:t> model</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a:solidFill>
                  <a:srgbClr val="AF00DB"/>
                </a:solidFill>
                <a:effectLst/>
                <a:latin typeface="Consolas" panose="020B0609020204030204" pitchFamily="49" charset="0"/>
              </a:rPr>
              <a:t>return</a:t>
            </a:r>
            <a:r>
              <a:rPr lang="en-US" altLang="zh-CN" sz="1200" b="0" dirty="0">
                <a:solidFill>
                  <a:srgbClr val="000000"/>
                </a:solidFill>
                <a:effectLst/>
                <a:latin typeface="Consolas" panose="020B0609020204030204" pitchFamily="49" charset="0"/>
              </a:rPr>
              <a:t> </a:t>
            </a:r>
            <a:r>
              <a:rPr lang="en-US" altLang="zh-CN" sz="1200" b="0" dirty="0" err="1">
                <a:solidFill>
                  <a:srgbClr val="000000"/>
                </a:solidFill>
                <a:effectLst/>
                <a:latin typeface="Consolas" panose="020B0609020204030204" pitchFamily="49" charset="0"/>
              </a:rPr>
              <a:t>model.encode</a:t>
            </a:r>
            <a:r>
              <a:rPr lang="en-US" altLang="zh-CN" sz="1200" b="0" dirty="0">
                <a:solidFill>
                  <a:srgbClr val="000000"/>
                </a:solidFill>
                <a:effectLst/>
                <a:latin typeface="Consolas" panose="020B0609020204030204" pitchFamily="49" charset="0"/>
              </a:rPr>
              <a:t>(prompt)</a:t>
            </a:r>
          </a:p>
          <a:p>
            <a:pPr>
              <a:lnSpc>
                <a:spcPts val="1425"/>
              </a:lnSpc>
            </a:pPr>
            <a:br>
              <a:rPr lang="en-US" altLang="zh-CN" sz="1200" b="0" dirty="0">
                <a:solidFill>
                  <a:srgbClr val="000000"/>
                </a:solidFill>
                <a:effectLst/>
                <a:latin typeface="Consolas" panose="020B0609020204030204" pitchFamily="49" charset="0"/>
              </a:rPr>
            </a:br>
            <a:br>
              <a:rPr lang="en-US" altLang="zh-CN" sz="1200" b="0" dirty="0">
                <a:solidFill>
                  <a:srgbClr val="000000"/>
                </a:solidFill>
                <a:effectLst/>
                <a:latin typeface="Consolas" panose="020B0609020204030204" pitchFamily="49" charset="0"/>
              </a:rPr>
            </a:br>
            <a:r>
              <a:rPr lang="en-US" altLang="zh-CN" sz="1200" b="0" dirty="0">
                <a:solidFill>
                  <a:srgbClr val="0000FF"/>
                </a:solidFill>
                <a:effectLst/>
                <a:latin typeface="Consolas" panose="020B0609020204030204" pitchFamily="49" charset="0"/>
              </a:rPr>
              <a:t>def</a:t>
            </a:r>
            <a:r>
              <a:rPr lang="en-US" altLang="zh-CN" sz="1200" b="0" dirty="0">
                <a:solidFill>
                  <a:srgbClr val="000000"/>
                </a:solidFill>
                <a:effectLst/>
                <a:latin typeface="Consolas" panose="020B0609020204030204" pitchFamily="49" charset="0"/>
              </a:rPr>
              <a:t> </a:t>
            </a:r>
            <a:r>
              <a:rPr lang="en-US" altLang="zh-CN" sz="1200" b="0" dirty="0" err="1">
                <a:solidFill>
                  <a:srgbClr val="795E26"/>
                </a:solidFill>
                <a:effectLst/>
                <a:latin typeface="Consolas" panose="020B0609020204030204" pitchFamily="49" charset="0"/>
              </a:rPr>
              <a:t>find_best_match</a:t>
            </a:r>
            <a:r>
              <a:rPr lang="en-US" altLang="zh-CN" sz="1200" b="0" dirty="0">
                <a:solidFill>
                  <a:srgbClr val="000000"/>
                </a:solidFill>
                <a:effectLst/>
                <a:latin typeface="Consolas" panose="020B0609020204030204" pitchFamily="49" charset="0"/>
              </a:rPr>
              <a:t>(</a:t>
            </a:r>
            <a:r>
              <a:rPr lang="en-US" altLang="zh-CN" sz="1200" b="0" dirty="0">
                <a:solidFill>
                  <a:srgbClr val="001080"/>
                </a:solidFill>
                <a:effectLst/>
                <a:latin typeface="Consolas" panose="020B0609020204030204" pitchFamily="49" charset="0"/>
              </a:rPr>
              <a:t>query</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docs</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a:solidFill>
                  <a:srgbClr val="008000"/>
                </a:solidFill>
                <a:effectLst/>
                <a:latin typeface="Consolas" panose="020B0609020204030204" pitchFamily="49" charset="0"/>
              </a:rPr>
              <a:t># </a:t>
            </a:r>
            <a:r>
              <a:rPr lang="zh-CN" altLang="en-US" sz="1200" b="0" dirty="0">
                <a:solidFill>
                  <a:srgbClr val="008000"/>
                </a:solidFill>
                <a:effectLst/>
                <a:latin typeface="Consolas" panose="020B0609020204030204" pitchFamily="49" charset="0"/>
              </a:rPr>
              <a:t>使用分</a:t>
            </a:r>
            <a:r>
              <a:rPr lang="en-US" altLang="zh-CN" sz="1200" b="0" dirty="0">
                <a:solidFill>
                  <a:srgbClr val="008000"/>
                </a:solidFill>
                <a:effectLst/>
                <a:latin typeface="Consolas" panose="020B0609020204030204" pitchFamily="49" charset="0"/>
              </a:rPr>
              <a:t>embedding</a:t>
            </a:r>
            <a:r>
              <a:rPr lang="zh-CN" altLang="en-US" sz="1200" b="0" dirty="0">
                <a:solidFill>
                  <a:srgbClr val="008000"/>
                </a:solidFill>
                <a:effectLst/>
                <a:latin typeface="Consolas" panose="020B0609020204030204" pitchFamily="49" charset="0"/>
              </a:rPr>
              <a:t>的方式找到最匹配的文本</a:t>
            </a:r>
            <a:endParaRPr lang="zh-CN" altLang="en-US" sz="1200" b="0" dirty="0">
              <a:solidFill>
                <a:srgbClr val="000000"/>
              </a:solidFill>
              <a:effectLst/>
              <a:latin typeface="Consolas" panose="020B0609020204030204" pitchFamily="49" charset="0"/>
            </a:endParaRPr>
          </a:p>
          <a:p>
            <a:pPr>
              <a:lnSpc>
                <a:spcPts val="1425"/>
              </a:lnSpc>
            </a:pPr>
            <a:r>
              <a:rPr lang="zh-CN" altLang="en-US" sz="1200" b="0" dirty="0">
                <a:solidFill>
                  <a:srgbClr val="000000"/>
                </a:solidFill>
                <a:effectLst/>
                <a:latin typeface="Consolas" panose="020B0609020204030204" pitchFamily="49" charset="0"/>
              </a:rPr>
              <a:t>    </a:t>
            </a:r>
            <a:r>
              <a:rPr lang="en-US" altLang="zh-CN" sz="1200" b="0" dirty="0" err="1">
                <a:solidFill>
                  <a:srgbClr val="000000"/>
                </a:solidFill>
                <a:effectLst/>
                <a:latin typeface="Consolas" panose="020B0609020204030204" pitchFamily="49" charset="0"/>
              </a:rPr>
              <a:t>best_match</a:t>
            </a:r>
            <a:r>
              <a:rPr lang="en-US" altLang="zh-CN" sz="1200" b="0" dirty="0">
                <a:solidFill>
                  <a:srgbClr val="000000"/>
                </a:solidFill>
                <a:effectLst/>
                <a:latin typeface="Consolas" panose="020B0609020204030204" pitchFamily="49" charset="0"/>
              </a:rPr>
              <a:t> = </a:t>
            </a:r>
            <a:r>
              <a:rPr lang="en-US" altLang="zh-CN" sz="1200" b="0" dirty="0">
                <a:solidFill>
                  <a:srgbClr val="0000FF"/>
                </a:solidFill>
                <a:effectLst/>
                <a:latin typeface="Consolas" panose="020B0609020204030204" pitchFamily="49" charset="0"/>
              </a:rPr>
              <a:t>None</a:t>
            </a:r>
            <a:endParaRPr lang="en-US" altLang="zh-CN" sz="1200" b="0" dirty="0">
              <a:solidFill>
                <a:srgbClr val="000000"/>
              </a:solidFill>
              <a:effectLst/>
              <a:latin typeface="Consolas" panose="020B0609020204030204" pitchFamily="49" charset="0"/>
            </a:endParaRP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err="1">
                <a:solidFill>
                  <a:srgbClr val="000000"/>
                </a:solidFill>
                <a:effectLst/>
                <a:latin typeface="Consolas" panose="020B0609020204030204" pitchFamily="49" charset="0"/>
              </a:rPr>
              <a:t>highest_similarity</a:t>
            </a:r>
            <a:r>
              <a:rPr lang="en-US" altLang="zh-CN" sz="1200" b="0" dirty="0">
                <a:solidFill>
                  <a:srgbClr val="000000"/>
                </a:solidFill>
                <a:effectLst/>
                <a:latin typeface="Consolas" panose="020B0609020204030204" pitchFamily="49" charset="0"/>
              </a:rPr>
              <a:t> = </a:t>
            </a:r>
            <a:r>
              <a:rPr lang="en-US" altLang="zh-CN" sz="1200" b="0" dirty="0">
                <a:solidFill>
                  <a:srgbClr val="098658"/>
                </a:solidFill>
                <a:effectLst/>
                <a:latin typeface="Consolas" panose="020B0609020204030204" pitchFamily="49" charset="0"/>
              </a:rPr>
              <a:t>0</a:t>
            </a:r>
            <a:endParaRPr lang="en-US" altLang="zh-CN" sz="1200" b="0" dirty="0">
              <a:solidFill>
                <a:srgbClr val="000000"/>
              </a:solidFill>
              <a:effectLst/>
              <a:latin typeface="Consolas" panose="020B0609020204030204" pitchFamily="49" charset="0"/>
            </a:endParaRPr>
          </a:p>
          <a:p>
            <a:pPr>
              <a:lnSpc>
                <a:spcPts val="1425"/>
              </a:lnSpc>
            </a:pPr>
            <a:br>
              <a:rPr lang="en-US" altLang="zh-CN" sz="1200" b="0" dirty="0">
                <a:solidFill>
                  <a:srgbClr val="000000"/>
                </a:solidFill>
                <a:effectLst/>
                <a:latin typeface="Consolas" panose="020B0609020204030204" pitchFamily="49" charset="0"/>
              </a:rPr>
            </a:br>
            <a:r>
              <a:rPr lang="en-US" altLang="zh-CN" sz="1200" b="0" dirty="0">
                <a:solidFill>
                  <a:srgbClr val="000000"/>
                </a:solidFill>
                <a:effectLst/>
                <a:latin typeface="Consolas" panose="020B0609020204030204" pitchFamily="49" charset="0"/>
              </a:rPr>
              <a:t>    </a:t>
            </a:r>
            <a:r>
              <a:rPr lang="en-US" altLang="zh-CN" sz="1200" b="0" dirty="0" err="1">
                <a:solidFill>
                  <a:srgbClr val="000000"/>
                </a:solidFill>
                <a:effectLst/>
                <a:latin typeface="Consolas" panose="020B0609020204030204" pitchFamily="49" charset="0"/>
              </a:rPr>
              <a:t>query_embedding</a:t>
            </a:r>
            <a:r>
              <a:rPr lang="en-US" altLang="zh-CN" sz="1200" b="0" dirty="0">
                <a:solidFill>
                  <a:srgbClr val="000000"/>
                </a:solidFill>
                <a:effectLst/>
                <a:latin typeface="Consolas" panose="020B0609020204030204" pitchFamily="49" charset="0"/>
              </a:rPr>
              <a:t> = </a:t>
            </a:r>
            <a:r>
              <a:rPr lang="en-US" altLang="zh-CN" sz="1200" b="0" dirty="0" err="1">
                <a:solidFill>
                  <a:srgbClr val="000000"/>
                </a:solidFill>
                <a:effectLst/>
                <a:latin typeface="Consolas" panose="020B0609020204030204" pitchFamily="49" charset="0"/>
              </a:rPr>
              <a:t>embedding_func</a:t>
            </a:r>
            <a:r>
              <a:rPr lang="en-US" altLang="zh-CN" sz="1200" b="0" dirty="0">
                <a:solidFill>
                  <a:srgbClr val="000000"/>
                </a:solidFill>
                <a:effectLst/>
                <a:latin typeface="Consolas" panose="020B0609020204030204" pitchFamily="49" charset="0"/>
              </a:rPr>
              <a:t>(query)</a:t>
            </a:r>
          </a:p>
          <a:p>
            <a:pPr>
              <a:lnSpc>
                <a:spcPts val="1425"/>
              </a:lnSpc>
            </a:pPr>
            <a:r>
              <a:rPr lang="en-US" altLang="zh-CN" sz="1200" b="0" dirty="0">
                <a:solidFill>
                  <a:srgbClr val="000000"/>
                </a:solidFill>
                <a:effectLst/>
                <a:latin typeface="Consolas" panose="020B0609020204030204" pitchFamily="49" charset="0"/>
              </a:rPr>
              <a:t>    embeddings = [</a:t>
            </a:r>
            <a:r>
              <a:rPr lang="en-US" altLang="zh-CN" sz="1200" b="0" dirty="0" err="1">
                <a:solidFill>
                  <a:srgbClr val="000000"/>
                </a:solidFill>
                <a:effectLst/>
                <a:latin typeface="Consolas" panose="020B0609020204030204" pitchFamily="49" charset="0"/>
              </a:rPr>
              <a:t>embedding_func</a:t>
            </a:r>
            <a:r>
              <a:rPr lang="en-US" altLang="zh-CN" sz="1200" b="0" dirty="0">
                <a:solidFill>
                  <a:srgbClr val="000000"/>
                </a:solidFill>
                <a:effectLst/>
                <a:latin typeface="Consolas" panose="020B0609020204030204" pitchFamily="49" charset="0"/>
              </a:rPr>
              <a:t>(doc) </a:t>
            </a:r>
            <a:r>
              <a:rPr lang="en-US" altLang="zh-CN" sz="1200" b="0" dirty="0">
                <a:solidFill>
                  <a:srgbClr val="AF00DB"/>
                </a:solidFill>
                <a:effectLst/>
                <a:latin typeface="Consolas" panose="020B0609020204030204" pitchFamily="49" charset="0"/>
              </a:rPr>
              <a:t>for</a:t>
            </a:r>
            <a:r>
              <a:rPr lang="en-US" altLang="zh-CN" sz="1200" b="0" dirty="0">
                <a:solidFill>
                  <a:srgbClr val="000000"/>
                </a:solidFill>
                <a:effectLst/>
                <a:latin typeface="Consolas" panose="020B0609020204030204" pitchFamily="49" charset="0"/>
              </a:rPr>
              <a:t> doc </a:t>
            </a:r>
            <a:r>
              <a:rPr lang="en-US" altLang="zh-CN" sz="1200" b="0" dirty="0">
                <a:solidFill>
                  <a:srgbClr val="AF00DB"/>
                </a:solidFill>
                <a:effectLst/>
                <a:latin typeface="Consolas" panose="020B0609020204030204" pitchFamily="49" charset="0"/>
              </a:rPr>
              <a:t>in</a:t>
            </a:r>
            <a:r>
              <a:rPr lang="en-US" altLang="zh-CN" sz="1200" b="0" dirty="0">
                <a:solidFill>
                  <a:srgbClr val="000000"/>
                </a:solidFill>
                <a:effectLst/>
                <a:latin typeface="Consolas" panose="020B0609020204030204" pitchFamily="49" charset="0"/>
              </a:rPr>
              <a:t> docs]</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err="1">
                <a:solidFill>
                  <a:srgbClr val="000000"/>
                </a:solidFill>
                <a:effectLst/>
                <a:latin typeface="Consolas" panose="020B0609020204030204" pitchFamily="49" charset="0"/>
              </a:rPr>
              <a:t>best_match_list</a:t>
            </a:r>
            <a:r>
              <a:rPr lang="en-US" altLang="zh-CN" sz="1200" b="0" dirty="0">
                <a:solidFill>
                  <a:srgbClr val="000000"/>
                </a:solidFill>
                <a:effectLst/>
                <a:latin typeface="Consolas" panose="020B0609020204030204" pitchFamily="49" charset="0"/>
              </a:rPr>
              <a:t> = []</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a:solidFill>
                  <a:srgbClr val="AF00DB"/>
                </a:solidFill>
                <a:effectLst/>
                <a:latin typeface="Consolas" panose="020B0609020204030204" pitchFamily="49" charset="0"/>
              </a:rPr>
              <a:t>for</a:t>
            </a:r>
            <a:r>
              <a:rPr lang="en-US" altLang="zh-CN" sz="1200" b="0" dirty="0">
                <a:solidFill>
                  <a:srgbClr val="000000"/>
                </a:solidFill>
                <a:effectLst/>
                <a:latin typeface="Consolas" panose="020B0609020204030204" pitchFamily="49" charset="0"/>
              </a:rPr>
              <a:t> </a:t>
            </a:r>
            <a:r>
              <a:rPr lang="en-US" altLang="zh-CN" sz="1200" b="0" dirty="0" err="1">
                <a:solidFill>
                  <a:srgbClr val="000000"/>
                </a:solidFill>
                <a:effectLst/>
                <a:latin typeface="Consolas" panose="020B0609020204030204" pitchFamily="49" charset="0"/>
              </a:rPr>
              <a:t>i</a:t>
            </a:r>
            <a:r>
              <a:rPr lang="en-US" altLang="zh-CN" sz="1200" b="0" dirty="0">
                <a:solidFill>
                  <a:srgbClr val="000000"/>
                </a:solidFill>
                <a:effectLst/>
                <a:latin typeface="Consolas" panose="020B0609020204030204" pitchFamily="49" charset="0"/>
              </a:rPr>
              <a:t>, embedding </a:t>
            </a:r>
            <a:r>
              <a:rPr lang="en-US" altLang="zh-CN" sz="1200" b="0" dirty="0">
                <a:solidFill>
                  <a:srgbClr val="AF00DB"/>
                </a:solidFill>
                <a:effectLst/>
                <a:latin typeface="Consolas" panose="020B0609020204030204" pitchFamily="49" charset="0"/>
              </a:rPr>
              <a:t>in</a:t>
            </a:r>
            <a:r>
              <a:rPr lang="en-US" altLang="zh-CN" sz="1200" b="0" dirty="0">
                <a:solidFill>
                  <a:srgbClr val="000000"/>
                </a:solidFill>
                <a:effectLst/>
                <a:latin typeface="Consolas" panose="020B0609020204030204" pitchFamily="49" charset="0"/>
              </a:rPr>
              <a:t> </a:t>
            </a:r>
            <a:r>
              <a:rPr lang="en-US" altLang="zh-CN" sz="1200" b="0" dirty="0">
                <a:solidFill>
                  <a:srgbClr val="795E26"/>
                </a:solidFill>
                <a:effectLst/>
                <a:latin typeface="Consolas" panose="020B0609020204030204" pitchFamily="49" charset="0"/>
              </a:rPr>
              <a:t>enumerate</a:t>
            </a:r>
            <a:r>
              <a:rPr lang="en-US" altLang="zh-CN" sz="1200" b="0" dirty="0">
                <a:solidFill>
                  <a:srgbClr val="000000"/>
                </a:solidFill>
                <a:effectLst/>
                <a:latin typeface="Consolas" panose="020B0609020204030204" pitchFamily="49" charset="0"/>
              </a:rPr>
              <a:t>(embeddings):</a:t>
            </a:r>
          </a:p>
          <a:p>
            <a:pPr>
              <a:lnSpc>
                <a:spcPts val="1425"/>
              </a:lnSpc>
            </a:pPr>
            <a:r>
              <a:rPr lang="en-US" altLang="zh-CN" sz="1200" b="0" dirty="0">
                <a:solidFill>
                  <a:srgbClr val="000000"/>
                </a:solidFill>
                <a:effectLst/>
                <a:latin typeface="Consolas" panose="020B0609020204030204" pitchFamily="49" charset="0"/>
              </a:rPr>
              <a:t>        similarity = </a:t>
            </a:r>
            <a:r>
              <a:rPr lang="en-US" altLang="zh-CN" sz="1200" b="0" dirty="0" err="1">
                <a:solidFill>
                  <a:srgbClr val="000000"/>
                </a:solidFill>
                <a:effectLst/>
                <a:latin typeface="Consolas" panose="020B0609020204030204" pitchFamily="49" charset="0"/>
              </a:rPr>
              <a:t>query_embedding</a:t>
            </a:r>
            <a:r>
              <a:rPr lang="en-US" altLang="zh-CN" sz="1200" b="0" dirty="0">
                <a:solidFill>
                  <a:srgbClr val="000000"/>
                </a:solidFill>
                <a:effectLst/>
                <a:latin typeface="Consolas" panose="020B0609020204030204" pitchFamily="49" charset="0"/>
              </a:rPr>
              <a:t>[</a:t>
            </a:r>
            <a:r>
              <a:rPr lang="en-US" altLang="zh-CN" sz="1200" b="0" dirty="0">
                <a:solidFill>
                  <a:srgbClr val="A31515"/>
                </a:solidFill>
                <a:effectLst/>
                <a:latin typeface="Consolas" panose="020B0609020204030204" pitchFamily="49" charset="0"/>
              </a:rPr>
              <a:t>'</a:t>
            </a:r>
            <a:r>
              <a:rPr lang="en-US" altLang="zh-CN" sz="1200" b="0" dirty="0" err="1">
                <a:solidFill>
                  <a:srgbClr val="A31515"/>
                </a:solidFill>
                <a:effectLst/>
                <a:latin typeface="Consolas" panose="020B0609020204030204" pitchFamily="49" charset="0"/>
              </a:rPr>
              <a:t>dense_vecs</a:t>
            </a:r>
            <a:r>
              <a:rPr lang="en-US" altLang="zh-CN" sz="1200" b="0" dirty="0">
                <a:solidFill>
                  <a:srgbClr val="A31515"/>
                </a:solidFill>
                <a:effectLst/>
                <a:latin typeface="Consolas" panose="020B0609020204030204" pitchFamily="49" charset="0"/>
              </a:rPr>
              <a:t>'</a:t>
            </a:r>
            <a:r>
              <a:rPr lang="en-US" altLang="zh-CN" sz="1200" b="0" dirty="0">
                <a:solidFill>
                  <a:srgbClr val="000000"/>
                </a:solidFill>
                <a:effectLst/>
                <a:latin typeface="Consolas" panose="020B0609020204030204" pitchFamily="49" charset="0"/>
              </a:rPr>
              <a:t>] @ embedding[</a:t>
            </a:r>
            <a:r>
              <a:rPr lang="en-US" altLang="zh-CN" sz="1200" b="0" dirty="0">
                <a:solidFill>
                  <a:srgbClr val="A31515"/>
                </a:solidFill>
                <a:effectLst/>
                <a:latin typeface="Consolas" panose="020B0609020204030204" pitchFamily="49" charset="0"/>
              </a:rPr>
              <a:t>'</a:t>
            </a:r>
            <a:r>
              <a:rPr lang="en-US" altLang="zh-CN" sz="1200" b="0" dirty="0" err="1">
                <a:solidFill>
                  <a:srgbClr val="A31515"/>
                </a:solidFill>
                <a:effectLst/>
                <a:latin typeface="Consolas" panose="020B0609020204030204" pitchFamily="49" charset="0"/>
              </a:rPr>
              <a:t>dense_vecs</a:t>
            </a:r>
            <a:r>
              <a:rPr lang="en-US" altLang="zh-CN" sz="1200" b="0" dirty="0">
                <a:solidFill>
                  <a:srgbClr val="A31515"/>
                </a:solidFill>
                <a:effectLst/>
                <a:latin typeface="Consolas" panose="020B0609020204030204" pitchFamily="49" charset="0"/>
              </a:rPr>
              <a:t>'</a:t>
            </a:r>
            <a:r>
              <a:rPr lang="en-US" altLang="zh-CN" sz="1200" b="0" dirty="0">
                <a:solidFill>
                  <a:srgbClr val="000000"/>
                </a:solidFill>
                <a:effectLst/>
                <a:latin typeface="Consolas" panose="020B0609020204030204" pitchFamily="49" charset="0"/>
              </a:rPr>
              <a:t>].T</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err="1">
                <a:solidFill>
                  <a:srgbClr val="000000"/>
                </a:solidFill>
                <a:effectLst/>
                <a:latin typeface="Consolas" panose="020B0609020204030204" pitchFamily="49" charset="0"/>
              </a:rPr>
              <a:t>best_match_list.append</a:t>
            </a:r>
            <a:r>
              <a:rPr lang="en-US" altLang="zh-CN" sz="1200" b="0" dirty="0">
                <a:solidFill>
                  <a:srgbClr val="000000"/>
                </a:solidFill>
                <a:effectLst/>
                <a:latin typeface="Consolas" panose="020B0609020204030204" pitchFamily="49" charset="0"/>
              </a:rPr>
              <a:t>((similarity, docs[</a:t>
            </a:r>
            <a:r>
              <a:rPr lang="en-US" altLang="zh-CN" sz="1200" b="0" dirty="0" err="1">
                <a:solidFill>
                  <a:srgbClr val="000000"/>
                </a:solidFill>
                <a:effectLst/>
                <a:latin typeface="Consolas" panose="020B0609020204030204" pitchFamily="49" charset="0"/>
              </a:rPr>
              <a:t>i</a:t>
            </a:r>
            <a:r>
              <a:rPr lang="en-US" altLang="zh-CN" sz="1200" b="0" dirty="0">
                <a:solidFill>
                  <a:srgbClr val="000000"/>
                </a:solidFill>
                <a:effectLst/>
                <a:latin typeface="Consolas" panose="020B0609020204030204" pitchFamily="49" charset="0"/>
              </a:rPr>
              <a:t>]))</a:t>
            </a:r>
          </a:p>
          <a:p>
            <a:pPr>
              <a:lnSpc>
                <a:spcPts val="1425"/>
              </a:lnSpc>
            </a:pPr>
            <a:br>
              <a:rPr lang="en-US" altLang="zh-CN" sz="1200" b="0" dirty="0">
                <a:solidFill>
                  <a:srgbClr val="000000"/>
                </a:solidFill>
                <a:effectLst/>
                <a:latin typeface="Consolas" panose="020B0609020204030204" pitchFamily="49" charset="0"/>
              </a:rPr>
            </a:br>
            <a:r>
              <a:rPr lang="en-US" altLang="zh-CN" sz="1200" b="0" dirty="0">
                <a:solidFill>
                  <a:srgbClr val="000000"/>
                </a:solidFill>
                <a:effectLst/>
                <a:latin typeface="Consolas" panose="020B0609020204030204" pitchFamily="49" charset="0"/>
              </a:rPr>
              <a:t>    </a:t>
            </a:r>
            <a:r>
              <a:rPr lang="en-US" altLang="zh-CN" sz="1200" b="0" dirty="0" err="1">
                <a:solidFill>
                  <a:srgbClr val="000000"/>
                </a:solidFill>
                <a:effectLst/>
                <a:latin typeface="Consolas" panose="020B0609020204030204" pitchFamily="49" charset="0"/>
              </a:rPr>
              <a:t>best_match_list.sort</a:t>
            </a:r>
            <a:r>
              <a:rPr lang="en-US" altLang="zh-CN" sz="1200" b="0" dirty="0">
                <a:solidFill>
                  <a:srgbClr val="000000"/>
                </a:solidFill>
                <a:effectLst/>
                <a:latin typeface="Consolas" panose="020B0609020204030204" pitchFamily="49" charset="0"/>
              </a:rPr>
              <a:t>(</a:t>
            </a:r>
            <a:r>
              <a:rPr lang="en-US" altLang="zh-CN" sz="1200" b="0" dirty="0">
                <a:solidFill>
                  <a:srgbClr val="001080"/>
                </a:solidFill>
                <a:effectLst/>
                <a:latin typeface="Consolas" panose="020B0609020204030204" pitchFamily="49" charset="0"/>
              </a:rPr>
              <a:t>reverse</a:t>
            </a:r>
            <a:r>
              <a:rPr lang="en-US" altLang="zh-CN" sz="1200" b="0" dirty="0">
                <a:solidFill>
                  <a:srgbClr val="000000"/>
                </a:solidFill>
                <a:effectLst/>
                <a:latin typeface="Consolas" panose="020B0609020204030204" pitchFamily="49" charset="0"/>
              </a:rPr>
              <a:t>=</a:t>
            </a:r>
            <a:r>
              <a:rPr lang="en-US" altLang="zh-CN" sz="1200" b="0" dirty="0">
                <a:solidFill>
                  <a:srgbClr val="0000FF"/>
                </a:solidFill>
                <a:effectLst/>
                <a:latin typeface="Consolas" panose="020B0609020204030204" pitchFamily="49" charset="0"/>
              </a:rPr>
              <a:t>True</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key</a:t>
            </a:r>
            <a:r>
              <a:rPr lang="en-US" altLang="zh-CN" sz="1200" b="0" dirty="0">
                <a:solidFill>
                  <a:srgbClr val="000000"/>
                </a:solidFill>
                <a:effectLst/>
                <a:latin typeface="Consolas" panose="020B0609020204030204" pitchFamily="49" charset="0"/>
              </a:rPr>
              <a:t>=</a:t>
            </a:r>
            <a:r>
              <a:rPr lang="en-US" altLang="zh-CN" sz="1200" b="0" dirty="0">
                <a:solidFill>
                  <a:srgbClr val="0000FF"/>
                </a:solidFill>
                <a:effectLst/>
                <a:latin typeface="Consolas" panose="020B0609020204030204" pitchFamily="49" charset="0"/>
              </a:rPr>
              <a:t>lambda</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x</a:t>
            </a:r>
            <a:r>
              <a:rPr lang="en-US" altLang="zh-CN" sz="1200" b="0" dirty="0">
                <a:solidFill>
                  <a:srgbClr val="000000"/>
                </a:solidFill>
                <a:effectLst/>
                <a:latin typeface="Consolas" panose="020B0609020204030204" pitchFamily="49" charset="0"/>
              </a:rPr>
              <a:t>: x[</a:t>
            </a:r>
            <a:r>
              <a:rPr lang="en-US" altLang="zh-CN" sz="1200" b="0" dirty="0">
                <a:solidFill>
                  <a:srgbClr val="098658"/>
                </a:solidFill>
                <a:effectLst/>
                <a:latin typeface="Consolas" panose="020B0609020204030204" pitchFamily="49" charset="0"/>
              </a:rPr>
              <a:t>0</a:t>
            </a:r>
            <a:r>
              <a:rPr lang="en-US" altLang="zh-CN" sz="1200" b="0" dirty="0">
                <a:solidFill>
                  <a:srgbClr val="000000"/>
                </a:solidFill>
                <a:effectLst/>
                <a:latin typeface="Consolas" panose="020B0609020204030204" pitchFamily="49" charset="0"/>
              </a:rPr>
              <a:t>])</a:t>
            </a:r>
          </a:p>
          <a:p>
            <a:pPr>
              <a:lnSpc>
                <a:spcPts val="1425"/>
              </a:lnSpc>
            </a:pPr>
            <a:br>
              <a:rPr lang="en-US" altLang="zh-CN" sz="1200" b="0" dirty="0">
                <a:solidFill>
                  <a:srgbClr val="000000"/>
                </a:solidFill>
                <a:effectLst/>
                <a:latin typeface="Consolas" panose="020B0609020204030204" pitchFamily="49" charset="0"/>
              </a:rPr>
            </a:br>
            <a:r>
              <a:rPr lang="en-US" altLang="zh-CN" sz="1200" b="0" dirty="0">
                <a:solidFill>
                  <a:srgbClr val="000000"/>
                </a:solidFill>
                <a:effectLst/>
                <a:latin typeface="Consolas" panose="020B0609020204030204" pitchFamily="49" charset="0"/>
              </a:rPr>
              <a:t>    </a:t>
            </a:r>
            <a:r>
              <a:rPr lang="en-US" altLang="zh-CN" sz="1200" b="0" dirty="0">
                <a:solidFill>
                  <a:srgbClr val="AF00DB"/>
                </a:solidFill>
                <a:effectLst/>
                <a:latin typeface="Consolas" panose="020B0609020204030204" pitchFamily="49" charset="0"/>
              </a:rPr>
              <a:t>return</a:t>
            </a:r>
            <a:r>
              <a:rPr lang="en-US" altLang="zh-CN" sz="1200" b="0" dirty="0">
                <a:solidFill>
                  <a:srgbClr val="000000"/>
                </a:solidFill>
                <a:effectLst/>
                <a:latin typeface="Consolas" panose="020B0609020204030204" pitchFamily="49" charset="0"/>
              </a:rPr>
              <a:t> </a:t>
            </a:r>
            <a:r>
              <a:rPr lang="en-US" altLang="zh-CN" sz="1200" b="0" dirty="0" err="1">
                <a:solidFill>
                  <a:srgbClr val="000000"/>
                </a:solidFill>
                <a:effectLst/>
                <a:latin typeface="Consolas" panose="020B0609020204030204" pitchFamily="49" charset="0"/>
              </a:rPr>
              <a:t>best_match_list</a:t>
            </a:r>
            <a:endParaRPr lang="en-US" altLang="zh-CN" sz="1200" b="0" dirty="0">
              <a:solidFill>
                <a:srgbClr val="000000"/>
              </a:solidFill>
              <a:effectLst/>
              <a:latin typeface="Consolas" panose="020B0609020204030204" pitchFamily="49" charset="0"/>
            </a:endParaRPr>
          </a:p>
        </p:txBody>
      </p:sp>
      <p:sp>
        <p:nvSpPr>
          <p:cNvPr id="6" name="文本框 5">
            <a:extLst>
              <a:ext uri="{FF2B5EF4-FFF2-40B4-BE49-F238E27FC236}">
                <a16:creationId xmlns:a16="http://schemas.microsoft.com/office/drawing/2014/main" id="{736AE057-6901-583A-7B4F-B690E51C8EB7}"/>
              </a:ext>
            </a:extLst>
          </p:cNvPr>
          <p:cNvSpPr txBox="1"/>
          <p:nvPr/>
        </p:nvSpPr>
        <p:spPr>
          <a:xfrm>
            <a:off x="5457983" y="1035385"/>
            <a:ext cx="6096000" cy="5693866"/>
          </a:xfrm>
          <a:prstGeom prst="rect">
            <a:avLst/>
          </a:prstGeom>
          <a:noFill/>
        </p:spPr>
        <p:txBody>
          <a:bodyPr wrap="square">
            <a:spAutoFit/>
          </a:bodyPr>
          <a:lstStyle/>
          <a:p>
            <a:r>
              <a:rPr lang="zh-CN" altLang="en-US" sz="1400" dirty="0"/>
              <a:t>best_match_list=[</a:t>
            </a:r>
            <a:endParaRPr lang="en-US" altLang="zh-CN" sz="1400" dirty="0"/>
          </a:p>
          <a:p>
            <a:r>
              <a:rPr lang="zh-CN" altLang="en-US" sz="1400" dirty="0"/>
              <a:t>(0.6445087, 'BOSS is the BESIII Offline Software System (BOSS) is developed on the operating system of Scientific Linux CERN (SLC), using C++ language and GAUDI framework. The software uses some external HEP libraries such as CERNLIB, CLHEP, ROOT, Geant4 etc. The CMT is used as the software configuration management tool’), </a:t>
            </a:r>
            <a:endParaRPr lang="en-US" altLang="zh-CN" sz="1400" dirty="0"/>
          </a:p>
          <a:p>
            <a:r>
              <a:rPr lang="zh-CN" altLang="en-US" sz="1400" dirty="0"/>
              <a:t>(0.36866564, 'BM25 is a bag-of-words retrieval function that ranks a set of documents based on the query terms appearing in each document’), </a:t>
            </a:r>
            <a:endParaRPr lang="en-US" altLang="zh-CN" sz="1400" dirty="0"/>
          </a:p>
          <a:p>
            <a:r>
              <a:rPr lang="zh-CN" altLang="en-US" sz="1400" dirty="0"/>
              <a:t>(0.30214792, 'BGE M3 is an embedding model supporting dense retrieval, lexical matching and multi-vector interaction.’),</a:t>
            </a:r>
            <a:endParaRPr lang="en-US" altLang="zh-CN" sz="1400" dirty="0"/>
          </a:p>
          <a:p>
            <a:r>
              <a:rPr lang="zh-CN" altLang="en-US" sz="1400" dirty="0"/>
              <a:t>(0.2737801, '艾伦·图灵是第一个在人工智能领域进行大量研究的人。'), (0.21962357, '图灵出生于伦敦迈达维尔，成长于英格兰南部。’), </a:t>
            </a:r>
            <a:endParaRPr lang="en-US" altLang="zh-CN" sz="1400" dirty="0"/>
          </a:p>
          <a:p>
            <a:r>
              <a:rPr lang="zh-CN" altLang="en-US" sz="1400" dirty="0"/>
              <a:t>(0.2194491, '人工智能学科成立于1956年。’)</a:t>
            </a:r>
            <a:endParaRPr lang="en-US" altLang="zh-CN" sz="1400" dirty="0"/>
          </a:p>
          <a:p>
            <a:r>
              <a:rPr lang="zh-CN" altLang="en-US" sz="1400" dirty="0"/>
              <a:t>]</a:t>
            </a:r>
          </a:p>
          <a:p>
            <a:r>
              <a:rPr lang="zh-CN" altLang="en-US" sz="1400" dirty="0"/>
              <a:t>context_str='BOSS is the BESIII Offline Software System (BOSS) is developed on the operating system of Scientific Linux CERN (SLC), using C++ language and GAUDI framework. The software uses some external HEP libraries such as CERNLIB, CLHEP, ROOT, Geant4 etc. The CMT is used as the software configuration management tool’</a:t>
            </a:r>
            <a:endParaRPr lang="en-US" altLang="zh-CN" sz="1400" dirty="0"/>
          </a:p>
          <a:p>
            <a:endParaRPr lang="zh-CN" altLang="en-US" sz="1400" dirty="0"/>
          </a:p>
          <a:p>
            <a:r>
              <a:rPr lang="zh-CN" altLang="en-US" sz="1400" dirty="0"/>
              <a:t>answer: BOSS（BESIII Offline Software System）是为BESIII实验开发的一套离线软件系统。它运行在CERN的Scientific Linux CERN (SLC)操作系统上，采用C++语言和GAUDI框架编写。BOSS软件使用了一些外部高能物理（HEP）库，如CERNLIB、CLHEP、ROOT和Geant4等。此外，CMT（Configuration Management Tool）被用作软件配置管理工具。这些组件共同支持BOSS在数据处理和分析中的使用。</a:t>
            </a:r>
          </a:p>
        </p:txBody>
      </p:sp>
    </p:spTree>
    <p:extLst>
      <p:ext uri="{BB962C8B-B14F-4D97-AF65-F5344CB8AC3E}">
        <p14:creationId xmlns:p14="http://schemas.microsoft.com/office/powerpoint/2010/main" val="1803725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09D38-822F-8B4F-6D4A-334CDCD7B20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43E5823-6424-0E92-2C6B-43E96597CDC7}"/>
              </a:ext>
            </a:extLst>
          </p:cNvPr>
          <p:cNvSpPr>
            <a:spLocks noGrp="1"/>
          </p:cNvSpPr>
          <p:nvPr>
            <p:ph type="title"/>
          </p:nvPr>
        </p:nvSpPr>
        <p:spPr>
          <a:xfrm>
            <a:off x="559118" y="136525"/>
            <a:ext cx="9505631" cy="595630"/>
          </a:xfrm>
        </p:spPr>
        <p:txBody>
          <a:bodyPr/>
          <a:lstStyle/>
          <a:p>
            <a:r>
              <a:rPr lang="en-US" altLang="zh-CN" sz="3600" dirty="0" err="1"/>
              <a:t>LlamaIndex</a:t>
            </a:r>
            <a:r>
              <a:rPr lang="en-US" altLang="zh-CN" sz="3600" dirty="0"/>
              <a:t> </a:t>
            </a:r>
            <a:r>
              <a:rPr lang="zh-CN" altLang="en-US" sz="3600" dirty="0"/>
              <a:t>和 </a:t>
            </a:r>
            <a:r>
              <a:rPr lang="en-US" altLang="zh-CN" sz="3600" dirty="0" err="1"/>
              <a:t>LangChain</a:t>
            </a:r>
            <a:endParaRPr lang="zh-CN" altLang="en-US" sz="3600" dirty="0"/>
          </a:p>
        </p:txBody>
      </p:sp>
      <p:sp>
        <p:nvSpPr>
          <p:cNvPr id="7" name="文本框 6">
            <a:extLst>
              <a:ext uri="{FF2B5EF4-FFF2-40B4-BE49-F238E27FC236}">
                <a16:creationId xmlns:a16="http://schemas.microsoft.com/office/drawing/2014/main" id="{45E1A34A-C1B1-A3AF-3BB1-448031A92CF7}"/>
              </a:ext>
            </a:extLst>
          </p:cNvPr>
          <p:cNvSpPr txBox="1"/>
          <p:nvPr/>
        </p:nvSpPr>
        <p:spPr>
          <a:xfrm>
            <a:off x="375464" y="998383"/>
            <a:ext cx="5594350" cy="4524315"/>
          </a:xfrm>
          <a:prstGeom prst="rect">
            <a:avLst/>
          </a:prstGeom>
          <a:noFill/>
        </p:spPr>
        <p:txBody>
          <a:bodyPr wrap="square">
            <a:spAutoFit/>
          </a:bodyPr>
          <a:lstStyle/>
          <a:p>
            <a:r>
              <a:rPr lang="en-US" altLang="zh-CN" b="0" i="0" u="sng" dirty="0" err="1">
                <a:effectLst/>
                <a:latin typeface="-apple-system"/>
                <a:hlinkClick r:id="rId3" tooltip="LangChain"/>
              </a:rPr>
              <a:t>LangChain</a:t>
            </a:r>
            <a:r>
              <a:rPr lang="zh-CN" altLang="en-US" b="0" i="0" dirty="0">
                <a:solidFill>
                  <a:srgbClr val="1F2328"/>
                </a:solidFill>
                <a:effectLst/>
                <a:latin typeface="-apple-system"/>
              </a:rPr>
              <a:t> </a:t>
            </a:r>
            <a:endParaRPr lang="en-US" altLang="zh-CN" b="0" i="0" dirty="0">
              <a:solidFill>
                <a:srgbClr val="1F2328"/>
              </a:solidFill>
              <a:effectLst/>
              <a:latin typeface="-apple-system"/>
            </a:endParaRPr>
          </a:p>
          <a:p>
            <a:pPr marL="285750" indent="-285750">
              <a:buFont typeface="Arial" panose="020B0604020202020204" pitchFamily="34" charset="0"/>
              <a:buChar char="•"/>
            </a:pPr>
            <a:r>
              <a:rPr lang="zh-CN" altLang="en-US" b="0" i="0" dirty="0">
                <a:solidFill>
                  <a:srgbClr val="1F2328"/>
                </a:solidFill>
                <a:effectLst/>
                <a:latin typeface="-apple-system"/>
              </a:rPr>
              <a:t>当前流行的一种 </a:t>
            </a:r>
            <a:r>
              <a:rPr lang="en-US" altLang="zh-CN" b="0" i="0" dirty="0">
                <a:solidFill>
                  <a:srgbClr val="1F2328"/>
                </a:solidFill>
                <a:effectLst/>
                <a:latin typeface="-apple-system"/>
              </a:rPr>
              <a:t>LLM </a:t>
            </a:r>
            <a:r>
              <a:rPr lang="zh-CN" altLang="en-US" b="0" i="0" dirty="0">
                <a:solidFill>
                  <a:srgbClr val="1F2328"/>
                </a:solidFill>
                <a:effectLst/>
                <a:latin typeface="-apple-system"/>
              </a:rPr>
              <a:t>应用开发框架，其中也包含一些检索增强 </a:t>
            </a:r>
            <a:r>
              <a:rPr lang="en-US" altLang="zh-CN" b="0" i="0" dirty="0">
                <a:solidFill>
                  <a:srgbClr val="1F2328"/>
                </a:solidFill>
                <a:effectLst/>
                <a:latin typeface="-apple-system"/>
              </a:rPr>
              <a:t>LLM </a:t>
            </a:r>
            <a:r>
              <a:rPr lang="zh-CN" altLang="en-US" b="0" i="0" dirty="0">
                <a:solidFill>
                  <a:srgbClr val="1F2328"/>
                </a:solidFill>
                <a:effectLst/>
                <a:latin typeface="-apple-system"/>
              </a:rPr>
              <a:t>的相关组件</a:t>
            </a:r>
            <a:endParaRPr lang="en-US" altLang="zh-CN" b="0" i="0" dirty="0">
              <a:solidFill>
                <a:srgbClr val="1F2328"/>
              </a:solidFill>
              <a:effectLst/>
              <a:latin typeface="-apple-system"/>
            </a:endParaRPr>
          </a:p>
          <a:p>
            <a:pPr algn="l"/>
            <a:endParaRPr lang="en-US" altLang="zh-CN" b="0" i="0" u="sng" dirty="0">
              <a:solidFill>
                <a:srgbClr val="1F2328"/>
              </a:solidFill>
              <a:effectLst/>
              <a:latin typeface="-apple-system"/>
              <a:hlinkClick r:id="rId4" tooltip="LlamaIndex"/>
            </a:endParaRPr>
          </a:p>
          <a:p>
            <a:pPr algn="l"/>
            <a:r>
              <a:rPr lang="en-US" altLang="zh-CN" b="0" i="0" u="sng" dirty="0" err="1">
                <a:solidFill>
                  <a:srgbClr val="1F2328"/>
                </a:solidFill>
                <a:effectLst/>
                <a:latin typeface="-apple-system"/>
                <a:hlinkClick r:id="rId4" tooltip="LlamaIndex"/>
              </a:rPr>
              <a:t>LlamaIndex</a:t>
            </a:r>
            <a:r>
              <a:rPr lang="zh-CN" altLang="en-US" b="0" i="0" dirty="0">
                <a:solidFill>
                  <a:srgbClr val="1F2328"/>
                </a:solidFill>
                <a:effectLst/>
                <a:latin typeface="-apple-system"/>
              </a:rPr>
              <a:t> </a:t>
            </a:r>
            <a:endParaRPr lang="en-US" altLang="zh-CN" b="0" i="0" dirty="0">
              <a:solidFill>
                <a:srgbClr val="1F2328"/>
              </a:solidFill>
              <a:effectLst/>
              <a:latin typeface="-apple-system"/>
            </a:endParaRPr>
          </a:p>
          <a:p>
            <a:pPr marL="285750" indent="-285750" algn="l">
              <a:buFont typeface="Arial" panose="020B0604020202020204" pitchFamily="34" charset="0"/>
              <a:buChar char="•"/>
            </a:pPr>
            <a:r>
              <a:rPr lang="zh-CN" altLang="en-US" b="0" i="0" dirty="0">
                <a:solidFill>
                  <a:srgbClr val="1F2328"/>
                </a:solidFill>
                <a:effectLst/>
                <a:latin typeface="-apple-system"/>
              </a:rPr>
              <a:t>一个服务于 </a:t>
            </a:r>
            <a:r>
              <a:rPr lang="en-US" altLang="zh-CN" b="0" i="0" dirty="0">
                <a:solidFill>
                  <a:srgbClr val="1F2328"/>
                </a:solidFill>
                <a:effectLst/>
                <a:latin typeface="-apple-system"/>
              </a:rPr>
              <a:t>LLM </a:t>
            </a:r>
            <a:r>
              <a:rPr lang="zh-CN" altLang="en-US" b="0" i="0" dirty="0">
                <a:solidFill>
                  <a:srgbClr val="1F2328"/>
                </a:solidFill>
                <a:effectLst/>
                <a:latin typeface="-apple-system"/>
              </a:rPr>
              <a:t>应用的数据框架，提供外部数据源的导入、结构化、索引、查询等功能</a:t>
            </a:r>
          </a:p>
          <a:p>
            <a:pPr marL="742950" lvl="1" indent="-285750">
              <a:buFont typeface="Arial" panose="020B0604020202020204" pitchFamily="34" charset="0"/>
              <a:buChar char="•"/>
            </a:pPr>
            <a:r>
              <a:rPr lang="zh-CN" altLang="en-US" b="0" i="0" dirty="0">
                <a:solidFill>
                  <a:srgbClr val="1F2328"/>
                </a:solidFill>
                <a:effectLst/>
                <a:latin typeface="-apple-system"/>
              </a:rPr>
              <a:t>数据连接器：</a:t>
            </a:r>
          </a:p>
          <a:p>
            <a:pPr marL="742950" lvl="1" indent="-285750">
              <a:buFont typeface="Arial" panose="020B0604020202020204" pitchFamily="34" charset="0"/>
              <a:buChar char="•"/>
            </a:pPr>
            <a:r>
              <a:rPr lang="zh-CN" altLang="en-US" b="0" i="0" dirty="0">
                <a:solidFill>
                  <a:srgbClr val="1F2328"/>
                </a:solidFill>
                <a:effectLst/>
                <a:latin typeface="-apple-system"/>
              </a:rPr>
              <a:t>数据索引：</a:t>
            </a:r>
            <a:endParaRPr lang="en-US" altLang="zh-CN" b="0" i="0" dirty="0">
              <a:solidFill>
                <a:srgbClr val="1F2328"/>
              </a:solidFill>
              <a:effectLst/>
              <a:latin typeface="-apple-system"/>
            </a:endParaRPr>
          </a:p>
          <a:p>
            <a:pPr marL="742950" lvl="1" indent="-285750">
              <a:buFont typeface="Arial" panose="020B0604020202020204" pitchFamily="34" charset="0"/>
              <a:buChar char="•"/>
            </a:pPr>
            <a:r>
              <a:rPr lang="zh-CN" altLang="en-US" b="0" i="0" dirty="0">
                <a:solidFill>
                  <a:srgbClr val="1F2328"/>
                </a:solidFill>
                <a:effectLst/>
                <a:latin typeface="-apple-system"/>
              </a:rPr>
              <a:t>查询和对话引擎：</a:t>
            </a:r>
          </a:p>
          <a:p>
            <a:pPr marL="742950" lvl="1" indent="-285750">
              <a:buFont typeface="Arial" panose="020B0604020202020204" pitchFamily="34" charset="0"/>
              <a:buChar char="•"/>
            </a:pPr>
            <a:r>
              <a:rPr lang="zh-CN" altLang="en-US" b="0" i="0" dirty="0">
                <a:solidFill>
                  <a:srgbClr val="1F2328"/>
                </a:solidFill>
                <a:effectLst/>
                <a:latin typeface="-apple-system"/>
              </a:rPr>
              <a:t>应用集成：</a:t>
            </a:r>
            <a:endParaRPr lang="en-US" altLang="zh-CN" b="0" i="0" dirty="0">
              <a:solidFill>
                <a:srgbClr val="1F2328"/>
              </a:solidFill>
              <a:effectLst/>
              <a:latin typeface="-apple-system"/>
            </a:endParaRPr>
          </a:p>
          <a:p>
            <a:pPr algn="l"/>
            <a:endParaRPr lang="en-US" altLang="zh-CN" dirty="0">
              <a:solidFill>
                <a:srgbClr val="1F2328"/>
              </a:solidFill>
              <a:latin typeface="-apple-system"/>
            </a:endParaRPr>
          </a:p>
          <a:p>
            <a:pPr marL="285750" indent="-285750" algn="l">
              <a:buFont typeface="Arial" panose="020B0604020202020204" pitchFamily="34" charset="0"/>
              <a:buChar char="•"/>
            </a:pPr>
            <a:r>
              <a:rPr lang="en-US" altLang="zh-CN" b="0" i="0" dirty="0" err="1">
                <a:solidFill>
                  <a:srgbClr val="1F2328"/>
                </a:solidFill>
                <a:effectLst/>
                <a:latin typeface="-apple-system"/>
              </a:rPr>
              <a:t>LlamaIndex</a:t>
            </a:r>
            <a:r>
              <a:rPr lang="en-US" altLang="zh-CN" b="0" i="0" dirty="0">
                <a:solidFill>
                  <a:srgbClr val="1F2328"/>
                </a:solidFill>
                <a:effectLst/>
                <a:latin typeface="-apple-system"/>
              </a:rPr>
              <a:t> </a:t>
            </a:r>
            <a:r>
              <a:rPr lang="zh-CN" altLang="en-US" b="0" i="0" dirty="0">
                <a:solidFill>
                  <a:srgbClr val="1F2328"/>
                </a:solidFill>
                <a:effectLst/>
                <a:latin typeface="-apple-system"/>
              </a:rPr>
              <a:t>：更侧重于检索增强 </a:t>
            </a:r>
            <a:r>
              <a:rPr lang="en-US" altLang="zh-CN" b="0" i="0" dirty="0">
                <a:solidFill>
                  <a:srgbClr val="1F2328"/>
                </a:solidFill>
                <a:effectLst/>
                <a:latin typeface="-apple-system"/>
              </a:rPr>
              <a:t>LLM </a:t>
            </a:r>
            <a:r>
              <a:rPr lang="zh-CN" altLang="en-US" b="0" i="0" dirty="0">
                <a:solidFill>
                  <a:srgbClr val="1F2328"/>
                </a:solidFill>
                <a:effectLst/>
                <a:latin typeface="-apple-system"/>
              </a:rPr>
              <a:t>这一相对小的领域</a:t>
            </a:r>
            <a:endParaRPr lang="en-US" altLang="zh-CN" b="0" i="0" dirty="0">
              <a:solidFill>
                <a:srgbClr val="1F2328"/>
              </a:solidFill>
              <a:effectLst/>
              <a:latin typeface="-apple-system"/>
            </a:endParaRPr>
          </a:p>
          <a:p>
            <a:pPr marL="285750" indent="-285750" algn="l">
              <a:buFont typeface="Arial" panose="020B0604020202020204" pitchFamily="34" charset="0"/>
              <a:buChar char="•"/>
            </a:pPr>
            <a:r>
              <a:rPr lang="en-US" altLang="zh-CN" b="0" i="0" dirty="0" err="1">
                <a:solidFill>
                  <a:srgbClr val="1F2328"/>
                </a:solidFill>
                <a:effectLst/>
                <a:latin typeface="-apple-system"/>
              </a:rPr>
              <a:t>LangChain</a:t>
            </a:r>
            <a:r>
              <a:rPr lang="en-US" altLang="zh-CN" b="0" i="0" dirty="0">
                <a:solidFill>
                  <a:srgbClr val="1F2328"/>
                </a:solidFill>
                <a:effectLst/>
                <a:latin typeface="-apple-system"/>
              </a:rPr>
              <a:t> </a:t>
            </a:r>
            <a:r>
              <a:rPr lang="zh-CN" altLang="en-US" b="0" i="0" dirty="0">
                <a:solidFill>
                  <a:srgbClr val="1F2328"/>
                </a:solidFill>
                <a:effectLst/>
                <a:latin typeface="-apple-system"/>
              </a:rPr>
              <a:t>覆盖的领域更广，比如会包含 </a:t>
            </a:r>
            <a:r>
              <a:rPr lang="en-US" altLang="zh-CN" b="0" i="0" dirty="0">
                <a:solidFill>
                  <a:srgbClr val="1F2328"/>
                </a:solidFill>
                <a:effectLst/>
                <a:latin typeface="-apple-system"/>
              </a:rPr>
              <a:t>LLM </a:t>
            </a:r>
            <a:r>
              <a:rPr lang="zh-CN" altLang="en-US" b="0" i="0" dirty="0">
                <a:solidFill>
                  <a:srgbClr val="1F2328"/>
                </a:solidFill>
                <a:effectLst/>
                <a:latin typeface="-apple-system"/>
              </a:rPr>
              <a:t>的链式应用、</a:t>
            </a:r>
            <a:r>
              <a:rPr lang="en-US" altLang="zh-CN" b="0" i="0" dirty="0">
                <a:solidFill>
                  <a:srgbClr val="1F2328"/>
                </a:solidFill>
                <a:effectLst/>
                <a:latin typeface="-apple-system"/>
              </a:rPr>
              <a:t>Agent </a:t>
            </a:r>
            <a:r>
              <a:rPr lang="zh-CN" altLang="en-US" b="0" i="0" dirty="0">
                <a:solidFill>
                  <a:srgbClr val="1F2328"/>
                </a:solidFill>
                <a:effectLst/>
                <a:latin typeface="-apple-system"/>
              </a:rPr>
              <a:t>的创建和管理等。</a:t>
            </a:r>
            <a:endParaRPr lang="en-US" altLang="zh-CN" b="0" i="0" dirty="0">
              <a:solidFill>
                <a:srgbClr val="1F2328"/>
              </a:solidFill>
              <a:effectLst/>
              <a:latin typeface="-apple-system"/>
            </a:endParaRPr>
          </a:p>
        </p:txBody>
      </p:sp>
      <p:pic>
        <p:nvPicPr>
          <p:cNvPr id="4" name="图片 3">
            <a:extLst>
              <a:ext uri="{FF2B5EF4-FFF2-40B4-BE49-F238E27FC236}">
                <a16:creationId xmlns:a16="http://schemas.microsoft.com/office/drawing/2014/main" id="{2B2F7B9E-E3C9-91A2-8CF3-84EC5DB7BE3B}"/>
              </a:ext>
            </a:extLst>
          </p:cNvPr>
          <p:cNvPicPr>
            <a:picLocks noChangeAspect="1"/>
          </p:cNvPicPr>
          <p:nvPr/>
        </p:nvPicPr>
        <p:blipFill>
          <a:blip r:embed="rId5"/>
          <a:stretch>
            <a:fillRect/>
          </a:stretch>
        </p:blipFill>
        <p:spPr>
          <a:xfrm>
            <a:off x="6412691" y="998383"/>
            <a:ext cx="4435265" cy="2962026"/>
          </a:xfrm>
          <a:prstGeom prst="rect">
            <a:avLst/>
          </a:prstGeom>
        </p:spPr>
      </p:pic>
      <p:pic>
        <p:nvPicPr>
          <p:cNvPr id="2050" name="Picture 2" descr="LlamaIndex - Build Knowledge Assistants over your Enterprise Data">
            <a:extLst>
              <a:ext uri="{FF2B5EF4-FFF2-40B4-BE49-F238E27FC236}">
                <a16:creationId xmlns:a16="http://schemas.microsoft.com/office/drawing/2014/main" id="{D0D6616E-81D6-C2B3-08E7-69BFB297E3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2691" y="4025037"/>
            <a:ext cx="5059462" cy="2653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904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492B3-81FC-0F72-E59A-5814D7BDE98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6676C54-4870-5B3A-F6F3-746B588DB156}"/>
              </a:ext>
            </a:extLst>
          </p:cNvPr>
          <p:cNvSpPr>
            <a:spLocks noGrp="1"/>
          </p:cNvSpPr>
          <p:nvPr>
            <p:ph type="title"/>
          </p:nvPr>
        </p:nvSpPr>
        <p:spPr>
          <a:xfrm>
            <a:off x="559118" y="136525"/>
            <a:ext cx="9505631" cy="595630"/>
          </a:xfrm>
        </p:spPr>
        <p:txBody>
          <a:bodyPr/>
          <a:lstStyle/>
          <a:p>
            <a:r>
              <a:rPr lang="en-US" altLang="zh-CN" sz="3600" dirty="0"/>
              <a:t>Navie RAG</a:t>
            </a:r>
            <a:endParaRPr lang="zh-CN" altLang="en-US" sz="3600" dirty="0"/>
          </a:p>
        </p:txBody>
      </p:sp>
      <p:sp>
        <p:nvSpPr>
          <p:cNvPr id="5" name="文本框 4">
            <a:extLst>
              <a:ext uri="{FF2B5EF4-FFF2-40B4-BE49-F238E27FC236}">
                <a16:creationId xmlns:a16="http://schemas.microsoft.com/office/drawing/2014/main" id="{9681DBEB-7C29-949A-E27B-C5C49D268C2C}"/>
              </a:ext>
            </a:extLst>
          </p:cNvPr>
          <p:cNvSpPr txBox="1"/>
          <p:nvPr/>
        </p:nvSpPr>
        <p:spPr>
          <a:xfrm>
            <a:off x="622300" y="1113374"/>
            <a:ext cx="10794682" cy="3416320"/>
          </a:xfrm>
          <a:prstGeom prst="rect">
            <a:avLst/>
          </a:prstGeom>
          <a:noFill/>
        </p:spPr>
        <p:txBody>
          <a:bodyPr wrap="square">
            <a:spAutoFit/>
          </a:bodyPr>
          <a:lstStyle/>
          <a:p>
            <a:pPr algn="l"/>
            <a:r>
              <a:rPr lang="zh-CN" altLang="en-US" b="0" i="0" dirty="0">
                <a:solidFill>
                  <a:srgbClr val="1F2328"/>
                </a:solidFill>
                <a:effectLst/>
                <a:latin typeface="-apple-system"/>
              </a:rPr>
              <a:t>原始</a:t>
            </a:r>
            <a:r>
              <a:rPr lang="en-US" altLang="zh-CN" b="0" i="0" dirty="0">
                <a:solidFill>
                  <a:srgbClr val="1F2328"/>
                </a:solidFill>
                <a:effectLst/>
                <a:latin typeface="-apple-system"/>
              </a:rPr>
              <a:t>RAG</a:t>
            </a:r>
            <a:r>
              <a:rPr lang="zh-CN" altLang="en-US" b="0" i="0" dirty="0">
                <a:solidFill>
                  <a:srgbClr val="1F2328"/>
                </a:solidFill>
                <a:effectLst/>
                <a:latin typeface="-apple-system"/>
              </a:rPr>
              <a:t>一般只包含</a:t>
            </a:r>
            <a:r>
              <a:rPr lang="en-US" altLang="zh-CN" b="0" i="0" dirty="0">
                <a:solidFill>
                  <a:srgbClr val="1F2328"/>
                </a:solidFill>
                <a:effectLst/>
                <a:latin typeface="-apple-system"/>
              </a:rPr>
              <a:t>3</a:t>
            </a:r>
            <a:r>
              <a:rPr lang="zh-CN" altLang="en-US" b="0" i="0" dirty="0">
                <a:solidFill>
                  <a:srgbClr val="1F2328"/>
                </a:solidFill>
                <a:effectLst/>
                <a:latin typeface="-apple-system"/>
              </a:rPr>
              <a:t>个简单的组件</a:t>
            </a:r>
            <a:endParaRPr lang="en-US" altLang="zh-CN" b="0" i="0" dirty="0">
              <a:solidFill>
                <a:srgbClr val="1F2328"/>
              </a:solidFill>
              <a:effectLst/>
              <a:latin typeface="-apple-system"/>
            </a:endParaRPr>
          </a:p>
          <a:p>
            <a:pPr algn="l"/>
            <a:r>
              <a:rPr lang="en-US" altLang="zh-CN" dirty="0">
                <a:solidFill>
                  <a:srgbClr val="1F2328"/>
                </a:solidFill>
                <a:latin typeface="-apple-system"/>
              </a:rPr>
              <a:t>	</a:t>
            </a:r>
            <a:r>
              <a:rPr lang="zh-CN" altLang="en-US" b="1" i="0" dirty="0">
                <a:solidFill>
                  <a:srgbClr val="1F2328"/>
                </a:solidFill>
                <a:effectLst/>
                <a:latin typeface="-apple-system"/>
              </a:rPr>
              <a:t>索引、检索</a:t>
            </a:r>
            <a:r>
              <a:rPr lang="zh-CN" altLang="en-US" b="1" dirty="0">
                <a:solidFill>
                  <a:srgbClr val="1F2328"/>
                </a:solidFill>
                <a:latin typeface="-apple-system"/>
              </a:rPr>
              <a:t>、</a:t>
            </a:r>
            <a:r>
              <a:rPr lang="zh-CN" altLang="en-US" b="1" i="0" dirty="0">
                <a:solidFill>
                  <a:srgbClr val="1F2328"/>
                </a:solidFill>
                <a:effectLst/>
                <a:latin typeface="-apple-system"/>
              </a:rPr>
              <a:t>生成</a:t>
            </a:r>
            <a:endParaRPr lang="zh-CN" altLang="en-US" b="0" i="0" dirty="0">
              <a:solidFill>
                <a:srgbClr val="1F2328"/>
              </a:solidFill>
              <a:effectLst/>
              <a:latin typeface="-apple-system"/>
            </a:endParaRPr>
          </a:p>
          <a:p>
            <a:pPr algn="l"/>
            <a:endParaRPr lang="zh-CN" altLang="en-US" b="0" i="0" dirty="0">
              <a:solidFill>
                <a:srgbClr val="1F2328"/>
              </a:solidFill>
              <a:effectLst/>
              <a:latin typeface="-apple-system"/>
            </a:endParaRPr>
          </a:p>
          <a:p>
            <a:pPr marL="285750" indent="-285750" algn="l">
              <a:buFont typeface="Arial" panose="020B0604020202020204" pitchFamily="34" charset="0"/>
              <a:buChar char="•"/>
            </a:pPr>
            <a:r>
              <a:rPr lang="zh-CN" altLang="en-US" b="1" i="0" dirty="0">
                <a:solidFill>
                  <a:srgbClr val="1F2328"/>
                </a:solidFill>
                <a:effectLst/>
                <a:latin typeface="-apple-system"/>
              </a:rPr>
              <a:t>检索质量</a:t>
            </a:r>
            <a:endParaRPr lang="en-US" altLang="zh-CN" b="0" i="0" dirty="0">
              <a:solidFill>
                <a:srgbClr val="1F2328"/>
              </a:solidFill>
              <a:effectLst/>
              <a:latin typeface="-apple-system"/>
            </a:endParaRPr>
          </a:p>
          <a:p>
            <a:pPr marL="742950" lvl="1" indent="-285750">
              <a:buFont typeface="Arial" panose="020B0604020202020204" pitchFamily="34" charset="0"/>
              <a:buChar char="•"/>
            </a:pPr>
            <a:r>
              <a:rPr lang="zh-CN" altLang="en-US" b="0" i="0" dirty="0">
                <a:solidFill>
                  <a:srgbClr val="1F2328"/>
                </a:solidFill>
                <a:effectLst/>
                <a:latin typeface="-apple-system"/>
              </a:rPr>
              <a:t>查询的结果并不一定适合给定的</a:t>
            </a:r>
            <a:r>
              <a:rPr lang="en-US" altLang="zh-CN" b="0" i="0" dirty="0">
                <a:solidFill>
                  <a:srgbClr val="1F2328"/>
                </a:solidFill>
                <a:effectLst/>
                <a:latin typeface="-apple-system"/>
              </a:rPr>
              <a:t>query</a:t>
            </a:r>
            <a:endParaRPr lang="zh-CN" altLang="en-US" b="0" i="0" dirty="0">
              <a:solidFill>
                <a:srgbClr val="1F2328"/>
              </a:solidFill>
              <a:effectLst/>
              <a:latin typeface="-apple-system"/>
            </a:endParaRPr>
          </a:p>
          <a:p>
            <a:pPr marL="285750" indent="-285750" algn="l">
              <a:buFont typeface="Arial" panose="020B0604020202020204" pitchFamily="34" charset="0"/>
              <a:buChar char="•"/>
            </a:pPr>
            <a:r>
              <a:rPr lang="zh-CN" altLang="en-US" b="1" i="0" dirty="0">
                <a:solidFill>
                  <a:srgbClr val="1F2328"/>
                </a:solidFill>
                <a:effectLst/>
                <a:latin typeface="-apple-system"/>
              </a:rPr>
              <a:t>回复质量</a:t>
            </a:r>
            <a:endParaRPr lang="en-US" altLang="zh-CN" b="0" i="0" dirty="0">
              <a:solidFill>
                <a:srgbClr val="1F2328"/>
              </a:solidFill>
              <a:effectLst/>
              <a:latin typeface="-apple-system"/>
            </a:endParaRPr>
          </a:p>
          <a:p>
            <a:pPr marL="742950" lvl="1" indent="-285750">
              <a:buFont typeface="Arial" panose="020B0604020202020204" pitchFamily="34" charset="0"/>
              <a:buChar char="•"/>
            </a:pPr>
            <a:r>
              <a:rPr lang="zh-CN" altLang="en-US" b="0" i="0" dirty="0">
                <a:solidFill>
                  <a:srgbClr val="1F2328"/>
                </a:solidFill>
                <a:effectLst/>
                <a:latin typeface="-apple-system"/>
              </a:rPr>
              <a:t>尽管</a:t>
            </a:r>
            <a:r>
              <a:rPr lang="en-US" altLang="zh-CN" b="0" i="0" dirty="0">
                <a:solidFill>
                  <a:srgbClr val="1F2328"/>
                </a:solidFill>
                <a:effectLst/>
                <a:latin typeface="-apple-system"/>
              </a:rPr>
              <a:t>RAG</a:t>
            </a:r>
            <a:r>
              <a:rPr lang="zh-CN" altLang="en-US" b="0" i="0" dirty="0">
                <a:solidFill>
                  <a:srgbClr val="1F2328"/>
                </a:solidFill>
                <a:effectLst/>
                <a:latin typeface="-apple-system"/>
              </a:rPr>
              <a:t>能很大程度约束大模型的随意生成，但不见得能绝对保证约束，模型还是可能会生成编造、违背现实、拒答、不参考检索结果等问题。</a:t>
            </a:r>
          </a:p>
          <a:p>
            <a:pPr marL="285750" indent="-285750" algn="l">
              <a:buFont typeface="Arial" panose="020B0604020202020204" pitchFamily="34" charset="0"/>
              <a:buChar char="•"/>
            </a:pPr>
            <a:r>
              <a:rPr lang="zh-CN" altLang="en-US" b="1" i="0" dirty="0">
                <a:solidFill>
                  <a:srgbClr val="1F2328"/>
                </a:solidFill>
                <a:effectLst/>
                <a:latin typeface="-apple-system"/>
              </a:rPr>
              <a:t>增强过程问题</a:t>
            </a:r>
            <a:endParaRPr lang="en-US" altLang="zh-CN" b="0" i="0" dirty="0">
              <a:solidFill>
                <a:srgbClr val="1F2328"/>
              </a:solidFill>
              <a:effectLst/>
              <a:latin typeface="-apple-system"/>
            </a:endParaRPr>
          </a:p>
          <a:p>
            <a:pPr marL="742950" lvl="1" indent="-285750">
              <a:buFont typeface="Arial" panose="020B0604020202020204" pitchFamily="34" charset="0"/>
              <a:buChar char="•"/>
            </a:pPr>
            <a:r>
              <a:rPr lang="zh-CN" altLang="en-US" b="0" i="0" dirty="0">
                <a:solidFill>
                  <a:srgbClr val="1F2328"/>
                </a:solidFill>
                <a:effectLst/>
                <a:latin typeface="-apple-system"/>
              </a:rPr>
              <a:t>大模型可能会被检索结果误导</a:t>
            </a:r>
            <a:endParaRPr lang="en-US" altLang="zh-CN" b="0" i="0" dirty="0">
              <a:solidFill>
                <a:srgbClr val="1F2328"/>
              </a:solidFill>
              <a:effectLst/>
              <a:latin typeface="-apple-system"/>
            </a:endParaRPr>
          </a:p>
          <a:p>
            <a:pPr marL="742950" lvl="1" indent="-285750">
              <a:buFont typeface="Arial" panose="020B0604020202020204" pitchFamily="34" charset="0"/>
              <a:buChar char="•"/>
            </a:pPr>
            <a:r>
              <a:rPr lang="zh-CN" altLang="en-US" b="0" i="0" dirty="0">
                <a:solidFill>
                  <a:srgbClr val="1F2328"/>
                </a:solidFill>
                <a:effectLst/>
                <a:latin typeface="-apple-system"/>
              </a:rPr>
              <a:t>被重复信息影响之类的，从而生成杂乱无章、重复、答非所问的问题</a:t>
            </a:r>
            <a:endParaRPr lang="en-US" altLang="zh-CN" b="0" i="0" dirty="0">
              <a:solidFill>
                <a:srgbClr val="1F2328"/>
              </a:solidFill>
              <a:effectLst/>
              <a:latin typeface="-apple-system"/>
            </a:endParaRPr>
          </a:p>
          <a:p>
            <a:pPr marL="742950" lvl="1" indent="-285750">
              <a:buFont typeface="Arial" panose="020B0604020202020204" pitchFamily="34" charset="0"/>
              <a:buChar char="•"/>
            </a:pPr>
            <a:r>
              <a:rPr lang="zh-CN" altLang="en-US" b="0" i="0" dirty="0">
                <a:solidFill>
                  <a:srgbClr val="1F2328"/>
                </a:solidFill>
                <a:effectLst/>
                <a:latin typeface="-apple-system"/>
              </a:rPr>
              <a:t>大模型的生成如果过度依赖检索结果，也可能会让回复内容受到限制。</a:t>
            </a:r>
          </a:p>
        </p:txBody>
      </p:sp>
      <p:pic>
        <p:nvPicPr>
          <p:cNvPr id="3" name="图片 2">
            <a:extLst>
              <a:ext uri="{FF2B5EF4-FFF2-40B4-BE49-F238E27FC236}">
                <a16:creationId xmlns:a16="http://schemas.microsoft.com/office/drawing/2014/main" id="{F39C874C-0C46-C6A3-832A-BB832B278FBB}"/>
              </a:ext>
            </a:extLst>
          </p:cNvPr>
          <p:cNvPicPr>
            <a:picLocks noChangeAspect="1"/>
          </p:cNvPicPr>
          <p:nvPr/>
        </p:nvPicPr>
        <p:blipFill>
          <a:blip r:embed="rId3"/>
          <a:stretch>
            <a:fillRect/>
          </a:stretch>
        </p:blipFill>
        <p:spPr>
          <a:xfrm>
            <a:off x="2671479" y="4529694"/>
            <a:ext cx="5266021" cy="2274961"/>
          </a:xfrm>
          <a:prstGeom prst="rect">
            <a:avLst/>
          </a:prstGeom>
        </p:spPr>
      </p:pic>
    </p:spTree>
    <p:extLst>
      <p:ext uri="{BB962C8B-B14F-4D97-AF65-F5344CB8AC3E}">
        <p14:creationId xmlns:p14="http://schemas.microsoft.com/office/powerpoint/2010/main" val="2766807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88614-C7F9-AB32-6B1C-1C527F57DC2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8F57E07-6E92-CF5B-5AD1-E9A72CCE4952}"/>
              </a:ext>
            </a:extLst>
          </p:cNvPr>
          <p:cNvSpPr>
            <a:spLocks noGrp="1"/>
          </p:cNvSpPr>
          <p:nvPr>
            <p:ph type="title"/>
          </p:nvPr>
        </p:nvSpPr>
        <p:spPr>
          <a:xfrm>
            <a:off x="559118" y="136525"/>
            <a:ext cx="9505631" cy="595630"/>
          </a:xfrm>
        </p:spPr>
        <p:txBody>
          <a:bodyPr/>
          <a:lstStyle/>
          <a:p>
            <a:r>
              <a:rPr lang="en-US" altLang="zh-CN" sz="3600" dirty="0"/>
              <a:t>example-3.py</a:t>
            </a:r>
          </a:p>
        </p:txBody>
      </p:sp>
      <p:sp>
        <p:nvSpPr>
          <p:cNvPr id="11" name="文本框 10">
            <a:extLst>
              <a:ext uri="{FF2B5EF4-FFF2-40B4-BE49-F238E27FC236}">
                <a16:creationId xmlns:a16="http://schemas.microsoft.com/office/drawing/2014/main" id="{D23E9C3E-EE84-2E7E-52C7-0A7FA371DADE}"/>
              </a:ext>
            </a:extLst>
          </p:cNvPr>
          <p:cNvSpPr txBox="1"/>
          <p:nvPr/>
        </p:nvSpPr>
        <p:spPr>
          <a:xfrm>
            <a:off x="203200" y="840968"/>
            <a:ext cx="5835650" cy="6017032"/>
          </a:xfrm>
          <a:prstGeom prst="rect">
            <a:avLst/>
          </a:prstGeom>
          <a:noFill/>
        </p:spPr>
        <p:txBody>
          <a:bodyPr wrap="square">
            <a:spAutoFit/>
          </a:bodyPr>
          <a:lstStyle/>
          <a:p>
            <a:pPr>
              <a:lnSpc>
                <a:spcPts val="1425"/>
              </a:lnSpc>
            </a:pPr>
            <a:r>
              <a:rPr lang="en-US" altLang="zh-CN" sz="1200" b="0" dirty="0">
                <a:solidFill>
                  <a:srgbClr val="008000"/>
                </a:solidFill>
                <a:effectLst/>
                <a:latin typeface="Consolas" panose="020B0609020204030204" pitchFamily="49" charset="0"/>
              </a:rPr>
              <a:t># loads BAAI/bge-m3</a:t>
            </a:r>
            <a:endParaRPr lang="en-US" altLang="zh-CN" sz="1200" b="0" dirty="0">
              <a:solidFill>
                <a:srgbClr val="000000"/>
              </a:solidFill>
              <a:effectLst/>
              <a:latin typeface="Consolas" panose="020B0609020204030204" pitchFamily="49" charset="0"/>
            </a:endParaRPr>
          </a:p>
          <a:p>
            <a:pPr>
              <a:lnSpc>
                <a:spcPts val="1425"/>
              </a:lnSpc>
            </a:pPr>
            <a:r>
              <a:rPr lang="en-US" altLang="zh-CN" sz="1200" b="0" dirty="0" err="1">
                <a:solidFill>
                  <a:srgbClr val="001080"/>
                </a:solidFill>
                <a:effectLst/>
                <a:latin typeface="Consolas" panose="020B0609020204030204" pitchFamily="49" charset="0"/>
              </a:rPr>
              <a:t>embed_model</a:t>
            </a:r>
            <a:r>
              <a:rPr lang="en-US" altLang="zh-CN" sz="1200" b="0" dirty="0">
                <a:solidFill>
                  <a:srgbClr val="000000"/>
                </a:solidFill>
                <a:effectLst/>
                <a:latin typeface="Consolas" panose="020B0609020204030204" pitchFamily="49" charset="0"/>
              </a:rPr>
              <a:t> = </a:t>
            </a:r>
            <a:r>
              <a:rPr lang="en-US" altLang="zh-CN" sz="1200" b="0" dirty="0" err="1">
                <a:solidFill>
                  <a:srgbClr val="267F99"/>
                </a:solidFill>
                <a:effectLst/>
                <a:latin typeface="Consolas" panose="020B0609020204030204" pitchFamily="49" charset="0"/>
              </a:rPr>
              <a:t>HuggingFaceEmbedding</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err="1">
                <a:solidFill>
                  <a:srgbClr val="001080"/>
                </a:solidFill>
                <a:effectLst/>
                <a:latin typeface="Consolas" panose="020B0609020204030204" pitchFamily="49" charset="0"/>
              </a:rPr>
              <a:t>model_name</a:t>
            </a:r>
            <a:r>
              <a:rPr lang="en-US" altLang="zh-CN" sz="1200" b="0" dirty="0">
                <a:solidFill>
                  <a:srgbClr val="000000"/>
                </a:solidFill>
                <a:effectLst/>
                <a:latin typeface="Consolas" panose="020B0609020204030204" pitchFamily="49" charset="0"/>
              </a:rPr>
              <a:t>=</a:t>
            </a:r>
            <a:r>
              <a:rPr lang="en-US" altLang="zh-CN" sz="1200" b="0" dirty="0">
                <a:solidFill>
                  <a:srgbClr val="0000FF"/>
                </a:solidFill>
                <a:effectLst/>
                <a:latin typeface="Consolas" panose="020B0609020204030204" pitchFamily="49" charset="0"/>
              </a:rPr>
              <a:t>f</a:t>
            </a:r>
            <a:r>
              <a:rPr lang="en-US" altLang="zh-CN" sz="1200" b="0" dirty="0">
                <a:solidFill>
                  <a:srgbClr val="A31515"/>
                </a:solidFill>
                <a:effectLst/>
                <a:latin typeface="Consolas" panose="020B0609020204030204" pitchFamily="49" charset="0"/>
              </a:rPr>
              <a:t>"</a:t>
            </a:r>
            <a:r>
              <a:rPr lang="en-US" altLang="zh-CN" sz="1200" b="0" dirty="0">
                <a:solidFill>
                  <a:srgbClr val="0000FF"/>
                </a:solidFill>
                <a:effectLst/>
                <a:latin typeface="Consolas" panose="020B0609020204030204" pitchFamily="49" charset="0"/>
              </a:rPr>
              <a:t>{</a:t>
            </a:r>
            <a:r>
              <a:rPr lang="en-US" altLang="zh-CN" sz="1200" b="0" dirty="0" err="1">
                <a:solidFill>
                  <a:srgbClr val="001080"/>
                </a:solidFill>
                <a:effectLst/>
                <a:latin typeface="Consolas" panose="020B0609020204030204" pitchFamily="49" charset="0"/>
              </a:rPr>
              <a:t>BAAI_path</a:t>
            </a:r>
            <a:r>
              <a:rPr lang="en-US" altLang="zh-CN" sz="1200" b="0" dirty="0">
                <a:solidFill>
                  <a:srgbClr val="0000FF"/>
                </a:solidFill>
                <a:effectLst/>
                <a:latin typeface="Consolas" panose="020B0609020204030204" pitchFamily="49" charset="0"/>
              </a:rPr>
              <a:t>}</a:t>
            </a:r>
            <a:r>
              <a:rPr lang="en-US" altLang="zh-CN" sz="1200" b="0" dirty="0">
                <a:solidFill>
                  <a:srgbClr val="A31515"/>
                </a:solidFill>
                <a:effectLst/>
                <a:latin typeface="Consolas" panose="020B0609020204030204" pitchFamily="49" charset="0"/>
              </a:rPr>
              <a:t>/bge-m3"</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device</a:t>
            </a:r>
            <a:r>
              <a:rPr lang="en-US" altLang="zh-CN" sz="1200" b="0" dirty="0">
                <a:solidFill>
                  <a:srgbClr val="000000"/>
                </a:solidFill>
                <a:effectLst/>
                <a:latin typeface="Consolas" panose="020B0609020204030204" pitchFamily="49" charset="0"/>
              </a:rPr>
              <a:t>=</a:t>
            </a:r>
            <a:r>
              <a:rPr lang="en-US" altLang="zh-CN" sz="1200" b="0" dirty="0">
                <a:solidFill>
                  <a:srgbClr val="A31515"/>
                </a:solidFill>
                <a:effectLst/>
                <a:latin typeface="Consolas" panose="020B0609020204030204" pitchFamily="49" charset="0"/>
              </a:rPr>
              <a:t>"</a:t>
            </a:r>
            <a:r>
              <a:rPr lang="en-US" altLang="zh-CN" sz="1200" b="0" dirty="0" err="1">
                <a:solidFill>
                  <a:srgbClr val="A31515"/>
                </a:solidFill>
                <a:effectLst/>
                <a:latin typeface="Consolas" panose="020B0609020204030204" pitchFamily="49" charset="0"/>
              </a:rPr>
              <a:t>cpu</a:t>
            </a:r>
            <a:r>
              <a:rPr lang="en-US" altLang="zh-CN" sz="1200" b="0" dirty="0">
                <a:solidFill>
                  <a:srgbClr val="A31515"/>
                </a:solidFill>
                <a:effectLst/>
                <a:latin typeface="Consolas" panose="020B0609020204030204" pitchFamily="49" charset="0"/>
              </a:rPr>
              <a:t>"</a:t>
            </a:r>
            <a:r>
              <a:rPr lang="en-US" altLang="zh-CN" sz="1200" b="0" dirty="0">
                <a:solidFill>
                  <a:srgbClr val="000000"/>
                </a:solidFill>
                <a:effectLst/>
                <a:latin typeface="Consolas" panose="020B0609020204030204" pitchFamily="49" charset="0"/>
              </a:rPr>
              <a:t>)</a:t>
            </a:r>
          </a:p>
          <a:p>
            <a:pPr>
              <a:lnSpc>
                <a:spcPts val="1425"/>
              </a:lnSpc>
            </a:pPr>
            <a:br>
              <a:rPr lang="en-US" altLang="zh-CN" sz="1200" b="0" dirty="0">
                <a:solidFill>
                  <a:srgbClr val="000000"/>
                </a:solidFill>
                <a:effectLst/>
                <a:latin typeface="Consolas" panose="020B0609020204030204" pitchFamily="49" charset="0"/>
              </a:rPr>
            </a:br>
            <a:r>
              <a:rPr lang="en-US" altLang="zh-CN" sz="1200" b="0" dirty="0">
                <a:solidFill>
                  <a:srgbClr val="001080"/>
                </a:solidFill>
                <a:effectLst/>
                <a:latin typeface="Consolas" panose="020B0609020204030204" pitchFamily="49" charset="0"/>
              </a:rPr>
              <a:t>embeddings</a:t>
            </a:r>
            <a:r>
              <a:rPr lang="en-US" altLang="zh-CN" sz="1200" b="0" dirty="0">
                <a:solidFill>
                  <a:srgbClr val="000000"/>
                </a:solidFill>
                <a:effectLst/>
                <a:latin typeface="Consolas" panose="020B0609020204030204" pitchFamily="49" charset="0"/>
              </a:rPr>
              <a:t> = </a:t>
            </a:r>
            <a:r>
              <a:rPr lang="en-US" altLang="zh-CN" sz="1200" b="0" dirty="0" err="1">
                <a:solidFill>
                  <a:srgbClr val="001080"/>
                </a:solidFill>
                <a:effectLst/>
                <a:latin typeface="Consolas" panose="020B0609020204030204" pitchFamily="49" charset="0"/>
              </a:rPr>
              <a:t>embed_model</a:t>
            </a:r>
            <a:r>
              <a:rPr lang="en-US" altLang="zh-CN" sz="1200" b="0" dirty="0" err="1">
                <a:solidFill>
                  <a:srgbClr val="000000"/>
                </a:solidFill>
                <a:effectLst/>
                <a:latin typeface="Consolas" panose="020B0609020204030204" pitchFamily="49" charset="0"/>
              </a:rPr>
              <a:t>.</a:t>
            </a:r>
            <a:r>
              <a:rPr lang="en-US" altLang="zh-CN" sz="1200" b="0" dirty="0" err="1">
                <a:solidFill>
                  <a:srgbClr val="795E26"/>
                </a:solidFill>
                <a:effectLst/>
                <a:latin typeface="Consolas" panose="020B0609020204030204" pitchFamily="49" charset="0"/>
              </a:rPr>
              <a:t>get_text_embedding</a:t>
            </a:r>
            <a:r>
              <a:rPr lang="en-US" altLang="zh-CN" sz="1200" b="0" dirty="0">
                <a:solidFill>
                  <a:srgbClr val="000000"/>
                </a:solidFill>
                <a:effectLst/>
                <a:latin typeface="Consolas" panose="020B0609020204030204" pitchFamily="49" charset="0"/>
              </a:rPr>
              <a:t>(</a:t>
            </a:r>
            <a:r>
              <a:rPr lang="en-US" altLang="zh-CN" sz="1200" b="0" dirty="0">
                <a:solidFill>
                  <a:srgbClr val="A31515"/>
                </a:solidFill>
                <a:effectLst/>
                <a:latin typeface="Consolas" panose="020B0609020204030204" pitchFamily="49" charset="0"/>
              </a:rPr>
              <a:t>"Hello World!"</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795E26"/>
                </a:solidFill>
                <a:effectLst/>
                <a:latin typeface="Consolas" panose="020B0609020204030204" pitchFamily="49" charset="0"/>
              </a:rPr>
              <a:t>print</a:t>
            </a:r>
            <a:r>
              <a:rPr lang="en-US" altLang="zh-CN" sz="1200" b="0" dirty="0">
                <a:solidFill>
                  <a:srgbClr val="000000"/>
                </a:solidFill>
                <a:effectLst/>
                <a:latin typeface="Consolas" panose="020B0609020204030204" pitchFamily="49" charset="0"/>
              </a:rPr>
              <a:t>(</a:t>
            </a:r>
            <a:r>
              <a:rPr lang="en-US" altLang="zh-CN" sz="1200" b="0" dirty="0" err="1">
                <a:solidFill>
                  <a:srgbClr val="0000FF"/>
                </a:solidFill>
                <a:effectLst/>
                <a:latin typeface="Consolas" panose="020B0609020204030204" pitchFamily="49" charset="0"/>
              </a:rPr>
              <a:t>f</a:t>
            </a:r>
            <a:r>
              <a:rPr lang="en-US" altLang="zh-CN" sz="1200" b="0" dirty="0" err="1">
                <a:solidFill>
                  <a:srgbClr val="A31515"/>
                </a:solidFill>
                <a:effectLst/>
                <a:latin typeface="Consolas" panose="020B0609020204030204" pitchFamily="49" charset="0"/>
              </a:rPr>
              <a:t>"len</a:t>
            </a:r>
            <a:r>
              <a:rPr lang="en-US" altLang="zh-CN" sz="1200" b="0" dirty="0">
                <a:solidFill>
                  <a:srgbClr val="A31515"/>
                </a:solidFill>
                <a:effectLst/>
                <a:latin typeface="Consolas" panose="020B0609020204030204" pitchFamily="49" charset="0"/>
              </a:rPr>
              <a:t>(embeddings): </a:t>
            </a:r>
            <a:r>
              <a:rPr lang="en-US" altLang="zh-CN" sz="1200" b="0" dirty="0">
                <a:solidFill>
                  <a:srgbClr val="0000FF"/>
                </a:solidFill>
                <a:effectLst/>
                <a:latin typeface="Consolas" panose="020B0609020204030204" pitchFamily="49" charset="0"/>
              </a:rPr>
              <a:t>{</a:t>
            </a:r>
            <a:r>
              <a:rPr lang="en-US" altLang="zh-CN" sz="1200" b="0" dirty="0" err="1">
                <a:solidFill>
                  <a:srgbClr val="795E26"/>
                </a:solidFill>
                <a:effectLst/>
                <a:latin typeface="Consolas" panose="020B0609020204030204" pitchFamily="49" charset="0"/>
              </a:rPr>
              <a:t>len</a:t>
            </a:r>
            <a:r>
              <a:rPr lang="en-US" altLang="zh-CN" sz="1200" b="0" dirty="0">
                <a:solidFill>
                  <a:srgbClr val="000000"/>
                </a:solidFill>
                <a:effectLst/>
                <a:latin typeface="Consolas" panose="020B0609020204030204" pitchFamily="49" charset="0"/>
              </a:rPr>
              <a:t>(</a:t>
            </a:r>
            <a:r>
              <a:rPr lang="en-US" altLang="zh-CN" sz="1200" b="0" dirty="0">
                <a:solidFill>
                  <a:srgbClr val="001080"/>
                </a:solidFill>
                <a:effectLst/>
                <a:latin typeface="Consolas" panose="020B0609020204030204" pitchFamily="49" charset="0"/>
              </a:rPr>
              <a:t>embeddings</a:t>
            </a:r>
            <a:r>
              <a:rPr lang="en-US" altLang="zh-CN" sz="1200" b="0" dirty="0">
                <a:solidFill>
                  <a:srgbClr val="000000"/>
                </a:solidFill>
                <a:effectLst/>
                <a:latin typeface="Consolas" panose="020B0609020204030204" pitchFamily="49" charset="0"/>
              </a:rPr>
              <a:t>)</a:t>
            </a:r>
            <a:r>
              <a:rPr lang="en-US" altLang="zh-CN" sz="1200" b="0" dirty="0">
                <a:solidFill>
                  <a:srgbClr val="0000FF"/>
                </a:solidFill>
                <a:effectLst/>
                <a:latin typeface="Consolas" panose="020B0609020204030204" pitchFamily="49" charset="0"/>
              </a:rPr>
              <a:t>}</a:t>
            </a:r>
            <a:r>
              <a:rPr lang="en-US" altLang="zh-CN" sz="1200" b="0" dirty="0">
                <a:solidFill>
                  <a:srgbClr val="A31515"/>
                </a:solidFill>
                <a:effectLst/>
                <a:latin typeface="Consolas" panose="020B0609020204030204" pitchFamily="49" charset="0"/>
              </a:rPr>
              <a:t>"</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795E26"/>
                </a:solidFill>
                <a:effectLst/>
                <a:latin typeface="Consolas" panose="020B0609020204030204" pitchFamily="49" charset="0"/>
              </a:rPr>
              <a:t>print</a:t>
            </a:r>
            <a:r>
              <a:rPr lang="en-US" altLang="zh-CN" sz="1200" b="0" dirty="0">
                <a:solidFill>
                  <a:srgbClr val="000000"/>
                </a:solidFill>
                <a:effectLst/>
                <a:latin typeface="Consolas" panose="020B0609020204030204" pitchFamily="49" charset="0"/>
              </a:rPr>
              <a:t>(</a:t>
            </a:r>
            <a:r>
              <a:rPr lang="en-US" altLang="zh-CN" sz="1200" b="0" dirty="0">
                <a:solidFill>
                  <a:srgbClr val="001080"/>
                </a:solidFill>
                <a:effectLst/>
                <a:latin typeface="Consolas" panose="020B0609020204030204" pitchFamily="49" charset="0"/>
              </a:rPr>
              <a:t>embeddings</a:t>
            </a:r>
            <a:r>
              <a:rPr lang="en-US" altLang="zh-CN" sz="1200" b="0" dirty="0">
                <a:solidFill>
                  <a:srgbClr val="000000"/>
                </a:solidFill>
                <a:effectLst/>
                <a:latin typeface="Consolas" panose="020B0609020204030204" pitchFamily="49" charset="0"/>
              </a:rPr>
              <a:t>[:</a:t>
            </a:r>
            <a:r>
              <a:rPr lang="en-US" altLang="zh-CN" sz="1200" b="0" dirty="0">
                <a:solidFill>
                  <a:srgbClr val="098658"/>
                </a:solidFill>
                <a:effectLst/>
                <a:latin typeface="Consolas" panose="020B0609020204030204" pitchFamily="49" charset="0"/>
              </a:rPr>
              <a:t>5</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795E26"/>
                </a:solidFill>
                <a:effectLst/>
                <a:latin typeface="Consolas" panose="020B0609020204030204" pitchFamily="49" charset="0"/>
              </a:rPr>
              <a:t>print</a:t>
            </a:r>
            <a:r>
              <a:rPr lang="en-US" altLang="zh-CN" sz="1200" b="0" dirty="0">
                <a:solidFill>
                  <a:srgbClr val="000000"/>
                </a:solidFill>
                <a:effectLst/>
                <a:latin typeface="Consolas" panose="020B0609020204030204" pitchFamily="49" charset="0"/>
              </a:rPr>
              <a:t>(</a:t>
            </a:r>
            <a:r>
              <a:rPr lang="en-US" altLang="zh-CN" sz="1200" b="0" dirty="0">
                <a:solidFill>
                  <a:srgbClr val="0000FF"/>
                </a:solidFill>
                <a:effectLst/>
                <a:latin typeface="Consolas" panose="020B0609020204030204" pitchFamily="49" charset="0"/>
              </a:rPr>
              <a:t>f</a:t>
            </a:r>
            <a:r>
              <a:rPr lang="en-US" altLang="zh-CN" sz="1200" b="0" dirty="0">
                <a:solidFill>
                  <a:srgbClr val="A31515"/>
                </a:solidFill>
                <a:effectLst/>
                <a:latin typeface="Consolas" panose="020B0609020204030204" pitchFamily="49" charset="0"/>
              </a:rPr>
              <a:t>""</a:t>
            </a:r>
            <a:r>
              <a:rPr lang="en-US" altLang="zh-CN" sz="1200" b="0" dirty="0">
                <a:solidFill>
                  <a:srgbClr val="000000"/>
                </a:solidFill>
                <a:effectLst/>
                <a:latin typeface="Consolas" panose="020B0609020204030204" pitchFamily="49" charset="0"/>
              </a:rPr>
              <a:t>)</a:t>
            </a:r>
          </a:p>
          <a:p>
            <a:pPr>
              <a:lnSpc>
                <a:spcPts val="1425"/>
              </a:lnSpc>
            </a:pPr>
            <a:br>
              <a:rPr lang="en-US" altLang="zh-CN" sz="1200" b="0" dirty="0">
                <a:solidFill>
                  <a:srgbClr val="000000"/>
                </a:solidFill>
                <a:effectLst/>
                <a:latin typeface="Consolas" panose="020B0609020204030204" pitchFamily="49" charset="0"/>
              </a:rPr>
            </a:br>
            <a:r>
              <a:rPr lang="en-US" altLang="zh-CN" sz="1200" b="0" dirty="0">
                <a:solidFill>
                  <a:srgbClr val="001080"/>
                </a:solidFill>
                <a:effectLst/>
                <a:latin typeface="Consolas" panose="020B0609020204030204" pitchFamily="49" charset="0"/>
              </a:rPr>
              <a:t>documents</a:t>
            </a:r>
            <a:r>
              <a:rPr lang="en-US" altLang="zh-CN" sz="1200" b="0" dirty="0">
                <a:solidFill>
                  <a:srgbClr val="000000"/>
                </a:solidFill>
                <a:effectLst/>
                <a:latin typeface="Consolas" panose="020B0609020204030204" pitchFamily="49" charset="0"/>
              </a:rPr>
              <a:t> = [</a:t>
            </a:r>
            <a:r>
              <a:rPr lang="en-US" altLang="zh-CN" sz="1200" b="0" dirty="0">
                <a:solidFill>
                  <a:srgbClr val="267F99"/>
                </a:solidFill>
                <a:effectLst/>
                <a:latin typeface="Consolas" panose="020B0609020204030204" pitchFamily="49" charset="0"/>
              </a:rPr>
              <a:t>Document</a:t>
            </a:r>
            <a:r>
              <a:rPr lang="en-US" altLang="zh-CN" sz="1200" b="0" dirty="0">
                <a:solidFill>
                  <a:srgbClr val="000000"/>
                </a:solidFill>
                <a:effectLst/>
                <a:latin typeface="Consolas" panose="020B0609020204030204" pitchFamily="49" charset="0"/>
              </a:rPr>
              <a:t>(</a:t>
            </a:r>
            <a:r>
              <a:rPr lang="en-US" altLang="zh-CN" sz="1200" b="0" dirty="0" err="1">
                <a:solidFill>
                  <a:srgbClr val="001080"/>
                </a:solidFill>
                <a:effectLst/>
                <a:latin typeface="Consolas" panose="020B0609020204030204" pitchFamily="49" charset="0"/>
              </a:rPr>
              <a:t>doc_id</a:t>
            </a:r>
            <a:r>
              <a:rPr lang="en-US" altLang="zh-CN" sz="1200" b="0" dirty="0">
                <a:solidFill>
                  <a:srgbClr val="000000"/>
                </a:solidFill>
                <a:effectLst/>
                <a:latin typeface="Consolas" panose="020B0609020204030204" pitchFamily="49" charset="0"/>
              </a:rPr>
              <a:t>=</a:t>
            </a:r>
            <a:r>
              <a:rPr lang="en-US" altLang="zh-CN" sz="1200" b="0" dirty="0">
                <a:solidFill>
                  <a:srgbClr val="267F99"/>
                </a:solidFill>
                <a:effectLst/>
                <a:latin typeface="Consolas" panose="020B0609020204030204" pitchFamily="49" charset="0"/>
              </a:rPr>
              <a:t>str</a:t>
            </a:r>
            <a:r>
              <a:rPr lang="en-US" altLang="zh-CN" sz="1200" b="0" dirty="0">
                <a:solidFill>
                  <a:srgbClr val="000000"/>
                </a:solidFill>
                <a:effectLst/>
                <a:latin typeface="Consolas" panose="020B0609020204030204" pitchFamily="49" charset="0"/>
              </a:rPr>
              <a:t>(</a:t>
            </a:r>
            <a:r>
              <a:rPr lang="en-US" altLang="zh-CN" sz="1200" b="0" dirty="0" err="1">
                <a:solidFill>
                  <a:srgbClr val="001080"/>
                </a:solidFill>
                <a:effectLst/>
                <a:latin typeface="Consolas" panose="020B0609020204030204" pitchFamily="49" charset="0"/>
              </a:rPr>
              <a:t>i</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text</a:t>
            </a:r>
            <a:r>
              <a:rPr lang="en-US" altLang="zh-CN" sz="1200" b="0" dirty="0">
                <a:solidFill>
                  <a:srgbClr val="000000"/>
                </a:solidFill>
                <a:effectLst/>
                <a:latin typeface="Consolas" panose="020B0609020204030204" pitchFamily="49" charset="0"/>
              </a:rPr>
              <a:t>=</a:t>
            </a:r>
            <a:r>
              <a:rPr lang="en-US" altLang="zh-CN" sz="1200" b="0" dirty="0">
                <a:solidFill>
                  <a:srgbClr val="001080"/>
                </a:solidFill>
                <a:effectLst/>
                <a:latin typeface="Consolas" panose="020B0609020204030204" pitchFamily="49" charset="0"/>
              </a:rPr>
              <a:t>doc</a:t>
            </a:r>
            <a:r>
              <a:rPr lang="en-US" altLang="zh-CN" sz="1200" b="0" dirty="0">
                <a:solidFill>
                  <a:srgbClr val="000000"/>
                </a:solidFill>
                <a:effectLst/>
                <a:latin typeface="Consolas" panose="020B0609020204030204" pitchFamily="49" charset="0"/>
              </a:rPr>
              <a:t>) </a:t>
            </a:r>
            <a:r>
              <a:rPr lang="en-US" altLang="zh-CN" sz="1200" b="0" dirty="0">
                <a:solidFill>
                  <a:srgbClr val="AF00DB"/>
                </a:solidFill>
                <a:effectLst/>
                <a:latin typeface="Consolas" panose="020B0609020204030204" pitchFamily="49" charset="0"/>
              </a:rPr>
              <a:t>for</a:t>
            </a:r>
            <a:r>
              <a:rPr lang="en-US" altLang="zh-CN" sz="1200" b="0" dirty="0">
                <a:solidFill>
                  <a:srgbClr val="000000"/>
                </a:solidFill>
                <a:effectLst/>
                <a:latin typeface="Consolas" panose="020B0609020204030204" pitchFamily="49" charset="0"/>
              </a:rPr>
              <a:t> </a:t>
            </a:r>
            <a:r>
              <a:rPr lang="en-US" altLang="zh-CN" sz="1200" b="0" dirty="0" err="1">
                <a:solidFill>
                  <a:srgbClr val="001080"/>
                </a:solidFill>
                <a:effectLst/>
                <a:latin typeface="Consolas" panose="020B0609020204030204" pitchFamily="49" charset="0"/>
              </a:rPr>
              <a:t>i</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doc</a:t>
            </a:r>
            <a:r>
              <a:rPr lang="en-US" altLang="zh-CN" sz="1200" b="0" dirty="0">
                <a:solidFill>
                  <a:srgbClr val="000000"/>
                </a:solidFill>
                <a:effectLst/>
                <a:latin typeface="Consolas" panose="020B0609020204030204" pitchFamily="49" charset="0"/>
              </a:rPr>
              <a:t> </a:t>
            </a:r>
            <a:r>
              <a:rPr lang="en-US" altLang="zh-CN" sz="1200" b="0" dirty="0">
                <a:solidFill>
                  <a:srgbClr val="AF00DB"/>
                </a:solidFill>
                <a:effectLst/>
                <a:latin typeface="Consolas" panose="020B0609020204030204" pitchFamily="49" charset="0"/>
              </a:rPr>
              <a:t>in</a:t>
            </a:r>
            <a:r>
              <a:rPr lang="en-US" altLang="zh-CN" sz="1200" b="0" dirty="0">
                <a:solidFill>
                  <a:srgbClr val="000000"/>
                </a:solidFill>
                <a:effectLst/>
                <a:latin typeface="Consolas" panose="020B0609020204030204" pitchFamily="49" charset="0"/>
              </a:rPr>
              <a:t> </a:t>
            </a:r>
            <a:r>
              <a:rPr lang="en-US" altLang="zh-CN" sz="1200" b="0" dirty="0">
                <a:solidFill>
                  <a:srgbClr val="267F99"/>
                </a:solidFill>
                <a:effectLst/>
                <a:latin typeface="Consolas" panose="020B0609020204030204" pitchFamily="49" charset="0"/>
              </a:rPr>
              <a:t>enumerate</a:t>
            </a:r>
            <a:r>
              <a:rPr lang="en-US" altLang="zh-CN" sz="1200" b="0" dirty="0">
                <a:solidFill>
                  <a:srgbClr val="000000"/>
                </a:solidFill>
                <a:effectLst/>
                <a:latin typeface="Consolas" panose="020B0609020204030204" pitchFamily="49" charset="0"/>
              </a:rPr>
              <a:t>(</a:t>
            </a:r>
            <a:r>
              <a:rPr lang="en-US" altLang="zh-CN" sz="1200" b="0" dirty="0">
                <a:solidFill>
                  <a:srgbClr val="001080"/>
                </a:solidFill>
                <a:effectLst/>
                <a:latin typeface="Consolas" panose="020B0609020204030204" pitchFamily="49" charset="0"/>
              </a:rPr>
              <a:t>docs</a:t>
            </a:r>
            <a:r>
              <a:rPr lang="en-US" altLang="zh-CN" sz="1200" b="0" dirty="0">
                <a:solidFill>
                  <a:srgbClr val="000000"/>
                </a:solidFill>
                <a:effectLst/>
                <a:latin typeface="Consolas" panose="020B0609020204030204" pitchFamily="49" charset="0"/>
              </a:rPr>
              <a:t>)]</a:t>
            </a:r>
          </a:p>
          <a:p>
            <a:pPr>
              <a:lnSpc>
                <a:spcPts val="1425"/>
              </a:lnSpc>
            </a:pPr>
            <a:br>
              <a:rPr lang="en-US" altLang="zh-CN" sz="1200" b="0" dirty="0">
                <a:solidFill>
                  <a:srgbClr val="000000"/>
                </a:solidFill>
                <a:effectLst/>
                <a:latin typeface="Consolas" panose="020B0609020204030204" pitchFamily="49" charset="0"/>
              </a:rPr>
            </a:br>
            <a:r>
              <a:rPr lang="en-US" altLang="zh-CN" sz="1200" b="0" dirty="0" err="1">
                <a:solidFill>
                  <a:srgbClr val="001080"/>
                </a:solidFill>
                <a:effectLst/>
                <a:latin typeface="Consolas" panose="020B0609020204030204" pitchFamily="49" charset="0"/>
              </a:rPr>
              <a:t>Settings</a:t>
            </a:r>
            <a:r>
              <a:rPr lang="en-US" altLang="zh-CN" sz="1200" b="0" dirty="0" err="1">
                <a:solidFill>
                  <a:srgbClr val="000000"/>
                </a:solidFill>
                <a:effectLst/>
                <a:latin typeface="Consolas" panose="020B0609020204030204" pitchFamily="49" charset="0"/>
              </a:rPr>
              <a:t>.</a:t>
            </a:r>
            <a:r>
              <a:rPr lang="en-US" altLang="zh-CN" sz="1200" b="0" dirty="0" err="1">
                <a:solidFill>
                  <a:srgbClr val="001080"/>
                </a:solidFill>
                <a:effectLst/>
                <a:latin typeface="Consolas" panose="020B0609020204030204" pitchFamily="49" charset="0"/>
              </a:rPr>
              <a:t>embed_model</a:t>
            </a:r>
            <a:r>
              <a:rPr lang="en-US" altLang="zh-CN" sz="1200" b="0" dirty="0">
                <a:solidFill>
                  <a:srgbClr val="000000"/>
                </a:solidFill>
                <a:effectLst/>
                <a:latin typeface="Consolas" panose="020B0609020204030204" pitchFamily="49" charset="0"/>
              </a:rPr>
              <a:t> = </a:t>
            </a:r>
            <a:r>
              <a:rPr lang="en-US" altLang="zh-CN" sz="1200" b="0" dirty="0" err="1">
                <a:solidFill>
                  <a:srgbClr val="001080"/>
                </a:solidFill>
                <a:effectLst/>
                <a:latin typeface="Consolas" panose="020B0609020204030204" pitchFamily="49" charset="0"/>
              </a:rPr>
              <a:t>embed_model</a:t>
            </a:r>
            <a:endParaRPr lang="en-US" altLang="zh-CN" sz="1200" b="0" dirty="0">
              <a:solidFill>
                <a:srgbClr val="000000"/>
              </a:solidFill>
              <a:effectLst/>
              <a:latin typeface="Consolas" panose="020B0609020204030204" pitchFamily="49" charset="0"/>
            </a:endParaRPr>
          </a:p>
          <a:p>
            <a:pPr>
              <a:lnSpc>
                <a:spcPts val="1425"/>
              </a:lnSpc>
            </a:pPr>
            <a:r>
              <a:rPr lang="en-US" altLang="zh-CN" sz="1200" b="0" dirty="0" err="1">
                <a:solidFill>
                  <a:srgbClr val="001080"/>
                </a:solidFill>
                <a:effectLst/>
                <a:latin typeface="Consolas" panose="020B0609020204030204" pitchFamily="49" charset="0"/>
              </a:rPr>
              <a:t>Settings</a:t>
            </a:r>
            <a:r>
              <a:rPr lang="en-US" altLang="zh-CN" sz="1200" b="0" dirty="0" err="1">
                <a:solidFill>
                  <a:srgbClr val="000000"/>
                </a:solidFill>
                <a:effectLst/>
                <a:latin typeface="Consolas" panose="020B0609020204030204" pitchFamily="49" charset="0"/>
              </a:rPr>
              <a:t>.</a:t>
            </a:r>
            <a:r>
              <a:rPr lang="en-US" altLang="zh-CN" sz="1200" b="0" dirty="0" err="1">
                <a:solidFill>
                  <a:srgbClr val="001080"/>
                </a:solidFill>
                <a:effectLst/>
                <a:latin typeface="Consolas" panose="020B0609020204030204" pitchFamily="49" charset="0"/>
              </a:rPr>
              <a:t>llm</a:t>
            </a:r>
            <a:r>
              <a:rPr lang="en-US" altLang="zh-CN" sz="1200" b="0" dirty="0">
                <a:solidFill>
                  <a:srgbClr val="000000"/>
                </a:solidFill>
                <a:effectLst/>
                <a:latin typeface="Consolas" panose="020B0609020204030204" pitchFamily="49" charset="0"/>
              </a:rPr>
              <a:t> = </a:t>
            </a:r>
            <a:r>
              <a:rPr lang="en-US" altLang="zh-CN" sz="1200" b="0" dirty="0" err="1">
                <a:solidFill>
                  <a:srgbClr val="267F99"/>
                </a:solidFill>
                <a:effectLst/>
                <a:latin typeface="Consolas" panose="020B0609020204030204" pitchFamily="49" charset="0"/>
              </a:rPr>
              <a:t>HepaiLLM</a:t>
            </a:r>
            <a:r>
              <a:rPr lang="en-US" altLang="zh-CN" sz="1200" b="0" dirty="0">
                <a:solidFill>
                  <a:srgbClr val="000000"/>
                </a:solidFill>
                <a:effectLst/>
                <a:latin typeface="Consolas" panose="020B0609020204030204" pitchFamily="49" charset="0"/>
              </a:rPr>
              <a:t>()</a:t>
            </a:r>
          </a:p>
          <a:p>
            <a:pPr>
              <a:lnSpc>
                <a:spcPts val="1425"/>
              </a:lnSpc>
            </a:pPr>
            <a:br>
              <a:rPr lang="en-US" altLang="zh-CN" sz="1200" b="0" dirty="0">
                <a:solidFill>
                  <a:srgbClr val="000000"/>
                </a:solidFill>
                <a:effectLst/>
                <a:latin typeface="Consolas" panose="020B0609020204030204" pitchFamily="49" charset="0"/>
              </a:rPr>
            </a:br>
            <a:r>
              <a:rPr lang="en-US" altLang="zh-CN" sz="1200" b="0" dirty="0">
                <a:solidFill>
                  <a:srgbClr val="001080"/>
                </a:solidFill>
                <a:effectLst/>
                <a:latin typeface="Consolas" panose="020B0609020204030204" pitchFamily="49" charset="0"/>
              </a:rPr>
              <a:t>index</a:t>
            </a:r>
            <a:r>
              <a:rPr lang="en-US" altLang="zh-CN" sz="1200" b="0" dirty="0">
                <a:solidFill>
                  <a:srgbClr val="000000"/>
                </a:solidFill>
                <a:effectLst/>
                <a:latin typeface="Consolas" panose="020B0609020204030204" pitchFamily="49" charset="0"/>
              </a:rPr>
              <a:t> = </a:t>
            </a:r>
            <a:r>
              <a:rPr lang="en-US" altLang="zh-CN" sz="1200" b="0" dirty="0" err="1">
                <a:solidFill>
                  <a:srgbClr val="267F99"/>
                </a:solidFill>
                <a:effectLst/>
                <a:latin typeface="Consolas" panose="020B0609020204030204" pitchFamily="49" charset="0"/>
              </a:rPr>
              <a:t>VectorStoreIndex</a:t>
            </a:r>
            <a:r>
              <a:rPr lang="en-US" altLang="zh-CN" sz="1200" b="0" dirty="0" err="1">
                <a:solidFill>
                  <a:srgbClr val="000000"/>
                </a:solidFill>
                <a:effectLst/>
                <a:latin typeface="Consolas" panose="020B0609020204030204" pitchFamily="49" charset="0"/>
              </a:rPr>
              <a:t>.</a:t>
            </a:r>
            <a:r>
              <a:rPr lang="en-US" altLang="zh-CN" sz="1200" b="0" dirty="0" err="1">
                <a:solidFill>
                  <a:srgbClr val="795E26"/>
                </a:solidFill>
                <a:effectLst/>
                <a:latin typeface="Consolas" panose="020B0609020204030204" pitchFamily="49" charset="0"/>
              </a:rPr>
              <a:t>from_documents</a:t>
            </a:r>
            <a:r>
              <a:rPr lang="en-US" altLang="zh-CN" sz="1200" b="0" dirty="0">
                <a:solidFill>
                  <a:srgbClr val="000000"/>
                </a:solidFill>
                <a:effectLst/>
                <a:latin typeface="Consolas" panose="020B0609020204030204" pitchFamily="49" charset="0"/>
              </a:rPr>
              <a:t>(</a:t>
            </a:r>
            <a:r>
              <a:rPr lang="en-US" altLang="zh-CN" sz="1200" b="0" dirty="0">
                <a:solidFill>
                  <a:srgbClr val="001080"/>
                </a:solidFill>
                <a:effectLst/>
                <a:latin typeface="Consolas" panose="020B0609020204030204" pitchFamily="49" charset="0"/>
              </a:rPr>
              <a:t>documents</a:t>
            </a:r>
            <a:r>
              <a:rPr lang="en-US" altLang="zh-CN" sz="1200" b="0" dirty="0">
                <a:solidFill>
                  <a:srgbClr val="000000"/>
                </a:solidFill>
                <a:effectLst/>
                <a:latin typeface="Consolas" panose="020B0609020204030204" pitchFamily="49" charset="0"/>
              </a:rPr>
              <a:t>)</a:t>
            </a:r>
          </a:p>
          <a:p>
            <a:pPr>
              <a:lnSpc>
                <a:spcPts val="1425"/>
              </a:lnSpc>
            </a:pPr>
            <a:br>
              <a:rPr lang="en-US" altLang="zh-CN" sz="1200" b="0" dirty="0">
                <a:solidFill>
                  <a:srgbClr val="000000"/>
                </a:solidFill>
                <a:effectLst/>
                <a:latin typeface="Consolas" panose="020B0609020204030204" pitchFamily="49" charset="0"/>
              </a:rPr>
            </a:br>
            <a:r>
              <a:rPr lang="en-US" altLang="zh-CN" sz="1200" b="0" dirty="0">
                <a:solidFill>
                  <a:srgbClr val="795E26"/>
                </a:solidFill>
                <a:effectLst/>
                <a:latin typeface="Consolas" panose="020B0609020204030204" pitchFamily="49" charset="0"/>
              </a:rPr>
              <a:t>print</a:t>
            </a:r>
            <a:r>
              <a:rPr lang="en-US" altLang="zh-CN" sz="1200" b="0" dirty="0">
                <a:solidFill>
                  <a:srgbClr val="000000"/>
                </a:solidFill>
                <a:effectLst/>
                <a:latin typeface="Consolas" panose="020B0609020204030204" pitchFamily="49" charset="0"/>
              </a:rPr>
              <a:t>(</a:t>
            </a:r>
            <a:r>
              <a:rPr lang="en-US" altLang="zh-CN" sz="1200" b="0" dirty="0" err="1">
                <a:solidFill>
                  <a:srgbClr val="0000FF"/>
                </a:solidFill>
                <a:effectLst/>
                <a:latin typeface="Consolas" panose="020B0609020204030204" pitchFamily="49" charset="0"/>
              </a:rPr>
              <a:t>f</a:t>
            </a:r>
            <a:r>
              <a:rPr lang="en-US" altLang="zh-CN" sz="1200" b="0" dirty="0" err="1">
                <a:solidFill>
                  <a:srgbClr val="A31515"/>
                </a:solidFill>
                <a:effectLst/>
                <a:latin typeface="Consolas" panose="020B0609020204030204" pitchFamily="49" charset="0"/>
              </a:rPr>
              <a:t>"documents</a:t>
            </a:r>
            <a:r>
              <a:rPr lang="en-US" altLang="zh-CN" sz="1200" b="0" dirty="0">
                <a:solidFill>
                  <a:srgbClr val="A31515"/>
                </a:solidFill>
                <a:effectLst/>
                <a:latin typeface="Consolas" panose="020B0609020204030204" pitchFamily="49" charset="0"/>
              </a:rPr>
              <a:t>:"</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AF00DB"/>
                </a:solidFill>
                <a:effectLst/>
                <a:latin typeface="Consolas" panose="020B0609020204030204" pitchFamily="49" charset="0"/>
              </a:rPr>
              <a:t>for</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doc</a:t>
            </a:r>
            <a:r>
              <a:rPr lang="en-US" altLang="zh-CN" sz="1200" b="0" dirty="0">
                <a:solidFill>
                  <a:srgbClr val="000000"/>
                </a:solidFill>
                <a:effectLst/>
                <a:latin typeface="Consolas" panose="020B0609020204030204" pitchFamily="49" charset="0"/>
              </a:rPr>
              <a:t> </a:t>
            </a:r>
            <a:r>
              <a:rPr lang="en-US" altLang="zh-CN" sz="1200" b="0" dirty="0">
                <a:solidFill>
                  <a:srgbClr val="AF00DB"/>
                </a:solidFill>
                <a:effectLst/>
                <a:latin typeface="Consolas" panose="020B0609020204030204" pitchFamily="49" charset="0"/>
              </a:rPr>
              <a:t>in</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documents</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a:solidFill>
                  <a:srgbClr val="795E26"/>
                </a:solidFill>
                <a:effectLst/>
                <a:latin typeface="Consolas" panose="020B0609020204030204" pitchFamily="49" charset="0"/>
              </a:rPr>
              <a:t>print</a:t>
            </a:r>
            <a:r>
              <a:rPr lang="en-US" altLang="zh-CN" sz="1200" b="0" dirty="0">
                <a:solidFill>
                  <a:srgbClr val="000000"/>
                </a:solidFill>
                <a:effectLst/>
                <a:latin typeface="Consolas" panose="020B0609020204030204" pitchFamily="49" charset="0"/>
              </a:rPr>
              <a:t>(</a:t>
            </a:r>
            <a:r>
              <a:rPr lang="en-US" altLang="zh-CN" sz="1200" b="0" dirty="0">
                <a:solidFill>
                  <a:srgbClr val="0000FF"/>
                </a:solidFill>
                <a:effectLst/>
                <a:latin typeface="Consolas" panose="020B0609020204030204" pitchFamily="49" charset="0"/>
              </a:rPr>
              <a:t>f</a:t>
            </a:r>
            <a:r>
              <a:rPr lang="en-US" altLang="zh-CN" sz="1200" b="0" dirty="0">
                <a:solidFill>
                  <a:srgbClr val="A31515"/>
                </a:solidFill>
                <a:effectLst/>
                <a:latin typeface="Consolas" panose="020B0609020204030204" pitchFamily="49" charset="0"/>
              </a:rPr>
              <a:t>"</a:t>
            </a:r>
            <a:r>
              <a:rPr lang="en-US" altLang="zh-CN" sz="1200" b="0" dirty="0">
                <a:solidFill>
                  <a:srgbClr val="0000FF"/>
                </a:solidFill>
                <a:effectLst/>
                <a:latin typeface="Consolas" panose="020B0609020204030204" pitchFamily="49" charset="0"/>
              </a:rPr>
              <a:t>{</a:t>
            </a:r>
            <a:r>
              <a:rPr lang="en-US" altLang="zh-CN" sz="1200" b="0" dirty="0" err="1">
                <a:solidFill>
                  <a:srgbClr val="001080"/>
                </a:solidFill>
                <a:effectLst/>
                <a:latin typeface="Consolas" panose="020B0609020204030204" pitchFamily="49" charset="0"/>
              </a:rPr>
              <a:t>doc</a:t>
            </a:r>
            <a:r>
              <a:rPr lang="en-US" altLang="zh-CN" sz="1200" b="0" dirty="0" err="1">
                <a:solidFill>
                  <a:srgbClr val="000000"/>
                </a:solidFill>
                <a:effectLst/>
                <a:latin typeface="Consolas" panose="020B0609020204030204" pitchFamily="49" charset="0"/>
              </a:rPr>
              <a:t>.</a:t>
            </a:r>
            <a:r>
              <a:rPr lang="en-US" altLang="zh-CN" sz="1200" b="0" dirty="0" err="1">
                <a:solidFill>
                  <a:srgbClr val="001080"/>
                </a:solidFill>
                <a:effectLst/>
                <a:latin typeface="Consolas" panose="020B0609020204030204" pitchFamily="49" charset="0"/>
              </a:rPr>
              <a:t>doc_id</a:t>
            </a:r>
            <a:r>
              <a:rPr lang="en-US" altLang="zh-CN" sz="1200" b="0" dirty="0">
                <a:solidFill>
                  <a:srgbClr val="0000FF"/>
                </a:solidFill>
                <a:effectLst/>
                <a:latin typeface="Consolas" panose="020B0609020204030204" pitchFamily="49" charset="0"/>
              </a:rPr>
              <a:t>}</a:t>
            </a:r>
            <a:r>
              <a:rPr lang="en-US" altLang="zh-CN" sz="1200" b="0" dirty="0">
                <a:solidFill>
                  <a:srgbClr val="A31515"/>
                </a:solidFill>
                <a:effectLst/>
                <a:latin typeface="Consolas" panose="020B0609020204030204" pitchFamily="49" charset="0"/>
              </a:rPr>
              <a:t>: </a:t>
            </a:r>
            <a:r>
              <a:rPr lang="en-US" altLang="zh-CN" sz="1200" b="0" dirty="0">
                <a:solidFill>
                  <a:srgbClr val="0000FF"/>
                </a:solidFill>
                <a:effectLst/>
                <a:latin typeface="Consolas" panose="020B0609020204030204" pitchFamily="49" charset="0"/>
              </a:rPr>
              <a:t>{</a:t>
            </a:r>
            <a:r>
              <a:rPr lang="en-US" altLang="zh-CN" sz="1200" b="0" dirty="0" err="1">
                <a:solidFill>
                  <a:srgbClr val="001080"/>
                </a:solidFill>
                <a:effectLst/>
                <a:latin typeface="Consolas" panose="020B0609020204030204" pitchFamily="49" charset="0"/>
              </a:rPr>
              <a:t>doc</a:t>
            </a:r>
            <a:r>
              <a:rPr lang="en-US" altLang="zh-CN" sz="1200" b="0" dirty="0" err="1">
                <a:solidFill>
                  <a:srgbClr val="000000"/>
                </a:solidFill>
                <a:effectLst/>
                <a:latin typeface="Consolas" panose="020B0609020204030204" pitchFamily="49" charset="0"/>
              </a:rPr>
              <a:t>.</a:t>
            </a:r>
            <a:r>
              <a:rPr lang="en-US" altLang="zh-CN" sz="1200" b="0" dirty="0" err="1">
                <a:solidFill>
                  <a:srgbClr val="001080"/>
                </a:solidFill>
                <a:effectLst/>
                <a:latin typeface="Consolas" panose="020B0609020204030204" pitchFamily="49" charset="0"/>
              </a:rPr>
              <a:t>text</a:t>
            </a:r>
            <a:r>
              <a:rPr lang="en-US" altLang="zh-CN" sz="1200" b="0" dirty="0">
                <a:solidFill>
                  <a:srgbClr val="000000"/>
                </a:solidFill>
                <a:effectLst/>
                <a:latin typeface="Consolas" panose="020B0609020204030204" pitchFamily="49" charset="0"/>
              </a:rPr>
              <a:t>[:</a:t>
            </a:r>
            <a:r>
              <a:rPr lang="en-US" altLang="zh-CN" sz="1200" b="0" dirty="0">
                <a:solidFill>
                  <a:srgbClr val="098658"/>
                </a:solidFill>
                <a:effectLst/>
                <a:latin typeface="Consolas" panose="020B0609020204030204" pitchFamily="49" charset="0"/>
              </a:rPr>
              <a:t>50</a:t>
            </a:r>
            <a:r>
              <a:rPr lang="en-US" altLang="zh-CN" sz="1200" b="0" dirty="0">
                <a:solidFill>
                  <a:srgbClr val="000000"/>
                </a:solidFill>
                <a:effectLst/>
                <a:latin typeface="Consolas" panose="020B0609020204030204" pitchFamily="49" charset="0"/>
              </a:rPr>
              <a:t>]</a:t>
            </a:r>
            <a:r>
              <a:rPr lang="en-US" altLang="zh-CN" sz="1200" b="0" dirty="0">
                <a:solidFill>
                  <a:srgbClr val="0000FF"/>
                </a:solidFill>
                <a:effectLst/>
                <a:latin typeface="Consolas" panose="020B0609020204030204" pitchFamily="49" charset="0"/>
              </a:rPr>
              <a:t>}</a:t>
            </a:r>
            <a:r>
              <a:rPr lang="en-US" altLang="zh-CN" sz="1200" b="0" dirty="0">
                <a:solidFill>
                  <a:srgbClr val="A31515"/>
                </a:solidFill>
                <a:effectLst/>
                <a:latin typeface="Consolas" panose="020B0609020204030204" pitchFamily="49" charset="0"/>
              </a:rPr>
              <a:t>..."</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795E26"/>
                </a:solidFill>
                <a:effectLst/>
                <a:latin typeface="Consolas" panose="020B0609020204030204" pitchFamily="49" charset="0"/>
              </a:rPr>
              <a:t>print</a:t>
            </a:r>
            <a:r>
              <a:rPr lang="en-US" altLang="zh-CN" sz="1200" b="0" dirty="0">
                <a:solidFill>
                  <a:srgbClr val="000000"/>
                </a:solidFill>
                <a:effectLst/>
                <a:latin typeface="Consolas" panose="020B0609020204030204" pitchFamily="49" charset="0"/>
              </a:rPr>
              <a:t>(</a:t>
            </a:r>
            <a:r>
              <a:rPr lang="en-US" altLang="zh-CN" sz="1200" b="0" dirty="0">
                <a:solidFill>
                  <a:srgbClr val="0000FF"/>
                </a:solidFill>
                <a:effectLst/>
                <a:latin typeface="Consolas" panose="020B0609020204030204" pitchFamily="49" charset="0"/>
              </a:rPr>
              <a:t>f</a:t>
            </a:r>
            <a:r>
              <a:rPr lang="en-US" altLang="zh-CN" sz="1200" b="0" dirty="0">
                <a:solidFill>
                  <a:srgbClr val="A31515"/>
                </a:solidFill>
                <a:effectLst/>
                <a:latin typeface="Consolas" panose="020B0609020204030204" pitchFamily="49" charset="0"/>
              </a:rPr>
              <a:t>""</a:t>
            </a:r>
            <a:r>
              <a:rPr lang="en-US" altLang="zh-CN" sz="1200" b="0" dirty="0">
                <a:solidFill>
                  <a:srgbClr val="000000"/>
                </a:solidFill>
                <a:effectLst/>
                <a:latin typeface="Consolas" panose="020B0609020204030204" pitchFamily="49" charset="0"/>
              </a:rPr>
              <a:t>)</a:t>
            </a:r>
          </a:p>
          <a:p>
            <a:pPr>
              <a:lnSpc>
                <a:spcPts val="1425"/>
              </a:lnSpc>
            </a:pPr>
            <a:br>
              <a:rPr lang="en-US" altLang="zh-CN" sz="1200" b="0" dirty="0">
                <a:solidFill>
                  <a:srgbClr val="000000"/>
                </a:solidFill>
                <a:effectLst/>
                <a:latin typeface="Consolas" panose="020B0609020204030204" pitchFamily="49" charset="0"/>
              </a:rPr>
            </a:br>
            <a:r>
              <a:rPr lang="en-US" altLang="zh-CN" sz="1200" b="0" dirty="0">
                <a:solidFill>
                  <a:srgbClr val="001080"/>
                </a:solidFill>
                <a:effectLst/>
                <a:latin typeface="Consolas" panose="020B0609020204030204" pitchFamily="49" charset="0"/>
              </a:rPr>
              <a:t>retriever</a:t>
            </a:r>
            <a:r>
              <a:rPr lang="en-US" altLang="zh-CN" sz="1200" b="0" dirty="0">
                <a:solidFill>
                  <a:srgbClr val="000000"/>
                </a:solidFill>
                <a:effectLst/>
                <a:latin typeface="Consolas" panose="020B0609020204030204" pitchFamily="49" charset="0"/>
              </a:rPr>
              <a:t> = </a:t>
            </a:r>
            <a:r>
              <a:rPr lang="en-US" altLang="zh-CN" sz="1200" b="0" dirty="0" err="1">
                <a:solidFill>
                  <a:srgbClr val="001080"/>
                </a:solidFill>
                <a:effectLst/>
                <a:latin typeface="Consolas" panose="020B0609020204030204" pitchFamily="49" charset="0"/>
              </a:rPr>
              <a:t>index</a:t>
            </a:r>
            <a:r>
              <a:rPr lang="en-US" altLang="zh-CN" sz="1200" b="0" dirty="0" err="1">
                <a:solidFill>
                  <a:srgbClr val="000000"/>
                </a:solidFill>
                <a:effectLst/>
                <a:latin typeface="Consolas" panose="020B0609020204030204" pitchFamily="49" charset="0"/>
              </a:rPr>
              <a:t>.</a:t>
            </a:r>
            <a:r>
              <a:rPr lang="en-US" altLang="zh-CN" sz="1200" b="0" dirty="0" err="1">
                <a:solidFill>
                  <a:srgbClr val="795E26"/>
                </a:solidFill>
                <a:effectLst/>
                <a:latin typeface="Consolas" panose="020B0609020204030204" pitchFamily="49" charset="0"/>
              </a:rPr>
              <a:t>as_retriever</a:t>
            </a:r>
            <a:r>
              <a:rPr lang="en-US" altLang="zh-CN" sz="1200" b="0" dirty="0">
                <a:solidFill>
                  <a:srgbClr val="000000"/>
                </a:solidFill>
                <a:effectLst/>
                <a:latin typeface="Consolas" panose="020B0609020204030204" pitchFamily="49" charset="0"/>
              </a:rPr>
              <a:t>(</a:t>
            </a:r>
            <a:r>
              <a:rPr lang="en-US" altLang="zh-CN" sz="1200" b="0" dirty="0" err="1">
                <a:solidFill>
                  <a:srgbClr val="001080"/>
                </a:solidFill>
                <a:effectLst/>
                <a:latin typeface="Consolas" panose="020B0609020204030204" pitchFamily="49" charset="0"/>
              </a:rPr>
              <a:t>similarity_top_k</a:t>
            </a:r>
            <a:r>
              <a:rPr lang="en-US" altLang="zh-CN" sz="1200" b="0" dirty="0">
                <a:solidFill>
                  <a:srgbClr val="000000"/>
                </a:solidFill>
                <a:effectLst/>
                <a:latin typeface="Consolas" panose="020B0609020204030204" pitchFamily="49" charset="0"/>
              </a:rPr>
              <a:t>=</a:t>
            </a:r>
            <a:r>
              <a:rPr lang="en-US" altLang="zh-CN" sz="1200" b="0" dirty="0">
                <a:solidFill>
                  <a:srgbClr val="098658"/>
                </a:solidFill>
                <a:effectLst/>
                <a:latin typeface="Consolas" panose="020B0609020204030204" pitchFamily="49" charset="0"/>
              </a:rPr>
              <a:t>3</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1080"/>
                </a:solidFill>
                <a:effectLst/>
                <a:latin typeface="Consolas" panose="020B0609020204030204" pitchFamily="49" charset="0"/>
              </a:rPr>
              <a:t>response</a:t>
            </a:r>
            <a:r>
              <a:rPr lang="en-US" altLang="zh-CN" sz="1200" b="0" dirty="0">
                <a:solidFill>
                  <a:srgbClr val="000000"/>
                </a:solidFill>
                <a:effectLst/>
                <a:latin typeface="Consolas" panose="020B0609020204030204" pitchFamily="49" charset="0"/>
              </a:rPr>
              <a:t> = </a:t>
            </a:r>
            <a:r>
              <a:rPr lang="en-US" altLang="zh-CN" sz="1200" b="0" dirty="0" err="1">
                <a:solidFill>
                  <a:srgbClr val="001080"/>
                </a:solidFill>
                <a:effectLst/>
                <a:latin typeface="Consolas" panose="020B0609020204030204" pitchFamily="49" charset="0"/>
              </a:rPr>
              <a:t>retriever</a:t>
            </a:r>
            <a:r>
              <a:rPr lang="en-US" altLang="zh-CN" sz="1200" b="0" dirty="0" err="1">
                <a:solidFill>
                  <a:srgbClr val="000000"/>
                </a:solidFill>
                <a:effectLst/>
                <a:latin typeface="Consolas" panose="020B0609020204030204" pitchFamily="49" charset="0"/>
              </a:rPr>
              <a:t>.</a:t>
            </a:r>
            <a:r>
              <a:rPr lang="en-US" altLang="zh-CN" sz="1200" b="0" dirty="0" err="1">
                <a:solidFill>
                  <a:srgbClr val="795E26"/>
                </a:solidFill>
                <a:effectLst/>
                <a:latin typeface="Consolas" panose="020B0609020204030204" pitchFamily="49" charset="0"/>
              </a:rPr>
              <a:t>retrieve</a:t>
            </a:r>
            <a:r>
              <a:rPr lang="en-US" altLang="zh-CN" sz="1200" b="0" dirty="0">
                <a:solidFill>
                  <a:srgbClr val="000000"/>
                </a:solidFill>
                <a:effectLst/>
                <a:latin typeface="Consolas" panose="020B0609020204030204" pitchFamily="49" charset="0"/>
              </a:rPr>
              <a:t>(</a:t>
            </a:r>
            <a:r>
              <a:rPr lang="en-US" altLang="zh-CN" sz="1200" b="0" dirty="0">
                <a:solidFill>
                  <a:srgbClr val="A31515"/>
                </a:solidFill>
                <a:effectLst/>
                <a:latin typeface="Consolas" panose="020B0609020204030204" pitchFamily="49" charset="0"/>
              </a:rPr>
              <a:t>"</a:t>
            </a:r>
            <a:r>
              <a:rPr lang="zh-CN" altLang="en-US" sz="1200" b="0" dirty="0">
                <a:solidFill>
                  <a:srgbClr val="A31515"/>
                </a:solidFill>
                <a:effectLst/>
                <a:latin typeface="Consolas" panose="020B0609020204030204" pitchFamily="49" charset="0"/>
              </a:rPr>
              <a:t>什么是</a:t>
            </a:r>
            <a:r>
              <a:rPr lang="en-US" altLang="zh-CN" sz="1200" b="0" dirty="0">
                <a:solidFill>
                  <a:srgbClr val="A31515"/>
                </a:solidFill>
                <a:effectLst/>
                <a:latin typeface="Consolas" panose="020B0609020204030204" pitchFamily="49" charset="0"/>
              </a:rPr>
              <a:t>BOSS"</a:t>
            </a:r>
            <a:r>
              <a:rPr lang="en-US" altLang="zh-CN" sz="1200" b="0" dirty="0">
                <a:solidFill>
                  <a:srgbClr val="000000"/>
                </a:solidFill>
                <a:effectLst/>
                <a:latin typeface="Consolas" panose="020B0609020204030204" pitchFamily="49" charset="0"/>
              </a:rPr>
              <a:t>)</a:t>
            </a:r>
          </a:p>
          <a:p>
            <a:pPr>
              <a:lnSpc>
                <a:spcPts val="1425"/>
              </a:lnSpc>
            </a:pPr>
            <a:br>
              <a:rPr lang="en-US" altLang="zh-CN" sz="1200" b="0" dirty="0">
                <a:solidFill>
                  <a:srgbClr val="000000"/>
                </a:solidFill>
                <a:effectLst/>
                <a:latin typeface="Consolas" panose="020B0609020204030204" pitchFamily="49" charset="0"/>
              </a:rPr>
            </a:br>
            <a:r>
              <a:rPr lang="en-US" altLang="zh-CN" sz="1200" b="0" dirty="0">
                <a:solidFill>
                  <a:srgbClr val="795E26"/>
                </a:solidFill>
                <a:effectLst/>
                <a:latin typeface="Consolas" panose="020B0609020204030204" pitchFamily="49" charset="0"/>
              </a:rPr>
              <a:t>print</a:t>
            </a:r>
            <a:r>
              <a:rPr lang="en-US" altLang="zh-CN" sz="1200" b="0" dirty="0">
                <a:solidFill>
                  <a:srgbClr val="000000"/>
                </a:solidFill>
                <a:effectLst/>
                <a:latin typeface="Consolas" panose="020B0609020204030204" pitchFamily="49" charset="0"/>
              </a:rPr>
              <a:t>(</a:t>
            </a:r>
            <a:r>
              <a:rPr lang="en-US" altLang="zh-CN" sz="1200" b="0" dirty="0" err="1">
                <a:solidFill>
                  <a:srgbClr val="0000FF"/>
                </a:solidFill>
                <a:effectLst/>
                <a:latin typeface="Consolas" panose="020B0609020204030204" pitchFamily="49" charset="0"/>
              </a:rPr>
              <a:t>f</a:t>
            </a:r>
            <a:r>
              <a:rPr lang="en-US" altLang="zh-CN" sz="1200" b="0" dirty="0" err="1">
                <a:solidFill>
                  <a:srgbClr val="A31515"/>
                </a:solidFill>
                <a:effectLst/>
                <a:latin typeface="Consolas" panose="020B0609020204030204" pitchFamily="49" charset="0"/>
              </a:rPr>
              <a:t>"retrieve</a:t>
            </a:r>
            <a:r>
              <a:rPr lang="en-US" altLang="zh-CN" sz="1200" b="0" dirty="0">
                <a:solidFill>
                  <a:srgbClr val="A31515"/>
                </a:solidFill>
                <a:effectLst/>
                <a:latin typeface="Consolas" panose="020B0609020204030204" pitchFamily="49" charset="0"/>
              </a:rPr>
              <a:t> response:"</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AF00DB"/>
                </a:solidFill>
                <a:effectLst/>
                <a:latin typeface="Consolas" panose="020B0609020204030204" pitchFamily="49" charset="0"/>
              </a:rPr>
              <a:t>for</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node</a:t>
            </a:r>
            <a:r>
              <a:rPr lang="en-US" altLang="zh-CN" sz="1200" b="0" dirty="0">
                <a:solidFill>
                  <a:srgbClr val="000000"/>
                </a:solidFill>
                <a:effectLst/>
                <a:latin typeface="Consolas" panose="020B0609020204030204" pitchFamily="49" charset="0"/>
              </a:rPr>
              <a:t> </a:t>
            </a:r>
            <a:r>
              <a:rPr lang="en-US" altLang="zh-CN" sz="1200" b="0" dirty="0">
                <a:solidFill>
                  <a:srgbClr val="AF00DB"/>
                </a:solidFill>
                <a:effectLst/>
                <a:latin typeface="Consolas" panose="020B0609020204030204" pitchFamily="49" charset="0"/>
              </a:rPr>
              <a:t>in</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response</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a:solidFill>
                  <a:srgbClr val="795E26"/>
                </a:solidFill>
                <a:effectLst/>
                <a:latin typeface="Consolas" panose="020B0609020204030204" pitchFamily="49" charset="0"/>
              </a:rPr>
              <a:t>print</a:t>
            </a:r>
            <a:r>
              <a:rPr lang="en-US" altLang="zh-CN" sz="1200" b="0" dirty="0">
                <a:solidFill>
                  <a:srgbClr val="000000"/>
                </a:solidFill>
                <a:effectLst/>
                <a:latin typeface="Consolas" panose="020B0609020204030204" pitchFamily="49" charset="0"/>
              </a:rPr>
              <a:t>(</a:t>
            </a:r>
            <a:r>
              <a:rPr lang="en-US" altLang="zh-CN" sz="1200" b="0" dirty="0">
                <a:solidFill>
                  <a:srgbClr val="0000FF"/>
                </a:solidFill>
                <a:effectLst/>
                <a:latin typeface="Consolas" panose="020B0609020204030204" pitchFamily="49" charset="0"/>
              </a:rPr>
              <a:t>f</a:t>
            </a:r>
            <a:r>
              <a:rPr lang="en-US" altLang="zh-CN" sz="1200" b="0" dirty="0">
                <a:solidFill>
                  <a:srgbClr val="A31515"/>
                </a:solidFill>
                <a:effectLst/>
                <a:latin typeface="Consolas" panose="020B0609020204030204" pitchFamily="49" charset="0"/>
              </a:rPr>
              <a:t>"</a:t>
            </a:r>
            <a:r>
              <a:rPr lang="en-US" altLang="zh-CN" sz="1200" b="0" dirty="0">
                <a:solidFill>
                  <a:srgbClr val="0000FF"/>
                </a:solidFill>
                <a:effectLst/>
                <a:latin typeface="Consolas" panose="020B0609020204030204" pitchFamily="49" charset="0"/>
              </a:rPr>
              <a:t>{</a:t>
            </a:r>
            <a:r>
              <a:rPr lang="en-US" altLang="zh-CN" sz="1200" b="0" dirty="0">
                <a:solidFill>
                  <a:srgbClr val="001080"/>
                </a:solidFill>
                <a:effectLst/>
                <a:latin typeface="Consolas" panose="020B0609020204030204" pitchFamily="49" charset="0"/>
              </a:rPr>
              <a:t>node</a:t>
            </a:r>
            <a:r>
              <a:rPr lang="en-US" altLang="zh-CN" sz="1200" b="0" dirty="0">
                <a:solidFill>
                  <a:srgbClr val="0000FF"/>
                </a:solidFill>
                <a:effectLst/>
                <a:latin typeface="Consolas" panose="020B0609020204030204" pitchFamily="49" charset="0"/>
              </a:rPr>
              <a:t>}</a:t>
            </a:r>
            <a:r>
              <a:rPr lang="en-US" altLang="zh-CN" sz="1200" b="0" dirty="0">
                <a:solidFill>
                  <a:srgbClr val="A31515"/>
                </a:solidFill>
                <a:effectLst/>
                <a:latin typeface="Consolas" panose="020B0609020204030204" pitchFamily="49" charset="0"/>
              </a:rPr>
              <a:t>"</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795E26"/>
                </a:solidFill>
                <a:effectLst/>
                <a:latin typeface="Consolas" panose="020B0609020204030204" pitchFamily="49" charset="0"/>
              </a:rPr>
              <a:t>print</a:t>
            </a:r>
            <a:r>
              <a:rPr lang="en-US" altLang="zh-CN" sz="1200" b="0" dirty="0">
                <a:solidFill>
                  <a:srgbClr val="000000"/>
                </a:solidFill>
                <a:effectLst/>
                <a:latin typeface="Consolas" panose="020B0609020204030204" pitchFamily="49" charset="0"/>
              </a:rPr>
              <a:t>(</a:t>
            </a:r>
            <a:r>
              <a:rPr lang="en-US" altLang="zh-CN" sz="1200" b="0" dirty="0">
                <a:solidFill>
                  <a:srgbClr val="0000FF"/>
                </a:solidFill>
                <a:effectLst/>
                <a:latin typeface="Consolas" panose="020B0609020204030204" pitchFamily="49" charset="0"/>
              </a:rPr>
              <a:t>f</a:t>
            </a:r>
            <a:r>
              <a:rPr lang="en-US" altLang="zh-CN" sz="1200" b="0" dirty="0">
                <a:solidFill>
                  <a:srgbClr val="A31515"/>
                </a:solidFill>
                <a:effectLst/>
                <a:latin typeface="Consolas" panose="020B0609020204030204" pitchFamily="49" charset="0"/>
              </a:rPr>
              <a:t>""</a:t>
            </a:r>
            <a:r>
              <a:rPr lang="en-US" altLang="zh-CN" sz="1200" b="0" dirty="0">
                <a:solidFill>
                  <a:srgbClr val="000000"/>
                </a:solidFill>
                <a:effectLst/>
                <a:latin typeface="Consolas" panose="020B0609020204030204" pitchFamily="49" charset="0"/>
              </a:rPr>
              <a:t>)</a:t>
            </a:r>
          </a:p>
          <a:p>
            <a:pPr>
              <a:lnSpc>
                <a:spcPts val="1425"/>
              </a:lnSpc>
            </a:pPr>
            <a:br>
              <a:rPr lang="en-US" altLang="zh-CN" sz="1200" b="0" dirty="0">
                <a:solidFill>
                  <a:srgbClr val="000000"/>
                </a:solidFill>
                <a:effectLst/>
                <a:latin typeface="Consolas" panose="020B0609020204030204" pitchFamily="49" charset="0"/>
              </a:rPr>
            </a:br>
            <a:r>
              <a:rPr lang="en-US" altLang="zh-CN" sz="1200" b="0" dirty="0" err="1">
                <a:solidFill>
                  <a:srgbClr val="001080"/>
                </a:solidFill>
                <a:effectLst/>
                <a:latin typeface="Consolas" panose="020B0609020204030204" pitchFamily="49" charset="0"/>
              </a:rPr>
              <a:t>query_engine</a:t>
            </a:r>
            <a:r>
              <a:rPr lang="en-US" altLang="zh-CN" sz="1200" b="0" dirty="0">
                <a:solidFill>
                  <a:srgbClr val="000000"/>
                </a:solidFill>
                <a:effectLst/>
                <a:latin typeface="Consolas" panose="020B0609020204030204" pitchFamily="49" charset="0"/>
              </a:rPr>
              <a:t> = </a:t>
            </a:r>
            <a:r>
              <a:rPr lang="en-US" altLang="zh-CN" sz="1200" b="0" dirty="0" err="1">
                <a:solidFill>
                  <a:srgbClr val="001080"/>
                </a:solidFill>
                <a:effectLst/>
                <a:latin typeface="Consolas" panose="020B0609020204030204" pitchFamily="49" charset="0"/>
              </a:rPr>
              <a:t>index</a:t>
            </a:r>
            <a:r>
              <a:rPr lang="en-US" altLang="zh-CN" sz="1200" b="0" dirty="0" err="1">
                <a:solidFill>
                  <a:srgbClr val="000000"/>
                </a:solidFill>
                <a:effectLst/>
                <a:latin typeface="Consolas" panose="020B0609020204030204" pitchFamily="49" charset="0"/>
              </a:rPr>
              <a:t>.</a:t>
            </a:r>
            <a:r>
              <a:rPr lang="en-US" altLang="zh-CN" sz="1200" b="0" dirty="0" err="1">
                <a:solidFill>
                  <a:srgbClr val="795E26"/>
                </a:solidFill>
                <a:effectLst/>
                <a:latin typeface="Consolas" panose="020B0609020204030204" pitchFamily="49" charset="0"/>
              </a:rPr>
              <a:t>as_query_engine</a:t>
            </a:r>
            <a:r>
              <a:rPr lang="en-US" altLang="zh-CN" sz="1200" b="0" dirty="0">
                <a:solidFill>
                  <a:srgbClr val="000000"/>
                </a:solidFill>
                <a:effectLst/>
                <a:latin typeface="Consolas" panose="020B0609020204030204" pitchFamily="49" charset="0"/>
              </a:rPr>
              <a:t>(</a:t>
            </a:r>
            <a:r>
              <a:rPr lang="en-US" altLang="zh-CN" sz="1200" b="0" dirty="0" err="1">
                <a:solidFill>
                  <a:srgbClr val="001080"/>
                </a:solidFill>
                <a:effectLst/>
                <a:latin typeface="Consolas" panose="020B0609020204030204" pitchFamily="49" charset="0"/>
              </a:rPr>
              <a:t>similarity_top_k</a:t>
            </a:r>
            <a:r>
              <a:rPr lang="en-US" altLang="zh-CN" sz="1200" b="0" dirty="0">
                <a:solidFill>
                  <a:srgbClr val="000000"/>
                </a:solidFill>
                <a:effectLst/>
                <a:latin typeface="Consolas" panose="020B0609020204030204" pitchFamily="49" charset="0"/>
              </a:rPr>
              <a:t>=</a:t>
            </a:r>
            <a:r>
              <a:rPr lang="en-US" altLang="zh-CN" sz="1200" b="0" dirty="0">
                <a:solidFill>
                  <a:srgbClr val="098658"/>
                </a:solidFill>
                <a:effectLst/>
                <a:latin typeface="Consolas" panose="020B0609020204030204" pitchFamily="49" charset="0"/>
              </a:rPr>
              <a:t>1</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1080"/>
                </a:solidFill>
                <a:effectLst/>
                <a:latin typeface="Consolas" panose="020B0609020204030204" pitchFamily="49" charset="0"/>
              </a:rPr>
              <a:t>response</a:t>
            </a:r>
            <a:r>
              <a:rPr lang="en-US" altLang="zh-CN" sz="1200" b="0" dirty="0">
                <a:solidFill>
                  <a:srgbClr val="000000"/>
                </a:solidFill>
                <a:effectLst/>
                <a:latin typeface="Consolas" panose="020B0609020204030204" pitchFamily="49" charset="0"/>
              </a:rPr>
              <a:t> = </a:t>
            </a:r>
            <a:r>
              <a:rPr lang="en-US" altLang="zh-CN" sz="1200" b="0" dirty="0" err="1">
                <a:solidFill>
                  <a:srgbClr val="001080"/>
                </a:solidFill>
                <a:effectLst/>
                <a:latin typeface="Consolas" panose="020B0609020204030204" pitchFamily="49" charset="0"/>
              </a:rPr>
              <a:t>query_engine</a:t>
            </a:r>
            <a:r>
              <a:rPr lang="en-US" altLang="zh-CN" sz="1200" b="0" dirty="0" err="1">
                <a:solidFill>
                  <a:srgbClr val="000000"/>
                </a:solidFill>
                <a:effectLst/>
                <a:latin typeface="Consolas" panose="020B0609020204030204" pitchFamily="49" charset="0"/>
              </a:rPr>
              <a:t>.</a:t>
            </a:r>
            <a:r>
              <a:rPr lang="en-US" altLang="zh-CN" sz="1200" b="0" dirty="0" err="1">
                <a:solidFill>
                  <a:srgbClr val="795E26"/>
                </a:solidFill>
                <a:effectLst/>
                <a:latin typeface="Consolas" panose="020B0609020204030204" pitchFamily="49" charset="0"/>
              </a:rPr>
              <a:t>query</a:t>
            </a:r>
            <a:r>
              <a:rPr lang="en-US" altLang="zh-CN" sz="1200" b="0" dirty="0">
                <a:solidFill>
                  <a:srgbClr val="000000"/>
                </a:solidFill>
                <a:effectLst/>
                <a:latin typeface="Consolas" panose="020B0609020204030204" pitchFamily="49" charset="0"/>
              </a:rPr>
              <a:t>(</a:t>
            </a:r>
            <a:r>
              <a:rPr lang="en-US" altLang="zh-CN" sz="1200" b="0" dirty="0">
                <a:solidFill>
                  <a:srgbClr val="A31515"/>
                </a:solidFill>
                <a:effectLst/>
                <a:latin typeface="Consolas" panose="020B0609020204030204" pitchFamily="49" charset="0"/>
              </a:rPr>
              <a:t>"What did the author do growing up?"</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795E26"/>
                </a:solidFill>
                <a:effectLst/>
                <a:latin typeface="Consolas" panose="020B0609020204030204" pitchFamily="49" charset="0"/>
              </a:rPr>
              <a:t>print</a:t>
            </a:r>
            <a:r>
              <a:rPr lang="en-US" altLang="zh-CN" sz="1200" b="0" dirty="0">
                <a:solidFill>
                  <a:srgbClr val="000000"/>
                </a:solidFill>
                <a:effectLst/>
                <a:latin typeface="Consolas" panose="020B0609020204030204" pitchFamily="49" charset="0"/>
              </a:rPr>
              <a:t>(</a:t>
            </a:r>
            <a:r>
              <a:rPr lang="en-US" altLang="zh-CN" sz="1200" b="0" dirty="0" err="1">
                <a:solidFill>
                  <a:srgbClr val="0000FF"/>
                </a:solidFill>
                <a:effectLst/>
                <a:latin typeface="Consolas" panose="020B0609020204030204" pitchFamily="49" charset="0"/>
              </a:rPr>
              <a:t>f</a:t>
            </a:r>
            <a:r>
              <a:rPr lang="en-US" altLang="zh-CN" sz="1200" b="0" dirty="0" err="1">
                <a:solidFill>
                  <a:srgbClr val="A31515"/>
                </a:solidFill>
                <a:effectLst/>
                <a:latin typeface="Consolas" panose="020B0609020204030204" pitchFamily="49" charset="0"/>
              </a:rPr>
              <a:t>"query</a:t>
            </a:r>
            <a:r>
              <a:rPr lang="en-US" altLang="zh-CN" sz="1200" b="0" dirty="0">
                <a:solidFill>
                  <a:srgbClr val="A31515"/>
                </a:solidFill>
                <a:effectLst/>
                <a:latin typeface="Consolas" panose="020B0609020204030204" pitchFamily="49" charset="0"/>
              </a:rPr>
              <a:t> response: </a:t>
            </a:r>
            <a:r>
              <a:rPr lang="en-US" altLang="zh-CN" sz="1200" b="0" dirty="0">
                <a:solidFill>
                  <a:srgbClr val="0000FF"/>
                </a:solidFill>
                <a:effectLst/>
                <a:latin typeface="Consolas" panose="020B0609020204030204" pitchFamily="49" charset="0"/>
              </a:rPr>
              <a:t>{</a:t>
            </a:r>
            <a:r>
              <a:rPr lang="en-US" altLang="zh-CN" sz="1200" b="0" dirty="0">
                <a:solidFill>
                  <a:srgbClr val="001080"/>
                </a:solidFill>
                <a:effectLst/>
                <a:latin typeface="Consolas" panose="020B0609020204030204" pitchFamily="49" charset="0"/>
              </a:rPr>
              <a:t>response</a:t>
            </a:r>
            <a:r>
              <a:rPr lang="en-US" altLang="zh-CN" sz="1200" b="0" dirty="0">
                <a:solidFill>
                  <a:srgbClr val="0000FF"/>
                </a:solidFill>
                <a:effectLst/>
                <a:latin typeface="Consolas" panose="020B0609020204030204" pitchFamily="49" charset="0"/>
              </a:rPr>
              <a:t>}</a:t>
            </a:r>
            <a:r>
              <a:rPr lang="en-US" altLang="zh-CN" sz="1200" b="0" dirty="0">
                <a:solidFill>
                  <a:srgbClr val="A31515"/>
                </a:solidFill>
                <a:effectLst/>
                <a:latin typeface="Consolas" panose="020B0609020204030204" pitchFamily="49" charset="0"/>
              </a:rPr>
              <a:t>"</a:t>
            </a:r>
            <a:r>
              <a:rPr lang="en-US" altLang="zh-CN" sz="1200" b="0" dirty="0">
                <a:solidFill>
                  <a:srgbClr val="000000"/>
                </a:solidFill>
                <a:effectLst/>
                <a:latin typeface="Consolas" panose="020B0609020204030204" pitchFamily="49" charset="0"/>
              </a:rPr>
              <a:t>)</a:t>
            </a:r>
          </a:p>
        </p:txBody>
      </p:sp>
      <p:pic>
        <p:nvPicPr>
          <p:cNvPr id="15" name="图片 14">
            <a:extLst>
              <a:ext uri="{FF2B5EF4-FFF2-40B4-BE49-F238E27FC236}">
                <a16:creationId xmlns:a16="http://schemas.microsoft.com/office/drawing/2014/main" id="{85C48D39-E599-2542-8F41-D1CDE83BDC64}"/>
              </a:ext>
            </a:extLst>
          </p:cNvPr>
          <p:cNvPicPr>
            <a:picLocks noChangeAspect="1"/>
          </p:cNvPicPr>
          <p:nvPr/>
        </p:nvPicPr>
        <p:blipFill>
          <a:blip r:embed="rId3"/>
          <a:srcRect b="12422"/>
          <a:stretch/>
        </p:blipFill>
        <p:spPr>
          <a:xfrm>
            <a:off x="6096000" y="966155"/>
            <a:ext cx="5670550" cy="5755320"/>
          </a:xfrm>
          <a:prstGeom prst="rect">
            <a:avLst/>
          </a:prstGeom>
        </p:spPr>
      </p:pic>
    </p:spTree>
    <p:extLst>
      <p:ext uri="{BB962C8B-B14F-4D97-AF65-F5344CB8AC3E}">
        <p14:creationId xmlns:p14="http://schemas.microsoft.com/office/powerpoint/2010/main" val="1613455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2A554-A9AE-B830-D283-4BB7823A0FF4}"/>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A602F41-4A93-E740-5A1B-98011D8B7F36}"/>
              </a:ext>
            </a:extLst>
          </p:cNvPr>
          <p:cNvSpPr>
            <a:spLocks noGrp="1"/>
          </p:cNvSpPr>
          <p:nvPr>
            <p:ph type="title"/>
          </p:nvPr>
        </p:nvSpPr>
        <p:spPr>
          <a:xfrm>
            <a:off x="559118" y="136525"/>
            <a:ext cx="9505631" cy="595630"/>
          </a:xfrm>
        </p:spPr>
        <p:txBody>
          <a:bodyPr/>
          <a:lstStyle/>
          <a:p>
            <a:r>
              <a:rPr lang="en-US" altLang="zh-CN" sz="3600" dirty="0"/>
              <a:t>RAG</a:t>
            </a:r>
            <a:r>
              <a:rPr lang="zh-CN" altLang="en-US" sz="3600" dirty="0"/>
              <a:t>的发展</a:t>
            </a:r>
          </a:p>
        </p:txBody>
      </p:sp>
      <p:sp>
        <p:nvSpPr>
          <p:cNvPr id="7" name="文本框 6">
            <a:extLst>
              <a:ext uri="{FF2B5EF4-FFF2-40B4-BE49-F238E27FC236}">
                <a16:creationId xmlns:a16="http://schemas.microsoft.com/office/drawing/2014/main" id="{6BFC6051-03A4-8981-DD52-B906A46E20E9}"/>
              </a:ext>
            </a:extLst>
          </p:cNvPr>
          <p:cNvSpPr txBox="1"/>
          <p:nvPr/>
        </p:nvSpPr>
        <p:spPr>
          <a:xfrm>
            <a:off x="349250" y="1054011"/>
            <a:ext cx="11214100" cy="369332"/>
          </a:xfrm>
          <a:prstGeom prst="rect">
            <a:avLst/>
          </a:prstGeom>
          <a:noFill/>
        </p:spPr>
        <p:txBody>
          <a:bodyPr wrap="square">
            <a:spAutoFit/>
          </a:bodyPr>
          <a:lstStyle/>
          <a:p>
            <a:pPr marL="285750" indent="-285750">
              <a:buFont typeface="Arial" panose="020B0604020202020204" pitchFamily="34" charset="0"/>
              <a:buChar char="•"/>
            </a:pPr>
            <a:r>
              <a:rPr lang="zh-CN" altLang="en-US" b="0" i="0" dirty="0">
                <a:solidFill>
                  <a:srgbClr val="1F2328"/>
                </a:solidFill>
                <a:effectLst/>
                <a:latin typeface="-apple-system"/>
              </a:rPr>
              <a:t>以原始</a:t>
            </a:r>
            <a:r>
              <a:rPr lang="en-US" altLang="zh-CN" b="0" i="0" dirty="0">
                <a:solidFill>
                  <a:srgbClr val="1F2328"/>
                </a:solidFill>
                <a:effectLst/>
                <a:latin typeface="-apple-system"/>
              </a:rPr>
              <a:t>RAG</a:t>
            </a:r>
            <a:r>
              <a:rPr lang="zh-CN" altLang="en-US" b="0" i="0" dirty="0">
                <a:solidFill>
                  <a:srgbClr val="1F2328"/>
                </a:solidFill>
                <a:effectLst/>
                <a:latin typeface="-apple-system"/>
              </a:rPr>
              <a:t>为起点，完成初步功能，在此基础上逐步升级</a:t>
            </a:r>
            <a:endParaRPr lang="en-US" altLang="zh-CN" b="1" dirty="0">
              <a:solidFill>
                <a:srgbClr val="1F2328"/>
              </a:solidFill>
              <a:latin typeface="-apple-system"/>
            </a:endParaRPr>
          </a:p>
        </p:txBody>
      </p:sp>
      <p:pic>
        <p:nvPicPr>
          <p:cNvPr id="11" name="图片 10">
            <a:extLst>
              <a:ext uri="{FF2B5EF4-FFF2-40B4-BE49-F238E27FC236}">
                <a16:creationId xmlns:a16="http://schemas.microsoft.com/office/drawing/2014/main" id="{70192CC2-4213-38E7-BBC6-7D1D07372764}"/>
              </a:ext>
            </a:extLst>
          </p:cNvPr>
          <p:cNvPicPr>
            <a:picLocks noChangeAspect="1"/>
          </p:cNvPicPr>
          <p:nvPr/>
        </p:nvPicPr>
        <p:blipFill>
          <a:blip r:embed="rId3"/>
          <a:stretch>
            <a:fillRect/>
          </a:stretch>
        </p:blipFill>
        <p:spPr>
          <a:xfrm>
            <a:off x="1542247" y="1423343"/>
            <a:ext cx="8828106" cy="4965809"/>
          </a:xfrm>
          <a:prstGeom prst="rect">
            <a:avLst/>
          </a:prstGeom>
        </p:spPr>
      </p:pic>
    </p:spTree>
    <p:extLst>
      <p:ext uri="{BB962C8B-B14F-4D97-AF65-F5344CB8AC3E}">
        <p14:creationId xmlns:p14="http://schemas.microsoft.com/office/powerpoint/2010/main" val="448007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8B606-8CF4-A45C-F02B-889E566FC58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46080B92-98A6-0F0E-9080-3C76D3ABB30F}"/>
              </a:ext>
            </a:extLst>
          </p:cNvPr>
          <p:cNvSpPr>
            <a:spLocks noGrp="1"/>
          </p:cNvSpPr>
          <p:nvPr>
            <p:ph type="title"/>
          </p:nvPr>
        </p:nvSpPr>
        <p:spPr>
          <a:xfrm>
            <a:off x="559118" y="136525"/>
            <a:ext cx="9505631" cy="595630"/>
          </a:xfrm>
        </p:spPr>
        <p:txBody>
          <a:bodyPr/>
          <a:lstStyle/>
          <a:p>
            <a:r>
              <a:rPr lang="en-US" altLang="zh-CN" sz="3600" dirty="0"/>
              <a:t>RAG</a:t>
            </a:r>
            <a:r>
              <a:rPr lang="zh-CN" altLang="en-US" sz="3600" dirty="0"/>
              <a:t>的优化</a:t>
            </a:r>
          </a:p>
        </p:txBody>
      </p:sp>
      <p:sp>
        <p:nvSpPr>
          <p:cNvPr id="7" name="文本框 6">
            <a:extLst>
              <a:ext uri="{FF2B5EF4-FFF2-40B4-BE49-F238E27FC236}">
                <a16:creationId xmlns:a16="http://schemas.microsoft.com/office/drawing/2014/main" id="{63A5CA4B-180C-D41C-1A3A-A27DFD6E9AAF}"/>
              </a:ext>
            </a:extLst>
          </p:cNvPr>
          <p:cNvSpPr txBox="1"/>
          <p:nvPr/>
        </p:nvSpPr>
        <p:spPr>
          <a:xfrm>
            <a:off x="349250" y="1054011"/>
            <a:ext cx="11214100" cy="2308324"/>
          </a:xfrm>
          <a:prstGeom prst="rect">
            <a:avLst/>
          </a:prstGeom>
          <a:noFill/>
        </p:spPr>
        <p:txBody>
          <a:bodyPr wrap="square">
            <a:spAutoFit/>
          </a:bodyPr>
          <a:lstStyle/>
          <a:p>
            <a:pPr marL="285750" indent="-285750">
              <a:buFont typeface="Arial" panose="020B0604020202020204" pitchFamily="34" charset="0"/>
              <a:buChar char="•"/>
            </a:pPr>
            <a:r>
              <a:rPr lang="zh-CN" altLang="en-US" dirty="0">
                <a:solidFill>
                  <a:srgbClr val="1F2328"/>
                </a:solidFill>
                <a:latin typeface="-apple-system"/>
              </a:rPr>
              <a:t>训练阶段</a:t>
            </a:r>
            <a:endParaRPr lang="en-US" altLang="zh-CN" b="0" i="0" dirty="0">
              <a:solidFill>
                <a:srgbClr val="1F2328"/>
              </a:solidFill>
              <a:effectLst/>
              <a:latin typeface="-apple-system"/>
            </a:endParaRPr>
          </a:p>
          <a:p>
            <a:pPr marL="742950" lvl="1" indent="-285750">
              <a:buFont typeface="Arial" panose="020B0604020202020204" pitchFamily="34" charset="0"/>
              <a:buChar char="•"/>
            </a:pPr>
            <a:r>
              <a:rPr lang="en-US" altLang="zh-CN" b="0" i="0" dirty="0">
                <a:solidFill>
                  <a:srgbClr val="1F2328"/>
                </a:solidFill>
                <a:effectLst/>
                <a:latin typeface="-apple-system"/>
              </a:rPr>
              <a:t>embedding</a:t>
            </a:r>
            <a:r>
              <a:rPr lang="zh-CN" altLang="en-US" b="0" i="0" dirty="0">
                <a:solidFill>
                  <a:srgbClr val="1F2328"/>
                </a:solidFill>
                <a:effectLst/>
                <a:latin typeface="-apple-system"/>
              </a:rPr>
              <a:t>嵌入，向量表征模型的准确与否，决定了这一路检索的准确性，</a:t>
            </a:r>
            <a:r>
              <a:rPr lang="zh-CN" altLang="en-US" b="1" i="0" dirty="0">
                <a:solidFill>
                  <a:srgbClr val="1F2328"/>
                </a:solidFill>
                <a:effectLst/>
                <a:latin typeface="-apple-system"/>
              </a:rPr>
              <a:t>对向量表征模型做优化</a:t>
            </a:r>
            <a:endParaRPr lang="en-US" altLang="zh-CN" b="1" i="0" dirty="0">
              <a:solidFill>
                <a:srgbClr val="1F2328"/>
              </a:solidFill>
              <a:effectLst/>
              <a:latin typeface="-apple-system"/>
            </a:endParaRPr>
          </a:p>
          <a:p>
            <a:pPr marL="285750" indent="-285750">
              <a:buFont typeface="Arial" panose="020B0604020202020204" pitchFamily="34" charset="0"/>
              <a:buChar char="•"/>
            </a:pPr>
            <a:r>
              <a:rPr lang="zh-CN" altLang="en-US" b="0" i="0" dirty="0">
                <a:solidFill>
                  <a:srgbClr val="191B1F"/>
                </a:solidFill>
                <a:effectLst/>
                <a:latin typeface="-apple-system"/>
              </a:rPr>
              <a:t>在推理阶段</a:t>
            </a:r>
            <a:endParaRPr lang="en-US" altLang="zh-CN" b="0" i="0" dirty="0">
              <a:solidFill>
                <a:srgbClr val="191B1F"/>
              </a:solidFill>
              <a:effectLst/>
              <a:latin typeface="-apple-system"/>
            </a:endParaRPr>
          </a:p>
          <a:p>
            <a:pPr marL="742950" lvl="1" indent="-285750">
              <a:buFont typeface="Arial" panose="020B0604020202020204" pitchFamily="34" charset="0"/>
              <a:buChar char="•"/>
            </a:pPr>
            <a:r>
              <a:rPr lang="en-US" altLang="zh-CN" b="0" i="0" dirty="0">
                <a:solidFill>
                  <a:srgbClr val="191B1F"/>
                </a:solidFill>
                <a:effectLst/>
                <a:latin typeface="-apple-system"/>
              </a:rPr>
              <a:t>RAG </a:t>
            </a:r>
            <a:r>
              <a:rPr lang="zh-CN" altLang="en-US" b="0" i="0" dirty="0">
                <a:solidFill>
                  <a:srgbClr val="191B1F"/>
                </a:solidFill>
                <a:effectLst/>
                <a:latin typeface="-apple-system"/>
              </a:rPr>
              <a:t>的模块和运算符组织在线性管道中</a:t>
            </a:r>
            <a:endParaRPr lang="en-US" altLang="zh-CN" b="0" i="0" dirty="0">
              <a:solidFill>
                <a:srgbClr val="191B1F"/>
              </a:solidFill>
              <a:effectLst/>
              <a:latin typeface="-apple-system"/>
            </a:endParaRPr>
          </a:p>
          <a:p>
            <a:pPr marL="1200150" lvl="2" indent="-285750">
              <a:buFont typeface="Arial" panose="020B0604020202020204" pitchFamily="34" charset="0"/>
              <a:buChar char="•"/>
            </a:pPr>
            <a:r>
              <a:rPr lang="zh-CN" altLang="en-US" b="0" i="0" dirty="0">
                <a:solidFill>
                  <a:srgbClr val="191B1F"/>
                </a:solidFill>
                <a:effectLst/>
                <a:latin typeface="-apple-system"/>
              </a:rPr>
              <a:t>体现了典型的 </a:t>
            </a:r>
            <a:r>
              <a:rPr lang="en-US" altLang="zh-CN" b="0" i="0" dirty="0">
                <a:solidFill>
                  <a:srgbClr val="191B1F"/>
                </a:solidFill>
                <a:effectLst/>
                <a:latin typeface="-apple-system"/>
              </a:rPr>
              <a:t>Naive RAG </a:t>
            </a:r>
            <a:r>
              <a:rPr lang="zh-CN" altLang="en-US" b="0" i="0" dirty="0">
                <a:solidFill>
                  <a:srgbClr val="191B1F"/>
                </a:solidFill>
                <a:effectLst/>
                <a:latin typeface="-apple-system"/>
              </a:rPr>
              <a:t>范式。</a:t>
            </a:r>
            <a:endParaRPr lang="en-US" altLang="zh-CN" b="0" i="0" dirty="0">
              <a:solidFill>
                <a:srgbClr val="191B1F"/>
              </a:solidFill>
              <a:effectLst/>
              <a:latin typeface="-apple-system"/>
            </a:endParaRPr>
          </a:p>
          <a:p>
            <a:pPr marL="1200150" lvl="2" indent="-285750">
              <a:buFont typeface="Arial" panose="020B0604020202020204" pitchFamily="34" charset="0"/>
              <a:buChar char="•"/>
            </a:pPr>
            <a:r>
              <a:rPr lang="zh-CN" altLang="en-US" b="0" i="0" dirty="0">
                <a:solidFill>
                  <a:srgbClr val="191B1F"/>
                </a:solidFill>
                <a:effectLst/>
                <a:latin typeface="-apple-system"/>
              </a:rPr>
              <a:t>如果它同时包含</a:t>
            </a:r>
            <a:r>
              <a:rPr lang="en-US" altLang="zh-CN" b="0" i="0" dirty="0">
                <a:solidFill>
                  <a:srgbClr val="191B1F"/>
                </a:solidFill>
                <a:effectLst/>
                <a:latin typeface="-apple-system"/>
              </a:rPr>
              <a:t>Pre-Retrieval</a:t>
            </a:r>
            <a:r>
              <a:rPr lang="zh-CN" altLang="en-US" b="0" i="0" dirty="0">
                <a:solidFill>
                  <a:srgbClr val="191B1F"/>
                </a:solidFill>
                <a:effectLst/>
                <a:latin typeface="-apple-system"/>
              </a:rPr>
              <a:t>和</a:t>
            </a:r>
            <a:r>
              <a:rPr lang="en-US" altLang="zh-CN" b="0" i="0" dirty="0">
                <a:solidFill>
                  <a:srgbClr val="191B1F"/>
                </a:solidFill>
                <a:effectLst/>
                <a:latin typeface="-apple-system"/>
              </a:rPr>
              <a:t>Post-Retrieval</a:t>
            </a:r>
            <a:r>
              <a:rPr lang="zh-CN" altLang="en-US" b="0" i="0" dirty="0">
                <a:solidFill>
                  <a:srgbClr val="191B1F"/>
                </a:solidFill>
                <a:effectLst/>
                <a:latin typeface="-apple-system"/>
              </a:rPr>
              <a:t>模块类型，则代表典型的</a:t>
            </a:r>
            <a:r>
              <a:rPr lang="en-US" altLang="zh-CN" b="0" i="0" dirty="0">
                <a:solidFill>
                  <a:srgbClr val="191B1F"/>
                </a:solidFill>
                <a:effectLst/>
                <a:latin typeface="-apple-system"/>
              </a:rPr>
              <a:t>Advanced RAG</a:t>
            </a:r>
            <a:r>
              <a:rPr lang="zh-CN" altLang="en-US" b="0" i="0" dirty="0">
                <a:solidFill>
                  <a:srgbClr val="191B1F"/>
                </a:solidFill>
                <a:effectLst/>
                <a:latin typeface="-apple-system"/>
              </a:rPr>
              <a:t>范例</a:t>
            </a:r>
            <a:endParaRPr lang="en-US" altLang="zh-CN" b="0" i="0" dirty="0">
              <a:solidFill>
                <a:srgbClr val="191B1F"/>
              </a:solidFill>
              <a:effectLst/>
              <a:latin typeface="-apple-system"/>
            </a:endParaRPr>
          </a:p>
          <a:p>
            <a:pPr marL="742950" lvl="1" indent="-285750">
              <a:buFont typeface="Arial" panose="020B0604020202020204" pitchFamily="34" charset="0"/>
              <a:buChar char="•"/>
            </a:pPr>
            <a:r>
              <a:rPr lang="zh-CN" altLang="en-US" b="0" i="0" dirty="0">
                <a:solidFill>
                  <a:srgbClr val="191B1F"/>
                </a:solidFill>
                <a:effectLst/>
                <a:latin typeface="-apple-system"/>
              </a:rPr>
              <a:t>目前使用最广泛的 </a:t>
            </a:r>
            <a:r>
              <a:rPr lang="en-US" altLang="zh-CN" b="0" i="0" dirty="0">
                <a:solidFill>
                  <a:srgbClr val="191B1F"/>
                </a:solidFill>
                <a:effectLst/>
                <a:latin typeface="-apple-system"/>
              </a:rPr>
              <a:t>RAG Pipeline </a:t>
            </a:r>
            <a:r>
              <a:rPr lang="zh-CN" altLang="en-US" b="0" i="0" dirty="0">
                <a:solidFill>
                  <a:srgbClr val="191B1F"/>
                </a:solidFill>
                <a:effectLst/>
                <a:latin typeface="-apple-system"/>
              </a:rPr>
              <a:t>是 </a:t>
            </a:r>
            <a:r>
              <a:rPr lang="en-US" altLang="zh-CN" b="0" i="0" dirty="0">
                <a:solidFill>
                  <a:srgbClr val="191B1F"/>
                </a:solidFill>
                <a:effectLst/>
                <a:latin typeface="-apple-system"/>
              </a:rPr>
              <a:t>Sequential</a:t>
            </a:r>
            <a:r>
              <a:rPr lang="zh-CN" altLang="en-US" b="0" i="0" dirty="0">
                <a:solidFill>
                  <a:srgbClr val="191B1F"/>
                </a:solidFill>
                <a:effectLst/>
                <a:latin typeface="-apple-system"/>
              </a:rPr>
              <a:t>，它通常包括检索前的 </a:t>
            </a:r>
            <a:r>
              <a:rPr lang="en-US" altLang="zh-CN" b="0" i="0" dirty="0">
                <a:solidFill>
                  <a:srgbClr val="191B1F"/>
                </a:solidFill>
                <a:effectLst/>
                <a:latin typeface="-apple-system"/>
              </a:rPr>
              <a:t>Query Rewrite </a:t>
            </a:r>
            <a:r>
              <a:rPr lang="zh-CN" altLang="en-US" b="0" i="0" dirty="0">
                <a:solidFill>
                  <a:srgbClr val="191B1F"/>
                </a:solidFill>
                <a:effectLst/>
                <a:latin typeface="-apple-system"/>
              </a:rPr>
              <a:t>或 </a:t>
            </a:r>
            <a:r>
              <a:rPr lang="en-US" altLang="zh-CN" b="0" i="0" dirty="0" err="1">
                <a:solidFill>
                  <a:srgbClr val="191B1F"/>
                </a:solidFill>
                <a:effectLst/>
                <a:latin typeface="-apple-system"/>
              </a:rPr>
              <a:t>HyDE</a:t>
            </a:r>
            <a:r>
              <a:rPr lang="en-US" altLang="zh-CN" b="0" i="0" dirty="0">
                <a:solidFill>
                  <a:srgbClr val="191B1F"/>
                </a:solidFill>
                <a:effectLst/>
                <a:latin typeface="-apple-system"/>
              </a:rPr>
              <a:t> </a:t>
            </a:r>
            <a:r>
              <a:rPr lang="zh-CN" altLang="en-US" b="0" i="0" dirty="0">
                <a:solidFill>
                  <a:srgbClr val="191B1F"/>
                </a:solidFill>
                <a:effectLst/>
                <a:latin typeface="-apple-system"/>
              </a:rPr>
              <a:t>以及检索后的 </a:t>
            </a:r>
            <a:r>
              <a:rPr lang="en-US" altLang="zh-CN" b="0" i="0" dirty="0" err="1">
                <a:solidFill>
                  <a:srgbClr val="191B1F"/>
                </a:solidFill>
                <a:effectLst/>
                <a:latin typeface="-apple-system"/>
              </a:rPr>
              <a:t>Rerank</a:t>
            </a:r>
            <a:r>
              <a:rPr lang="en-US" altLang="zh-CN" b="0" i="0" dirty="0">
                <a:solidFill>
                  <a:srgbClr val="191B1F"/>
                </a:solidFill>
                <a:effectLst/>
                <a:latin typeface="-apple-system"/>
              </a:rPr>
              <a:t> </a:t>
            </a:r>
            <a:r>
              <a:rPr lang="zh-CN" altLang="en-US" b="0" i="0" dirty="0">
                <a:solidFill>
                  <a:srgbClr val="191B1F"/>
                </a:solidFill>
                <a:effectLst/>
                <a:latin typeface="-apple-system"/>
              </a:rPr>
              <a:t>运算符</a:t>
            </a:r>
            <a:endParaRPr lang="en-US" altLang="zh-CN" b="1" dirty="0">
              <a:solidFill>
                <a:srgbClr val="1F2328"/>
              </a:solidFill>
              <a:latin typeface="-apple-system"/>
            </a:endParaRPr>
          </a:p>
        </p:txBody>
      </p:sp>
      <p:pic>
        <p:nvPicPr>
          <p:cNvPr id="8" name="图片 7">
            <a:extLst>
              <a:ext uri="{FF2B5EF4-FFF2-40B4-BE49-F238E27FC236}">
                <a16:creationId xmlns:a16="http://schemas.microsoft.com/office/drawing/2014/main" id="{75367638-C760-67FC-C83E-1C1C797A7ADD}"/>
              </a:ext>
            </a:extLst>
          </p:cNvPr>
          <p:cNvPicPr>
            <a:picLocks noChangeAspect="1"/>
          </p:cNvPicPr>
          <p:nvPr/>
        </p:nvPicPr>
        <p:blipFill>
          <a:blip r:embed="rId3"/>
          <a:stretch>
            <a:fillRect/>
          </a:stretch>
        </p:blipFill>
        <p:spPr>
          <a:xfrm>
            <a:off x="641350" y="5451475"/>
            <a:ext cx="10477500" cy="742950"/>
          </a:xfrm>
          <a:prstGeom prst="rect">
            <a:avLst/>
          </a:prstGeom>
        </p:spPr>
      </p:pic>
      <p:pic>
        <p:nvPicPr>
          <p:cNvPr id="9" name="图片 8">
            <a:extLst>
              <a:ext uri="{FF2B5EF4-FFF2-40B4-BE49-F238E27FC236}">
                <a16:creationId xmlns:a16="http://schemas.microsoft.com/office/drawing/2014/main" id="{83CE052C-39E2-7A17-B004-8CF6A626679C}"/>
              </a:ext>
            </a:extLst>
          </p:cNvPr>
          <p:cNvPicPr>
            <a:picLocks noChangeAspect="1"/>
          </p:cNvPicPr>
          <p:nvPr/>
        </p:nvPicPr>
        <p:blipFill>
          <a:blip r:embed="rId4"/>
          <a:stretch>
            <a:fillRect/>
          </a:stretch>
        </p:blipFill>
        <p:spPr>
          <a:xfrm>
            <a:off x="641350" y="3495666"/>
            <a:ext cx="10477500" cy="1438275"/>
          </a:xfrm>
          <a:prstGeom prst="rect">
            <a:avLst/>
          </a:prstGeom>
        </p:spPr>
      </p:pic>
    </p:spTree>
    <p:extLst>
      <p:ext uri="{BB962C8B-B14F-4D97-AF65-F5344CB8AC3E}">
        <p14:creationId xmlns:p14="http://schemas.microsoft.com/office/powerpoint/2010/main" val="3154381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CF1D0-FDE9-9E50-D499-797C1BB2381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B93912E-82A1-D032-9960-C3FEF49754F9}"/>
              </a:ext>
            </a:extLst>
          </p:cNvPr>
          <p:cNvSpPr>
            <a:spLocks noGrp="1"/>
          </p:cNvSpPr>
          <p:nvPr>
            <p:ph type="title"/>
          </p:nvPr>
        </p:nvSpPr>
        <p:spPr>
          <a:xfrm>
            <a:off x="559118" y="136525"/>
            <a:ext cx="9505631" cy="595630"/>
          </a:xfrm>
        </p:spPr>
        <p:txBody>
          <a:bodyPr/>
          <a:lstStyle/>
          <a:p>
            <a:r>
              <a:rPr lang="en-US" altLang="zh-CN" sz="3600" dirty="0"/>
              <a:t>RAG</a:t>
            </a:r>
            <a:r>
              <a:rPr lang="zh-CN" altLang="en-US" sz="3600" dirty="0"/>
              <a:t>的优化</a:t>
            </a:r>
          </a:p>
        </p:txBody>
      </p:sp>
      <p:sp>
        <p:nvSpPr>
          <p:cNvPr id="7" name="文本框 6">
            <a:extLst>
              <a:ext uri="{FF2B5EF4-FFF2-40B4-BE49-F238E27FC236}">
                <a16:creationId xmlns:a16="http://schemas.microsoft.com/office/drawing/2014/main" id="{42D34CFF-959B-9FEC-4584-1A61A51CCE71}"/>
              </a:ext>
            </a:extLst>
          </p:cNvPr>
          <p:cNvSpPr txBox="1"/>
          <p:nvPr/>
        </p:nvSpPr>
        <p:spPr>
          <a:xfrm>
            <a:off x="361950" y="1054011"/>
            <a:ext cx="11214100" cy="2862322"/>
          </a:xfrm>
          <a:prstGeom prst="rect">
            <a:avLst/>
          </a:prstGeom>
          <a:noFill/>
        </p:spPr>
        <p:txBody>
          <a:bodyPr wrap="square">
            <a:spAutoFit/>
          </a:bodyPr>
          <a:lstStyle/>
          <a:p>
            <a:pPr marL="285750" indent="-285750">
              <a:buFont typeface="Arial" panose="020B0604020202020204" pitchFamily="34" charset="0"/>
              <a:buChar char="•"/>
            </a:pPr>
            <a:r>
              <a:rPr lang="zh-CN" altLang="en-US" dirty="0">
                <a:solidFill>
                  <a:srgbClr val="1F2328"/>
                </a:solidFill>
                <a:latin typeface="-apple-system"/>
              </a:rPr>
              <a:t>训练阶段</a:t>
            </a:r>
            <a:endParaRPr lang="en-US" altLang="zh-CN" b="0" i="0" dirty="0">
              <a:solidFill>
                <a:srgbClr val="1F2328"/>
              </a:solidFill>
              <a:effectLst/>
              <a:latin typeface="-apple-system"/>
            </a:endParaRPr>
          </a:p>
          <a:p>
            <a:pPr marL="742950" lvl="1" indent="-285750">
              <a:buFont typeface="Arial" panose="020B0604020202020204" pitchFamily="34" charset="0"/>
              <a:buChar char="•"/>
            </a:pPr>
            <a:r>
              <a:rPr lang="en-US" altLang="zh-CN" b="0" i="0" dirty="0">
                <a:solidFill>
                  <a:srgbClr val="1F2328"/>
                </a:solidFill>
                <a:effectLst/>
                <a:latin typeface="-apple-system"/>
              </a:rPr>
              <a:t>embedding</a:t>
            </a:r>
            <a:r>
              <a:rPr lang="zh-CN" altLang="en-US" b="0" i="0" dirty="0">
                <a:solidFill>
                  <a:srgbClr val="1F2328"/>
                </a:solidFill>
                <a:effectLst/>
                <a:latin typeface="-apple-system"/>
              </a:rPr>
              <a:t>嵌入，向量表征模型的准确与否，决定了这一路检索的准确性，</a:t>
            </a:r>
            <a:r>
              <a:rPr lang="zh-CN" altLang="en-US" b="1" i="0" dirty="0">
                <a:solidFill>
                  <a:srgbClr val="1F2328"/>
                </a:solidFill>
                <a:effectLst/>
                <a:latin typeface="-apple-system"/>
              </a:rPr>
              <a:t>对向量表征模型做优化</a:t>
            </a:r>
            <a:endParaRPr lang="en-US" altLang="zh-CN" b="0" i="0" dirty="0">
              <a:solidFill>
                <a:srgbClr val="1F2328"/>
              </a:solidFill>
              <a:effectLst/>
              <a:latin typeface="-apple-system"/>
            </a:endParaRPr>
          </a:p>
          <a:p>
            <a:pPr marL="285750" indent="-285750" algn="l">
              <a:buFont typeface="Arial" panose="020B0604020202020204" pitchFamily="34" charset="0"/>
              <a:buChar char="•"/>
            </a:pPr>
            <a:endParaRPr lang="en-US" altLang="zh-CN" b="0" i="0" dirty="0">
              <a:solidFill>
                <a:srgbClr val="1F2328"/>
              </a:solidFill>
              <a:effectLst/>
              <a:latin typeface="-apple-system"/>
            </a:endParaRPr>
          </a:p>
          <a:p>
            <a:pPr marL="285750" indent="-285750" algn="l">
              <a:buFont typeface="Arial" panose="020B0604020202020204" pitchFamily="34" charset="0"/>
              <a:buChar char="•"/>
            </a:pPr>
            <a:r>
              <a:rPr lang="zh-CN" altLang="en-US" b="0" i="0" dirty="0">
                <a:solidFill>
                  <a:srgbClr val="1F2328"/>
                </a:solidFill>
                <a:effectLst/>
                <a:latin typeface="-apple-system"/>
              </a:rPr>
              <a:t>索引阶段</a:t>
            </a:r>
            <a:endParaRPr lang="en-US" altLang="zh-CN" b="0" i="0" dirty="0">
              <a:solidFill>
                <a:srgbClr val="1F2328"/>
              </a:solidFill>
              <a:effectLst/>
              <a:latin typeface="-apple-system"/>
            </a:endParaRPr>
          </a:p>
          <a:p>
            <a:pPr marL="742950" lvl="1" indent="-285750">
              <a:buFont typeface="Arial" panose="020B0604020202020204" pitchFamily="34" charset="0"/>
              <a:buChar char="•"/>
            </a:pPr>
            <a:r>
              <a:rPr lang="en-US" altLang="zh-CN" b="0" i="0" dirty="0">
                <a:solidFill>
                  <a:srgbClr val="1F2328"/>
                </a:solidFill>
                <a:effectLst/>
                <a:latin typeface="-apple-system"/>
              </a:rPr>
              <a:t>Chunk</a:t>
            </a:r>
            <a:r>
              <a:rPr lang="zh-CN" altLang="en-US" b="0" i="0" dirty="0">
                <a:solidFill>
                  <a:srgbClr val="1F2328"/>
                </a:solidFill>
                <a:effectLst/>
                <a:latin typeface="-apple-system"/>
              </a:rPr>
              <a:t>：就是把相同语义的</a:t>
            </a:r>
            <a:r>
              <a:rPr lang="en-US" altLang="zh-CN" b="0" i="0" dirty="0">
                <a:solidFill>
                  <a:srgbClr val="1F2328"/>
                </a:solidFill>
                <a:effectLst/>
                <a:latin typeface="-apple-system"/>
              </a:rPr>
              <a:t>token</a:t>
            </a:r>
            <a:r>
              <a:rPr lang="zh-CN" altLang="en-US" b="0" i="0" dirty="0">
                <a:solidFill>
                  <a:srgbClr val="1F2328"/>
                </a:solidFill>
                <a:effectLst/>
                <a:latin typeface="-apple-system"/>
              </a:rPr>
              <a:t>聚集在一起，不同语义的</a:t>
            </a:r>
            <a:r>
              <a:rPr lang="en-US" altLang="zh-CN" b="0" i="0" dirty="0">
                <a:solidFill>
                  <a:srgbClr val="1F2328"/>
                </a:solidFill>
                <a:effectLst/>
                <a:latin typeface="-apple-system"/>
              </a:rPr>
              <a:t>token</a:t>
            </a:r>
            <a:r>
              <a:rPr lang="zh-CN" altLang="en-US" b="0" i="0" dirty="0">
                <a:solidFill>
                  <a:srgbClr val="1F2328"/>
                </a:solidFill>
                <a:effectLst/>
                <a:latin typeface="-apple-system"/>
              </a:rPr>
              <a:t>互相分开，利于后续的</a:t>
            </a:r>
            <a:r>
              <a:rPr lang="en-US" altLang="zh-CN" b="0" i="0" dirty="0">
                <a:solidFill>
                  <a:srgbClr val="1F2328"/>
                </a:solidFill>
                <a:effectLst/>
                <a:latin typeface="-apple-system"/>
              </a:rPr>
              <a:t>retrieve</a:t>
            </a:r>
          </a:p>
          <a:p>
            <a:pPr marL="1200150" lvl="2" indent="-285750">
              <a:buFont typeface="Arial" panose="020B0604020202020204" pitchFamily="34" charset="0"/>
              <a:buChar char="•"/>
            </a:pPr>
            <a:r>
              <a:rPr lang="zh-CN" altLang="en-US" b="0" i="0" dirty="0">
                <a:solidFill>
                  <a:srgbClr val="444444"/>
                </a:solidFill>
                <a:effectLst/>
                <a:latin typeface="Tahoma" panose="020B0604030504040204" pitchFamily="34" charset="0"/>
              </a:rPr>
              <a:t>按照固定长度</a:t>
            </a:r>
            <a:r>
              <a:rPr lang="en-US" altLang="zh-CN" b="0" i="0" dirty="0">
                <a:solidFill>
                  <a:srgbClr val="444444"/>
                </a:solidFill>
                <a:effectLst/>
                <a:latin typeface="Tahoma" panose="020B0604030504040204" pitchFamily="34" charset="0"/>
              </a:rPr>
              <a:t>chunk</a:t>
            </a:r>
          </a:p>
          <a:p>
            <a:pPr marL="1200150" lvl="2" indent="-285750">
              <a:buFont typeface="Arial" panose="020B0604020202020204" pitchFamily="34" charset="0"/>
              <a:buChar char="•"/>
            </a:pPr>
            <a:r>
              <a:rPr lang="zh-CN" altLang="en-US" b="0" i="0" dirty="0">
                <a:solidFill>
                  <a:srgbClr val="444444"/>
                </a:solidFill>
                <a:effectLst/>
                <a:latin typeface="Tahoma" panose="020B0604030504040204" pitchFamily="34" charset="0"/>
              </a:rPr>
              <a:t>按照句号、分号、问好、段落分割</a:t>
            </a:r>
            <a:endParaRPr lang="en-US" altLang="zh-CN" b="0" i="0" dirty="0">
              <a:solidFill>
                <a:srgbClr val="444444"/>
              </a:solidFill>
              <a:effectLst/>
              <a:latin typeface="Tahoma" panose="020B0604030504040204" pitchFamily="34" charset="0"/>
            </a:endParaRPr>
          </a:p>
          <a:p>
            <a:pPr marL="1200150" lvl="2" indent="-285750">
              <a:buFont typeface="Arial" panose="020B0604020202020204" pitchFamily="34" charset="0"/>
              <a:buChar char="•"/>
            </a:pPr>
            <a:r>
              <a:rPr lang="zh-CN" altLang="en-US" b="0" i="0" dirty="0">
                <a:solidFill>
                  <a:srgbClr val="444444"/>
                </a:solidFill>
                <a:effectLst/>
                <a:latin typeface="Tahoma" panose="020B0604030504040204" pitchFamily="34" charset="0"/>
              </a:rPr>
              <a:t>按照相同语义分割</a:t>
            </a:r>
            <a:endParaRPr lang="en-US" altLang="zh-CN" dirty="0">
              <a:solidFill>
                <a:srgbClr val="444444"/>
              </a:solidFill>
              <a:latin typeface="Tahoma" panose="020B0604030504040204" pitchFamily="34" charset="0"/>
            </a:endParaRPr>
          </a:p>
          <a:p>
            <a:pPr marL="1200150" lvl="2" indent="-285750">
              <a:buFont typeface="Arial" panose="020B0604020202020204" pitchFamily="34" charset="0"/>
              <a:buChar char="•"/>
            </a:pPr>
            <a:endParaRPr lang="en-US" altLang="zh-CN" dirty="0">
              <a:solidFill>
                <a:srgbClr val="1F2328"/>
              </a:solidFill>
              <a:latin typeface="-apple-system"/>
            </a:endParaRPr>
          </a:p>
          <a:p>
            <a:pPr marL="1200150" lvl="2" indent="-285750">
              <a:buFont typeface="Arial" panose="020B0604020202020204" pitchFamily="34" charset="0"/>
              <a:buChar char="•"/>
            </a:pPr>
            <a:endParaRPr lang="zh-CN" altLang="en-US" b="0" i="0" dirty="0">
              <a:solidFill>
                <a:srgbClr val="1F2328"/>
              </a:solidFill>
              <a:effectLst/>
              <a:latin typeface="-apple-system"/>
            </a:endParaRPr>
          </a:p>
        </p:txBody>
      </p:sp>
      <p:pic>
        <p:nvPicPr>
          <p:cNvPr id="3" name="Picture 2">
            <a:extLst>
              <a:ext uri="{FF2B5EF4-FFF2-40B4-BE49-F238E27FC236}">
                <a16:creationId xmlns:a16="http://schemas.microsoft.com/office/drawing/2014/main" id="{94E3059C-63E7-6254-352D-55EAFDB16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950" y="3683784"/>
            <a:ext cx="7143432" cy="227883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EE3833B9-E7C4-9664-C12B-09DE0EA342B1}"/>
              </a:ext>
            </a:extLst>
          </p:cNvPr>
          <p:cNvSpPr txBox="1"/>
          <p:nvPr/>
        </p:nvSpPr>
        <p:spPr>
          <a:xfrm>
            <a:off x="267018" y="3639334"/>
            <a:ext cx="4666932" cy="2585323"/>
          </a:xfrm>
          <a:prstGeom prst="rect">
            <a:avLst/>
          </a:prstGeom>
          <a:noFill/>
        </p:spPr>
        <p:txBody>
          <a:bodyPr wrap="square">
            <a:spAutoFit/>
          </a:bodyPr>
          <a:lstStyle/>
          <a:p>
            <a:pPr marL="285750" indent="-285750">
              <a:buFont typeface="Arial" panose="020B0604020202020204" pitchFamily="34" charset="0"/>
              <a:buChar char="•"/>
            </a:pPr>
            <a:r>
              <a:rPr lang="en-US" altLang="zh-CN" sz="1800" dirty="0"/>
              <a:t>Semantic Chunking</a:t>
            </a:r>
          </a:p>
          <a:p>
            <a:pPr marL="742950" lvl="1" indent="-285750">
              <a:buFont typeface="Arial" panose="020B0604020202020204" pitchFamily="34" charset="0"/>
              <a:buChar char="•"/>
            </a:pPr>
            <a:r>
              <a:rPr lang="zh-CN" altLang="en-US" b="0" i="0" dirty="0">
                <a:solidFill>
                  <a:srgbClr val="444444"/>
                </a:solidFill>
                <a:effectLst/>
                <a:latin typeface="Tahoma" panose="020B0604030504040204" pitchFamily="34" charset="0"/>
              </a:rPr>
              <a:t>先按照句号、分号、问好、感叹号、换行符等分割文本，直观上符合用户习惯</a:t>
            </a:r>
          </a:p>
          <a:p>
            <a:pPr marL="742950" lvl="1" indent="-285750">
              <a:buFont typeface="Arial" panose="020B0604020202020204" pitchFamily="34" charset="0"/>
              <a:buChar char="•"/>
            </a:pPr>
            <a:r>
              <a:rPr lang="zh-CN" altLang="en-US" b="0" i="0" dirty="0">
                <a:solidFill>
                  <a:srgbClr val="444444"/>
                </a:solidFill>
                <a:effectLst/>
                <a:latin typeface="Tahoma" panose="020B0604030504040204" pitchFamily="34" charset="0"/>
              </a:rPr>
              <a:t>计算每段分割好文本的</a:t>
            </a:r>
            <a:r>
              <a:rPr lang="en-US" altLang="zh-CN" b="0" i="0" dirty="0">
                <a:solidFill>
                  <a:srgbClr val="444444"/>
                </a:solidFill>
                <a:effectLst/>
                <a:latin typeface="Tahoma" panose="020B0604030504040204" pitchFamily="34" charset="0"/>
              </a:rPr>
              <a:t>embedding</a:t>
            </a:r>
          </a:p>
          <a:p>
            <a:pPr marL="742950" lvl="1" indent="-285750">
              <a:buFont typeface="Arial" panose="020B0604020202020204" pitchFamily="34" charset="0"/>
              <a:buChar char="•"/>
            </a:pPr>
            <a:r>
              <a:rPr lang="zh-CN" altLang="en-US" b="0" i="0" dirty="0">
                <a:solidFill>
                  <a:srgbClr val="444444"/>
                </a:solidFill>
                <a:effectLst/>
                <a:latin typeface="Tahoma" panose="020B0604030504040204" pitchFamily="34" charset="0"/>
              </a:rPr>
              <a:t>直接用传统的聚类方法对所有的</a:t>
            </a:r>
            <a:r>
              <a:rPr lang="en-US" altLang="zh-CN" b="0" i="0" dirty="0">
                <a:solidFill>
                  <a:srgbClr val="444444"/>
                </a:solidFill>
                <a:effectLst/>
                <a:latin typeface="Tahoma" panose="020B0604030504040204" pitchFamily="34" charset="0"/>
              </a:rPr>
              <a:t>embedding</a:t>
            </a:r>
            <a:r>
              <a:rPr lang="zh-CN" altLang="en-US" b="0" i="0" dirty="0">
                <a:solidFill>
                  <a:srgbClr val="444444"/>
                </a:solidFill>
                <a:effectLst/>
                <a:latin typeface="Tahoma" panose="020B0604030504040204" pitchFamily="34" charset="0"/>
              </a:rPr>
              <a:t>聚类</a:t>
            </a:r>
          </a:p>
          <a:p>
            <a:pPr marL="742950" lvl="1" indent="-285750">
              <a:buFont typeface="Arial" panose="020B0604020202020204" pitchFamily="34" charset="0"/>
              <a:buChar char="•"/>
            </a:pPr>
            <a:r>
              <a:rPr lang="zh-CN" altLang="en-US" b="1" i="0" dirty="0">
                <a:solidFill>
                  <a:srgbClr val="FF0000"/>
                </a:solidFill>
                <a:effectLst/>
                <a:latin typeface="Tahoma" panose="020B0604030504040204" pitchFamily="34" charset="0"/>
              </a:rPr>
              <a:t>语义相似的句子一般都在附近，相隔不会太远</a:t>
            </a:r>
            <a:endParaRPr lang="zh-CN" altLang="en-US" dirty="0"/>
          </a:p>
        </p:txBody>
      </p:sp>
    </p:spTree>
    <p:extLst>
      <p:ext uri="{BB962C8B-B14F-4D97-AF65-F5344CB8AC3E}">
        <p14:creationId xmlns:p14="http://schemas.microsoft.com/office/powerpoint/2010/main" val="2054125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F4D57-DF22-3E07-AF22-DBDD3FC7140A}"/>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6245F93-3F29-EE5A-1298-E3CE555848E6}"/>
              </a:ext>
            </a:extLst>
          </p:cNvPr>
          <p:cNvSpPr>
            <a:spLocks noGrp="1"/>
          </p:cNvSpPr>
          <p:nvPr>
            <p:ph type="title"/>
          </p:nvPr>
        </p:nvSpPr>
        <p:spPr>
          <a:xfrm>
            <a:off x="559118" y="136525"/>
            <a:ext cx="9505631" cy="595630"/>
          </a:xfrm>
        </p:spPr>
        <p:txBody>
          <a:bodyPr/>
          <a:lstStyle/>
          <a:p>
            <a:r>
              <a:rPr lang="en-US" altLang="zh-CN" sz="3600" dirty="0"/>
              <a:t>RAG</a:t>
            </a:r>
            <a:r>
              <a:rPr lang="zh-CN" altLang="en-US" sz="3600" dirty="0"/>
              <a:t>的优化</a:t>
            </a:r>
          </a:p>
        </p:txBody>
      </p:sp>
      <p:sp>
        <p:nvSpPr>
          <p:cNvPr id="7" name="文本框 6">
            <a:extLst>
              <a:ext uri="{FF2B5EF4-FFF2-40B4-BE49-F238E27FC236}">
                <a16:creationId xmlns:a16="http://schemas.microsoft.com/office/drawing/2014/main" id="{4E648BA1-0220-1FF1-EE01-4FA2FCA87792}"/>
              </a:ext>
            </a:extLst>
          </p:cNvPr>
          <p:cNvSpPr txBox="1"/>
          <p:nvPr/>
        </p:nvSpPr>
        <p:spPr>
          <a:xfrm>
            <a:off x="349250" y="1054011"/>
            <a:ext cx="11214100" cy="2862322"/>
          </a:xfrm>
          <a:prstGeom prst="rect">
            <a:avLst/>
          </a:prstGeom>
          <a:noFill/>
        </p:spPr>
        <p:txBody>
          <a:bodyPr wrap="square">
            <a:spAutoFit/>
          </a:bodyPr>
          <a:lstStyle/>
          <a:p>
            <a:pPr marL="285750" indent="-285750" algn="l">
              <a:buFont typeface="Arial" panose="020B0604020202020204" pitchFamily="34" charset="0"/>
              <a:buChar char="•"/>
            </a:pPr>
            <a:r>
              <a:rPr lang="zh-CN" altLang="en-US" b="0" i="0" dirty="0">
                <a:solidFill>
                  <a:srgbClr val="1F2328"/>
                </a:solidFill>
                <a:effectLst/>
                <a:latin typeface="-apple-system"/>
              </a:rPr>
              <a:t>索引阶段</a:t>
            </a:r>
            <a:endParaRPr lang="en-US" altLang="zh-CN" b="0" i="0" dirty="0">
              <a:solidFill>
                <a:srgbClr val="1F2328"/>
              </a:solidFill>
              <a:effectLst/>
              <a:latin typeface="-apple-system"/>
            </a:endParaRPr>
          </a:p>
          <a:p>
            <a:pPr marL="742950" lvl="1" indent="-285750">
              <a:buFont typeface="Arial" panose="020B0604020202020204" pitchFamily="34" charset="0"/>
              <a:buChar char="•"/>
            </a:pPr>
            <a:r>
              <a:rPr lang="zh-CN" altLang="en-US" b="0" i="0" dirty="0">
                <a:solidFill>
                  <a:srgbClr val="191B1F"/>
                </a:solidFill>
                <a:effectLst/>
                <a:latin typeface="-apple-system"/>
              </a:rPr>
              <a:t>提高信息密度</a:t>
            </a:r>
            <a:endParaRPr lang="en-US" altLang="zh-CN" b="0" i="0" dirty="0">
              <a:solidFill>
                <a:srgbClr val="191B1F"/>
              </a:solidFill>
              <a:effectLst/>
              <a:latin typeface="-apple-system"/>
            </a:endParaRPr>
          </a:p>
          <a:p>
            <a:pPr marL="742950" lvl="1" indent="-285750">
              <a:buFont typeface="Arial" panose="020B0604020202020204" pitchFamily="34" charset="0"/>
              <a:buChar char="•"/>
            </a:pPr>
            <a:r>
              <a:rPr lang="zh-CN" altLang="en-US" b="0" i="0" dirty="0">
                <a:solidFill>
                  <a:srgbClr val="191B1F"/>
                </a:solidFill>
                <a:effectLst/>
                <a:latin typeface="-apple-system"/>
              </a:rPr>
              <a:t>人工构建元数据</a:t>
            </a:r>
            <a:endParaRPr lang="en-US" altLang="zh-CN" b="0" i="0" dirty="0">
              <a:solidFill>
                <a:srgbClr val="191B1F"/>
              </a:solidFill>
              <a:effectLst/>
              <a:latin typeface="-apple-system"/>
            </a:endParaRPr>
          </a:p>
          <a:p>
            <a:pPr marL="1200150" lvl="2" indent="-285750">
              <a:buFont typeface="Arial" panose="020B0604020202020204" pitchFamily="34" charset="0"/>
              <a:buChar char="•"/>
            </a:pPr>
            <a:r>
              <a:rPr lang="zh-CN" altLang="en-US" b="0" i="0" dirty="0">
                <a:solidFill>
                  <a:srgbClr val="191B1F"/>
                </a:solidFill>
                <a:effectLst/>
                <a:latin typeface="-apple-system"/>
              </a:rPr>
              <a:t>添加段落摘要</a:t>
            </a:r>
            <a:endParaRPr lang="en-US" altLang="zh-CN" b="0" i="0" dirty="0">
              <a:solidFill>
                <a:srgbClr val="191B1F"/>
              </a:solidFill>
              <a:effectLst/>
              <a:latin typeface="-apple-system"/>
            </a:endParaRPr>
          </a:p>
          <a:p>
            <a:pPr marL="1200150" lvl="2" indent="-285750">
              <a:buFont typeface="Arial" panose="020B0604020202020204" pitchFamily="34" charset="0"/>
              <a:buChar char="•"/>
            </a:pPr>
            <a:r>
              <a:rPr lang="zh-CN" altLang="en-US" b="0" i="0" dirty="0">
                <a:solidFill>
                  <a:srgbClr val="191B1F"/>
                </a:solidFill>
                <a:effectLst/>
                <a:latin typeface="-apple-system"/>
              </a:rPr>
              <a:t>引入假设性问题</a:t>
            </a:r>
            <a:endParaRPr lang="en-US" altLang="zh-CN" b="0" i="0" dirty="0">
              <a:solidFill>
                <a:srgbClr val="191B1F"/>
              </a:solidFill>
              <a:effectLst/>
              <a:latin typeface="-apple-system"/>
            </a:endParaRPr>
          </a:p>
          <a:p>
            <a:pPr marL="1657350" lvl="3" indent="-285750">
              <a:buFont typeface="Arial" panose="020B0604020202020204" pitchFamily="34" charset="0"/>
              <a:buChar char="•"/>
            </a:pPr>
            <a:r>
              <a:rPr lang="zh-CN" altLang="en-US" b="0" i="0" dirty="0">
                <a:solidFill>
                  <a:srgbClr val="191B1F"/>
                </a:solidFill>
                <a:effectLst/>
                <a:latin typeface="-apple-system"/>
              </a:rPr>
              <a:t>使用</a:t>
            </a:r>
            <a:r>
              <a:rPr lang="en-US" altLang="zh-CN" b="0" i="0" dirty="0">
                <a:solidFill>
                  <a:srgbClr val="191B1F"/>
                </a:solidFill>
                <a:effectLst/>
                <a:latin typeface="-apple-system"/>
              </a:rPr>
              <a:t>LLM</a:t>
            </a:r>
            <a:r>
              <a:rPr lang="zh-CN" altLang="en-US" b="0" i="0" dirty="0">
                <a:solidFill>
                  <a:srgbClr val="191B1F"/>
                </a:solidFill>
                <a:effectLst/>
                <a:latin typeface="-apple-system"/>
              </a:rPr>
              <a:t>生成可以由文档回答的问题，然后在检索过程中计算原始问题与假设问题之间的相似性，以减少问题和答案之间的语义差距</a:t>
            </a:r>
            <a:endParaRPr lang="en-US" altLang="zh-CN" b="0" i="0" dirty="0">
              <a:solidFill>
                <a:srgbClr val="191B1F"/>
              </a:solidFill>
              <a:effectLst/>
              <a:latin typeface="-apple-system"/>
            </a:endParaRPr>
          </a:p>
          <a:p>
            <a:pPr marL="1200150" lvl="2" indent="-285750">
              <a:buFont typeface="Arial" panose="020B0604020202020204" pitchFamily="34" charset="0"/>
              <a:buChar char="•"/>
            </a:pPr>
            <a:r>
              <a:rPr lang="zh-CN" altLang="en-US" dirty="0">
                <a:solidFill>
                  <a:srgbClr val="191B1F"/>
                </a:solidFill>
                <a:latin typeface="-apple-system"/>
              </a:rPr>
              <a:t>关键字</a:t>
            </a:r>
            <a:endParaRPr lang="en-US" altLang="zh-CN" dirty="0">
              <a:solidFill>
                <a:srgbClr val="191B1F"/>
              </a:solidFill>
              <a:latin typeface="-apple-system"/>
            </a:endParaRPr>
          </a:p>
          <a:p>
            <a:pPr marL="742950" lvl="1" indent="-285750">
              <a:buFont typeface="Arial" panose="020B0604020202020204" pitchFamily="34" charset="0"/>
              <a:buChar char="•"/>
            </a:pPr>
            <a:r>
              <a:rPr lang="zh-CN" altLang="en-US" b="1" i="0" dirty="0">
                <a:solidFill>
                  <a:srgbClr val="191B1F"/>
                </a:solidFill>
                <a:effectLst/>
                <a:latin typeface="-apple-system"/>
              </a:rPr>
              <a:t>层次化索引结构。</a:t>
            </a:r>
            <a:r>
              <a:rPr lang="zh-CN" altLang="en-US" b="0" i="0" dirty="0">
                <a:solidFill>
                  <a:srgbClr val="191B1F"/>
                </a:solidFill>
                <a:effectLst/>
                <a:latin typeface="-apple-system"/>
              </a:rPr>
              <a:t>文件按照父子关系排列，其中包含与其相关的数据块</a:t>
            </a:r>
            <a:endParaRPr lang="en-US" altLang="zh-CN" dirty="0">
              <a:solidFill>
                <a:srgbClr val="1F2328"/>
              </a:solidFill>
              <a:latin typeface="-apple-system"/>
            </a:endParaRPr>
          </a:p>
          <a:p>
            <a:pPr marL="1200150" lvl="2" indent="-285750">
              <a:buFont typeface="Arial" panose="020B0604020202020204" pitchFamily="34" charset="0"/>
              <a:buChar char="•"/>
            </a:pPr>
            <a:endParaRPr lang="zh-CN" altLang="en-US" b="0" i="0" dirty="0">
              <a:solidFill>
                <a:srgbClr val="1F2328"/>
              </a:solidFill>
              <a:effectLst/>
              <a:latin typeface="-apple-system"/>
            </a:endParaRPr>
          </a:p>
        </p:txBody>
      </p:sp>
      <p:pic>
        <p:nvPicPr>
          <p:cNvPr id="6" name="图片 5">
            <a:extLst>
              <a:ext uri="{FF2B5EF4-FFF2-40B4-BE49-F238E27FC236}">
                <a16:creationId xmlns:a16="http://schemas.microsoft.com/office/drawing/2014/main" id="{A16326E6-9274-1260-2223-B17F233034DD}"/>
              </a:ext>
            </a:extLst>
          </p:cNvPr>
          <p:cNvPicPr>
            <a:picLocks noChangeAspect="1"/>
          </p:cNvPicPr>
          <p:nvPr/>
        </p:nvPicPr>
        <p:blipFill>
          <a:blip r:embed="rId3"/>
          <a:stretch>
            <a:fillRect/>
          </a:stretch>
        </p:blipFill>
        <p:spPr>
          <a:xfrm>
            <a:off x="7454241" y="4179886"/>
            <a:ext cx="4304371" cy="2312611"/>
          </a:xfrm>
          <a:prstGeom prst="rect">
            <a:avLst/>
          </a:prstGeom>
        </p:spPr>
      </p:pic>
      <p:pic>
        <p:nvPicPr>
          <p:cNvPr id="4098" name="Picture 2">
            <a:extLst>
              <a:ext uri="{FF2B5EF4-FFF2-40B4-BE49-F238E27FC236}">
                <a16:creationId xmlns:a16="http://schemas.microsoft.com/office/drawing/2014/main" id="{72A21FCC-000A-535C-7F0C-2444183F63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9954"/>
          <a:stretch/>
        </p:blipFill>
        <p:spPr bwMode="auto">
          <a:xfrm>
            <a:off x="153988" y="4335316"/>
            <a:ext cx="7345362" cy="2031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534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AE68B-BED9-F6D9-FBF1-D6848613A5F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76657D9-03E8-D5D9-C1C4-A085340A071E}"/>
              </a:ext>
            </a:extLst>
          </p:cNvPr>
          <p:cNvSpPr>
            <a:spLocks noGrp="1"/>
          </p:cNvSpPr>
          <p:nvPr>
            <p:ph type="title"/>
          </p:nvPr>
        </p:nvSpPr>
        <p:spPr>
          <a:xfrm>
            <a:off x="559118" y="136525"/>
            <a:ext cx="9505631" cy="595630"/>
          </a:xfrm>
        </p:spPr>
        <p:txBody>
          <a:bodyPr/>
          <a:lstStyle/>
          <a:p>
            <a:r>
              <a:rPr lang="en-US" altLang="zh-CN" sz="3600" dirty="0"/>
              <a:t>RAG</a:t>
            </a:r>
            <a:r>
              <a:rPr lang="zh-CN" altLang="en-US" sz="3600" dirty="0"/>
              <a:t>的优化</a:t>
            </a:r>
          </a:p>
        </p:txBody>
      </p:sp>
      <p:sp>
        <p:nvSpPr>
          <p:cNvPr id="7" name="文本框 6">
            <a:extLst>
              <a:ext uri="{FF2B5EF4-FFF2-40B4-BE49-F238E27FC236}">
                <a16:creationId xmlns:a16="http://schemas.microsoft.com/office/drawing/2014/main" id="{72EB0743-0627-EE38-40A4-36873D1307E6}"/>
              </a:ext>
            </a:extLst>
          </p:cNvPr>
          <p:cNvSpPr txBox="1"/>
          <p:nvPr/>
        </p:nvSpPr>
        <p:spPr>
          <a:xfrm>
            <a:off x="349250" y="1054011"/>
            <a:ext cx="5334000" cy="2862322"/>
          </a:xfrm>
          <a:prstGeom prst="rect">
            <a:avLst/>
          </a:prstGeom>
          <a:noFill/>
        </p:spPr>
        <p:txBody>
          <a:bodyPr wrap="square">
            <a:spAutoFit/>
          </a:bodyPr>
          <a:lstStyle/>
          <a:p>
            <a:pPr marL="285750" indent="-285750" algn="l">
              <a:buFont typeface="Arial" panose="020B0604020202020204" pitchFamily="34" charset="0"/>
              <a:buChar char="•"/>
            </a:pPr>
            <a:r>
              <a:rPr lang="zh-CN" altLang="en-US" b="0" i="0" dirty="0">
                <a:solidFill>
                  <a:srgbClr val="1F2328"/>
                </a:solidFill>
                <a:effectLst/>
                <a:latin typeface="微软雅黑" panose="020B0503020204020204" pitchFamily="34" charset="-122"/>
                <a:ea typeface="微软雅黑" panose="020B0503020204020204" pitchFamily="34" charset="-122"/>
              </a:rPr>
              <a:t>检索阶段</a:t>
            </a:r>
            <a:endParaRPr lang="en-US" altLang="zh-CN" b="0" i="0" dirty="0">
              <a:solidFill>
                <a:srgbClr val="1F2328"/>
              </a:solidFill>
              <a:effectLst/>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r>
              <a:rPr lang="zh-CN" altLang="en-US" i="0" dirty="0">
                <a:solidFill>
                  <a:srgbClr val="1F2328"/>
                </a:solidFill>
                <a:effectLst/>
                <a:latin typeface="微软雅黑" panose="020B0503020204020204" pitchFamily="34" charset="-122"/>
                <a:ea typeface="微软雅黑" panose="020B0503020204020204" pitchFamily="34" charset="-122"/>
              </a:rPr>
              <a:t>查询变换</a:t>
            </a:r>
            <a:endParaRPr lang="en-US" altLang="zh-CN" i="0" dirty="0">
              <a:solidFill>
                <a:srgbClr val="1F2328"/>
              </a:solidFill>
              <a:effectLst/>
              <a:latin typeface="微软雅黑" panose="020B0503020204020204" pitchFamily="34" charset="-122"/>
              <a:ea typeface="微软雅黑" panose="020B0503020204020204" pitchFamily="34" charset="-122"/>
            </a:endParaRPr>
          </a:p>
          <a:p>
            <a:pPr marL="1200150" lvl="2" indent="-285750">
              <a:buFont typeface="Arial" panose="020B0604020202020204" pitchFamily="34" charset="0"/>
              <a:buChar char="•"/>
            </a:pPr>
            <a:r>
              <a:rPr lang="zh-CN" altLang="en-US" dirty="0">
                <a:solidFill>
                  <a:srgbClr val="1F2328"/>
                </a:solidFill>
                <a:latin typeface="微软雅黑" panose="020B0503020204020204" pitchFamily="34" charset="-122"/>
                <a:ea typeface="微软雅黑" panose="020B0503020204020204" pitchFamily="34" charset="-122"/>
              </a:rPr>
              <a:t>同义改写</a:t>
            </a:r>
          </a:p>
          <a:p>
            <a:pPr marL="1200150" lvl="2" indent="-285750">
              <a:buFont typeface="Arial" panose="020B0604020202020204" pitchFamily="34" charset="0"/>
              <a:buChar char="•"/>
            </a:pPr>
            <a:r>
              <a:rPr lang="zh-CN" altLang="en-US" dirty="0">
                <a:solidFill>
                  <a:srgbClr val="1F2328"/>
                </a:solidFill>
                <a:latin typeface="微软雅黑" panose="020B0503020204020204" pitchFamily="34" charset="-122"/>
                <a:ea typeface="微软雅黑" panose="020B0503020204020204" pitchFamily="34" charset="-122"/>
              </a:rPr>
              <a:t>查询分解</a:t>
            </a:r>
          </a:p>
          <a:p>
            <a:pPr marL="1200150" lvl="2" indent="-285750">
              <a:buFont typeface="Arial" panose="020B0604020202020204" pitchFamily="34" charset="0"/>
              <a:buChar char="•"/>
            </a:pPr>
            <a:r>
              <a:rPr lang="en-US" altLang="zh-CN" dirty="0" err="1">
                <a:solidFill>
                  <a:srgbClr val="1F2328"/>
                </a:solidFill>
                <a:latin typeface="微软雅黑" panose="020B0503020204020204" pitchFamily="34" charset="-122"/>
                <a:ea typeface="微软雅黑" panose="020B0503020204020204" pitchFamily="34" charset="-122"/>
              </a:rPr>
              <a:t>HyDE</a:t>
            </a:r>
            <a:r>
              <a:rPr lang="zh-CN" altLang="en-US" dirty="0">
                <a:solidFill>
                  <a:srgbClr val="1F2328"/>
                </a:solidFill>
                <a:latin typeface="微软雅黑" panose="020B0503020204020204" pitchFamily="34" charset="-122"/>
                <a:ea typeface="微软雅黑" panose="020B0503020204020204" pitchFamily="34" charset="-122"/>
              </a:rPr>
              <a:t>：</a:t>
            </a:r>
            <a:r>
              <a:rPr lang="zh-CN" altLang="en-US" i="0" dirty="0">
                <a:solidFill>
                  <a:srgbClr val="1F2328"/>
                </a:solidFill>
                <a:effectLst/>
                <a:latin typeface="微软雅黑" panose="020B0503020204020204" pitchFamily="34" charset="-122"/>
                <a:ea typeface="微软雅黑" panose="020B0503020204020204" pitchFamily="34" charset="-122"/>
              </a:rPr>
              <a:t>让大模型对</a:t>
            </a:r>
            <a:r>
              <a:rPr lang="en-US" altLang="zh-CN" i="0" dirty="0">
                <a:solidFill>
                  <a:srgbClr val="1F2328"/>
                </a:solidFill>
                <a:effectLst/>
                <a:latin typeface="微软雅黑" panose="020B0503020204020204" pitchFamily="34" charset="-122"/>
                <a:ea typeface="微软雅黑" panose="020B0503020204020204" pitchFamily="34" charset="-122"/>
              </a:rPr>
              <a:t>query</a:t>
            </a:r>
            <a:r>
              <a:rPr lang="zh-CN" altLang="en-US" i="0" dirty="0">
                <a:solidFill>
                  <a:srgbClr val="1F2328"/>
                </a:solidFill>
                <a:effectLst/>
                <a:latin typeface="微软雅黑" panose="020B0503020204020204" pitchFamily="34" charset="-122"/>
                <a:ea typeface="微软雅黑" panose="020B0503020204020204" pitchFamily="34" charset="-122"/>
              </a:rPr>
              <a:t>先生成一个答案，这个答案允许是错的，但里面的关键词基本不会差异很大</a:t>
            </a:r>
            <a:endParaRPr lang="en-US" altLang="zh-CN" dirty="0">
              <a:solidFill>
                <a:srgbClr val="1F2328"/>
              </a:solidFill>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r>
              <a:rPr lang="zh-CN" altLang="en-US" i="0" dirty="0">
                <a:solidFill>
                  <a:srgbClr val="1F2328"/>
                </a:solidFill>
                <a:effectLst/>
                <a:latin typeface="微软雅黑" panose="020B0503020204020204" pitchFamily="34" charset="-122"/>
                <a:ea typeface="微软雅黑" panose="020B0503020204020204" pitchFamily="34" charset="-122"/>
              </a:rPr>
              <a:t>混合检索</a:t>
            </a:r>
            <a:endParaRPr lang="en-US" altLang="zh-CN" i="0" dirty="0">
              <a:solidFill>
                <a:srgbClr val="1F2328"/>
              </a:solidFill>
              <a:effectLst/>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r>
              <a:rPr lang="zh-CN" altLang="en-US" dirty="0">
                <a:solidFill>
                  <a:srgbClr val="1F2328"/>
                </a:solidFill>
                <a:latin typeface="微软雅黑" panose="020B0503020204020204" pitchFamily="34" charset="-122"/>
                <a:ea typeface="微软雅黑" panose="020B0503020204020204" pitchFamily="34" charset="-122"/>
              </a:rPr>
              <a:t>上下文丰富</a:t>
            </a:r>
            <a:endParaRPr lang="en-US" altLang="zh-CN" dirty="0">
              <a:solidFill>
                <a:srgbClr val="1F2328"/>
              </a:solidFill>
              <a:latin typeface="微软雅黑" panose="020B0503020204020204" pitchFamily="34" charset="-122"/>
              <a:ea typeface="微软雅黑" panose="020B0503020204020204" pitchFamily="34" charset="-122"/>
            </a:endParaRPr>
          </a:p>
          <a:p>
            <a:pPr lvl="2"/>
            <a:endParaRPr lang="zh-CN" altLang="en-US" b="0" i="0" dirty="0">
              <a:solidFill>
                <a:srgbClr val="1F2328"/>
              </a:solidFill>
              <a:effectLst/>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0A1ED5EB-ECCD-8B0F-8FA1-634A163D1A75}"/>
              </a:ext>
            </a:extLst>
          </p:cNvPr>
          <p:cNvPicPr>
            <a:picLocks noChangeAspect="1"/>
          </p:cNvPicPr>
          <p:nvPr/>
        </p:nvPicPr>
        <p:blipFill>
          <a:blip r:embed="rId3"/>
          <a:stretch>
            <a:fillRect/>
          </a:stretch>
        </p:blipFill>
        <p:spPr>
          <a:xfrm>
            <a:off x="5829300" y="1187450"/>
            <a:ext cx="5760846" cy="2107416"/>
          </a:xfrm>
          <a:prstGeom prst="rect">
            <a:avLst/>
          </a:prstGeom>
        </p:spPr>
      </p:pic>
      <p:pic>
        <p:nvPicPr>
          <p:cNvPr id="5122" name="Picture 2">
            <a:extLst>
              <a:ext uri="{FF2B5EF4-FFF2-40B4-BE49-F238E27FC236}">
                <a16:creationId xmlns:a16="http://schemas.microsoft.com/office/drawing/2014/main" id="{D38ECD15-E234-8A61-F002-36892D0324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646" y="3700896"/>
            <a:ext cx="5087604" cy="254380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9BA9F8B9-0D23-5B5D-4766-73159C362A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117882"/>
            <a:ext cx="4946650" cy="2052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890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AF8BC-AD99-9619-FF8B-C25DA52EB86A}"/>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1F08038-D93D-1F72-87EC-66DEC91AA8EB}"/>
              </a:ext>
            </a:extLst>
          </p:cNvPr>
          <p:cNvSpPr>
            <a:spLocks noGrp="1"/>
          </p:cNvSpPr>
          <p:nvPr>
            <p:ph type="title"/>
          </p:nvPr>
        </p:nvSpPr>
        <p:spPr>
          <a:xfrm>
            <a:off x="559118" y="136525"/>
            <a:ext cx="9505631" cy="595630"/>
          </a:xfrm>
        </p:spPr>
        <p:txBody>
          <a:bodyPr/>
          <a:lstStyle/>
          <a:p>
            <a:r>
              <a:rPr lang="en-US" altLang="zh-CN" sz="3600" dirty="0"/>
              <a:t>RAG</a:t>
            </a:r>
            <a:r>
              <a:rPr lang="zh-CN" altLang="en-US" sz="3600" dirty="0"/>
              <a:t>的优化</a:t>
            </a:r>
          </a:p>
        </p:txBody>
      </p:sp>
      <p:sp>
        <p:nvSpPr>
          <p:cNvPr id="5" name="文本框 4">
            <a:extLst>
              <a:ext uri="{FF2B5EF4-FFF2-40B4-BE49-F238E27FC236}">
                <a16:creationId xmlns:a16="http://schemas.microsoft.com/office/drawing/2014/main" id="{F5F7D5BE-F238-E74D-879D-336BAE89AF71}"/>
              </a:ext>
            </a:extLst>
          </p:cNvPr>
          <p:cNvSpPr txBox="1"/>
          <p:nvPr/>
        </p:nvSpPr>
        <p:spPr>
          <a:xfrm>
            <a:off x="622300" y="1113374"/>
            <a:ext cx="6498076" cy="5355312"/>
          </a:xfrm>
          <a:prstGeom prst="rect">
            <a:avLst/>
          </a:prstGeom>
          <a:noFill/>
        </p:spPr>
        <p:txBody>
          <a:bodyPr wrap="square">
            <a:spAutoFit/>
          </a:bodyPr>
          <a:lstStyle/>
          <a:p>
            <a:pPr algn="l"/>
            <a:r>
              <a:rPr lang="zh-CN" altLang="en-US" b="1" i="0" dirty="0">
                <a:solidFill>
                  <a:srgbClr val="1F2328"/>
                </a:solidFill>
                <a:effectLst/>
                <a:latin typeface="-apple-system"/>
              </a:rPr>
              <a:t>检索后处理</a:t>
            </a:r>
            <a:endParaRPr lang="en-US" altLang="zh-CN" b="0" i="0" dirty="0">
              <a:solidFill>
                <a:srgbClr val="1F2328"/>
              </a:solidFill>
              <a:effectLst/>
              <a:latin typeface="-apple-system"/>
            </a:endParaRPr>
          </a:p>
          <a:p>
            <a:pPr marL="285750" indent="-285750" algn="l">
              <a:buFont typeface="Arial" panose="020B0604020202020204" pitchFamily="34" charset="0"/>
              <a:buChar char="•"/>
            </a:pPr>
            <a:r>
              <a:rPr lang="zh-CN" altLang="en-US" b="0" i="0" dirty="0">
                <a:solidFill>
                  <a:srgbClr val="1F2328"/>
                </a:solidFill>
                <a:effectLst/>
                <a:latin typeface="-apple-system"/>
              </a:rPr>
              <a:t>检索回来的结果过于冗长或者重复对最终的记过都有影响，因此，还可以通过后处理来进一步优化。</a:t>
            </a:r>
            <a:endParaRPr lang="en-US" altLang="zh-CN" b="0" i="0" dirty="0">
              <a:solidFill>
                <a:srgbClr val="1F2328"/>
              </a:solidFill>
              <a:effectLst/>
              <a:latin typeface="-apple-system"/>
            </a:endParaRPr>
          </a:p>
          <a:p>
            <a:pPr marL="285750" indent="-285750" algn="l">
              <a:buFont typeface="Arial" panose="020B0604020202020204" pitchFamily="34" charset="0"/>
              <a:buChar char="•"/>
            </a:pPr>
            <a:r>
              <a:rPr lang="zh-CN" altLang="en-US" i="0" dirty="0">
                <a:solidFill>
                  <a:srgbClr val="1F2328"/>
                </a:solidFill>
                <a:effectLst/>
                <a:latin typeface="-apple-system"/>
              </a:rPr>
              <a:t>过滤</a:t>
            </a:r>
            <a:endParaRPr lang="en-US" altLang="zh-CN" i="0" dirty="0">
              <a:solidFill>
                <a:srgbClr val="1F2328"/>
              </a:solidFill>
              <a:effectLst/>
              <a:latin typeface="-apple-system"/>
            </a:endParaRPr>
          </a:p>
          <a:p>
            <a:pPr marL="742950" lvl="1" indent="-285750">
              <a:buFont typeface="Arial" panose="020B0604020202020204" pitchFamily="34" charset="0"/>
              <a:buChar char="•"/>
            </a:pPr>
            <a:r>
              <a:rPr lang="zh-CN" altLang="en-US" i="0" dirty="0">
                <a:solidFill>
                  <a:srgbClr val="1F2328"/>
                </a:solidFill>
                <a:effectLst/>
                <a:latin typeface="-apple-system"/>
              </a:rPr>
              <a:t>基于相似度分数进行过滤和排序</a:t>
            </a:r>
          </a:p>
          <a:p>
            <a:pPr marL="742950" lvl="1" indent="-285750">
              <a:buFont typeface="Arial" panose="020B0604020202020204" pitchFamily="34" charset="0"/>
              <a:buChar char="•"/>
            </a:pPr>
            <a:r>
              <a:rPr lang="zh-CN" altLang="en-US" i="0" dirty="0">
                <a:solidFill>
                  <a:srgbClr val="1F2328"/>
                </a:solidFill>
                <a:effectLst/>
                <a:latin typeface="-apple-system"/>
              </a:rPr>
              <a:t>基于关键词进行过滤</a:t>
            </a:r>
            <a:endParaRPr lang="en-US" altLang="zh-CN" i="0" dirty="0">
              <a:solidFill>
                <a:srgbClr val="1F2328"/>
              </a:solidFill>
              <a:effectLst/>
              <a:latin typeface="-apple-system"/>
            </a:endParaRPr>
          </a:p>
          <a:p>
            <a:pPr marL="742950" lvl="1" indent="-285750">
              <a:buFont typeface="Arial" panose="020B0604020202020204" pitchFamily="34" charset="0"/>
              <a:buChar char="•"/>
            </a:pPr>
            <a:r>
              <a:rPr lang="zh-CN" altLang="en-US" i="0" dirty="0">
                <a:solidFill>
                  <a:srgbClr val="1F2328"/>
                </a:solidFill>
                <a:effectLst/>
                <a:latin typeface="-apple-system"/>
              </a:rPr>
              <a:t>基于时间进行过滤和排序</a:t>
            </a:r>
            <a:endParaRPr lang="en-US" altLang="zh-CN" i="0" dirty="0">
              <a:solidFill>
                <a:srgbClr val="1F2328"/>
              </a:solidFill>
              <a:effectLst/>
              <a:latin typeface="-apple-system"/>
            </a:endParaRPr>
          </a:p>
          <a:p>
            <a:pPr marL="285750" indent="-285750" algn="l">
              <a:buFont typeface="Arial" panose="020B0604020202020204" pitchFamily="34" charset="0"/>
              <a:buChar char="•"/>
            </a:pPr>
            <a:r>
              <a:rPr lang="zh-CN" altLang="en-US" b="1" i="0" dirty="0">
                <a:solidFill>
                  <a:srgbClr val="1F2328"/>
                </a:solidFill>
                <a:effectLst/>
                <a:latin typeface="-apple-system"/>
              </a:rPr>
              <a:t>重排序</a:t>
            </a:r>
            <a:r>
              <a:rPr lang="zh-CN" altLang="en-US" b="0" i="0" dirty="0">
                <a:solidFill>
                  <a:srgbClr val="1F2328"/>
                </a:solidFill>
                <a:effectLst/>
                <a:latin typeface="-apple-system"/>
              </a:rPr>
              <a:t>：</a:t>
            </a:r>
            <a:endParaRPr lang="en-US" altLang="zh-CN" b="0" i="0" dirty="0">
              <a:solidFill>
                <a:srgbClr val="1F2328"/>
              </a:solidFill>
              <a:effectLst/>
              <a:latin typeface="-apple-system"/>
            </a:endParaRPr>
          </a:p>
          <a:p>
            <a:pPr marL="742950" lvl="1" indent="-285750">
              <a:buFont typeface="Arial" panose="020B0604020202020204" pitchFamily="34" charset="0"/>
              <a:buChar char="•"/>
            </a:pPr>
            <a:r>
              <a:rPr lang="zh-CN" altLang="en-US" dirty="0">
                <a:solidFill>
                  <a:srgbClr val="1F2328"/>
                </a:solidFill>
                <a:latin typeface="-apple-system"/>
              </a:rPr>
              <a:t>包含正确答案的文本在</a:t>
            </a:r>
            <a:r>
              <a:rPr lang="en-US" altLang="zh-CN" dirty="0">
                <a:solidFill>
                  <a:srgbClr val="1F2328"/>
                </a:solidFill>
                <a:latin typeface="-apple-system"/>
              </a:rPr>
              <a:t>context</a:t>
            </a:r>
            <a:r>
              <a:rPr lang="zh-CN" altLang="en-US" dirty="0">
                <a:solidFill>
                  <a:srgbClr val="1F2328"/>
                </a:solidFill>
                <a:latin typeface="-apple-system"/>
              </a:rPr>
              <a:t>中的排名可能并不靠前</a:t>
            </a:r>
            <a:endParaRPr lang="en-US" altLang="zh-CN" b="0" i="0" dirty="0">
              <a:solidFill>
                <a:srgbClr val="1F2328"/>
              </a:solidFill>
              <a:effectLst/>
              <a:latin typeface="-apple-system"/>
            </a:endParaRPr>
          </a:p>
          <a:p>
            <a:pPr marL="742950" lvl="1" indent="-285750">
              <a:buFont typeface="Arial" panose="020B0604020202020204" pitchFamily="34" charset="0"/>
              <a:buChar char="•"/>
            </a:pPr>
            <a:r>
              <a:rPr lang="zh-CN" altLang="en-US" b="0" i="0" dirty="0">
                <a:solidFill>
                  <a:srgbClr val="1F2328"/>
                </a:solidFill>
                <a:effectLst/>
                <a:latin typeface="-apple-system"/>
              </a:rPr>
              <a:t>进一步强化排序结果</a:t>
            </a:r>
            <a:endParaRPr lang="en-US" altLang="zh-CN" b="0" i="0" dirty="0">
              <a:solidFill>
                <a:srgbClr val="1F2328"/>
              </a:solidFill>
              <a:effectLst/>
              <a:latin typeface="-apple-system"/>
            </a:endParaRPr>
          </a:p>
          <a:p>
            <a:pPr marL="742950" lvl="1" indent="-285750">
              <a:buFont typeface="Arial" panose="020B0604020202020204" pitchFamily="34" charset="0"/>
              <a:buChar char="•"/>
            </a:pPr>
            <a:r>
              <a:rPr lang="zh-CN" altLang="en-US" b="0" i="0" dirty="0">
                <a:solidFill>
                  <a:srgbClr val="1F2328"/>
                </a:solidFill>
                <a:effectLst/>
                <a:latin typeface="-apple-system"/>
              </a:rPr>
              <a:t>最佳文档放在上下文窗口的开始和结束位置</a:t>
            </a:r>
            <a:endParaRPr lang="en-US" altLang="zh-CN" dirty="0">
              <a:solidFill>
                <a:srgbClr val="1F2328"/>
              </a:solidFill>
              <a:latin typeface="-apple-system"/>
            </a:endParaRPr>
          </a:p>
          <a:p>
            <a:pPr marL="285750" indent="-285750">
              <a:buFont typeface="Arial" panose="020B0604020202020204" pitchFamily="34" charset="0"/>
              <a:buChar char="•"/>
            </a:pPr>
            <a:endParaRPr lang="en-US" altLang="zh-CN" dirty="0">
              <a:solidFill>
                <a:srgbClr val="1F2328"/>
              </a:solidFill>
              <a:latin typeface="-apple-system"/>
            </a:endParaRPr>
          </a:p>
          <a:p>
            <a:pPr marL="285750" indent="-285750">
              <a:buFont typeface="Arial" panose="020B0604020202020204" pitchFamily="34" charset="0"/>
              <a:buChar char="•"/>
            </a:pPr>
            <a:r>
              <a:rPr lang="en-US" altLang="zh-CN" b="1" i="0" dirty="0" err="1">
                <a:effectLst/>
                <a:latin typeface="Tahoma" panose="020B0604030504040204" pitchFamily="34" charset="0"/>
              </a:rPr>
              <a:t>cosin</a:t>
            </a:r>
            <a:r>
              <a:rPr lang="zh-CN" altLang="en-US" b="1" i="0" dirty="0">
                <a:effectLst/>
                <a:latin typeface="Tahoma" panose="020B0604030504040204" pitchFamily="34" charset="0"/>
              </a:rPr>
              <a:t>的计算量远比</a:t>
            </a:r>
            <a:r>
              <a:rPr lang="en-US" altLang="zh-CN" b="1" i="0" dirty="0">
                <a:effectLst/>
                <a:latin typeface="Tahoma" panose="020B0604030504040204" pitchFamily="34" charset="0"/>
              </a:rPr>
              <a:t>classifier</a:t>
            </a:r>
            <a:r>
              <a:rPr lang="zh-CN" altLang="en-US" b="1" i="0" dirty="0">
                <a:effectLst/>
                <a:latin typeface="Tahoma" panose="020B0604030504040204" pitchFamily="34" charset="0"/>
              </a:rPr>
              <a:t>小，并且可以事先离线计算</a:t>
            </a:r>
            <a:r>
              <a:rPr lang="en-US" altLang="zh-CN" b="1" i="0" dirty="0">
                <a:effectLst/>
                <a:latin typeface="Tahoma" panose="020B0604030504040204" pitchFamily="34" charset="0"/>
              </a:rPr>
              <a:t>embedding</a:t>
            </a:r>
            <a:r>
              <a:rPr lang="zh-CN" altLang="en-US" b="1" i="0" dirty="0">
                <a:effectLst/>
                <a:latin typeface="Tahoma" panose="020B0604030504040204" pitchFamily="34" charset="0"/>
              </a:rPr>
              <a:t>存入向量数据库，</a:t>
            </a:r>
            <a:endParaRPr lang="en-US" altLang="zh-CN" b="1" i="0" dirty="0">
              <a:effectLst/>
              <a:latin typeface="Tahoma" panose="020B0604030504040204" pitchFamily="34" charset="0"/>
            </a:endParaRPr>
          </a:p>
          <a:p>
            <a:pPr marL="742950" lvl="1" indent="-285750">
              <a:buFont typeface="Arial" panose="020B0604020202020204" pitchFamily="34" charset="0"/>
              <a:buChar char="•"/>
            </a:pPr>
            <a:r>
              <a:rPr lang="zh-CN" altLang="en-US" b="1" i="0" dirty="0">
                <a:effectLst/>
                <a:latin typeface="Tahoma" panose="020B0604030504040204" pitchFamily="34" charset="0"/>
              </a:rPr>
              <a:t>适合第一步从大量数据中初步召回数十条</a:t>
            </a:r>
            <a:endParaRPr lang="en-US" altLang="zh-CN" b="1" i="0" dirty="0">
              <a:effectLst/>
              <a:latin typeface="Tahoma" panose="020B0604030504040204" pitchFamily="34" charset="0"/>
            </a:endParaRPr>
          </a:p>
          <a:p>
            <a:pPr marL="285750" indent="-285750">
              <a:buFont typeface="Arial" panose="020B0604020202020204" pitchFamily="34" charset="0"/>
              <a:buChar char="•"/>
            </a:pPr>
            <a:r>
              <a:rPr lang="en-US" altLang="zh-CN" b="1" i="0" dirty="0">
                <a:effectLst/>
                <a:latin typeface="Tahoma" panose="020B0604030504040204" pitchFamily="34" charset="0"/>
              </a:rPr>
              <a:t>classifier</a:t>
            </a:r>
            <a:r>
              <a:rPr lang="zh-CN" altLang="en-US" b="1" i="0" dirty="0">
                <a:effectLst/>
                <a:latin typeface="Tahoma" panose="020B0604030504040204" pitchFamily="34" charset="0"/>
              </a:rPr>
              <a:t>精准度高，但计算量大，</a:t>
            </a:r>
            <a:endParaRPr lang="en-US" altLang="zh-CN" b="1" i="0" dirty="0">
              <a:effectLst/>
              <a:latin typeface="Tahoma" panose="020B0604030504040204" pitchFamily="34" charset="0"/>
            </a:endParaRPr>
          </a:p>
          <a:p>
            <a:pPr marL="742950" lvl="1" indent="-285750">
              <a:buFont typeface="Arial" panose="020B0604020202020204" pitchFamily="34" charset="0"/>
              <a:buChar char="•"/>
            </a:pPr>
            <a:r>
              <a:rPr lang="zh-CN" altLang="en-US" b="1" i="0" dirty="0">
                <a:effectLst/>
                <a:latin typeface="Tahoma" panose="020B0604030504040204" pitchFamily="34" charset="0"/>
              </a:rPr>
              <a:t>适合从初步召回的数十条</a:t>
            </a:r>
            <a:r>
              <a:rPr lang="en-US" altLang="zh-CN" b="1" i="0" dirty="0">
                <a:effectLst/>
                <a:latin typeface="Tahoma" panose="020B0604030504040204" pitchFamily="34" charset="0"/>
              </a:rPr>
              <a:t>context</a:t>
            </a:r>
            <a:r>
              <a:rPr lang="zh-CN" altLang="en-US" b="1" i="0" dirty="0">
                <a:effectLst/>
                <a:latin typeface="Tahoma" panose="020B0604030504040204" pitchFamily="34" charset="0"/>
              </a:rPr>
              <a:t>中进一步精选出几条包含或最接正确答案的</a:t>
            </a:r>
            <a:r>
              <a:rPr lang="en-US" altLang="zh-CN" b="1" i="0" dirty="0">
                <a:effectLst/>
                <a:latin typeface="Tahoma" panose="020B0604030504040204" pitchFamily="34" charset="0"/>
              </a:rPr>
              <a:t>context</a:t>
            </a:r>
            <a:endParaRPr lang="zh-CN" altLang="en-US" dirty="0"/>
          </a:p>
          <a:p>
            <a:pPr marL="285750" indent="-285750">
              <a:buFont typeface="Arial" panose="020B0604020202020204" pitchFamily="34" charset="0"/>
              <a:buChar char="•"/>
            </a:pPr>
            <a:endParaRPr lang="en-US" altLang="zh-CN" dirty="0">
              <a:solidFill>
                <a:srgbClr val="1F2328"/>
              </a:solidFill>
              <a:latin typeface="-apple-system"/>
            </a:endParaRPr>
          </a:p>
        </p:txBody>
      </p:sp>
      <p:pic>
        <p:nvPicPr>
          <p:cNvPr id="3" name="图片 2">
            <a:extLst>
              <a:ext uri="{FF2B5EF4-FFF2-40B4-BE49-F238E27FC236}">
                <a16:creationId xmlns:a16="http://schemas.microsoft.com/office/drawing/2014/main" id="{FD95CDCE-DD04-DCCE-B641-60AA6D8872FE}"/>
              </a:ext>
            </a:extLst>
          </p:cNvPr>
          <p:cNvPicPr>
            <a:picLocks noChangeAspect="1"/>
          </p:cNvPicPr>
          <p:nvPr/>
        </p:nvPicPr>
        <p:blipFill>
          <a:blip r:embed="rId3"/>
          <a:stretch>
            <a:fillRect/>
          </a:stretch>
        </p:blipFill>
        <p:spPr>
          <a:xfrm>
            <a:off x="6995210" y="3137549"/>
            <a:ext cx="4875430" cy="2295380"/>
          </a:xfrm>
          <a:prstGeom prst="rect">
            <a:avLst/>
          </a:prstGeom>
        </p:spPr>
      </p:pic>
      <p:sp>
        <p:nvSpPr>
          <p:cNvPr id="6" name="文本框 5">
            <a:extLst>
              <a:ext uri="{FF2B5EF4-FFF2-40B4-BE49-F238E27FC236}">
                <a16:creationId xmlns:a16="http://schemas.microsoft.com/office/drawing/2014/main" id="{ACA0C6D6-F865-4267-99AC-A374CB2D715A}"/>
              </a:ext>
            </a:extLst>
          </p:cNvPr>
          <p:cNvSpPr txBox="1"/>
          <p:nvPr/>
        </p:nvSpPr>
        <p:spPr>
          <a:xfrm>
            <a:off x="7493675" y="1291326"/>
            <a:ext cx="3479800" cy="369332"/>
          </a:xfrm>
          <a:prstGeom prst="rect">
            <a:avLst/>
          </a:prstGeom>
          <a:noFill/>
        </p:spPr>
        <p:txBody>
          <a:bodyPr wrap="square">
            <a:spAutoFit/>
          </a:bodyPr>
          <a:lstStyle/>
          <a:p>
            <a:r>
              <a:rPr lang="en-US" altLang="zh-CN" dirty="0">
                <a:solidFill>
                  <a:srgbClr val="1F2328"/>
                </a:solidFill>
                <a:latin typeface="-apple-system"/>
              </a:rPr>
              <a:t>query = “</a:t>
            </a:r>
            <a:r>
              <a:rPr lang="zh-CN" altLang="en-US" dirty="0">
                <a:solidFill>
                  <a:srgbClr val="1F2328"/>
                </a:solidFill>
                <a:latin typeface="-apple-system"/>
              </a:rPr>
              <a:t>清华大学在哪座城市？” </a:t>
            </a:r>
            <a:endParaRPr lang="zh-CN" altLang="en-US" dirty="0"/>
          </a:p>
        </p:txBody>
      </p:sp>
      <p:sp>
        <p:nvSpPr>
          <p:cNvPr id="8" name="文本框 7">
            <a:extLst>
              <a:ext uri="{FF2B5EF4-FFF2-40B4-BE49-F238E27FC236}">
                <a16:creationId xmlns:a16="http://schemas.microsoft.com/office/drawing/2014/main" id="{F25AB21B-9AA2-A0BC-5325-5D347BD56081}"/>
              </a:ext>
            </a:extLst>
          </p:cNvPr>
          <p:cNvSpPr txBox="1"/>
          <p:nvPr/>
        </p:nvSpPr>
        <p:spPr>
          <a:xfrm>
            <a:off x="7493675" y="1819853"/>
            <a:ext cx="4116151" cy="646331"/>
          </a:xfrm>
          <a:prstGeom prst="rect">
            <a:avLst/>
          </a:prstGeom>
          <a:noFill/>
        </p:spPr>
        <p:txBody>
          <a:bodyPr wrap="square">
            <a:spAutoFit/>
          </a:bodyPr>
          <a:lstStyle/>
          <a:p>
            <a:r>
              <a:rPr lang="zh-CN" altLang="en-US" dirty="0">
                <a:solidFill>
                  <a:srgbClr val="1F2328"/>
                </a:solidFill>
                <a:latin typeface="-apple-system"/>
              </a:rPr>
              <a:t>“</a:t>
            </a:r>
            <a:r>
              <a:rPr lang="en-US" altLang="zh-CN" dirty="0">
                <a:solidFill>
                  <a:srgbClr val="1F2328"/>
                </a:solidFill>
                <a:latin typeface="-apple-system"/>
              </a:rPr>
              <a:t>xxx</a:t>
            </a:r>
            <a:r>
              <a:rPr lang="zh-CN" altLang="en-US" dirty="0">
                <a:solidFill>
                  <a:srgbClr val="1F2328"/>
                </a:solidFill>
                <a:latin typeface="-apple-system"/>
              </a:rPr>
              <a:t>广州</a:t>
            </a:r>
            <a:r>
              <a:rPr lang="en-US" altLang="zh-CN" dirty="0">
                <a:solidFill>
                  <a:srgbClr val="1F2328"/>
                </a:solidFill>
                <a:latin typeface="-apple-system"/>
              </a:rPr>
              <a:t>xxx</a:t>
            </a:r>
            <a:r>
              <a:rPr lang="zh-CN" altLang="en-US" dirty="0">
                <a:solidFill>
                  <a:srgbClr val="1F2328"/>
                </a:solidFill>
                <a:latin typeface="-apple-system"/>
              </a:rPr>
              <a:t>”、“</a:t>
            </a:r>
            <a:r>
              <a:rPr lang="en-US" altLang="zh-CN" dirty="0">
                <a:solidFill>
                  <a:srgbClr val="1F2328"/>
                </a:solidFill>
                <a:latin typeface="-apple-system"/>
              </a:rPr>
              <a:t>xxx </a:t>
            </a:r>
            <a:r>
              <a:rPr lang="en-US" altLang="zh-CN" dirty="0" err="1">
                <a:solidFill>
                  <a:srgbClr val="1F2328"/>
                </a:solidFill>
                <a:latin typeface="-apple-system"/>
              </a:rPr>
              <a:t>xxx</a:t>
            </a:r>
            <a:r>
              <a:rPr lang="zh-CN" altLang="en-US" dirty="0">
                <a:solidFill>
                  <a:srgbClr val="1F2328"/>
                </a:solidFill>
                <a:latin typeface="-apple-system"/>
              </a:rPr>
              <a:t>北京</a:t>
            </a:r>
            <a:r>
              <a:rPr lang="en-US" altLang="zh-CN" dirty="0">
                <a:solidFill>
                  <a:srgbClr val="1F2328"/>
                </a:solidFill>
                <a:latin typeface="-apple-system"/>
              </a:rPr>
              <a:t>xxx</a:t>
            </a:r>
            <a:r>
              <a:rPr lang="zh-CN" altLang="en-US" dirty="0">
                <a:solidFill>
                  <a:srgbClr val="1F2328"/>
                </a:solidFill>
                <a:latin typeface="-apple-system"/>
              </a:rPr>
              <a:t>”、“</a:t>
            </a:r>
            <a:r>
              <a:rPr lang="en-US" altLang="zh-CN" dirty="0">
                <a:solidFill>
                  <a:srgbClr val="1F2328"/>
                </a:solidFill>
                <a:latin typeface="-apple-system"/>
              </a:rPr>
              <a:t>xx</a:t>
            </a:r>
            <a:r>
              <a:rPr lang="zh-CN" altLang="en-US" dirty="0">
                <a:solidFill>
                  <a:srgbClr val="1F2328"/>
                </a:solidFill>
                <a:latin typeface="-apple-system"/>
              </a:rPr>
              <a:t>上海</a:t>
            </a:r>
            <a:r>
              <a:rPr lang="en-US" altLang="zh-CN" dirty="0">
                <a:solidFill>
                  <a:srgbClr val="1F2328"/>
                </a:solidFill>
                <a:latin typeface="-apple-system"/>
              </a:rPr>
              <a:t>xxx</a:t>
            </a:r>
            <a:r>
              <a:rPr lang="zh-CN" altLang="en-US" dirty="0">
                <a:solidFill>
                  <a:srgbClr val="1F2328"/>
                </a:solidFill>
                <a:latin typeface="-apple-system"/>
              </a:rPr>
              <a:t>”、“</a:t>
            </a:r>
            <a:r>
              <a:rPr lang="en-US" altLang="zh-CN" dirty="0">
                <a:solidFill>
                  <a:srgbClr val="1F2328"/>
                </a:solidFill>
                <a:latin typeface="-apple-system"/>
              </a:rPr>
              <a:t>xxx</a:t>
            </a:r>
            <a:r>
              <a:rPr lang="zh-CN" altLang="en-US" dirty="0">
                <a:solidFill>
                  <a:srgbClr val="1F2328"/>
                </a:solidFill>
                <a:latin typeface="-apple-system"/>
              </a:rPr>
              <a:t>深圳</a:t>
            </a:r>
            <a:r>
              <a:rPr lang="en-US" altLang="zh-CN" dirty="0">
                <a:solidFill>
                  <a:srgbClr val="1F2328"/>
                </a:solidFill>
                <a:latin typeface="-apple-system"/>
              </a:rPr>
              <a:t>xxx </a:t>
            </a:r>
            <a:r>
              <a:rPr lang="en-US" altLang="zh-CN" dirty="0" err="1">
                <a:solidFill>
                  <a:srgbClr val="1F2328"/>
                </a:solidFill>
                <a:latin typeface="-apple-system"/>
              </a:rPr>
              <a:t>xxx</a:t>
            </a:r>
            <a:r>
              <a:rPr lang="zh-CN" altLang="en-US" dirty="0">
                <a:solidFill>
                  <a:srgbClr val="1F2328"/>
                </a:solidFill>
                <a:latin typeface="-apple-system"/>
              </a:rPr>
              <a:t>”</a:t>
            </a:r>
            <a:endParaRPr lang="zh-CN" altLang="en-US" dirty="0"/>
          </a:p>
        </p:txBody>
      </p:sp>
      <p:sp>
        <p:nvSpPr>
          <p:cNvPr id="9" name="矩形: 圆角 8">
            <a:extLst>
              <a:ext uri="{FF2B5EF4-FFF2-40B4-BE49-F238E27FC236}">
                <a16:creationId xmlns:a16="http://schemas.microsoft.com/office/drawing/2014/main" id="{D69BC656-4A0B-5F64-7C55-0DFBDE1FB500}"/>
              </a:ext>
            </a:extLst>
          </p:cNvPr>
          <p:cNvSpPr/>
          <p:nvPr/>
        </p:nvSpPr>
        <p:spPr>
          <a:xfrm>
            <a:off x="7188200" y="1091338"/>
            <a:ext cx="4489450" cy="1543912"/>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2852223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15B07-A076-92B3-803D-21D9BF4F841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D131D22-260A-CFA9-6749-C152E8F06065}"/>
              </a:ext>
            </a:extLst>
          </p:cNvPr>
          <p:cNvSpPr>
            <a:spLocks noGrp="1"/>
          </p:cNvSpPr>
          <p:nvPr>
            <p:ph type="title"/>
          </p:nvPr>
        </p:nvSpPr>
        <p:spPr>
          <a:xfrm>
            <a:off x="559118" y="136525"/>
            <a:ext cx="9505631" cy="595630"/>
          </a:xfrm>
        </p:spPr>
        <p:txBody>
          <a:bodyPr/>
          <a:lstStyle/>
          <a:p>
            <a:r>
              <a:rPr lang="en-US" altLang="zh-CN" sz="3600" dirty="0"/>
              <a:t>Outline</a:t>
            </a:r>
            <a:endParaRPr lang="zh-CN" altLang="en-US" sz="3600" dirty="0"/>
          </a:p>
        </p:txBody>
      </p:sp>
      <p:sp>
        <p:nvSpPr>
          <p:cNvPr id="64" name="文本框 63">
            <a:extLst>
              <a:ext uri="{FF2B5EF4-FFF2-40B4-BE49-F238E27FC236}">
                <a16:creationId xmlns:a16="http://schemas.microsoft.com/office/drawing/2014/main" id="{9A52811D-697E-9A3E-E0A1-58A13CD3B405}"/>
              </a:ext>
            </a:extLst>
          </p:cNvPr>
          <p:cNvSpPr txBox="1"/>
          <p:nvPr/>
        </p:nvSpPr>
        <p:spPr>
          <a:xfrm>
            <a:off x="659567" y="1078137"/>
            <a:ext cx="11100217" cy="3792833"/>
          </a:xfrm>
          <a:prstGeom prst="rect">
            <a:avLst/>
          </a:prstGeom>
          <a:noFill/>
        </p:spPr>
        <p:txBody>
          <a:bodyPr wrap="square">
            <a:spAutoFit/>
          </a:bodyPr>
          <a:lstStyle/>
          <a:p>
            <a:pPr marL="342900" indent="-342900">
              <a:lnSpc>
                <a:spcPct val="130000"/>
              </a:lnSpc>
              <a:spcAft>
                <a:spcPts val="600"/>
              </a:spcAft>
              <a:buFont typeface="Arial" panose="020B0604020202020204" pitchFamily="34" charset="0"/>
              <a:buChar char="•"/>
            </a:pPr>
            <a:r>
              <a:rPr lang="zh-CN" altLang="en-US" sz="2000" b="1" dirty="0">
                <a:latin typeface="微软雅黑" panose="020B0503020204020204" pitchFamily="34" charset="-122"/>
                <a:ea typeface="微软雅黑" panose="020B0503020204020204" pitchFamily="34" charset="-122"/>
              </a:rPr>
              <a:t>大语言模型幻觉</a:t>
            </a:r>
            <a:endParaRPr lang="en-US" altLang="zh-CN" sz="2000" b="1" dirty="0">
              <a:latin typeface="微软雅黑" panose="020B0503020204020204" pitchFamily="34" charset="-122"/>
              <a:ea typeface="微软雅黑" panose="020B0503020204020204" pitchFamily="34" charset="-122"/>
            </a:endParaRPr>
          </a:p>
          <a:p>
            <a:pPr marL="342900" indent="-342900">
              <a:lnSpc>
                <a:spcPct val="130000"/>
              </a:lnSpc>
              <a:spcAft>
                <a:spcPts val="600"/>
              </a:spcAft>
              <a:buFont typeface="Arial" panose="020B0604020202020204" pitchFamily="34" charset="0"/>
              <a:buChar char="•"/>
            </a:pPr>
            <a:r>
              <a:rPr lang="zh-CN" altLang="en-US" sz="2000" b="1" dirty="0">
                <a:latin typeface="微软雅黑" panose="020B0503020204020204" pitchFamily="34" charset="-122"/>
                <a:ea typeface="微软雅黑" panose="020B0503020204020204" pitchFamily="34" charset="-122"/>
              </a:rPr>
              <a:t>检索增强生成</a:t>
            </a:r>
            <a:endParaRPr lang="en-US" altLang="zh-CN" sz="2000" b="1" dirty="0">
              <a:latin typeface="微软雅黑" panose="020B0503020204020204" pitchFamily="34" charset="-122"/>
              <a:ea typeface="微软雅黑" panose="020B0503020204020204" pitchFamily="34" charset="-122"/>
            </a:endParaRPr>
          </a:p>
          <a:p>
            <a:pPr marL="800100" lvl="1" indent="-342900">
              <a:lnSpc>
                <a:spcPct val="130000"/>
              </a:lnSpc>
              <a:spcAft>
                <a:spcPts val="600"/>
              </a:spcAft>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Demo</a:t>
            </a:r>
            <a:r>
              <a:rPr lang="zh-CN" altLang="en-US" sz="2000" b="1" dirty="0">
                <a:latin typeface="微软雅黑" panose="020B0503020204020204" pitchFamily="34" charset="-122"/>
                <a:ea typeface="微软雅黑" panose="020B0503020204020204" pitchFamily="34" charset="-122"/>
              </a:rPr>
              <a:t>：关键词</a:t>
            </a:r>
            <a:endParaRPr lang="en-US" altLang="zh-CN" sz="2000" b="1" dirty="0">
              <a:latin typeface="微软雅黑" panose="020B0503020204020204" pitchFamily="34" charset="-122"/>
              <a:ea typeface="微软雅黑" panose="020B0503020204020204" pitchFamily="34" charset="-122"/>
            </a:endParaRPr>
          </a:p>
          <a:p>
            <a:pPr marL="800100" lvl="1" indent="-342900">
              <a:lnSpc>
                <a:spcPct val="130000"/>
              </a:lnSpc>
              <a:spcAft>
                <a:spcPts val="600"/>
              </a:spcAft>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Demo</a:t>
            </a:r>
            <a:r>
              <a:rPr lang="zh-CN" altLang="en-US" sz="2000" b="1" dirty="0">
                <a:latin typeface="微软雅黑" panose="020B0503020204020204" pitchFamily="34" charset="-122"/>
                <a:ea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rPr>
              <a:t>embedding</a:t>
            </a:r>
          </a:p>
          <a:p>
            <a:pPr marL="342900" indent="-342900">
              <a:lnSpc>
                <a:spcPct val="130000"/>
              </a:lnSpc>
              <a:spcAft>
                <a:spcPts val="600"/>
              </a:spcAft>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RAG</a:t>
            </a:r>
            <a:r>
              <a:rPr lang="zh-CN" altLang="en-US" sz="2000" b="1" dirty="0">
                <a:latin typeface="微软雅黑" panose="020B0503020204020204" pitchFamily="34" charset="-122"/>
                <a:ea typeface="微软雅黑" panose="020B0503020204020204" pitchFamily="34" charset="-122"/>
              </a:rPr>
              <a:t>的发展和优化</a:t>
            </a:r>
            <a:endParaRPr lang="en-US" altLang="zh-CN" sz="2000" b="1" dirty="0">
              <a:latin typeface="微软雅黑" panose="020B0503020204020204" pitchFamily="34" charset="-122"/>
              <a:ea typeface="微软雅黑" panose="020B0503020204020204" pitchFamily="34" charset="-122"/>
            </a:endParaRPr>
          </a:p>
          <a:p>
            <a:pPr marL="800100" lvl="1" indent="-342900">
              <a:lnSpc>
                <a:spcPct val="130000"/>
              </a:lnSpc>
              <a:spcAft>
                <a:spcPts val="600"/>
              </a:spcAft>
              <a:buFont typeface="Arial" panose="020B0604020202020204" pitchFamily="34" charset="0"/>
              <a:buChar char="•"/>
            </a:pPr>
            <a:r>
              <a:rPr lang="zh-CN" altLang="en-US" sz="2000" b="1" dirty="0">
                <a:latin typeface="微软雅黑" panose="020B0503020204020204" pitchFamily="34" charset="-122"/>
                <a:ea typeface="微软雅黑" panose="020B0503020204020204" pitchFamily="34" charset="-122"/>
              </a:rPr>
              <a:t>改进：</a:t>
            </a:r>
            <a:r>
              <a:rPr lang="en-US" altLang="zh-CN" sz="2000" b="1" dirty="0">
                <a:latin typeface="微软雅黑" panose="020B0503020204020204" pitchFamily="34" charset="-122"/>
                <a:ea typeface="微软雅黑" panose="020B0503020204020204" pitchFamily="34" charset="-122"/>
              </a:rPr>
              <a:t>index</a:t>
            </a:r>
          </a:p>
          <a:p>
            <a:pPr marL="800100" lvl="1" indent="-342900">
              <a:lnSpc>
                <a:spcPct val="130000"/>
              </a:lnSpc>
              <a:spcAft>
                <a:spcPts val="600"/>
              </a:spcAft>
              <a:buFont typeface="Arial" panose="020B0604020202020204" pitchFamily="34" charset="0"/>
              <a:buChar char="•"/>
            </a:pPr>
            <a:r>
              <a:rPr lang="zh-CN" altLang="en-US" sz="2000" b="1" dirty="0">
                <a:latin typeface="微软雅黑" panose="020B0503020204020204" pitchFamily="34" charset="-122"/>
                <a:ea typeface="微软雅黑" panose="020B0503020204020204" pitchFamily="34" charset="-122"/>
              </a:rPr>
              <a:t>改进：</a:t>
            </a:r>
            <a:r>
              <a:rPr lang="en-US" altLang="zh-CN" sz="2000" b="1" dirty="0">
                <a:latin typeface="微软雅黑" panose="020B0503020204020204" pitchFamily="34" charset="-122"/>
                <a:ea typeface="微软雅黑" panose="020B0503020204020204" pitchFamily="34" charset="-122"/>
              </a:rPr>
              <a:t>query</a:t>
            </a:r>
          </a:p>
          <a:p>
            <a:pPr marL="342900" indent="-342900">
              <a:lnSpc>
                <a:spcPct val="130000"/>
              </a:lnSpc>
              <a:spcAft>
                <a:spcPts val="600"/>
              </a:spcAft>
              <a:buFont typeface="Arial" panose="020B0604020202020204" pitchFamily="34" charset="0"/>
              <a:buChar char="•"/>
            </a:pPr>
            <a:r>
              <a:rPr lang="zh-CN" altLang="en-US" sz="2000" b="1" dirty="0">
                <a:latin typeface="微软雅黑" panose="020B0503020204020204" pitchFamily="34" charset="-122"/>
                <a:ea typeface="微软雅黑" panose="020B0503020204020204" pitchFamily="34" charset="-122"/>
              </a:rPr>
              <a:t>总结</a:t>
            </a:r>
            <a:endParaRPr lang="en-US" altLang="zh-CN"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88755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8D6D0-56AD-8ABF-4A4C-837BD038CA4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CC1E9E19-750C-F26D-389D-442C8F9CCD91}"/>
              </a:ext>
            </a:extLst>
          </p:cNvPr>
          <p:cNvSpPr>
            <a:spLocks noGrp="1"/>
          </p:cNvSpPr>
          <p:nvPr>
            <p:ph type="title"/>
          </p:nvPr>
        </p:nvSpPr>
        <p:spPr>
          <a:xfrm>
            <a:off x="559118" y="136525"/>
            <a:ext cx="9505631" cy="595630"/>
          </a:xfrm>
        </p:spPr>
        <p:txBody>
          <a:bodyPr/>
          <a:lstStyle/>
          <a:p>
            <a:r>
              <a:rPr lang="en-US" altLang="zh-CN" sz="3600" dirty="0"/>
              <a:t>example-4.py</a:t>
            </a:r>
          </a:p>
        </p:txBody>
      </p:sp>
      <p:sp>
        <p:nvSpPr>
          <p:cNvPr id="11" name="文本框 10">
            <a:extLst>
              <a:ext uri="{FF2B5EF4-FFF2-40B4-BE49-F238E27FC236}">
                <a16:creationId xmlns:a16="http://schemas.microsoft.com/office/drawing/2014/main" id="{8B60D8CB-D4F6-1C1B-7269-29F5A7723CD6}"/>
              </a:ext>
            </a:extLst>
          </p:cNvPr>
          <p:cNvSpPr txBox="1"/>
          <p:nvPr/>
        </p:nvSpPr>
        <p:spPr>
          <a:xfrm>
            <a:off x="203200" y="840968"/>
            <a:ext cx="5111750" cy="5837495"/>
          </a:xfrm>
          <a:prstGeom prst="rect">
            <a:avLst/>
          </a:prstGeom>
          <a:noFill/>
        </p:spPr>
        <p:txBody>
          <a:bodyPr wrap="square">
            <a:spAutoFit/>
          </a:bodyPr>
          <a:lstStyle/>
          <a:p>
            <a:pPr>
              <a:lnSpc>
                <a:spcPts val="1425"/>
              </a:lnSpc>
            </a:pPr>
            <a:r>
              <a:rPr lang="en-US" altLang="zh-CN" sz="1200" b="0" dirty="0">
                <a:solidFill>
                  <a:srgbClr val="008000"/>
                </a:solidFill>
                <a:effectLst/>
                <a:latin typeface="Consolas" panose="020B0609020204030204" pitchFamily="49" charset="0"/>
              </a:rPr>
              <a:t># loads BAAI/bge-m3</a:t>
            </a:r>
            <a:endParaRPr lang="en-US" altLang="zh-CN" sz="1200" b="0" dirty="0">
              <a:solidFill>
                <a:srgbClr val="000000"/>
              </a:solidFill>
              <a:effectLst/>
              <a:latin typeface="Consolas" panose="020B0609020204030204" pitchFamily="49" charset="0"/>
            </a:endParaRPr>
          </a:p>
          <a:p>
            <a:pPr>
              <a:lnSpc>
                <a:spcPts val="1425"/>
              </a:lnSpc>
            </a:pPr>
            <a:r>
              <a:rPr lang="en-US" altLang="zh-CN" sz="1200" b="0" dirty="0" err="1">
                <a:solidFill>
                  <a:srgbClr val="001080"/>
                </a:solidFill>
                <a:effectLst/>
                <a:latin typeface="Consolas" panose="020B0609020204030204" pitchFamily="49" charset="0"/>
              </a:rPr>
              <a:t>embed_model</a:t>
            </a:r>
            <a:r>
              <a:rPr lang="en-US" altLang="zh-CN" sz="1200" b="0" dirty="0">
                <a:solidFill>
                  <a:srgbClr val="000000"/>
                </a:solidFill>
                <a:effectLst/>
                <a:latin typeface="Consolas" panose="020B0609020204030204" pitchFamily="49" charset="0"/>
              </a:rPr>
              <a:t> = </a:t>
            </a:r>
            <a:r>
              <a:rPr lang="en-US" altLang="zh-CN" sz="1200" b="0" dirty="0" err="1">
                <a:solidFill>
                  <a:srgbClr val="267F99"/>
                </a:solidFill>
                <a:effectLst/>
                <a:latin typeface="Consolas" panose="020B0609020204030204" pitchFamily="49" charset="0"/>
              </a:rPr>
              <a:t>HuggingFaceEmbedding</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err="1">
                <a:solidFill>
                  <a:srgbClr val="001080"/>
                </a:solidFill>
                <a:effectLst/>
                <a:latin typeface="Consolas" panose="020B0609020204030204" pitchFamily="49" charset="0"/>
              </a:rPr>
              <a:t>model_name</a:t>
            </a:r>
            <a:r>
              <a:rPr lang="en-US" altLang="zh-CN" sz="1200" b="0" dirty="0">
                <a:solidFill>
                  <a:srgbClr val="000000"/>
                </a:solidFill>
                <a:effectLst/>
                <a:latin typeface="Consolas" panose="020B0609020204030204" pitchFamily="49" charset="0"/>
              </a:rPr>
              <a:t>=</a:t>
            </a:r>
            <a:r>
              <a:rPr lang="en-US" altLang="zh-CN" sz="1200" b="0" dirty="0">
                <a:solidFill>
                  <a:srgbClr val="0000FF"/>
                </a:solidFill>
                <a:effectLst/>
                <a:latin typeface="Consolas" panose="020B0609020204030204" pitchFamily="49" charset="0"/>
              </a:rPr>
              <a:t>f</a:t>
            </a:r>
            <a:r>
              <a:rPr lang="en-US" altLang="zh-CN" sz="1200" b="0" dirty="0">
                <a:solidFill>
                  <a:srgbClr val="A31515"/>
                </a:solidFill>
                <a:effectLst/>
                <a:latin typeface="Consolas" panose="020B0609020204030204" pitchFamily="49" charset="0"/>
              </a:rPr>
              <a:t>"</a:t>
            </a:r>
            <a:r>
              <a:rPr lang="en-US" altLang="zh-CN" sz="1200" b="0" dirty="0">
                <a:solidFill>
                  <a:srgbClr val="0000FF"/>
                </a:solidFill>
                <a:effectLst/>
                <a:latin typeface="Consolas" panose="020B0609020204030204" pitchFamily="49" charset="0"/>
              </a:rPr>
              <a:t>{</a:t>
            </a:r>
            <a:r>
              <a:rPr lang="en-US" altLang="zh-CN" sz="1200" b="0" dirty="0" err="1">
                <a:solidFill>
                  <a:srgbClr val="001080"/>
                </a:solidFill>
                <a:effectLst/>
                <a:latin typeface="Consolas" panose="020B0609020204030204" pitchFamily="49" charset="0"/>
              </a:rPr>
              <a:t>BAAI_path</a:t>
            </a:r>
            <a:r>
              <a:rPr lang="en-US" altLang="zh-CN" sz="1200" b="0" dirty="0">
                <a:solidFill>
                  <a:srgbClr val="0000FF"/>
                </a:solidFill>
                <a:effectLst/>
                <a:latin typeface="Consolas" panose="020B0609020204030204" pitchFamily="49" charset="0"/>
              </a:rPr>
              <a:t>}</a:t>
            </a:r>
            <a:r>
              <a:rPr lang="en-US" altLang="zh-CN" sz="1200" b="0" dirty="0">
                <a:solidFill>
                  <a:srgbClr val="A31515"/>
                </a:solidFill>
                <a:effectLst/>
                <a:latin typeface="Consolas" panose="020B0609020204030204" pitchFamily="49" charset="0"/>
              </a:rPr>
              <a:t>/bge-m3"</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device</a:t>
            </a:r>
            <a:r>
              <a:rPr lang="en-US" altLang="zh-CN" sz="1200" b="0" dirty="0">
                <a:solidFill>
                  <a:srgbClr val="000000"/>
                </a:solidFill>
                <a:effectLst/>
                <a:latin typeface="Consolas" panose="020B0609020204030204" pitchFamily="49" charset="0"/>
              </a:rPr>
              <a:t>=</a:t>
            </a:r>
            <a:r>
              <a:rPr lang="en-US" altLang="zh-CN" sz="1200" b="0" dirty="0">
                <a:solidFill>
                  <a:srgbClr val="A31515"/>
                </a:solidFill>
                <a:effectLst/>
                <a:latin typeface="Consolas" panose="020B0609020204030204" pitchFamily="49" charset="0"/>
              </a:rPr>
              <a:t>"</a:t>
            </a:r>
            <a:r>
              <a:rPr lang="en-US" altLang="zh-CN" sz="1200" b="0" dirty="0" err="1">
                <a:solidFill>
                  <a:srgbClr val="A31515"/>
                </a:solidFill>
                <a:effectLst/>
                <a:latin typeface="Consolas" panose="020B0609020204030204" pitchFamily="49" charset="0"/>
              </a:rPr>
              <a:t>cpu</a:t>
            </a:r>
            <a:r>
              <a:rPr lang="en-US" altLang="zh-CN" sz="1200" b="0" dirty="0">
                <a:solidFill>
                  <a:srgbClr val="A31515"/>
                </a:solidFill>
                <a:effectLst/>
                <a:latin typeface="Consolas" panose="020B0609020204030204" pitchFamily="49" charset="0"/>
              </a:rPr>
              <a:t>"</a:t>
            </a:r>
            <a:r>
              <a:rPr lang="en-US" altLang="zh-CN" sz="1200" b="0" dirty="0">
                <a:solidFill>
                  <a:srgbClr val="000000"/>
                </a:solidFill>
                <a:effectLst/>
                <a:latin typeface="Consolas" panose="020B0609020204030204" pitchFamily="49" charset="0"/>
              </a:rPr>
              <a:t>)</a:t>
            </a:r>
            <a:endParaRPr lang="en-US" altLang="zh-CN" sz="1200" dirty="0">
              <a:solidFill>
                <a:srgbClr val="000000"/>
              </a:solidFill>
              <a:latin typeface="Consolas" panose="020B0609020204030204" pitchFamily="49" charset="0"/>
            </a:endParaRPr>
          </a:p>
          <a:p>
            <a:pPr>
              <a:lnSpc>
                <a:spcPts val="1425"/>
              </a:lnSpc>
            </a:pPr>
            <a:r>
              <a:rPr lang="en-US" altLang="zh-CN" sz="1200" b="0" dirty="0" err="1">
                <a:solidFill>
                  <a:srgbClr val="001080"/>
                </a:solidFill>
                <a:effectLst/>
                <a:latin typeface="Consolas" panose="020B0609020204030204" pitchFamily="49" charset="0"/>
              </a:rPr>
              <a:t>Settings</a:t>
            </a:r>
            <a:r>
              <a:rPr lang="en-US" altLang="zh-CN" sz="1200" b="0" dirty="0" err="1">
                <a:solidFill>
                  <a:srgbClr val="000000"/>
                </a:solidFill>
                <a:effectLst/>
                <a:latin typeface="Consolas" panose="020B0609020204030204" pitchFamily="49" charset="0"/>
              </a:rPr>
              <a:t>.</a:t>
            </a:r>
            <a:r>
              <a:rPr lang="en-US" altLang="zh-CN" sz="1200" b="0" dirty="0" err="1">
                <a:solidFill>
                  <a:srgbClr val="001080"/>
                </a:solidFill>
                <a:effectLst/>
                <a:latin typeface="Consolas" panose="020B0609020204030204" pitchFamily="49" charset="0"/>
              </a:rPr>
              <a:t>embed_model</a:t>
            </a:r>
            <a:r>
              <a:rPr lang="en-US" altLang="zh-CN" sz="1200" b="0" dirty="0">
                <a:solidFill>
                  <a:srgbClr val="000000"/>
                </a:solidFill>
                <a:effectLst/>
                <a:latin typeface="Consolas" panose="020B0609020204030204" pitchFamily="49" charset="0"/>
              </a:rPr>
              <a:t> = </a:t>
            </a:r>
            <a:r>
              <a:rPr lang="en-US" altLang="zh-CN" sz="1200" b="0" dirty="0" err="1">
                <a:solidFill>
                  <a:srgbClr val="001080"/>
                </a:solidFill>
                <a:effectLst/>
                <a:latin typeface="Consolas" panose="020B0609020204030204" pitchFamily="49" charset="0"/>
              </a:rPr>
              <a:t>embed_model</a:t>
            </a:r>
            <a:endParaRPr lang="en-US" altLang="zh-CN" sz="1200" b="0" dirty="0">
              <a:solidFill>
                <a:srgbClr val="000000"/>
              </a:solidFill>
              <a:effectLst/>
              <a:latin typeface="Consolas" panose="020B0609020204030204" pitchFamily="49" charset="0"/>
            </a:endParaRPr>
          </a:p>
          <a:p>
            <a:pPr>
              <a:lnSpc>
                <a:spcPts val="1425"/>
              </a:lnSpc>
            </a:pPr>
            <a:r>
              <a:rPr lang="en-US" altLang="zh-CN" sz="1200" b="0" dirty="0" err="1">
                <a:solidFill>
                  <a:srgbClr val="001080"/>
                </a:solidFill>
                <a:effectLst/>
                <a:latin typeface="Consolas" panose="020B0609020204030204" pitchFamily="49" charset="0"/>
              </a:rPr>
              <a:t>Settings</a:t>
            </a:r>
            <a:r>
              <a:rPr lang="en-US" altLang="zh-CN" sz="1200" b="0" dirty="0" err="1">
                <a:solidFill>
                  <a:srgbClr val="000000"/>
                </a:solidFill>
                <a:effectLst/>
                <a:latin typeface="Consolas" panose="020B0609020204030204" pitchFamily="49" charset="0"/>
              </a:rPr>
              <a:t>.</a:t>
            </a:r>
            <a:r>
              <a:rPr lang="en-US" altLang="zh-CN" sz="1200" b="0" dirty="0" err="1">
                <a:solidFill>
                  <a:srgbClr val="001080"/>
                </a:solidFill>
                <a:effectLst/>
                <a:latin typeface="Consolas" panose="020B0609020204030204" pitchFamily="49" charset="0"/>
              </a:rPr>
              <a:t>llm</a:t>
            </a:r>
            <a:r>
              <a:rPr lang="en-US" altLang="zh-CN" sz="1200" b="0" dirty="0">
                <a:solidFill>
                  <a:srgbClr val="000000"/>
                </a:solidFill>
                <a:effectLst/>
                <a:latin typeface="Consolas" panose="020B0609020204030204" pitchFamily="49" charset="0"/>
              </a:rPr>
              <a:t> = </a:t>
            </a:r>
            <a:r>
              <a:rPr lang="en-US" altLang="zh-CN" sz="1200" b="0" dirty="0" err="1">
                <a:solidFill>
                  <a:srgbClr val="267F99"/>
                </a:solidFill>
                <a:effectLst/>
                <a:latin typeface="Consolas" panose="020B0609020204030204" pitchFamily="49" charset="0"/>
              </a:rPr>
              <a:t>HepaiLLM</a:t>
            </a:r>
            <a:r>
              <a:rPr lang="en-US" altLang="zh-CN" sz="1200" b="0" dirty="0">
                <a:solidFill>
                  <a:srgbClr val="000000"/>
                </a:solidFill>
                <a:effectLst/>
                <a:latin typeface="Consolas" panose="020B0609020204030204" pitchFamily="49" charset="0"/>
              </a:rPr>
              <a:t>()</a:t>
            </a:r>
          </a:p>
          <a:p>
            <a:pPr>
              <a:lnSpc>
                <a:spcPts val="1425"/>
              </a:lnSpc>
            </a:pPr>
            <a:endParaRPr lang="en-US" altLang="zh-CN" sz="1200" b="0" dirty="0">
              <a:solidFill>
                <a:srgbClr val="000000"/>
              </a:solidFill>
              <a:effectLst/>
              <a:latin typeface="Consolas" panose="020B0609020204030204" pitchFamily="49" charset="0"/>
            </a:endParaRPr>
          </a:p>
          <a:p>
            <a:pPr>
              <a:lnSpc>
                <a:spcPts val="1425"/>
              </a:lnSpc>
            </a:pPr>
            <a:r>
              <a:rPr lang="en-US" altLang="zh-CN" sz="1200" b="0" dirty="0">
                <a:solidFill>
                  <a:srgbClr val="001080"/>
                </a:solidFill>
                <a:effectLst/>
                <a:latin typeface="Consolas" panose="020B0609020204030204" pitchFamily="49" charset="0"/>
              </a:rPr>
              <a:t>splitter</a:t>
            </a:r>
            <a:r>
              <a:rPr lang="en-US" altLang="zh-CN" sz="1200" b="0" dirty="0">
                <a:solidFill>
                  <a:srgbClr val="000000"/>
                </a:solidFill>
                <a:effectLst/>
                <a:latin typeface="Consolas" panose="020B0609020204030204" pitchFamily="49" charset="0"/>
              </a:rPr>
              <a:t> = </a:t>
            </a:r>
            <a:r>
              <a:rPr lang="en-US" altLang="zh-CN" sz="1200" b="0" dirty="0" err="1">
                <a:solidFill>
                  <a:srgbClr val="267F99"/>
                </a:solidFill>
                <a:effectLst/>
                <a:latin typeface="Consolas" panose="020B0609020204030204" pitchFamily="49" charset="0"/>
              </a:rPr>
              <a:t>SemanticSplitterNodeParser</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err="1">
                <a:solidFill>
                  <a:srgbClr val="001080"/>
                </a:solidFill>
                <a:effectLst/>
                <a:latin typeface="Consolas" panose="020B0609020204030204" pitchFamily="49" charset="0"/>
              </a:rPr>
              <a:t>buffer_size</a:t>
            </a:r>
            <a:r>
              <a:rPr lang="en-US" altLang="zh-CN" sz="1200" b="0" dirty="0">
                <a:solidFill>
                  <a:srgbClr val="000000"/>
                </a:solidFill>
                <a:effectLst/>
                <a:latin typeface="Consolas" panose="020B0609020204030204" pitchFamily="49" charset="0"/>
              </a:rPr>
              <a:t>=</a:t>
            </a:r>
            <a:r>
              <a:rPr lang="en-US" altLang="zh-CN" sz="1200" b="0" dirty="0">
                <a:solidFill>
                  <a:srgbClr val="098658"/>
                </a:solidFill>
                <a:effectLst/>
                <a:latin typeface="Consolas" panose="020B0609020204030204" pitchFamily="49" charset="0"/>
              </a:rPr>
              <a:t>1</a:t>
            </a:r>
            <a:r>
              <a:rPr lang="en-US" altLang="zh-CN" sz="1200" b="0" dirty="0">
                <a:solidFill>
                  <a:srgbClr val="000000"/>
                </a:solidFill>
                <a:effectLst/>
                <a:latin typeface="Consolas" panose="020B0609020204030204" pitchFamily="49" charset="0"/>
              </a:rPr>
              <a:t>, </a:t>
            </a:r>
            <a:r>
              <a:rPr lang="en-US" altLang="zh-CN" sz="1200" b="0" dirty="0" err="1">
                <a:solidFill>
                  <a:srgbClr val="001080"/>
                </a:solidFill>
                <a:effectLst/>
                <a:latin typeface="Consolas" panose="020B0609020204030204" pitchFamily="49" charset="0"/>
              </a:rPr>
              <a:t>breakpoint_percentile_threshold</a:t>
            </a:r>
            <a:r>
              <a:rPr lang="en-US" altLang="zh-CN" sz="1200" b="0" dirty="0">
                <a:solidFill>
                  <a:srgbClr val="000000"/>
                </a:solidFill>
                <a:effectLst/>
                <a:latin typeface="Consolas" panose="020B0609020204030204" pitchFamily="49" charset="0"/>
              </a:rPr>
              <a:t>=</a:t>
            </a:r>
            <a:r>
              <a:rPr lang="en-US" altLang="zh-CN" sz="1200" b="0" dirty="0">
                <a:solidFill>
                  <a:srgbClr val="098658"/>
                </a:solidFill>
                <a:effectLst/>
                <a:latin typeface="Consolas" panose="020B0609020204030204" pitchFamily="49" charset="0"/>
              </a:rPr>
              <a:t>95</a:t>
            </a:r>
            <a:r>
              <a:rPr lang="en-US" altLang="zh-CN" sz="1200" b="0" dirty="0">
                <a:solidFill>
                  <a:srgbClr val="000000"/>
                </a:solidFill>
                <a:effectLst/>
                <a:latin typeface="Consolas" panose="020B0609020204030204" pitchFamily="49" charset="0"/>
              </a:rPr>
              <a:t>, </a:t>
            </a:r>
            <a:r>
              <a:rPr lang="en-US" altLang="zh-CN" sz="1200" b="0" dirty="0" err="1">
                <a:solidFill>
                  <a:srgbClr val="001080"/>
                </a:solidFill>
                <a:effectLst/>
                <a:latin typeface="Consolas" panose="020B0609020204030204" pitchFamily="49" charset="0"/>
              </a:rPr>
              <a:t>embed_model</a:t>
            </a:r>
            <a:r>
              <a:rPr lang="en-US" altLang="zh-CN" sz="1200" b="0" dirty="0">
                <a:solidFill>
                  <a:srgbClr val="000000"/>
                </a:solidFill>
                <a:effectLst/>
                <a:latin typeface="Consolas" panose="020B0609020204030204" pitchFamily="49" charset="0"/>
              </a:rPr>
              <a:t>=</a:t>
            </a:r>
            <a:r>
              <a:rPr lang="en-US" altLang="zh-CN" sz="1200" b="0" dirty="0" err="1">
                <a:solidFill>
                  <a:srgbClr val="001080"/>
                </a:solidFill>
                <a:effectLst/>
                <a:latin typeface="Consolas" panose="020B0609020204030204" pitchFamily="49" charset="0"/>
              </a:rPr>
              <a:t>embed_model</a:t>
            </a:r>
            <a:endParaRPr lang="en-US" altLang="zh-CN" sz="1200" b="0" dirty="0">
              <a:solidFill>
                <a:srgbClr val="000000"/>
              </a:solidFill>
              <a:effectLst/>
              <a:latin typeface="Consolas" panose="020B0609020204030204" pitchFamily="49" charset="0"/>
            </a:endParaRPr>
          </a:p>
          <a:p>
            <a:pPr>
              <a:lnSpc>
                <a:spcPts val="1425"/>
              </a:lnSpc>
            </a:pPr>
            <a:r>
              <a:rPr lang="en-US" altLang="zh-CN" sz="1200" b="0" dirty="0">
                <a:solidFill>
                  <a:srgbClr val="000000"/>
                </a:solidFill>
                <a:effectLst/>
                <a:latin typeface="Consolas" panose="020B0609020204030204" pitchFamily="49" charset="0"/>
              </a:rPr>
              <a:t>)</a:t>
            </a:r>
          </a:p>
          <a:p>
            <a:pPr>
              <a:lnSpc>
                <a:spcPts val="1425"/>
              </a:lnSpc>
            </a:pPr>
            <a:br>
              <a:rPr lang="en-US" altLang="zh-CN" sz="1200" b="0" dirty="0">
                <a:solidFill>
                  <a:srgbClr val="000000"/>
                </a:solidFill>
                <a:effectLst/>
                <a:latin typeface="Consolas" panose="020B0609020204030204" pitchFamily="49" charset="0"/>
              </a:rPr>
            </a:br>
            <a:r>
              <a:rPr lang="en-US" altLang="zh-CN" sz="1200" b="0" dirty="0">
                <a:solidFill>
                  <a:srgbClr val="001080"/>
                </a:solidFill>
                <a:effectLst/>
                <a:latin typeface="Consolas" panose="020B0609020204030204" pitchFamily="49" charset="0"/>
              </a:rPr>
              <a:t>index</a:t>
            </a:r>
            <a:r>
              <a:rPr lang="en-US" altLang="zh-CN" sz="1200" b="0" dirty="0">
                <a:solidFill>
                  <a:srgbClr val="000000"/>
                </a:solidFill>
                <a:effectLst/>
                <a:latin typeface="Consolas" panose="020B0609020204030204" pitchFamily="49" charset="0"/>
              </a:rPr>
              <a:t> = </a:t>
            </a:r>
            <a:r>
              <a:rPr lang="en-US" altLang="zh-CN" sz="1200" b="0" dirty="0" err="1">
                <a:solidFill>
                  <a:srgbClr val="267F99"/>
                </a:solidFill>
                <a:effectLst/>
                <a:latin typeface="Consolas" panose="020B0609020204030204" pitchFamily="49" charset="0"/>
              </a:rPr>
              <a:t>VectorStoreIndex</a:t>
            </a:r>
            <a:r>
              <a:rPr lang="en-US" altLang="zh-CN" sz="1200" b="0" dirty="0" err="1">
                <a:solidFill>
                  <a:srgbClr val="000000"/>
                </a:solidFill>
                <a:effectLst/>
                <a:latin typeface="Consolas" panose="020B0609020204030204" pitchFamily="49" charset="0"/>
              </a:rPr>
              <a:t>.</a:t>
            </a:r>
            <a:r>
              <a:rPr lang="en-US" altLang="zh-CN" sz="1200" b="0" dirty="0" err="1">
                <a:solidFill>
                  <a:srgbClr val="795E26"/>
                </a:solidFill>
                <a:effectLst/>
                <a:latin typeface="Consolas" panose="020B0609020204030204" pitchFamily="49" charset="0"/>
              </a:rPr>
              <a:t>from_documents</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documents</a:t>
            </a:r>
            <a:r>
              <a:rPr lang="en-US" altLang="zh-CN" sz="1200" b="0" dirty="0">
                <a:solidFill>
                  <a:srgbClr val="000000"/>
                </a:solidFill>
                <a:effectLst/>
                <a:latin typeface="Consolas" panose="020B0609020204030204" pitchFamily="49" charset="0"/>
              </a:rPr>
              <a:t>=</a:t>
            </a:r>
            <a:r>
              <a:rPr lang="en-US" altLang="zh-CN" sz="1200" b="0" dirty="0">
                <a:solidFill>
                  <a:srgbClr val="001080"/>
                </a:solidFill>
                <a:effectLst/>
                <a:latin typeface="Consolas" panose="020B0609020204030204" pitchFamily="49" charset="0"/>
              </a:rPr>
              <a:t>documents</a:t>
            </a:r>
            <a:r>
              <a:rPr lang="en-US" altLang="zh-CN" sz="1200" b="0" dirty="0">
                <a:solidFill>
                  <a:srgbClr val="000000"/>
                </a:solidFill>
                <a:effectLst/>
                <a:latin typeface="Consolas" panose="020B0609020204030204" pitchFamily="49" charset="0"/>
              </a:rPr>
              <a:t>[</a:t>
            </a:r>
            <a:r>
              <a:rPr lang="en-US" altLang="zh-CN" sz="1200" b="0" dirty="0">
                <a:solidFill>
                  <a:srgbClr val="098658"/>
                </a:solidFill>
                <a:effectLst/>
                <a:latin typeface="Consolas" panose="020B0609020204030204" pitchFamily="49" charset="0"/>
              </a:rPr>
              <a:t>0</a:t>
            </a:r>
            <a:r>
              <a:rPr lang="en-US" altLang="zh-CN" sz="1200" b="0" dirty="0">
                <a:solidFill>
                  <a:srgbClr val="000000"/>
                </a:solidFill>
                <a:effectLst/>
                <a:latin typeface="Consolas" panose="020B0609020204030204" pitchFamily="49" charset="0"/>
              </a:rPr>
              <a:t>:</a:t>
            </a:r>
            <a:r>
              <a:rPr lang="en-US" altLang="zh-CN" sz="1200" b="0" dirty="0">
                <a:solidFill>
                  <a:srgbClr val="098658"/>
                </a:solidFill>
                <a:effectLst/>
                <a:latin typeface="Consolas" panose="020B0609020204030204" pitchFamily="49" charset="0"/>
              </a:rPr>
              <a:t>7</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transformations</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splitter</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a:solidFill>
                  <a:srgbClr val="008000"/>
                </a:solidFill>
                <a:effectLst/>
                <a:latin typeface="Consolas" panose="020B0609020204030204" pitchFamily="49" charset="0"/>
              </a:rPr>
              <a:t># </a:t>
            </a:r>
            <a:r>
              <a:rPr lang="en-US" altLang="zh-CN" sz="1200" b="0" dirty="0" err="1">
                <a:solidFill>
                  <a:srgbClr val="008000"/>
                </a:solidFill>
                <a:effectLst/>
                <a:latin typeface="Consolas" panose="020B0609020204030204" pitchFamily="49" charset="0"/>
              </a:rPr>
              <a:t>SummaryExtractor</a:t>
            </a:r>
            <a:r>
              <a:rPr lang="en-US" altLang="zh-CN" sz="1200" b="0" dirty="0">
                <a:solidFill>
                  <a:srgbClr val="008000"/>
                </a:solidFill>
                <a:effectLst/>
                <a:latin typeface="Consolas" panose="020B0609020204030204" pitchFamily="49" charset="0"/>
              </a:rPr>
              <a:t>(),</a:t>
            </a:r>
            <a:endParaRPr lang="en-US" altLang="zh-CN" sz="1200" b="0" dirty="0">
              <a:solidFill>
                <a:srgbClr val="000000"/>
              </a:solidFill>
              <a:effectLst/>
              <a:latin typeface="Consolas" panose="020B0609020204030204" pitchFamily="49" charset="0"/>
            </a:endParaRP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a:solidFill>
                  <a:srgbClr val="008000"/>
                </a:solidFill>
                <a:effectLst/>
                <a:latin typeface="Consolas" panose="020B0609020204030204" pitchFamily="49" charset="0"/>
              </a:rPr>
              <a:t># </a:t>
            </a:r>
            <a:r>
              <a:rPr lang="en-US" altLang="zh-CN" sz="1200" b="0" dirty="0" err="1">
                <a:solidFill>
                  <a:srgbClr val="008000"/>
                </a:solidFill>
                <a:effectLst/>
                <a:latin typeface="Consolas" panose="020B0609020204030204" pitchFamily="49" charset="0"/>
              </a:rPr>
              <a:t>QuestionsAnsweredExtractor</a:t>
            </a:r>
            <a:r>
              <a:rPr lang="en-US" altLang="zh-CN" sz="1200" b="0" dirty="0">
                <a:solidFill>
                  <a:srgbClr val="008000"/>
                </a:solidFill>
                <a:effectLst/>
                <a:latin typeface="Consolas" panose="020B0609020204030204" pitchFamily="49" charset="0"/>
              </a:rPr>
              <a:t>(</a:t>
            </a:r>
            <a:endParaRPr lang="en-US" altLang="zh-CN" sz="1200" b="0" dirty="0">
              <a:solidFill>
                <a:srgbClr val="000000"/>
              </a:solidFill>
              <a:effectLst/>
              <a:latin typeface="Consolas" panose="020B0609020204030204" pitchFamily="49" charset="0"/>
            </a:endParaRP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a:solidFill>
                  <a:srgbClr val="008000"/>
                </a:solidFill>
                <a:effectLst/>
                <a:latin typeface="Consolas" panose="020B0609020204030204" pitchFamily="49" charset="0"/>
              </a:rPr>
              <a:t>#     questions=3,</a:t>
            </a:r>
            <a:endParaRPr lang="en-US" altLang="zh-CN" sz="1200" b="0" dirty="0">
              <a:solidFill>
                <a:srgbClr val="000000"/>
              </a:solidFill>
              <a:effectLst/>
              <a:latin typeface="Consolas" panose="020B0609020204030204" pitchFamily="49" charset="0"/>
            </a:endParaRP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a:solidFill>
                  <a:srgbClr val="008000"/>
                </a:solidFill>
                <a:effectLst/>
                <a:latin typeface="Consolas" panose="020B0609020204030204" pitchFamily="49" charset="0"/>
              </a:rPr>
              <a:t># ),</a:t>
            </a:r>
            <a:endParaRPr lang="en-US" altLang="zh-CN" sz="1200" b="0" dirty="0">
              <a:solidFill>
                <a:srgbClr val="000000"/>
              </a:solidFill>
              <a:effectLst/>
              <a:latin typeface="Consolas" panose="020B0609020204030204" pitchFamily="49" charset="0"/>
            </a:endParaRP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a:solidFill>
                  <a:srgbClr val="008000"/>
                </a:solidFill>
                <a:effectLst/>
                <a:latin typeface="Consolas" panose="020B0609020204030204" pitchFamily="49" charset="0"/>
              </a:rPr>
              <a:t># </a:t>
            </a:r>
            <a:r>
              <a:rPr lang="en-US" altLang="zh-CN" sz="1200" b="0" dirty="0" err="1">
                <a:solidFill>
                  <a:srgbClr val="008000"/>
                </a:solidFill>
                <a:effectLst/>
                <a:latin typeface="Consolas" panose="020B0609020204030204" pitchFamily="49" charset="0"/>
              </a:rPr>
              <a:t>KeywordExtractor</a:t>
            </a:r>
            <a:r>
              <a:rPr lang="en-US" altLang="zh-CN" sz="1200" b="0" dirty="0">
                <a:solidFill>
                  <a:srgbClr val="008000"/>
                </a:solidFill>
                <a:effectLst/>
                <a:latin typeface="Consolas" panose="020B0609020204030204" pitchFamily="49" charset="0"/>
              </a:rPr>
              <a:t>(),</a:t>
            </a:r>
            <a:endParaRPr lang="en-US" altLang="zh-CN" sz="1200" b="0" dirty="0">
              <a:solidFill>
                <a:srgbClr val="000000"/>
              </a:solidFill>
              <a:effectLst/>
              <a:latin typeface="Consolas" panose="020B0609020204030204" pitchFamily="49" charset="0"/>
            </a:endParaRPr>
          </a:p>
          <a:p>
            <a:pPr>
              <a:lnSpc>
                <a:spcPts val="1425"/>
              </a:lnSpc>
            </a:pPr>
            <a:r>
              <a:rPr lang="en-US" altLang="zh-CN" sz="1200" b="0" dirty="0">
                <a:solidFill>
                  <a:srgbClr val="000000"/>
                </a:solidFill>
                <a:effectLst/>
                <a:latin typeface="Consolas" panose="020B0609020204030204" pitchFamily="49" charset="0"/>
              </a:rPr>
              <a:t>    ]</a:t>
            </a:r>
          </a:p>
          <a:p>
            <a:pPr>
              <a:lnSpc>
                <a:spcPts val="1425"/>
              </a:lnSpc>
            </a:pPr>
            <a:r>
              <a:rPr lang="en-US" altLang="zh-CN" sz="1200" b="0" dirty="0">
                <a:solidFill>
                  <a:srgbClr val="000000"/>
                </a:solidFill>
                <a:effectLst/>
                <a:latin typeface="Consolas" panose="020B0609020204030204" pitchFamily="49" charset="0"/>
              </a:rPr>
              <a:t>)</a:t>
            </a:r>
            <a:br>
              <a:rPr lang="en-US" altLang="zh-CN" sz="1200" b="0" dirty="0">
                <a:solidFill>
                  <a:srgbClr val="000000"/>
                </a:solidFill>
                <a:effectLst/>
                <a:latin typeface="Consolas" panose="020B0609020204030204" pitchFamily="49" charset="0"/>
              </a:rPr>
            </a:br>
            <a:r>
              <a:rPr lang="en-US" altLang="zh-CN" sz="1200" b="0" dirty="0" err="1">
                <a:solidFill>
                  <a:srgbClr val="001080"/>
                </a:solidFill>
                <a:effectLst/>
                <a:latin typeface="Consolas" panose="020B0609020204030204" pitchFamily="49" charset="0"/>
              </a:rPr>
              <a:t>rerank</a:t>
            </a:r>
            <a:r>
              <a:rPr lang="en-US" altLang="zh-CN" sz="1200" b="0" dirty="0">
                <a:solidFill>
                  <a:srgbClr val="000000"/>
                </a:solidFill>
                <a:effectLst/>
                <a:latin typeface="Consolas" panose="020B0609020204030204" pitchFamily="49" charset="0"/>
              </a:rPr>
              <a:t> = </a:t>
            </a:r>
            <a:r>
              <a:rPr lang="en-US" altLang="zh-CN" sz="1200" b="0" dirty="0" err="1">
                <a:solidFill>
                  <a:srgbClr val="267F99"/>
                </a:solidFill>
                <a:effectLst/>
                <a:latin typeface="Consolas" panose="020B0609020204030204" pitchFamily="49" charset="0"/>
              </a:rPr>
              <a:t>FlagEmbeddingReranker</a:t>
            </a:r>
            <a:r>
              <a:rPr lang="en-US" altLang="zh-CN" sz="1200" b="0" dirty="0">
                <a:solidFill>
                  <a:srgbClr val="000000"/>
                </a:solidFill>
                <a:effectLst/>
                <a:latin typeface="Consolas" panose="020B0609020204030204" pitchFamily="49" charset="0"/>
              </a:rPr>
              <a:t>(</a:t>
            </a:r>
            <a:r>
              <a:rPr lang="en-US" altLang="zh-CN" sz="1200" b="0" dirty="0">
                <a:solidFill>
                  <a:srgbClr val="001080"/>
                </a:solidFill>
                <a:effectLst/>
                <a:latin typeface="Consolas" panose="020B0609020204030204" pitchFamily="49" charset="0"/>
              </a:rPr>
              <a:t>model</a:t>
            </a:r>
            <a:r>
              <a:rPr lang="en-US" altLang="zh-CN" sz="1200" b="0" dirty="0">
                <a:solidFill>
                  <a:srgbClr val="000000"/>
                </a:solidFill>
                <a:effectLst/>
                <a:latin typeface="Consolas" panose="020B0609020204030204" pitchFamily="49" charset="0"/>
              </a:rPr>
              <a:t>=</a:t>
            </a:r>
            <a:r>
              <a:rPr lang="en-US" altLang="zh-CN" sz="1200" b="0" dirty="0">
                <a:solidFill>
                  <a:srgbClr val="0000FF"/>
                </a:solidFill>
                <a:effectLst/>
                <a:latin typeface="Consolas" panose="020B0609020204030204" pitchFamily="49" charset="0"/>
              </a:rPr>
              <a:t>f</a:t>
            </a:r>
            <a:r>
              <a:rPr lang="en-US" altLang="zh-CN" sz="1200" b="0" dirty="0">
                <a:solidFill>
                  <a:srgbClr val="A31515"/>
                </a:solidFill>
                <a:effectLst/>
                <a:latin typeface="Consolas" panose="020B0609020204030204" pitchFamily="49" charset="0"/>
              </a:rPr>
              <a:t>"</a:t>
            </a:r>
            <a:r>
              <a:rPr lang="en-US" altLang="zh-CN" sz="1200" b="0" dirty="0">
                <a:solidFill>
                  <a:srgbClr val="0000FF"/>
                </a:solidFill>
                <a:effectLst/>
                <a:latin typeface="Consolas" panose="020B0609020204030204" pitchFamily="49" charset="0"/>
              </a:rPr>
              <a:t>{</a:t>
            </a:r>
            <a:r>
              <a:rPr lang="en-US" altLang="zh-CN" sz="1200" b="0" dirty="0" err="1">
                <a:solidFill>
                  <a:srgbClr val="001080"/>
                </a:solidFill>
                <a:effectLst/>
                <a:latin typeface="Consolas" panose="020B0609020204030204" pitchFamily="49" charset="0"/>
              </a:rPr>
              <a:t>BAAI_path</a:t>
            </a:r>
            <a:r>
              <a:rPr lang="en-US" altLang="zh-CN" sz="1200" b="0" dirty="0">
                <a:solidFill>
                  <a:srgbClr val="0000FF"/>
                </a:solidFill>
                <a:effectLst/>
                <a:latin typeface="Consolas" panose="020B0609020204030204" pitchFamily="49" charset="0"/>
              </a:rPr>
              <a:t>}</a:t>
            </a:r>
            <a:r>
              <a:rPr lang="en-US" altLang="zh-CN" sz="1200" b="0" dirty="0">
                <a:solidFill>
                  <a:srgbClr val="A31515"/>
                </a:solidFill>
                <a:effectLst/>
                <a:latin typeface="Consolas" panose="020B0609020204030204" pitchFamily="49" charset="0"/>
              </a:rPr>
              <a:t>/</a:t>
            </a:r>
            <a:r>
              <a:rPr lang="en-US" altLang="zh-CN" sz="1200" b="0" dirty="0" err="1">
                <a:solidFill>
                  <a:srgbClr val="A31515"/>
                </a:solidFill>
                <a:effectLst/>
                <a:latin typeface="Consolas" panose="020B0609020204030204" pitchFamily="49" charset="0"/>
              </a:rPr>
              <a:t>bge</a:t>
            </a:r>
            <a:r>
              <a:rPr lang="en-US" altLang="zh-CN" sz="1200" b="0" dirty="0">
                <a:solidFill>
                  <a:srgbClr val="A31515"/>
                </a:solidFill>
                <a:effectLst/>
                <a:latin typeface="Consolas" panose="020B0609020204030204" pitchFamily="49" charset="0"/>
              </a:rPr>
              <a:t>-</a:t>
            </a:r>
            <a:r>
              <a:rPr lang="en-US" altLang="zh-CN" sz="1200" b="0" dirty="0" err="1">
                <a:solidFill>
                  <a:srgbClr val="A31515"/>
                </a:solidFill>
                <a:effectLst/>
                <a:latin typeface="Consolas" panose="020B0609020204030204" pitchFamily="49" charset="0"/>
              </a:rPr>
              <a:t>reranker</a:t>
            </a:r>
            <a:r>
              <a:rPr lang="en-US" altLang="zh-CN" sz="1200" b="0" dirty="0">
                <a:solidFill>
                  <a:srgbClr val="A31515"/>
                </a:solidFill>
                <a:effectLst/>
                <a:latin typeface="Consolas" panose="020B0609020204030204" pitchFamily="49" charset="0"/>
              </a:rPr>
              <a:t>-large"</a:t>
            </a:r>
            <a:r>
              <a:rPr lang="en-US" altLang="zh-CN" sz="1200" b="0" dirty="0">
                <a:solidFill>
                  <a:srgbClr val="000000"/>
                </a:solidFill>
                <a:effectLst/>
                <a:latin typeface="Consolas" panose="020B0609020204030204" pitchFamily="49" charset="0"/>
              </a:rPr>
              <a:t>, </a:t>
            </a:r>
            <a:r>
              <a:rPr lang="en-US" altLang="zh-CN" sz="1200" b="0" dirty="0" err="1">
                <a:solidFill>
                  <a:srgbClr val="001080"/>
                </a:solidFill>
                <a:effectLst/>
                <a:latin typeface="Consolas" panose="020B0609020204030204" pitchFamily="49" charset="0"/>
              </a:rPr>
              <a:t>top_n</a:t>
            </a:r>
            <a:r>
              <a:rPr lang="en-US" altLang="zh-CN" sz="1200" b="0" dirty="0">
                <a:solidFill>
                  <a:srgbClr val="000000"/>
                </a:solidFill>
                <a:effectLst/>
                <a:latin typeface="Consolas" panose="020B0609020204030204" pitchFamily="49" charset="0"/>
              </a:rPr>
              <a:t>=</a:t>
            </a:r>
            <a:r>
              <a:rPr lang="en-US" altLang="zh-CN" sz="1200" b="0" dirty="0">
                <a:solidFill>
                  <a:srgbClr val="098658"/>
                </a:solidFill>
                <a:effectLst/>
                <a:latin typeface="Consolas" panose="020B0609020204030204" pitchFamily="49" charset="0"/>
              </a:rPr>
              <a:t>3</a:t>
            </a:r>
            <a:r>
              <a:rPr lang="en-US" altLang="zh-CN" sz="1200" b="0" dirty="0">
                <a:solidFill>
                  <a:srgbClr val="000000"/>
                </a:solidFill>
                <a:effectLst/>
                <a:latin typeface="Consolas" panose="020B0609020204030204" pitchFamily="49" charset="0"/>
              </a:rPr>
              <a:t>)</a:t>
            </a:r>
          </a:p>
          <a:p>
            <a:pPr>
              <a:lnSpc>
                <a:spcPts val="1425"/>
              </a:lnSpc>
            </a:pPr>
            <a:br>
              <a:rPr lang="en-US" altLang="zh-CN" sz="1200" b="0" dirty="0">
                <a:solidFill>
                  <a:srgbClr val="000000"/>
                </a:solidFill>
                <a:effectLst/>
                <a:latin typeface="Consolas" panose="020B0609020204030204" pitchFamily="49" charset="0"/>
              </a:rPr>
            </a:br>
            <a:r>
              <a:rPr lang="en-US" altLang="zh-CN" sz="1200" b="0" dirty="0" err="1">
                <a:solidFill>
                  <a:srgbClr val="001080"/>
                </a:solidFill>
                <a:effectLst/>
                <a:latin typeface="Consolas" panose="020B0609020204030204" pitchFamily="49" charset="0"/>
              </a:rPr>
              <a:t>query_engine</a:t>
            </a:r>
            <a:r>
              <a:rPr lang="en-US" altLang="zh-CN" sz="1200" b="0" dirty="0">
                <a:solidFill>
                  <a:srgbClr val="000000"/>
                </a:solidFill>
                <a:effectLst/>
                <a:latin typeface="Consolas" panose="020B0609020204030204" pitchFamily="49" charset="0"/>
              </a:rPr>
              <a:t> = </a:t>
            </a:r>
            <a:r>
              <a:rPr lang="en-US" altLang="zh-CN" sz="1200" b="0" dirty="0" err="1">
                <a:solidFill>
                  <a:srgbClr val="001080"/>
                </a:solidFill>
                <a:effectLst/>
                <a:latin typeface="Consolas" panose="020B0609020204030204" pitchFamily="49" charset="0"/>
              </a:rPr>
              <a:t>index</a:t>
            </a:r>
            <a:r>
              <a:rPr lang="en-US" altLang="zh-CN" sz="1200" b="0" dirty="0" err="1">
                <a:solidFill>
                  <a:srgbClr val="000000"/>
                </a:solidFill>
                <a:effectLst/>
                <a:latin typeface="Consolas" panose="020B0609020204030204" pitchFamily="49" charset="0"/>
              </a:rPr>
              <a:t>.</a:t>
            </a:r>
            <a:r>
              <a:rPr lang="en-US" altLang="zh-CN" sz="1200" b="0" dirty="0" err="1">
                <a:solidFill>
                  <a:srgbClr val="795E26"/>
                </a:solidFill>
                <a:effectLst/>
                <a:latin typeface="Consolas" panose="020B0609020204030204" pitchFamily="49" charset="0"/>
              </a:rPr>
              <a:t>as_query_engine</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err="1">
                <a:solidFill>
                  <a:srgbClr val="001080"/>
                </a:solidFill>
                <a:effectLst/>
                <a:latin typeface="Consolas" panose="020B0609020204030204" pitchFamily="49" charset="0"/>
              </a:rPr>
              <a:t>similarity_top_k</a:t>
            </a:r>
            <a:r>
              <a:rPr lang="en-US" altLang="zh-CN" sz="1200" b="0" dirty="0">
                <a:solidFill>
                  <a:srgbClr val="000000"/>
                </a:solidFill>
                <a:effectLst/>
                <a:latin typeface="Consolas" panose="020B0609020204030204" pitchFamily="49" charset="0"/>
              </a:rPr>
              <a:t>=</a:t>
            </a:r>
            <a:r>
              <a:rPr lang="en-US" altLang="zh-CN" sz="1200" b="0" dirty="0">
                <a:solidFill>
                  <a:srgbClr val="098658"/>
                </a:solidFill>
                <a:effectLst/>
                <a:latin typeface="Consolas" panose="020B0609020204030204" pitchFamily="49" charset="0"/>
              </a:rPr>
              <a:t>3</a:t>
            </a:r>
            <a:r>
              <a:rPr lang="en-US" altLang="zh-CN" sz="1200" b="0" dirty="0">
                <a:solidFill>
                  <a:srgbClr val="000000"/>
                </a:solidFill>
                <a:effectLst/>
                <a:latin typeface="Consolas" panose="020B0609020204030204" pitchFamily="49" charset="0"/>
              </a:rPr>
              <a:t>, </a:t>
            </a:r>
            <a:r>
              <a:rPr lang="en-US" altLang="zh-CN" sz="1200" b="0" dirty="0" err="1">
                <a:solidFill>
                  <a:srgbClr val="001080"/>
                </a:solidFill>
                <a:effectLst/>
                <a:latin typeface="Consolas" panose="020B0609020204030204" pitchFamily="49" charset="0"/>
              </a:rPr>
              <a:t>node_postprocessors</a:t>
            </a:r>
            <a:r>
              <a:rPr lang="en-US" altLang="zh-CN" sz="1200" b="0" dirty="0">
                <a:solidFill>
                  <a:srgbClr val="000000"/>
                </a:solidFill>
                <a:effectLst/>
                <a:latin typeface="Consolas" panose="020B0609020204030204" pitchFamily="49" charset="0"/>
              </a:rPr>
              <a:t>=[</a:t>
            </a:r>
            <a:r>
              <a:rPr lang="en-US" altLang="zh-CN" sz="1200" b="0" dirty="0" err="1">
                <a:solidFill>
                  <a:srgbClr val="001080"/>
                </a:solidFill>
                <a:effectLst/>
                <a:latin typeface="Consolas" panose="020B0609020204030204" pitchFamily="49" charset="0"/>
              </a:rPr>
              <a:t>rerank</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0000"/>
                </a:solidFill>
                <a:effectLst/>
                <a:latin typeface="Consolas" panose="020B0609020204030204" pitchFamily="49" charset="0"/>
              </a:rPr>
              <a:t>)</a:t>
            </a:r>
            <a:br>
              <a:rPr lang="en-US" altLang="zh-CN" sz="1200" b="0" dirty="0">
                <a:solidFill>
                  <a:srgbClr val="000000"/>
                </a:solidFill>
                <a:effectLst/>
                <a:latin typeface="Consolas" panose="020B0609020204030204" pitchFamily="49" charset="0"/>
              </a:rPr>
            </a:br>
            <a:r>
              <a:rPr lang="en-US" altLang="zh-CN" sz="1200" b="0" dirty="0">
                <a:solidFill>
                  <a:srgbClr val="001080"/>
                </a:solidFill>
                <a:effectLst/>
                <a:latin typeface="Consolas" panose="020B0609020204030204" pitchFamily="49" charset="0"/>
              </a:rPr>
              <a:t>response</a:t>
            </a:r>
            <a:r>
              <a:rPr lang="en-US" altLang="zh-CN" sz="1200" b="0" dirty="0">
                <a:solidFill>
                  <a:srgbClr val="000000"/>
                </a:solidFill>
                <a:effectLst/>
                <a:latin typeface="Consolas" panose="020B0609020204030204" pitchFamily="49" charset="0"/>
              </a:rPr>
              <a:t> = </a:t>
            </a:r>
            <a:r>
              <a:rPr lang="en-US" altLang="zh-CN" sz="1200" b="0" dirty="0" err="1">
                <a:solidFill>
                  <a:srgbClr val="001080"/>
                </a:solidFill>
                <a:effectLst/>
                <a:latin typeface="Consolas" panose="020B0609020204030204" pitchFamily="49" charset="0"/>
              </a:rPr>
              <a:t>query_engine</a:t>
            </a:r>
            <a:r>
              <a:rPr lang="en-US" altLang="zh-CN" sz="1200" b="0" dirty="0" err="1">
                <a:solidFill>
                  <a:srgbClr val="000000"/>
                </a:solidFill>
                <a:effectLst/>
                <a:latin typeface="Consolas" panose="020B0609020204030204" pitchFamily="49" charset="0"/>
              </a:rPr>
              <a:t>.</a:t>
            </a:r>
            <a:r>
              <a:rPr lang="en-US" altLang="zh-CN" sz="1200" b="0" dirty="0" err="1">
                <a:solidFill>
                  <a:srgbClr val="795E26"/>
                </a:solidFill>
                <a:effectLst/>
                <a:latin typeface="Consolas" panose="020B0609020204030204" pitchFamily="49" charset="0"/>
              </a:rPr>
              <a:t>query</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a:solidFill>
                  <a:srgbClr val="A31515"/>
                </a:solidFill>
                <a:effectLst/>
                <a:latin typeface="Consolas" panose="020B0609020204030204" pitchFamily="49" charset="0"/>
              </a:rPr>
              <a:t>"Which grad schools did the author apply for and why?"</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0000"/>
                </a:solidFill>
                <a:effectLst/>
                <a:latin typeface="Consolas" panose="020B0609020204030204" pitchFamily="49" charset="0"/>
              </a:rPr>
              <a:t>)</a:t>
            </a:r>
          </a:p>
        </p:txBody>
      </p:sp>
      <p:pic>
        <p:nvPicPr>
          <p:cNvPr id="10" name="图片 9">
            <a:extLst>
              <a:ext uri="{FF2B5EF4-FFF2-40B4-BE49-F238E27FC236}">
                <a16:creationId xmlns:a16="http://schemas.microsoft.com/office/drawing/2014/main" id="{82290FD2-632A-E857-1699-AC07BB894650}"/>
              </a:ext>
            </a:extLst>
          </p:cNvPr>
          <p:cNvPicPr>
            <a:picLocks noChangeAspect="1"/>
          </p:cNvPicPr>
          <p:nvPr/>
        </p:nvPicPr>
        <p:blipFill>
          <a:blip r:embed="rId3"/>
          <a:stretch>
            <a:fillRect/>
          </a:stretch>
        </p:blipFill>
        <p:spPr>
          <a:xfrm>
            <a:off x="5092074" y="1066801"/>
            <a:ext cx="7032932" cy="3194194"/>
          </a:xfrm>
          <a:prstGeom prst="rect">
            <a:avLst/>
          </a:prstGeom>
        </p:spPr>
      </p:pic>
      <p:pic>
        <p:nvPicPr>
          <p:cNvPr id="13" name="图片 12">
            <a:extLst>
              <a:ext uri="{FF2B5EF4-FFF2-40B4-BE49-F238E27FC236}">
                <a16:creationId xmlns:a16="http://schemas.microsoft.com/office/drawing/2014/main" id="{E0F3F45F-8DA8-A880-0FA1-3D5196872913}"/>
              </a:ext>
            </a:extLst>
          </p:cNvPr>
          <p:cNvPicPr>
            <a:picLocks noChangeAspect="1"/>
          </p:cNvPicPr>
          <p:nvPr/>
        </p:nvPicPr>
        <p:blipFill>
          <a:blip r:embed="rId4"/>
          <a:stretch>
            <a:fillRect/>
          </a:stretch>
        </p:blipFill>
        <p:spPr>
          <a:xfrm>
            <a:off x="5092074" y="4486828"/>
            <a:ext cx="6639370" cy="1628183"/>
          </a:xfrm>
          <a:prstGeom prst="rect">
            <a:avLst/>
          </a:prstGeom>
        </p:spPr>
      </p:pic>
    </p:spTree>
    <p:extLst>
      <p:ext uri="{BB962C8B-B14F-4D97-AF65-F5344CB8AC3E}">
        <p14:creationId xmlns:p14="http://schemas.microsoft.com/office/powerpoint/2010/main" val="3229901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88153-03C8-2DC4-F83F-BA5252D2D21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ECE8B93-D7B7-3409-423D-4F0DA3C1A286}"/>
              </a:ext>
            </a:extLst>
          </p:cNvPr>
          <p:cNvSpPr>
            <a:spLocks noGrp="1"/>
          </p:cNvSpPr>
          <p:nvPr>
            <p:ph type="title"/>
          </p:nvPr>
        </p:nvSpPr>
        <p:spPr>
          <a:xfrm>
            <a:off x="559118" y="136525"/>
            <a:ext cx="9505631" cy="595630"/>
          </a:xfrm>
        </p:spPr>
        <p:txBody>
          <a:bodyPr/>
          <a:lstStyle/>
          <a:p>
            <a:r>
              <a:rPr lang="en-US" altLang="zh-CN" sz="3600" dirty="0"/>
              <a:t>Branch RAG</a:t>
            </a:r>
            <a:br>
              <a:rPr lang="en-US" altLang="zh-CN" sz="3600" dirty="0"/>
            </a:br>
            <a:endParaRPr lang="zh-CN" altLang="en-US" sz="3600" dirty="0"/>
          </a:p>
        </p:txBody>
      </p:sp>
      <p:sp>
        <p:nvSpPr>
          <p:cNvPr id="4" name="文本框 3">
            <a:extLst>
              <a:ext uri="{FF2B5EF4-FFF2-40B4-BE49-F238E27FC236}">
                <a16:creationId xmlns:a16="http://schemas.microsoft.com/office/drawing/2014/main" id="{BE5DBA87-4466-C401-B307-AEEC5D11DF78}"/>
              </a:ext>
            </a:extLst>
          </p:cNvPr>
          <p:cNvSpPr txBox="1"/>
          <p:nvPr/>
        </p:nvSpPr>
        <p:spPr>
          <a:xfrm>
            <a:off x="457200" y="1043064"/>
            <a:ext cx="3352800" cy="2862322"/>
          </a:xfrm>
          <a:prstGeom prst="rect">
            <a:avLst/>
          </a:prstGeom>
          <a:noFill/>
        </p:spPr>
        <p:txBody>
          <a:bodyPr wrap="square">
            <a:spAutoFit/>
          </a:bodyPr>
          <a:lstStyle/>
          <a:p>
            <a:pPr marL="285750" indent="-285750">
              <a:buFont typeface="Arial" panose="020B0604020202020204" pitchFamily="34" charset="0"/>
              <a:buChar char="•"/>
            </a:pPr>
            <a:r>
              <a:rPr lang="en-US" altLang="zh-CN" b="0" i="0" dirty="0">
                <a:solidFill>
                  <a:srgbClr val="191B1F"/>
                </a:solidFill>
                <a:effectLst/>
                <a:latin typeface="-apple-system"/>
              </a:rPr>
              <a:t>Branch RAG</a:t>
            </a:r>
          </a:p>
          <a:p>
            <a:pPr marL="285750" indent="-285750">
              <a:buFont typeface="Arial" panose="020B0604020202020204" pitchFamily="34" charset="0"/>
              <a:buChar char="•"/>
            </a:pPr>
            <a:endParaRPr lang="en-US" altLang="zh-CN" b="0" i="0" dirty="0">
              <a:solidFill>
                <a:srgbClr val="191B1F"/>
              </a:solidFill>
              <a:effectLst/>
              <a:latin typeface="-apple-system"/>
            </a:endParaRPr>
          </a:p>
          <a:p>
            <a:pPr marL="285750" indent="-285750">
              <a:buFont typeface="Arial" panose="020B0604020202020204" pitchFamily="34" charset="0"/>
              <a:buChar char="•"/>
            </a:pPr>
            <a:r>
              <a:rPr lang="zh-CN" altLang="en-US" b="0" i="0" dirty="0">
                <a:solidFill>
                  <a:srgbClr val="191B1F"/>
                </a:solidFill>
                <a:effectLst/>
                <a:latin typeface="-apple-system"/>
              </a:rPr>
              <a:t>根据不同的条件选择不同的</a:t>
            </a:r>
            <a:r>
              <a:rPr lang="en-US" altLang="zh-CN" b="0" i="0" dirty="0">
                <a:solidFill>
                  <a:srgbClr val="191B1F"/>
                </a:solidFill>
                <a:effectLst/>
                <a:latin typeface="-apple-system"/>
              </a:rPr>
              <a:t>RAG</a:t>
            </a:r>
            <a:r>
              <a:rPr lang="zh-CN" altLang="en-US" b="0" i="0" dirty="0">
                <a:solidFill>
                  <a:srgbClr val="191B1F"/>
                </a:solidFill>
                <a:effectLst/>
                <a:latin typeface="-apple-system"/>
              </a:rPr>
              <a:t>路径</a:t>
            </a:r>
          </a:p>
          <a:p>
            <a:pPr marL="742950" lvl="1" indent="-285750">
              <a:buFont typeface="Arial" panose="020B0604020202020204" pitchFamily="34" charset="0"/>
              <a:buChar char="•"/>
            </a:pPr>
            <a:r>
              <a:rPr lang="zh-CN" altLang="en-US" b="0" i="0" dirty="0">
                <a:solidFill>
                  <a:srgbClr val="191B1F"/>
                </a:solidFill>
                <a:effectLst/>
                <a:latin typeface="-apple-system"/>
              </a:rPr>
              <a:t>针对特定场景引导不同的流程</a:t>
            </a:r>
            <a:endParaRPr lang="en-US" altLang="zh-CN" b="0" i="0" dirty="0">
              <a:solidFill>
                <a:srgbClr val="191B1F"/>
              </a:solidFill>
              <a:effectLst/>
              <a:latin typeface="-apple-system"/>
            </a:endParaRPr>
          </a:p>
          <a:p>
            <a:pPr marL="285750" indent="-285750">
              <a:buFont typeface="Arial" panose="020B0604020202020204" pitchFamily="34" charset="0"/>
              <a:buChar char="•"/>
            </a:pPr>
            <a:r>
              <a:rPr lang="zh-CN" altLang="en-US" b="1" i="0" dirty="0">
                <a:solidFill>
                  <a:srgbClr val="191B1F"/>
                </a:solidFill>
                <a:effectLst/>
                <a:latin typeface="-apple-system"/>
              </a:rPr>
              <a:t>预检索分支</a:t>
            </a:r>
            <a:endParaRPr lang="en-US" altLang="zh-CN" b="1" i="0" dirty="0">
              <a:solidFill>
                <a:srgbClr val="191B1F"/>
              </a:solidFill>
              <a:effectLst/>
              <a:latin typeface="-apple-system"/>
            </a:endParaRPr>
          </a:p>
          <a:p>
            <a:pPr marL="285750" indent="-285750">
              <a:buFont typeface="Arial" panose="020B0604020202020204" pitchFamily="34" charset="0"/>
              <a:buChar char="•"/>
            </a:pPr>
            <a:r>
              <a:rPr lang="zh-CN" altLang="en-US" b="1" i="0" dirty="0">
                <a:solidFill>
                  <a:srgbClr val="191B1F"/>
                </a:solidFill>
                <a:effectLst/>
                <a:latin typeface="-apple-system"/>
              </a:rPr>
              <a:t>（多查询、并行检索）</a:t>
            </a:r>
            <a:endParaRPr lang="en-US" altLang="zh-CN" b="1" i="0" dirty="0">
              <a:solidFill>
                <a:srgbClr val="191B1F"/>
              </a:solidFill>
              <a:effectLst/>
              <a:latin typeface="-apple-system"/>
            </a:endParaRPr>
          </a:p>
          <a:p>
            <a:pPr marL="285750" indent="-285750">
              <a:buFont typeface="Arial" panose="020B0604020202020204" pitchFamily="34" charset="0"/>
              <a:buChar char="•"/>
            </a:pPr>
            <a:r>
              <a:rPr lang="zh-CN" altLang="en-US" b="1" i="0" dirty="0">
                <a:solidFill>
                  <a:srgbClr val="191B1F"/>
                </a:solidFill>
                <a:effectLst/>
                <a:latin typeface="-apple-system"/>
              </a:rPr>
              <a:t>检索后分支</a:t>
            </a:r>
            <a:endParaRPr lang="en-US" altLang="zh-CN" b="1" i="0" dirty="0">
              <a:solidFill>
                <a:srgbClr val="191B1F"/>
              </a:solidFill>
              <a:effectLst/>
              <a:latin typeface="-apple-system"/>
            </a:endParaRPr>
          </a:p>
          <a:p>
            <a:pPr marL="285750" indent="-285750">
              <a:buFont typeface="Arial" panose="020B0604020202020204" pitchFamily="34" charset="0"/>
              <a:buChar char="•"/>
            </a:pPr>
            <a:r>
              <a:rPr lang="zh-CN" altLang="en-US" b="1" i="0" dirty="0">
                <a:solidFill>
                  <a:srgbClr val="191B1F"/>
                </a:solidFill>
                <a:effectLst/>
                <a:latin typeface="-apple-system"/>
              </a:rPr>
              <a:t>（单个查询，并行生成）</a:t>
            </a:r>
            <a:endParaRPr lang="zh-CN" altLang="en-US" dirty="0"/>
          </a:p>
        </p:txBody>
      </p:sp>
      <p:pic>
        <p:nvPicPr>
          <p:cNvPr id="9" name="图片 8">
            <a:extLst>
              <a:ext uri="{FF2B5EF4-FFF2-40B4-BE49-F238E27FC236}">
                <a16:creationId xmlns:a16="http://schemas.microsoft.com/office/drawing/2014/main" id="{2895418A-0F8A-B3A4-8259-FE50E4EA230A}"/>
              </a:ext>
            </a:extLst>
          </p:cNvPr>
          <p:cNvPicPr>
            <a:picLocks noChangeAspect="1"/>
          </p:cNvPicPr>
          <p:nvPr/>
        </p:nvPicPr>
        <p:blipFill>
          <a:blip r:embed="rId3"/>
          <a:stretch>
            <a:fillRect/>
          </a:stretch>
        </p:blipFill>
        <p:spPr>
          <a:xfrm>
            <a:off x="3902075" y="3379160"/>
            <a:ext cx="7423150" cy="2908525"/>
          </a:xfrm>
          <a:prstGeom prst="rect">
            <a:avLst/>
          </a:prstGeom>
        </p:spPr>
      </p:pic>
      <p:pic>
        <p:nvPicPr>
          <p:cNvPr id="3" name="图片 2">
            <a:extLst>
              <a:ext uri="{FF2B5EF4-FFF2-40B4-BE49-F238E27FC236}">
                <a16:creationId xmlns:a16="http://schemas.microsoft.com/office/drawing/2014/main" id="{3F237A64-0D06-A44D-B575-06AE699DBBA5}"/>
              </a:ext>
            </a:extLst>
          </p:cNvPr>
          <p:cNvPicPr>
            <a:picLocks noChangeAspect="1"/>
          </p:cNvPicPr>
          <p:nvPr/>
        </p:nvPicPr>
        <p:blipFill>
          <a:blip r:embed="rId4"/>
          <a:stretch>
            <a:fillRect/>
          </a:stretch>
        </p:blipFill>
        <p:spPr>
          <a:xfrm>
            <a:off x="3810000" y="1043064"/>
            <a:ext cx="7618744" cy="1814646"/>
          </a:xfrm>
          <a:prstGeom prst="rect">
            <a:avLst/>
          </a:prstGeom>
        </p:spPr>
      </p:pic>
    </p:spTree>
    <p:extLst>
      <p:ext uri="{BB962C8B-B14F-4D97-AF65-F5344CB8AC3E}">
        <p14:creationId xmlns:p14="http://schemas.microsoft.com/office/powerpoint/2010/main" val="1251036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2E161-1E6C-9A69-EA07-7EDEBE737EE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00D085E-1DD9-21F4-2D57-E44086C24ABE}"/>
              </a:ext>
            </a:extLst>
          </p:cNvPr>
          <p:cNvSpPr>
            <a:spLocks noGrp="1"/>
          </p:cNvSpPr>
          <p:nvPr>
            <p:ph type="title"/>
          </p:nvPr>
        </p:nvSpPr>
        <p:spPr>
          <a:xfrm>
            <a:off x="559118" y="136525"/>
            <a:ext cx="9505631" cy="595630"/>
          </a:xfrm>
        </p:spPr>
        <p:txBody>
          <a:bodyPr/>
          <a:lstStyle/>
          <a:p>
            <a:r>
              <a:rPr lang="en-US" altLang="zh-CN" sz="3600" dirty="0"/>
              <a:t>Loop  RAG</a:t>
            </a:r>
            <a:endParaRPr lang="zh-CN" altLang="en-US" sz="3600" dirty="0"/>
          </a:p>
        </p:txBody>
      </p:sp>
      <p:sp>
        <p:nvSpPr>
          <p:cNvPr id="4" name="文本框 3">
            <a:extLst>
              <a:ext uri="{FF2B5EF4-FFF2-40B4-BE49-F238E27FC236}">
                <a16:creationId xmlns:a16="http://schemas.microsoft.com/office/drawing/2014/main" id="{32AC1B96-0AD3-F6E8-15FE-CB03EB5C468A}"/>
              </a:ext>
            </a:extLst>
          </p:cNvPr>
          <p:cNvSpPr txBox="1"/>
          <p:nvPr/>
        </p:nvSpPr>
        <p:spPr>
          <a:xfrm>
            <a:off x="457200" y="1136720"/>
            <a:ext cx="4730750" cy="5632311"/>
          </a:xfrm>
          <a:prstGeom prst="rect">
            <a:avLst/>
          </a:prstGeom>
          <a:noFill/>
        </p:spPr>
        <p:txBody>
          <a:bodyPr wrap="square">
            <a:spAutoFit/>
          </a:bodyPr>
          <a:lstStyle/>
          <a:p>
            <a:r>
              <a:rPr lang="en-US" altLang="zh-CN" b="0" i="0" dirty="0">
                <a:solidFill>
                  <a:srgbClr val="191B1F"/>
                </a:solidFill>
                <a:effectLst/>
                <a:latin typeface="-apple-system"/>
              </a:rPr>
              <a:t>Loop </a:t>
            </a:r>
            <a:r>
              <a:rPr lang="zh-CN" altLang="en-US" b="0" i="0" dirty="0">
                <a:solidFill>
                  <a:srgbClr val="191B1F"/>
                </a:solidFill>
                <a:effectLst/>
                <a:latin typeface="-apple-system"/>
              </a:rPr>
              <a:t> </a:t>
            </a:r>
            <a:r>
              <a:rPr lang="en-US" altLang="zh-CN" b="0" i="0" dirty="0">
                <a:solidFill>
                  <a:srgbClr val="191B1F"/>
                </a:solidFill>
                <a:effectLst/>
                <a:latin typeface="-apple-system"/>
              </a:rPr>
              <a:t>RAG</a:t>
            </a:r>
            <a:br>
              <a:rPr lang="zh-CN" altLang="en-US" dirty="0"/>
            </a:br>
            <a:r>
              <a:rPr lang="zh-CN" altLang="en-US" b="0" i="0" dirty="0">
                <a:solidFill>
                  <a:srgbClr val="191B1F"/>
                </a:solidFill>
                <a:effectLst/>
                <a:latin typeface="-apple-system"/>
              </a:rPr>
              <a:t>具有循环结构的 </a:t>
            </a:r>
            <a:r>
              <a:rPr lang="en-US" altLang="zh-CN" b="0" i="0" dirty="0">
                <a:solidFill>
                  <a:srgbClr val="191B1F"/>
                </a:solidFill>
                <a:effectLst/>
                <a:latin typeface="-apple-system"/>
              </a:rPr>
              <a:t>RAG </a:t>
            </a:r>
            <a:r>
              <a:rPr lang="zh-CN" altLang="en-US" b="0" i="0" dirty="0">
                <a:solidFill>
                  <a:srgbClr val="191B1F"/>
                </a:solidFill>
                <a:effectLst/>
                <a:latin typeface="-apple-system"/>
              </a:rPr>
              <a:t>流程是模块化 </a:t>
            </a:r>
            <a:r>
              <a:rPr lang="en-US" altLang="zh-CN" b="0" i="0" dirty="0">
                <a:solidFill>
                  <a:srgbClr val="191B1F"/>
                </a:solidFill>
                <a:effectLst/>
                <a:latin typeface="-apple-system"/>
              </a:rPr>
              <a:t>RAG </a:t>
            </a:r>
            <a:r>
              <a:rPr lang="zh-CN" altLang="en-US" b="0" i="0" dirty="0">
                <a:solidFill>
                  <a:srgbClr val="191B1F"/>
                </a:solidFill>
                <a:effectLst/>
                <a:latin typeface="-apple-system"/>
              </a:rPr>
              <a:t>的重要特征，涉及相互依赖的检索和推理步骤。它通常包括用于流程控制的</a:t>
            </a:r>
            <a:r>
              <a:rPr lang="zh-CN" altLang="en-US" b="1" i="0" dirty="0">
                <a:solidFill>
                  <a:srgbClr val="191B1F"/>
                </a:solidFill>
                <a:effectLst/>
                <a:latin typeface="-apple-system"/>
              </a:rPr>
              <a:t>判断模块。</a:t>
            </a:r>
            <a:endParaRPr lang="en-US" altLang="zh-CN" b="0" i="0" dirty="0">
              <a:solidFill>
                <a:srgbClr val="191B1F"/>
              </a:solidFill>
              <a:effectLst/>
              <a:latin typeface="-apple-system"/>
            </a:endParaRPr>
          </a:p>
          <a:p>
            <a:pPr marL="285750" indent="-285750">
              <a:buFont typeface="Arial" panose="020B0604020202020204" pitchFamily="34" charset="0"/>
              <a:buChar char="•"/>
            </a:pPr>
            <a:r>
              <a:rPr lang="zh-CN" altLang="en-US" b="0" i="0" dirty="0">
                <a:solidFill>
                  <a:srgbClr val="191B1F"/>
                </a:solidFill>
                <a:effectLst/>
                <a:latin typeface="-apple-system"/>
              </a:rPr>
              <a:t>迭代</a:t>
            </a:r>
            <a:r>
              <a:rPr lang="zh-CN" altLang="en-US" dirty="0">
                <a:solidFill>
                  <a:srgbClr val="191B1F"/>
                </a:solidFill>
                <a:latin typeface="-apple-system"/>
              </a:rPr>
              <a:t>检索</a:t>
            </a:r>
            <a:endParaRPr lang="en-US" altLang="zh-CN" b="0" i="0" dirty="0">
              <a:solidFill>
                <a:srgbClr val="191B1F"/>
              </a:solidFill>
              <a:effectLst/>
              <a:latin typeface="-apple-system"/>
            </a:endParaRPr>
          </a:p>
          <a:p>
            <a:pPr marL="742950" lvl="1" indent="-285750">
              <a:buFont typeface="Arial" panose="020B0604020202020204" pitchFamily="34" charset="0"/>
              <a:buChar char="•"/>
            </a:pPr>
            <a:r>
              <a:rPr lang="zh-CN" altLang="en-US" b="0" i="0" dirty="0">
                <a:solidFill>
                  <a:srgbClr val="191B1F"/>
                </a:solidFill>
                <a:effectLst/>
                <a:latin typeface="-apple-system"/>
              </a:rPr>
              <a:t>每次迭代中，</a:t>
            </a:r>
            <a:r>
              <a:rPr lang="en-US" altLang="zh-CN" b="0" i="0" dirty="0">
                <a:solidFill>
                  <a:srgbClr val="191B1F"/>
                </a:solidFill>
                <a:effectLst/>
                <a:latin typeface="-apple-system"/>
              </a:rPr>
              <a:t>ITER-RETGEN </a:t>
            </a:r>
            <a:r>
              <a:rPr lang="zh-CN" altLang="en-US" b="0" i="0" dirty="0">
                <a:solidFill>
                  <a:srgbClr val="191B1F"/>
                </a:solidFill>
                <a:effectLst/>
                <a:latin typeface="-apple-system"/>
              </a:rPr>
              <a:t>利用前一次迭代的模型输出作为特定上下文来帮助检索更多相关知识</a:t>
            </a:r>
            <a:endParaRPr lang="en-US" altLang="zh-CN" b="0" i="0" dirty="0">
              <a:solidFill>
                <a:srgbClr val="191B1F"/>
              </a:solidFill>
              <a:effectLst/>
              <a:latin typeface="-apple-system"/>
            </a:endParaRPr>
          </a:p>
          <a:p>
            <a:pPr marL="285750" indent="-285750">
              <a:buFont typeface="Arial" panose="020B0604020202020204" pitchFamily="34" charset="0"/>
              <a:buChar char="•"/>
            </a:pPr>
            <a:r>
              <a:rPr lang="zh-CN" altLang="en-US" b="0" i="0" dirty="0">
                <a:solidFill>
                  <a:srgbClr val="191B1F"/>
                </a:solidFill>
                <a:effectLst/>
                <a:latin typeface="-apple-system"/>
              </a:rPr>
              <a:t>递归</a:t>
            </a:r>
            <a:r>
              <a:rPr lang="zh-CN" altLang="en-US" dirty="0">
                <a:solidFill>
                  <a:srgbClr val="191B1F"/>
                </a:solidFill>
                <a:latin typeface="-apple-system"/>
              </a:rPr>
              <a:t>检索</a:t>
            </a:r>
            <a:endParaRPr lang="en-US" altLang="zh-CN" b="0" i="0" dirty="0">
              <a:solidFill>
                <a:srgbClr val="191B1F"/>
              </a:solidFill>
              <a:effectLst/>
              <a:latin typeface="-apple-system"/>
            </a:endParaRPr>
          </a:p>
          <a:p>
            <a:pPr marL="742950" lvl="1" indent="-285750">
              <a:buFont typeface="Arial" panose="020B0604020202020204" pitchFamily="34" charset="0"/>
              <a:buChar char="•"/>
            </a:pPr>
            <a:r>
              <a:rPr lang="zh-CN" altLang="en-US" b="0" i="0" dirty="0">
                <a:solidFill>
                  <a:srgbClr val="191B1F"/>
                </a:solidFill>
                <a:effectLst/>
                <a:latin typeface="-apple-system"/>
              </a:rPr>
              <a:t>对前一步的依赖明显，并且检索不断深化</a:t>
            </a:r>
            <a:r>
              <a:rPr lang="en-US" altLang="zh-CN" b="0" i="0" dirty="0">
                <a:solidFill>
                  <a:srgbClr val="191B1F"/>
                </a:solidFill>
                <a:effectLst/>
                <a:latin typeface="-apple-system"/>
              </a:rPr>
              <a:t>,</a:t>
            </a:r>
            <a:r>
              <a:rPr lang="zh-CN" altLang="en-US" b="0" i="0" dirty="0">
                <a:solidFill>
                  <a:srgbClr val="191B1F"/>
                </a:solidFill>
                <a:effectLst/>
                <a:latin typeface="-apple-system"/>
              </a:rPr>
              <a:t>有一个终止机制作为递归检索的退出条件</a:t>
            </a:r>
            <a:endParaRPr lang="en-US" altLang="zh-CN" b="0" i="0" dirty="0">
              <a:solidFill>
                <a:srgbClr val="191B1F"/>
              </a:solidFill>
              <a:effectLst/>
              <a:latin typeface="-apple-system"/>
            </a:endParaRPr>
          </a:p>
          <a:p>
            <a:pPr marL="285750" indent="-285750">
              <a:buFont typeface="Arial" panose="020B0604020202020204" pitchFamily="34" charset="0"/>
              <a:buChar char="•"/>
            </a:pPr>
            <a:r>
              <a:rPr lang="zh-CN" altLang="en-US" b="0" i="0" dirty="0">
                <a:solidFill>
                  <a:srgbClr val="191B1F"/>
                </a:solidFill>
                <a:effectLst/>
                <a:latin typeface="-apple-system"/>
              </a:rPr>
              <a:t>自适应</a:t>
            </a:r>
            <a:r>
              <a:rPr lang="zh-CN" altLang="en-US" dirty="0">
                <a:solidFill>
                  <a:srgbClr val="191B1F"/>
                </a:solidFill>
                <a:latin typeface="-apple-system"/>
              </a:rPr>
              <a:t>检索</a:t>
            </a:r>
            <a:endParaRPr lang="en-US" altLang="zh-CN" dirty="0">
              <a:solidFill>
                <a:srgbClr val="191B1F"/>
              </a:solidFill>
              <a:latin typeface="-apple-system"/>
            </a:endParaRPr>
          </a:p>
          <a:p>
            <a:pPr marL="742950" lvl="1" indent="-285750">
              <a:buFont typeface="Arial" panose="020B0604020202020204" pitchFamily="34" charset="0"/>
              <a:buChar char="•"/>
            </a:pPr>
            <a:r>
              <a:rPr lang="zh-CN" altLang="en-US" b="0" i="0" dirty="0">
                <a:solidFill>
                  <a:srgbClr val="191B1F"/>
                </a:solidFill>
                <a:effectLst/>
                <a:latin typeface="-apple-system"/>
              </a:rPr>
              <a:t>主动检索：主动确定检索的时机，并决定何时结束整个过程并产生最终结果</a:t>
            </a:r>
            <a:endParaRPr lang="en-US" altLang="zh-CN" b="0" i="0" dirty="0">
              <a:solidFill>
                <a:srgbClr val="191B1F"/>
              </a:solidFill>
              <a:effectLst/>
              <a:latin typeface="-apple-system"/>
            </a:endParaRPr>
          </a:p>
          <a:p>
            <a:pPr marL="742950" lvl="1" indent="-285750">
              <a:buFont typeface="Arial" panose="020B0604020202020204" pitchFamily="34" charset="0"/>
              <a:buChar char="•"/>
            </a:pPr>
            <a:r>
              <a:rPr lang="en-US" altLang="zh-CN" dirty="0">
                <a:solidFill>
                  <a:srgbClr val="191B1F"/>
                </a:solidFill>
                <a:latin typeface="-apple-system"/>
              </a:rPr>
              <a:t>Prompt base</a:t>
            </a:r>
            <a:r>
              <a:rPr lang="zh-CN" altLang="en-US" dirty="0">
                <a:solidFill>
                  <a:srgbClr val="191B1F"/>
                </a:solidFill>
                <a:latin typeface="-apple-system"/>
              </a:rPr>
              <a:t>： </a:t>
            </a:r>
            <a:r>
              <a:rPr lang="en-US" altLang="zh-CN" b="0" i="0" dirty="0">
                <a:solidFill>
                  <a:srgbClr val="191B1F"/>
                </a:solidFill>
                <a:effectLst/>
                <a:latin typeface="-apple-system"/>
              </a:rPr>
              <a:t>FLARE</a:t>
            </a:r>
            <a:endParaRPr lang="en-US" altLang="zh-CN" dirty="0">
              <a:solidFill>
                <a:srgbClr val="191B1F"/>
              </a:solidFill>
              <a:latin typeface="-apple-system"/>
            </a:endParaRPr>
          </a:p>
          <a:p>
            <a:pPr marL="742950" lvl="1" indent="-285750">
              <a:buFont typeface="Arial" panose="020B0604020202020204" pitchFamily="34" charset="0"/>
              <a:buChar char="•"/>
            </a:pPr>
            <a:r>
              <a:rPr lang="en-US" altLang="zh-CN" dirty="0">
                <a:solidFill>
                  <a:srgbClr val="191B1F"/>
                </a:solidFill>
                <a:latin typeface="-apple-system"/>
              </a:rPr>
              <a:t>Tuning-base</a:t>
            </a:r>
            <a:r>
              <a:rPr lang="zh-CN" altLang="en-US" dirty="0">
                <a:solidFill>
                  <a:srgbClr val="191B1F"/>
                </a:solidFill>
                <a:latin typeface="-apple-system"/>
              </a:rPr>
              <a:t>： </a:t>
            </a:r>
            <a:r>
              <a:rPr lang="en-US" altLang="zh-CN" dirty="0">
                <a:solidFill>
                  <a:srgbClr val="191B1F"/>
                </a:solidFill>
                <a:latin typeface="-apple-system"/>
              </a:rPr>
              <a:t>self-rag</a:t>
            </a:r>
            <a:r>
              <a:rPr lang="zh-CN" altLang="en-US" dirty="0">
                <a:solidFill>
                  <a:srgbClr val="191B1F"/>
                </a:solidFill>
                <a:latin typeface="-apple-system"/>
              </a:rPr>
              <a:t>，</a:t>
            </a:r>
            <a:r>
              <a:rPr lang="zh-CN" altLang="en-US" b="0" i="0" dirty="0">
                <a:solidFill>
                  <a:srgbClr val="191B1F"/>
                </a:solidFill>
                <a:effectLst/>
                <a:latin typeface="-apple-system"/>
              </a:rPr>
              <a:t>微调</a:t>
            </a:r>
            <a:r>
              <a:rPr lang="en-US" altLang="zh-CN" b="0" i="0" dirty="0">
                <a:solidFill>
                  <a:srgbClr val="191B1F"/>
                </a:solidFill>
                <a:effectLst/>
                <a:latin typeface="-apple-system"/>
              </a:rPr>
              <a:t>LLM</a:t>
            </a:r>
            <a:r>
              <a:rPr lang="zh-CN" altLang="en-US" b="0" i="0" dirty="0">
                <a:solidFill>
                  <a:srgbClr val="191B1F"/>
                </a:solidFill>
                <a:effectLst/>
                <a:latin typeface="-apple-system"/>
              </a:rPr>
              <a:t>生成</a:t>
            </a:r>
            <a:r>
              <a:rPr lang="zh-CN" altLang="en-US" b="1" i="0" dirty="0">
                <a:solidFill>
                  <a:srgbClr val="191B1F"/>
                </a:solidFill>
                <a:effectLst/>
                <a:latin typeface="-apple-system"/>
              </a:rPr>
              <a:t>特殊令牌</a:t>
            </a:r>
            <a:r>
              <a:rPr lang="zh-CN" altLang="en-US" b="0" i="0" dirty="0">
                <a:solidFill>
                  <a:srgbClr val="191B1F"/>
                </a:solidFill>
                <a:effectLst/>
                <a:latin typeface="-apple-system"/>
              </a:rPr>
              <a:t>，从而触发检索或生成</a:t>
            </a:r>
            <a:endParaRPr lang="en-US" altLang="zh-CN" dirty="0">
              <a:solidFill>
                <a:srgbClr val="191B1F"/>
              </a:solidFill>
              <a:latin typeface="-apple-system"/>
            </a:endParaRPr>
          </a:p>
          <a:p>
            <a:pPr marL="742950" lvl="1" indent="-285750">
              <a:buFont typeface="Arial" panose="020B0604020202020204" pitchFamily="34" charset="0"/>
              <a:buChar char="•"/>
            </a:pPr>
            <a:endParaRPr lang="zh-CN" altLang="en-US" dirty="0"/>
          </a:p>
        </p:txBody>
      </p:sp>
      <p:pic>
        <p:nvPicPr>
          <p:cNvPr id="5" name="图片 4">
            <a:extLst>
              <a:ext uri="{FF2B5EF4-FFF2-40B4-BE49-F238E27FC236}">
                <a16:creationId xmlns:a16="http://schemas.microsoft.com/office/drawing/2014/main" id="{0296E7A8-141B-5073-63AF-60BDE01605A9}"/>
              </a:ext>
            </a:extLst>
          </p:cNvPr>
          <p:cNvPicPr>
            <a:picLocks noChangeAspect="1"/>
          </p:cNvPicPr>
          <p:nvPr/>
        </p:nvPicPr>
        <p:blipFill>
          <a:blip r:embed="rId3"/>
          <a:stretch>
            <a:fillRect/>
          </a:stretch>
        </p:blipFill>
        <p:spPr>
          <a:xfrm>
            <a:off x="5534183" y="1316362"/>
            <a:ext cx="6481421" cy="4560564"/>
          </a:xfrm>
          <a:prstGeom prst="rect">
            <a:avLst/>
          </a:prstGeom>
        </p:spPr>
      </p:pic>
    </p:spTree>
    <p:extLst>
      <p:ext uri="{BB962C8B-B14F-4D97-AF65-F5344CB8AC3E}">
        <p14:creationId xmlns:p14="http://schemas.microsoft.com/office/powerpoint/2010/main" val="3680084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D4698-AF52-454A-50C6-C35AD0B6333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4A85AEEC-0C82-B30D-20DE-59E8A3FCC017}"/>
              </a:ext>
            </a:extLst>
          </p:cNvPr>
          <p:cNvSpPr>
            <a:spLocks noGrp="1"/>
          </p:cNvSpPr>
          <p:nvPr>
            <p:ph type="title"/>
          </p:nvPr>
        </p:nvSpPr>
        <p:spPr>
          <a:xfrm>
            <a:off x="559118" y="136525"/>
            <a:ext cx="9505631" cy="595630"/>
          </a:xfrm>
        </p:spPr>
        <p:txBody>
          <a:bodyPr/>
          <a:lstStyle/>
          <a:p>
            <a:r>
              <a:rPr lang="zh-CN" altLang="en-US" sz="1600" b="0" i="0" dirty="0">
                <a:solidFill>
                  <a:srgbClr val="191B1F"/>
                </a:solidFill>
                <a:effectLst/>
                <a:latin typeface="-apple-system"/>
              </a:rPr>
              <a:t>行业案例</a:t>
            </a:r>
            <a:endParaRPr lang="zh-CN" altLang="en-US" sz="3600" dirty="0"/>
          </a:p>
        </p:txBody>
      </p:sp>
      <p:sp>
        <p:nvSpPr>
          <p:cNvPr id="4" name="文本框 3">
            <a:extLst>
              <a:ext uri="{FF2B5EF4-FFF2-40B4-BE49-F238E27FC236}">
                <a16:creationId xmlns:a16="http://schemas.microsoft.com/office/drawing/2014/main" id="{FE1CDA0C-9F22-DF42-2382-BE7DF665583A}"/>
              </a:ext>
            </a:extLst>
          </p:cNvPr>
          <p:cNvSpPr txBox="1"/>
          <p:nvPr/>
        </p:nvSpPr>
        <p:spPr>
          <a:xfrm>
            <a:off x="355600" y="1072203"/>
            <a:ext cx="11277600" cy="1754326"/>
          </a:xfrm>
          <a:prstGeom prst="rect">
            <a:avLst/>
          </a:prstGeom>
          <a:noFill/>
        </p:spPr>
        <p:txBody>
          <a:bodyPr wrap="square">
            <a:spAutoFit/>
          </a:bodyPr>
          <a:lstStyle/>
          <a:p>
            <a:r>
              <a:rPr lang="en-US" altLang="zh-CN" b="0" i="0" dirty="0">
                <a:solidFill>
                  <a:srgbClr val="191B1F"/>
                </a:solidFill>
                <a:effectLst/>
                <a:latin typeface="-apple-system"/>
              </a:rPr>
              <a:t>OpenAI </a:t>
            </a:r>
            <a:r>
              <a:rPr lang="zh-CN" altLang="en-US" b="0" i="0" dirty="0">
                <a:solidFill>
                  <a:srgbClr val="191B1F"/>
                </a:solidFill>
                <a:effectLst/>
                <a:latin typeface="-apple-system"/>
              </a:rPr>
              <a:t>：</a:t>
            </a:r>
            <a:endParaRPr lang="en-US" altLang="zh-CN" b="0" i="0" dirty="0">
              <a:solidFill>
                <a:srgbClr val="191B1F"/>
              </a:solidFill>
              <a:effectLst/>
              <a:latin typeface="-apple-system"/>
            </a:endParaRPr>
          </a:p>
          <a:p>
            <a:pPr marL="285750" indent="-285750">
              <a:buFont typeface="Arial" panose="020B0604020202020204" pitchFamily="34" charset="0"/>
              <a:buChar char="•"/>
            </a:pPr>
            <a:r>
              <a:rPr lang="zh-CN" altLang="en-US" b="0" i="0" dirty="0">
                <a:solidFill>
                  <a:srgbClr val="191B1F"/>
                </a:solidFill>
                <a:effectLst/>
                <a:latin typeface="-apple-system"/>
              </a:rPr>
              <a:t>从 </a:t>
            </a:r>
            <a:r>
              <a:rPr lang="en-US" altLang="zh-CN" b="0" i="0" dirty="0">
                <a:solidFill>
                  <a:srgbClr val="191B1F"/>
                </a:solidFill>
                <a:effectLst/>
                <a:latin typeface="-apple-system"/>
              </a:rPr>
              <a:t>45% </a:t>
            </a:r>
            <a:r>
              <a:rPr lang="zh-CN" altLang="en-US" b="0" i="0" dirty="0">
                <a:solidFill>
                  <a:srgbClr val="191B1F"/>
                </a:solidFill>
                <a:effectLst/>
                <a:latin typeface="-apple-system"/>
              </a:rPr>
              <a:t>的准确率开始，尝试了各种方法</a:t>
            </a:r>
            <a:endParaRPr lang="en-US" altLang="zh-CN" b="0" i="0" dirty="0">
              <a:solidFill>
                <a:srgbClr val="191B1F"/>
              </a:solidFill>
              <a:effectLst/>
              <a:latin typeface="-apple-system"/>
            </a:endParaRPr>
          </a:p>
          <a:p>
            <a:pPr marL="285750" indent="-285750">
              <a:buFont typeface="Arial" panose="020B0604020202020204" pitchFamily="34" charset="0"/>
              <a:buChar char="•"/>
            </a:pPr>
            <a:r>
              <a:rPr lang="zh-CN" altLang="en-US" b="0" i="0" dirty="0">
                <a:solidFill>
                  <a:srgbClr val="191B1F"/>
                </a:solidFill>
                <a:effectLst/>
                <a:latin typeface="-apple-system"/>
              </a:rPr>
              <a:t>假设文档嵌入（</a:t>
            </a:r>
            <a:r>
              <a:rPr lang="en-US" altLang="zh-CN" b="0" i="0" dirty="0" err="1">
                <a:solidFill>
                  <a:srgbClr val="191B1F"/>
                </a:solidFill>
                <a:effectLst/>
                <a:latin typeface="-apple-system"/>
              </a:rPr>
              <a:t>HyDE</a:t>
            </a:r>
            <a:r>
              <a:rPr lang="zh-CN" altLang="en-US" b="0" i="0" dirty="0">
                <a:solidFill>
                  <a:srgbClr val="191B1F"/>
                </a:solidFill>
                <a:effectLst/>
                <a:latin typeface="-apple-system"/>
              </a:rPr>
              <a:t>）、微调嵌入等方法，但结果并不令人满意</a:t>
            </a:r>
            <a:endParaRPr lang="en-US" altLang="zh-CN" b="0" i="0" dirty="0">
              <a:solidFill>
                <a:srgbClr val="191B1F"/>
              </a:solidFill>
              <a:effectLst/>
              <a:latin typeface="-apple-system"/>
            </a:endParaRPr>
          </a:p>
          <a:p>
            <a:pPr marL="285750" indent="-285750">
              <a:buFont typeface="Arial" panose="020B0604020202020204" pitchFamily="34" charset="0"/>
              <a:buChar char="•"/>
            </a:pPr>
            <a:r>
              <a:rPr lang="zh-CN" altLang="en-US" b="0" i="0" dirty="0">
                <a:solidFill>
                  <a:srgbClr val="191B1F"/>
                </a:solidFill>
                <a:effectLst/>
                <a:latin typeface="-apple-system"/>
              </a:rPr>
              <a:t>试验不同大小的信息块并嵌入不同的内容部分，将准确率提高到 </a:t>
            </a:r>
            <a:r>
              <a:rPr lang="en-US" altLang="zh-CN" b="0" i="0" dirty="0">
                <a:solidFill>
                  <a:srgbClr val="191B1F"/>
                </a:solidFill>
                <a:effectLst/>
                <a:latin typeface="-apple-system"/>
              </a:rPr>
              <a:t>65%</a:t>
            </a:r>
          </a:p>
          <a:p>
            <a:pPr marL="285750" indent="-285750">
              <a:buFont typeface="Arial" panose="020B0604020202020204" pitchFamily="34" charset="0"/>
              <a:buChar char="•"/>
            </a:pPr>
            <a:r>
              <a:rPr lang="zh-CN" altLang="en-US" b="0" i="0" dirty="0">
                <a:solidFill>
                  <a:srgbClr val="191B1F"/>
                </a:solidFill>
                <a:effectLst/>
                <a:latin typeface="-apple-system"/>
              </a:rPr>
              <a:t>重新排序和针对不同类型问题量身定制的方法，准确率提高到了 </a:t>
            </a:r>
            <a:r>
              <a:rPr lang="en-US" altLang="zh-CN" b="0" i="0" dirty="0">
                <a:solidFill>
                  <a:srgbClr val="191B1F"/>
                </a:solidFill>
                <a:effectLst/>
                <a:latin typeface="-apple-system"/>
              </a:rPr>
              <a:t>85%</a:t>
            </a:r>
          </a:p>
          <a:p>
            <a:pPr marL="285750" indent="-285750">
              <a:buFont typeface="Arial" panose="020B0604020202020204" pitchFamily="34" charset="0"/>
              <a:buChar char="•"/>
            </a:pPr>
            <a:r>
              <a:rPr lang="zh-CN" altLang="en-US" b="0" i="0" dirty="0">
                <a:solidFill>
                  <a:srgbClr val="191B1F"/>
                </a:solidFill>
                <a:effectLst/>
                <a:latin typeface="-apple-system"/>
              </a:rPr>
              <a:t>通过结合即时工程、查询扩展等方法，他们实现了 </a:t>
            </a:r>
            <a:r>
              <a:rPr lang="en-US" altLang="zh-CN" b="0" i="0" dirty="0">
                <a:solidFill>
                  <a:srgbClr val="191B1F"/>
                </a:solidFill>
                <a:effectLst/>
                <a:latin typeface="-apple-system"/>
              </a:rPr>
              <a:t>98% </a:t>
            </a:r>
            <a:r>
              <a:rPr lang="zh-CN" altLang="en-US" b="0" i="0" dirty="0">
                <a:solidFill>
                  <a:srgbClr val="191B1F"/>
                </a:solidFill>
                <a:effectLst/>
                <a:latin typeface="-apple-system"/>
              </a:rPr>
              <a:t>的准确率。</a:t>
            </a:r>
            <a:endParaRPr lang="zh-CN" altLang="en-US" dirty="0"/>
          </a:p>
        </p:txBody>
      </p:sp>
      <p:pic>
        <p:nvPicPr>
          <p:cNvPr id="5" name="图片 4">
            <a:extLst>
              <a:ext uri="{FF2B5EF4-FFF2-40B4-BE49-F238E27FC236}">
                <a16:creationId xmlns:a16="http://schemas.microsoft.com/office/drawing/2014/main" id="{0A1E5EB8-2209-1C8A-08F9-D1CCE0778678}"/>
              </a:ext>
            </a:extLst>
          </p:cNvPr>
          <p:cNvPicPr>
            <a:picLocks noChangeAspect="1"/>
          </p:cNvPicPr>
          <p:nvPr/>
        </p:nvPicPr>
        <p:blipFill>
          <a:blip r:embed="rId3"/>
          <a:stretch>
            <a:fillRect/>
          </a:stretch>
        </p:blipFill>
        <p:spPr>
          <a:xfrm>
            <a:off x="631825" y="2874752"/>
            <a:ext cx="10477500" cy="1847850"/>
          </a:xfrm>
          <a:prstGeom prst="rect">
            <a:avLst/>
          </a:prstGeom>
        </p:spPr>
      </p:pic>
      <p:pic>
        <p:nvPicPr>
          <p:cNvPr id="7" name="图片 6">
            <a:extLst>
              <a:ext uri="{FF2B5EF4-FFF2-40B4-BE49-F238E27FC236}">
                <a16:creationId xmlns:a16="http://schemas.microsoft.com/office/drawing/2014/main" id="{037F7ABF-3D20-DC98-20A5-D7821A77C58E}"/>
              </a:ext>
            </a:extLst>
          </p:cNvPr>
          <p:cNvPicPr>
            <a:picLocks noChangeAspect="1"/>
          </p:cNvPicPr>
          <p:nvPr/>
        </p:nvPicPr>
        <p:blipFill>
          <a:blip r:embed="rId4"/>
          <a:stretch>
            <a:fillRect/>
          </a:stretch>
        </p:blipFill>
        <p:spPr>
          <a:xfrm>
            <a:off x="850900" y="4770825"/>
            <a:ext cx="9569450" cy="1863443"/>
          </a:xfrm>
          <a:prstGeom prst="rect">
            <a:avLst/>
          </a:prstGeom>
        </p:spPr>
      </p:pic>
    </p:spTree>
    <p:extLst>
      <p:ext uri="{BB962C8B-B14F-4D97-AF65-F5344CB8AC3E}">
        <p14:creationId xmlns:p14="http://schemas.microsoft.com/office/powerpoint/2010/main" val="3675072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141DC-5A2D-2F78-1051-DA48250F81D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1A47E45-F886-CE0F-AD2F-2380DAAC9A5C}"/>
              </a:ext>
            </a:extLst>
          </p:cNvPr>
          <p:cNvSpPr>
            <a:spLocks noGrp="1"/>
          </p:cNvSpPr>
          <p:nvPr>
            <p:ph type="title"/>
          </p:nvPr>
        </p:nvSpPr>
        <p:spPr>
          <a:xfrm>
            <a:off x="559118" y="136525"/>
            <a:ext cx="9505631" cy="595630"/>
          </a:xfrm>
        </p:spPr>
        <p:txBody>
          <a:bodyPr/>
          <a:lstStyle/>
          <a:p>
            <a:r>
              <a:rPr lang="zh-CN" altLang="en-US" sz="3600" dirty="0"/>
              <a:t>总结</a:t>
            </a:r>
          </a:p>
        </p:txBody>
      </p:sp>
      <p:sp>
        <p:nvSpPr>
          <p:cNvPr id="64" name="文本框 63">
            <a:extLst>
              <a:ext uri="{FF2B5EF4-FFF2-40B4-BE49-F238E27FC236}">
                <a16:creationId xmlns:a16="http://schemas.microsoft.com/office/drawing/2014/main" id="{8E3370BB-FDDD-6F90-A1F6-375389F0312B}"/>
              </a:ext>
            </a:extLst>
          </p:cNvPr>
          <p:cNvSpPr txBox="1"/>
          <p:nvPr/>
        </p:nvSpPr>
        <p:spPr>
          <a:xfrm>
            <a:off x="659567" y="1124812"/>
            <a:ext cx="11100217" cy="2602572"/>
          </a:xfrm>
          <a:prstGeom prst="rect">
            <a:avLst/>
          </a:prstGeom>
          <a:noFill/>
        </p:spPr>
        <p:txBody>
          <a:bodyPr wrap="square">
            <a:spAutoFit/>
          </a:bodyPr>
          <a:lstStyle/>
          <a:p>
            <a:pPr marL="342900" indent="-342900">
              <a:lnSpc>
                <a:spcPct val="130000"/>
              </a:lnSpc>
              <a:spcAft>
                <a:spcPts val="600"/>
              </a:spcAft>
              <a:buFont typeface="Arial" panose="020B0604020202020204" pitchFamily="34" charset="0"/>
              <a:buChar char="•"/>
            </a:pPr>
            <a:r>
              <a:rPr lang="zh-CN" altLang="en-US" b="0" i="0" dirty="0">
                <a:solidFill>
                  <a:srgbClr val="1F2328"/>
                </a:solidFill>
                <a:effectLst/>
                <a:latin typeface="-apple-system"/>
              </a:rPr>
              <a:t>传统的信息检索工具，只有检索能力 </a:t>
            </a:r>
            <a:r>
              <a:rPr lang="en-US" altLang="zh-CN" b="0" i="0" dirty="0">
                <a:solidFill>
                  <a:srgbClr val="1F2328"/>
                </a:solidFill>
                <a:effectLst/>
                <a:latin typeface="-apple-system"/>
              </a:rPr>
              <a:t>( </a:t>
            </a:r>
            <a:r>
              <a:rPr lang="en-US" altLang="zh-CN" b="1" i="0" dirty="0">
                <a:solidFill>
                  <a:srgbClr val="1F2328"/>
                </a:solidFill>
                <a:effectLst/>
                <a:latin typeface="-apple-system"/>
              </a:rPr>
              <a:t>Retrieval-only</a:t>
            </a:r>
            <a:r>
              <a:rPr lang="zh-CN" altLang="en-US" b="0" i="0" dirty="0">
                <a:solidFill>
                  <a:srgbClr val="1F2328"/>
                </a:solidFill>
                <a:effectLst/>
                <a:latin typeface="-apple-system"/>
              </a:rPr>
              <a:t> </a:t>
            </a:r>
            <a:r>
              <a:rPr lang="en-US" altLang="zh-CN" b="0" i="0" dirty="0">
                <a:solidFill>
                  <a:srgbClr val="1F2328"/>
                </a:solidFill>
                <a:effectLst/>
                <a:latin typeface="-apple-system"/>
              </a:rPr>
              <a:t>)</a:t>
            </a:r>
            <a:r>
              <a:rPr lang="zh-CN" altLang="en-US" b="0" i="0" dirty="0">
                <a:solidFill>
                  <a:srgbClr val="1F2328"/>
                </a:solidFill>
                <a:effectLst/>
                <a:latin typeface="-apple-system"/>
              </a:rPr>
              <a:t>，</a:t>
            </a:r>
            <a:endParaRPr lang="en-US" altLang="zh-CN" b="0" i="0" dirty="0">
              <a:solidFill>
                <a:srgbClr val="1F2328"/>
              </a:solidFill>
              <a:effectLst/>
              <a:latin typeface="-apple-system"/>
            </a:endParaRPr>
          </a:p>
          <a:p>
            <a:pPr marL="342900" indent="-342900">
              <a:lnSpc>
                <a:spcPct val="130000"/>
              </a:lnSpc>
              <a:spcAft>
                <a:spcPts val="600"/>
              </a:spcAft>
              <a:buFont typeface="Arial" panose="020B0604020202020204" pitchFamily="34" charset="0"/>
              <a:buChar char="•"/>
            </a:pPr>
            <a:r>
              <a:rPr lang="en-US" altLang="zh-CN" b="0" i="0" dirty="0">
                <a:solidFill>
                  <a:srgbClr val="1F2328"/>
                </a:solidFill>
                <a:effectLst/>
                <a:latin typeface="-apple-system"/>
              </a:rPr>
              <a:t>LLM </a:t>
            </a:r>
            <a:r>
              <a:rPr lang="zh-CN" altLang="en-US" b="0" i="0" dirty="0">
                <a:solidFill>
                  <a:srgbClr val="1F2328"/>
                </a:solidFill>
                <a:effectLst/>
                <a:latin typeface="-apple-system"/>
              </a:rPr>
              <a:t>通过预训练过程，将海量数据和知识嵌入到其巨大的模型参数中，具有记忆能力 </a:t>
            </a:r>
            <a:r>
              <a:rPr lang="en-US" altLang="zh-CN" b="0" i="0" dirty="0">
                <a:solidFill>
                  <a:srgbClr val="1F2328"/>
                </a:solidFill>
                <a:effectLst/>
                <a:latin typeface="-apple-system"/>
              </a:rPr>
              <a:t>( </a:t>
            </a:r>
            <a:r>
              <a:rPr lang="en-US" altLang="zh-CN" b="1" i="0" dirty="0">
                <a:solidFill>
                  <a:srgbClr val="1F2328"/>
                </a:solidFill>
                <a:effectLst/>
                <a:latin typeface="-apple-system"/>
              </a:rPr>
              <a:t>Memory-only</a:t>
            </a:r>
            <a:r>
              <a:rPr lang="zh-CN" altLang="en-US" b="0" i="0" dirty="0">
                <a:solidFill>
                  <a:srgbClr val="1F2328"/>
                </a:solidFill>
                <a:effectLst/>
                <a:latin typeface="-apple-system"/>
              </a:rPr>
              <a:t> </a:t>
            </a:r>
            <a:r>
              <a:rPr lang="en-US" altLang="zh-CN" b="0" i="0" dirty="0">
                <a:solidFill>
                  <a:srgbClr val="1F2328"/>
                </a:solidFill>
                <a:effectLst/>
                <a:latin typeface="-apple-system"/>
              </a:rPr>
              <a:t>)</a:t>
            </a:r>
            <a:r>
              <a:rPr lang="zh-CN" altLang="en-US" b="0" i="0" dirty="0">
                <a:solidFill>
                  <a:srgbClr val="1F2328"/>
                </a:solidFill>
                <a:effectLst/>
                <a:latin typeface="-apple-system"/>
              </a:rPr>
              <a:t> </a:t>
            </a:r>
            <a:endParaRPr lang="en-US" altLang="zh-CN" dirty="0">
              <a:solidFill>
                <a:srgbClr val="1F2328"/>
              </a:solidFill>
              <a:latin typeface="-apple-system"/>
            </a:endParaRPr>
          </a:p>
          <a:p>
            <a:pPr marL="342900" indent="-342900">
              <a:lnSpc>
                <a:spcPct val="130000"/>
              </a:lnSpc>
              <a:spcAft>
                <a:spcPts val="600"/>
              </a:spcAft>
              <a:buFont typeface="Arial" panose="020B0604020202020204" pitchFamily="34" charset="0"/>
              <a:buChar char="•"/>
            </a:pPr>
            <a:r>
              <a:rPr lang="zh-CN" altLang="en-US" b="0" i="0" dirty="0">
                <a:solidFill>
                  <a:srgbClr val="1F2328"/>
                </a:solidFill>
                <a:effectLst/>
                <a:latin typeface="-apple-system"/>
              </a:rPr>
              <a:t>检索增强 </a:t>
            </a:r>
            <a:r>
              <a:rPr lang="en-US" altLang="zh-CN" b="0" i="0" dirty="0">
                <a:solidFill>
                  <a:srgbClr val="1F2328"/>
                </a:solidFill>
                <a:effectLst/>
                <a:latin typeface="-apple-system"/>
              </a:rPr>
              <a:t>LLM </a:t>
            </a:r>
            <a:r>
              <a:rPr lang="zh-CN" altLang="en-US" b="0" i="0" dirty="0">
                <a:solidFill>
                  <a:srgbClr val="1F2328"/>
                </a:solidFill>
                <a:effectLst/>
                <a:latin typeface="-apple-system"/>
              </a:rPr>
              <a:t>处于中间</a:t>
            </a:r>
            <a:endParaRPr lang="en-US" altLang="zh-CN" b="0" i="0" dirty="0">
              <a:solidFill>
                <a:srgbClr val="1F2328"/>
              </a:solidFill>
              <a:effectLst/>
              <a:latin typeface="-apple-system"/>
            </a:endParaRPr>
          </a:p>
          <a:p>
            <a:pPr marL="342900" indent="-342900">
              <a:lnSpc>
                <a:spcPct val="130000"/>
              </a:lnSpc>
              <a:spcAft>
                <a:spcPts val="600"/>
              </a:spcAft>
              <a:buFont typeface="Arial" panose="020B0604020202020204" pitchFamily="34" charset="0"/>
              <a:buChar char="•"/>
            </a:pPr>
            <a:endParaRPr lang="en-US" altLang="zh-CN" dirty="0">
              <a:solidFill>
                <a:srgbClr val="1F2328"/>
              </a:solidFill>
              <a:latin typeface="-apple-system"/>
              <a:ea typeface="微软雅黑" panose="020B0503020204020204" pitchFamily="34" charset="-122"/>
            </a:endParaRPr>
          </a:p>
          <a:p>
            <a:pPr marL="342900" indent="-342900">
              <a:lnSpc>
                <a:spcPct val="130000"/>
              </a:lnSpc>
              <a:spcAft>
                <a:spcPts val="600"/>
              </a:spcAft>
              <a:buFont typeface="Arial" panose="020B0604020202020204" pitchFamily="34" charset="0"/>
              <a:buChar char="•"/>
            </a:pPr>
            <a:r>
              <a:rPr lang="en-US" altLang="zh-CN" b="1" dirty="0">
                <a:solidFill>
                  <a:srgbClr val="1F2328"/>
                </a:solidFill>
                <a:latin typeface="-apple-system"/>
                <a:ea typeface="微软雅黑" panose="020B0503020204020204" pitchFamily="34" charset="-122"/>
              </a:rPr>
              <a:t>Light rag</a:t>
            </a:r>
          </a:p>
          <a:p>
            <a:pPr marL="342900" indent="-342900">
              <a:lnSpc>
                <a:spcPct val="130000"/>
              </a:lnSpc>
              <a:spcAft>
                <a:spcPts val="600"/>
              </a:spcAft>
              <a:buFont typeface="Arial" panose="020B0604020202020204" pitchFamily="34" charset="0"/>
              <a:buChar char="•"/>
            </a:pPr>
            <a:r>
              <a:rPr lang="en-US" altLang="zh-CN" b="1" dirty="0">
                <a:solidFill>
                  <a:srgbClr val="1F2328"/>
                </a:solidFill>
                <a:latin typeface="-apple-system"/>
                <a:ea typeface="微软雅黑" panose="020B0503020204020204" pitchFamily="34" charset="-122"/>
              </a:rPr>
              <a:t>Graph rag</a:t>
            </a:r>
            <a:endParaRPr lang="en-US" altLang="zh-CN" b="1"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D962E2CA-30B0-54D8-ADCA-A772BB58D1F2}"/>
              </a:ext>
            </a:extLst>
          </p:cNvPr>
          <p:cNvPicPr>
            <a:picLocks noChangeAspect="1"/>
          </p:cNvPicPr>
          <p:nvPr/>
        </p:nvPicPr>
        <p:blipFill>
          <a:blip r:embed="rId3"/>
          <a:stretch>
            <a:fillRect/>
          </a:stretch>
        </p:blipFill>
        <p:spPr>
          <a:xfrm>
            <a:off x="3673683" y="2149474"/>
            <a:ext cx="7858750" cy="4302666"/>
          </a:xfrm>
          <a:prstGeom prst="rect">
            <a:avLst/>
          </a:prstGeom>
        </p:spPr>
      </p:pic>
      <p:pic>
        <p:nvPicPr>
          <p:cNvPr id="5" name="图片 4">
            <a:extLst>
              <a:ext uri="{FF2B5EF4-FFF2-40B4-BE49-F238E27FC236}">
                <a16:creationId xmlns:a16="http://schemas.microsoft.com/office/drawing/2014/main" id="{62C13A45-C898-63B2-CEC6-79F083472933}"/>
              </a:ext>
            </a:extLst>
          </p:cNvPr>
          <p:cNvPicPr>
            <a:picLocks noChangeAspect="1"/>
          </p:cNvPicPr>
          <p:nvPr/>
        </p:nvPicPr>
        <p:blipFill>
          <a:blip r:embed="rId4"/>
          <a:srcRect t="12222" b="65000"/>
          <a:stretch/>
        </p:blipFill>
        <p:spPr>
          <a:xfrm>
            <a:off x="608767" y="4436487"/>
            <a:ext cx="9163883" cy="2180215"/>
          </a:xfrm>
          <a:prstGeom prst="rect">
            <a:avLst/>
          </a:prstGeom>
        </p:spPr>
      </p:pic>
    </p:spTree>
    <p:extLst>
      <p:ext uri="{BB962C8B-B14F-4D97-AF65-F5344CB8AC3E}">
        <p14:creationId xmlns:p14="http://schemas.microsoft.com/office/powerpoint/2010/main" val="2453943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2EEAE733-9DD5-B34F-AB91-9598F4C744A6}"/>
              </a:ext>
            </a:extLst>
          </p:cNvPr>
          <p:cNvSpPr>
            <a:spLocks noGrp="1"/>
          </p:cNvSpPr>
          <p:nvPr>
            <p:ph type="body" sz="quarter" idx="11"/>
          </p:nvPr>
        </p:nvSpPr>
        <p:spPr/>
        <p:txBody>
          <a:bodyPr/>
          <a:lstStyle/>
          <a:p>
            <a:r>
              <a:rPr lang="zh-CN" altLang="en-US" sz="4800" dirty="0"/>
              <a:t>谢谢</a:t>
            </a:r>
          </a:p>
        </p:txBody>
      </p:sp>
    </p:spTree>
    <p:extLst>
      <p:ext uri="{BB962C8B-B14F-4D97-AF65-F5344CB8AC3E}">
        <p14:creationId xmlns:p14="http://schemas.microsoft.com/office/powerpoint/2010/main" val="2997651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C572F-80E2-AB0B-1853-82B87A8B5319}"/>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DC8C70B-BCEE-0194-C99F-52483D527DD6}"/>
              </a:ext>
            </a:extLst>
          </p:cNvPr>
          <p:cNvSpPr>
            <a:spLocks noGrp="1"/>
          </p:cNvSpPr>
          <p:nvPr>
            <p:ph type="title"/>
          </p:nvPr>
        </p:nvSpPr>
        <p:spPr>
          <a:xfrm>
            <a:off x="559118" y="136525"/>
            <a:ext cx="9505631" cy="595630"/>
          </a:xfrm>
        </p:spPr>
        <p:txBody>
          <a:bodyPr/>
          <a:lstStyle/>
          <a:p>
            <a:r>
              <a:rPr lang="zh-CN" altLang="en-US" sz="3600" dirty="0"/>
              <a:t>大语言模型幻觉</a:t>
            </a:r>
            <a:br>
              <a:rPr lang="zh-CN" altLang="en-US" sz="3600" dirty="0"/>
            </a:br>
            <a:endParaRPr lang="zh-CN" altLang="en-US" sz="3600" dirty="0"/>
          </a:p>
        </p:txBody>
      </p:sp>
      <p:sp>
        <p:nvSpPr>
          <p:cNvPr id="6" name="文本框 5">
            <a:extLst>
              <a:ext uri="{FF2B5EF4-FFF2-40B4-BE49-F238E27FC236}">
                <a16:creationId xmlns:a16="http://schemas.microsoft.com/office/drawing/2014/main" id="{57D4A07A-C7E8-EB35-52EC-2A5FDA0E0FE0}"/>
              </a:ext>
            </a:extLst>
          </p:cNvPr>
          <p:cNvSpPr txBox="1"/>
          <p:nvPr/>
        </p:nvSpPr>
        <p:spPr>
          <a:xfrm>
            <a:off x="247650" y="1079570"/>
            <a:ext cx="6762750" cy="4247317"/>
          </a:xfrm>
          <a:prstGeom prst="rect">
            <a:avLst/>
          </a:prstGeom>
          <a:noFill/>
        </p:spPr>
        <p:txBody>
          <a:bodyPr wrap="square">
            <a:spAutoFit/>
          </a:bodyPr>
          <a:lstStyle/>
          <a:p>
            <a:pPr marL="285750" indent="-285750" algn="l">
              <a:buFont typeface="Arial" panose="020B0604020202020204" pitchFamily="34" charset="0"/>
              <a:buChar char="•"/>
            </a:pPr>
            <a:r>
              <a:rPr lang="zh-CN" altLang="en-US" b="1" i="0" dirty="0">
                <a:solidFill>
                  <a:srgbClr val="1F2328"/>
                </a:solidFill>
                <a:effectLst/>
                <a:latin typeface="-apple-system"/>
              </a:rPr>
              <a:t>长尾知识</a:t>
            </a:r>
            <a:endParaRPr lang="en-US" altLang="zh-CN" b="1" i="0" dirty="0">
              <a:solidFill>
                <a:srgbClr val="1F2328"/>
              </a:solidFill>
              <a:effectLst/>
              <a:latin typeface="-apple-system"/>
            </a:endParaRPr>
          </a:p>
          <a:p>
            <a:pPr marL="742950" lvl="1" indent="-285750">
              <a:buFont typeface="Arial" panose="020B0604020202020204" pitchFamily="34" charset="0"/>
              <a:buChar char="•"/>
            </a:pPr>
            <a:r>
              <a:rPr lang="zh-CN" altLang="en-US" b="0" i="0" dirty="0">
                <a:solidFill>
                  <a:srgbClr val="1F2328"/>
                </a:solidFill>
                <a:effectLst/>
                <a:latin typeface="-apple-system"/>
              </a:rPr>
              <a:t>让 </a:t>
            </a:r>
            <a:r>
              <a:rPr lang="en-US" altLang="zh-CN" b="0" i="0" dirty="0">
                <a:solidFill>
                  <a:srgbClr val="1F2328"/>
                </a:solidFill>
                <a:effectLst/>
                <a:latin typeface="-apple-system"/>
              </a:rPr>
              <a:t>LLM </a:t>
            </a:r>
            <a:r>
              <a:rPr lang="zh-CN" altLang="en-US" b="0" i="0" dirty="0">
                <a:solidFill>
                  <a:srgbClr val="1F2328"/>
                </a:solidFill>
                <a:effectLst/>
                <a:latin typeface="-apple-system"/>
              </a:rPr>
              <a:t>在有限的参数中记住所有知识或者信息是不现实的，训练数据的涵盖范围也是有限的</a:t>
            </a:r>
            <a:endParaRPr lang="en-US" altLang="zh-CN" b="0" i="0" dirty="0">
              <a:solidFill>
                <a:srgbClr val="1F2328"/>
              </a:solidFill>
              <a:effectLst/>
              <a:latin typeface="-apple-system"/>
            </a:endParaRPr>
          </a:p>
          <a:p>
            <a:pPr marL="742950" lvl="1" indent="-285750">
              <a:buFont typeface="Arial" panose="020B0604020202020204" pitchFamily="34" charset="0"/>
              <a:buChar char="•"/>
            </a:pPr>
            <a:r>
              <a:rPr lang="zh-CN" altLang="en-US" b="1" i="0" dirty="0">
                <a:solidFill>
                  <a:srgbClr val="1F2328"/>
                </a:solidFill>
                <a:effectLst/>
                <a:latin typeface="-apple-system"/>
              </a:rPr>
              <a:t>对于一些相对通用和大众的知识，</a:t>
            </a:r>
            <a:r>
              <a:rPr lang="en-US" altLang="zh-CN" b="1" i="0" dirty="0">
                <a:solidFill>
                  <a:srgbClr val="1F2328"/>
                </a:solidFill>
                <a:effectLst/>
                <a:latin typeface="-apple-system"/>
              </a:rPr>
              <a:t>LLM </a:t>
            </a:r>
            <a:r>
              <a:rPr lang="zh-CN" altLang="en-US" b="1" i="0" dirty="0">
                <a:solidFill>
                  <a:srgbClr val="1F2328"/>
                </a:solidFill>
                <a:effectLst/>
                <a:latin typeface="-apple-system"/>
              </a:rPr>
              <a:t>通常能生成比较准确的结果，而对于一些长尾知识</a:t>
            </a:r>
            <a:r>
              <a:rPr lang="zh-CN" altLang="en-US" b="0" i="0" dirty="0">
                <a:solidFill>
                  <a:srgbClr val="1F2328"/>
                </a:solidFill>
                <a:effectLst/>
                <a:latin typeface="-apple-system"/>
              </a:rPr>
              <a:t>，</a:t>
            </a:r>
            <a:r>
              <a:rPr lang="en-US" altLang="zh-CN" b="0" i="0" dirty="0">
                <a:solidFill>
                  <a:srgbClr val="1F2328"/>
                </a:solidFill>
                <a:effectLst/>
                <a:latin typeface="-apple-system"/>
              </a:rPr>
              <a:t>LLM </a:t>
            </a:r>
            <a:r>
              <a:rPr lang="zh-CN" altLang="en-US" b="0" i="0" dirty="0">
                <a:solidFill>
                  <a:srgbClr val="1F2328"/>
                </a:solidFill>
                <a:effectLst/>
                <a:latin typeface="-apple-system"/>
              </a:rPr>
              <a:t>生成的回复通常并不可靠。</a:t>
            </a:r>
            <a:endParaRPr lang="en-US" altLang="zh-CN" dirty="0">
              <a:solidFill>
                <a:srgbClr val="1F2328"/>
              </a:solidFill>
              <a:latin typeface="-apple-system"/>
            </a:endParaRPr>
          </a:p>
          <a:p>
            <a:pPr marL="742950" lvl="1" indent="-285750">
              <a:buFont typeface="Arial" panose="020B0604020202020204" pitchFamily="34" charset="0"/>
              <a:buChar char="•"/>
            </a:pPr>
            <a:r>
              <a:rPr lang="zh-CN" altLang="en-US" b="1" i="0" dirty="0">
                <a:solidFill>
                  <a:srgbClr val="1F2328"/>
                </a:solidFill>
                <a:effectLst/>
                <a:latin typeface="-apple-system"/>
              </a:rPr>
              <a:t>在训练数据加入更多的相关长尾知识，或者增大模型的参数量</a:t>
            </a:r>
            <a:r>
              <a:rPr lang="zh-CN" altLang="en-US" b="0" i="0" dirty="0">
                <a:solidFill>
                  <a:srgbClr val="1F2328"/>
                </a:solidFill>
                <a:effectLst/>
                <a:latin typeface="-apple-system"/>
              </a:rPr>
              <a:t>，</a:t>
            </a:r>
            <a:r>
              <a:rPr lang="zh-CN" altLang="en-US" b="1" i="0" dirty="0">
                <a:solidFill>
                  <a:srgbClr val="1F2328"/>
                </a:solidFill>
                <a:effectLst/>
                <a:latin typeface="-apple-system"/>
              </a:rPr>
              <a:t>两种方法是不经济的</a:t>
            </a:r>
            <a:endParaRPr lang="en-US" altLang="zh-CN" dirty="0">
              <a:solidFill>
                <a:srgbClr val="1F2328"/>
              </a:solidFill>
              <a:latin typeface="-apple-system"/>
            </a:endParaRPr>
          </a:p>
          <a:p>
            <a:pPr marL="285750" indent="-285750">
              <a:buFont typeface="Arial" panose="020B0604020202020204" pitchFamily="34" charset="0"/>
              <a:buChar char="•"/>
            </a:pPr>
            <a:r>
              <a:rPr lang="zh-CN" altLang="en-US" b="1" i="0" dirty="0">
                <a:solidFill>
                  <a:srgbClr val="1F2328"/>
                </a:solidFill>
                <a:effectLst/>
                <a:latin typeface="-apple-system"/>
              </a:rPr>
              <a:t>私有数据</a:t>
            </a:r>
            <a:endParaRPr lang="en-US" altLang="zh-CN" b="1" i="0" dirty="0">
              <a:solidFill>
                <a:srgbClr val="1F2328"/>
              </a:solidFill>
              <a:effectLst/>
              <a:latin typeface="-apple-system"/>
            </a:endParaRPr>
          </a:p>
          <a:p>
            <a:pPr marL="742950" lvl="1" indent="-285750">
              <a:buFont typeface="Arial" panose="020B0604020202020204" pitchFamily="34" charset="0"/>
              <a:buChar char="•"/>
            </a:pPr>
            <a:r>
              <a:rPr lang="zh-CN" altLang="en-US" b="0" i="0" dirty="0">
                <a:solidFill>
                  <a:srgbClr val="1F2328"/>
                </a:solidFill>
                <a:effectLst/>
                <a:latin typeface="-apple-system"/>
              </a:rPr>
              <a:t>预训练阶段利用的大部分都是公开的数据，</a:t>
            </a:r>
            <a:r>
              <a:rPr lang="zh-CN" altLang="en-US" b="1" i="0" dirty="0">
                <a:solidFill>
                  <a:srgbClr val="1F2328"/>
                </a:solidFill>
                <a:effectLst/>
                <a:latin typeface="-apple-system"/>
              </a:rPr>
              <a:t>不包含私有数据，因此对于一些私有领域知识是欠缺的</a:t>
            </a:r>
            <a:endParaRPr lang="en-US" altLang="zh-CN" dirty="0">
              <a:solidFill>
                <a:srgbClr val="1F2328"/>
              </a:solidFill>
              <a:latin typeface="-apple-system"/>
            </a:endParaRPr>
          </a:p>
          <a:p>
            <a:pPr marL="742950" lvl="1" indent="-285750">
              <a:buFont typeface="Arial" panose="020B0604020202020204" pitchFamily="34" charset="0"/>
              <a:buChar char="•"/>
            </a:pPr>
            <a:r>
              <a:rPr lang="zh-CN" altLang="en-US" b="1" i="0" dirty="0">
                <a:solidFill>
                  <a:srgbClr val="1F2328"/>
                </a:solidFill>
                <a:effectLst/>
                <a:latin typeface="-apple-system"/>
              </a:rPr>
              <a:t>通过一些特定的攻击手法，可以让 </a:t>
            </a:r>
            <a:r>
              <a:rPr lang="en-US" altLang="zh-CN" b="1" i="0" dirty="0">
                <a:solidFill>
                  <a:srgbClr val="1F2328"/>
                </a:solidFill>
                <a:effectLst/>
                <a:latin typeface="-apple-system"/>
              </a:rPr>
              <a:t>LLM </a:t>
            </a:r>
            <a:r>
              <a:rPr lang="zh-CN" altLang="en-US" b="1" i="0" dirty="0">
                <a:solidFill>
                  <a:srgbClr val="1F2328"/>
                </a:solidFill>
                <a:effectLst/>
                <a:latin typeface="-apple-system"/>
              </a:rPr>
              <a:t>泄漏训练数据，如果训练数据中包含一些私有信息，就很可能会发生隐私信息泄露</a:t>
            </a:r>
            <a:endParaRPr lang="en-US" altLang="zh-CN" dirty="0">
              <a:solidFill>
                <a:srgbClr val="1F2328"/>
              </a:solidFill>
              <a:latin typeface="-apple-system"/>
            </a:endParaRPr>
          </a:p>
          <a:p>
            <a:pPr algn="l"/>
            <a:endParaRPr lang="en-US" altLang="zh-CN" b="0" i="0" dirty="0">
              <a:solidFill>
                <a:srgbClr val="1F2328"/>
              </a:solidFill>
              <a:effectLst/>
              <a:latin typeface="-apple-system"/>
            </a:endParaRPr>
          </a:p>
        </p:txBody>
      </p:sp>
      <p:pic>
        <p:nvPicPr>
          <p:cNvPr id="3" name="图片 2">
            <a:extLst>
              <a:ext uri="{FF2B5EF4-FFF2-40B4-BE49-F238E27FC236}">
                <a16:creationId xmlns:a16="http://schemas.microsoft.com/office/drawing/2014/main" id="{33EF37DD-BBDA-9C59-AC39-0252BC49D307}"/>
              </a:ext>
            </a:extLst>
          </p:cNvPr>
          <p:cNvPicPr>
            <a:picLocks noChangeAspect="1"/>
          </p:cNvPicPr>
          <p:nvPr/>
        </p:nvPicPr>
        <p:blipFill>
          <a:blip r:embed="rId3"/>
          <a:stretch>
            <a:fillRect/>
          </a:stretch>
        </p:blipFill>
        <p:spPr>
          <a:xfrm>
            <a:off x="7749645" y="1017685"/>
            <a:ext cx="3826405" cy="4161486"/>
          </a:xfrm>
          <a:prstGeom prst="rect">
            <a:avLst/>
          </a:prstGeom>
        </p:spPr>
      </p:pic>
    </p:spTree>
    <p:extLst>
      <p:ext uri="{BB962C8B-B14F-4D97-AF65-F5344CB8AC3E}">
        <p14:creationId xmlns:p14="http://schemas.microsoft.com/office/powerpoint/2010/main" val="3350187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B6874-EAC3-00D4-9EAD-24F8C70AB93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B7F2B6A-4A4F-7C8D-6B81-928EE4053801}"/>
              </a:ext>
            </a:extLst>
          </p:cNvPr>
          <p:cNvSpPr>
            <a:spLocks noGrp="1"/>
          </p:cNvSpPr>
          <p:nvPr>
            <p:ph type="title"/>
          </p:nvPr>
        </p:nvSpPr>
        <p:spPr>
          <a:xfrm>
            <a:off x="559118" y="136525"/>
            <a:ext cx="9505631" cy="595630"/>
          </a:xfrm>
        </p:spPr>
        <p:txBody>
          <a:bodyPr/>
          <a:lstStyle/>
          <a:p>
            <a:r>
              <a:rPr lang="zh-CN" altLang="en-US" sz="3600" dirty="0"/>
              <a:t>大语言模型幻觉</a:t>
            </a:r>
          </a:p>
        </p:txBody>
      </p:sp>
      <p:sp>
        <p:nvSpPr>
          <p:cNvPr id="8" name="文本框 7">
            <a:extLst>
              <a:ext uri="{FF2B5EF4-FFF2-40B4-BE49-F238E27FC236}">
                <a16:creationId xmlns:a16="http://schemas.microsoft.com/office/drawing/2014/main" id="{4A86AB3C-DF9A-BB89-A683-2F38E2CA2821}"/>
              </a:ext>
            </a:extLst>
          </p:cNvPr>
          <p:cNvSpPr txBox="1"/>
          <p:nvPr/>
        </p:nvSpPr>
        <p:spPr>
          <a:xfrm>
            <a:off x="406400" y="1006704"/>
            <a:ext cx="6273800" cy="5355312"/>
          </a:xfrm>
          <a:prstGeom prst="rect">
            <a:avLst/>
          </a:prstGeom>
          <a:noFill/>
        </p:spPr>
        <p:txBody>
          <a:bodyPr wrap="square">
            <a:spAutoFit/>
          </a:bodyPr>
          <a:lstStyle/>
          <a:p>
            <a:pPr marL="342900" indent="-342900" algn="l">
              <a:buFont typeface="Arial" panose="020B0604020202020204" pitchFamily="34" charset="0"/>
              <a:buChar char="•"/>
            </a:pPr>
            <a:r>
              <a:rPr lang="zh-CN" altLang="en-US" b="1" i="0" dirty="0">
                <a:solidFill>
                  <a:srgbClr val="1F2328"/>
                </a:solidFill>
                <a:effectLst/>
                <a:latin typeface="-apple-system"/>
              </a:rPr>
              <a:t>数据新鲜度</a:t>
            </a:r>
            <a:endParaRPr lang="en-US" altLang="zh-CN" b="1" i="0" dirty="0">
              <a:solidFill>
                <a:srgbClr val="1F2328"/>
              </a:solidFill>
              <a:effectLst/>
              <a:latin typeface="-apple-system"/>
            </a:endParaRPr>
          </a:p>
          <a:p>
            <a:pPr marL="800100" lvl="1" indent="-342900">
              <a:buFont typeface="Arial" panose="020B0604020202020204" pitchFamily="34" charset="0"/>
              <a:buChar char="•"/>
            </a:pPr>
            <a:r>
              <a:rPr lang="zh-CN" altLang="en-US" b="0" i="0" dirty="0">
                <a:solidFill>
                  <a:srgbClr val="1F2328"/>
                </a:solidFill>
                <a:effectLst/>
                <a:latin typeface="-apple-system"/>
              </a:rPr>
              <a:t>由于 </a:t>
            </a:r>
            <a:r>
              <a:rPr lang="en-US" altLang="zh-CN" b="0" i="0" dirty="0">
                <a:solidFill>
                  <a:srgbClr val="1F2328"/>
                </a:solidFill>
                <a:effectLst/>
                <a:latin typeface="-apple-system"/>
              </a:rPr>
              <a:t>LLM </a:t>
            </a:r>
            <a:r>
              <a:rPr lang="zh-CN" altLang="en-US" b="0" i="0" dirty="0">
                <a:solidFill>
                  <a:srgbClr val="1F2328"/>
                </a:solidFill>
                <a:effectLst/>
                <a:latin typeface="-apple-system"/>
              </a:rPr>
              <a:t>中学习的知识来自于训练数据，</a:t>
            </a:r>
            <a:r>
              <a:rPr lang="en-US" altLang="zh-CN" b="1" i="0" dirty="0">
                <a:solidFill>
                  <a:srgbClr val="1F2328"/>
                </a:solidFill>
                <a:effectLst/>
                <a:latin typeface="-apple-system"/>
              </a:rPr>
              <a:t>LLM </a:t>
            </a:r>
            <a:r>
              <a:rPr lang="zh-CN" altLang="en-US" b="1" i="0" dirty="0">
                <a:solidFill>
                  <a:srgbClr val="1F2328"/>
                </a:solidFill>
                <a:effectLst/>
                <a:latin typeface="-apple-system"/>
              </a:rPr>
              <a:t>通过从预训练数据中学到的这部分信息就很容易过时</a:t>
            </a:r>
            <a:r>
              <a:rPr lang="zh-CN" altLang="en-US" b="0" i="0" dirty="0">
                <a:solidFill>
                  <a:srgbClr val="1F2328"/>
                </a:solidFill>
                <a:effectLst/>
                <a:latin typeface="-apple-system"/>
              </a:rPr>
              <a:t>。</a:t>
            </a:r>
            <a:endParaRPr lang="en-US" altLang="zh-CN" b="0" i="0" dirty="0">
              <a:solidFill>
                <a:srgbClr val="1F2328"/>
              </a:solidFill>
              <a:effectLst/>
              <a:latin typeface="-apple-system"/>
            </a:endParaRPr>
          </a:p>
          <a:p>
            <a:pPr marL="342900" indent="-342900">
              <a:buFont typeface="Arial" panose="020B0604020202020204" pitchFamily="34" charset="0"/>
              <a:buChar char="•"/>
            </a:pPr>
            <a:r>
              <a:rPr lang="zh-CN" altLang="en-US" sz="1800" b="1" i="0" dirty="0">
                <a:solidFill>
                  <a:srgbClr val="1F2328"/>
                </a:solidFill>
                <a:effectLst/>
                <a:latin typeface="-apple-system"/>
              </a:rPr>
              <a:t>来源验证和可解释性</a:t>
            </a:r>
            <a:endParaRPr lang="en-US" altLang="zh-CN" sz="1800" b="1" i="0" dirty="0">
              <a:solidFill>
                <a:srgbClr val="1F2328"/>
              </a:solidFill>
              <a:effectLst/>
              <a:latin typeface="-apple-system"/>
            </a:endParaRPr>
          </a:p>
          <a:p>
            <a:pPr marL="800100" lvl="1" indent="-342900">
              <a:buFont typeface="Arial" panose="020B0604020202020204" pitchFamily="34" charset="0"/>
              <a:buChar char="•"/>
            </a:pPr>
            <a:r>
              <a:rPr lang="en-US" altLang="zh-CN" sz="1800" b="0" i="0" dirty="0">
                <a:solidFill>
                  <a:srgbClr val="1F2328"/>
                </a:solidFill>
                <a:effectLst/>
                <a:latin typeface="-apple-system"/>
              </a:rPr>
              <a:t>LLM </a:t>
            </a:r>
            <a:r>
              <a:rPr lang="zh-CN" altLang="en-US" sz="1800" b="0" i="0" dirty="0">
                <a:solidFill>
                  <a:srgbClr val="1F2328"/>
                </a:solidFill>
                <a:effectLst/>
                <a:latin typeface="-apple-system"/>
              </a:rPr>
              <a:t>生成的输出不会给出其来源，比较难解释为什么会这么生成</a:t>
            </a:r>
            <a:endParaRPr lang="en-US" altLang="zh-CN" sz="1800" b="0" i="0" dirty="0">
              <a:solidFill>
                <a:srgbClr val="1F2328"/>
              </a:solidFill>
              <a:effectLst/>
              <a:latin typeface="-apple-system"/>
            </a:endParaRPr>
          </a:p>
          <a:p>
            <a:pPr marL="342900" indent="-342900">
              <a:buFont typeface="Arial" panose="020B0604020202020204" pitchFamily="34" charset="0"/>
              <a:buChar char="•"/>
            </a:pPr>
            <a:r>
              <a:rPr lang="zh-CN" altLang="en-US" b="1" i="0" dirty="0">
                <a:solidFill>
                  <a:srgbClr val="1F2328"/>
                </a:solidFill>
                <a:effectLst/>
                <a:latin typeface="-apple-system"/>
              </a:rPr>
              <a:t>幻觉</a:t>
            </a:r>
            <a:endParaRPr lang="en-US" altLang="zh-CN" dirty="0">
              <a:solidFill>
                <a:srgbClr val="1F2328"/>
              </a:solidFill>
              <a:latin typeface="-apple-system"/>
            </a:endParaRPr>
          </a:p>
          <a:p>
            <a:pPr marL="800100" lvl="1" indent="-342900">
              <a:buFont typeface="Arial" panose="020B0604020202020204" pitchFamily="34" charset="0"/>
              <a:buChar char="•"/>
            </a:pPr>
            <a:r>
              <a:rPr lang="zh-CN" altLang="en-US" b="1" i="0" dirty="0">
                <a:solidFill>
                  <a:srgbClr val="1F2328"/>
                </a:solidFill>
                <a:effectLst/>
                <a:latin typeface="-apple-system"/>
              </a:rPr>
              <a:t>一本正经的胡说八道</a:t>
            </a:r>
            <a:r>
              <a:rPr lang="zh-CN" altLang="en-US" b="0" i="0" dirty="0">
                <a:solidFill>
                  <a:srgbClr val="1F2328"/>
                </a:solidFill>
                <a:effectLst/>
                <a:latin typeface="-apple-system"/>
              </a:rPr>
              <a:t>：看似流畅自然的表述，实则不符合事实或者是错误的。</a:t>
            </a:r>
            <a:endParaRPr lang="en-US" altLang="zh-CN" b="0" i="0" dirty="0">
              <a:solidFill>
                <a:srgbClr val="1F2328"/>
              </a:solidFill>
              <a:effectLst/>
              <a:latin typeface="-apple-system"/>
            </a:endParaRPr>
          </a:p>
          <a:p>
            <a:pPr marL="800100" lvl="1" indent="-342900">
              <a:buFont typeface="Arial" panose="020B0604020202020204" pitchFamily="34" charset="0"/>
              <a:buChar char="•"/>
            </a:pPr>
            <a:r>
              <a:rPr lang="zh-CN" altLang="en-US" b="1" i="0" dirty="0">
                <a:solidFill>
                  <a:srgbClr val="1F2328"/>
                </a:solidFill>
                <a:effectLst/>
                <a:latin typeface="-apple-system"/>
              </a:rPr>
              <a:t>幻觉的生成是会传播的</a:t>
            </a:r>
            <a:endParaRPr lang="en-US" altLang="zh-CN" b="1" dirty="0">
              <a:solidFill>
                <a:srgbClr val="1F2328"/>
              </a:solidFill>
              <a:latin typeface="-apple-system"/>
            </a:endParaRPr>
          </a:p>
          <a:p>
            <a:pPr marL="800100" lvl="1" indent="-342900">
              <a:buFont typeface="Arial" panose="020B0604020202020204" pitchFamily="34" charset="0"/>
              <a:buChar char="•"/>
            </a:pPr>
            <a:r>
              <a:rPr lang="zh-CN" altLang="en-US" b="0" i="0" dirty="0">
                <a:solidFill>
                  <a:srgbClr val="1F2328"/>
                </a:solidFill>
                <a:effectLst/>
                <a:latin typeface="-apple-system"/>
              </a:rPr>
              <a:t>幻觉</a:t>
            </a:r>
            <a:r>
              <a:rPr lang="zh-CN" altLang="en-US" b="1" i="0" dirty="0">
                <a:solidFill>
                  <a:srgbClr val="1F2328"/>
                </a:solidFill>
                <a:effectLst/>
                <a:latin typeface="-apple-system"/>
              </a:rPr>
              <a:t>不一定是有害的</a:t>
            </a:r>
            <a:r>
              <a:rPr lang="zh-CN" altLang="en-US" b="0" i="0" dirty="0">
                <a:solidFill>
                  <a:srgbClr val="1F2328"/>
                </a:solidFill>
                <a:effectLst/>
                <a:latin typeface="-apple-system"/>
              </a:rPr>
              <a:t>，特别是在</a:t>
            </a:r>
            <a:r>
              <a:rPr lang="zh-CN" altLang="en-US" b="1" i="0" dirty="0">
                <a:solidFill>
                  <a:srgbClr val="1F2328"/>
                </a:solidFill>
                <a:effectLst/>
                <a:latin typeface="-apple-system"/>
              </a:rPr>
              <a:t>一些需要创造力或灵感的场合</a:t>
            </a:r>
            <a:endParaRPr lang="en-US" altLang="zh-CN" b="1" dirty="0">
              <a:solidFill>
                <a:srgbClr val="1F2328"/>
              </a:solidFill>
              <a:latin typeface="-apple-system"/>
            </a:endParaRPr>
          </a:p>
          <a:p>
            <a:pPr marL="1257300" lvl="2" indent="-342900">
              <a:buFont typeface="Arial" panose="020B0604020202020204" pitchFamily="34" charset="0"/>
              <a:buChar char="•"/>
            </a:pPr>
            <a:r>
              <a:rPr lang="zh-CN" altLang="en-US" b="1" i="0" dirty="0">
                <a:solidFill>
                  <a:srgbClr val="1F2328"/>
                </a:solidFill>
                <a:effectLst/>
                <a:latin typeface="-apple-system"/>
              </a:rPr>
              <a:t>内在幻觉</a:t>
            </a:r>
            <a:r>
              <a:rPr lang="zh-CN" altLang="en-US" b="0" i="0" dirty="0">
                <a:solidFill>
                  <a:srgbClr val="1F2328"/>
                </a:solidFill>
                <a:effectLst/>
                <a:latin typeface="-apple-system"/>
              </a:rPr>
              <a:t>：生成的内容与源内容相矛盾。</a:t>
            </a:r>
            <a:endParaRPr lang="en-US" altLang="zh-CN" b="0" i="0" dirty="0">
              <a:solidFill>
                <a:srgbClr val="1F2328"/>
              </a:solidFill>
              <a:effectLst/>
              <a:latin typeface="-apple-system"/>
            </a:endParaRPr>
          </a:p>
          <a:p>
            <a:pPr marL="1257300" lvl="2" indent="-342900">
              <a:buFont typeface="Arial" panose="020B0604020202020204" pitchFamily="34" charset="0"/>
              <a:buChar char="•"/>
            </a:pPr>
            <a:r>
              <a:rPr lang="zh-CN" altLang="en-US" b="1" i="0" dirty="0">
                <a:solidFill>
                  <a:srgbClr val="1F2328"/>
                </a:solidFill>
                <a:effectLst/>
                <a:latin typeface="-apple-system"/>
              </a:rPr>
              <a:t>外部幻觉</a:t>
            </a:r>
            <a:r>
              <a:rPr lang="zh-CN" altLang="en-US" b="0" i="0" dirty="0">
                <a:solidFill>
                  <a:srgbClr val="1F2328"/>
                </a:solidFill>
                <a:effectLst/>
                <a:latin typeface="-apple-system"/>
              </a:rPr>
              <a:t>：生成的内容不能从源内容中得到验证，既不受源内容支持也不受其反驳。</a:t>
            </a:r>
            <a:endParaRPr lang="en-US" altLang="zh-CN" b="0" i="0" dirty="0">
              <a:solidFill>
                <a:srgbClr val="1F2328"/>
              </a:solidFill>
              <a:effectLst/>
              <a:latin typeface="-apple-system"/>
            </a:endParaRPr>
          </a:p>
          <a:p>
            <a:pPr marL="800100" lvl="1" indent="-342900">
              <a:buFont typeface="Arial" panose="020B0604020202020204" pitchFamily="34" charset="0"/>
              <a:buChar char="•"/>
            </a:pPr>
            <a:r>
              <a:rPr lang="en-US" altLang="zh-CN" b="0" i="0" dirty="0" err="1">
                <a:solidFill>
                  <a:srgbClr val="1F2328"/>
                </a:solidFill>
                <a:effectLst/>
                <a:latin typeface="-apple-system"/>
              </a:rPr>
              <a:t>SelfCheckGPT</a:t>
            </a:r>
            <a:r>
              <a:rPr lang="zh-CN" altLang="en-US" b="0" i="0" dirty="0">
                <a:solidFill>
                  <a:srgbClr val="1F2328"/>
                </a:solidFill>
                <a:effectLst/>
                <a:latin typeface="-apple-system"/>
              </a:rPr>
              <a:t>：如果模型真的掌握某个事实，那么多次生成的结果应该是相似的且事实一致的；相反，如果模型在胡扯，那么随机采样多次的结果会发散甚至矛盾</a:t>
            </a:r>
            <a:endParaRPr lang="en-US" altLang="zh-CN" b="0" i="0" dirty="0">
              <a:solidFill>
                <a:srgbClr val="1F2328"/>
              </a:solidFill>
              <a:effectLst/>
              <a:latin typeface="-apple-system"/>
            </a:endParaRPr>
          </a:p>
        </p:txBody>
      </p:sp>
      <p:pic>
        <p:nvPicPr>
          <p:cNvPr id="4" name="图片 3">
            <a:extLst>
              <a:ext uri="{FF2B5EF4-FFF2-40B4-BE49-F238E27FC236}">
                <a16:creationId xmlns:a16="http://schemas.microsoft.com/office/drawing/2014/main" id="{22663263-F999-70F3-B0AD-25B1C119B865}"/>
              </a:ext>
            </a:extLst>
          </p:cNvPr>
          <p:cNvPicPr>
            <a:picLocks noChangeAspect="1"/>
          </p:cNvPicPr>
          <p:nvPr/>
        </p:nvPicPr>
        <p:blipFill>
          <a:blip r:embed="rId3"/>
          <a:stretch>
            <a:fillRect/>
          </a:stretch>
        </p:blipFill>
        <p:spPr>
          <a:xfrm>
            <a:off x="7340600" y="1006704"/>
            <a:ext cx="4108132" cy="1516039"/>
          </a:xfrm>
          <a:prstGeom prst="rect">
            <a:avLst/>
          </a:prstGeom>
        </p:spPr>
      </p:pic>
      <p:pic>
        <p:nvPicPr>
          <p:cNvPr id="3" name="图片 2">
            <a:extLst>
              <a:ext uri="{FF2B5EF4-FFF2-40B4-BE49-F238E27FC236}">
                <a16:creationId xmlns:a16="http://schemas.microsoft.com/office/drawing/2014/main" id="{17CF1147-FB00-515A-D553-41404CEA3A7C}"/>
              </a:ext>
            </a:extLst>
          </p:cNvPr>
          <p:cNvPicPr>
            <a:picLocks noChangeAspect="1"/>
          </p:cNvPicPr>
          <p:nvPr/>
        </p:nvPicPr>
        <p:blipFill>
          <a:blip r:embed="rId4"/>
          <a:stretch>
            <a:fillRect/>
          </a:stretch>
        </p:blipFill>
        <p:spPr>
          <a:xfrm>
            <a:off x="7029450" y="2798544"/>
            <a:ext cx="4508500" cy="3588014"/>
          </a:xfrm>
          <a:prstGeom prst="rect">
            <a:avLst/>
          </a:prstGeom>
        </p:spPr>
      </p:pic>
    </p:spTree>
    <p:extLst>
      <p:ext uri="{BB962C8B-B14F-4D97-AF65-F5344CB8AC3E}">
        <p14:creationId xmlns:p14="http://schemas.microsoft.com/office/powerpoint/2010/main" val="3337374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7826F-331C-A266-2A1C-960EACFF716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34B9C54-065B-4EF2-A4FE-9614924C4EC0}"/>
              </a:ext>
            </a:extLst>
          </p:cNvPr>
          <p:cNvSpPr>
            <a:spLocks noGrp="1"/>
          </p:cNvSpPr>
          <p:nvPr>
            <p:ph type="title"/>
          </p:nvPr>
        </p:nvSpPr>
        <p:spPr>
          <a:xfrm>
            <a:off x="559118" y="136525"/>
            <a:ext cx="9505631" cy="595630"/>
          </a:xfrm>
        </p:spPr>
        <p:txBody>
          <a:bodyPr/>
          <a:lstStyle/>
          <a:p>
            <a:r>
              <a:rPr lang="zh-CN" altLang="en-US" sz="3600" dirty="0"/>
              <a:t>大语言模型幻觉</a:t>
            </a:r>
          </a:p>
        </p:txBody>
      </p:sp>
      <p:sp>
        <p:nvSpPr>
          <p:cNvPr id="4" name="文本框 3">
            <a:extLst>
              <a:ext uri="{FF2B5EF4-FFF2-40B4-BE49-F238E27FC236}">
                <a16:creationId xmlns:a16="http://schemas.microsoft.com/office/drawing/2014/main" id="{85596A36-60B9-2298-DE8D-5110114EDDC5}"/>
              </a:ext>
            </a:extLst>
          </p:cNvPr>
          <p:cNvSpPr txBox="1"/>
          <p:nvPr/>
        </p:nvSpPr>
        <p:spPr>
          <a:xfrm>
            <a:off x="368300" y="1123514"/>
            <a:ext cx="6939284" cy="5078313"/>
          </a:xfrm>
          <a:prstGeom prst="rect">
            <a:avLst/>
          </a:prstGeom>
          <a:noFill/>
        </p:spPr>
        <p:txBody>
          <a:bodyPr wrap="square">
            <a:spAutoFit/>
          </a:bodyPr>
          <a:lstStyle/>
          <a:p>
            <a:pPr marL="285750" indent="-285750" algn="l">
              <a:buFont typeface="Arial" panose="020B0604020202020204" pitchFamily="34" charset="0"/>
              <a:buChar char="•"/>
            </a:pPr>
            <a:r>
              <a:rPr lang="en-US" altLang="zh-CN" b="1" i="0" dirty="0">
                <a:solidFill>
                  <a:srgbClr val="1F2328"/>
                </a:solidFill>
                <a:effectLst/>
                <a:latin typeface="微软雅黑" panose="020B0503020204020204" pitchFamily="34" charset="-122"/>
                <a:ea typeface="微软雅黑" panose="020B0503020204020204" pitchFamily="34" charset="-122"/>
              </a:rPr>
              <a:t>LLMs</a:t>
            </a:r>
            <a:r>
              <a:rPr lang="zh-CN" altLang="en-US" b="1" i="0" dirty="0">
                <a:solidFill>
                  <a:srgbClr val="1F2328"/>
                </a:solidFill>
                <a:effectLst/>
                <a:latin typeface="微软雅黑" panose="020B0503020204020204" pitchFamily="34" charset="-122"/>
                <a:ea typeface="微软雅黑" panose="020B0503020204020204" pitchFamily="34" charset="-122"/>
              </a:rPr>
              <a:t>什么时候最容易产生幻觉？</a:t>
            </a:r>
            <a:endParaRPr lang="en-US" altLang="zh-CN" b="1" i="0" dirty="0">
              <a:solidFill>
                <a:srgbClr val="1F2328"/>
              </a:solidFill>
              <a:effectLst/>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r>
              <a:rPr lang="zh-CN" altLang="en-US" i="0" dirty="0">
                <a:solidFill>
                  <a:srgbClr val="1F2328"/>
                </a:solidFill>
                <a:effectLst/>
                <a:latin typeface="微软雅黑" panose="020B0503020204020204" pitchFamily="34" charset="-122"/>
                <a:ea typeface="微软雅黑" panose="020B0503020204020204" pitchFamily="34" charset="-122"/>
              </a:rPr>
              <a:t>数值混淆</a:t>
            </a:r>
            <a:endParaRPr lang="en-US" altLang="zh-CN" i="0" dirty="0">
              <a:solidFill>
                <a:srgbClr val="1F2328"/>
              </a:solidFill>
              <a:effectLst/>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r>
              <a:rPr lang="zh-CN" altLang="en-US" i="0" dirty="0">
                <a:solidFill>
                  <a:srgbClr val="1F2328"/>
                </a:solidFill>
                <a:effectLst/>
                <a:latin typeface="微软雅黑" panose="020B0503020204020204" pitchFamily="34" charset="-122"/>
                <a:ea typeface="微软雅黑" panose="020B0503020204020204" pitchFamily="34" charset="-122"/>
              </a:rPr>
              <a:t>处理长文本</a:t>
            </a:r>
            <a:endParaRPr lang="en-US" altLang="zh-CN" i="0" dirty="0">
              <a:solidFill>
                <a:srgbClr val="1F2328"/>
              </a:solidFill>
              <a:effectLst/>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r>
              <a:rPr lang="zh-CN" altLang="en-US" i="0" dirty="0">
                <a:solidFill>
                  <a:srgbClr val="1F2328"/>
                </a:solidFill>
                <a:effectLst/>
                <a:latin typeface="微软雅黑" panose="020B0503020204020204" pitchFamily="34" charset="-122"/>
                <a:ea typeface="微软雅黑" panose="020B0503020204020204" pitchFamily="34" charset="-122"/>
              </a:rPr>
              <a:t>逻辑推断障碍</a:t>
            </a:r>
            <a:endParaRPr lang="en-US" altLang="zh-CN" i="0" dirty="0">
              <a:solidFill>
                <a:srgbClr val="1F2328"/>
              </a:solidFill>
              <a:effectLst/>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r>
              <a:rPr lang="zh-CN" altLang="en-US" i="0" dirty="0">
                <a:solidFill>
                  <a:srgbClr val="1F2328"/>
                </a:solidFill>
                <a:effectLst/>
                <a:latin typeface="微软雅黑" panose="020B0503020204020204" pitchFamily="34" charset="-122"/>
                <a:ea typeface="微软雅黑" panose="020B0503020204020204" pitchFamily="34" charset="-122"/>
              </a:rPr>
              <a:t>上下文与内置知识的冲突</a:t>
            </a:r>
            <a:endParaRPr lang="en-US" altLang="zh-CN" i="0" dirty="0">
              <a:solidFill>
                <a:srgbClr val="1F2328"/>
              </a:solidFill>
              <a:effectLst/>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r>
              <a:rPr lang="zh-CN" altLang="en-US" i="0" dirty="0">
                <a:solidFill>
                  <a:srgbClr val="1F2328"/>
                </a:solidFill>
                <a:effectLst/>
                <a:latin typeface="微软雅黑" panose="020B0503020204020204" pitchFamily="34" charset="-122"/>
                <a:ea typeface="微软雅黑" panose="020B0503020204020204" pitchFamily="34" charset="-122"/>
              </a:rPr>
              <a:t>错误的上下文信息</a:t>
            </a:r>
            <a:endParaRPr lang="en-US" altLang="zh-CN" i="0" dirty="0">
              <a:solidFill>
                <a:srgbClr val="1F2328"/>
              </a:solidFill>
              <a:effectLst/>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en-US" altLang="zh-CN" sz="1800" b="1" i="0" dirty="0">
              <a:solidFill>
                <a:srgbClr val="1F2328"/>
              </a:solidFill>
              <a:effectLst/>
              <a:latin typeface="-apple-system"/>
            </a:endParaRPr>
          </a:p>
          <a:p>
            <a:pPr marL="285750" indent="-285750">
              <a:buFont typeface="Arial" panose="020B0604020202020204" pitchFamily="34" charset="0"/>
              <a:buChar char="•"/>
            </a:pPr>
            <a:r>
              <a:rPr lang="zh-CN" altLang="en-US" sz="1800" b="1" i="0" dirty="0">
                <a:solidFill>
                  <a:srgbClr val="1F2328"/>
                </a:solidFill>
                <a:effectLst/>
                <a:latin typeface="-apple-system"/>
              </a:rPr>
              <a:t>微调</a:t>
            </a:r>
            <a:endParaRPr lang="en-US" altLang="zh-CN" sz="1800" b="1" i="0" dirty="0">
              <a:solidFill>
                <a:srgbClr val="1F2328"/>
              </a:solidFill>
              <a:effectLst/>
              <a:latin typeface="-apple-system"/>
            </a:endParaRPr>
          </a:p>
          <a:p>
            <a:pPr marL="285750" indent="-285750">
              <a:buFont typeface="Arial" panose="020B0604020202020204" pitchFamily="34" charset="0"/>
              <a:buChar char="•"/>
            </a:pPr>
            <a:r>
              <a:rPr lang="zh-CN" altLang="en-US" sz="1800" b="1" i="0" dirty="0">
                <a:solidFill>
                  <a:srgbClr val="1F2328"/>
                </a:solidFill>
                <a:effectLst/>
                <a:latin typeface="-apple-system"/>
              </a:rPr>
              <a:t>把相关信息在 </a:t>
            </a:r>
            <a:r>
              <a:rPr lang="en-US" altLang="zh-CN" sz="1800" b="1" i="0" dirty="0">
                <a:solidFill>
                  <a:srgbClr val="1F2328"/>
                </a:solidFill>
                <a:effectLst/>
                <a:latin typeface="-apple-system"/>
              </a:rPr>
              <a:t>LLM </a:t>
            </a:r>
            <a:r>
              <a:rPr lang="zh-CN" altLang="en-US" sz="1800" b="1" i="0" dirty="0">
                <a:solidFill>
                  <a:srgbClr val="1F2328"/>
                </a:solidFill>
                <a:effectLst/>
                <a:latin typeface="-apple-system"/>
              </a:rPr>
              <a:t>推断时作为上下文 </a:t>
            </a:r>
            <a:r>
              <a:rPr lang="en-US" altLang="zh-CN" sz="1800" b="1" i="0" dirty="0">
                <a:solidFill>
                  <a:srgbClr val="1F2328"/>
                </a:solidFill>
                <a:effectLst/>
                <a:latin typeface="-apple-system"/>
              </a:rPr>
              <a:t>( Context ) </a:t>
            </a:r>
            <a:r>
              <a:rPr lang="zh-CN" altLang="en-US" sz="1800" b="1" i="0" dirty="0">
                <a:solidFill>
                  <a:srgbClr val="1F2328"/>
                </a:solidFill>
                <a:effectLst/>
                <a:latin typeface="-apple-system"/>
              </a:rPr>
              <a:t>给出</a:t>
            </a:r>
            <a:r>
              <a:rPr lang="zh-CN" altLang="en-US" sz="1800" b="0" i="0" dirty="0">
                <a:solidFill>
                  <a:srgbClr val="1F2328"/>
                </a:solidFill>
                <a:effectLst/>
                <a:latin typeface="-apple-system"/>
              </a:rPr>
              <a:t>，既能达到一个比较好的回复准确性，也是一种</a:t>
            </a:r>
            <a:r>
              <a:rPr lang="zh-CN" altLang="en-US" sz="1800" b="1" i="0" dirty="0">
                <a:solidFill>
                  <a:srgbClr val="1F2328"/>
                </a:solidFill>
                <a:effectLst/>
                <a:latin typeface="-apple-system"/>
              </a:rPr>
              <a:t>比较经济的方式</a:t>
            </a:r>
            <a:endParaRPr lang="en-US" altLang="zh-CN" sz="1800" b="1" i="0" dirty="0">
              <a:solidFill>
                <a:srgbClr val="1F2328"/>
              </a:solidFill>
              <a:effectLst/>
              <a:latin typeface="-apple-system"/>
            </a:endParaRPr>
          </a:p>
          <a:p>
            <a:pPr marL="285750" indent="-285750">
              <a:buFont typeface="Arial" panose="020B0604020202020204" pitchFamily="34" charset="0"/>
              <a:buChar char="•"/>
            </a:pPr>
            <a:r>
              <a:rPr lang="zh-CN" altLang="en-US" sz="1800" b="0" i="0" dirty="0">
                <a:solidFill>
                  <a:srgbClr val="1F2328"/>
                </a:solidFill>
                <a:effectLst/>
                <a:latin typeface="-apple-system"/>
              </a:rPr>
              <a:t>直接在上下文中提供尽可能多的信息？</a:t>
            </a:r>
            <a:endParaRPr lang="en-US" altLang="zh-CN" sz="1800" b="0" i="0" dirty="0">
              <a:solidFill>
                <a:srgbClr val="1F2328"/>
              </a:solidFill>
              <a:effectLst/>
              <a:latin typeface="-apple-system"/>
            </a:endParaRPr>
          </a:p>
          <a:p>
            <a:pPr marL="742950" lvl="1" indent="-285750">
              <a:buFont typeface="Arial" panose="020B0604020202020204" pitchFamily="34" charset="0"/>
              <a:buChar char="•"/>
            </a:pPr>
            <a:r>
              <a:rPr lang="zh-CN" altLang="en-US" sz="1800" b="0" i="0" dirty="0">
                <a:solidFill>
                  <a:srgbClr val="1F2328"/>
                </a:solidFill>
                <a:effectLst/>
                <a:latin typeface="-apple-system"/>
              </a:rPr>
              <a:t>上下文窗口越来越大：</a:t>
            </a:r>
            <a:endParaRPr lang="en-US" altLang="zh-CN" sz="1800" b="0" i="0" dirty="0">
              <a:solidFill>
                <a:srgbClr val="1F2328"/>
              </a:solidFill>
              <a:effectLst/>
              <a:latin typeface="-apple-system"/>
            </a:endParaRPr>
          </a:p>
          <a:p>
            <a:pPr marL="1200150" lvl="2" indent="-285750">
              <a:buFont typeface="Arial" panose="020B0604020202020204" pitchFamily="34" charset="0"/>
              <a:buChar char="•"/>
            </a:pPr>
            <a:r>
              <a:rPr lang="zh-CN" altLang="en-US" sz="1800" b="0" i="0" dirty="0">
                <a:solidFill>
                  <a:srgbClr val="1F2328"/>
                </a:solidFill>
                <a:effectLst/>
                <a:latin typeface="-apple-system"/>
              </a:rPr>
              <a:t>当前 </a:t>
            </a:r>
            <a:r>
              <a:rPr lang="en-US" altLang="zh-CN" sz="1800" b="1" i="0" dirty="0">
                <a:solidFill>
                  <a:srgbClr val="1F2328"/>
                </a:solidFill>
                <a:effectLst/>
                <a:latin typeface="-apple-system"/>
              </a:rPr>
              <a:t>LLM </a:t>
            </a:r>
            <a:r>
              <a:rPr lang="zh-CN" altLang="en-US" sz="1800" b="1" i="0" dirty="0">
                <a:solidFill>
                  <a:srgbClr val="1F2328"/>
                </a:solidFill>
                <a:effectLst/>
                <a:latin typeface="-apple-system"/>
              </a:rPr>
              <a:t>的网络架构决定了其上下文窗口的长度是会有上限的</a:t>
            </a:r>
            <a:r>
              <a:rPr lang="zh-CN" altLang="en-US" sz="1800" b="0" i="0" dirty="0">
                <a:solidFill>
                  <a:srgbClr val="1F2328"/>
                </a:solidFill>
                <a:effectLst/>
                <a:latin typeface="-apple-system"/>
              </a:rPr>
              <a:t>，不会无限增长</a:t>
            </a:r>
            <a:endParaRPr lang="en-US" altLang="zh-CN" sz="1800" b="0" i="0" dirty="0">
              <a:solidFill>
                <a:srgbClr val="1F2328"/>
              </a:solidFill>
              <a:effectLst/>
              <a:latin typeface="-apple-system"/>
            </a:endParaRPr>
          </a:p>
          <a:p>
            <a:pPr marL="1200150" lvl="2" indent="-285750">
              <a:buFont typeface="Arial" panose="020B0604020202020204" pitchFamily="34" charset="0"/>
              <a:buChar char="•"/>
            </a:pPr>
            <a:r>
              <a:rPr lang="zh-CN" altLang="en-US" sz="1800" b="0" i="0" dirty="0">
                <a:solidFill>
                  <a:srgbClr val="1F2328"/>
                </a:solidFill>
                <a:effectLst/>
                <a:latin typeface="-apple-system"/>
              </a:rPr>
              <a:t>看似很大的上下文窗口，能容纳的信息其实比较有限</a:t>
            </a:r>
            <a:endParaRPr lang="en-US" altLang="zh-CN" sz="1800" b="0" i="0" dirty="0">
              <a:solidFill>
                <a:srgbClr val="1F2328"/>
              </a:solidFill>
              <a:effectLst/>
              <a:latin typeface="-apple-system"/>
            </a:endParaRPr>
          </a:p>
          <a:p>
            <a:pPr marL="1200150" lvl="2" indent="-285750">
              <a:buFont typeface="Arial" panose="020B0604020202020204" pitchFamily="34" charset="0"/>
              <a:buChar char="•"/>
            </a:pPr>
            <a:r>
              <a:rPr lang="zh-CN" altLang="en-US" sz="1800" b="1" i="0" dirty="0">
                <a:solidFill>
                  <a:srgbClr val="1F2328"/>
                </a:solidFill>
                <a:effectLst/>
                <a:latin typeface="-apple-system"/>
              </a:rPr>
              <a:t>提供少量更相关的信息，相比于提供大量不加过滤的信息，</a:t>
            </a:r>
            <a:r>
              <a:rPr lang="en-US" altLang="zh-CN" sz="1800" b="1" i="0" dirty="0">
                <a:solidFill>
                  <a:srgbClr val="1F2328"/>
                </a:solidFill>
                <a:effectLst/>
                <a:latin typeface="-apple-system"/>
              </a:rPr>
              <a:t>LLM </a:t>
            </a:r>
            <a:r>
              <a:rPr lang="zh-CN" altLang="en-US" sz="1800" b="1" i="0" dirty="0">
                <a:solidFill>
                  <a:srgbClr val="1F2328"/>
                </a:solidFill>
                <a:effectLst/>
                <a:latin typeface="-apple-system"/>
              </a:rPr>
              <a:t>回复的准确性会更高</a:t>
            </a:r>
            <a:endParaRPr lang="en-US" altLang="zh-CN" sz="1800" b="1" i="0" dirty="0">
              <a:solidFill>
                <a:srgbClr val="1F2328"/>
              </a:solidFill>
              <a:effectLst/>
              <a:latin typeface="-apple-system"/>
            </a:endParaRPr>
          </a:p>
          <a:p>
            <a:pPr marL="285750" indent="-285750">
              <a:buFont typeface="Arial" panose="020B0604020202020204" pitchFamily="34" charset="0"/>
              <a:buChar char="•"/>
            </a:pPr>
            <a:r>
              <a:rPr lang="zh-CN" altLang="en-US" b="0" i="0" dirty="0">
                <a:solidFill>
                  <a:srgbClr val="1F2328"/>
                </a:solidFill>
                <a:effectLst/>
                <a:latin typeface="-apple-system"/>
              </a:rPr>
              <a:t>通过检索相关的技术从外部数据中找出相关信息片段：</a:t>
            </a:r>
            <a:r>
              <a:rPr lang="en-US" altLang="zh-CN" b="0" i="0" dirty="0">
                <a:solidFill>
                  <a:srgbClr val="1F2328"/>
                </a:solidFill>
                <a:effectLst/>
                <a:latin typeface="-apple-system"/>
              </a:rPr>
              <a:t>RAG</a:t>
            </a:r>
            <a:endParaRPr lang="en-US" altLang="zh-CN" dirty="0">
              <a:solidFill>
                <a:srgbClr val="1F2328"/>
              </a:solidFill>
              <a:latin typeface="-apple-system"/>
            </a:endParaRPr>
          </a:p>
        </p:txBody>
      </p:sp>
      <p:pic>
        <p:nvPicPr>
          <p:cNvPr id="7" name="图片 6">
            <a:extLst>
              <a:ext uri="{FF2B5EF4-FFF2-40B4-BE49-F238E27FC236}">
                <a16:creationId xmlns:a16="http://schemas.microsoft.com/office/drawing/2014/main" id="{E9A9D2D1-6CC7-E0DA-294A-4240B3DBD8BA}"/>
              </a:ext>
            </a:extLst>
          </p:cNvPr>
          <p:cNvPicPr>
            <a:picLocks noChangeAspect="1"/>
          </p:cNvPicPr>
          <p:nvPr/>
        </p:nvPicPr>
        <p:blipFill>
          <a:blip r:embed="rId3"/>
          <a:stretch>
            <a:fillRect/>
          </a:stretch>
        </p:blipFill>
        <p:spPr>
          <a:xfrm>
            <a:off x="7218683" y="885921"/>
            <a:ext cx="4795517" cy="4848565"/>
          </a:xfrm>
          <a:prstGeom prst="rect">
            <a:avLst/>
          </a:prstGeom>
        </p:spPr>
      </p:pic>
    </p:spTree>
    <p:extLst>
      <p:ext uri="{BB962C8B-B14F-4D97-AF65-F5344CB8AC3E}">
        <p14:creationId xmlns:p14="http://schemas.microsoft.com/office/powerpoint/2010/main" val="2071926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CD861-2E58-651C-2FF5-11DAFB2FF2A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704E21E-24AF-A12A-6B13-F4D2FCAF0466}"/>
              </a:ext>
            </a:extLst>
          </p:cNvPr>
          <p:cNvSpPr>
            <a:spLocks noGrp="1"/>
          </p:cNvSpPr>
          <p:nvPr>
            <p:ph type="title"/>
          </p:nvPr>
        </p:nvSpPr>
        <p:spPr>
          <a:xfrm>
            <a:off x="559118" y="136525"/>
            <a:ext cx="9505631" cy="595630"/>
          </a:xfrm>
        </p:spPr>
        <p:txBody>
          <a:bodyPr/>
          <a:lstStyle/>
          <a:p>
            <a:r>
              <a:rPr lang="zh-CN" altLang="en-US" sz="3600" b="1" i="0" dirty="0">
                <a:solidFill>
                  <a:srgbClr val="1F2328"/>
                </a:solidFill>
                <a:effectLst/>
                <a:latin typeface="-apple-system"/>
              </a:rPr>
              <a:t>微调 </a:t>
            </a:r>
            <a:r>
              <a:rPr lang="en-US" altLang="zh-CN" sz="3600" b="1" i="0" dirty="0">
                <a:solidFill>
                  <a:srgbClr val="1F2328"/>
                </a:solidFill>
                <a:effectLst/>
                <a:latin typeface="-apple-system"/>
              </a:rPr>
              <a:t>vs RAG</a:t>
            </a:r>
          </a:p>
        </p:txBody>
      </p:sp>
      <p:sp>
        <p:nvSpPr>
          <p:cNvPr id="64" name="文本框 63">
            <a:extLst>
              <a:ext uri="{FF2B5EF4-FFF2-40B4-BE49-F238E27FC236}">
                <a16:creationId xmlns:a16="http://schemas.microsoft.com/office/drawing/2014/main" id="{9FA09BBF-783E-7043-AF2C-C010636547CF}"/>
              </a:ext>
            </a:extLst>
          </p:cNvPr>
          <p:cNvSpPr txBox="1"/>
          <p:nvPr/>
        </p:nvSpPr>
        <p:spPr>
          <a:xfrm>
            <a:off x="284917" y="1166842"/>
            <a:ext cx="4946935" cy="4524315"/>
          </a:xfrm>
          <a:prstGeom prst="rect">
            <a:avLst/>
          </a:prstGeom>
          <a:noFill/>
        </p:spPr>
        <p:txBody>
          <a:bodyPr wrap="square">
            <a:spAutoFit/>
          </a:bodyPr>
          <a:lstStyle/>
          <a:p>
            <a:pPr marL="285750" indent="-285750" algn="l">
              <a:buFont typeface="Arial" panose="020B0604020202020204" pitchFamily="34" charset="0"/>
              <a:buChar char="•"/>
            </a:pPr>
            <a:r>
              <a:rPr lang="zh-CN" altLang="en-US" b="1" i="0" dirty="0">
                <a:solidFill>
                  <a:srgbClr val="1F2328"/>
                </a:solidFill>
                <a:effectLst/>
                <a:latin typeface="-apple-system"/>
              </a:rPr>
              <a:t>使用外部知识</a:t>
            </a:r>
            <a:endParaRPr lang="en-US" altLang="zh-CN" b="0" i="0" dirty="0">
              <a:solidFill>
                <a:srgbClr val="1F2328"/>
              </a:solidFill>
              <a:effectLst/>
              <a:latin typeface="-apple-system"/>
            </a:endParaRPr>
          </a:p>
          <a:p>
            <a:pPr marL="742950" lvl="1" indent="-285750">
              <a:buFont typeface="Arial" panose="020B0604020202020204" pitchFamily="34" charset="0"/>
              <a:buChar char="•"/>
            </a:pPr>
            <a:r>
              <a:rPr lang="zh-CN" altLang="en-US" b="0" i="0" dirty="0">
                <a:solidFill>
                  <a:srgbClr val="1F2328"/>
                </a:solidFill>
                <a:effectLst/>
                <a:latin typeface="-apple-system"/>
              </a:rPr>
              <a:t>能有效提升大模型生成时的可靠度</a:t>
            </a:r>
          </a:p>
          <a:p>
            <a:pPr marL="285750" indent="-285750" algn="l">
              <a:buFont typeface="Arial" panose="020B0604020202020204" pitchFamily="34" charset="0"/>
              <a:buChar char="•"/>
            </a:pPr>
            <a:r>
              <a:rPr lang="zh-CN" altLang="en-US" b="1" i="0" dirty="0">
                <a:solidFill>
                  <a:srgbClr val="1F2328"/>
                </a:solidFill>
                <a:effectLst/>
                <a:latin typeface="-apple-system"/>
              </a:rPr>
              <a:t>检索库的更新机制能让大模型的生成更具及时性</a:t>
            </a:r>
            <a:endParaRPr lang="en-US" altLang="zh-CN" dirty="0">
              <a:solidFill>
                <a:srgbClr val="1F2328"/>
              </a:solidFill>
              <a:latin typeface="-apple-system"/>
            </a:endParaRPr>
          </a:p>
          <a:p>
            <a:pPr marL="285750" indent="-285750" algn="l">
              <a:buFont typeface="Arial" panose="020B0604020202020204" pitchFamily="34" charset="0"/>
              <a:buChar char="•"/>
            </a:pPr>
            <a:r>
              <a:rPr lang="zh-CN" altLang="en-US" b="1" i="0" dirty="0">
                <a:solidFill>
                  <a:srgbClr val="1F2328"/>
                </a:solidFill>
                <a:effectLst/>
                <a:latin typeface="-apple-system"/>
              </a:rPr>
              <a:t>可解释性强</a:t>
            </a:r>
            <a:endParaRPr lang="en-US" altLang="zh-CN" b="0" i="0" dirty="0">
              <a:solidFill>
                <a:srgbClr val="1F2328"/>
              </a:solidFill>
              <a:effectLst/>
              <a:latin typeface="-apple-system"/>
            </a:endParaRPr>
          </a:p>
          <a:p>
            <a:pPr marL="742950" lvl="1" indent="-285750">
              <a:buFont typeface="Arial" panose="020B0604020202020204" pitchFamily="34" charset="0"/>
              <a:buChar char="•"/>
            </a:pPr>
            <a:r>
              <a:rPr lang="zh-CN" altLang="en-US" b="0" i="0" dirty="0">
                <a:solidFill>
                  <a:srgbClr val="1F2328"/>
                </a:solidFill>
                <a:effectLst/>
                <a:latin typeface="-apple-system"/>
              </a:rPr>
              <a:t>可以通过信息来源核实回复的准确性。</a:t>
            </a:r>
          </a:p>
          <a:p>
            <a:pPr marL="285750" indent="-285750" algn="l">
              <a:buFont typeface="Arial" panose="020B0604020202020204" pitchFamily="34" charset="0"/>
              <a:buChar char="•"/>
            </a:pPr>
            <a:r>
              <a:rPr lang="zh-CN" altLang="en-US" b="1" i="0" dirty="0">
                <a:solidFill>
                  <a:srgbClr val="1F2328"/>
                </a:solidFill>
                <a:effectLst/>
                <a:latin typeface="-apple-system"/>
              </a:rPr>
              <a:t>具备高度定制能力</a:t>
            </a:r>
            <a:endParaRPr lang="en-US" altLang="zh-CN" b="0" i="0" dirty="0">
              <a:solidFill>
                <a:srgbClr val="1F2328"/>
              </a:solidFill>
              <a:effectLst/>
              <a:latin typeface="-apple-system"/>
            </a:endParaRPr>
          </a:p>
          <a:p>
            <a:pPr marL="742950" lvl="1" indent="-285750">
              <a:buFont typeface="Arial" panose="020B0604020202020204" pitchFamily="34" charset="0"/>
              <a:buChar char="•"/>
            </a:pPr>
            <a:r>
              <a:rPr lang="zh-CN" altLang="en-US" b="0" i="0" dirty="0">
                <a:solidFill>
                  <a:srgbClr val="1F2328"/>
                </a:solidFill>
                <a:effectLst/>
                <a:latin typeface="-apple-system"/>
              </a:rPr>
              <a:t>通过特定领域的知识库，即可快速让大模型具备该领域的能力。</a:t>
            </a:r>
          </a:p>
          <a:p>
            <a:pPr marL="285750" indent="-285750" algn="l">
              <a:buFont typeface="Arial" panose="020B0604020202020204" pitchFamily="34" charset="0"/>
              <a:buChar char="•"/>
            </a:pPr>
            <a:r>
              <a:rPr lang="zh-CN" altLang="en-US" b="1" i="0" dirty="0">
                <a:solidFill>
                  <a:srgbClr val="1F2328"/>
                </a:solidFill>
                <a:effectLst/>
                <a:latin typeface="-apple-system"/>
              </a:rPr>
              <a:t>安全和隐私管理能力</a:t>
            </a:r>
            <a:endParaRPr lang="en-US" altLang="zh-CN" b="1" i="0" dirty="0">
              <a:solidFill>
                <a:srgbClr val="1F2328"/>
              </a:solidFill>
              <a:effectLst/>
              <a:latin typeface="-apple-system"/>
            </a:endParaRPr>
          </a:p>
          <a:p>
            <a:pPr marL="285750" indent="-285750" algn="l">
              <a:buFont typeface="Arial" panose="020B0604020202020204" pitchFamily="34" charset="0"/>
              <a:buChar char="•"/>
            </a:pPr>
            <a:r>
              <a:rPr lang="zh-CN" altLang="en-US" b="1" i="0" dirty="0">
                <a:solidFill>
                  <a:srgbClr val="1F2328"/>
                </a:solidFill>
                <a:effectLst/>
                <a:latin typeface="-apple-system"/>
              </a:rPr>
              <a:t>数据上具备很强的可拓展性</a:t>
            </a:r>
            <a:endParaRPr lang="en-US" altLang="zh-CN" b="1" i="0" dirty="0">
              <a:solidFill>
                <a:srgbClr val="1F2328"/>
              </a:solidFill>
              <a:effectLst/>
              <a:latin typeface="-apple-system"/>
            </a:endParaRPr>
          </a:p>
          <a:p>
            <a:pPr marL="285750" indent="-285750" algn="l">
              <a:buFont typeface="Arial" panose="020B0604020202020204" pitchFamily="34" charset="0"/>
              <a:buChar char="•"/>
            </a:pPr>
            <a:r>
              <a:rPr lang="zh-CN" altLang="en-US" b="1" i="0" dirty="0">
                <a:solidFill>
                  <a:srgbClr val="1F2328"/>
                </a:solidFill>
                <a:effectLst/>
                <a:latin typeface="-apple-system"/>
              </a:rPr>
              <a:t>知识更新的同时，不需要训练模型</a:t>
            </a:r>
            <a:r>
              <a:rPr lang="zh-CN" altLang="en-US" b="0" i="0" dirty="0">
                <a:solidFill>
                  <a:srgbClr val="1F2328"/>
                </a:solidFill>
                <a:effectLst/>
                <a:latin typeface="-apple-system"/>
              </a:rPr>
              <a:t>，更经济实惠。</a:t>
            </a:r>
          </a:p>
          <a:p>
            <a:pPr marL="285750" indent="-285750" algn="l">
              <a:buFont typeface="Arial" panose="020B0604020202020204" pitchFamily="34" charset="0"/>
              <a:buChar char="•"/>
            </a:pPr>
            <a:r>
              <a:rPr lang="zh-CN" altLang="en-US" b="1" i="0" dirty="0">
                <a:solidFill>
                  <a:srgbClr val="1F2328"/>
                </a:solidFill>
                <a:effectLst/>
                <a:latin typeface="-apple-system"/>
              </a:rPr>
              <a:t>结果更加确定而可控</a:t>
            </a:r>
            <a:endParaRPr lang="en-US" altLang="zh-CN" b="0" i="0" dirty="0">
              <a:solidFill>
                <a:srgbClr val="1F2328"/>
              </a:solidFill>
              <a:effectLst/>
              <a:latin typeface="-apple-system"/>
            </a:endParaRPr>
          </a:p>
          <a:p>
            <a:pPr marL="742950" lvl="1" indent="-285750">
              <a:buFont typeface="Arial" panose="020B0604020202020204" pitchFamily="34" charset="0"/>
              <a:buChar char="•"/>
            </a:pPr>
            <a:r>
              <a:rPr lang="en-US" altLang="zh-CN" b="0" i="0" dirty="0">
                <a:solidFill>
                  <a:srgbClr val="1F2328"/>
                </a:solidFill>
                <a:effectLst/>
                <a:latin typeface="-apple-system"/>
              </a:rPr>
              <a:t>RAG</a:t>
            </a:r>
            <a:r>
              <a:rPr lang="zh-CN" altLang="en-US" b="0" i="0" dirty="0">
                <a:solidFill>
                  <a:srgbClr val="1F2328"/>
                </a:solidFill>
                <a:effectLst/>
                <a:latin typeface="-apple-system"/>
              </a:rPr>
              <a:t>检索结果直接对应最终结果，微调并不能保证模型学不会或者学歪。</a:t>
            </a:r>
          </a:p>
        </p:txBody>
      </p:sp>
      <p:pic>
        <p:nvPicPr>
          <p:cNvPr id="4" name="图片 3">
            <a:extLst>
              <a:ext uri="{FF2B5EF4-FFF2-40B4-BE49-F238E27FC236}">
                <a16:creationId xmlns:a16="http://schemas.microsoft.com/office/drawing/2014/main" id="{7BAA2207-7367-9132-0879-0FB4E9A67239}"/>
              </a:ext>
            </a:extLst>
          </p:cNvPr>
          <p:cNvPicPr>
            <a:picLocks noChangeAspect="1"/>
          </p:cNvPicPr>
          <p:nvPr/>
        </p:nvPicPr>
        <p:blipFill>
          <a:blip r:embed="rId3"/>
          <a:stretch>
            <a:fillRect/>
          </a:stretch>
        </p:blipFill>
        <p:spPr>
          <a:xfrm>
            <a:off x="5231852" y="1008287"/>
            <a:ext cx="6960148" cy="5041458"/>
          </a:xfrm>
          <a:prstGeom prst="rect">
            <a:avLst/>
          </a:prstGeom>
        </p:spPr>
      </p:pic>
    </p:spTree>
    <p:extLst>
      <p:ext uri="{BB962C8B-B14F-4D97-AF65-F5344CB8AC3E}">
        <p14:creationId xmlns:p14="http://schemas.microsoft.com/office/powerpoint/2010/main" val="4003882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29632-B213-4498-52CF-2D017EB57BD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9ACCAD9-EEB0-A8A0-DE4D-E5FC29DFAB86}"/>
              </a:ext>
            </a:extLst>
          </p:cNvPr>
          <p:cNvSpPr>
            <a:spLocks noGrp="1"/>
          </p:cNvSpPr>
          <p:nvPr>
            <p:ph type="title"/>
          </p:nvPr>
        </p:nvSpPr>
        <p:spPr>
          <a:xfrm>
            <a:off x="559118" y="136525"/>
            <a:ext cx="9505631" cy="595630"/>
          </a:xfrm>
        </p:spPr>
        <p:txBody>
          <a:bodyPr/>
          <a:lstStyle/>
          <a:p>
            <a:r>
              <a:rPr lang="en-US" altLang="zh-CN" sz="3600" dirty="0"/>
              <a:t>RAG</a:t>
            </a:r>
            <a:r>
              <a:rPr lang="zh-CN" altLang="en-US" sz="3600" dirty="0"/>
              <a:t>的实现</a:t>
            </a:r>
          </a:p>
        </p:txBody>
      </p:sp>
      <p:sp>
        <p:nvSpPr>
          <p:cNvPr id="7" name="文本框 6">
            <a:extLst>
              <a:ext uri="{FF2B5EF4-FFF2-40B4-BE49-F238E27FC236}">
                <a16:creationId xmlns:a16="http://schemas.microsoft.com/office/drawing/2014/main" id="{838EAAF0-E09A-F4CF-AEB3-7975474D36CB}"/>
              </a:ext>
            </a:extLst>
          </p:cNvPr>
          <p:cNvSpPr txBox="1"/>
          <p:nvPr/>
        </p:nvSpPr>
        <p:spPr>
          <a:xfrm>
            <a:off x="349250" y="1054011"/>
            <a:ext cx="11214100" cy="646331"/>
          </a:xfrm>
          <a:prstGeom prst="rect">
            <a:avLst/>
          </a:prstGeom>
          <a:noFill/>
        </p:spPr>
        <p:txBody>
          <a:bodyPr wrap="square">
            <a:spAutoFit/>
          </a:bodyPr>
          <a:lstStyle/>
          <a:p>
            <a:pPr marL="285750" indent="-285750">
              <a:buFont typeface="Arial" panose="020B0604020202020204" pitchFamily="34" charset="0"/>
              <a:buChar char="•"/>
            </a:pPr>
            <a:r>
              <a:rPr lang="zh-CN" altLang="en-US" i="0" dirty="0">
                <a:solidFill>
                  <a:srgbClr val="1F2328"/>
                </a:solidFill>
                <a:effectLst/>
                <a:latin typeface="-apple-system"/>
              </a:rPr>
              <a:t>通过检索相关的技术从外部数据中找出相关信息片段</a:t>
            </a:r>
            <a:r>
              <a:rPr lang="zh-CN" altLang="en-US" dirty="0">
                <a:solidFill>
                  <a:srgbClr val="1F2328"/>
                </a:solidFill>
                <a:latin typeface="-apple-system"/>
              </a:rPr>
              <a:t>，</a:t>
            </a:r>
            <a:r>
              <a:rPr lang="zh-CN" altLang="en-US" sz="1800" i="0" dirty="0">
                <a:solidFill>
                  <a:srgbClr val="1F2328"/>
                </a:solidFill>
                <a:effectLst/>
                <a:latin typeface="-apple-system"/>
              </a:rPr>
              <a:t>在 </a:t>
            </a:r>
            <a:r>
              <a:rPr lang="en-US" altLang="zh-CN" sz="1800" i="0" dirty="0">
                <a:solidFill>
                  <a:srgbClr val="1F2328"/>
                </a:solidFill>
                <a:effectLst/>
                <a:latin typeface="-apple-system"/>
              </a:rPr>
              <a:t>LLM </a:t>
            </a:r>
            <a:r>
              <a:rPr lang="zh-CN" altLang="en-US" sz="1800" i="0" dirty="0">
                <a:solidFill>
                  <a:srgbClr val="1F2328"/>
                </a:solidFill>
                <a:effectLst/>
                <a:latin typeface="-apple-system"/>
              </a:rPr>
              <a:t>推断时作为上下文</a:t>
            </a:r>
            <a:r>
              <a:rPr lang="en-US" altLang="zh-CN" sz="1800" i="0" dirty="0">
                <a:solidFill>
                  <a:srgbClr val="1F2328"/>
                </a:solidFill>
                <a:effectLst/>
                <a:latin typeface="-apple-system"/>
              </a:rPr>
              <a:t> </a:t>
            </a:r>
            <a:r>
              <a:rPr lang="zh-CN" altLang="en-US" sz="1800" i="0" dirty="0">
                <a:solidFill>
                  <a:srgbClr val="1F2328"/>
                </a:solidFill>
                <a:effectLst/>
                <a:latin typeface="-apple-system"/>
              </a:rPr>
              <a:t>给出，增强</a:t>
            </a:r>
            <a:r>
              <a:rPr lang="en-US" altLang="zh-CN" sz="1800" i="0" dirty="0">
                <a:solidFill>
                  <a:srgbClr val="1F2328"/>
                </a:solidFill>
                <a:effectLst/>
                <a:latin typeface="-apple-system"/>
              </a:rPr>
              <a:t>LLM</a:t>
            </a:r>
            <a:r>
              <a:rPr lang="zh-CN" altLang="en-US" sz="1800" i="0" dirty="0">
                <a:solidFill>
                  <a:srgbClr val="1F2328"/>
                </a:solidFill>
                <a:effectLst/>
                <a:latin typeface="-apple-system"/>
              </a:rPr>
              <a:t>的输出</a:t>
            </a:r>
            <a:endParaRPr lang="en-US" altLang="zh-CN" sz="1800" i="0" dirty="0">
              <a:solidFill>
                <a:srgbClr val="1F2328"/>
              </a:solidFill>
              <a:effectLst/>
              <a:latin typeface="-apple-system"/>
            </a:endParaRPr>
          </a:p>
          <a:p>
            <a:pPr marL="285750" indent="-285750">
              <a:buFont typeface="Arial" panose="020B0604020202020204" pitchFamily="34" charset="0"/>
              <a:buChar char="•"/>
            </a:pPr>
            <a:endParaRPr lang="en-US" altLang="zh-CN" b="1" dirty="0">
              <a:solidFill>
                <a:srgbClr val="1F2328"/>
              </a:solidFill>
              <a:latin typeface="-apple-system"/>
            </a:endParaRPr>
          </a:p>
        </p:txBody>
      </p:sp>
      <p:pic>
        <p:nvPicPr>
          <p:cNvPr id="17" name="图片 16">
            <a:extLst>
              <a:ext uri="{FF2B5EF4-FFF2-40B4-BE49-F238E27FC236}">
                <a16:creationId xmlns:a16="http://schemas.microsoft.com/office/drawing/2014/main" id="{E0F7285E-8A68-B03F-6C57-FB81D16B4FB6}"/>
              </a:ext>
            </a:extLst>
          </p:cNvPr>
          <p:cNvPicPr>
            <a:picLocks noChangeAspect="1"/>
          </p:cNvPicPr>
          <p:nvPr/>
        </p:nvPicPr>
        <p:blipFill>
          <a:blip r:embed="rId3"/>
          <a:stretch>
            <a:fillRect/>
          </a:stretch>
        </p:blipFill>
        <p:spPr>
          <a:xfrm>
            <a:off x="673419" y="3320631"/>
            <a:ext cx="4984431" cy="3163197"/>
          </a:xfrm>
          <a:prstGeom prst="rect">
            <a:avLst/>
          </a:prstGeom>
        </p:spPr>
      </p:pic>
      <p:pic>
        <p:nvPicPr>
          <p:cNvPr id="19" name="图片 18">
            <a:extLst>
              <a:ext uri="{FF2B5EF4-FFF2-40B4-BE49-F238E27FC236}">
                <a16:creationId xmlns:a16="http://schemas.microsoft.com/office/drawing/2014/main" id="{6D08C1A0-5429-6F28-D6C3-0190E37C10E2}"/>
              </a:ext>
            </a:extLst>
          </p:cNvPr>
          <p:cNvPicPr>
            <a:picLocks noChangeAspect="1"/>
          </p:cNvPicPr>
          <p:nvPr/>
        </p:nvPicPr>
        <p:blipFill>
          <a:blip r:embed="rId4"/>
          <a:stretch>
            <a:fillRect/>
          </a:stretch>
        </p:blipFill>
        <p:spPr>
          <a:xfrm>
            <a:off x="6362700" y="2112230"/>
            <a:ext cx="5065425" cy="4371598"/>
          </a:xfrm>
          <a:prstGeom prst="rect">
            <a:avLst/>
          </a:prstGeom>
        </p:spPr>
      </p:pic>
      <p:pic>
        <p:nvPicPr>
          <p:cNvPr id="21" name="图片 20">
            <a:extLst>
              <a:ext uri="{FF2B5EF4-FFF2-40B4-BE49-F238E27FC236}">
                <a16:creationId xmlns:a16="http://schemas.microsoft.com/office/drawing/2014/main" id="{FC368056-C23A-048B-D3B8-2B8AB3B08EA8}"/>
              </a:ext>
            </a:extLst>
          </p:cNvPr>
          <p:cNvPicPr>
            <a:picLocks noChangeAspect="1"/>
          </p:cNvPicPr>
          <p:nvPr/>
        </p:nvPicPr>
        <p:blipFill>
          <a:blip r:embed="rId5"/>
          <a:stretch>
            <a:fillRect/>
          </a:stretch>
        </p:blipFill>
        <p:spPr>
          <a:xfrm>
            <a:off x="1198279" y="1464384"/>
            <a:ext cx="3913471" cy="1690649"/>
          </a:xfrm>
          <a:prstGeom prst="rect">
            <a:avLst/>
          </a:prstGeom>
        </p:spPr>
      </p:pic>
    </p:spTree>
    <p:extLst>
      <p:ext uri="{BB962C8B-B14F-4D97-AF65-F5344CB8AC3E}">
        <p14:creationId xmlns:p14="http://schemas.microsoft.com/office/powerpoint/2010/main" val="1385992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9DFC7-E71A-848C-BD3B-4994C599E20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34347FE-4C02-331A-4356-FFF5D166B4D9}"/>
              </a:ext>
            </a:extLst>
          </p:cNvPr>
          <p:cNvSpPr>
            <a:spLocks noGrp="1"/>
          </p:cNvSpPr>
          <p:nvPr>
            <p:ph type="title"/>
          </p:nvPr>
        </p:nvSpPr>
        <p:spPr>
          <a:xfrm>
            <a:off x="559118" y="136525"/>
            <a:ext cx="9505631" cy="595630"/>
          </a:xfrm>
        </p:spPr>
        <p:txBody>
          <a:bodyPr/>
          <a:lstStyle/>
          <a:p>
            <a:r>
              <a:rPr lang="en-US" altLang="zh-CN" sz="3600" dirty="0"/>
              <a:t>example-1.py</a:t>
            </a:r>
          </a:p>
        </p:txBody>
      </p:sp>
      <p:sp>
        <p:nvSpPr>
          <p:cNvPr id="9" name="文本框 8">
            <a:extLst>
              <a:ext uri="{FF2B5EF4-FFF2-40B4-BE49-F238E27FC236}">
                <a16:creationId xmlns:a16="http://schemas.microsoft.com/office/drawing/2014/main" id="{F1828613-BA31-8D1B-3B32-1FF7AF553634}"/>
              </a:ext>
            </a:extLst>
          </p:cNvPr>
          <p:cNvSpPr txBox="1"/>
          <p:nvPr/>
        </p:nvSpPr>
        <p:spPr>
          <a:xfrm>
            <a:off x="231933" y="1863678"/>
            <a:ext cx="5080000" cy="4043415"/>
          </a:xfrm>
          <a:prstGeom prst="rect">
            <a:avLst/>
          </a:prstGeom>
          <a:noFill/>
        </p:spPr>
        <p:txBody>
          <a:bodyPr wrap="square">
            <a:spAutoFit/>
          </a:bodyPr>
          <a:lstStyle/>
          <a:p>
            <a:pPr>
              <a:lnSpc>
                <a:spcPts val="1425"/>
              </a:lnSpc>
            </a:pPr>
            <a:r>
              <a:rPr lang="en-US" altLang="zh-CN" sz="1200" b="0" dirty="0">
                <a:solidFill>
                  <a:srgbClr val="0000FF"/>
                </a:solidFill>
                <a:effectLst/>
                <a:latin typeface="Consolas" panose="020B0609020204030204" pitchFamily="49" charset="0"/>
              </a:rPr>
              <a:t>def</a:t>
            </a:r>
            <a:r>
              <a:rPr lang="en-US" altLang="zh-CN" sz="1200" b="0" dirty="0">
                <a:solidFill>
                  <a:srgbClr val="000000"/>
                </a:solidFill>
                <a:effectLst/>
                <a:latin typeface="Consolas" panose="020B0609020204030204" pitchFamily="49" charset="0"/>
              </a:rPr>
              <a:t> </a:t>
            </a:r>
            <a:r>
              <a:rPr lang="en-US" altLang="zh-CN" sz="1200" b="0" dirty="0" err="1">
                <a:solidFill>
                  <a:srgbClr val="795E26"/>
                </a:solidFill>
                <a:effectLst/>
                <a:latin typeface="Consolas" panose="020B0609020204030204" pitchFamily="49" charset="0"/>
              </a:rPr>
              <a:t>find_best_match</a:t>
            </a:r>
            <a:r>
              <a:rPr lang="en-US" altLang="zh-CN" sz="1200" b="0" dirty="0">
                <a:solidFill>
                  <a:srgbClr val="000000"/>
                </a:solidFill>
                <a:effectLst/>
                <a:latin typeface="Consolas" panose="020B0609020204030204" pitchFamily="49" charset="0"/>
              </a:rPr>
              <a:t>(</a:t>
            </a:r>
            <a:r>
              <a:rPr lang="en-US" altLang="zh-CN" sz="1200" b="0" dirty="0">
                <a:solidFill>
                  <a:srgbClr val="001080"/>
                </a:solidFill>
                <a:effectLst/>
                <a:latin typeface="Consolas" panose="020B0609020204030204" pitchFamily="49" charset="0"/>
              </a:rPr>
              <a:t>query</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docs</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a:solidFill>
                  <a:srgbClr val="008000"/>
                </a:solidFill>
                <a:effectLst/>
                <a:latin typeface="Consolas" panose="020B0609020204030204" pitchFamily="49" charset="0"/>
              </a:rPr>
              <a:t># </a:t>
            </a:r>
            <a:r>
              <a:rPr lang="zh-CN" altLang="en-US" sz="1200" b="0" dirty="0">
                <a:solidFill>
                  <a:srgbClr val="008000"/>
                </a:solidFill>
                <a:effectLst/>
                <a:latin typeface="Consolas" panose="020B0609020204030204" pitchFamily="49" charset="0"/>
              </a:rPr>
              <a:t>使用分词器切割</a:t>
            </a:r>
            <a:r>
              <a:rPr lang="en-US" altLang="zh-CN" sz="1200" b="0" dirty="0">
                <a:solidFill>
                  <a:srgbClr val="008000"/>
                </a:solidFill>
                <a:effectLst/>
                <a:latin typeface="Consolas" panose="020B0609020204030204" pitchFamily="49" charset="0"/>
              </a:rPr>
              <a:t>, keywords list</a:t>
            </a:r>
            <a:endParaRPr lang="en-US" altLang="zh-CN" sz="1200" b="0" dirty="0">
              <a:solidFill>
                <a:srgbClr val="000000"/>
              </a:solidFill>
              <a:effectLst/>
              <a:latin typeface="Consolas" panose="020B0609020204030204" pitchFamily="49" charset="0"/>
            </a:endParaRP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keywords</a:t>
            </a:r>
            <a:r>
              <a:rPr lang="en-US" altLang="zh-CN" sz="1200" b="0" dirty="0">
                <a:solidFill>
                  <a:srgbClr val="000000"/>
                </a:solidFill>
                <a:effectLst/>
                <a:latin typeface="Consolas" panose="020B0609020204030204" pitchFamily="49" charset="0"/>
              </a:rPr>
              <a:t> = </a:t>
            </a:r>
            <a:r>
              <a:rPr lang="en-US" altLang="zh-CN" sz="1200" b="0" dirty="0" err="1">
                <a:solidFill>
                  <a:srgbClr val="267F99"/>
                </a:solidFill>
                <a:effectLst/>
                <a:latin typeface="Consolas" panose="020B0609020204030204" pitchFamily="49" charset="0"/>
              </a:rPr>
              <a:t>jieba</a:t>
            </a:r>
            <a:r>
              <a:rPr lang="en-US" altLang="zh-CN" sz="1200" b="0" dirty="0" err="1">
                <a:solidFill>
                  <a:srgbClr val="000000"/>
                </a:solidFill>
                <a:effectLst/>
                <a:latin typeface="Consolas" panose="020B0609020204030204" pitchFamily="49" charset="0"/>
              </a:rPr>
              <a:t>.</a:t>
            </a:r>
            <a:r>
              <a:rPr lang="en-US" altLang="zh-CN" sz="1200" b="0" dirty="0" err="1">
                <a:solidFill>
                  <a:srgbClr val="001080"/>
                </a:solidFill>
                <a:effectLst/>
                <a:latin typeface="Consolas" panose="020B0609020204030204" pitchFamily="49" charset="0"/>
              </a:rPr>
              <a:t>lcut</a:t>
            </a:r>
            <a:r>
              <a:rPr lang="en-US" altLang="zh-CN" sz="1200" b="0" dirty="0">
                <a:solidFill>
                  <a:srgbClr val="000000"/>
                </a:solidFill>
                <a:effectLst/>
                <a:latin typeface="Consolas" panose="020B0609020204030204" pitchFamily="49" charset="0"/>
              </a:rPr>
              <a:t>(</a:t>
            </a:r>
            <a:r>
              <a:rPr lang="en-US" altLang="zh-CN" sz="1200" b="0" dirty="0">
                <a:solidFill>
                  <a:srgbClr val="001080"/>
                </a:solidFill>
                <a:effectLst/>
                <a:latin typeface="Consolas" panose="020B0609020204030204" pitchFamily="49" charset="0"/>
              </a:rPr>
              <a:t>query</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a:solidFill>
                  <a:srgbClr val="795E26"/>
                </a:solidFill>
                <a:effectLst/>
                <a:latin typeface="Consolas" panose="020B0609020204030204" pitchFamily="49" charset="0"/>
              </a:rPr>
              <a:t>print</a:t>
            </a:r>
            <a:r>
              <a:rPr lang="en-US" altLang="zh-CN" sz="1200" b="0" dirty="0">
                <a:solidFill>
                  <a:srgbClr val="000000"/>
                </a:solidFill>
                <a:effectLst/>
                <a:latin typeface="Consolas" panose="020B0609020204030204" pitchFamily="49" charset="0"/>
              </a:rPr>
              <a:t>(</a:t>
            </a:r>
            <a:r>
              <a:rPr lang="en-US" altLang="zh-CN" sz="1200" b="0" dirty="0">
                <a:solidFill>
                  <a:srgbClr val="0000FF"/>
                </a:solidFill>
                <a:effectLst/>
                <a:latin typeface="Consolas" panose="020B0609020204030204" pitchFamily="49" charset="0"/>
              </a:rPr>
              <a:t>f</a:t>
            </a:r>
            <a:r>
              <a:rPr lang="en-US" altLang="zh-CN" sz="1200" b="0" dirty="0">
                <a:solidFill>
                  <a:srgbClr val="A31515"/>
                </a:solidFill>
                <a:effectLst/>
                <a:latin typeface="Consolas" panose="020B0609020204030204" pitchFamily="49" charset="0"/>
              </a:rPr>
              <a:t>"</a:t>
            </a:r>
            <a:r>
              <a:rPr lang="en-US" altLang="zh-CN" sz="1200" b="0" dirty="0">
                <a:solidFill>
                  <a:srgbClr val="0000FF"/>
                </a:solidFill>
                <a:effectLst/>
                <a:latin typeface="Consolas" panose="020B0609020204030204" pitchFamily="49" charset="0"/>
              </a:rPr>
              <a:t>{</a:t>
            </a:r>
            <a:r>
              <a:rPr lang="en-US" altLang="zh-CN" sz="1200" b="0" dirty="0">
                <a:solidFill>
                  <a:srgbClr val="001080"/>
                </a:solidFill>
                <a:effectLst/>
                <a:latin typeface="Consolas" panose="020B0609020204030204" pitchFamily="49" charset="0"/>
              </a:rPr>
              <a:t>keywords</a:t>
            </a:r>
            <a:r>
              <a:rPr lang="en-US" altLang="zh-CN" sz="1200" b="0" dirty="0">
                <a:solidFill>
                  <a:srgbClr val="0000FF"/>
                </a:solidFill>
                <a:effectLst/>
                <a:latin typeface="Consolas" panose="020B0609020204030204" pitchFamily="49" charset="0"/>
              </a:rPr>
              <a:t>=}</a:t>
            </a:r>
            <a:r>
              <a:rPr lang="en-US" altLang="zh-CN" sz="1200" b="0" dirty="0">
                <a:solidFill>
                  <a:srgbClr val="A31515"/>
                </a:solidFill>
                <a:effectLst/>
                <a:latin typeface="Consolas" panose="020B0609020204030204" pitchFamily="49" charset="0"/>
              </a:rPr>
              <a:t>"</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err="1">
                <a:solidFill>
                  <a:srgbClr val="001080"/>
                </a:solidFill>
                <a:effectLst/>
                <a:latin typeface="Consolas" panose="020B0609020204030204" pitchFamily="49" charset="0"/>
              </a:rPr>
              <a:t>best_match</a:t>
            </a:r>
            <a:r>
              <a:rPr lang="en-US" altLang="zh-CN" sz="1200" b="0" dirty="0">
                <a:solidFill>
                  <a:srgbClr val="000000"/>
                </a:solidFill>
                <a:effectLst/>
                <a:latin typeface="Consolas" panose="020B0609020204030204" pitchFamily="49" charset="0"/>
              </a:rPr>
              <a:t> = </a:t>
            </a:r>
            <a:r>
              <a:rPr lang="en-US" altLang="zh-CN" sz="1200" b="0" dirty="0">
                <a:solidFill>
                  <a:srgbClr val="0000FF"/>
                </a:solidFill>
                <a:effectLst/>
                <a:latin typeface="Consolas" panose="020B0609020204030204" pitchFamily="49" charset="0"/>
              </a:rPr>
              <a:t>None</a:t>
            </a:r>
            <a:endParaRPr lang="en-US" altLang="zh-CN" sz="1200" b="0" dirty="0">
              <a:solidFill>
                <a:srgbClr val="000000"/>
              </a:solidFill>
              <a:effectLst/>
              <a:latin typeface="Consolas" panose="020B0609020204030204" pitchFamily="49" charset="0"/>
            </a:endParaRP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err="1">
                <a:solidFill>
                  <a:srgbClr val="001080"/>
                </a:solidFill>
                <a:effectLst/>
                <a:latin typeface="Consolas" panose="020B0609020204030204" pitchFamily="49" charset="0"/>
              </a:rPr>
              <a:t>highest_count</a:t>
            </a:r>
            <a:r>
              <a:rPr lang="en-US" altLang="zh-CN" sz="1200" b="0" dirty="0">
                <a:solidFill>
                  <a:srgbClr val="000000"/>
                </a:solidFill>
                <a:effectLst/>
                <a:latin typeface="Consolas" panose="020B0609020204030204" pitchFamily="49" charset="0"/>
              </a:rPr>
              <a:t> = </a:t>
            </a:r>
            <a:r>
              <a:rPr lang="en-US" altLang="zh-CN" sz="1200" b="0" dirty="0">
                <a:solidFill>
                  <a:srgbClr val="098658"/>
                </a:solidFill>
                <a:effectLst/>
                <a:latin typeface="Consolas" panose="020B0609020204030204" pitchFamily="49" charset="0"/>
              </a:rPr>
              <a:t>0</a:t>
            </a:r>
            <a:endParaRPr lang="en-US" altLang="zh-CN" sz="1200" b="0" dirty="0">
              <a:solidFill>
                <a:srgbClr val="000000"/>
              </a:solidFill>
              <a:effectLst/>
              <a:latin typeface="Consolas" panose="020B0609020204030204" pitchFamily="49" charset="0"/>
            </a:endParaRPr>
          </a:p>
          <a:p>
            <a:pPr>
              <a:lnSpc>
                <a:spcPts val="1425"/>
              </a:lnSpc>
            </a:pPr>
            <a:br>
              <a:rPr lang="en-US" altLang="zh-CN" sz="1200" b="0" dirty="0">
                <a:solidFill>
                  <a:srgbClr val="000000"/>
                </a:solidFill>
                <a:effectLst/>
                <a:latin typeface="Consolas" panose="020B0609020204030204" pitchFamily="49" charset="0"/>
              </a:rPr>
            </a:br>
            <a:r>
              <a:rPr lang="en-US" altLang="zh-CN" sz="1200" b="0" dirty="0">
                <a:solidFill>
                  <a:srgbClr val="000000"/>
                </a:solidFill>
                <a:effectLst/>
                <a:latin typeface="Consolas" panose="020B0609020204030204" pitchFamily="49" charset="0"/>
              </a:rPr>
              <a:t>    </a:t>
            </a:r>
            <a:r>
              <a:rPr lang="en-US" altLang="zh-CN" sz="1200" b="0" dirty="0" err="1">
                <a:solidFill>
                  <a:srgbClr val="001080"/>
                </a:solidFill>
                <a:effectLst/>
                <a:latin typeface="Consolas" panose="020B0609020204030204" pitchFamily="49" charset="0"/>
              </a:rPr>
              <a:t>best_match_list</a:t>
            </a:r>
            <a:r>
              <a:rPr lang="en-US" altLang="zh-CN" sz="1200" b="0" dirty="0">
                <a:solidFill>
                  <a:srgbClr val="000000"/>
                </a:solidFill>
                <a:effectLst/>
                <a:latin typeface="Consolas" panose="020B0609020204030204" pitchFamily="49" charset="0"/>
              </a:rPr>
              <a:t> = []</a:t>
            </a:r>
          </a:p>
          <a:p>
            <a:pPr>
              <a:lnSpc>
                <a:spcPts val="1425"/>
              </a:lnSpc>
            </a:pPr>
            <a:br>
              <a:rPr lang="en-US" altLang="zh-CN" sz="1200" b="0" dirty="0">
                <a:solidFill>
                  <a:srgbClr val="000000"/>
                </a:solidFill>
                <a:effectLst/>
                <a:latin typeface="Consolas" panose="020B0609020204030204" pitchFamily="49" charset="0"/>
              </a:rPr>
            </a:br>
            <a:r>
              <a:rPr lang="en-US" altLang="zh-CN" sz="1200" b="0" dirty="0">
                <a:solidFill>
                  <a:srgbClr val="000000"/>
                </a:solidFill>
                <a:effectLst/>
                <a:latin typeface="Consolas" panose="020B0609020204030204" pitchFamily="49" charset="0"/>
              </a:rPr>
              <a:t>    </a:t>
            </a:r>
            <a:r>
              <a:rPr lang="en-US" altLang="zh-CN" sz="1200" b="0" dirty="0" err="1">
                <a:solidFill>
                  <a:srgbClr val="001080"/>
                </a:solidFill>
                <a:effectLst/>
                <a:latin typeface="Consolas" panose="020B0609020204030204" pitchFamily="49" charset="0"/>
              </a:rPr>
              <a:t>best_match_list</a:t>
            </a:r>
            <a:r>
              <a:rPr lang="en-US" altLang="zh-CN" sz="1200" b="0" dirty="0" err="1">
                <a:solidFill>
                  <a:srgbClr val="000000"/>
                </a:solidFill>
                <a:effectLst/>
                <a:latin typeface="Consolas" panose="020B0609020204030204" pitchFamily="49" charset="0"/>
              </a:rPr>
              <a:t>.</a:t>
            </a:r>
            <a:r>
              <a:rPr lang="en-US" altLang="zh-CN" sz="1200" b="0" dirty="0" err="1">
                <a:solidFill>
                  <a:srgbClr val="795E26"/>
                </a:solidFill>
                <a:effectLst/>
                <a:latin typeface="Consolas" panose="020B0609020204030204" pitchFamily="49" charset="0"/>
              </a:rPr>
              <a:t>sort</a:t>
            </a:r>
            <a:r>
              <a:rPr lang="en-US" altLang="zh-CN" sz="1200" b="0" dirty="0">
                <a:solidFill>
                  <a:srgbClr val="000000"/>
                </a:solidFill>
                <a:effectLst/>
                <a:latin typeface="Consolas" panose="020B0609020204030204" pitchFamily="49" charset="0"/>
              </a:rPr>
              <a:t>(</a:t>
            </a:r>
            <a:r>
              <a:rPr lang="en-US" altLang="zh-CN" sz="1200" b="0" dirty="0">
                <a:solidFill>
                  <a:srgbClr val="001080"/>
                </a:solidFill>
                <a:effectLst/>
                <a:latin typeface="Consolas" panose="020B0609020204030204" pitchFamily="49" charset="0"/>
              </a:rPr>
              <a:t>reverse</a:t>
            </a:r>
            <a:r>
              <a:rPr lang="en-US" altLang="zh-CN" sz="1200" b="0" dirty="0">
                <a:solidFill>
                  <a:srgbClr val="000000"/>
                </a:solidFill>
                <a:effectLst/>
                <a:latin typeface="Consolas" panose="020B0609020204030204" pitchFamily="49" charset="0"/>
              </a:rPr>
              <a:t>=</a:t>
            </a:r>
            <a:r>
              <a:rPr lang="en-US" altLang="zh-CN" sz="1200" b="0" dirty="0">
                <a:solidFill>
                  <a:srgbClr val="0000FF"/>
                </a:solidFill>
                <a:effectLst/>
                <a:latin typeface="Consolas" panose="020B0609020204030204" pitchFamily="49" charset="0"/>
              </a:rPr>
              <a:t>True</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key</a:t>
            </a:r>
            <a:r>
              <a:rPr lang="en-US" altLang="zh-CN" sz="1200" b="0" dirty="0">
                <a:solidFill>
                  <a:srgbClr val="000000"/>
                </a:solidFill>
                <a:effectLst/>
                <a:latin typeface="Consolas" panose="020B0609020204030204" pitchFamily="49" charset="0"/>
              </a:rPr>
              <a:t>=</a:t>
            </a:r>
            <a:r>
              <a:rPr lang="en-US" altLang="zh-CN" sz="1200" b="0" dirty="0">
                <a:solidFill>
                  <a:srgbClr val="0000FF"/>
                </a:solidFill>
                <a:effectLst/>
                <a:latin typeface="Consolas" panose="020B0609020204030204" pitchFamily="49" charset="0"/>
              </a:rPr>
              <a:t>lambda</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x</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x</a:t>
            </a:r>
            <a:r>
              <a:rPr lang="en-US" altLang="zh-CN" sz="1200" b="0" dirty="0">
                <a:solidFill>
                  <a:srgbClr val="000000"/>
                </a:solidFill>
                <a:effectLst/>
                <a:latin typeface="Consolas" panose="020B0609020204030204" pitchFamily="49" charset="0"/>
              </a:rPr>
              <a:t>[</a:t>
            </a:r>
            <a:r>
              <a:rPr lang="en-US" altLang="zh-CN" sz="1200" b="0" dirty="0">
                <a:solidFill>
                  <a:srgbClr val="098658"/>
                </a:solidFill>
                <a:effectLst/>
                <a:latin typeface="Consolas" panose="020B0609020204030204" pitchFamily="49" charset="0"/>
              </a:rPr>
              <a:t>0</a:t>
            </a:r>
            <a:r>
              <a:rPr lang="en-US" altLang="zh-CN" sz="1200" b="0" dirty="0">
                <a:solidFill>
                  <a:srgbClr val="000000"/>
                </a:solidFill>
                <a:effectLst/>
                <a:latin typeface="Consolas" panose="020B0609020204030204" pitchFamily="49" charset="0"/>
              </a:rPr>
              <a:t>])</a:t>
            </a:r>
          </a:p>
          <a:p>
            <a:pPr>
              <a:lnSpc>
                <a:spcPts val="1425"/>
              </a:lnSpc>
            </a:pPr>
            <a:br>
              <a:rPr lang="en-US" altLang="zh-CN" sz="1200" b="0" dirty="0">
                <a:solidFill>
                  <a:srgbClr val="000000"/>
                </a:solidFill>
                <a:effectLst/>
                <a:latin typeface="Consolas" panose="020B0609020204030204" pitchFamily="49" charset="0"/>
              </a:rPr>
            </a:br>
            <a:r>
              <a:rPr lang="en-US" altLang="zh-CN" sz="1200" b="0" dirty="0">
                <a:solidFill>
                  <a:srgbClr val="000000"/>
                </a:solidFill>
                <a:effectLst/>
                <a:latin typeface="Consolas" panose="020B0609020204030204" pitchFamily="49" charset="0"/>
              </a:rPr>
              <a:t>    </a:t>
            </a:r>
            <a:r>
              <a:rPr lang="en-US" altLang="zh-CN" sz="1200" b="0" dirty="0">
                <a:solidFill>
                  <a:srgbClr val="AF00DB"/>
                </a:solidFill>
                <a:effectLst/>
                <a:latin typeface="Consolas" panose="020B0609020204030204" pitchFamily="49" charset="0"/>
              </a:rPr>
              <a:t>for</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doc</a:t>
            </a:r>
            <a:r>
              <a:rPr lang="en-US" altLang="zh-CN" sz="1200" b="0" dirty="0">
                <a:solidFill>
                  <a:srgbClr val="000000"/>
                </a:solidFill>
                <a:effectLst/>
                <a:latin typeface="Consolas" panose="020B0609020204030204" pitchFamily="49" charset="0"/>
              </a:rPr>
              <a:t> </a:t>
            </a:r>
            <a:r>
              <a:rPr lang="en-US" altLang="zh-CN" sz="1200" b="0" dirty="0">
                <a:solidFill>
                  <a:srgbClr val="AF00DB"/>
                </a:solidFill>
                <a:effectLst/>
                <a:latin typeface="Consolas" panose="020B0609020204030204" pitchFamily="49" charset="0"/>
              </a:rPr>
              <a:t>in</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docs</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count</a:t>
            </a:r>
            <a:r>
              <a:rPr lang="en-US" altLang="zh-CN" sz="1200" b="0" dirty="0">
                <a:solidFill>
                  <a:srgbClr val="000000"/>
                </a:solidFill>
                <a:effectLst/>
                <a:latin typeface="Consolas" panose="020B0609020204030204" pitchFamily="49" charset="0"/>
              </a:rPr>
              <a:t> = </a:t>
            </a:r>
            <a:r>
              <a:rPr lang="en-US" altLang="zh-CN" sz="1200" b="0" dirty="0">
                <a:solidFill>
                  <a:srgbClr val="098658"/>
                </a:solidFill>
                <a:effectLst/>
                <a:latin typeface="Consolas" panose="020B0609020204030204" pitchFamily="49" charset="0"/>
              </a:rPr>
              <a:t>0</a:t>
            </a:r>
            <a:endParaRPr lang="en-US" altLang="zh-CN" sz="1200" b="0" dirty="0">
              <a:solidFill>
                <a:srgbClr val="000000"/>
              </a:solidFill>
              <a:effectLst/>
              <a:latin typeface="Consolas" panose="020B0609020204030204" pitchFamily="49" charset="0"/>
            </a:endParaRP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a:solidFill>
                  <a:srgbClr val="AF00DB"/>
                </a:solidFill>
                <a:effectLst/>
                <a:latin typeface="Consolas" panose="020B0609020204030204" pitchFamily="49" charset="0"/>
              </a:rPr>
              <a:t>for</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keyword</a:t>
            </a:r>
            <a:r>
              <a:rPr lang="en-US" altLang="zh-CN" sz="1200" b="0" dirty="0">
                <a:solidFill>
                  <a:srgbClr val="000000"/>
                </a:solidFill>
                <a:effectLst/>
                <a:latin typeface="Consolas" panose="020B0609020204030204" pitchFamily="49" charset="0"/>
              </a:rPr>
              <a:t> </a:t>
            </a:r>
            <a:r>
              <a:rPr lang="en-US" altLang="zh-CN" sz="1200" b="0" dirty="0">
                <a:solidFill>
                  <a:srgbClr val="AF00DB"/>
                </a:solidFill>
                <a:effectLst/>
                <a:latin typeface="Consolas" panose="020B0609020204030204" pitchFamily="49" charset="0"/>
              </a:rPr>
              <a:t>in</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keywords</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count</a:t>
            </a:r>
            <a:r>
              <a:rPr lang="en-US" altLang="zh-CN" sz="1200" b="0" dirty="0">
                <a:solidFill>
                  <a:srgbClr val="000000"/>
                </a:solidFill>
                <a:effectLst/>
                <a:latin typeface="Consolas" panose="020B0609020204030204" pitchFamily="49" charset="0"/>
              </a:rPr>
              <a:t> += </a:t>
            </a:r>
            <a:r>
              <a:rPr lang="en-US" altLang="zh-CN" sz="1200" b="0" dirty="0" err="1">
                <a:solidFill>
                  <a:srgbClr val="795E26"/>
                </a:solidFill>
                <a:effectLst/>
                <a:latin typeface="Consolas" panose="020B0609020204030204" pitchFamily="49" charset="0"/>
              </a:rPr>
              <a:t>len</a:t>
            </a:r>
            <a:r>
              <a:rPr lang="en-US" altLang="zh-CN" sz="1200" b="0" dirty="0">
                <a:solidFill>
                  <a:srgbClr val="000000"/>
                </a:solidFill>
                <a:effectLst/>
                <a:latin typeface="Consolas" panose="020B0609020204030204" pitchFamily="49" charset="0"/>
              </a:rPr>
              <a:t>(</a:t>
            </a:r>
            <a:r>
              <a:rPr lang="en-US" altLang="zh-CN" sz="1200" b="0" dirty="0" err="1">
                <a:solidFill>
                  <a:srgbClr val="267F99"/>
                </a:solidFill>
                <a:effectLst/>
                <a:latin typeface="Consolas" panose="020B0609020204030204" pitchFamily="49" charset="0"/>
              </a:rPr>
              <a:t>re</a:t>
            </a:r>
            <a:r>
              <a:rPr lang="en-US" altLang="zh-CN" sz="1200" b="0" dirty="0" err="1">
                <a:solidFill>
                  <a:srgbClr val="000000"/>
                </a:solidFill>
                <a:effectLst/>
                <a:latin typeface="Consolas" panose="020B0609020204030204" pitchFamily="49" charset="0"/>
              </a:rPr>
              <a:t>.</a:t>
            </a:r>
            <a:r>
              <a:rPr lang="en-US" altLang="zh-CN" sz="1200" b="0" dirty="0" err="1">
                <a:solidFill>
                  <a:srgbClr val="795E26"/>
                </a:solidFill>
                <a:effectLst/>
                <a:latin typeface="Consolas" panose="020B0609020204030204" pitchFamily="49" charset="0"/>
              </a:rPr>
              <a:t>findall</a:t>
            </a:r>
            <a:r>
              <a:rPr lang="en-US" altLang="zh-CN" sz="1200" b="0" dirty="0">
                <a:solidFill>
                  <a:srgbClr val="000000"/>
                </a:solidFill>
                <a:effectLst/>
                <a:latin typeface="Consolas" panose="020B0609020204030204" pitchFamily="49" charset="0"/>
              </a:rPr>
              <a:t>(</a:t>
            </a:r>
            <a:r>
              <a:rPr lang="en-US" altLang="zh-CN" sz="1200" b="0" dirty="0">
                <a:solidFill>
                  <a:srgbClr val="001080"/>
                </a:solidFill>
                <a:effectLst/>
                <a:latin typeface="Consolas" panose="020B0609020204030204" pitchFamily="49" charset="0"/>
              </a:rPr>
              <a:t>keyword</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doc</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a:solidFill>
                  <a:srgbClr val="AF00DB"/>
                </a:solidFill>
                <a:effectLst/>
                <a:latin typeface="Consolas" panose="020B0609020204030204" pitchFamily="49" charset="0"/>
              </a:rPr>
              <a:t>if</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count</a:t>
            </a:r>
            <a:r>
              <a:rPr lang="en-US" altLang="zh-CN" sz="1200" b="0" dirty="0">
                <a:solidFill>
                  <a:srgbClr val="000000"/>
                </a:solidFill>
                <a:effectLst/>
                <a:latin typeface="Consolas" panose="020B0609020204030204" pitchFamily="49" charset="0"/>
              </a:rPr>
              <a:t> &gt; </a:t>
            </a:r>
            <a:r>
              <a:rPr lang="en-US" altLang="zh-CN" sz="1200" b="0" dirty="0" err="1">
                <a:solidFill>
                  <a:srgbClr val="001080"/>
                </a:solidFill>
                <a:effectLst/>
                <a:latin typeface="Consolas" panose="020B0609020204030204" pitchFamily="49" charset="0"/>
              </a:rPr>
              <a:t>highest_count</a:t>
            </a:r>
            <a:r>
              <a:rPr lang="en-US" altLang="zh-CN" sz="1200" b="0" dirty="0">
                <a:solidFill>
                  <a:srgbClr val="000000"/>
                </a:solidFill>
                <a:effectLst/>
                <a:latin typeface="Consolas" panose="020B0609020204030204" pitchFamily="49" charset="0"/>
              </a:rPr>
              <a:t>:</a:t>
            </a: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err="1">
                <a:solidFill>
                  <a:srgbClr val="001080"/>
                </a:solidFill>
                <a:effectLst/>
                <a:latin typeface="Consolas" panose="020B0609020204030204" pitchFamily="49" charset="0"/>
              </a:rPr>
              <a:t>highest_count</a:t>
            </a:r>
            <a:r>
              <a:rPr lang="en-US" altLang="zh-CN" sz="1200" b="0" dirty="0">
                <a:solidFill>
                  <a:srgbClr val="000000"/>
                </a:solidFill>
                <a:effectLst/>
                <a:latin typeface="Consolas" panose="020B0609020204030204" pitchFamily="49" charset="0"/>
              </a:rPr>
              <a:t> = </a:t>
            </a:r>
            <a:r>
              <a:rPr lang="en-US" altLang="zh-CN" sz="1200" b="0" dirty="0">
                <a:solidFill>
                  <a:srgbClr val="001080"/>
                </a:solidFill>
                <a:effectLst/>
                <a:latin typeface="Consolas" panose="020B0609020204030204" pitchFamily="49" charset="0"/>
              </a:rPr>
              <a:t>count</a:t>
            </a:r>
            <a:endParaRPr lang="en-US" altLang="zh-CN" sz="1200" b="0" dirty="0">
              <a:solidFill>
                <a:srgbClr val="000000"/>
              </a:solidFill>
              <a:effectLst/>
              <a:latin typeface="Consolas" panose="020B0609020204030204" pitchFamily="49" charset="0"/>
            </a:endParaRPr>
          </a:p>
          <a:p>
            <a:pPr>
              <a:lnSpc>
                <a:spcPts val="1425"/>
              </a:lnSpc>
            </a:pPr>
            <a:r>
              <a:rPr lang="en-US" altLang="zh-CN" sz="1200" b="0" dirty="0">
                <a:solidFill>
                  <a:srgbClr val="000000"/>
                </a:solidFill>
                <a:effectLst/>
                <a:latin typeface="Consolas" panose="020B0609020204030204" pitchFamily="49" charset="0"/>
              </a:rPr>
              <a:t>        </a:t>
            </a:r>
            <a:r>
              <a:rPr lang="en-US" altLang="zh-CN" sz="1200" b="0" dirty="0" err="1">
                <a:solidFill>
                  <a:srgbClr val="001080"/>
                </a:solidFill>
                <a:effectLst/>
                <a:latin typeface="Consolas" panose="020B0609020204030204" pitchFamily="49" charset="0"/>
              </a:rPr>
              <a:t>best_match_list</a:t>
            </a:r>
            <a:r>
              <a:rPr lang="en-US" altLang="zh-CN" sz="1200" b="0" dirty="0" err="1">
                <a:solidFill>
                  <a:srgbClr val="000000"/>
                </a:solidFill>
                <a:effectLst/>
                <a:latin typeface="Consolas" panose="020B0609020204030204" pitchFamily="49" charset="0"/>
              </a:rPr>
              <a:t>.</a:t>
            </a:r>
            <a:r>
              <a:rPr lang="en-US" altLang="zh-CN" sz="1200" b="0" dirty="0" err="1">
                <a:solidFill>
                  <a:srgbClr val="795E26"/>
                </a:solidFill>
                <a:effectLst/>
                <a:latin typeface="Consolas" panose="020B0609020204030204" pitchFamily="49" charset="0"/>
              </a:rPr>
              <a:t>append</a:t>
            </a:r>
            <a:r>
              <a:rPr lang="en-US" altLang="zh-CN" sz="1200" b="0" dirty="0">
                <a:solidFill>
                  <a:srgbClr val="000000"/>
                </a:solidFill>
                <a:effectLst/>
                <a:latin typeface="Consolas" panose="020B0609020204030204" pitchFamily="49" charset="0"/>
              </a:rPr>
              <a:t>((</a:t>
            </a:r>
            <a:r>
              <a:rPr lang="en-US" altLang="zh-CN" sz="1200" b="0" dirty="0" err="1">
                <a:solidFill>
                  <a:srgbClr val="001080"/>
                </a:solidFill>
                <a:effectLst/>
                <a:latin typeface="Consolas" panose="020B0609020204030204" pitchFamily="49" charset="0"/>
              </a:rPr>
              <a:t>highest_count</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doc</a:t>
            </a:r>
            <a:r>
              <a:rPr lang="en-US" altLang="zh-CN" sz="1200" b="0" dirty="0">
                <a:solidFill>
                  <a:srgbClr val="000000"/>
                </a:solidFill>
                <a:effectLst/>
                <a:latin typeface="Consolas" panose="020B0609020204030204" pitchFamily="49" charset="0"/>
              </a:rPr>
              <a:t>))</a:t>
            </a:r>
          </a:p>
          <a:p>
            <a:pPr>
              <a:lnSpc>
                <a:spcPts val="1425"/>
              </a:lnSpc>
            </a:pPr>
            <a:br>
              <a:rPr lang="en-US" altLang="zh-CN" sz="1200" b="0" dirty="0">
                <a:solidFill>
                  <a:srgbClr val="000000"/>
                </a:solidFill>
                <a:effectLst/>
                <a:latin typeface="Consolas" panose="020B0609020204030204" pitchFamily="49" charset="0"/>
              </a:rPr>
            </a:br>
            <a:r>
              <a:rPr lang="en-US" altLang="zh-CN" sz="1200" b="0" dirty="0">
                <a:solidFill>
                  <a:srgbClr val="000000"/>
                </a:solidFill>
                <a:effectLst/>
                <a:latin typeface="Consolas" panose="020B0609020204030204" pitchFamily="49" charset="0"/>
              </a:rPr>
              <a:t>    </a:t>
            </a:r>
            <a:r>
              <a:rPr lang="en-US" altLang="zh-CN" sz="1200" b="0" dirty="0" err="1">
                <a:solidFill>
                  <a:srgbClr val="001080"/>
                </a:solidFill>
                <a:effectLst/>
                <a:latin typeface="Consolas" panose="020B0609020204030204" pitchFamily="49" charset="0"/>
              </a:rPr>
              <a:t>best_match_list</a:t>
            </a:r>
            <a:r>
              <a:rPr lang="en-US" altLang="zh-CN" sz="1200" b="0" dirty="0" err="1">
                <a:solidFill>
                  <a:srgbClr val="000000"/>
                </a:solidFill>
                <a:effectLst/>
                <a:latin typeface="Consolas" panose="020B0609020204030204" pitchFamily="49" charset="0"/>
              </a:rPr>
              <a:t>.</a:t>
            </a:r>
            <a:r>
              <a:rPr lang="en-US" altLang="zh-CN" sz="1200" b="0" dirty="0" err="1">
                <a:solidFill>
                  <a:srgbClr val="795E26"/>
                </a:solidFill>
                <a:effectLst/>
                <a:latin typeface="Consolas" panose="020B0609020204030204" pitchFamily="49" charset="0"/>
              </a:rPr>
              <a:t>sort</a:t>
            </a:r>
            <a:r>
              <a:rPr lang="en-US" altLang="zh-CN" sz="1200" b="0" dirty="0">
                <a:solidFill>
                  <a:srgbClr val="000000"/>
                </a:solidFill>
                <a:effectLst/>
                <a:latin typeface="Consolas" panose="020B0609020204030204" pitchFamily="49" charset="0"/>
              </a:rPr>
              <a:t>(</a:t>
            </a:r>
            <a:r>
              <a:rPr lang="en-US" altLang="zh-CN" sz="1200" b="0" dirty="0">
                <a:solidFill>
                  <a:srgbClr val="001080"/>
                </a:solidFill>
                <a:effectLst/>
                <a:latin typeface="Consolas" panose="020B0609020204030204" pitchFamily="49" charset="0"/>
              </a:rPr>
              <a:t>reverse</a:t>
            </a:r>
            <a:r>
              <a:rPr lang="en-US" altLang="zh-CN" sz="1200" b="0" dirty="0">
                <a:solidFill>
                  <a:srgbClr val="000000"/>
                </a:solidFill>
                <a:effectLst/>
                <a:latin typeface="Consolas" panose="020B0609020204030204" pitchFamily="49" charset="0"/>
              </a:rPr>
              <a:t>=</a:t>
            </a:r>
            <a:r>
              <a:rPr lang="en-US" altLang="zh-CN" sz="1200" b="0" dirty="0">
                <a:solidFill>
                  <a:srgbClr val="0000FF"/>
                </a:solidFill>
                <a:effectLst/>
                <a:latin typeface="Consolas" panose="020B0609020204030204" pitchFamily="49" charset="0"/>
              </a:rPr>
              <a:t>True</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key</a:t>
            </a:r>
            <a:r>
              <a:rPr lang="en-US" altLang="zh-CN" sz="1200" b="0" dirty="0">
                <a:solidFill>
                  <a:srgbClr val="000000"/>
                </a:solidFill>
                <a:effectLst/>
                <a:latin typeface="Consolas" panose="020B0609020204030204" pitchFamily="49" charset="0"/>
              </a:rPr>
              <a:t>=</a:t>
            </a:r>
            <a:r>
              <a:rPr lang="en-US" altLang="zh-CN" sz="1200" b="0" dirty="0">
                <a:solidFill>
                  <a:srgbClr val="0000FF"/>
                </a:solidFill>
                <a:effectLst/>
                <a:latin typeface="Consolas" panose="020B0609020204030204" pitchFamily="49" charset="0"/>
              </a:rPr>
              <a:t>lambda</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x</a:t>
            </a:r>
            <a:r>
              <a:rPr lang="en-US" altLang="zh-CN" sz="1200" b="0" dirty="0">
                <a:solidFill>
                  <a:srgbClr val="000000"/>
                </a:solidFill>
                <a:effectLst/>
                <a:latin typeface="Consolas" panose="020B0609020204030204" pitchFamily="49" charset="0"/>
              </a:rPr>
              <a:t>: </a:t>
            </a:r>
            <a:r>
              <a:rPr lang="en-US" altLang="zh-CN" sz="1200" b="0" dirty="0">
                <a:solidFill>
                  <a:srgbClr val="001080"/>
                </a:solidFill>
                <a:effectLst/>
                <a:latin typeface="Consolas" panose="020B0609020204030204" pitchFamily="49" charset="0"/>
              </a:rPr>
              <a:t>x</a:t>
            </a:r>
            <a:r>
              <a:rPr lang="en-US" altLang="zh-CN" sz="1200" b="0" dirty="0">
                <a:solidFill>
                  <a:srgbClr val="000000"/>
                </a:solidFill>
                <a:effectLst/>
                <a:latin typeface="Consolas" panose="020B0609020204030204" pitchFamily="49" charset="0"/>
              </a:rPr>
              <a:t>[</a:t>
            </a:r>
            <a:r>
              <a:rPr lang="en-US" altLang="zh-CN" sz="1200" b="0" dirty="0">
                <a:solidFill>
                  <a:srgbClr val="098658"/>
                </a:solidFill>
                <a:effectLst/>
                <a:latin typeface="Consolas" panose="020B0609020204030204" pitchFamily="49" charset="0"/>
              </a:rPr>
              <a:t>0</a:t>
            </a:r>
            <a:r>
              <a:rPr lang="en-US" altLang="zh-CN" sz="1200" b="0" dirty="0">
                <a:solidFill>
                  <a:srgbClr val="000000"/>
                </a:solidFill>
                <a:effectLst/>
                <a:latin typeface="Consolas" panose="020B0609020204030204" pitchFamily="49" charset="0"/>
              </a:rPr>
              <a:t>])</a:t>
            </a:r>
          </a:p>
          <a:p>
            <a:pPr>
              <a:lnSpc>
                <a:spcPts val="1425"/>
              </a:lnSpc>
            </a:pPr>
            <a:br>
              <a:rPr lang="en-US" altLang="zh-CN" sz="1200" b="0" dirty="0">
                <a:solidFill>
                  <a:srgbClr val="000000"/>
                </a:solidFill>
                <a:effectLst/>
                <a:latin typeface="Consolas" panose="020B0609020204030204" pitchFamily="49" charset="0"/>
              </a:rPr>
            </a:br>
            <a:r>
              <a:rPr lang="en-US" altLang="zh-CN" sz="1200" b="0" dirty="0">
                <a:solidFill>
                  <a:srgbClr val="000000"/>
                </a:solidFill>
                <a:effectLst/>
                <a:latin typeface="Consolas" panose="020B0609020204030204" pitchFamily="49" charset="0"/>
              </a:rPr>
              <a:t>    </a:t>
            </a:r>
            <a:r>
              <a:rPr lang="en-US" altLang="zh-CN" sz="1200" b="0" dirty="0">
                <a:solidFill>
                  <a:srgbClr val="AF00DB"/>
                </a:solidFill>
                <a:effectLst/>
                <a:latin typeface="Consolas" panose="020B0609020204030204" pitchFamily="49" charset="0"/>
              </a:rPr>
              <a:t>return</a:t>
            </a:r>
            <a:r>
              <a:rPr lang="en-US" altLang="zh-CN" sz="1200" b="0" dirty="0">
                <a:solidFill>
                  <a:srgbClr val="000000"/>
                </a:solidFill>
                <a:effectLst/>
                <a:latin typeface="Consolas" panose="020B0609020204030204" pitchFamily="49" charset="0"/>
              </a:rPr>
              <a:t> </a:t>
            </a:r>
            <a:r>
              <a:rPr lang="en-US" altLang="zh-CN" sz="1200" b="0" dirty="0" err="1">
                <a:solidFill>
                  <a:srgbClr val="001080"/>
                </a:solidFill>
                <a:effectLst/>
                <a:latin typeface="Consolas" panose="020B0609020204030204" pitchFamily="49" charset="0"/>
              </a:rPr>
              <a:t>best_match_list</a:t>
            </a:r>
            <a:endParaRPr lang="en-US" altLang="zh-CN" sz="1200" b="0" dirty="0">
              <a:solidFill>
                <a:srgbClr val="000000"/>
              </a:solidFill>
              <a:effectLst/>
              <a:latin typeface="Consolas" panose="020B0609020204030204" pitchFamily="49" charset="0"/>
            </a:endParaRPr>
          </a:p>
        </p:txBody>
      </p:sp>
      <p:pic>
        <p:nvPicPr>
          <p:cNvPr id="20" name="图片 19">
            <a:extLst>
              <a:ext uri="{FF2B5EF4-FFF2-40B4-BE49-F238E27FC236}">
                <a16:creationId xmlns:a16="http://schemas.microsoft.com/office/drawing/2014/main" id="{424BD78C-E43D-EAF8-CC65-4675AE874743}"/>
              </a:ext>
            </a:extLst>
          </p:cNvPr>
          <p:cNvPicPr>
            <a:picLocks noChangeAspect="1"/>
          </p:cNvPicPr>
          <p:nvPr/>
        </p:nvPicPr>
        <p:blipFill>
          <a:blip r:embed="rId3"/>
          <a:stretch>
            <a:fillRect/>
          </a:stretch>
        </p:blipFill>
        <p:spPr>
          <a:xfrm>
            <a:off x="5447982" y="1854200"/>
            <a:ext cx="6528991" cy="4237043"/>
          </a:xfrm>
          <a:prstGeom prst="rect">
            <a:avLst/>
          </a:prstGeom>
        </p:spPr>
      </p:pic>
    </p:spTree>
    <p:extLst>
      <p:ext uri="{BB962C8B-B14F-4D97-AF65-F5344CB8AC3E}">
        <p14:creationId xmlns:p14="http://schemas.microsoft.com/office/powerpoint/2010/main" val="2245788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7B383-E93E-B2B3-16E1-AD95B2FC4C9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FBBBA15-BF4D-54A8-71CF-82A9FFD1B37A}"/>
              </a:ext>
            </a:extLst>
          </p:cNvPr>
          <p:cNvSpPr>
            <a:spLocks noGrp="1"/>
          </p:cNvSpPr>
          <p:nvPr>
            <p:ph type="title"/>
          </p:nvPr>
        </p:nvSpPr>
        <p:spPr>
          <a:xfrm>
            <a:off x="559118" y="136525"/>
            <a:ext cx="9505631" cy="595630"/>
          </a:xfrm>
        </p:spPr>
        <p:txBody>
          <a:bodyPr/>
          <a:lstStyle/>
          <a:p>
            <a:r>
              <a:rPr lang="en-US" altLang="zh-CN" sz="3600" dirty="0"/>
              <a:t>Embedding</a:t>
            </a:r>
            <a:endParaRPr lang="zh-CN" altLang="en-US" sz="3600" dirty="0"/>
          </a:p>
        </p:txBody>
      </p:sp>
      <p:sp>
        <p:nvSpPr>
          <p:cNvPr id="5" name="文本框 4">
            <a:extLst>
              <a:ext uri="{FF2B5EF4-FFF2-40B4-BE49-F238E27FC236}">
                <a16:creationId xmlns:a16="http://schemas.microsoft.com/office/drawing/2014/main" id="{6FCECCFD-70A5-E448-4847-B56F11EB80B2}"/>
              </a:ext>
            </a:extLst>
          </p:cNvPr>
          <p:cNvSpPr txBox="1"/>
          <p:nvPr/>
        </p:nvSpPr>
        <p:spPr>
          <a:xfrm>
            <a:off x="419100" y="982959"/>
            <a:ext cx="10693400" cy="646331"/>
          </a:xfrm>
          <a:prstGeom prst="rect">
            <a:avLst/>
          </a:prstGeom>
          <a:noFill/>
        </p:spPr>
        <p:txBody>
          <a:bodyPr wrap="square">
            <a:spAutoFit/>
          </a:bodyPr>
          <a:lstStyle/>
          <a:p>
            <a:pPr algn="l"/>
            <a:r>
              <a:rPr lang="zh-CN" altLang="en-US" b="0" i="0" dirty="0">
                <a:solidFill>
                  <a:srgbClr val="1F2328"/>
                </a:solidFill>
                <a:effectLst/>
                <a:latin typeface="-apple-system"/>
              </a:rPr>
              <a:t>文本嵌入模型 </a:t>
            </a:r>
            <a:r>
              <a:rPr lang="en-US" altLang="zh-CN" b="0" i="0" dirty="0">
                <a:solidFill>
                  <a:srgbClr val="1F2328"/>
                </a:solidFill>
                <a:effectLst/>
                <a:latin typeface="-apple-system"/>
              </a:rPr>
              <a:t>( Text Embedding Model ) </a:t>
            </a:r>
            <a:r>
              <a:rPr lang="zh-CN" altLang="en-US" b="0" i="0" dirty="0">
                <a:solidFill>
                  <a:srgbClr val="1F2328"/>
                </a:solidFill>
                <a:effectLst/>
                <a:latin typeface="-apple-system"/>
              </a:rPr>
              <a:t>将非结构化的文本转换成结构化的向量 </a:t>
            </a:r>
            <a:r>
              <a:rPr lang="en-US" altLang="zh-CN" b="0" i="0" dirty="0">
                <a:solidFill>
                  <a:srgbClr val="1F2328"/>
                </a:solidFill>
                <a:effectLst/>
                <a:latin typeface="-apple-system"/>
              </a:rPr>
              <a:t>( Vector )</a:t>
            </a:r>
            <a:r>
              <a:rPr lang="zh-CN" altLang="en-US" b="0" i="0" dirty="0">
                <a:solidFill>
                  <a:srgbClr val="1F2328"/>
                </a:solidFill>
                <a:effectLst/>
                <a:latin typeface="-apple-system"/>
              </a:rPr>
              <a:t>，目前常用的是学习得到的</a:t>
            </a:r>
            <a:r>
              <a:rPr lang="zh-CN" altLang="en-US" b="1" i="0" dirty="0">
                <a:solidFill>
                  <a:srgbClr val="1F2328"/>
                </a:solidFill>
                <a:effectLst/>
                <a:latin typeface="-apple-system"/>
              </a:rPr>
              <a:t>稠密向量</a:t>
            </a:r>
            <a:r>
              <a:rPr lang="zh-CN" altLang="en-US" b="0" i="0" dirty="0">
                <a:solidFill>
                  <a:srgbClr val="1F2328"/>
                </a:solidFill>
                <a:effectLst/>
                <a:latin typeface="-apple-system"/>
              </a:rPr>
              <a:t>。</a:t>
            </a:r>
            <a:endParaRPr lang="zh-CN" altLang="en-US" b="0" i="0" dirty="0">
              <a:solidFill>
                <a:srgbClr val="191B1F"/>
              </a:solidFill>
              <a:effectLst/>
              <a:latin typeface="-apple-system"/>
            </a:endParaRPr>
          </a:p>
        </p:txBody>
      </p:sp>
      <p:pic>
        <p:nvPicPr>
          <p:cNvPr id="4" name="图片 3">
            <a:extLst>
              <a:ext uri="{FF2B5EF4-FFF2-40B4-BE49-F238E27FC236}">
                <a16:creationId xmlns:a16="http://schemas.microsoft.com/office/drawing/2014/main" id="{E0819FA9-C552-63EB-62D5-EEFF79B0C6D8}"/>
              </a:ext>
            </a:extLst>
          </p:cNvPr>
          <p:cNvPicPr>
            <a:picLocks noChangeAspect="1"/>
          </p:cNvPicPr>
          <p:nvPr/>
        </p:nvPicPr>
        <p:blipFill>
          <a:blip r:embed="rId3"/>
          <a:stretch>
            <a:fillRect/>
          </a:stretch>
        </p:blipFill>
        <p:spPr>
          <a:xfrm>
            <a:off x="419100" y="1714500"/>
            <a:ext cx="5104744" cy="1162812"/>
          </a:xfrm>
          <a:prstGeom prst="rect">
            <a:avLst/>
          </a:prstGeom>
        </p:spPr>
      </p:pic>
      <p:pic>
        <p:nvPicPr>
          <p:cNvPr id="8" name="图片 7">
            <a:extLst>
              <a:ext uri="{FF2B5EF4-FFF2-40B4-BE49-F238E27FC236}">
                <a16:creationId xmlns:a16="http://schemas.microsoft.com/office/drawing/2014/main" id="{ADC889B6-95B9-15C3-F268-B43A6D7CFF48}"/>
              </a:ext>
            </a:extLst>
          </p:cNvPr>
          <p:cNvPicPr>
            <a:picLocks noChangeAspect="1"/>
          </p:cNvPicPr>
          <p:nvPr/>
        </p:nvPicPr>
        <p:blipFill>
          <a:blip r:embed="rId4"/>
          <a:srcRect l="61256"/>
          <a:stretch/>
        </p:blipFill>
        <p:spPr>
          <a:xfrm>
            <a:off x="5670550" y="1581150"/>
            <a:ext cx="2325901" cy="1544988"/>
          </a:xfrm>
          <a:prstGeom prst="rect">
            <a:avLst/>
          </a:prstGeom>
        </p:spPr>
      </p:pic>
      <p:pic>
        <p:nvPicPr>
          <p:cNvPr id="41986" name="Picture 2">
            <a:extLst>
              <a:ext uri="{FF2B5EF4-FFF2-40B4-BE49-F238E27FC236}">
                <a16:creationId xmlns:a16="http://schemas.microsoft.com/office/drawing/2014/main" id="{B4B0BCD1-7521-9ED6-30D5-8F91461BCF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118" y="3044825"/>
            <a:ext cx="4432300" cy="3324225"/>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a:extLst>
              <a:ext uri="{FF2B5EF4-FFF2-40B4-BE49-F238E27FC236}">
                <a16:creationId xmlns:a16="http://schemas.microsoft.com/office/drawing/2014/main" id="{20EA8C18-C893-5087-86CF-BD905734A0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7644" y="3293664"/>
            <a:ext cx="5887106" cy="2901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603993"/>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a:majorFont>
        <a:latin typeface="等线 Light"/>
        <a:ea typeface="等线 Light"/>
        <a:cs typeface=""/>
      </a:majorFont>
      <a:minorFont>
        <a:latin typeface="等线"/>
        <a:ea typeface="等线"/>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39411</TotalTime>
  <Words>2880</Words>
  <Application>Microsoft Office PowerPoint</Application>
  <PresentationFormat>宽屏</PresentationFormat>
  <Paragraphs>282</Paragraphs>
  <Slides>25</Slides>
  <Notes>25</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25</vt:i4>
      </vt:variant>
    </vt:vector>
  </HeadingPairs>
  <TitlesOfParts>
    <vt:vector size="35" baseType="lpstr">
      <vt:lpstr>-apple-system</vt:lpstr>
      <vt:lpstr>等线</vt:lpstr>
      <vt:lpstr>微软雅黑</vt:lpstr>
      <vt:lpstr>微软雅黑</vt:lpstr>
      <vt:lpstr>Arial</vt:lpstr>
      <vt:lpstr>Calibri</vt:lpstr>
      <vt:lpstr>Consolas</vt:lpstr>
      <vt:lpstr>Tahoma</vt:lpstr>
      <vt:lpstr>Times New Roman</vt:lpstr>
      <vt:lpstr>Office 主题​​</vt:lpstr>
      <vt:lpstr>RAG (Retrieval-augmented generation)</vt:lpstr>
      <vt:lpstr>Outline</vt:lpstr>
      <vt:lpstr>大语言模型幻觉 </vt:lpstr>
      <vt:lpstr>大语言模型幻觉</vt:lpstr>
      <vt:lpstr>大语言模型幻觉</vt:lpstr>
      <vt:lpstr>微调 vs RAG</vt:lpstr>
      <vt:lpstr>RAG的实现</vt:lpstr>
      <vt:lpstr>example-1.py</vt:lpstr>
      <vt:lpstr>Embedding</vt:lpstr>
      <vt:lpstr>example-2.py</vt:lpstr>
      <vt:lpstr>LlamaIndex 和 LangChain</vt:lpstr>
      <vt:lpstr>Navie RAG</vt:lpstr>
      <vt:lpstr>example-3.py</vt:lpstr>
      <vt:lpstr>RAG的发展</vt:lpstr>
      <vt:lpstr>RAG的优化</vt:lpstr>
      <vt:lpstr>RAG的优化</vt:lpstr>
      <vt:lpstr>RAG的优化</vt:lpstr>
      <vt:lpstr>RAG的优化</vt:lpstr>
      <vt:lpstr>RAG的优化</vt:lpstr>
      <vt:lpstr>example-4.py</vt:lpstr>
      <vt:lpstr>Branch RAG </vt:lpstr>
      <vt:lpstr>Loop  RAG</vt:lpstr>
      <vt:lpstr>行业案例</vt:lpstr>
      <vt:lpstr>总结</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正德</dc:creator>
  <cp:lastModifiedBy>yiyu zhang</cp:lastModifiedBy>
  <cp:revision>3446</cp:revision>
  <dcterms:created xsi:type="dcterms:W3CDTF">2023-04-02T12:20:38Z</dcterms:created>
  <dcterms:modified xsi:type="dcterms:W3CDTF">2025-01-15T01:37:03Z</dcterms:modified>
</cp:coreProperties>
</file>