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5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4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A8985-CAE0-4788-96B0-E901F219CC17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F7E83-1B6E-4609-8EFF-8E5248E336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22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3F7E83-1B6E-4609-8EFF-8E5248E336A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14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C9A5D2-E87D-48BA-B43B-F9E3FE3DC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598C2E7-B4B4-4AE7-84E7-01F394D84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A91F6F-FE1B-49CF-A19B-22FCD6ACE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84E27E-F49E-4963-8C4A-3D5DA4E25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6B9F1A-B7E7-43A1-8890-BF95CDBD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92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76A4BA-98E0-401C-989D-5087EF0D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408D440-F325-4C89-A0DC-95F175751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F0FB16-CC81-4AB4-8095-31E7169A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82D2E0-FFA4-469F-8B8D-CB49976D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411ECF-5326-442A-9B39-05DE4EE1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6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0819821-61E8-4BBF-A065-BA8515745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BF76D0-97BE-4F19-8253-E3B848C18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982379-9895-4502-A188-C553D252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DE4151-CBC5-421B-872D-C8D1FB9D6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944FF4-A67E-4BF3-8815-2F762A86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64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0641F-9BD1-4E29-A8D6-AC636553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CEFB30-771C-4616-9C82-A5D393260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A46AE2-A6B2-4586-9D64-2C99DF266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C3601C-4A1B-495C-9934-FEFFC2C3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BFD2D5-121C-40A6-ACD1-15618997A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62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BC7EFD-2F52-46C1-B858-C75DCEAE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4B0F92-E68D-4E60-A1F9-4C064CF73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6E54F4-8DC1-4A86-BBEC-0350828A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97B04D-0D89-4FF4-A0F6-82A1A48BD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E0B615-7069-4B26-84CF-1B953D72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0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72834A-7E4D-44F5-8B3B-EF26BCCE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538CF7-7D0E-4B41-BE52-D4F5E2260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70ED28-6EDE-4AF2-BB5D-3EC6F3F92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A4A65C-FDE7-4C67-93BC-30CE65754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D4053C-96AC-4283-A154-71379D21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8E0124-7C77-4323-B992-DE506B02F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2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37D21-F623-4D40-AFDA-BC6F465C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943E13C-2845-46F7-82E6-925BD7997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E08AB49-02DE-426B-BC62-A96BABDFF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D7A3F22-1DE3-4B2E-9246-CCA92F228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4C6DCCF-FAF3-412C-A9C6-AE902AD11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CE95662-7876-4F02-989C-515766E1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65B3233-E7AD-4818-892D-C233474C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6512A01-DE7E-4850-BEBA-D22468B8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26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111D4A-1332-459C-B95F-79CDB733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99E81E8-D66D-4D27-A53D-F7B04C79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D10AE45-7B9C-40DB-B669-91D5A0CDC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060DCD2-5700-4939-B9BC-FA6C1BFA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976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53DE691-D97C-47EE-A241-B06C7BB3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37557B2-AE83-4847-9857-87EE7ED0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B8C1E0C-5626-491B-BBBC-705E9AE4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65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DF7569-A25E-472D-85DC-0B58E93B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B60228-6648-4BD5-B504-6A8E580D1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1B8693-D09B-4041-984A-DB01BEDCE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1B099D-9524-4B15-B3A6-7E7A826A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A0459C-B79C-470D-90B2-31BA7B4B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572B74-FA81-4EA7-BA0D-F76FCF78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17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0120D6-6DEC-499A-88A6-702145389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2008A2-21A5-4DC0-BF35-88CF55B07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A407DBA-34AB-4300-AF04-122B5DBED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B5E7E3D-34DE-4162-8C89-0C0EA44B7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BA270E7-58B6-4590-AF25-7086733F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27FD0D-4257-462A-B4E0-76EE2325A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42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3CA0AB5-A3C6-4F42-A50F-3CD2506C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2BBD65-E957-4EF6-8133-2A0B748FC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0AB8AA-35F3-4304-A351-238E81E3A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64CB2-2F27-4A8B-BB1E-829E2F052F51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5C60D3-1F29-4201-89D7-AF90E6108D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3CBECF-4D81-4F36-A01F-0590A3A39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2601-488D-4A53-9A8B-F35BA03BB4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18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5C00570-2F50-4954-8A93-9BFBDF67B871}"/>
              </a:ext>
            </a:extLst>
          </p:cNvPr>
          <p:cNvSpPr txBox="1"/>
          <p:nvPr/>
        </p:nvSpPr>
        <p:spPr>
          <a:xfrm>
            <a:off x="3928704" y="597347"/>
            <a:ext cx="442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COFFEE3 Deign Overview</a:t>
            </a:r>
            <a:endParaRPr lang="zh-CN" altLang="en-US" sz="2800" b="1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6301CA9-50D8-4C3E-BB6F-1BBC4A47FD3B}"/>
              </a:ext>
            </a:extLst>
          </p:cNvPr>
          <p:cNvSpPr txBox="1"/>
          <p:nvPr/>
        </p:nvSpPr>
        <p:spPr>
          <a:xfrm>
            <a:off x="8353664" y="1217668"/>
            <a:ext cx="2844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2024.7.9 Yang ZHOU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1206072-0D32-42A5-8E30-CC7C55CB1F94}"/>
              </a:ext>
            </a:extLst>
          </p:cNvPr>
          <p:cNvSpPr txBox="1"/>
          <p:nvPr/>
        </p:nvSpPr>
        <p:spPr>
          <a:xfrm>
            <a:off x="824798" y="1684101"/>
            <a:ext cx="9063588" cy="1954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一些关键数字的讨论：</a:t>
            </a:r>
            <a:endParaRPr lang="en-US" altLang="zh-CN" b="1" dirty="0"/>
          </a:p>
          <a:p>
            <a:pPr lvl="1">
              <a:lnSpc>
                <a:spcPct val="200000"/>
              </a:lnSpc>
            </a:pPr>
            <a:r>
              <a:rPr lang="en-US" altLang="zh-CN" dirty="0"/>
              <a:t>  1</a:t>
            </a:r>
            <a:r>
              <a:rPr lang="zh-CN" altLang="en-US" dirty="0"/>
              <a:t>、芯片面积、像素尺寸、阵列规模、死区面积；</a:t>
            </a:r>
            <a:endParaRPr lang="en-US" altLang="zh-CN" dirty="0"/>
          </a:p>
          <a:p>
            <a:pPr lvl="1">
              <a:lnSpc>
                <a:spcPct val="200000"/>
              </a:lnSpc>
            </a:pPr>
            <a:r>
              <a:rPr lang="en-US" altLang="zh-CN" dirty="0"/>
              <a:t>  2</a:t>
            </a:r>
            <a:r>
              <a:rPr lang="zh-CN" altLang="en-US" dirty="0"/>
              <a:t>、功耗；</a:t>
            </a:r>
            <a:endParaRPr lang="en-US" altLang="zh-CN" dirty="0"/>
          </a:p>
          <a:p>
            <a:pPr lvl="1">
              <a:lnSpc>
                <a:spcPct val="200000"/>
              </a:lnSpc>
            </a:pPr>
            <a:r>
              <a:rPr lang="en-US" altLang="zh-CN" dirty="0"/>
              <a:t>  3</a:t>
            </a:r>
            <a:r>
              <a:rPr lang="zh-CN" altLang="en-US" dirty="0"/>
              <a:t>、数据格式、探测器芯片响应；</a:t>
            </a:r>
            <a:endParaRPr lang="en-US" altLang="zh-CN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AF9489E-20B4-4515-8DDD-2F257FCB29A4}"/>
              </a:ext>
            </a:extLst>
          </p:cNvPr>
          <p:cNvSpPr txBox="1"/>
          <p:nvPr/>
        </p:nvSpPr>
        <p:spPr>
          <a:xfrm>
            <a:off x="902913" y="4662092"/>
            <a:ext cx="10664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近期设计进展概要：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7716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>
            <a:extLst>
              <a:ext uri="{FF2B5EF4-FFF2-40B4-BE49-F238E27FC236}">
                <a16:creationId xmlns:a16="http://schemas.microsoft.com/office/drawing/2014/main" id="{2C7F383A-6992-4FF5-85C8-3093B4D26F2A}"/>
              </a:ext>
            </a:extLst>
          </p:cNvPr>
          <p:cNvSpPr txBox="1"/>
          <p:nvPr/>
        </p:nvSpPr>
        <p:spPr>
          <a:xfrm>
            <a:off x="5821833" y="1592669"/>
            <a:ext cx="203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~34 *150um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78751A-A4FE-4FF5-A4F7-A988072A3FDF}"/>
              </a:ext>
            </a:extLst>
          </p:cNvPr>
          <p:cNvSpPr txBox="1"/>
          <p:nvPr/>
        </p:nvSpPr>
        <p:spPr>
          <a:xfrm>
            <a:off x="5417719" y="3037793"/>
            <a:ext cx="5562982" cy="1029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b="1" dirty="0"/>
              <a:t>128</a:t>
            </a:r>
            <a:r>
              <a:rPr lang="zh-CN" altLang="en-US" sz="1400" b="1" dirty="0"/>
              <a:t>列</a:t>
            </a:r>
            <a:r>
              <a:rPr lang="zh-CN" altLang="en-US" sz="1400" dirty="0"/>
              <a:t>：</a:t>
            </a:r>
            <a:r>
              <a:rPr lang="en-US" altLang="zh-CN" sz="1400" b="1" dirty="0">
                <a:solidFill>
                  <a:schemeClr val="accent1"/>
                </a:solidFill>
              </a:rPr>
              <a:t>19.2 mm</a:t>
            </a:r>
            <a:r>
              <a:rPr lang="zh-CN" altLang="en-US" sz="1400" b="1" dirty="0">
                <a:solidFill>
                  <a:schemeClr val="accent1"/>
                </a:solidFill>
              </a:rPr>
              <a:t>，</a:t>
            </a:r>
            <a:r>
              <a:rPr lang="en-US" altLang="zh-CN" sz="1400" b="1" dirty="0">
                <a:solidFill>
                  <a:schemeClr val="accent1"/>
                </a:solidFill>
              </a:rPr>
              <a:t>0.8mm for guard ring </a:t>
            </a:r>
            <a:r>
              <a:rPr lang="zh-CN" altLang="en-US" sz="1400" b="1" dirty="0">
                <a:solidFill>
                  <a:schemeClr val="accent1"/>
                </a:solidFill>
              </a:rPr>
              <a:t>（</a:t>
            </a:r>
            <a:r>
              <a:rPr lang="zh-CN" altLang="en-US" sz="1100" b="1" dirty="0">
                <a:solidFill>
                  <a:srgbClr val="FF0000"/>
                </a:solidFill>
              </a:rPr>
              <a:t>两边各</a:t>
            </a:r>
            <a:r>
              <a:rPr lang="en-US" altLang="zh-CN" sz="1100" b="1" dirty="0">
                <a:solidFill>
                  <a:srgbClr val="FF0000"/>
                </a:solidFill>
              </a:rPr>
              <a:t>0.4mm</a:t>
            </a:r>
            <a:r>
              <a:rPr lang="zh-CN" altLang="en-US" sz="1100" b="1" dirty="0">
                <a:solidFill>
                  <a:srgbClr val="FF0000"/>
                </a:solidFill>
              </a:rPr>
              <a:t>，待确认</a:t>
            </a:r>
            <a:r>
              <a:rPr lang="zh-CN" altLang="en-US" sz="1400" b="1" dirty="0">
                <a:solidFill>
                  <a:schemeClr val="accent1"/>
                </a:solidFill>
              </a:rPr>
              <a:t>）</a:t>
            </a:r>
            <a:endParaRPr lang="en-US" altLang="zh-CN" sz="1400" b="1" dirty="0">
              <a:solidFill>
                <a:schemeClr val="accent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b="1" dirty="0"/>
              <a:t>512</a:t>
            </a:r>
            <a:r>
              <a:rPr lang="zh-CN" altLang="en-US" sz="1400" b="1" dirty="0"/>
              <a:t>行</a:t>
            </a:r>
            <a:r>
              <a:rPr lang="zh-CN" altLang="en-US" sz="1400" dirty="0"/>
              <a:t>：</a:t>
            </a:r>
            <a:r>
              <a:rPr lang="en-US" altLang="zh-CN" sz="1400" b="1" dirty="0">
                <a:solidFill>
                  <a:schemeClr val="accent1"/>
                </a:solidFill>
              </a:rPr>
              <a:t>17.41mm, ~</a:t>
            </a:r>
            <a:r>
              <a:rPr lang="zh-CN" altLang="en-US" sz="1400" b="1" dirty="0">
                <a:solidFill>
                  <a:schemeClr val="accent1"/>
                </a:solidFill>
              </a:rPr>
              <a:t>（</a:t>
            </a:r>
            <a:r>
              <a:rPr lang="en-US" altLang="zh-CN" sz="1400" b="1" dirty="0">
                <a:solidFill>
                  <a:schemeClr val="accent1"/>
                </a:solidFill>
              </a:rPr>
              <a:t>2.6-0.8</a:t>
            </a:r>
            <a:r>
              <a:rPr lang="zh-CN" altLang="en-US" sz="1400" b="1" dirty="0">
                <a:solidFill>
                  <a:schemeClr val="accent1"/>
                </a:solidFill>
              </a:rPr>
              <a:t>）</a:t>
            </a:r>
            <a:r>
              <a:rPr lang="en-US" altLang="zh-CN" sz="1400" b="1" dirty="0">
                <a:solidFill>
                  <a:schemeClr val="accent1"/>
                </a:solidFill>
              </a:rPr>
              <a:t>mm = 1.8mm for </a:t>
            </a:r>
            <a:r>
              <a:rPr lang="zh-CN" altLang="en-US" sz="1400" b="1" dirty="0">
                <a:solidFill>
                  <a:schemeClr val="accent1"/>
                </a:solidFill>
              </a:rPr>
              <a:t>外围电路 </a:t>
            </a:r>
            <a:r>
              <a:rPr lang="en-US" altLang="zh-CN" sz="1400" b="1" dirty="0">
                <a:solidFill>
                  <a:schemeClr val="accent1"/>
                </a:solidFill>
              </a:rPr>
              <a:t>&amp; IO</a:t>
            </a:r>
            <a:r>
              <a:rPr lang="zh-CN" altLang="en-US" sz="1400" b="1" dirty="0">
                <a:solidFill>
                  <a:schemeClr val="accent1"/>
                </a:solidFill>
              </a:rPr>
              <a:t> （</a:t>
            </a:r>
            <a:r>
              <a:rPr lang="en-US" altLang="zh-CN" sz="1400" b="1" dirty="0">
                <a:solidFill>
                  <a:schemeClr val="accent1"/>
                </a:solidFill>
              </a:rPr>
              <a:t>~10% </a:t>
            </a:r>
            <a:r>
              <a:rPr lang="zh-CN" altLang="en-US" sz="1400" b="1" dirty="0">
                <a:solidFill>
                  <a:schemeClr val="accent1"/>
                </a:solidFill>
              </a:rPr>
              <a:t>非灵敏区）</a:t>
            </a:r>
            <a:endParaRPr lang="en-US" altLang="zh-CN" sz="1400" b="1" dirty="0">
              <a:solidFill>
                <a:schemeClr val="accent1"/>
              </a:solidFill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4825C278-533E-46F0-90FB-1546753F8587}"/>
              </a:ext>
            </a:extLst>
          </p:cNvPr>
          <p:cNvSpPr txBox="1"/>
          <p:nvPr/>
        </p:nvSpPr>
        <p:spPr>
          <a:xfrm>
            <a:off x="7085312" y="1111610"/>
            <a:ext cx="261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aseline="30000" dirty="0">
                <a:solidFill>
                  <a:srgbClr val="FF0000"/>
                </a:solidFill>
              </a:rPr>
              <a:t>*</a:t>
            </a:r>
            <a:r>
              <a:rPr lang="en-US" altLang="zh-CN" sz="1100" dirty="0">
                <a:solidFill>
                  <a:srgbClr val="FF0000"/>
                </a:solidFill>
              </a:rPr>
              <a:t>35/</a:t>
            </a:r>
            <a:r>
              <a:rPr lang="zh-CN" alt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en-US" altLang="zh-CN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= 10.1 um </a:t>
            </a:r>
            <a:r>
              <a:rPr lang="zh-CN" alt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未考虑</a:t>
            </a:r>
            <a:r>
              <a:rPr lang="en-US" altLang="zh-CN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 sharing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5175557-1090-4B41-B7E6-09480809E9C5}"/>
              </a:ext>
            </a:extLst>
          </p:cNvPr>
          <p:cNvSpPr txBox="1"/>
          <p:nvPr/>
        </p:nvSpPr>
        <p:spPr>
          <a:xfrm>
            <a:off x="7241821" y="1311920"/>
            <a:ext cx="310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B050"/>
                </a:solidFill>
              </a:rPr>
              <a:t>34/</a:t>
            </a:r>
            <a:r>
              <a:rPr lang="zh-CN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en-US" altLang="zh-CN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= 9.815 um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CD9FC67-7769-4F73-B50D-99933A85B3E5}"/>
              </a:ext>
            </a:extLst>
          </p:cNvPr>
          <p:cNvSpPr txBox="1"/>
          <p:nvPr/>
        </p:nvSpPr>
        <p:spPr>
          <a:xfrm>
            <a:off x="5392447" y="4534061"/>
            <a:ext cx="56135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/>
              <a:t>基于</a:t>
            </a:r>
            <a:r>
              <a:rPr lang="en-US" altLang="zh-CN" sz="1200" b="1" dirty="0"/>
              <a:t>55nm</a:t>
            </a:r>
            <a:r>
              <a:rPr lang="zh-CN" altLang="en-US" sz="1200" b="1" dirty="0"/>
              <a:t>工艺节点，我们的</a:t>
            </a:r>
            <a:r>
              <a:rPr lang="en-US" altLang="zh-CN" sz="1200" b="1" dirty="0">
                <a:solidFill>
                  <a:srgbClr val="FF0000"/>
                </a:solidFill>
              </a:rPr>
              <a:t>layout</a:t>
            </a:r>
            <a:r>
              <a:rPr lang="zh-CN" altLang="en-US" sz="1200" b="1" dirty="0">
                <a:solidFill>
                  <a:srgbClr val="FF0000"/>
                </a:solidFill>
              </a:rPr>
              <a:t>像素尺寸</a:t>
            </a:r>
            <a:r>
              <a:rPr lang="zh-CN" altLang="en-US" sz="1200" b="1" dirty="0"/>
              <a:t>和</a:t>
            </a:r>
            <a:r>
              <a:rPr lang="zh-CN" altLang="en-US" sz="1200" b="1" dirty="0">
                <a:solidFill>
                  <a:schemeClr val="accent1"/>
                </a:solidFill>
              </a:rPr>
              <a:t>实际像素尺寸</a:t>
            </a:r>
            <a:r>
              <a:rPr lang="zh-CN" altLang="en-US" sz="1200" b="1" dirty="0"/>
              <a:t>的关系：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762AB77A-7DF1-4F5C-9444-B612F16E567C}"/>
              </a:ext>
            </a:extLst>
          </p:cNvPr>
          <p:cNvSpPr txBox="1"/>
          <p:nvPr/>
        </p:nvSpPr>
        <p:spPr>
          <a:xfrm>
            <a:off x="6211882" y="5010218"/>
            <a:ext cx="417836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Y</a:t>
            </a:r>
            <a:r>
              <a:rPr lang="zh-CN" altLang="en-US" b="1" dirty="0"/>
              <a:t>方向：</a:t>
            </a:r>
            <a:r>
              <a:rPr lang="en-US" altLang="zh-CN" b="1" dirty="0">
                <a:solidFill>
                  <a:srgbClr val="FF0000"/>
                </a:solidFill>
              </a:rPr>
              <a:t>40</a:t>
            </a:r>
            <a:r>
              <a:rPr lang="en-US" altLang="zh-CN" b="1" dirty="0"/>
              <a:t> * 55/65</a:t>
            </a:r>
            <a:r>
              <a:rPr lang="zh-CN" altLang="en-US" b="1" dirty="0"/>
              <a:t> </a:t>
            </a:r>
            <a:r>
              <a:rPr lang="en-US" altLang="zh-CN" b="1" dirty="0"/>
              <a:t>= </a:t>
            </a:r>
            <a:r>
              <a:rPr lang="en-US" altLang="zh-CN" b="1" dirty="0">
                <a:solidFill>
                  <a:schemeClr val="accent1"/>
                </a:solidFill>
              </a:rPr>
              <a:t>~33.8 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X</a:t>
            </a:r>
            <a:r>
              <a:rPr lang="zh-CN" altLang="en-US" b="1" dirty="0"/>
              <a:t>方向：</a:t>
            </a:r>
            <a:r>
              <a:rPr lang="en-US" altLang="zh-CN" b="1" dirty="0">
                <a:solidFill>
                  <a:srgbClr val="FF0000"/>
                </a:solidFill>
              </a:rPr>
              <a:t>175</a:t>
            </a:r>
            <a:r>
              <a:rPr lang="en-US" altLang="zh-CN" b="1" dirty="0"/>
              <a:t> * 55/65</a:t>
            </a:r>
            <a:r>
              <a:rPr lang="zh-CN" altLang="en-US" b="1" dirty="0"/>
              <a:t> </a:t>
            </a:r>
            <a:r>
              <a:rPr lang="en-US" altLang="zh-CN" b="1" dirty="0"/>
              <a:t>=</a:t>
            </a:r>
            <a:r>
              <a:rPr lang="zh-CN" altLang="en-US" b="1" dirty="0"/>
              <a:t> </a:t>
            </a:r>
            <a:r>
              <a:rPr lang="en-US" altLang="zh-CN" b="1" dirty="0">
                <a:solidFill>
                  <a:schemeClr val="accent1"/>
                </a:solidFill>
              </a:rPr>
              <a:t>~148.1 um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0C29B987-19C6-484B-ABB1-0EA5E6D17603}"/>
              </a:ext>
            </a:extLst>
          </p:cNvPr>
          <p:cNvGrpSpPr/>
          <p:nvPr/>
        </p:nvGrpSpPr>
        <p:grpSpPr>
          <a:xfrm>
            <a:off x="60555" y="1408389"/>
            <a:ext cx="5022681" cy="4567405"/>
            <a:chOff x="688500" y="454544"/>
            <a:chExt cx="5022681" cy="4567405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1B7100B8-A12A-437A-ADEE-0018A27F2A0D}"/>
                </a:ext>
              </a:extLst>
            </p:cNvPr>
            <p:cNvSpPr/>
            <p:nvPr/>
          </p:nvSpPr>
          <p:spPr>
            <a:xfrm>
              <a:off x="688500" y="454544"/>
              <a:ext cx="5022308" cy="456740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55AA3A97-0050-40A4-9C98-21C158CC47A6}"/>
                </a:ext>
              </a:extLst>
            </p:cNvPr>
            <p:cNvSpPr/>
            <p:nvPr/>
          </p:nvSpPr>
          <p:spPr>
            <a:xfrm>
              <a:off x="820800" y="4786549"/>
              <a:ext cx="97052" cy="22587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0900903D-E024-49B7-BC0F-D99F9AF7A9A0}"/>
                </a:ext>
              </a:extLst>
            </p:cNvPr>
            <p:cNvSpPr/>
            <p:nvPr/>
          </p:nvSpPr>
          <p:spPr>
            <a:xfrm>
              <a:off x="1105689" y="4786549"/>
              <a:ext cx="97052" cy="22587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1DB62B3-C7ED-43F3-931A-F86EB2FC63E6}"/>
                </a:ext>
              </a:extLst>
            </p:cNvPr>
            <p:cNvSpPr/>
            <p:nvPr/>
          </p:nvSpPr>
          <p:spPr>
            <a:xfrm>
              <a:off x="1390578" y="4786549"/>
              <a:ext cx="97052" cy="22587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53F3C04-34AA-40DB-A815-90E85E95E91E}"/>
                </a:ext>
              </a:extLst>
            </p:cNvPr>
            <p:cNvSpPr/>
            <p:nvPr/>
          </p:nvSpPr>
          <p:spPr>
            <a:xfrm>
              <a:off x="1684659" y="4786549"/>
              <a:ext cx="97052" cy="22587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EF52DBF6-1A0F-4CF5-B1E1-EA9B8AB532BE}"/>
                </a:ext>
              </a:extLst>
            </p:cNvPr>
            <p:cNvSpPr/>
            <p:nvPr/>
          </p:nvSpPr>
          <p:spPr>
            <a:xfrm>
              <a:off x="2148744" y="4781954"/>
              <a:ext cx="97052" cy="22587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6260290F-55C1-457D-B0CA-69F7A03E845F}"/>
                </a:ext>
              </a:extLst>
            </p:cNvPr>
            <p:cNvSpPr/>
            <p:nvPr/>
          </p:nvSpPr>
          <p:spPr>
            <a:xfrm>
              <a:off x="2433633" y="4781954"/>
              <a:ext cx="97052" cy="22587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E0B240EA-6A53-4535-96AC-1B689F32FEC9}"/>
                </a:ext>
              </a:extLst>
            </p:cNvPr>
            <p:cNvSpPr/>
            <p:nvPr/>
          </p:nvSpPr>
          <p:spPr>
            <a:xfrm>
              <a:off x="2718522" y="4781954"/>
              <a:ext cx="97052" cy="22587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FD4DA0D4-21AB-4850-B2D3-0A7EC298BE17}"/>
                </a:ext>
              </a:extLst>
            </p:cNvPr>
            <p:cNvSpPr/>
            <p:nvPr/>
          </p:nvSpPr>
          <p:spPr>
            <a:xfrm>
              <a:off x="3012603" y="4781954"/>
              <a:ext cx="97052" cy="22587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47858FB-EAB8-4B66-8BB3-2E75EB36780E}"/>
                </a:ext>
              </a:extLst>
            </p:cNvPr>
            <p:cNvSpPr/>
            <p:nvPr/>
          </p:nvSpPr>
          <p:spPr>
            <a:xfrm>
              <a:off x="3437630" y="4781954"/>
              <a:ext cx="97052" cy="22587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3668AB1D-DD41-44C4-A7A0-C42952D436A6}"/>
                </a:ext>
              </a:extLst>
            </p:cNvPr>
            <p:cNvSpPr/>
            <p:nvPr/>
          </p:nvSpPr>
          <p:spPr>
            <a:xfrm>
              <a:off x="3722519" y="4781954"/>
              <a:ext cx="97052" cy="22587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BB2721B0-FF25-43D3-A03A-EB03346A0154}"/>
                </a:ext>
              </a:extLst>
            </p:cNvPr>
            <p:cNvSpPr/>
            <p:nvPr/>
          </p:nvSpPr>
          <p:spPr>
            <a:xfrm>
              <a:off x="4007408" y="4781954"/>
              <a:ext cx="97052" cy="22587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17F67D3-4BA7-468D-8EFF-ABFEBCDB29E1}"/>
                </a:ext>
              </a:extLst>
            </p:cNvPr>
            <p:cNvSpPr/>
            <p:nvPr/>
          </p:nvSpPr>
          <p:spPr>
            <a:xfrm>
              <a:off x="4301489" y="4781954"/>
              <a:ext cx="97052" cy="22587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9274B055-D47F-4912-9913-D4F9FBDE8AB2}"/>
                </a:ext>
              </a:extLst>
            </p:cNvPr>
            <p:cNvSpPr/>
            <p:nvPr/>
          </p:nvSpPr>
          <p:spPr>
            <a:xfrm>
              <a:off x="4750270" y="4777359"/>
              <a:ext cx="97052" cy="22587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FEEFEC29-934B-4A5C-816A-7B73028B55DD}"/>
                </a:ext>
              </a:extLst>
            </p:cNvPr>
            <p:cNvSpPr/>
            <p:nvPr/>
          </p:nvSpPr>
          <p:spPr>
            <a:xfrm>
              <a:off x="5035159" y="4777359"/>
              <a:ext cx="97052" cy="22587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25E3412-2BD9-4A01-93B3-D5DF1D6DE27A}"/>
                </a:ext>
              </a:extLst>
            </p:cNvPr>
            <p:cNvSpPr/>
            <p:nvPr/>
          </p:nvSpPr>
          <p:spPr>
            <a:xfrm>
              <a:off x="5320048" y="4777359"/>
              <a:ext cx="97052" cy="22587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45B632A-DDFE-44DB-A24B-68196CD71260}"/>
                </a:ext>
              </a:extLst>
            </p:cNvPr>
            <p:cNvSpPr/>
            <p:nvPr/>
          </p:nvSpPr>
          <p:spPr>
            <a:xfrm>
              <a:off x="5614129" y="4777359"/>
              <a:ext cx="97052" cy="22587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F2BEE325-4399-4FFC-BD04-1C22543B9DBA}"/>
                </a:ext>
              </a:extLst>
            </p:cNvPr>
            <p:cNvSpPr/>
            <p:nvPr/>
          </p:nvSpPr>
          <p:spPr>
            <a:xfrm>
              <a:off x="751667" y="508136"/>
              <a:ext cx="4912028" cy="384974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B2B3B701-5FC7-4BD5-86B5-A0F46B566B95}"/>
                </a:ext>
              </a:extLst>
            </p:cNvPr>
            <p:cNvSpPr/>
            <p:nvPr/>
          </p:nvSpPr>
          <p:spPr>
            <a:xfrm>
              <a:off x="4652145" y="1092487"/>
              <a:ext cx="431540" cy="19486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844E6C98-E74D-4A24-BEB8-D403F1902AD5}"/>
                </a:ext>
              </a:extLst>
            </p:cNvPr>
            <p:cNvSpPr txBox="1"/>
            <p:nvPr/>
          </p:nvSpPr>
          <p:spPr>
            <a:xfrm>
              <a:off x="1714593" y="2083948"/>
              <a:ext cx="30079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</a:rPr>
                <a:t>像素阵列：</a:t>
              </a:r>
              <a:r>
                <a:rPr lang="en-US" altLang="zh-CN" b="1" dirty="0">
                  <a:solidFill>
                    <a:schemeClr val="bg1"/>
                  </a:solidFill>
                </a:rPr>
                <a:t>512</a:t>
              </a:r>
              <a:r>
                <a:rPr lang="zh-CN" altLang="en-US" b="1" dirty="0">
                  <a:solidFill>
                    <a:schemeClr val="bg1"/>
                  </a:solidFill>
                </a:rPr>
                <a:t>行</a:t>
              </a:r>
              <a:r>
                <a:rPr lang="en-US" altLang="zh-CN" b="1" dirty="0">
                  <a:solidFill>
                    <a:schemeClr val="bg1"/>
                  </a:solidFill>
                </a:rPr>
                <a:t>*128</a:t>
              </a:r>
              <a:r>
                <a:rPr lang="zh-CN" altLang="en-US" b="1" dirty="0">
                  <a:solidFill>
                    <a:schemeClr val="bg1"/>
                  </a:solidFill>
                </a:rPr>
                <a:t>列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0CA13F17-5F1B-4D19-BE41-56225641504A}"/>
                </a:ext>
              </a:extLst>
            </p:cNvPr>
            <p:cNvSpPr txBox="1"/>
            <p:nvPr/>
          </p:nvSpPr>
          <p:spPr>
            <a:xfrm>
              <a:off x="2253115" y="4406455"/>
              <a:ext cx="30079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</a:rPr>
                <a:t>外围电路</a:t>
              </a:r>
              <a:r>
                <a:rPr lang="en-US" altLang="zh-CN" b="1" dirty="0">
                  <a:solidFill>
                    <a:schemeClr val="bg1"/>
                  </a:solidFill>
                </a:rPr>
                <a:t>&amp;IO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2422784D-1A78-4728-8A0C-DC09279F98F4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4544430" y="1777335"/>
            <a:ext cx="1277403" cy="3501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0C296AF3-766F-417D-894F-9912BA27D521}"/>
              </a:ext>
            </a:extLst>
          </p:cNvPr>
          <p:cNvSpPr txBox="1"/>
          <p:nvPr/>
        </p:nvSpPr>
        <p:spPr>
          <a:xfrm>
            <a:off x="241381" y="518438"/>
            <a:ext cx="3960869" cy="37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1. </a:t>
            </a:r>
            <a:r>
              <a:rPr lang="zh-CN" altLang="en-US" b="1" dirty="0"/>
              <a:t>像素尺寸和芯片面积讨论：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4B2E10E-429E-49B1-B45A-2681D801DA01}"/>
              </a:ext>
            </a:extLst>
          </p:cNvPr>
          <p:cNvSpPr txBox="1"/>
          <p:nvPr/>
        </p:nvSpPr>
        <p:spPr>
          <a:xfrm>
            <a:off x="3673544" y="611789"/>
            <a:ext cx="682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初步的条件预计：整体芯片</a:t>
            </a:r>
            <a:r>
              <a:rPr lang="en-US" altLang="zh-CN" dirty="0"/>
              <a:t>2cm×2cm</a:t>
            </a:r>
            <a:r>
              <a:rPr lang="zh-CN" altLang="en-US" dirty="0"/>
              <a:t>，</a:t>
            </a:r>
            <a:r>
              <a:rPr lang="en-US" altLang="zh-CN" dirty="0"/>
              <a:t>R</a:t>
            </a:r>
            <a:r>
              <a:rPr lang="el-GR" altLang="zh-CN" dirty="0"/>
              <a:t>Φ</a:t>
            </a:r>
            <a:r>
              <a:rPr lang="en-US" altLang="zh-CN" dirty="0"/>
              <a:t> </a:t>
            </a:r>
            <a:r>
              <a:rPr lang="zh-CN" altLang="en-US" dirty="0"/>
              <a:t>方向位置分辨 </a:t>
            </a:r>
            <a:r>
              <a:rPr lang="en-US" altLang="zh-CN" dirty="0"/>
              <a:t>&lt; 10 </a:t>
            </a:r>
            <a:r>
              <a:rPr lang="el-G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，尽量小的非灵敏区面积 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~10%?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dirty="0"/>
          </a:p>
        </p:txBody>
      </p:sp>
      <p:sp>
        <p:nvSpPr>
          <p:cNvPr id="44" name="箭头: 右 43">
            <a:extLst>
              <a:ext uri="{FF2B5EF4-FFF2-40B4-BE49-F238E27FC236}">
                <a16:creationId xmlns:a16="http://schemas.microsoft.com/office/drawing/2014/main" id="{1D0062CB-D588-4DBE-909A-DDA1E82451B4}"/>
              </a:ext>
            </a:extLst>
          </p:cNvPr>
          <p:cNvSpPr/>
          <p:nvPr/>
        </p:nvSpPr>
        <p:spPr>
          <a:xfrm>
            <a:off x="7394815" y="1659446"/>
            <a:ext cx="933261" cy="266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7B5597CB-E405-456C-B535-690E97D23771}"/>
              </a:ext>
            </a:extLst>
          </p:cNvPr>
          <p:cNvSpPr txBox="1"/>
          <p:nvPr/>
        </p:nvSpPr>
        <p:spPr>
          <a:xfrm>
            <a:off x="8444310" y="1607922"/>
            <a:ext cx="1700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512</a:t>
            </a:r>
            <a:r>
              <a:rPr lang="zh-CN" altLang="en-US" dirty="0"/>
              <a:t>行</a:t>
            </a:r>
            <a:r>
              <a:rPr lang="en-US" altLang="zh-CN" dirty="0"/>
              <a:t>×128</a:t>
            </a:r>
            <a:r>
              <a:rPr lang="zh-CN" altLang="en-US" dirty="0"/>
              <a:t>列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569CD311-AB04-4296-A448-03FF70A1734B}"/>
              </a:ext>
            </a:extLst>
          </p:cNvPr>
          <p:cNvSpPr txBox="1"/>
          <p:nvPr/>
        </p:nvSpPr>
        <p:spPr>
          <a:xfrm>
            <a:off x="6004100" y="2224345"/>
            <a:ext cx="4133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</a:rPr>
              <a:t>不浪费数据位，像素和外围数据电路设计更有利的像素尺寸和通道数</a:t>
            </a:r>
          </a:p>
        </p:txBody>
      </p:sp>
    </p:spTree>
    <p:extLst>
      <p:ext uri="{BB962C8B-B14F-4D97-AF65-F5344CB8AC3E}">
        <p14:creationId xmlns:p14="http://schemas.microsoft.com/office/powerpoint/2010/main" val="359304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36">
            <a:extLst>
              <a:ext uri="{FF2B5EF4-FFF2-40B4-BE49-F238E27FC236}">
                <a16:creationId xmlns:a16="http://schemas.microsoft.com/office/drawing/2014/main" id="{0C296AF3-766F-417D-894F-9912BA27D521}"/>
              </a:ext>
            </a:extLst>
          </p:cNvPr>
          <p:cNvSpPr txBox="1"/>
          <p:nvPr/>
        </p:nvSpPr>
        <p:spPr>
          <a:xfrm>
            <a:off x="241381" y="518438"/>
            <a:ext cx="3960869" cy="37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2. </a:t>
            </a:r>
            <a:r>
              <a:rPr lang="zh-CN" altLang="en-US" b="1" dirty="0"/>
              <a:t>功耗：</a:t>
            </a:r>
          </a:p>
        </p:txBody>
      </p:sp>
      <p:pic>
        <p:nvPicPr>
          <p:cNvPr id="36" name="Picture 23">
            <a:extLst>
              <a:ext uri="{FF2B5EF4-FFF2-40B4-BE49-F238E27FC236}">
                <a16:creationId xmlns:a16="http://schemas.microsoft.com/office/drawing/2014/main" id="{28138D3F-FDEA-4432-8B99-9C80D4BDA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937" y="1076394"/>
            <a:ext cx="5395377" cy="3246409"/>
          </a:xfrm>
          <a:prstGeom prst="rect">
            <a:avLst/>
          </a:prstGeom>
        </p:spPr>
      </p:pic>
      <p:grpSp>
        <p:nvGrpSpPr>
          <p:cNvPr id="39" name="组合 38">
            <a:extLst>
              <a:ext uri="{FF2B5EF4-FFF2-40B4-BE49-F238E27FC236}">
                <a16:creationId xmlns:a16="http://schemas.microsoft.com/office/drawing/2014/main" id="{3B8BFC36-D8ED-4414-B9F6-6C502D48CF7F}"/>
              </a:ext>
            </a:extLst>
          </p:cNvPr>
          <p:cNvGrpSpPr/>
          <p:nvPr/>
        </p:nvGrpSpPr>
        <p:grpSpPr>
          <a:xfrm>
            <a:off x="7314354" y="1806060"/>
            <a:ext cx="4602283" cy="1571128"/>
            <a:chOff x="3261587" y="4556074"/>
            <a:chExt cx="4602283" cy="1571128"/>
          </a:xfrm>
        </p:grpSpPr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id="{23F0EF87-C6AC-4B8D-99C0-B884C7156909}"/>
                </a:ext>
              </a:extLst>
            </p:cNvPr>
            <p:cNvGrpSpPr/>
            <p:nvPr/>
          </p:nvGrpSpPr>
          <p:grpSpPr>
            <a:xfrm>
              <a:off x="3261587" y="4740740"/>
              <a:ext cx="4602283" cy="1386462"/>
              <a:chOff x="3250116" y="4804985"/>
              <a:chExt cx="4602283" cy="1386462"/>
            </a:xfrm>
          </p:grpSpPr>
          <p:pic>
            <p:nvPicPr>
              <p:cNvPr id="42" name="图片 41">
                <a:extLst>
                  <a:ext uri="{FF2B5EF4-FFF2-40B4-BE49-F238E27FC236}">
                    <a16:creationId xmlns:a16="http://schemas.microsoft.com/office/drawing/2014/main" id="{41CEF441-A797-4697-90F5-809B0B5EF2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84074" y="4804985"/>
                <a:ext cx="3077850" cy="1386462"/>
              </a:xfrm>
              <a:prstGeom prst="rect">
                <a:avLst/>
              </a:prstGeom>
            </p:spPr>
          </p:pic>
          <p:cxnSp>
            <p:nvCxnSpPr>
              <p:cNvPr id="43" name="直接箭头连接符 42">
                <a:extLst>
                  <a:ext uri="{FF2B5EF4-FFF2-40B4-BE49-F238E27FC236}">
                    <a16:creationId xmlns:a16="http://schemas.microsoft.com/office/drawing/2014/main" id="{6572727E-1FA0-4110-A3A7-CFB505E4E022}"/>
                  </a:ext>
                </a:extLst>
              </p:cNvPr>
              <p:cNvCxnSpPr>
                <a:cxnSpLocks/>
                <a:endCxn id="47" idx="1"/>
              </p:cNvCxnSpPr>
              <p:nvPr/>
            </p:nvCxnSpPr>
            <p:spPr>
              <a:xfrm>
                <a:off x="5375966" y="5507308"/>
                <a:ext cx="1540329" cy="4648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06816562-4A26-4BB3-A70E-A54CB0525757}"/>
                  </a:ext>
                </a:extLst>
              </p:cNvPr>
              <p:cNvSpPr txBox="1"/>
              <p:nvPr/>
            </p:nvSpPr>
            <p:spPr>
              <a:xfrm>
                <a:off x="6916295" y="5787508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solidFill>
                      <a:srgbClr val="FF0000"/>
                    </a:solidFill>
                  </a:rPr>
                  <a:t>功耗</a:t>
                </a:r>
              </a:p>
            </p:txBody>
          </p: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CD9A391B-D87E-4655-A3FC-484D6E1F335B}"/>
                  </a:ext>
                </a:extLst>
              </p:cNvPr>
              <p:cNvSpPr txBox="1"/>
              <p:nvPr/>
            </p:nvSpPr>
            <p:spPr>
              <a:xfrm>
                <a:off x="3250116" y="5723551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solidFill>
                      <a:srgbClr val="FF0000"/>
                    </a:solidFill>
                  </a:rPr>
                  <a:t>噪声特性</a:t>
                </a:r>
              </a:p>
            </p:txBody>
          </p:sp>
          <p:cxnSp>
            <p:nvCxnSpPr>
              <p:cNvPr id="49" name="直接箭头连接符 48">
                <a:extLst>
                  <a:ext uri="{FF2B5EF4-FFF2-40B4-BE49-F238E27FC236}">
                    <a16:creationId xmlns:a16="http://schemas.microsoft.com/office/drawing/2014/main" id="{2D81A1DA-92F5-4161-BF97-D18ADC051D4A}"/>
                  </a:ext>
                </a:extLst>
              </p:cNvPr>
              <p:cNvCxnSpPr>
                <a:cxnSpLocks/>
                <a:endCxn id="47" idx="1"/>
              </p:cNvCxnSpPr>
              <p:nvPr/>
            </p:nvCxnSpPr>
            <p:spPr>
              <a:xfrm flipV="1">
                <a:off x="5772114" y="5972174"/>
                <a:ext cx="1144181" cy="9390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BBD39382-55E0-4271-9208-A74692AD3C98}"/>
                </a:ext>
              </a:extLst>
            </p:cNvPr>
            <p:cNvSpPr txBox="1"/>
            <p:nvPr/>
          </p:nvSpPr>
          <p:spPr>
            <a:xfrm>
              <a:off x="3443175" y="4556074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rgbClr val="FF0000"/>
                  </a:solidFill>
                </a:rPr>
                <a:t>时间特性</a:t>
              </a:r>
            </a:p>
          </p:txBody>
        </p:sp>
      </p:grpSp>
      <p:sp>
        <p:nvSpPr>
          <p:cNvPr id="2" name="文本框 1">
            <a:extLst>
              <a:ext uri="{FF2B5EF4-FFF2-40B4-BE49-F238E27FC236}">
                <a16:creationId xmlns:a16="http://schemas.microsoft.com/office/drawing/2014/main" id="{E22741E2-AFB2-4BED-8715-4CDC4C7F6E5A}"/>
              </a:ext>
            </a:extLst>
          </p:cNvPr>
          <p:cNvSpPr txBox="1"/>
          <p:nvPr/>
        </p:nvSpPr>
        <p:spPr>
          <a:xfrm>
            <a:off x="999324" y="4573246"/>
            <a:ext cx="8438411" cy="157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功耗预估重要依据：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  1. </a:t>
            </a:r>
            <a:r>
              <a:rPr lang="zh-CN" altLang="en-US" dirty="0"/>
              <a:t>全尺寸、全功能芯片；</a:t>
            </a:r>
            <a:r>
              <a:rPr lang="en-US" altLang="zh-CN" b="1" dirty="0">
                <a:solidFill>
                  <a:schemeClr val="accent1"/>
                </a:solidFill>
              </a:rPr>
              <a:t>ATLASPix3</a:t>
            </a:r>
          </a:p>
          <a:p>
            <a:pPr lvl="1">
              <a:lnSpc>
                <a:spcPct val="150000"/>
              </a:lnSpc>
            </a:pPr>
            <a:r>
              <a:rPr lang="en-US" altLang="zh-CN" dirty="0"/>
              <a:t>  2. </a:t>
            </a:r>
            <a:r>
              <a:rPr lang="zh-CN" altLang="en-US" dirty="0"/>
              <a:t>前端等效电容；（</a:t>
            </a:r>
            <a:r>
              <a:rPr lang="zh-CN" altLang="en-US" dirty="0">
                <a:solidFill>
                  <a:schemeClr val="accent1"/>
                </a:solidFill>
              </a:rPr>
              <a:t>像素尺寸、像素内电路集成复杂度</a:t>
            </a:r>
            <a:r>
              <a:rPr lang="zh-CN" altLang="en-US" dirty="0"/>
              <a:t>、</a:t>
            </a:r>
            <a:r>
              <a:rPr lang="zh-CN" altLang="en-US" b="1" dirty="0">
                <a:solidFill>
                  <a:srgbClr val="00B050"/>
                </a:solidFill>
              </a:rPr>
              <a:t>工艺节点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en-US" altLang="zh-CN" dirty="0"/>
              <a:t>  3. </a:t>
            </a:r>
            <a:r>
              <a:rPr lang="zh-CN" altLang="en-US" dirty="0"/>
              <a:t>目标的时间分辨 （与</a:t>
            </a:r>
            <a:r>
              <a:rPr lang="en-US" altLang="zh-CN" dirty="0" err="1"/>
              <a:t>ATALSPix</a:t>
            </a:r>
            <a:r>
              <a:rPr lang="en-US" altLang="zh-CN" dirty="0"/>
              <a:t> </a:t>
            </a:r>
            <a:r>
              <a:rPr lang="zh-CN" altLang="en-US" dirty="0"/>
              <a:t>和 </a:t>
            </a:r>
            <a:r>
              <a:rPr lang="en-US" altLang="zh-CN" dirty="0"/>
              <a:t>LF-</a:t>
            </a:r>
            <a:r>
              <a:rPr lang="en-US" altLang="zh-CN" dirty="0" err="1"/>
              <a:t>Monopix</a:t>
            </a:r>
            <a:r>
              <a:rPr lang="zh-CN" altLang="en-US" dirty="0"/>
              <a:t>类似：</a:t>
            </a:r>
            <a:r>
              <a:rPr lang="en-US" altLang="zh-CN" dirty="0"/>
              <a:t>~ 3ns</a:t>
            </a:r>
            <a:r>
              <a:rPr lang="zh-CN" altLang="en-US" dirty="0"/>
              <a:t>）</a:t>
            </a: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F885464B-A414-42CE-B793-7385FEBCE2E0}"/>
              </a:ext>
            </a:extLst>
          </p:cNvPr>
          <p:cNvCxnSpPr>
            <a:cxnSpLocks/>
          </p:cNvCxnSpPr>
          <p:nvPr/>
        </p:nvCxnSpPr>
        <p:spPr>
          <a:xfrm flipH="1" flipV="1">
            <a:off x="4590380" y="3086411"/>
            <a:ext cx="3106203" cy="22667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8AD3EB64-070D-4DBC-B7E9-E1F5428F8370}"/>
              </a:ext>
            </a:extLst>
          </p:cNvPr>
          <p:cNvSpPr txBox="1"/>
          <p:nvPr/>
        </p:nvSpPr>
        <p:spPr>
          <a:xfrm>
            <a:off x="1856369" y="522699"/>
            <a:ext cx="227910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b="1" dirty="0"/>
              <a:t>预估 </a:t>
            </a:r>
            <a:r>
              <a:rPr lang="en-US" altLang="zh-CN" b="1" dirty="0"/>
              <a:t>200mW/cm</a:t>
            </a:r>
            <a:r>
              <a:rPr lang="en-US" altLang="zh-CN" b="1" baseline="30000" dirty="0"/>
              <a:t>2</a:t>
            </a:r>
            <a:r>
              <a:rPr lang="zh-CN" altLang="en-US" b="1" dirty="0"/>
              <a:t>？</a:t>
            </a:r>
            <a:endParaRPr lang="en-US" altLang="zh-CN" b="1" dirty="0"/>
          </a:p>
        </p:txBody>
      </p: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40439CF3-1360-44E6-8EB7-345153050A4C}"/>
              </a:ext>
            </a:extLst>
          </p:cNvPr>
          <p:cNvCxnSpPr>
            <a:cxnSpLocks/>
          </p:cNvCxnSpPr>
          <p:nvPr/>
        </p:nvCxnSpPr>
        <p:spPr>
          <a:xfrm flipV="1">
            <a:off x="4254947" y="2175393"/>
            <a:ext cx="160824" cy="27458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46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4BF9C1D-6789-40D9-A9C6-90E33A649263}"/>
              </a:ext>
            </a:extLst>
          </p:cNvPr>
          <p:cNvSpPr txBox="1"/>
          <p:nvPr/>
        </p:nvSpPr>
        <p:spPr>
          <a:xfrm>
            <a:off x="241381" y="518438"/>
            <a:ext cx="3960869" cy="373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3.</a:t>
            </a:r>
            <a:r>
              <a:rPr lang="zh-CN" altLang="en-US" b="1" dirty="0"/>
              <a:t>数据格式和探测器芯片响应：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5A86B87-E73D-40F5-B221-B40EBBE9C254}"/>
              </a:ext>
            </a:extLst>
          </p:cNvPr>
          <p:cNvSpPr txBox="1"/>
          <p:nvPr/>
        </p:nvSpPr>
        <p:spPr>
          <a:xfrm>
            <a:off x="2019636" y="2270509"/>
            <a:ext cx="8976139" cy="2316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/>
              <a:t>数据格式：</a:t>
            </a:r>
            <a:r>
              <a:rPr lang="en-US" altLang="zh-CN" b="1" dirty="0"/>
              <a:t>14+9+7+6+3+2+1 = 42    </a:t>
            </a:r>
            <a:r>
              <a:rPr lang="zh-CN" altLang="en-US" dirty="0"/>
              <a:t>（</a:t>
            </a:r>
            <a:r>
              <a:rPr lang="en-US" altLang="zh-CN" dirty="0"/>
              <a:t>8b/10b or 64b/66b not included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rgbClr val="FF0000"/>
                </a:solidFill>
              </a:rPr>
              <a:t>Bunch tag</a:t>
            </a:r>
            <a:r>
              <a:rPr lang="zh-CN" altLang="en-US" sz="1600" dirty="0">
                <a:solidFill>
                  <a:srgbClr val="FF0000"/>
                </a:solidFill>
              </a:rPr>
              <a:t>：</a:t>
            </a:r>
            <a:r>
              <a:rPr lang="en-US" altLang="zh-CN" sz="1600" dirty="0">
                <a:solidFill>
                  <a:srgbClr val="FF0000"/>
                </a:solidFill>
              </a:rPr>
              <a:t>14bit for 11934BX</a:t>
            </a:r>
            <a:r>
              <a:rPr lang="zh-CN" altLang="en-US" sz="1600" dirty="0">
                <a:solidFill>
                  <a:srgbClr val="FF0000"/>
                </a:solidFill>
              </a:rPr>
              <a:t>？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/>
              <a:t>地址</a:t>
            </a:r>
            <a:r>
              <a:rPr lang="zh-CN" altLang="en-US" sz="1600" dirty="0"/>
              <a:t>：</a:t>
            </a:r>
            <a:r>
              <a:rPr lang="en-US" altLang="zh-CN" sz="1600" dirty="0">
                <a:solidFill>
                  <a:srgbClr val="FF0000"/>
                </a:solidFill>
              </a:rPr>
              <a:t>9</a:t>
            </a:r>
            <a:r>
              <a:rPr lang="en-US" altLang="zh-CN" sz="1600" dirty="0"/>
              <a:t>bit+</a:t>
            </a:r>
            <a:r>
              <a:rPr lang="en-US" altLang="zh-CN" sz="1600" dirty="0">
                <a:solidFill>
                  <a:srgbClr val="FF0000"/>
                </a:solidFill>
              </a:rPr>
              <a:t>7</a:t>
            </a:r>
            <a:r>
              <a:rPr lang="en-US" altLang="zh-CN" sz="1600" dirty="0"/>
              <a:t>bit</a:t>
            </a:r>
            <a:r>
              <a:rPr lang="zh-CN" altLang="en-US" sz="1600" dirty="0"/>
              <a:t>；</a:t>
            </a:r>
            <a:endParaRPr lang="en-US" altLang="zh-CN" sz="1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/>
              <a:t>TOT</a:t>
            </a:r>
            <a:r>
              <a:rPr lang="zh-CN" altLang="en-US" sz="1600" b="1" dirty="0"/>
              <a:t>：</a:t>
            </a:r>
            <a:r>
              <a:rPr lang="en-US" altLang="zh-CN" sz="1600" dirty="0">
                <a:solidFill>
                  <a:srgbClr val="FF0000"/>
                </a:solidFill>
              </a:rPr>
              <a:t>6</a:t>
            </a:r>
            <a:r>
              <a:rPr lang="en-US" altLang="zh-CN" sz="1600" dirty="0"/>
              <a:t>bit</a:t>
            </a:r>
            <a:r>
              <a:rPr lang="zh-CN" altLang="en-US" sz="1600" dirty="0"/>
              <a:t> </a:t>
            </a:r>
            <a:r>
              <a:rPr lang="en-US" altLang="zh-CN" sz="1600" dirty="0"/>
              <a:t>for max 1.6 us </a:t>
            </a:r>
            <a:r>
              <a:rPr lang="zh-CN" altLang="en-US" sz="1600" dirty="0"/>
              <a:t>（</a:t>
            </a:r>
            <a:r>
              <a:rPr lang="en-US" altLang="zh-CN" sz="1600" dirty="0"/>
              <a:t>7bit for 3.2 us</a:t>
            </a:r>
            <a:r>
              <a:rPr lang="zh-CN" altLang="en-US" sz="1600" dirty="0"/>
              <a:t>；</a:t>
            </a:r>
            <a:r>
              <a:rPr lang="en-US" altLang="zh-CN" sz="1600" dirty="0"/>
              <a:t>8bit for 6.4us</a:t>
            </a:r>
            <a:r>
              <a:rPr lang="zh-CN" altLang="en-US" sz="1600" dirty="0"/>
              <a:t>）</a:t>
            </a:r>
            <a:endParaRPr lang="en-US" altLang="zh-CN" sz="1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b="1" dirty="0"/>
              <a:t>Fine TDC</a:t>
            </a:r>
            <a:r>
              <a:rPr lang="zh-CN" altLang="en-US" sz="1600" dirty="0"/>
              <a:t>：</a:t>
            </a:r>
            <a:r>
              <a:rPr lang="en-US" altLang="zh-CN" sz="1600" dirty="0">
                <a:solidFill>
                  <a:srgbClr val="FF0000"/>
                </a:solidFill>
              </a:rPr>
              <a:t>3bit</a:t>
            </a:r>
            <a:r>
              <a:rPr lang="en-US" altLang="zh-CN" sz="1600" dirty="0"/>
              <a:t> for LE</a:t>
            </a:r>
            <a:r>
              <a:rPr lang="zh-CN" altLang="en-US" sz="1600" dirty="0"/>
              <a:t>， </a:t>
            </a:r>
            <a:r>
              <a:rPr lang="en-US" altLang="zh-CN" sz="1600" dirty="0">
                <a:solidFill>
                  <a:srgbClr val="FF0000"/>
                </a:solidFill>
              </a:rPr>
              <a:t>2bit</a:t>
            </a:r>
            <a:r>
              <a:rPr lang="en-US" altLang="zh-CN" sz="1600" dirty="0"/>
              <a:t> for FE</a:t>
            </a:r>
            <a:r>
              <a:rPr lang="zh-CN" altLang="en-US" sz="1600" dirty="0"/>
              <a:t>；</a:t>
            </a:r>
            <a:endParaRPr lang="en-US" altLang="zh-CN" sz="1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dirty="0"/>
              <a:t>校验位：</a:t>
            </a:r>
            <a:r>
              <a:rPr lang="en-US" altLang="zh-CN" sz="1600" dirty="0">
                <a:solidFill>
                  <a:srgbClr val="FF0000"/>
                </a:solidFill>
              </a:rPr>
              <a:t>1</a:t>
            </a:r>
            <a:r>
              <a:rPr lang="en-US" altLang="zh-CN" sz="1600" dirty="0"/>
              <a:t>bit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7F3A065-CCDB-407C-A1B8-38996444E561}"/>
              </a:ext>
            </a:extLst>
          </p:cNvPr>
          <p:cNvSpPr txBox="1"/>
          <p:nvPr/>
        </p:nvSpPr>
        <p:spPr>
          <a:xfrm>
            <a:off x="742854" y="1159028"/>
            <a:ext cx="10706292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In-pixel Coarse-fine TDC: ~3ns time resolution (time-walk</a:t>
            </a:r>
            <a:r>
              <a:rPr lang="zh-CN" altLang="en-US" dirty="0"/>
              <a:t>、</a:t>
            </a:r>
            <a:r>
              <a:rPr lang="en-US" altLang="zh-CN" dirty="0"/>
              <a:t>jitter</a:t>
            </a:r>
            <a:r>
              <a:rPr lang="zh-CN" altLang="en-US" dirty="0"/>
              <a:t>、</a:t>
            </a:r>
            <a:r>
              <a:rPr lang="en-US" altLang="zh-CN" dirty="0"/>
              <a:t>TDC resolution all included)</a:t>
            </a:r>
          </a:p>
          <a:p>
            <a:r>
              <a:rPr lang="en-US" altLang="zh-CN" dirty="0" err="1"/>
              <a:t>Positon</a:t>
            </a:r>
            <a:r>
              <a:rPr lang="en-US" altLang="zh-CN" dirty="0"/>
              <a:t> resolution</a:t>
            </a:r>
            <a:r>
              <a:rPr lang="zh-CN" altLang="en-US" dirty="0"/>
              <a:t>： </a:t>
            </a:r>
            <a:r>
              <a:rPr lang="en-US" altLang="zh-CN" dirty="0"/>
              <a:t>R</a:t>
            </a:r>
            <a:r>
              <a:rPr lang="el-GR" altLang="zh-CN" dirty="0"/>
              <a:t>Φ</a:t>
            </a:r>
            <a:r>
              <a:rPr lang="en-US" altLang="zh-CN" dirty="0"/>
              <a:t> &lt;10um, z &lt; 43um;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5F73E22-805E-4E01-865C-F8A55E8EC512}"/>
              </a:ext>
            </a:extLst>
          </p:cNvPr>
          <p:cNvSpPr txBox="1"/>
          <p:nvPr/>
        </p:nvSpPr>
        <p:spPr>
          <a:xfrm>
            <a:off x="4122913" y="4787186"/>
            <a:ext cx="2720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看起来不太容易减到</a:t>
            </a:r>
            <a:r>
              <a:rPr lang="en-US" altLang="zh-CN" dirty="0"/>
              <a:t>32</a:t>
            </a:r>
            <a:r>
              <a:rPr lang="zh-CN" altLang="en-US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49043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8E77FB8-9403-4A8A-937D-CBE4117A4645}"/>
              </a:ext>
            </a:extLst>
          </p:cNvPr>
          <p:cNvGrpSpPr/>
          <p:nvPr/>
        </p:nvGrpSpPr>
        <p:grpSpPr>
          <a:xfrm>
            <a:off x="831161" y="1589815"/>
            <a:ext cx="3519010" cy="3086909"/>
            <a:chOff x="5221790" y="4033891"/>
            <a:chExt cx="2177440" cy="1969304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B0456E2F-3362-4811-B428-76F198B27A5A}"/>
                </a:ext>
              </a:extLst>
            </p:cNvPr>
            <p:cNvGrpSpPr/>
            <p:nvPr/>
          </p:nvGrpSpPr>
          <p:grpSpPr>
            <a:xfrm>
              <a:off x="5221790" y="4033891"/>
              <a:ext cx="2177439" cy="1969304"/>
              <a:chOff x="5454538" y="4248091"/>
              <a:chExt cx="2177439" cy="1969304"/>
            </a:xfrm>
          </p:grpSpPr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B406818C-3FEC-4036-9EEC-58F6A6508956}"/>
                  </a:ext>
                </a:extLst>
              </p:cNvPr>
              <p:cNvSpPr/>
              <p:nvPr/>
            </p:nvSpPr>
            <p:spPr>
              <a:xfrm>
                <a:off x="5463956" y="4248091"/>
                <a:ext cx="2144211" cy="1257017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1960CFB9-6938-48A3-B7BE-C0A6633C8B0D}"/>
                  </a:ext>
                </a:extLst>
              </p:cNvPr>
              <p:cNvSpPr/>
              <p:nvPr/>
            </p:nvSpPr>
            <p:spPr>
              <a:xfrm>
                <a:off x="5463957" y="5597477"/>
                <a:ext cx="2144210" cy="15796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F4C5987-3238-4BE2-BE54-DD097F1EBC92}"/>
                  </a:ext>
                </a:extLst>
              </p:cNvPr>
              <p:cNvSpPr txBox="1"/>
              <p:nvPr/>
            </p:nvSpPr>
            <p:spPr>
              <a:xfrm>
                <a:off x="6069341" y="4770019"/>
                <a:ext cx="148011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Pixel matrix</a:t>
                </a:r>
                <a:endParaRPr lang="zh-CN" altLang="en-US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E4DD5C40-FD3E-49F4-85BC-02B52D86BAD4}"/>
                  </a:ext>
                </a:extLst>
              </p:cNvPr>
              <p:cNvSpPr txBox="1"/>
              <p:nvPr/>
            </p:nvSpPr>
            <p:spPr>
              <a:xfrm>
                <a:off x="6037283" y="5578778"/>
                <a:ext cx="151216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2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Digital process logics</a:t>
                </a:r>
                <a:endParaRPr lang="zh-CN" altLang="en-US" sz="12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23B35C5-3DF2-487E-A2E4-521B97709DEE}"/>
                  </a:ext>
                </a:extLst>
              </p:cNvPr>
              <p:cNvSpPr/>
              <p:nvPr/>
            </p:nvSpPr>
            <p:spPr>
              <a:xfrm>
                <a:off x="5458816" y="6045827"/>
                <a:ext cx="519496" cy="1579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PLL</a:t>
                </a:r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52C09292-2745-4E8D-9E13-B454630458B6}"/>
                  </a:ext>
                </a:extLst>
              </p:cNvPr>
              <p:cNvSpPr/>
              <p:nvPr/>
            </p:nvSpPr>
            <p:spPr>
              <a:xfrm>
                <a:off x="6069341" y="6039877"/>
                <a:ext cx="806533" cy="16447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Serializer</a:t>
                </a:r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FCC27720-9843-4529-839F-44E299947827}"/>
                  </a:ext>
                </a:extLst>
              </p:cNvPr>
              <p:cNvSpPr/>
              <p:nvPr/>
            </p:nvSpPr>
            <p:spPr>
              <a:xfrm>
                <a:off x="6946496" y="6052918"/>
                <a:ext cx="685481" cy="16447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LVDS</a:t>
                </a:r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F9B6A371-8455-4DE8-A221-29CBB2825ADA}"/>
                  </a:ext>
                </a:extLst>
              </p:cNvPr>
              <p:cNvSpPr/>
              <p:nvPr/>
            </p:nvSpPr>
            <p:spPr>
              <a:xfrm>
                <a:off x="5454538" y="5825198"/>
                <a:ext cx="689756" cy="157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DACs</a:t>
                </a:r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1C7A9028-CC5F-4573-B64A-ACA0BA507A0A}"/>
                  </a:ext>
                </a:extLst>
              </p:cNvPr>
              <p:cNvSpPr/>
              <p:nvPr/>
            </p:nvSpPr>
            <p:spPr>
              <a:xfrm>
                <a:off x="6193751" y="5825198"/>
                <a:ext cx="689756" cy="157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SPI</a:t>
                </a:r>
                <a:endParaRPr lang="zh-CN" alt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7E49EC19-468B-492D-ACF2-59710D2A54E6}"/>
                </a:ext>
              </a:extLst>
            </p:cNvPr>
            <p:cNvSpPr/>
            <p:nvPr/>
          </p:nvSpPr>
          <p:spPr>
            <a:xfrm>
              <a:off x="6709474" y="5610998"/>
              <a:ext cx="689756" cy="1579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64b/66b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143D23F-13CB-499C-A6CB-477F37255A8D}"/>
              </a:ext>
            </a:extLst>
          </p:cNvPr>
          <p:cNvCxnSpPr/>
          <p:nvPr/>
        </p:nvCxnSpPr>
        <p:spPr>
          <a:xfrm>
            <a:off x="3877250" y="4676724"/>
            <a:ext cx="59735" cy="349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35871422-010A-41DB-9AE0-4855BD37334D}"/>
              </a:ext>
            </a:extLst>
          </p:cNvPr>
          <p:cNvSpPr txBox="1"/>
          <p:nvPr/>
        </p:nvSpPr>
        <p:spPr>
          <a:xfrm>
            <a:off x="3573982" y="4932126"/>
            <a:ext cx="886830" cy="367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陈洋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C31DA3B-EE65-4505-A5AF-385EC0071BD7}"/>
              </a:ext>
            </a:extLst>
          </p:cNvPr>
          <p:cNvSpPr txBox="1"/>
          <p:nvPr/>
        </p:nvSpPr>
        <p:spPr>
          <a:xfrm>
            <a:off x="846382" y="4932126"/>
            <a:ext cx="886830" cy="367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王雨颉</a:t>
            </a: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1B731CB7-1F86-418C-89E3-366A75AF5FE4}"/>
              </a:ext>
            </a:extLst>
          </p:cNvPr>
          <p:cNvCxnSpPr/>
          <p:nvPr/>
        </p:nvCxnSpPr>
        <p:spPr>
          <a:xfrm>
            <a:off x="1259929" y="4676724"/>
            <a:ext cx="59735" cy="3492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75C93C40-EE40-4844-9F61-3EBA554E74DE}"/>
              </a:ext>
            </a:extLst>
          </p:cNvPr>
          <p:cNvSpPr txBox="1"/>
          <p:nvPr/>
        </p:nvSpPr>
        <p:spPr>
          <a:xfrm>
            <a:off x="1671519" y="5650162"/>
            <a:ext cx="2872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b="1" dirty="0"/>
              <a:t>张晓旭：</a:t>
            </a:r>
            <a:r>
              <a:rPr lang="en-US" altLang="zh-CN" sz="1100" dirty="0"/>
              <a:t>FIFO</a:t>
            </a:r>
            <a:r>
              <a:rPr lang="zh-CN" altLang="en-US" sz="1100" dirty="0"/>
              <a:t>深度需求计算；正在尝试</a:t>
            </a:r>
            <a:r>
              <a:rPr lang="en-US" altLang="zh-CN" sz="1100" dirty="0"/>
              <a:t>Serializer</a:t>
            </a:r>
            <a:r>
              <a:rPr lang="zh-CN" altLang="en-US" sz="1100" dirty="0"/>
              <a:t>模块单独走完数字流程。计划产生原理图和版图后，用模拟仿真的方式验证可达到的速度上限；</a:t>
            </a: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F7FAD934-08CA-44F8-9F26-A843FECAA805}"/>
              </a:ext>
            </a:extLst>
          </p:cNvPr>
          <p:cNvCxnSpPr/>
          <p:nvPr/>
        </p:nvCxnSpPr>
        <p:spPr>
          <a:xfrm>
            <a:off x="2434428" y="4752922"/>
            <a:ext cx="142444" cy="804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id="{A602A665-6203-4EBB-AFCF-FD6F95B132A1}"/>
              </a:ext>
            </a:extLst>
          </p:cNvPr>
          <p:cNvSpPr/>
          <p:nvPr/>
        </p:nvSpPr>
        <p:spPr>
          <a:xfrm>
            <a:off x="3128214" y="1922417"/>
            <a:ext cx="280349" cy="151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3E44754C-2741-4F06-8135-48CE66357358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3408563" y="1633838"/>
            <a:ext cx="1350186" cy="364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B65596E5-4976-4FAF-BAF8-EE5FEA6F1DE2}"/>
              </a:ext>
            </a:extLst>
          </p:cNvPr>
          <p:cNvSpPr txBox="1"/>
          <p:nvPr/>
        </p:nvSpPr>
        <p:spPr>
          <a:xfrm>
            <a:off x="7370340" y="325494"/>
            <a:ext cx="4669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像素内</a:t>
            </a:r>
            <a:r>
              <a:rPr lang="en-US" altLang="zh-CN" dirty="0" err="1"/>
              <a:t>CSA+Comparator</a:t>
            </a:r>
            <a:r>
              <a:rPr lang="zh-CN" altLang="en-US" dirty="0"/>
              <a:t>：李鹏戌、陆卫国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35FA67CF-A005-42CF-B231-83773007F115}"/>
              </a:ext>
            </a:extLst>
          </p:cNvPr>
          <p:cNvSpPr txBox="1"/>
          <p:nvPr/>
        </p:nvSpPr>
        <p:spPr>
          <a:xfrm>
            <a:off x="307864" y="554417"/>
            <a:ext cx="309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近两周设计进展概览：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B3E14755-374B-46F4-A6C9-AA51CDEFAC00}"/>
              </a:ext>
            </a:extLst>
          </p:cNvPr>
          <p:cNvSpPr txBox="1"/>
          <p:nvPr/>
        </p:nvSpPr>
        <p:spPr>
          <a:xfrm>
            <a:off x="4815366" y="2876043"/>
            <a:ext cx="50554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不同的像素内模拟前端方案；</a:t>
            </a:r>
            <a:endParaRPr lang="en-US" altLang="zh-CN" sz="1600" dirty="0"/>
          </a:p>
          <a:p>
            <a:r>
              <a:rPr lang="en-US" altLang="zh-CN" sz="1600" dirty="0"/>
              <a:t>In-pixel DAC</a:t>
            </a:r>
            <a:r>
              <a:rPr lang="zh-CN" altLang="en-US" sz="1600" dirty="0"/>
              <a:t>；</a:t>
            </a:r>
            <a:endParaRPr lang="en-US" altLang="zh-CN" sz="1600" dirty="0"/>
          </a:p>
          <a:p>
            <a:r>
              <a:rPr lang="zh-CN" altLang="en-US" sz="1600" b="1" dirty="0"/>
              <a:t>串扰仿真评估、工艺摸索</a:t>
            </a:r>
            <a:r>
              <a:rPr lang="zh-CN" altLang="en-US" sz="1600" dirty="0"/>
              <a:t>：李乐怡</a:t>
            </a:r>
            <a:endParaRPr lang="en-US" altLang="zh-CN" sz="1600" b="1" dirty="0"/>
          </a:p>
          <a:p>
            <a:endParaRPr lang="zh-CN" altLang="en-US" sz="1600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4E935D90-D2F4-48CA-B7BC-1ADF0ED3BDA3}"/>
              </a:ext>
            </a:extLst>
          </p:cNvPr>
          <p:cNvSpPr/>
          <p:nvPr/>
        </p:nvSpPr>
        <p:spPr>
          <a:xfrm>
            <a:off x="1047751" y="1593479"/>
            <a:ext cx="144194" cy="1945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A9C5A8A7-061C-40B5-BBAA-728B695D8EAF}"/>
              </a:ext>
            </a:extLst>
          </p:cNvPr>
          <p:cNvCxnSpPr>
            <a:cxnSpLocks/>
            <a:endCxn id="39" idx="1"/>
          </p:cNvCxnSpPr>
          <p:nvPr/>
        </p:nvCxnSpPr>
        <p:spPr>
          <a:xfrm>
            <a:off x="1393314" y="2691186"/>
            <a:ext cx="3422052" cy="723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>
            <a:extLst>
              <a:ext uri="{FF2B5EF4-FFF2-40B4-BE49-F238E27FC236}">
                <a16:creationId xmlns:a16="http://schemas.microsoft.com/office/drawing/2014/main" id="{1470B249-EE48-45E4-8F0C-287689BDFD75}"/>
              </a:ext>
            </a:extLst>
          </p:cNvPr>
          <p:cNvCxnSpPr>
            <a:cxnSpLocks/>
          </p:cNvCxnSpPr>
          <p:nvPr/>
        </p:nvCxnSpPr>
        <p:spPr>
          <a:xfrm flipH="1">
            <a:off x="2825340" y="3848784"/>
            <a:ext cx="443048" cy="1708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7F648CCB-ADA1-4EC6-8CA9-A608786DF8F1}"/>
              </a:ext>
            </a:extLst>
          </p:cNvPr>
          <p:cNvSpPr/>
          <p:nvPr/>
        </p:nvSpPr>
        <p:spPr>
          <a:xfrm>
            <a:off x="5331561" y="4069261"/>
            <a:ext cx="6076950" cy="1998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/>
              <a:t> </a:t>
            </a:r>
            <a:r>
              <a:rPr lang="zh-CN" altLang="en-US" sz="1400" dirty="0"/>
              <a:t>本次报告内容：</a:t>
            </a:r>
            <a:endParaRPr lang="en-US" altLang="zh-CN" sz="1400" dirty="0"/>
          </a:p>
          <a:p>
            <a:pPr>
              <a:lnSpc>
                <a:spcPct val="150000"/>
              </a:lnSpc>
            </a:pPr>
            <a:r>
              <a:rPr lang="en-US" altLang="zh-CN" sz="1400" dirty="0"/>
              <a:t>     1. </a:t>
            </a:r>
            <a:r>
              <a:rPr lang="zh-CN" altLang="en-US" sz="1400" dirty="0"/>
              <a:t>李鹏戌：像素内模拟前端仿真；</a:t>
            </a:r>
            <a:endParaRPr lang="en-US" altLang="zh-CN" sz="1400" dirty="0"/>
          </a:p>
          <a:p>
            <a:pPr>
              <a:lnSpc>
                <a:spcPct val="150000"/>
              </a:lnSpc>
            </a:pPr>
            <a:r>
              <a:rPr lang="en-US" altLang="zh-CN" sz="1400" dirty="0"/>
              <a:t>     2. </a:t>
            </a:r>
            <a:r>
              <a:rPr lang="zh-CN" altLang="en-US" sz="1400" dirty="0"/>
              <a:t>李乐怡：像素内数字电路与</a:t>
            </a:r>
            <a:r>
              <a:rPr lang="en-US" altLang="zh-CN" sz="1400" dirty="0"/>
              <a:t>sensor</a:t>
            </a:r>
            <a:r>
              <a:rPr lang="zh-CN" altLang="en-US" sz="1400" dirty="0"/>
              <a:t>的</a:t>
            </a:r>
            <a:r>
              <a:rPr lang="en-US" altLang="zh-CN" sz="1400" dirty="0"/>
              <a:t>X-talk</a:t>
            </a:r>
            <a:r>
              <a:rPr lang="zh-CN" altLang="en-US" sz="1400" dirty="0"/>
              <a:t>仿真以及工艺调研总结；</a:t>
            </a:r>
            <a:endParaRPr lang="en-US" altLang="zh-CN" sz="1400" dirty="0"/>
          </a:p>
          <a:p>
            <a:pPr>
              <a:lnSpc>
                <a:spcPct val="150000"/>
              </a:lnSpc>
            </a:pPr>
            <a:r>
              <a:rPr lang="en-US" altLang="zh-CN" sz="1400" dirty="0"/>
              <a:t> </a:t>
            </a:r>
            <a:r>
              <a:rPr lang="zh-CN" altLang="en-US" sz="1400" dirty="0"/>
              <a:t>    </a:t>
            </a:r>
            <a:r>
              <a:rPr lang="en-US" altLang="zh-CN" sz="1400" dirty="0"/>
              <a:t>3. </a:t>
            </a:r>
            <a:r>
              <a:rPr lang="zh-CN" altLang="en-US" sz="1400" dirty="0"/>
              <a:t>陈洋： </a:t>
            </a:r>
            <a:r>
              <a:rPr lang="en-US" altLang="zh-CN" sz="1400" dirty="0"/>
              <a:t>LVDS</a:t>
            </a:r>
            <a:r>
              <a:rPr lang="zh-CN" altLang="en-US" sz="1400" dirty="0"/>
              <a:t> 设计进展；</a:t>
            </a:r>
            <a:endParaRPr lang="en-US" altLang="zh-CN" sz="1400" dirty="0"/>
          </a:p>
          <a:p>
            <a:pPr>
              <a:lnSpc>
                <a:spcPct val="150000"/>
              </a:lnSpc>
            </a:pPr>
            <a:r>
              <a:rPr lang="en-US" altLang="zh-CN" sz="1400" dirty="0"/>
              <a:t>     4. </a:t>
            </a:r>
            <a:r>
              <a:rPr lang="zh-CN" altLang="en-US" sz="1400" dirty="0"/>
              <a:t>王雨颉：</a:t>
            </a:r>
            <a:r>
              <a:rPr lang="en-US" altLang="zh-CN" sz="1400" dirty="0"/>
              <a:t>PLL</a:t>
            </a:r>
            <a:r>
              <a:rPr lang="zh-CN" altLang="en-US" sz="1400" dirty="0"/>
              <a:t>设计进展、</a:t>
            </a:r>
            <a:r>
              <a:rPr lang="en-US" altLang="zh-CN" sz="1400" dirty="0"/>
              <a:t>130nm</a:t>
            </a:r>
            <a:r>
              <a:rPr lang="zh-CN" altLang="en-US" sz="1400" dirty="0"/>
              <a:t>工艺上</a:t>
            </a:r>
            <a:r>
              <a:rPr lang="en-US" altLang="zh-CN" sz="1400" dirty="0"/>
              <a:t>bandgap</a:t>
            </a:r>
            <a:r>
              <a:rPr lang="zh-CN" altLang="en-US" sz="1400" dirty="0"/>
              <a:t>、</a:t>
            </a:r>
            <a:r>
              <a:rPr lang="en-US" altLang="zh-CN" sz="1400" dirty="0"/>
              <a:t>LDO</a:t>
            </a:r>
            <a:r>
              <a:rPr lang="zh-CN" altLang="en-US" sz="1400" dirty="0"/>
              <a:t>、</a:t>
            </a:r>
            <a:r>
              <a:rPr lang="en-US" altLang="zh-CN" sz="1400" dirty="0"/>
              <a:t>PLL</a:t>
            </a:r>
            <a:r>
              <a:rPr lang="zh-CN" altLang="en-US" sz="1400" dirty="0"/>
              <a:t>芯片的测试结果（</a:t>
            </a:r>
            <a:r>
              <a:rPr lang="zh-CN" altLang="en-US" sz="1400" dirty="0">
                <a:solidFill>
                  <a:schemeClr val="accent1"/>
                </a:solidFill>
              </a:rPr>
              <a:t>核心电压也是</a:t>
            </a:r>
            <a:r>
              <a:rPr lang="en-US" altLang="zh-CN" sz="1400" dirty="0">
                <a:solidFill>
                  <a:schemeClr val="accent1"/>
                </a:solidFill>
              </a:rPr>
              <a:t>1.2V</a:t>
            </a:r>
            <a:r>
              <a:rPr lang="zh-CN" altLang="en-US" sz="1400" dirty="0"/>
              <a:t>）</a:t>
            </a:r>
          </a:p>
        </p:txBody>
      </p:sp>
      <p:pic>
        <p:nvPicPr>
          <p:cNvPr id="55" name="图片 54">
            <a:extLst>
              <a:ext uri="{FF2B5EF4-FFF2-40B4-BE49-F238E27FC236}">
                <a16:creationId xmlns:a16="http://schemas.microsoft.com/office/drawing/2014/main" id="{5BFDCC91-6B91-4BF6-86A4-3AF1E920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749" y="748580"/>
            <a:ext cx="3506343" cy="1945929"/>
          </a:xfrm>
          <a:prstGeom prst="rect">
            <a:avLst/>
          </a:prstGeom>
        </p:spPr>
      </p:pic>
      <p:sp>
        <p:nvSpPr>
          <p:cNvPr id="37" name="文本框 36">
            <a:extLst>
              <a:ext uri="{FF2B5EF4-FFF2-40B4-BE49-F238E27FC236}">
                <a16:creationId xmlns:a16="http://schemas.microsoft.com/office/drawing/2014/main" id="{5B6D3EDB-7906-4928-8C4E-D40FFC904117}"/>
              </a:ext>
            </a:extLst>
          </p:cNvPr>
          <p:cNvSpPr txBox="1"/>
          <p:nvPr/>
        </p:nvSpPr>
        <p:spPr>
          <a:xfrm>
            <a:off x="7878493" y="2048178"/>
            <a:ext cx="4089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像素内</a:t>
            </a:r>
            <a:r>
              <a:rPr lang="en-US" altLang="zh-CN" dirty="0"/>
              <a:t>Fine TDC</a:t>
            </a:r>
            <a:r>
              <a:rPr lang="zh-CN" altLang="en-US" dirty="0"/>
              <a:t>（</a:t>
            </a:r>
            <a:r>
              <a:rPr lang="en-US" altLang="zh-CN" dirty="0"/>
              <a:t>5\6\7\8</a:t>
            </a:r>
            <a:r>
              <a:rPr lang="zh-CN" altLang="en-US" dirty="0"/>
              <a:t>）：赵泽煊、魏晓敏</a:t>
            </a:r>
          </a:p>
        </p:txBody>
      </p:sp>
    </p:spTree>
    <p:extLst>
      <p:ext uri="{BB962C8B-B14F-4D97-AF65-F5344CB8AC3E}">
        <p14:creationId xmlns:p14="http://schemas.microsoft.com/office/powerpoint/2010/main" val="3909489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572</Words>
  <Application>Microsoft Office PowerPoint</Application>
  <PresentationFormat>宽屏</PresentationFormat>
  <Paragraphs>63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think</dc:creator>
  <cp:lastModifiedBy>think</cp:lastModifiedBy>
  <cp:revision>65</cp:revision>
  <dcterms:created xsi:type="dcterms:W3CDTF">2024-07-09T03:12:51Z</dcterms:created>
  <dcterms:modified xsi:type="dcterms:W3CDTF">2024-07-09T08:29:11Z</dcterms:modified>
</cp:coreProperties>
</file>