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3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37927" y="1490420"/>
            <a:ext cx="47161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LVDS</a:t>
            </a:r>
            <a:r>
              <a:rPr lang="zh-CN" altLang="en-US" sz="3600" dirty="0">
                <a:latin typeface="Times New Roman" panose="02020603050405020304" charset="0"/>
                <a:ea typeface="宋体" panose="02010600030101010101" pitchFamily="2" charset="-122"/>
              </a:rPr>
              <a:t>设计进展</a:t>
            </a:r>
            <a:r>
              <a:rPr lang="zh-CN" altLang="en-US" sz="3600" dirty="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汇报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411980" y="3722370"/>
            <a:ext cx="406400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电路结构</a:t>
            </a:r>
          </a:p>
          <a:p>
            <a:pPr marL="342900" indent="-342900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电路仿真</a:t>
            </a:r>
          </a:p>
          <a:p>
            <a:pPr marL="342900" indent="-342900" fontAlgn="auto">
              <a:lnSpc>
                <a:spcPct val="200000"/>
              </a:lnSpc>
              <a:buFont typeface="+mj-lt"/>
              <a:buAutoNum type="arabicPeriod"/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下一步计划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2F7D88E-F9E9-4B1A-91CA-0B729B7262FB}"/>
              </a:ext>
            </a:extLst>
          </p:cNvPr>
          <p:cNvSpPr txBox="1"/>
          <p:nvPr/>
        </p:nvSpPr>
        <p:spPr>
          <a:xfrm>
            <a:off x="6443980" y="2270832"/>
            <a:ext cx="2968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2024.7.9 </a:t>
            </a:r>
            <a:r>
              <a:rPr lang="zh-CN" altLang="en-US" dirty="0"/>
              <a:t>陈洋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885" y="1257300"/>
            <a:ext cx="7487920" cy="30956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1950" y="374015"/>
            <a:ext cx="40640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LVDS</a:t>
            </a:r>
            <a:r>
              <a:rPr lang="zh-CN" altLang="en-US" sz="24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电路结构图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6285" y="5111750"/>
            <a:ext cx="828484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Phase splitter: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单端转差分电路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(30uA)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LVDS core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：向外输出电流信号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(3.2mA)</a:t>
            </a:r>
            <a:endParaRPr lang="zh-CN" altLang="en-US" sz="20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CMFB: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使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LVDS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发送器输出信号共模电平稳定在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0.6V</a:t>
            </a:r>
            <a:r>
              <a:rPr lang="zh-CN" altLang="en-US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左右</a:t>
            </a:r>
            <a:r>
              <a:rPr lang="en-US" altLang="zh-CN" sz="20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(120uA)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03060" y="807085"/>
            <a:ext cx="43541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rgbClr val="FF0000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抗干扰能力强、传输速度快、功耗低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56285" y="4671695"/>
            <a:ext cx="1983105" cy="5207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功耗：3.35mA</a:t>
            </a:r>
          </a:p>
          <a:p>
            <a:endParaRPr lang="zh-CN" altLang="en-US" sz="2000"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3675" y="96520"/>
            <a:ext cx="28041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uFillTx/>
                <a:latin typeface="Times New Roman" panose="02020603050405020304" charset="0"/>
                <a:ea typeface="宋体" panose="02010600030101010101" pitchFamily="2" charset="-122"/>
              </a:rPr>
              <a:t>整体仿真-------DC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b="52865"/>
          <a:stretch>
            <a:fillRect/>
          </a:stretch>
        </p:blipFill>
        <p:spPr>
          <a:xfrm>
            <a:off x="69215" y="1141730"/>
            <a:ext cx="6248400" cy="17240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7505" y="4413250"/>
            <a:ext cx="2385060" cy="191262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065" y="4261485"/>
            <a:ext cx="3886200" cy="20948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/>
              <p:cNvGraphicFramePr/>
              <p:nvPr/>
            </p:nvGraphicFramePr>
            <p:xfrm>
              <a:off x="7423150" y="4413250"/>
              <a:ext cx="3965294" cy="1508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061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454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85534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77406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77978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381000"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TT-1.2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0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25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50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Units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49250"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Gain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28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25.5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23.4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dB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Phase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52.39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59.01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64.47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800" i="1">
                                    <a:solidFill>
                                      <a:schemeClr val="tx1"/>
                                    </a:solidFill>
                                    <a:uFillTx/>
                                    <a:latin typeface="Cambria Math" panose="02040503050406030204" charset="0"/>
                                    <a:ea typeface="宋体" panose="02010600030101010101" pitchFamily="2" charset="-122"/>
                                    <a:cs typeface="Cambria Math" panose="02040503050406030204" charset="0"/>
                                    <a:sym typeface="+mn-ea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en-US" altLang="zh-CN" sz="180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  <a:sym typeface="+mn-ea"/>
                          </a:endParaRP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GBW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63.49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54.33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46.23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MHz</a:t>
                          </a:r>
                        </a:p>
                      </a:txBody>
                      <a:tcPr anchor="ctr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/>
              <p:cNvGraphicFramePr/>
              <p:nvPr/>
            </p:nvGraphicFramePr>
            <p:xfrm>
              <a:off x="7423150" y="4413250"/>
              <a:ext cx="3965575" cy="15087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10614"/>
                    <a:gridCol w="745490"/>
                    <a:gridCol w="855345"/>
                    <a:gridCol w="774065"/>
                    <a:gridCol w="779780"/>
                  </a:tblGrid>
                  <a:tr h="381000"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TT-1.2</a:t>
                          </a:r>
                          <a:endParaRPr lang="en-US" altLang="zh-CN" b="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0</a:t>
                          </a:r>
                          <a:endParaRPr lang="en-US" altLang="zh-CN" b="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25</a:t>
                          </a:r>
                          <a:endParaRPr lang="en-US" altLang="zh-CN" b="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50</a:t>
                          </a:r>
                          <a:endParaRPr lang="en-US" altLang="zh-CN" b="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U</a:t>
                          </a:r>
                          <a:r>
                            <a:rPr lang="en-US" altLang="zh-CN" b="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nits</a:t>
                          </a:r>
                          <a:endParaRPr lang="en-US" altLang="zh-CN" b="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</a:tr>
                  <a:tr h="349250"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G</a:t>
                          </a: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ain</a:t>
                          </a:r>
                          <a:endParaRPr lang="en-US" altLang="zh-CN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28</a:t>
                          </a:r>
                          <a:endParaRPr lang="en-US" altLang="zh-CN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25.5</a:t>
                          </a:r>
                          <a:endParaRPr lang="en-US" altLang="zh-CN" sz="180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  <a:sym typeface="+mn-ea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23.4</a:t>
                          </a:r>
                          <a:endParaRPr lang="en-US" altLang="zh-CN" sz="180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  <a:sym typeface="+mn-ea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dB</a:t>
                          </a:r>
                          <a:endParaRPr lang="en-US" altLang="zh-CN" sz="180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  <a:sym typeface="+mn-ea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</a:tr>
                  <a:tr h="381000"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P</a:t>
                          </a: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hase</a:t>
                          </a:r>
                          <a:endParaRPr lang="en-US" altLang="zh-CN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52.39</a:t>
                          </a:r>
                          <a:endParaRPr lang="en-US" altLang="zh-CN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59.01</a:t>
                          </a:r>
                          <a:endParaRPr lang="en-US" altLang="zh-CN" sz="180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  <a:sym typeface="+mn-ea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64.47</a:t>
                          </a:r>
                          <a:endParaRPr lang="en-US" altLang="zh-CN" sz="180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  <a:sym typeface="+mn-ea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blipFill>
                          <a:blip r:embed="rId5"/>
                        </a:blipFill>
                      </a:tcPr>
                    </a:tc>
                  </a:tr>
                  <a:tr h="381000"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GBW</a:t>
                          </a:r>
                          <a:endParaRPr lang="en-US" altLang="zh-CN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</a:rPr>
                            <a:t>63.49</a:t>
                          </a:r>
                          <a:endParaRPr lang="en-US" altLang="zh-CN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54.33</a:t>
                          </a:r>
                          <a:endParaRPr lang="en-US" altLang="zh-CN" sz="180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  <a:sym typeface="+mn-ea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46.23</a:t>
                          </a:r>
                          <a:endParaRPr lang="en-US" altLang="zh-CN" sz="180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  <a:sym typeface="+mn-ea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p>
                          <a:pPr algn="ctr">
                            <a:buNone/>
                          </a:pP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MH</a:t>
                          </a:r>
                          <a:r>
                            <a:rPr lang="en-US" altLang="zh-CN" sz="1800">
                              <a:solidFill>
                                <a:schemeClr val="tx1"/>
                              </a:solidFill>
                              <a:uFillTx/>
                              <a:latin typeface="Times New Roman" panose="02020603050405020304" charset="0"/>
                              <a:ea typeface="宋体" panose="02010600030101010101" pitchFamily="2" charset="-122"/>
                              <a:sym typeface="+mn-ea"/>
                            </a:rPr>
                            <a:t>z</a:t>
                          </a:r>
                          <a:endParaRPr lang="en-US" altLang="zh-CN" sz="1800">
                            <a:solidFill>
                              <a:schemeClr val="tx1"/>
                            </a:solidFill>
                            <a:uFillTx/>
                            <a:latin typeface="Times New Roman" panose="02020603050405020304" charset="0"/>
                            <a:ea typeface="宋体" panose="02010600030101010101" pitchFamily="2" charset="-122"/>
                            <a:sym typeface="+mn-ea"/>
                          </a:endParaRPr>
                        </a:p>
                      </a:txBody>
                      <a:tcPr anchor="ctr" anchorCtr="0">
                        <a:lnL w="12700" cmpd="sng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solidFill>
                            <a:schemeClr val="tx1"/>
                          </a:solidFill>
                          <a:prstDash val="solid"/>
                        </a:lnR>
                        <a:lnT w="12700" cmpd="sng">
                          <a:solidFill>
                            <a:schemeClr val="tx1"/>
                          </a:solidFill>
                          <a:prstDash val="solid"/>
                        </a:lnT>
                        <a:lnB w="12700" cmpd="sng">
                          <a:solidFill>
                            <a:schemeClr val="tx1"/>
                          </a:solidFill>
                          <a:prstDash val="solid"/>
                        </a:lnB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文本框 6"/>
          <p:cNvSpPr txBox="1"/>
          <p:nvPr/>
        </p:nvSpPr>
        <p:spPr>
          <a:xfrm>
            <a:off x="8822055" y="3862705"/>
            <a:ext cx="18186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稳定性仿真</a:t>
            </a:r>
          </a:p>
        </p:txBody>
      </p:sp>
      <p:graphicFrame>
        <p:nvGraphicFramePr>
          <p:cNvPr id="8" name="表格 7"/>
          <p:cNvGraphicFramePr/>
          <p:nvPr/>
        </p:nvGraphicFramePr>
        <p:xfrm>
          <a:off x="7006590" y="1249045"/>
          <a:ext cx="3683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7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VOH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760.2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mV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VOL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440.2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sym typeface="+mn-ea"/>
                        </a:rPr>
                        <a:t>mV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VOD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320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sym typeface="+mn-ea"/>
                        </a:rPr>
                        <a:t>mV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VOS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</a:rPr>
                        <a:t>600.25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>
                          <a:solidFill>
                            <a:schemeClr val="tx1"/>
                          </a:solidFill>
                          <a:uFillTx/>
                          <a:latin typeface="Times New Roman" panose="02020603050405020304" charset="0"/>
                          <a:ea typeface="宋体" panose="02010600030101010101" pitchFamily="2" charset="-122"/>
                          <a:sym typeface="+mn-ea"/>
                        </a:rPr>
                        <a:t>mV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534160" y="3079750"/>
            <a:ext cx="23812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典型的LVDS协议</a:t>
            </a:r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355" y="147320"/>
            <a:ext cx="27127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整体仿真-------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97510" y="1052830"/>
            <a:ext cx="40640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TestBench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345" y="1654175"/>
            <a:ext cx="9243060" cy="3627120"/>
          </a:xfrm>
          <a:prstGeom prst="rect">
            <a:avLst/>
          </a:prstGeom>
        </p:spPr>
      </p:pic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6355" y="147320"/>
            <a:ext cx="27127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整体仿真-------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976880" y="193675"/>
            <a:ext cx="40640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输入640MHz时钟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43215" y="4665980"/>
            <a:ext cx="29076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占空比：0.19  ---  0.02</a:t>
            </a:r>
          </a:p>
        </p:txBody>
      </p:sp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789295" y="5161915"/>
          <a:ext cx="5795645" cy="151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42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0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8460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ss--1.2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CLK=640M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0(TX)</a:t>
                      </a:r>
                      <a:endParaRPr lang="en-US" altLang="zh-CN" sz="1800" b="1">
                        <a:solidFill>
                          <a:schemeClr val="tx1"/>
                        </a:solidFill>
                        <a:latin typeface="Times New Roman" panose="02020603050405020304" charset="0"/>
                        <a:cs typeface="Times New Roman" panose="02020603050405020304" charset="0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25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(TX)</a:t>
                      </a:r>
                      <a:endParaRPr lang="en-US" altLang="zh-CN" b="1">
                        <a:solidFill>
                          <a:schemeClr val="tx1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(TX)</a:t>
                      </a:r>
                      <a:endParaRPr lang="en-US" altLang="zh-CN" b="1">
                        <a:solidFill>
                          <a:schemeClr val="tx1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VCM_avg(25)</a:t>
                      </a:r>
                      <a:endParaRPr lang="zh-CN" altLang="en-US" b="1">
                        <a:solidFill>
                          <a:schemeClr val="tx1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50.05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50.02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0.598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TT--1.2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50.08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50.06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50.04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0.6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FF-1.2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50.07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50.19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50.08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0.603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795" y="607695"/>
            <a:ext cx="7065010" cy="438404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8302625" y="762000"/>
            <a:ext cx="356679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眼高：583mV</a:t>
            </a:r>
          </a:p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眼宽：779ps</a:t>
            </a:r>
          </a:p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上升时间：243ps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10%-100%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）</a:t>
            </a:r>
            <a:endParaRPr lang="zh-CN" altLang="en-US" sz="2000"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下降时间：282ps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10%-100%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）</a:t>
            </a:r>
            <a:endParaRPr lang="zh-CN" altLang="en-US" sz="2000"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UI:0.9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9</a:t>
            </a:r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6355" y="147320"/>
            <a:ext cx="27127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整体仿真-------</a:t>
            </a:r>
            <a:r>
              <a:rPr lang="en-US" altLang="zh-CN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C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976880" y="193675"/>
            <a:ext cx="40640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输入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1.28G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Hz的伪随机数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95285" y="4517390"/>
            <a:ext cx="29076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占空比：0.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0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9  ---  0.02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302625" y="762000"/>
            <a:ext cx="3507105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眼高：5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52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mV</a:t>
            </a:r>
          </a:p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眼宽：77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8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ps</a:t>
            </a:r>
          </a:p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上升时间：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247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ps（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10%-100%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</a:p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下降时间：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295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ps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10%-100%</a:t>
            </a: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）</a:t>
            </a:r>
            <a:endParaRPr lang="zh-CN" altLang="en-US" sz="2000"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indent="0" fontAlgn="auto">
              <a:lnSpc>
                <a:spcPct val="200000"/>
              </a:lnSpc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UI:0.99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735" y="697230"/>
            <a:ext cx="6181090" cy="4163695"/>
          </a:xfrm>
          <a:prstGeom prst="rect">
            <a:avLst/>
          </a:prstGeom>
        </p:spPr>
      </p:pic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730240" y="4965700"/>
          <a:ext cx="6078855" cy="151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2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4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8460"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ss--1.2</a:t>
                      </a:r>
                    </a:p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Rangen=1.28G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0(TX)</a:t>
                      </a:r>
                      <a:endParaRPr lang="en-US" altLang="zh-CN" sz="1800" b="1">
                        <a:solidFill>
                          <a:srgbClr val="FF0000"/>
                        </a:solidFill>
                        <a:latin typeface="Times New Roman" panose="02020603050405020304" charset="0"/>
                        <a:cs typeface="Times New Roman" panose="02020603050405020304" charset="0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25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(TX)</a:t>
                      </a:r>
                      <a:endParaRPr lang="en-US" altLang="zh-CN" b="1">
                        <a:solidFill>
                          <a:schemeClr val="tx1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</a:t>
                      </a:r>
                      <a:r>
                        <a:rPr lang="en-US" altLang="zh-CN" sz="1800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(TX)</a:t>
                      </a:r>
                      <a:endParaRPr lang="en-US" altLang="zh-CN" b="1">
                        <a:solidFill>
                          <a:schemeClr val="tx1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VCM_avg(25)</a:t>
                      </a:r>
                      <a:endParaRPr lang="zh-CN" altLang="en-US" b="1">
                        <a:solidFill>
                          <a:schemeClr val="tx1"/>
                        </a:solidFill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82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50.08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50.09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50.05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0.597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TT--1.2</a:t>
                      </a:r>
                      <a:endParaRPr lang="zh-CN" altLang="en-US" sz="1800" b="1">
                        <a:solidFill>
                          <a:schemeClr val="tx1"/>
                        </a:solidFill>
                        <a:latin typeface="Times New Roman" panose="02020603050405020304" charset="0"/>
                        <a:cs typeface="Times New Roman" panose="02020603050405020304" charset="0"/>
                        <a:sym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50.04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50.04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0.6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4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FF-1.2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50.04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rgbClr val="FF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50.02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b="1">
                          <a:solidFill>
                            <a:schemeClr val="tx1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0.603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345" y="903605"/>
            <a:ext cx="7440295" cy="484060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52425" y="276860"/>
            <a:ext cx="2661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uFillTx/>
                <a:latin typeface="Times New Roman" panose="02020603050405020304" charset="0"/>
                <a:ea typeface="宋体" panose="02010600030101010101" pitchFamily="2" charset="-122"/>
              </a:rPr>
              <a:t>驱动能力仿真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135" y="360680"/>
            <a:ext cx="27279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下一步计划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390265" y="2649220"/>
            <a:ext cx="406400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lnSpc>
                <a:spcPct val="200000"/>
              </a:lnSpc>
              <a:buAutoNum type="arabicPeriod"/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将驱动器电流修改成</a:t>
            </a:r>
            <a:r>
              <a:rPr lang="en-US" altLang="zh-CN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3.5mA</a:t>
            </a:r>
            <a:endParaRPr lang="zh-CN" altLang="en-US" sz="2000"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pPr marL="342900" indent="-342900" fontAlgn="auto">
              <a:lnSpc>
                <a:spcPct val="200000"/>
              </a:lnSpc>
              <a:buAutoNum type="arabicPeriod"/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加大驱动器驱动能力</a:t>
            </a:r>
          </a:p>
          <a:p>
            <a:pPr marL="342900" indent="-342900" fontAlgn="auto">
              <a:lnSpc>
                <a:spcPct val="200000"/>
              </a:lnSpc>
              <a:buAutoNum type="arabicPeriod"/>
            </a:pPr>
            <a:r>
              <a:rPr lang="zh-CN" altLang="en-US" sz="2000">
                <a:uFillTx/>
                <a:latin typeface="Times New Roman" panose="02020603050405020304" charset="0"/>
                <a:ea typeface="宋体" panose="02010600030101010101" pitchFamily="2" charset="-122"/>
              </a:rPr>
              <a:t>接收器设计方案查阅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E4ZjcyMzlhY2Q1YzgzMzc1MzQ1MmJlODhjZjhmOG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94*128"/>
  <p:tag name="TABLE_ENDDRAG_RECT" val="18*210*794*12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794*128"/>
  <p:tag name="TABLE_ENDDRAG_RECT" val="18*210*794*128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327</Words>
  <Application>Microsoft Office PowerPoint</Application>
  <PresentationFormat>宽屏</PresentationFormat>
  <Paragraphs>117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宋体</vt:lpstr>
      <vt:lpstr>微软雅黑</vt:lpstr>
      <vt:lpstr>Arial</vt:lpstr>
      <vt:lpstr>Calibri</vt:lpstr>
      <vt:lpstr>Cambria Math</vt:lpstr>
      <vt:lpstr>Times New Roman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山野下</dc:creator>
  <cp:lastModifiedBy>think</cp:lastModifiedBy>
  <cp:revision>18</cp:revision>
  <dcterms:created xsi:type="dcterms:W3CDTF">2023-08-09T12:44:00Z</dcterms:created>
  <dcterms:modified xsi:type="dcterms:W3CDTF">2024-07-09T08:28:59Z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2052-12.1.0.16929</vt:lpwstr>
  </property>
</Properties>
</file>