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notesSlides/notesSlide29.xml" ContentType="application/vnd.openxmlformats-officedocument.presentationml.notesSlide+xml"/>
  <Override PartName="/ppt/tags/tag8.xml" ContentType="application/vnd.openxmlformats-officedocument.presentationml.tags+xml"/>
  <Override PartName="/ppt/notesSlides/notesSlide30.xml" ContentType="application/vnd.openxmlformats-officedocument.presentationml.notesSlide+xml"/>
  <Override PartName="/ppt/tags/tag9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2"/>
  </p:sldMasterIdLst>
  <p:notesMasterIdLst>
    <p:notesMasterId r:id="rId35"/>
  </p:notesMasterIdLst>
  <p:handoutMasterIdLst>
    <p:handoutMasterId r:id="rId36"/>
  </p:handoutMasterIdLst>
  <p:sldIdLst>
    <p:sldId id="648" r:id="rId3"/>
    <p:sldId id="678" r:id="rId4"/>
    <p:sldId id="687" r:id="rId5"/>
    <p:sldId id="686" r:id="rId6"/>
    <p:sldId id="688" r:id="rId7"/>
    <p:sldId id="690" r:id="rId8"/>
    <p:sldId id="679" r:id="rId9"/>
    <p:sldId id="677" r:id="rId10"/>
    <p:sldId id="681" r:id="rId11"/>
    <p:sldId id="682" r:id="rId12"/>
    <p:sldId id="689" r:id="rId13"/>
    <p:sldId id="685" r:id="rId14"/>
    <p:sldId id="692" r:id="rId15"/>
    <p:sldId id="658" r:id="rId16"/>
    <p:sldId id="649" r:id="rId17"/>
    <p:sldId id="693" r:id="rId18"/>
    <p:sldId id="651" r:id="rId19"/>
    <p:sldId id="653" r:id="rId20"/>
    <p:sldId id="655" r:id="rId21"/>
    <p:sldId id="659" r:id="rId22"/>
    <p:sldId id="661" r:id="rId23"/>
    <p:sldId id="662" r:id="rId24"/>
    <p:sldId id="673" r:id="rId25"/>
    <p:sldId id="676" r:id="rId26"/>
    <p:sldId id="663" r:id="rId27"/>
    <p:sldId id="664" r:id="rId28"/>
    <p:sldId id="667" r:id="rId29"/>
    <p:sldId id="670" r:id="rId30"/>
    <p:sldId id="665" r:id="rId31"/>
    <p:sldId id="671" r:id="rId32"/>
    <p:sldId id="683" r:id="rId33"/>
    <p:sldId id="684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李 雪康" initials="李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C2E7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98" autoAdjust="0"/>
    <p:restoredTop sz="62743" autoAdjust="0"/>
  </p:normalViewPr>
  <p:slideViewPr>
    <p:cSldViewPr snapToGrid="0" showGuides="1">
      <p:cViewPr varScale="1">
        <p:scale>
          <a:sx n="65" d="100"/>
          <a:sy n="65" d="100"/>
        </p:scale>
        <p:origin x="2112" y="78"/>
      </p:cViewPr>
      <p:guideLst>
        <p:guide orient="horz" pos="22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9A7FD-BF0B-4D6D-BE60-2773D308485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C1AC1-E902-4FA5-AB75-4E2B10DB3D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1162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老师好，我想向您汇报一下近期</a:t>
            </a: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Bandgap</a:t>
            </a:r>
            <a:r>
              <a:rPr lang="zh-CN" alt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和</a:t>
            </a:r>
            <a:r>
              <a:rPr lang="en-US" altLang="zh-CN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LDO</a:t>
            </a:r>
            <a:r>
              <a:rPr lang="zh-CN" alt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芯片测试的情况。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5026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3564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6087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2636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3772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0925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3210670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2615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745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0345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>
            <a:normAutofit fontScale="92500" lnSpcReduction="10000"/>
          </a:bodyPr>
          <a:lstStyle/>
          <a:p>
            <a:endParaRPr lang="zh-CN" altLang="en-US" sz="2000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2191207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/>
            <a:endParaRPr lang="zh-CN" alt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178690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3064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1316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6827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/>
            <a:endParaRPr lang="zh-CN" alt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3824220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2723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0132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9745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460850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733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3532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968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>
            <a:normAutofit fontScale="70000" lnSpcReduction="20000"/>
          </a:bodyPr>
          <a:lstStyle/>
          <a:p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3772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8643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3811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/>
              <p:cNvSpPr>
                <a:spLocks noGrp="1"/>
              </p:cNvSpPr>
              <p:nvPr>
                <p:ph type="body" idx="3"/>
              </p:nvPr>
            </p:nvSpPr>
            <p:spPr/>
            <p:txBody>
              <a:bodyPr/>
              <a:lstStyle/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文本占位符 2"/>
              <p:cNvSpPr>
                <a:spLocks noGrp="1"/>
              </p:cNvSpPr>
              <p:nvPr>
                <p:ph type="body" idx="3"/>
              </p:nvPr>
            </p:nvSpPr>
            <p:spPr/>
            <p:txBody>
              <a:bodyPr/>
              <a:lstStyle/>
              <a:p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.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电流失配。在传统的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CP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中，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PM2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NM1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CP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的充电和放电电流的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MOS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管，因为两种电流源的工作状态不相关，所以电流很难达到完全匹配；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2.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沟道电荷注入。当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CP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导通时，开关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MOS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管的沟道是完全导通的，会积累多子电荷。当开关从导通变为关闭时，大量多子电荷会进入到压控点</a:t>
                </a:r>
                <a:r>
                  <a:rPr lang="en-US" altLang="zh-CN" sz="1800" i="1" dirty="0" err="1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V</a:t>
                </a:r>
                <a:r>
                  <a:rPr lang="en-US" altLang="zh-CN" sz="1800" dirty="0" err="1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ctrl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，使得控制电压产生纹波；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3.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时钟馈通。开关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MOS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管存在寄生电容，导致开关信号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UP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DN</a:t>
                </a:r>
                <a:r>
                  <a:rPr lang="zh-CN" altLang="zh-CN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耦合到控制电压点</a:t>
                </a:r>
                <a:r>
                  <a:rPr lang="en-US" altLang="zh-CN" sz="1800" i="1" dirty="0" err="1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V</a:t>
                </a:r>
                <a:r>
                  <a:rPr lang="en-US" altLang="zh-CN" sz="1800" dirty="0" err="1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ctrl</a:t>
                </a:r>
                <a:r>
                  <a:rPr lang="zh-CN" altLang="en-US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。</a:t>
                </a:r>
                <a:endParaRPr lang="en-US" altLang="zh-CN" sz="18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8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使用两个轨对轨运放，通过运放的钳位作用，</a:t>
                </a:r>
                <a:r>
                  <a:rPr lang="zh-CN" altLang="zh-CN" sz="1800" kern="1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使得充放电电路和复制电路的电流相等，并且使得在很宽的输出电压范围内，保持</a:t>
                </a:r>
                <a:r>
                  <a:rPr lang="en-US" altLang="zh-CN" sz="1800" i="0" kern="10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"V</a:t>
                </a:r>
                <a:r>
                  <a:rPr lang="en-US" altLang="zh-CN" sz="1800" i="0" kern="10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" </a:t>
                </a:r>
                <a:r>
                  <a:rPr lang="zh-CN" altLang="zh-CN" sz="1800" i="0" kern="10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_</a:t>
                </a:r>
                <a:r>
                  <a:rPr lang="en-US" altLang="zh-CN" sz="1800" i="0" kern="10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"</a:t>
                </a:r>
                <a:r>
                  <a:rPr lang="en-US" altLang="zh-CN" sz="1800" i="0" kern="10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OUT</a:t>
                </a:r>
                <a:r>
                  <a:rPr lang="en-US" altLang="zh-CN" sz="1800" i="0" kern="10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"  "=</a:t>
                </a:r>
                <a:r>
                  <a:rPr lang="zh-CN" altLang="zh-CN" sz="1800" i="0" kern="10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" </a:t>
                </a:r>
                <a:r>
                  <a:rPr lang="en-US" altLang="zh-CN" sz="1800" i="0" kern="10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"V</a:t>
                </a:r>
                <a:r>
                  <a:rPr lang="en-US" altLang="zh-CN" sz="1800" i="0" kern="10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" </a:t>
                </a:r>
                <a:r>
                  <a:rPr lang="zh-CN" altLang="zh-CN" sz="1800" i="0" kern="10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_</a:t>
                </a:r>
                <a:r>
                  <a:rPr lang="en-US" altLang="zh-CN" sz="1800" i="0" kern="10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"</a:t>
                </a:r>
                <a:r>
                  <a:rPr lang="en-US" altLang="zh-CN" sz="1800" i="0" kern="10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1800" i="0" kern="10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" </a:t>
                </a:r>
                <a:r>
                  <a:rPr lang="zh-CN" altLang="zh-CN" sz="1800" kern="1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。</a:t>
                </a:r>
                <a:endParaRPr lang="zh-CN" altLang="zh-CN" sz="1800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zh-CN" altLang="en-US" dirty="0"/>
                  <a:t>传统的电荷泵电流适配比大约在百分之</a:t>
                </a:r>
                <a:r>
                  <a:rPr lang="en-US" altLang="zh-CN" dirty="0"/>
                  <a:t>5</a:t>
                </a:r>
                <a:r>
                  <a:rPr lang="zh-CN" altLang="en-US" dirty="0"/>
                  <a:t>左右。并且控制电压范围较窄。</a:t>
                </a:r>
                <a:endParaRPr lang="en-US" altLang="zh-CN" dirty="0"/>
              </a:p>
              <a:p>
                <a:r>
                  <a:rPr lang="zh-CN" altLang="en-US" dirty="0"/>
                  <a:t>电荷泵的充放电电流越大，抖动性能越好，在设计时功耗与抖动进行了折衷。最终电流选取为</a:t>
                </a:r>
                <a:r>
                  <a:rPr lang="en-US" altLang="zh-CN" dirty="0"/>
                  <a:t>100uA</a:t>
                </a:r>
                <a:endParaRPr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6850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9283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015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5" b="25581"/>
          <a:stretch>
            <a:fillRect/>
          </a:stretch>
        </p:blipFill>
        <p:spPr>
          <a:xfrm>
            <a:off x="109331" y="119270"/>
            <a:ext cx="4253948" cy="1480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标题，文本与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图表占位符 3"/>
          <p:cNvSpPr>
            <a:spLocks noGrp="1"/>
          </p:cNvSpPr>
          <p:nvPr>
            <p:ph type="chart" sz="half" idx="2" hasCustomPrompt="1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zh-CN" altLang="en-US" noProof="0"/>
              <a:t>单击图标添加图表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320800" y="990600"/>
            <a:ext cx="5029200" cy="5135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029200" cy="5135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B95F-F8E9-654D-8C1C-185E344D68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B3D97-3D8B-7B4E-9741-68BAE881B8A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B95F-F8E9-654D-8C1C-185E344D68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B95F-F8E9-654D-8C1C-185E344D68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B95F-F8E9-654D-8C1C-185E344D68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B95F-F8E9-654D-8C1C-185E344D68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7574" y="325216"/>
            <a:ext cx="5545015" cy="48775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62323"/>
            <a:ext cx="10515600" cy="453000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7/9/2024</a:t>
            </a:fld>
            <a:fld id="{3D9A8784-5900-4689-A94D-83BCCFB7E657}" type="datetime8">
              <a:rPr lang="zh-CN" altLang="en-US" smtClean="0"/>
              <a:t>2024年7月9日4时13分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大连民族大学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E7F60-DE03-4AF3-A457-C06F3091B7E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5" b="25581"/>
          <a:stretch>
            <a:fillRect/>
          </a:stretch>
        </p:blipFill>
        <p:spPr>
          <a:xfrm>
            <a:off x="8013615" y="-218607"/>
            <a:ext cx="4253948" cy="1480930"/>
          </a:xfrm>
          <a:prstGeom prst="rect">
            <a:avLst/>
          </a:prstGeom>
        </p:spPr>
      </p:pic>
      <p:grpSp>
        <p:nvGrpSpPr>
          <p:cNvPr id="8" name="组合 3"/>
          <p:cNvGrpSpPr/>
          <p:nvPr/>
        </p:nvGrpSpPr>
        <p:grpSpPr>
          <a:xfrm>
            <a:off x="251520" y="339683"/>
            <a:ext cx="432048" cy="419531"/>
            <a:chOff x="298460" y="987574"/>
            <a:chExt cx="288032" cy="279687"/>
          </a:xfrm>
        </p:grpSpPr>
        <p:sp>
          <p:nvSpPr>
            <p:cNvPr id="9" name="矩形 8"/>
            <p:cNvSpPr/>
            <p:nvPr/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 cap="flat" cmpd="sng" algn="ctr">
              <a:solidFill>
                <a:srgbClr val="00216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solidFill>
              <a:srgbClr val="0021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cxnSp>
        <p:nvCxnSpPr>
          <p:cNvPr id="11" name="直接连接符 2"/>
          <p:cNvCxnSpPr/>
          <p:nvPr/>
        </p:nvCxnSpPr>
        <p:spPr>
          <a:xfrm>
            <a:off x="755576" y="850745"/>
            <a:ext cx="3260839" cy="213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3"/>
          <p:cNvSpPr txBox="1"/>
          <p:nvPr userDrawn="1"/>
        </p:nvSpPr>
        <p:spPr>
          <a:xfrm>
            <a:off x="10979687" y="6318859"/>
            <a:ext cx="748226" cy="402616"/>
          </a:xfrm>
          <a:prstGeom prst="rect">
            <a:avLst/>
          </a:prstGeom>
          <a:solidFill>
            <a:srgbClr val="1F3864"/>
          </a:solidFill>
        </p:spPr>
        <p:txBody>
          <a:bodyPr vert="horz" lIns="91440" tIns="45720" rIns="91440" bIns="45720" rtlCol="0" anchor="ctr" anchorCtr="1"/>
          <a:lstStyle>
            <a:defPPr>
              <a:defRPr lang="zh-CN"/>
            </a:defPPr>
            <a:lvl1pPr marL="0" algn="r" defTabSz="914400" rtl="0" eaLnBrk="1" latinLnBrk="0" hangingPunct="1">
              <a:defRPr sz="1500" b="1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C54F68-C83E-4C64-8DA0-E0B44EF8E0FF}" type="slidenum">
              <a:rPr lang="zh-CN" altLang="en-US" smtClean="0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B95F-F8E9-654D-8C1C-185E344D68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B95F-F8E9-654D-8C1C-185E344D68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B95F-F8E9-654D-8C1C-185E344D68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B95F-F8E9-654D-8C1C-185E344D683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标题，文本与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图表占位符 3"/>
          <p:cNvSpPr>
            <a:spLocks noGrp="1"/>
          </p:cNvSpPr>
          <p:nvPr>
            <p:ph type="chart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88EDE-98BB-4FEE-A809-FA28A5706F9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3"/>
          <p:cNvSpPr txBox="1"/>
          <p:nvPr/>
        </p:nvSpPr>
        <p:spPr>
          <a:xfrm>
            <a:off x="10979687" y="6318859"/>
            <a:ext cx="748226" cy="402616"/>
          </a:xfrm>
          <a:prstGeom prst="rect">
            <a:avLst/>
          </a:prstGeom>
          <a:solidFill>
            <a:srgbClr val="1F3864"/>
          </a:solidFill>
        </p:spPr>
        <p:txBody>
          <a:bodyPr vert="horz" lIns="91440" tIns="45720" rIns="91440" bIns="45720" rtlCol="0" anchor="ctr" anchorCtr="1"/>
          <a:lstStyle>
            <a:defPPr>
              <a:defRPr lang="zh-CN"/>
            </a:defPPr>
            <a:lvl1pPr marL="0" algn="r" defTabSz="914400" rtl="0" eaLnBrk="1" latinLnBrk="0" hangingPunct="1">
              <a:defRPr sz="1500" b="1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C54F68-C83E-4C64-8DA0-E0B44EF8E0FF}" type="slidenum">
              <a:rPr lang="zh-CN" altLang="en-US" smtClean="0"/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灯片编号占位符 3"/>
          <p:cNvSpPr txBox="1"/>
          <p:nvPr/>
        </p:nvSpPr>
        <p:spPr>
          <a:xfrm>
            <a:off x="10979687" y="6318859"/>
            <a:ext cx="748226" cy="402616"/>
          </a:xfrm>
          <a:prstGeom prst="rect">
            <a:avLst/>
          </a:prstGeom>
          <a:solidFill>
            <a:srgbClr val="1F3864"/>
          </a:solidFill>
        </p:spPr>
        <p:txBody>
          <a:bodyPr vert="horz" lIns="91440" tIns="45720" rIns="91440" bIns="45720" rtlCol="0" anchor="ctr" anchorCtr="1"/>
          <a:lstStyle>
            <a:defPPr>
              <a:defRPr lang="zh-CN"/>
            </a:defPPr>
            <a:lvl1pPr marL="0" algn="r" defTabSz="914400" rtl="0" eaLnBrk="1" latinLnBrk="0" hangingPunct="1">
              <a:defRPr sz="1500" b="1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C54F68-C83E-4C64-8DA0-E0B44EF8E0FF}" type="slidenum">
              <a:rPr lang="zh-CN" altLang="en-US" smtClean="0"/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2B95F-F8E9-654D-8C1C-185E344D683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灯片编号占位符 3"/>
          <p:cNvSpPr txBox="1"/>
          <p:nvPr userDrawn="1"/>
        </p:nvSpPr>
        <p:spPr>
          <a:xfrm>
            <a:off x="10979687" y="6318859"/>
            <a:ext cx="748226" cy="402616"/>
          </a:xfrm>
          <a:prstGeom prst="rect">
            <a:avLst/>
          </a:prstGeom>
          <a:solidFill>
            <a:srgbClr val="1F3864"/>
          </a:solidFill>
        </p:spPr>
        <p:txBody>
          <a:bodyPr vert="horz" lIns="91440" tIns="45720" rIns="91440" bIns="45720" rtlCol="0" anchor="ctr" anchorCtr="1"/>
          <a:lstStyle>
            <a:defPPr>
              <a:defRPr lang="zh-CN"/>
            </a:defPPr>
            <a:lvl1pPr marL="0" algn="r" defTabSz="914400" rtl="0" eaLnBrk="1" latinLnBrk="0" hangingPunct="1">
              <a:defRPr sz="1500" b="1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C54F68-C83E-4C64-8DA0-E0B44EF8E0FF}" type="slidenum">
              <a:rPr lang="zh-CN" altLang="en-US" smtClean="0"/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jp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72.png"/><Relationship Id="rId4" Type="http://schemas.openxmlformats.org/officeDocument/2006/relationships/tags" Target="../tags/tag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816095" y="2659301"/>
            <a:ext cx="7736413" cy="898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55nm </a:t>
            </a:r>
            <a:r>
              <a:rPr lang="zh-CN" altLang="en-US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锁相环设计进展汇报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(P2~P12)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C2C23B0-F014-20BF-CCA6-14ADF57B5BF9}"/>
              </a:ext>
            </a:extLst>
          </p:cNvPr>
          <p:cNvSpPr txBox="1"/>
          <p:nvPr/>
        </p:nvSpPr>
        <p:spPr>
          <a:xfrm>
            <a:off x="4750439" y="4252885"/>
            <a:ext cx="2433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汇报人：王雨颉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时间：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2024.7.9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ACAA4A8-271F-BDFE-31FE-F0D28E9D6B09}"/>
              </a:ext>
            </a:extLst>
          </p:cNvPr>
          <p:cNvSpPr txBox="1"/>
          <p:nvPr/>
        </p:nvSpPr>
        <p:spPr>
          <a:xfrm>
            <a:off x="186761" y="97771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2-5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、锁相环整体仿真结果</a:t>
            </a:r>
            <a:endParaRPr lang="zh-CN" altLang="en-US" sz="28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D8EC971-EC43-EF59-B23D-E5FDE12C8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61" y="4637255"/>
            <a:ext cx="2355865" cy="423094"/>
          </a:xfrm>
          <a:prstGeom prst="rect">
            <a:avLst/>
          </a:prstGeom>
        </p:spPr>
      </p:pic>
      <p:graphicFrame>
        <p:nvGraphicFramePr>
          <p:cNvPr id="11267" name="表格 11266">
            <a:extLst>
              <a:ext uri="{FF2B5EF4-FFF2-40B4-BE49-F238E27FC236}">
                <a16:creationId xmlns:a16="http://schemas.microsoft.com/office/drawing/2014/main" id="{0E495879-ED1A-A617-DA5F-4753502A3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999482"/>
              </p:ext>
            </p:extLst>
          </p:nvPr>
        </p:nvGraphicFramePr>
        <p:xfrm>
          <a:off x="2965087" y="3439628"/>
          <a:ext cx="8300937" cy="231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367">
                  <a:extLst>
                    <a:ext uri="{9D8B030D-6E8A-4147-A177-3AD203B41FA5}">
                      <a16:colId xmlns:a16="http://schemas.microsoft.com/office/drawing/2014/main" val="3521986307"/>
                    </a:ext>
                  </a:extLst>
                </a:gridCol>
                <a:gridCol w="1242514">
                  <a:extLst>
                    <a:ext uri="{9D8B030D-6E8A-4147-A177-3AD203B41FA5}">
                      <a16:colId xmlns:a16="http://schemas.microsoft.com/office/drawing/2014/main" val="3116500705"/>
                    </a:ext>
                  </a:extLst>
                </a:gridCol>
                <a:gridCol w="1242514">
                  <a:extLst>
                    <a:ext uri="{9D8B030D-6E8A-4147-A177-3AD203B41FA5}">
                      <a16:colId xmlns:a16="http://schemas.microsoft.com/office/drawing/2014/main" val="836133340"/>
                    </a:ext>
                  </a:extLst>
                </a:gridCol>
                <a:gridCol w="1242514">
                  <a:extLst>
                    <a:ext uri="{9D8B030D-6E8A-4147-A177-3AD203B41FA5}">
                      <a16:colId xmlns:a16="http://schemas.microsoft.com/office/drawing/2014/main" val="3790641508"/>
                    </a:ext>
                  </a:extLst>
                </a:gridCol>
                <a:gridCol w="1242514">
                  <a:extLst>
                    <a:ext uri="{9D8B030D-6E8A-4147-A177-3AD203B41FA5}">
                      <a16:colId xmlns:a16="http://schemas.microsoft.com/office/drawing/2014/main" val="2738510445"/>
                    </a:ext>
                  </a:extLst>
                </a:gridCol>
                <a:gridCol w="1242514">
                  <a:extLst>
                    <a:ext uri="{9D8B030D-6E8A-4147-A177-3AD203B41FA5}">
                      <a16:colId xmlns:a16="http://schemas.microsoft.com/office/drawing/2014/main" val="1406717260"/>
                    </a:ext>
                  </a:extLst>
                </a:gridCol>
              </a:tblGrid>
              <a:tr h="2933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</a:rPr>
                        <a:t>This work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Times  New Roman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</a:rPr>
                        <a:t>This work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Times  New Roman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</a:rPr>
                        <a:t>This work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Times  New Roman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[1]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[2]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331932"/>
                  </a:ext>
                </a:extLst>
              </a:tr>
              <a:tr h="2933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Output frequency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Times  New Roman"/>
                        </a:rPr>
                        <a:t>160MHz</a:t>
                      </a: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Times  New Roman"/>
                        </a:rPr>
                        <a:t>320MHz</a:t>
                      </a: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Times  New Roman"/>
                        </a:rPr>
                        <a:t>640MHz</a:t>
                      </a: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400MHz~530MHz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400MHz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966812"/>
                  </a:ext>
                </a:extLst>
              </a:tr>
              <a:tr h="29335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Technology(nm)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55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55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55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180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180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064564"/>
                  </a:ext>
                </a:extLst>
              </a:tr>
              <a:tr h="29335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Area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---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---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---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1.14mm*1.13mm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0.2mm²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核心电路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)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543266"/>
                  </a:ext>
                </a:extLst>
              </a:tr>
              <a:tr h="29335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FF0000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Power consumption(</a:t>
                      </a:r>
                      <a:r>
                        <a:rPr lang="en-US" altLang="zh-CN" sz="1200" b="0" dirty="0" err="1">
                          <a:solidFill>
                            <a:srgbClr val="FF0000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mW</a:t>
                      </a:r>
                      <a:r>
                        <a:rPr lang="en-US" altLang="zh-CN" sz="1200" b="0" dirty="0">
                          <a:solidFill>
                            <a:srgbClr val="FF0000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)</a:t>
                      </a:r>
                      <a:endParaRPr lang="zh-CN" altLang="en-US" sz="1200" b="0" dirty="0">
                        <a:solidFill>
                          <a:srgbClr val="FF0000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0.98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1.76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2.66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8.1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57.6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包含输出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buffer)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916977"/>
                  </a:ext>
                </a:extLst>
              </a:tr>
              <a:tr h="29335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FF0000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RMS Jitter(</a:t>
                      </a:r>
                      <a:r>
                        <a:rPr lang="en-US" altLang="zh-CN" sz="1200" b="0" dirty="0" err="1">
                          <a:solidFill>
                            <a:srgbClr val="FF0000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ps</a:t>
                      </a:r>
                      <a:r>
                        <a:rPr lang="en-US" altLang="zh-CN" sz="1200" b="0" dirty="0">
                          <a:solidFill>
                            <a:srgbClr val="FF0000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)</a:t>
                      </a:r>
                      <a:endParaRPr lang="zh-CN" altLang="en-US" sz="1200" b="0" dirty="0">
                        <a:solidFill>
                          <a:srgbClr val="FF0000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8.3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4.9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3.2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4.8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3.8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696493"/>
                  </a:ext>
                </a:extLst>
              </a:tr>
              <a:tr h="29335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FF0000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FOM(dB)</a:t>
                      </a:r>
                      <a:endParaRPr lang="zh-CN" altLang="en-US" sz="1200" b="0" dirty="0">
                        <a:solidFill>
                          <a:srgbClr val="FF0000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-221.2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-223.7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-225.6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-217.4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-210.8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460337"/>
                  </a:ext>
                </a:extLst>
              </a:tr>
            </a:tbl>
          </a:graphicData>
        </a:graphic>
      </p:graphicFrame>
      <p:sp>
        <p:nvSpPr>
          <p:cNvPr id="11269" name="文本框 11268">
            <a:extLst>
              <a:ext uri="{FF2B5EF4-FFF2-40B4-BE49-F238E27FC236}">
                <a16:creationId xmlns:a16="http://schemas.microsoft.com/office/drawing/2014/main" id="{4D065408-6157-E4C7-D1AA-2D4D286A9AC9}"/>
              </a:ext>
            </a:extLst>
          </p:cNvPr>
          <p:cNvSpPr txBox="1"/>
          <p:nvPr/>
        </p:nvSpPr>
        <p:spPr>
          <a:xfrm>
            <a:off x="1032451" y="5983719"/>
            <a:ext cx="9560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 New Roman"/>
              </a:rPr>
              <a:t>[1]Gong, </a:t>
            </a:r>
            <a:r>
              <a:rPr lang="en-US" altLang="zh-CN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 New Roman"/>
              </a:rPr>
              <a:t>Yuehong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 New Roman"/>
              </a:rPr>
              <a:t>, et al. "A Frequency Tunable Fractional-N PLL for High Energy Physics Experiments." </a:t>
            </a:r>
            <a:r>
              <a:rPr lang="en-US" altLang="zh-CN" sz="12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 New Roman"/>
              </a:rPr>
              <a:t>IEEE Transactions on Nuclear Science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 New Roman"/>
              </a:rPr>
              <a:t> (2023).</a:t>
            </a:r>
          </a:p>
          <a:p>
            <a:r>
              <a:rPr lang="en-US" altLang="zh-CN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[2]</a:t>
            </a:r>
            <a:r>
              <a:rPr lang="zh-CN" altLang="en-US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徐安洋</a:t>
            </a:r>
            <a:r>
              <a:rPr lang="en-US" altLang="zh-CN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.</a:t>
            </a:r>
            <a:r>
              <a:rPr lang="zh-CN" altLang="en-US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应用于</a:t>
            </a:r>
            <a:r>
              <a:rPr lang="en-US" altLang="zh-CN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CEPC</a:t>
            </a:r>
            <a:r>
              <a:rPr lang="zh-CN" altLang="en-US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顶点探测器芯片</a:t>
            </a:r>
            <a:r>
              <a:rPr lang="en-US" altLang="zh-CN" sz="120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JadePix3</a:t>
            </a:r>
            <a:r>
              <a:rPr lang="zh-CN" altLang="en-US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中集成</a:t>
            </a:r>
            <a:r>
              <a:rPr lang="en-US" altLang="zh-CN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CMOS</a:t>
            </a:r>
            <a:r>
              <a:rPr lang="zh-CN" altLang="en-US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电荷泵锁相环的设计</a:t>
            </a:r>
            <a:r>
              <a:rPr lang="en-US" altLang="zh-CN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[D].</a:t>
            </a:r>
            <a:r>
              <a:rPr lang="zh-CN" altLang="en-US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华中师范大学</a:t>
            </a:r>
            <a:r>
              <a:rPr lang="en-US" altLang="zh-CN" sz="1200" dirty="0">
                <a:solidFill>
                  <a:srgbClr val="222222"/>
                </a:solidFill>
                <a:highlight>
                  <a:srgbClr val="FFFFFF"/>
                </a:highlight>
                <a:latin typeface="Times  New Roman"/>
                <a:ea typeface="宋体" panose="02010600030101010101" pitchFamily="2" charset="-122"/>
              </a:rPr>
              <a:t>,2020.</a:t>
            </a:r>
            <a:endParaRPr lang="zh-CN" altLang="en-US" sz="1200" dirty="0">
              <a:solidFill>
                <a:srgbClr val="222222"/>
              </a:solidFill>
              <a:highlight>
                <a:srgbClr val="FFFFFF"/>
              </a:highlight>
              <a:latin typeface="Times  New Roman"/>
              <a:ea typeface="宋体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40EB364-BD73-1327-204B-0BB0CBA50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46" y="832451"/>
            <a:ext cx="7195821" cy="1722607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83C7D2C6-2E08-E932-E330-F18BE4201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090825"/>
              </p:ext>
            </p:extLst>
          </p:nvPr>
        </p:nvGraphicFramePr>
        <p:xfrm>
          <a:off x="186761" y="2564192"/>
          <a:ext cx="2475362" cy="96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681">
                  <a:extLst>
                    <a:ext uri="{9D8B030D-6E8A-4147-A177-3AD203B41FA5}">
                      <a16:colId xmlns:a16="http://schemas.microsoft.com/office/drawing/2014/main" val="2073975052"/>
                    </a:ext>
                  </a:extLst>
                </a:gridCol>
                <a:gridCol w="1237681">
                  <a:extLst>
                    <a:ext uri="{9D8B030D-6E8A-4147-A177-3AD203B41FA5}">
                      <a16:colId xmlns:a16="http://schemas.microsoft.com/office/drawing/2014/main" val="493176087"/>
                    </a:ext>
                  </a:extLst>
                </a:gridCol>
              </a:tblGrid>
              <a:tr h="23097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Times  New Roman"/>
                        </a:rPr>
                        <a:t>R1</a:t>
                      </a: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Times  New Roman"/>
                        </a:rPr>
                        <a:t>2.1K</a:t>
                      </a: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739246"/>
                  </a:ext>
                </a:extLst>
              </a:tr>
              <a:tr h="2019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Times  New Roman"/>
                        </a:rPr>
                        <a:t>C1</a:t>
                      </a: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0" dirty="0">
                          <a:solidFill>
                            <a:schemeClr val="tx1"/>
                          </a:solidFill>
                          <a:latin typeface="Times  New Roman"/>
                        </a:rPr>
                        <a:t>67.6pF</a:t>
                      </a: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062613"/>
                  </a:ext>
                </a:extLst>
              </a:tr>
              <a:tr h="21428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C2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6.5pF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004379"/>
                  </a:ext>
                </a:extLst>
              </a:tr>
              <a:tr h="21428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带宽</a:t>
                      </a: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3MHz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125726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3EF9F40D-55FE-20D6-F01D-D7DC97EBF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780" y="913064"/>
            <a:ext cx="4406220" cy="225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404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5E969878-B6C8-AF98-240A-A65E266C7B5E}"/>
              </a:ext>
            </a:extLst>
          </p:cNvPr>
          <p:cNvSpPr txBox="1"/>
          <p:nvPr/>
        </p:nvSpPr>
        <p:spPr>
          <a:xfrm>
            <a:off x="3100115" y="2850204"/>
            <a:ext cx="5200821" cy="898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、总结和工作计划</a:t>
            </a:r>
            <a:endParaRPr lang="en-US" altLang="zh-CN" sz="4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4886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AA84CA0B-A5D7-EA38-B045-2B4BAC9C91DA}"/>
              </a:ext>
            </a:extLst>
          </p:cNvPr>
          <p:cNvSpPr txBox="1"/>
          <p:nvPr/>
        </p:nvSpPr>
        <p:spPr>
          <a:xfrm>
            <a:off x="214009" y="1175206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一、锁相环已完成部分：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PLL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前仿设计；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PFD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CP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VCO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Divider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版图设计。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二、下一步计划：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PLL buffer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设计；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、完成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LPF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版图设计；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、完成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PLL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后仿，迭代各模块版图。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67CB46-C849-2C95-C75A-C9D712E74C6F}"/>
              </a:ext>
            </a:extLst>
          </p:cNvPr>
          <p:cNvSpPr txBox="1"/>
          <p:nvPr/>
        </p:nvSpPr>
        <p:spPr>
          <a:xfrm>
            <a:off x="214009" y="20935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3-1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、总结和工作计划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032595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528632" y="2190755"/>
            <a:ext cx="5277407" cy="2607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130nm </a:t>
            </a:r>
            <a:r>
              <a:rPr lang="zh-CN" altLang="en-US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芯片测试汇报</a:t>
            </a:r>
            <a:endParaRPr lang="en-US" altLang="zh-CN" sz="4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带隙基准芯片测试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芯片测试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PLL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芯片测试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78284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75957" y="2784290"/>
            <a:ext cx="6328486" cy="262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带隙基准芯片测试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(P15-P21)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种输出电压状态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测试最小工作电压</a:t>
            </a:r>
            <a:endParaRPr lang="en-US" altLang="zh-CN" sz="1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测试温度系数</a:t>
            </a:r>
            <a:endParaRPr lang="en-US" altLang="zh-CN" sz="1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9887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图片包含 游戏机&#10;&#10;描述已自动生成">
            <a:extLst>
              <a:ext uri="{FF2B5EF4-FFF2-40B4-BE49-F238E27FC236}">
                <a16:creationId xmlns:a16="http://schemas.microsoft.com/office/drawing/2014/main" id="{83D0F128-4A48-324F-FC5F-DB0EB7D58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49" y="3147859"/>
            <a:ext cx="4036196" cy="207049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86761" y="97771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1-1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、带隙基准设计架构及指标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483F10-0DB4-DD40-FE9A-1B52E6586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9" y="3078186"/>
            <a:ext cx="4131349" cy="306320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32ED61A-9D23-6096-BF9A-A94FD74C8DB5}"/>
              </a:ext>
            </a:extLst>
          </p:cNvPr>
          <p:cNvSpPr txBox="1"/>
          <p:nvPr/>
        </p:nvSpPr>
        <p:spPr>
          <a:xfrm>
            <a:off x="4571582" y="5583976"/>
            <a:ext cx="4036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①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采用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4:64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② 输出采用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3-8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译码器进行控制开关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D7A858D-B8AA-AB1E-07FA-CDA4752E5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101" y="857345"/>
            <a:ext cx="9433750" cy="2097811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BB7C9FD-0DF9-10E9-DD25-271C1A1E0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761365"/>
              </p:ext>
            </p:extLst>
          </p:nvPr>
        </p:nvGraphicFramePr>
        <p:xfrm>
          <a:off x="8607778" y="3943839"/>
          <a:ext cx="3363728" cy="17921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864">
                  <a:extLst>
                    <a:ext uri="{9D8B030D-6E8A-4147-A177-3AD203B41FA5}">
                      <a16:colId xmlns:a16="http://schemas.microsoft.com/office/drawing/2014/main" val="1161885232"/>
                    </a:ext>
                  </a:extLst>
                </a:gridCol>
                <a:gridCol w="1681864">
                  <a:extLst>
                    <a:ext uri="{9D8B030D-6E8A-4147-A177-3AD203B41FA5}">
                      <a16:colId xmlns:a16="http://schemas.microsoft.com/office/drawing/2014/main" val="965691908"/>
                    </a:ext>
                  </a:extLst>
                </a:gridCol>
              </a:tblGrid>
              <a:tr h="2817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4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性能指标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400" b="0" kern="100" dirty="0">
                          <a:solidFill>
                            <a:schemeClr val="tx1"/>
                          </a:solidFill>
                          <a:effectLst/>
                          <a:latin typeface="Times  New Roman"/>
                        </a:rPr>
                        <a:t>规格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275246"/>
                  </a:ext>
                </a:extLst>
              </a:tr>
              <a:tr h="39339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4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effectLst/>
                          <a:latin typeface="Times  New Roman"/>
                        </a:rPr>
                        <a:t>SMIC 130nm CMOS</a:t>
                      </a:r>
                      <a:endParaRPr lang="zh-CN" sz="1400" kern="100" dirty="0"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18605"/>
                  </a:ext>
                </a:extLst>
              </a:tr>
              <a:tr h="2817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输出电压</a:t>
                      </a:r>
                      <a:r>
                        <a:rPr lang="en-US" altLang="zh-CN" sz="1400" b="0" kern="100" dirty="0" err="1">
                          <a:solidFill>
                            <a:schemeClr val="tx1"/>
                          </a:solidFill>
                          <a:effectLst/>
                          <a:latin typeface="Times  New Roman"/>
                          <a:ea typeface="宋体" panose="02010600030101010101" pitchFamily="2" charset="-122"/>
                        </a:rPr>
                        <a:t>Vref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kern="0" dirty="0">
                          <a:effectLst/>
                          <a:latin typeface="Times  New Roman"/>
                        </a:rPr>
                        <a:t>0.6</a:t>
                      </a:r>
                      <a:endParaRPr lang="zh-CN" sz="1400" kern="100" dirty="0"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557307"/>
                  </a:ext>
                </a:extLst>
              </a:tr>
              <a:tr h="27162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输出可调范</a:t>
                      </a: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Times  New Roman"/>
                          <a:ea typeface="宋体" panose="02010600030101010101" pitchFamily="2" charset="-122"/>
                        </a:rPr>
                        <a:t>围</a:t>
                      </a: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Times  New Roman"/>
                          <a:ea typeface="宋体" panose="02010600030101010101" pitchFamily="2" charset="-122"/>
                        </a:rPr>
                        <a:t>(V)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kern="0" dirty="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0.5~0.7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615837"/>
                  </a:ext>
                </a:extLst>
              </a:tr>
              <a:tr h="2817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温度系数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&lt;</a:t>
                      </a:r>
                      <a:r>
                        <a:rPr lang="en-US" altLang="zh-CN" sz="1400" kern="0" dirty="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50ppm/</a:t>
                      </a:r>
                      <a:r>
                        <a:rPr lang="zh-CN" altLang="en-US" sz="1400" kern="0" dirty="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℃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344334"/>
                  </a:ext>
                </a:extLst>
              </a:tr>
              <a:tr h="2817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最低电源电压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kern="0" dirty="0">
                          <a:effectLst/>
                          <a:latin typeface="Times  New Roman"/>
                        </a:rPr>
                        <a:t>＜</a:t>
                      </a:r>
                      <a:r>
                        <a:rPr lang="en-US" sz="1400" kern="0" dirty="0">
                          <a:effectLst/>
                          <a:latin typeface="Times  New Roman"/>
                        </a:rPr>
                        <a:t>1.1V</a:t>
                      </a:r>
                      <a:endParaRPr lang="zh-CN" sz="1400" kern="100" dirty="0"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2243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83122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86761" y="97771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1-1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、带隙基准测试平台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362E22-C3CA-E651-9198-10B720B68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100" y="3966792"/>
            <a:ext cx="3172007" cy="2664819"/>
          </a:xfrm>
          <a:prstGeom prst="rect">
            <a:avLst/>
          </a:prstGeom>
        </p:spPr>
      </p:pic>
      <p:pic>
        <p:nvPicPr>
          <p:cNvPr id="5" name="图片 4" descr="桌子上放着微波炉&#10;&#10;中度可信度描述已自动生成">
            <a:extLst>
              <a:ext uri="{FF2B5EF4-FFF2-40B4-BE49-F238E27FC236}">
                <a16:creationId xmlns:a16="http://schemas.microsoft.com/office/drawing/2014/main" id="{E354D15E-0E3D-4DF8-F6B3-D1CE77880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095" y="784226"/>
            <a:ext cx="4182248" cy="2918194"/>
          </a:xfrm>
          <a:prstGeom prst="rect">
            <a:avLst/>
          </a:prstGeom>
        </p:spPr>
      </p:pic>
      <p:pic>
        <p:nvPicPr>
          <p:cNvPr id="7" name="图片 6" descr="电脑主机&#10;&#10;中度可信度描述已自动生成">
            <a:extLst>
              <a:ext uri="{FF2B5EF4-FFF2-40B4-BE49-F238E27FC236}">
                <a16:creationId xmlns:a16="http://schemas.microsoft.com/office/drawing/2014/main" id="{35B25043-6102-D6EF-336A-13C4D4A94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095" y="3747805"/>
            <a:ext cx="4182248" cy="29314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B78C694-8297-CAF9-7D27-8535A9D26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72" y="996221"/>
            <a:ext cx="4689352" cy="25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507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1-2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、带隙基准不同输出电压测试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BC2A47-DC16-4FEC-1497-17BAC554082F}"/>
              </a:ext>
            </a:extLst>
          </p:cNvPr>
          <p:cNvSpPr txBox="1"/>
          <p:nvPr/>
        </p:nvSpPr>
        <p:spPr>
          <a:xfrm>
            <a:off x="128907" y="892176"/>
            <a:ext cx="11972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测试条件：T为室温300K，端口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1A2A3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作为控制开关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种输出状态的输出电压范围为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0.5~0.7V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观测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种情况下的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REF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的值。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52D29A-E9F5-709A-CDEE-AAE1524E4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064" y="3830107"/>
            <a:ext cx="2595685" cy="197297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464E536-B364-6266-899A-9F77E4E85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420" y="3920099"/>
            <a:ext cx="2282599" cy="1779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79B4DE7-94B7-D6CE-59EE-5D4989052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179" y="3830107"/>
            <a:ext cx="2694885" cy="2037675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D577175-8A8D-EA81-1CEE-453A82C62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972935"/>
              </p:ext>
            </p:extLst>
          </p:nvPr>
        </p:nvGraphicFramePr>
        <p:xfrm>
          <a:off x="128907" y="1771908"/>
          <a:ext cx="7113344" cy="1201331"/>
        </p:xfrm>
        <a:graphic>
          <a:graphicData uri="http://schemas.openxmlformats.org/drawingml/2006/table">
            <a:tbl>
              <a:tblPr/>
              <a:tblGrid>
                <a:gridCol w="889168">
                  <a:extLst>
                    <a:ext uri="{9D8B030D-6E8A-4147-A177-3AD203B41FA5}">
                      <a16:colId xmlns:a16="http://schemas.microsoft.com/office/drawing/2014/main" val="2113259110"/>
                    </a:ext>
                  </a:extLst>
                </a:gridCol>
                <a:gridCol w="889168">
                  <a:extLst>
                    <a:ext uri="{9D8B030D-6E8A-4147-A177-3AD203B41FA5}">
                      <a16:colId xmlns:a16="http://schemas.microsoft.com/office/drawing/2014/main" val="1448717061"/>
                    </a:ext>
                  </a:extLst>
                </a:gridCol>
                <a:gridCol w="889168">
                  <a:extLst>
                    <a:ext uri="{9D8B030D-6E8A-4147-A177-3AD203B41FA5}">
                      <a16:colId xmlns:a16="http://schemas.microsoft.com/office/drawing/2014/main" val="1115826499"/>
                    </a:ext>
                  </a:extLst>
                </a:gridCol>
                <a:gridCol w="889168">
                  <a:extLst>
                    <a:ext uri="{9D8B030D-6E8A-4147-A177-3AD203B41FA5}">
                      <a16:colId xmlns:a16="http://schemas.microsoft.com/office/drawing/2014/main" val="3888785570"/>
                    </a:ext>
                  </a:extLst>
                </a:gridCol>
                <a:gridCol w="889168">
                  <a:extLst>
                    <a:ext uri="{9D8B030D-6E8A-4147-A177-3AD203B41FA5}">
                      <a16:colId xmlns:a16="http://schemas.microsoft.com/office/drawing/2014/main" val="3060310686"/>
                    </a:ext>
                  </a:extLst>
                </a:gridCol>
                <a:gridCol w="889168">
                  <a:extLst>
                    <a:ext uri="{9D8B030D-6E8A-4147-A177-3AD203B41FA5}">
                      <a16:colId xmlns:a16="http://schemas.microsoft.com/office/drawing/2014/main" val="83155983"/>
                    </a:ext>
                  </a:extLst>
                </a:gridCol>
                <a:gridCol w="889168">
                  <a:extLst>
                    <a:ext uri="{9D8B030D-6E8A-4147-A177-3AD203B41FA5}">
                      <a16:colId xmlns:a16="http://schemas.microsoft.com/office/drawing/2014/main" val="831742679"/>
                    </a:ext>
                  </a:extLst>
                </a:gridCol>
                <a:gridCol w="889168">
                  <a:extLst>
                    <a:ext uri="{9D8B030D-6E8A-4147-A177-3AD203B41FA5}">
                      <a16:colId xmlns:a16="http://schemas.microsoft.com/office/drawing/2014/main" val="3632550078"/>
                    </a:ext>
                  </a:extLst>
                </a:gridCol>
              </a:tblGrid>
              <a:tr h="38599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(A1A2A3)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zh-CN" sz="16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000</a:t>
                      </a:r>
                      <a:endParaRPr lang="en-US" altLang="en-US" sz="16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 </a:t>
                      </a:r>
                      <a:endParaRPr lang="en-US" altLang="en-US" sz="16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010 </a:t>
                      </a:r>
                      <a:endParaRPr lang="en-US" altLang="en-US" sz="16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110 </a:t>
                      </a:r>
                      <a:endParaRPr lang="en-US" altLang="en-US" sz="16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001 </a:t>
                      </a:r>
                      <a:endParaRPr lang="en-US" altLang="en-US" sz="16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011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0975438"/>
                  </a:ext>
                </a:extLst>
              </a:tr>
              <a:tr h="19209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zh-CN" sz="1400" b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tt</a:t>
                      </a:r>
                      <a:endParaRPr lang="en-US" altLang="en-US" sz="14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702.3</a:t>
                      </a: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mV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668.9mV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632.7mV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617.7mV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575.7mV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538.1mV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504.9mV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136222"/>
                  </a:ext>
                </a:extLst>
              </a:tr>
              <a:tr h="19209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ff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698.1mV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629.1mV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614.2mV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572.7mV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535.5mV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503.1mV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0447685"/>
                  </a:ext>
                </a:extLst>
              </a:tr>
              <a:tr h="19209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ss</a:t>
                      </a:r>
                      <a:endParaRPr lang="en-US" altLang="en-US" sz="14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708.5mV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674.8mV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638.2mV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622.9mV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580.5mV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542.3mV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508.6mV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8198118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B25994DB-2373-A3FD-4F42-B25CBA5FCC38}"/>
              </a:ext>
            </a:extLst>
          </p:cNvPr>
          <p:cNvSpPr txBox="1"/>
          <p:nvPr/>
        </p:nvSpPr>
        <p:spPr>
          <a:xfrm>
            <a:off x="3094084" y="1381803"/>
            <a:ext cx="1229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后仿结果</a:t>
            </a:r>
            <a:endParaRPr kumimoji="0" lang="en-US" altLang="zh-CN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E7CE33-FC80-D04F-2311-EB130D924EF9}"/>
              </a:ext>
            </a:extLst>
          </p:cNvPr>
          <p:cNvSpPr txBox="1"/>
          <p:nvPr/>
        </p:nvSpPr>
        <p:spPr>
          <a:xfrm>
            <a:off x="3145981" y="3037942"/>
            <a:ext cx="1128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测试结果</a:t>
            </a:r>
            <a:endParaRPr kumimoji="0" lang="en-US" altLang="zh-CN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316CB03-08B3-C3AA-34A1-01922506C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749" y="3887748"/>
            <a:ext cx="2414664" cy="18706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C6C658-2376-122E-915C-06A0C21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7413" y="4054031"/>
            <a:ext cx="2248103" cy="16227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34FDE21-2D1E-406D-F8ED-92B7D956A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8126" y="1522333"/>
            <a:ext cx="3215919" cy="16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6509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1-3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、带隙基准最小电压测试</a:t>
            </a:r>
            <a:endParaRPr lang="zh-CN" altLang="en-US" sz="28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8D3DF3D-6E2E-5A00-43F3-7B8BC1808C16}"/>
              </a:ext>
            </a:extLst>
          </p:cNvPr>
          <p:cNvSpPr txBox="1"/>
          <p:nvPr/>
        </p:nvSpPr>
        <p:spPr>
          <a:xfrm>
            <a:off x="192405" y="892176"/>
            <a:ext cx="11807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测试条件：T为室温300K，数字端口关闭时，默认输出得电压。电源电压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0.8V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-1.3V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范围下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，每次增加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0.05V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观测输出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REF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的值。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图表&#10;&#10;描述已自动生成">
            <a:extLst>
              <a:ext uri="{FF2B5EF4-FFF2-40B4-BE49-F238E27FC236}">
                <a16:creationId xmlns:a16="http://schemas.microsoft.com/office/drawing/2014/main" id="{7A0302E9-BF31-FEDC-D7B6-04E47955A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949" y="2100421"/>
            <a:ext cx="2699327" cy="2067569"/>
          </a:xfrm>
          <a:prstGeom prst="rect">
            <a:avLst/>
          </a:prstGeom>
        </p:spPr>
      </p:pic>
      <p:pic>
        <p:nvPicPr>
          <p:cNvPr id="11" name="图片 10" descr="图表, 散点图&#10;&#10;描述已自动生成">
            <a:extLst>
              <a:ext uri="{FF2B5EF4-FFF2-40B4-BE49-F238E27FC236}">
                <a16:creationId xmlns:a16="http://schemas.microsoft.com/office/drawing/2014/main" id="{A526D4B6-F574-90CE-1E20-007DC0C5D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493" y="2075493"/>
            <a:ext cx="2535139" cy="2072634"/>
          </a:xfrm>
          <a:prstGeom prst="rect">
            <a:avLst/>
          </a:prstGeom>
        </p:spPr>
      </p:pic>
      <p:pic>
        <p:nvPicPr>
          <p:cNvPr id="17" name="图片 16" descr="图表&#10;&#10;描述已自动生成">
            <a:extLst>
              <a:ext uri="{FF2B5EF4-FFF2-40B4-BE49-F238E27FC236}">
                <a16:creationId xmlns:a16="http://schemas.microsoft.com/office/drawing/2014/main" id="{B439B87A-4099-138B-8505-C323DBEEA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5" y="2115628"/>
            <a:ext cx="2699327" cy="21341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320576A-8DEA-5E5A-3EF6-4087C6182B66}"/>
              </a:ext>
            </a:extLst>
          </p:cNvPr>
          <p:cNvSpPr txBox="1"/>
          <p:nvPr/>
        </p:nvSpPr>
        <p:spPr>
          <a:xfrm>
            <a:off x="4967777" y="1720644"/>
            <a:ext cx="1128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测试结果</a:t>
            </a:r>
            <a:endParaRPr kumimoji="0" lang="en-US" altLang="zh-CN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图片 2" descr="图表&#10;&#10;描述已自动生成">
            <a:extLst>
              <a:ext uri="{FF2B5EF4-FFF2-40B4-BE49-F238E27FC236}">
                <a16:creationId xmlns:a16="http://schemas.microsoft.com/office/drawing/2014/main" id="{6ADD2579-7DBB-FA38-2BB1-5FB9A22C9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745" y="2083696"/>
            <a:ext cx="2505015" cy="2014458"/>
          </a:xfrm>
          <a:prstGeom prst="rect">
            <a:avLst/>
          </a:prstGeom>
        </p:spPr>
      </p:pic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B790B6B9-C1AA-F0B8-FE54-F419ED475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78" y="4353576"/>
            <a:ext cx="2699327" cy="22068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1852CD1-493D-ED72-BEFD-224228B4F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6465" y="4205652"/>
            <a:ext cx="3337849" cy="246147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E6ED451-8BB1-0458-D5AE-054FAF97B3A2}"/>
              </a:ext>
            </a:extLst>
          </p:cNvPr>
          <p:cNvSpPr txBox="1"/>
          <p:nvPr/>
        </p:nvSpPr>
        <p:spPr>
          <a:xfrm>
            <a:off x="7072474" y="5706563"/>
            <a:ext cx="4358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CN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测试结果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kumimoji="0" lang="zh-CN" altLang="zh-CN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电源电压在</a:t>
            </a:r>
            <a:r>
              <a:rPr kumimoji="0" lang="en-US" altLang="zh-CN" sz="1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0.95</a:t>
            </a:r>
            <a:r>
              <a:rPr kumimoji="0" lang="zh-CN" altLang="zh-CN" sz="1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zh-CN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可以正常输出</a:t>
            </a:r>
          </a:p>
          <a:p>
            <a:endParaRPr lang="zh-CN" altLang="en-US" dirty="0"/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4617D329-5FCC-2E4A-DA7A-730ACDDFA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845344"/>
              </p:ext>
            </p:extLst>
          </p:nvPr>
        </p:nvGraphicFramePr>
        <p:xfrm>
          <a:off x="7794908" y="4341516"/>
          <a:ext cx="3279844" cy="1117600"/>
        </p:xfrm>
        <a:graphic>
          <a:graphicData uri="http://schemas.openxmlformats.org/drawingml/2006/table">
            <a:tbl>
              <a:tblPr/>
              <a:tblGrid>
                <a:gridCol w="1639922">
                  <a:extLst>
                    <a:ext uri="{9D8B030D-6E8A-4147-A177-3AD203B41FA5}">
                      <a16:colId xmlns:a16="http://schemas.microsoft.com/office/drawing/2014/main" val="668371809"/>
                    </a:ext>
                  </a:extLst>
                </a:gridCol>
                <a:gridCol w="1639922">
                  <a:extLst>
                    <a:ext uri="{9D8B030D-6E8A-4147-A177-3AD203B41FA5}">
                      <a16:colId xmlns:a16="http://schemas.microsoft.com/office/drawing/2014/main" val="2299150410"/>
                    </a:ext>
                  </a:extLst>
                </a:gridCol>
              </a:tblGrid>
              <a:tr h="20416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6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2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最小工作电压（后仿）</a:t>
                      </a:r>
                      <a:endParaRPr lang="en-US" altLang="en-US" sz="1200" b="0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913474"/>
                  </a:ext>
                </a:extLst>
              </a:tr>
              <a:tr h="18357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zh-CN" sz="1400" b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tt</a:t>
                      </a:r>
                      <a:endParaRPr lang="en-US" altLang="en-US" sz="14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217675"/>
                  </a:ext>
                </a:extLst>
              </a:tr>
              <a:tr h="18357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ss</a:t>
                      </a:r>
                      <a:endParaRPr lang="en-US" altLang="en-US" sz="14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0.95V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649650"/>
                  </a:ext>
                </a:extLst>
              </a:tr>
              <a:tr h="18357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ff</a:t>
                      </a:r>
                      <a:endParaRPr lang="en-US" altLang="en-US" sz="14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1.05V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423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84449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1-4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、带隙基准温度系数测试</a:t>
            </a:r>
            <a:endParaRPr lang="zh-CN" altLang="en-US" sz="28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8D3DF3D-6E2E-5A00-43F3-7B8BC1808C16}"/>
              </a:ext>
            </a:extLst>
          </p:cNvPr>
          <p:cNvSpPr txBox="1"/>
          <p:nvPr/>
        </p:nvSpPr>
        <p:spPr>
          <a:xfrm>
            <a:off x="115392" y="747737"/>
            <a:ext cx="118071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测试条件：从室温开始测试，测试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种情况下的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14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REF</a:t>
            </a:r>
            <a:r>
              <a:rPr lang="zh-CN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的值，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测试温度范围为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-20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℃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~85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℃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，每隔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℃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测试记录一次，</a:t>
            </a:r>
            <a:r>
              <a:rPr lang="zh-CN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观测输出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en-US" altLang="zh-CN" sz="14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REF</a:t>
            </a:r>
            <a:r>
              <a:rPr lang="zh-CN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的值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EC1BB28-941E-3EE8-D57B-7E72F4C41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52" y="1808693"/>
            <a:ext cx="2179857" cy="17726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07A2991-5407-4E0A-15D0-88C94BC7A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964" y="1825535"/>
            <a:ext cx="2357301" cy="18212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990C951-9830-E74E-8BED-A9A412BC3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120" y="1836183"/>
            <a:ext cx="2183755" cy="1723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A0DE76D-0D34-71D2-E55A-12AB705FC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546" y="1220171"/>
            <a:ext cx="3722413" cy="4945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C3E27A-504C-2243-1873-D398313BC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0266" y="1702755"/>
            <a:ext cx="2525734" cy="1911725"/>
          </a:xfrm>
          <a:prstGeom prst="rect">
            <a:avLst/>
          </a:prstGeom>
        </p:spPr>
      </p:pic>
      <p:pic>
        <p:nvPicPr>
          <p:cNvPr id="11" name="图片 10" descr="图表, 散点图&#10;&#10;描述已自动生成">
            <a:extLst>
              <a:ext uri="{FF2B5EF4-FFF2-40B4-BE49-F238E27FC236}">
                <a16:creationId xmlns:a16="http://schemas.microsoft.com/office/drawing/2014/main" id="{E497D72E-D222-3058-B10B-46909137D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351" y="4233951"/>
            <a:ext cx="2463328" cy="1941031"/>
          </a:xfrm>
          <a:prstGeom prst="rect">
            <a:avLst/>
          </a:prstGeom>
        </p:spPr>
      </p:pic>
      <p:pic>
        <p:nvPicPr>
          <p:cNvPr id="14" name="图片 13" descr="图表&#10;&#10;描述已自动生成">
            <a:extLst>
              <a:ext uri="{FF2B5EF4-FFF2-40B4-BE49-F238E27FC236}">
                <a16:creationId xmlns:a16="http://schemas.microsoft.com/office/drawing/2014/main" id="{90E49BD4-7A3D-0743-EAEE-68CC86DA87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8599" y="4130968"/>
            <a:ext cx="2463329" cy="2013371"/>
          </a:xfrm>
          <a:prstGeom prst="rect">
            <a:avLst/>
          </a:prstGeom>
        </p:spPr>
      </p:pic>
      <p:pic>
        <p:nvPicPr>
          <p:cNvPr id="15" name="图片 14" descr="图表, 折线图, 散点图&#10;&#10;描述已自动生成">
            <a:extLst>
              <a:ext uri="{FF2B5EF4-FFF2-40B4-BE49-F238E27FC236}">
                <a16:creationId xmlns:a16="http://schemas.microsoft.com/office/drawing/2014/main" id="{EF642908-FB5F-BBB7-B199-CB53AF051D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0069" y="4280734"/>
            <a:ext cx="2250078" cy="1847463"/>
          </a:xfrm>
          <a:prstGeom prst="rect">
            <a:avLst/>
          </a:prstGeom>
        </p:spPr>
      </p:pic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66776EB4-CAF4-A69A-93D6-376F463CF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69803"/>
              </p:ext>
            </p:extLst>
          </p:nvPr>
        </p:nvGraphicFramePr>
        <p:xfrm>
          <a:off x="569109" y="3653656"/>
          <a:ext cx="1937942" cy="52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971">
                  <a:extLst>
                    <a:ext uri="{9D8B030D-6E8A-4147-A177-3AD203B41FA5}">
                      <a16:colId xmlns:a16="http://schemas.microsoft.com/office/drawing/2014/main" val="2892460310"/>
                    </a:ext>
                  </a:extLst>
                </a:gridCol>
                <a:gridCol w="968971">
                  <a:extLst>
                    <a:ext uri="{9D8B030D-6E8A-4147-A177-3AD203B41FA5}">
                      <a16:colId xmlns:a16="http://schemas.microsoft.com/office/drawing/2014/main" val="941486187"/>
                    </a:ext>
                  </a:extLst>
                </a:gridCol>
              </a:tblGrid>
              <a:tr h="2398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A1A2A3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901237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TC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测试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49.2ppm/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en-US" altLang="zh-CN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758609"/>
                  </a:ext>
                </a:extLst>
              </a:tr>
            </a:tbl>
          </a:graphicData>
        </a:graphic>
      </p:graphicFrame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583304B7-CE34-7668-86B3-9C9ABE560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332842"/>
              </p:ext>
            </p:extLst>
          </p:nvPr>
        </p:nvGraphicFramePr>
        <p:xfrm>
          <a:off x="3302521" y="3665006"/>
          <a:ext cx="1937942" cy="52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971">
                  <a:extLst>
                    <a:ext uri="{9D8B030D-6E8A-4147-A177-3AD203B41FA5}">
                      <a16:colId xmlns:a16="http://schemas.microsoft.com/office/drawing/2014/main" val="2892460310"/>
                    </a:ext>
                  </a:extLst>
                </a:gridCol>
                <a:gridCol w="968971">
                  <a:extLst>
                    <a:ext uri="{9D8B030D-6E8A-4147-A177-3AD203B41FA5}">
                      <a16:colId xmlns:a16="http://schemas.microsoft.com/office/drawing/2014/main" val="941486187"/>
                    </a:ext>
                  </a:extLst>
                </a:gridCol>
              </a:tblGrid>
              <a:tr h="2398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A1A2A3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901237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TC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测试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52ppm/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en-US" altLang="zh-CN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758609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DCA0900D-4BAB-95B2-3272-59B22EDEA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212993"/>
              </p:ext>
            </p:extLst>
          </p:nvPr>
        </p:nvGraphicFramePr>
        <p:xfrm>
          <a:off x="6035933" y="3646780"/>
          <a:ext cx="1937942" cy="52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971">
                  <a:extLst>
                    <a:ext uri="{9D8B030D-6E8A-4147-A177-3AD203B41FA5}">
                      <a16:colId xmlns:a16="http://schemas.microsoft.com/office/drawing/2014/main" val="2892460310"/>
                    </a:ext>
                  </a:extLst>
                </a:gridCol>
                <a:gridCol w="968971">
                  <a:extLst>
                    <a:ext uri="{9D8B030D-6E8A-4147-A177-3AD203B41FA5}">
                      <a16:colId xmlns:a16="http://schemas.microsoft.com/office/drawing/2014/main" val="941486187"/>
                    </a:ext>
                  </a:extLst>
                </a:gridCol>
              </a:tblGrid>
              <a:tr h="2398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A1A2A3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901237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TC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测试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49.7ppm/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en-US" altLang="zh-CN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758609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7C4021DD-BBB6-6C30-63FB-E947E217D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662354"/>
              </p:ext>
            </p:extLst>
          </p:nvPr>
        </p:nvGraphicFramePr>
        <p:xfrm>
          <a:off x="9019458" y="3573034"/>
          <a:ext cx="1937942" cy="52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971">
                  <a:extLst>
                    <a:ext uri="{9D8B030D-6E8A-4147-A177-3AD203B41FA5}">
                      <a16:colId xmlns:a16="http://schemas.microsoft.com/office/drawing/2014/main" val="2892460310"/>
                    </a:ext>
                  </a:extLst>
                </a:gridCol>
                <a:gridCol w="968971">
                  <a:extLst>
                    <a:ext uri="{9D8B030D-6E8A-4147-A177-3AD203B41FA5}">
                      <a16:colId xmlns:a16="http://schemas.microsoft.com/office/drawing/2014/main" val="941486187"/>
                    </a:ext>
                  </a:extLst>
                </a:gridCol>
              </a:tblGrid>
              <a:tr h="2398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A1A2A3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901237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TC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测试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51ppm/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en-US" altLang="zh-CN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758609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3343B22C-0DFB-9136-E966-761497906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677051"/>
              </p:ext>
            </p:extLst>
          </p:nvPr>
        </p:nvGraphicFramePr>
        <p:xfrm>
          <a:off x="1364579" y="6110263"/>
          <a:ext cx="1937942" cy="52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971">
                  <a:extLst>
                    <a:ext uri="{9D8B030D-6E8A-4147-A177-3AD203B41FA5}">
                      <a16:colId xmlns:a16="http://schemas.microsoft.com/office/drawing/2014/main" val="2892460310"/>
                    </a:ext>
                  </a:extLst>
                </a:gridCol>
                <a:gridCol w="968971">
                  <a:extLst>
                    <a:ext uri="{9D8B030D-6E8A-4147-A177-3AD203B41FA5}">
                      <a16:colId xmlns:a16="http://schemas.microsoft.com/office/drawing/2014/main" val="941486187"/>
                    </a:ext>
                  </a:extLst>
                </a:gridCol>
              </a:tblGrid>
              <a:tr h="2398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A1A2A3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901237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TC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测试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48.8ppm/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en-US" altLang="zh-CN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758609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D8B903BB-4F5A-4191-A38B-B694A3318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85103"/>
              </p:ext>
            </p:extLst>
          </p:nvPr>
        </p:nvGraphicFramePr>
        <p:xfrm>
          <a:off x="5255936" y="6104017"/>
          <a:ext cx="1937942" cy="52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971">
                  <a:extLst>
                    <a:ext uri="{9D8B030D-6E8A-4147-A177-3AD203B41FA5}">
                      <a16:colId xmlns:a16="http://schemas.microsoft.com/office/drawing/2014/main" val="2892460310"/>
                    </a:ext>
                  </a:extLst>
                </a:gridCol>
                <a:gridCol w="968971">
                  <a:extLst>
                    <a:ext uri="{9D8B030D-6E8A-4147-A177-3AD203B41FA5}">
                      <a16:colId xmlns:a16="http://schemas.microsoft.com/office/drawing/2014/main" val="941486187"/>
                    </a:ext>
                  </a:extLst>
                </a:gridCol>
              </a:tblGrid>
              <a:tr h="2398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A1A2A3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901237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TC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测试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46.1ppm/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en-US" altLang="zh-CN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758609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6F4A9F9F-CC53-06C0-E4C3-2870B3E8A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668937"/>
              </p:ext>
            </p:extLst>
          </p:nvPr>
        </p:nvGraphicFramePr>
        <p:xfrm>
          <a:off x="8650266" y="6135822"/>
          <a:ext cx="1937942" cy="52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971">
                  <a:extLst>
                    <a:ext uri="{9D8B030D-6E8A-4147-A177-3AD203B41FA5}">
                      <a16:colId xmlns:a16="http://schemas.microsoft.com/office/drawing/2014/main" val="2892460310"/>
                    </a:ext>
                  </a:extLst>
                </a:gridCol>
                <a:gridCol w="968971">
                  <a:extLst>
                    <a:ext uri="{9D8B030D-6E8A-4147-A177-3AD203B41FA5}">
                      <a16:colId xmlns:a16="http://schemas.microsoft.com/office/drawing/2014/main" val="941486187"/>
                    </a:ext>
                  </a:extLst>
                </a:gridCol>
              </a:tblGrid>
              <a:tr h="2398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A1A2A3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901237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TC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测试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44.2ppm/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en-US" altLang="zh-CN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758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304158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25360AC-D9AA-59E1-3B8B-B90A96BB898E}"/>
              </a:ext>
            </a:extLst>
          </p:cNvPr>
          <p:cNvSpPr txBox="1"/>
          <p:nvPr/>
        </p:nvSpPr>
        <p:spPr>
          <a:xfrm>
            <a:off x="140411" y="65544"/>
            <a:ext cx="1491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目录</a:t>
            </a:r>
            <a:endParaRPr lang="zh-CN" altLang="en-US" sz="3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969878-B6C8-AF98-240A-A65E266C7B5E}"/>
              </a:ext>
            </a:extLst>
          </p:cNvPr>
          <p:cNvSpPr txBox="1"/>
          <p:nvPr/>
        </p:nvSpPr>
        <p:spPr>
          <a:xfrm>
            <a:off x="272069" y="1134444"/>
            <a:ext cx="523162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、锁相环架构及设计指标</a:t>
            </a: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、锁相环设计进展</a:t>
            </a: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、总结和工作计划</a:t>
            </a: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1714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1-4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、五板带隙基准温度系数测试</a:t>
            </a:r>
            <a:endParaRPr lang="zh-CN" altLang="en-US" sz="2800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E6F178A-ACA9-8299-9C94-7190AC770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222581"/>
              </p:ext>
            </p:extLst>
          </p:nvPr>
        </p:nvGraphicFramePr>
        <p:xfrm>
          <a:off x="4647343" y="2758670"/>
          <a:ext cx="7415750" cy="2641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976">
                  <a:extLst>
                    <a:ext uri="{9D8B030D-6E8A-4147-A177-3AD203B41FA5}">
                      <a16:colId xmlns:a16="http://schemas.microsoft.com/office/drawing/2014/main" val="2479587048"/>
                    </a:ext>
                  </a:extLst>
                </a:gridCol>
                <a:gridCol w="555970">
                  <a:extLst>
                    <a:ext uri="{9D8B030D-6E8A-4147-A177-3AD203B41FA5}">
                      <a16:colId xmlns:a16="http://schemas.microsoft.com/office/drawing/2014/main" val="168952989"/>
                    </a:ext>
                  </a:extLst>
                </a:gridCol>
                <a:gridCol w="823972">
                  <a:extLst>
                    <a:ext uri="{9D8B030D-6E8A-4147-A177-3AD203B41FA5}">
                      <a16:colId xmlns:a16="http://schemas.microsoft.com/office/drawing/2014/main" val="811333646"/>
                    </a:ext>
                  </a:extLst>
                </a:gridCol>
                <a:gridCol w="823972">
                  <a:extLst>
                    <a:ext uri="{9D8B030D-6E8A-4147-A177-3AD203B41FA5}">
                      <a16:colId xmlns:a16="http://schemas.microsoft.com/office/drawing/2014/main" val="704623344"/>
                    </a:ext>
                  </a:extLst>
                </a:gridCol>
                <a:gridCol w="823972">
                  <a:extLst>
                    <a:ext uri="{9D8B030D-6E8A-4147-A177-3AD203B41FA5}">
                      <a16:colId xmlns:a16="http://schemas.microsoft.com/office/drawing/2014/main" val="2251119093"/>
                    </a:ext>
                  </a:extLst>
                </a:gridCol>
                <a:gridCol w="823972">
                  <a:extLst>
                    <a:ext uri="{9D8B030D-6E8A-4147-A177-3AD203B41FA5}">
                      <a16:colId xmlns:a16="http://schemas.microsoft.com/office/drawing/2014/main" val="3125956714"/>
                    </a:ext>
                  </a:extLst>
                </a:gridCol>
                <a:gridCol w="823972">
                  <a:extLst>
                    <a:ext uri="{9D8B030D-6E8A-4147-A177-3AD203B41FA5}">
                      <a16:colId xmlns:a16="http://schemas.microsoft.com/office/drawing/2014/main" val="93940046"/>
                    </a:ext>
                  </a:extLst>
                </a:gridCol>
                <a:gridCol w="823972">
                  <a:extLst>
                    <a:ext uri="{9D8B030D-6E8A-4147-A177-3AD203B41FA5}">
                      <a16:colId xmlns:a16="http://schemas.microsoft.com/office/drawing/2014/main" val="1291622187"/>
                    </a:ext>
                  </a:extLst>
                </a:gridCol>
                <a:gridCol w="823972">
                  <a:extLst>
                    <a:ext uri="{9D8B030D-6E8A-4147-A177-3AD203B41FA5}">
                      <a16:colId xmlns:a16="http://schemas.microsoft.com/office/drawing/2014/main" val="3005357479"/>
                    </a:ext>
                  </a:extLst>
                </a:gridCol>
              </a:tblGrid>
              <a:tr h="4247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TC(ppm/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avg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016811"/>
                  </a:ext>
                </a:extLst>
              </a:tr>
              <a:tr h="4247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BGR1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091038"/>
                  </a:ext>
                </a:extLst>
              </a:tr>
              <a:tr h="4247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BGR2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407702"/>
                  </a:ext>
                </a:extLst>
              </a:tr>
              <a:tr h="4247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BGR3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245943"/>
                  </a:ext>
                </a:extLst>
              </a:tr>
              <a:tr h="4247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BGR4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485043"/>
                  </a:ext>
                </a:extLst>
              </a:tr>
              <a:tr h="4247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BGR5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825087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0EF0FF77-A801-B210-5D12-AC054CED2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648348"/>
              </p:ext>
            </p:extLst>
          </p:nvPr>
        </p:nvGraphicFramePr>
        <p:xfrm>
          <a:off x="6575600" y="1585299"/>
          <a:ext cx="3559235" cy="447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129">
                  <a:extLst>
                    <a:ext uri="{9D8B030D-6E8A-4147-A177-3AD203B41FA5}">
                      <a16:colId xmlns:a16="http://schemas.microsoft.com/office/drawing/2014/main" val="4146846973"/>
                    </a:ext>
                  </a:extLst>
                </a:gridCol>
                <a:gridCol w="1954106">
                  <a:extLst>
                    <a:ext uri="{9D8B030D-6E8A-4147-A177-3AD203B41FA5}">
                      <a16:colId xmlns:a16="http://schemas.microsoft.com/office/drawing/2014/main" val="75287077"/>
                    </a:ext>
                  </a:extLst>
                </a:gridCol>
              </a:tblGrid>
              <a:tr h="4477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温度系数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＜</a:t>
                      </a:r>
                      <a:r>
                        <a:rPr lang="en-US" altLang="zh-CN" sz="1400" b="0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41ppm/</a:t>
                      </a:r>
                      <a:r>
                        <a:rPr lang="zh-CN" altLang="en-US" sz="1400" b="0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℃ </a:t>
                      </a:r>
                      <a:endParaRPr lang="en-US" altLang="zh-CN" sz="1400" b="0" kern="12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218628"/>
                  </a:ext>
                </a:extLst>
              </a:tr>
            </a:tbl>
          </a:graphicData>
        </a:graphic>
      </p:graphicFrame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7020DE4E-D52C-6838-BC17-FBF01C5FD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7" y="1941195"/>
            <a:ext cx="4485959" cy="373879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1CA62C5-022D-9BC0-E92B-C5FE7EAE444C}"/>
              </a:ext>
            </a:extLst>
          </p:cNvPr>
          <p:cNvSpPr txBox="1"/>
          <p:nvPr/>
        </p:nvSpPr>
        <p:spPr>
          <a:xfrm>
            <a:off x="7938638" y="1227873"/>
            <a:ext cx="792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后仿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D2B2001-8C41-21CD-D31A-09F125A410E5}"/>
              </a:ext>
            </a:extLst>
          </p:cNvPr>
          <p:cNvSpPr txBox="1"/>
          <p:nvPr/>
        </p:nvSpPr>
        <p:spPr>
          <a:xfrm>
            <a:off x="7068781" y="2416576"/>
            <a:ext cx="2572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测试温度系数结果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5D8182-6CBE-79EF-CBED-FDAD41D24E44}"/>
              </a:ext>
            </a:extLst>
          </p:cNvPr>
          <p:cNvSpPr txBox="1"/>
          <p:nvPr/>
        </p:nvSpPr>
        <p:spPr>
          <a:xfrm>
            <a:off x="4738482" y="5648323"/>
            <a:ext cx="2972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红色标记为温度系数＜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50ppm/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℃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8862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1-5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、带隙基准性能对比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B45BCFF0-DCC7-A7F4-B315-877F098871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7279425"/>
                  </p:ext>
                </p:extLst>
              </p:nvPr>
            </p:nvGraphicFramePr>
            <p:xfrm>
              <a:off x="192405" y="1154975"/>
              <a:ext cx="11892757" cy="17831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3606">
                      <a:extLst>
                        <a:ext uri="{9D8B030D-6E8A-4147-A177-3AD203B41FA5}">
                          <a16:colId xmlns:a16="http://schemas.microsoft.com/office/drawing/2014/main" val="80221334"/>
                        </a:ext>
                      </a:extLst>
                    </a:gridCol>
                    <a:gridCol w="1327456">
                      <a:extLst>
                        <a:ext uri="{9D8B030D-6E8A-4147-A177-3AD203B41FA5}">
                          <a16:colId xmlns:a16="http://schemas.microsoft.com/office/drawing/2014/main" val="3150593310"/>
                        </a:ext>
                      </a:extLst>
                    </a:gridCol>
                    <a:gridCol w="1605170">
                      <a:extLst>
                        <a:ext uri="{9D8B030D-6E8A-4147-A177-3AD203B41FA5}">
                          <a16:colId xmlns:a16="http://schemas.microsoft.com/office/drawing/2014/main" val="2952495593"/>
                        </a:ext>
                      </a:extLst>
                    </a:gridCol>
                    <a:gridCol w="1549305">
                      <a:extLst>
                        <a:ext uri="{9D8B030D-6E8A-4147-A177-3AD203B41FA5}">
                          <a16:colId xmlns:a16="http://schemas.microsoft.com/office/drawing/2014/main" val="1571965208"/>
                        </a:ext>
                      </a:extLst>
                    </a:gridCol>
                    <a:gridCol w="1549305">
                      <a:extLst>
                        <a:ext uri="{9D8B030D-6E8A-4147-A177-3AD203B41FA5}">
                          <a16:colId xmlns:a16="http://schemas.microsoft.com/office/drawing/2014/main" val="3887185172"/>
                        </a:ext>
                      </a:extLst>
                    </a:gridCol>
                    <a:gridCol w="1549305">
                      <a:extLst>
                        <a:ext uri="{9D8B030D-6E8A-4147-A177-3AD203B41FA5}">
                          <a16:colId xmlns:a16="http://schemas.microsoft.com/office/drawing/2014/main" val="2419188871"/>
                        </a:ext>
                      </a:extLst>
                    </a:gridCol>
                    <a:gridCol w="1549305">
                      <a:extLst>
                        <a:ext uri="{9D8B030D-6E8A-4147-A177-3AD203B41FA5}">
                          <a16:colId xmlns:a16="http://schemas.microsoft.com/office/drawing/2014/main" val="388368031"/>
                        </a:ext>
                      </a:extLst>
                    </a:gridCol>
                    <a:gridCol w="1549305">
                      <a:extLst>
                        <a:ext uri="{9D8B030D-6E8A-4147-A177-3AD203B41FA5}">
                          <a16:colId xmlns:a16="http://schemas.microsoft.com/office/drawing/2014/main" val="1948460478"/>
                        </a:ext>
                      </a:extLst>
                    </a:gridCol>
                  </a:tblGrid>
                  <a:tr h="43437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指标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后仿结果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测试结果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[1]</a:t>
                          </a:r>
                          <a:endParaRPr lang="zh-CN" altLang="en-US" sz="14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[2]</a:t>
                          </a:r>
                          <a:endParaRPr lang="zh-CN" altLang="en-US" sz="14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[3]</a:t>
                          </a:r>
                          <a:endParaRPr lang="zh-CN" altLang="en-US" sz="14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[4]</a:t>
                          </a:r>
                          <a:endParaRPr lang="zh-CN" altLang="en-US" sz="14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15768627"/>
                      </a:ext>
                    </a:extLst>
                  </a:tr>
                  <a:tr h="43437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输出电压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0.5~0.7V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0.5~0.7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(step size 0.03V)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0.503~0.698V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0.6V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0.49V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1~2.3V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1.024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14076646"/>
                      </a:ext>
                    </a:extLst>
                  </a:tr>
                  <a:tr h="43437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温度系数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＜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50ppm/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后仿真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41ppm/</a:t>
                          </a:r>
                          <a:r>
                            <a:rPr lang="zh-CN" altLang="en-US" sz="1200" b="0" kern="120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(-40~125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48.7ppm/</a:t>
                          </a:r>
                          <a:r>
                            <a:rPr lang="zh-CN" altLang="en-US" sz="1200" b="0" kern="120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(avg)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(-20~85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2.8ppm/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(-45~125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3.7ppm/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(-40~140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40ppm/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(0~70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50ppm/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(-40~125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3556794"/>
                      </a:ext>
                    </a:extLst>
                  </a:tr>
                  <a:tr h="43437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功耗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＜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240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kern="1200" smtClean="0">
                                  <a:solidFill>
                                    <a:schemeClr val="tx1"/>
                                  </a:solidFill>
                                  <a:latin typeface="Times  New Roman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W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＜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210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kern="1200" smtClean="0">
                                  <a:solidFill>
                                    <a:schemeClr val="tx1"/>
                                  </a:solidFill>
                                  <a:latin typeface="Times  New Roman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W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＜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212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kern="1200" smtClean="0">
                                  <a:solidFill>
                                    <a:schemeClr val="tx1"/>
                                  </a:solidFill>
                                  <a:latin typeface="Times  New Roman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W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82.8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kern="1200" smtClean="0">
                                  <a:solidFill>
                                    <a:schemeClr val="tx1"/>
                                  </a:solidFill>
                                  <a:latin typeface="Times  New Roman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W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46.8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kern="1200" smtClean="0">
                                  <a:solidFill>
                                    <a:schemeClr val="tx1"/>
                                  </a:solidFill>
                                  <a:latin typeface="Times  New Roman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W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＜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300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kern="1200" smtClean="0">
                                  <a:solidFill>
                                    <a:schemeClr val="tx1"/>
                                  </a:solidFill>
                                  <a:latin typeface="Times  New Roman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W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231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kern="1200" smtClean="0">
                                  <a:solidFill>
                                    <a:schemeClr val="tx1"/>
                                  </a:solidFill>
                                  <a:latin typeface="Times  New Roman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W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58534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B45BCFF0-DCC7-A7F4-B315-877F098871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7279425"/>
                  </p:ext>
                </p:extLst>
              </p:nvPr>
            </p:nvGraphicFramePr>
            <p:xfrm>
              <a:off x="192405" y="1154975"/>
              <a:ext cx="11892757" cy="17831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3606">
                      <a:extLst>
                        <a:ext uri="{9D8B030D-6E8A-4147-A177-3AD203B41FA5}">
                          <a16:colId xmlns:a16="http://schemas.microsoft.com/office/drawing/2014/main" val="80221334"/>
                        </a:ext>
                      </a:extLst>
                    </a:gridCol>
                    <a:gridCol w="1327456">
                      <a:extLst>
                        <a:ext uri="{9D8B030D-6E8A-4147-A177-3AD203B41FA5}">
                          <a16:colId xmlns:a16="http://schemas.microsoft.com/office/drawing/2014/main" val="3150593310"/>
                        </a:ext>
                      </a:extLst>
                    </a:gridCol>
                    <a:gridCol w="1605170">
                      <a:extLst>
                        <a:ext uri="{9D8B030D-6E8A-4147-A177-3AD203B41FA5}">
                          <a16:colId xmlns:a16="http://schemas.microsoft.com/office/drawing/2014/main" val="2952495593"/>
                        </a:ext>
                      </a:extLst>
                    </a:gridCol>
                    <a:gridCol w="1549305">
                      <a:extLst>
                        <a:ext uri="{9D8B030D-6E8A-4147-A177-3AD203B41FA5}">
                          <a16:colId xmlns:a16="http://schemas.microsoft.com/office/drawing/2014/main" val="1571965208"/>
                        </a:ext>
                      </a:extLst>
                    </a:gridCol>
                    <a:gridCol w="1549305">
                      <a:extLst>
                        <a:ext uri="{9D8B030D-6E8A-4147-A177-3AD203B41FA5}">
                          <a16:colId xmlns:a16="http://schemas.microsoft.com/office/drawing/2014/main" val="3887185172"/>
                        </a:ext>
                      </a:extLst>
                    </a:gridCol>
                    <a:gridCol w="1549305">
                      <a:extLst>
                        <a:ext uri="{9D8B030D-6E8A-4147-A177-3AD203B41FA5}">
                          <a16:colId xmlns:a16="http://schemas.microsoft.com/office/drawing/2014/main" val="2419188871"/>
                        </a:ext>
                      </a:extLst>
                    </a:gridCol>
                    <a:gridCol w="1549305">
                      <a:extLst>
                        <a:ext uri="{9D8B030D-6E8A-4147-A177-3AD203B41FA5}">
                          <a16:colId xmlns:a16="http://schemas.microsoft.com/office/drawing/2014/main" val="388368031"/>
                        </a:ext>
                      </a:extLst>
                    </a:gridCol>
                    <a:gridCol w="1549305">
                      <a:extLst>
                        <a:ext uri="{9D8B030D-6E8A-4147-A177-3AD203B41FA5}">
                          <a16:colId xmlns:a16="http://schemas.microsoft.com/office/drawing/2014/main" val="1948460478"/>
                        </a:ext>
                      </a:extLst>
                    </a:gridCol>
                  </a:tblGrid>
                  <a:tr h="43437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指标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后仿结果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测试结果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[1]</a:t>
                          </a:r>
                          <a:endParaRPr lang="zh-CN" altLang="en-US" sz="14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[2]</a:t>
                          </a:r>
                          <a:endParaRPr lang="zh-CN" altLang="en-US" sz="14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[3]</a:t>
                          </a:r>
                          <a:endParaRPr lang="zh-CN" altLang="en-US" sz="14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[4]</a:t>
                          </a:r>
                          <a:endParaRPr lang="zh-CN" altLang="en-US" sz="14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1576862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输出电压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0.5~0.7V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0.5~0.7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(step size 0.03V)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0.503~0.698V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0.6V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0.49V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1~2.3V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1.024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1407664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温度系数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＜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50ppm/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后仿真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41ppm/</a:t>
                          </a:r>
                          <a:r>
                            <a:rPr lang="zh-CN" altLang="en-US" sz="1200" b="0" kern="120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(-40~125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48.7ppm/</a:t>
                          </a:r>
                          <a:r>
                            <a:rPr lang="zh-CN" altLang="en-US" sz="1200" b="0" kern="120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(avg)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(-20~85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2.8ppm/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(-45~125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3.7ppm/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(-40~140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40ppm/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(0~70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50ppm/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endParaRPr lang="en-US" altLang="zh-CN" sz="12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(-40~125</a:t>
                          </a:r>
                          <a:r>
                            <a:rPr lang="zh-CN" altLang="en-US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℃</a:t>
                          </a:r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3556794"/>
                      </a:ext>
                    </a:extLst>
                  </a:tr>
                  <a:tr h="43437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功耗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743" t="-314085" r="-705046" b="-42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58333" t="-314085" r="-482197" b="-42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8504" t="-314085" r="-401181" b="-42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68504" t="-314085" r="-301181" b="-42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68504" t="-314085" r="-201181" b="-42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66275" t="-314085" r="-100392" b="-42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68898" t="-314085" r="-787" b="-42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58534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FF3D9BF1-AD2B-3AC7-2457-199455BAC6A9}"/>
              </a:ext>
            </a:extLst>
          </p:cNvPr>
          <p:cNvSpPr txBox="1"/>
          <p:nvPr/>
        </p:nvSpPr>
        <p:spPr>
          <a:xfrm>
            <a:off x="791183" y="3656390"/>
            <a:ext cx="106096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 Liao, X. Liu, Y. Wang and L. Liu, "A High-Precision Current-Mode Bandgap Reference With Low-Frequency Noise/Offset Elimination," in IEEE Transactions on Circuits and Systems II: Express Briefs, vol. 70, no. 11, pp. 3993-3997, Nov. 2023.</a:t>
            </a:r>
          </a:p>
          <a:p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采用技术：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PTAT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电阻反馈，三段式补偿</a:t>
            </a:r>
            <a:endParaRPr lang="en-US" altLang="zh-CN" sz="1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-C. Lee et al., “A High-Precision Bandgap Reference With a V-Curve Correction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Circuit,”in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IEEE Access, vol. 8, pp. 62632-62638, 2020.</a:t>
            </a:r>
          </a:p>
          <a:p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采用技术：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曲线校正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(VCC)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电路</a:t>
            </a:r>
            <a:endParaRPr lang="en-US" altLang="zh-CN" sz="1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ADI-LTC1798CS8. 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[4]Microchip Technology-MCP1501-10. </a:t>
            </a:r>
            <a:endParaRPr lang="zh-CN" altLang="en-US" sz="1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8547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099565" y="2784290"/>
            <a:ext cx="5764281" cy="262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芯片测试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(P23~P30)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负载调整率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线性调整率</a:t>
            </a:r>
            <a:endParaRPr lang="en-US" altLang="zh-CN" sz="1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</a:t>
            </a:r>
            <a:r>
              <a:rPr lang="en-US" altLang="zh-CN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负载瞬态响应</a:t>
            </a:r>
            <a:endParaRPr lang="en-US" altLang="zh-CN" sz="1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5709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2-1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设计架构及指标</a:t>
            </a:r>
            <a:endParaRPr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D4DEF91-93BE-3979-641C-2854CC4CDFD0}"/>
              </a:ext>
            </a:extLst>
          </p:cNvPr>
          <p:cNvSpPr txBox="1"/>
          <p:nvPr/>
        </p:nvSpPr>
        <p:spPr>
          <a:xfrm>
            <a:off x="2968780" y="5098947"/>
            <a:ext cx="4177807" cy="45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补偿方式：密勒补偿、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ESR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补偿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366DF8FD-1538-D19D-3D69-61ACA7D92F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06035"/>
              </p:ext>
            </p:extLst>
          </p:nvPr>
        </p:nvGraphicFramePr>
        <p:xfrm>
          <a:off x="2218373" y="1020469"/>
          <a:ext cx="7755254" cy="3407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13773126" imgH="6077007" progId="Visio.Drawing.15">
                  <p:embed/>
                </p:oleObj>
              </mc:Choice>
              <mc:Fallback>
                <p:oleObj name="Visio" r:id="rId3" imgW="13773126" imgH="6077007" progId="Visio.Drawing.15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0BD19AB4-12FB-2C48-96C2-15DE97C42F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8373" y="1020469"/>
                        <a:ext cx="7755254" cy="34078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F6D30B8-E56E-27BF-25CD-894E57A7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221187"/>
              </p:ext>
            </p:extLst>
          </p:nvPr>
        </p:nvGraphicFramePr>
        <p:xfrm>
          <a:off x="6848275" y="4573736"/>
          <a:ext cx="3975368" cy="1871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7684">
                  <a:extLst>
                    <a:ext uri="{9D8B030D-6E8A-4147-A177-3AD203B41FA5}">
                      <a16:colId xmlns:a16="http://schemas.microsoft.com/office/drawing/2014/main" val="1778742182"/>
                    </a:ext>
                  </a:extLst>
                </a:gridCol>
                <a:gridCol w="1987684">
                  <a:extLst>
                    <a:ext uri="{9D8B030D-6E8A-4147-A177-3AD203B41FA5}">
                      <a16:colId xmlns:a16="http://schemas.microsoft.com/office/drawing/2014/main" val="1395843911"/>
                    </a:ext>
                  </a:extLst>
                </a:gridCol>
              </a:tblGrid>
              <a:tr h="2817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400" b="0" kern="100" dirty="0">
                          <a:solidFill>
                            <a:schemeClr val="tx1"/>
                          </a:solidFill>
                          <a:effectLst/>
                          <a:latin typeface="Times  New Roman"/>
                        </a:rPr>
                        <a:t>性能指标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400" b="0" kern="100" dirty="0">
                          <a:solidFill>
                            <a:schemeClr val="tx1"/>
                          </a:solidFill>
                          <a:effectLst/>
                          <a:latin typeface="Times  New Roman"/>
                        </a:rPr>
                        <a:t>规格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2485836"/>
                  </a:ext>
                </a:extLst>
              </a:tr>
              <a:tr h="39339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400" b="0" kern="100" dirty="0">
                          <a:solidFill>
                            <a:schemeClr val="tx1"/>
                          </a:solidFill>
                          <a:effectLst/>
                          <a:latin typeface="Times  New Roman"/>
                        </a:rPr>
                        <a:t>工艺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effectLst/>
                          <a:latin typeface="Times  New Roman"/>
                        </a:rPr>
                        <a:t>SMIC 130nm CMOS</a:t>
                      </a:r>
                      <a:endParaRPr lang="zh-CN" sz="1400" kern="100" dirty="0"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089203"/>
                  </a:ext>
                </a:extLst>
              </a:tr>
              <a:tr h="2817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Times  New Roman"/>
                        </a:rPr>
                        <a:t>输出电压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kern="0" dirty="0">
                          <a:effectLst/>
                          <a:latin typeface="Times  New Roman"/>
                        </a:rPr>
                        <a:t>1.2</a:t>
                      </a:r>
                      <a:endParaRPr lang="zh-CN" sz="1400" kern="100" dirty="0">
                        <a:effectLst/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77832"/>
                  </a:ext>
                </a:extLst>
              </a:tr>
              <a:tr h="2716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Times  New Roman"/>
                          <a:ea typeface="+mn-ea"/>
                          <a:cs typeface="+mn-cs"/>
                        </a:rPr>
                        <a:t>负载电容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200nf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073034"/>
                  </a:ext>
                </a:extLst>
              </a:tr>
              <a:tr h="2817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Times  New Roman"/>
                          <a:ea typeface="+mn-ea"/>
                          <a:cs typeface="+mn-cs"/>
                        </a:rPr>
                        <a:t>最大负载电流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1A</a:t>
                      </a:r>
                      <a:endParaRPr lang="zh-CN" altLang="en-US" sz="14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670678"/>
                  </a:ext>
                </a:extLst>
              </a:tr>
              <a:tr h="2817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Times  New Roman"/>
                          <a:ea typeface="+mn-ea"/>
                          <a:cs typeface="+mn-cs"/>
                        </a:rPr>
                        <a:t>功耗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&lt;1mW</a:t>
                      </a:r>
                      <a:endParaRPr lang="zh-CN" altLang="en-US" sz="14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117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46335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30" y="-513080"/>
            <a:ext cx="2564765" cy="181356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2-1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测试平台</a:t>
            </a:r>
            <a:endParaRPr lang="zh-CN" altLang="en-US" sz="2800" dirty="0"/>
          </a:p>
        </p:txBody>
      </p:sp>
      <p:pic>
        <p:nvPicPr>
          <p:cNvPr id="7" name="图片 6" descr="图片包含 室内, 窗户, 桌子, 电脑&#10;&#10;描述已自动生成">
            <a:extLst>
              <a:ext uri="{FF2B5EF4-FFF2-40B4-BE49-F238E27FC236}">
                <a16:creationId xmlns:a16="http://schemas.microsoft.com/office/drawing/2014/main" id="{05EF0651-E492-BA77-BCE2-3CFE03234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373" y="828742"/>
            <a:ext cx="3802839" cy="2637282"/>
          </a:xfrm>
          <a:prstGeom prst="rect">
            <a:avLst/>
          </a:prstGeom>
        </p:spPr>
      </p:pic>
      <p:pic>
        <p:nvPicPr>
          <p:cNvPr id="12" name="图片 11" descr="桌子上放满了不同类型的电子产品&#10;&#10;中度可信度描述已自动生成">
            <a:extLst>
              <a:ext uri="{FF2B5EF4-FFF2-40B4-BE49-F238E27FC236}">
                <a16:creationId xmlns:a16="http://schemas.microsoft.com/office/drawing/2014/main" id="{5B389324-F004-4D38-C168-12A09082F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373" y="3673165"/>
            <a:ext cx="3872119" cy="25836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C0EAAF-088E-532E-CE12-CF6C753EE3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12" r="30076"/>
          <a:stretch/>
        </p:blipFill>
        <p:spPr>
          <a:xfrm>
            <a:off x="432811" y="3489297"/>
            <a:ext cx="2744096" cy="27210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18398F-967A-E9E1-B988-DDFF92B84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9856" y="3800688"/>
            <a:ext cx="2801647" cy="23286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9C9BEFC-2402-8631-6AB6-063B8F784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275" y="972844"/>
            <a:ext cx="4990820" cy="22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7770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2-2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负载调整率测试</a:t>
            </a:r>
            <a:endParaRPr lang="zh-CN" altLang="en-US" sz="2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54B956-8E1A-34ED-E2EA-9039D7FF67FE}"/>
              </a:ext>
            </a:extLst>
          </p:cNvPr>
          <p:cNvSpPr txBox="1"/>
          <p:nvPr/>
        </p:nvSpPr>
        <p:spPr>
          <a:xfrm>
            <a:off x="128907" y="869950"/>
            <a:ext cx="11661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测试条件：在电源电压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1.5V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0-1A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的负载条件下，每隔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10mA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测试记录一次，观察不同负载下输出电压变化。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7C30C12-85D7-C23D-87D2-33A46B51F91C}"/>
              </a:ext>
            </a:extLst>
          </p:cNvPr>
          <p:cNvSpPr txBox="1"/>
          <p:nvPr/>
        </p:nvSpPr>
        <p:spPr>
          <a:xfrm>
            <a:off x="794017" y="2083470"/>
            <a:ext cx="3047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四板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LDO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负载调整率对比</a:t>
            </a:r>
            <a:endParaRPr lang="zh-CN" altLang="en-US" dirty="0"/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B59B6AF-AAAD-B39D-2226-8302491DC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797634"/>
              </p:ext>
            </p:extLst>
          </p:nvPr>
        </p:nvGraphicFramePr>
        <p:xfrm>
          <a:off x="5670192" y="3387164"/>
          <a:ext cx="6201801" cy="2163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379">
                  <a:extLst>
                    <a:ext uri="{9D8B030D-6E8A-4147-A177-3AD203B41FA5}">
                      <a16:colId xmlns:a16="http://schemas.microsoft.com/office/drawing/2014/main" val="2568586240"/>
                    </a:ext>
                  </a:extLst>
                </a:gridCol>
                <a:gridCol w="995458">
                  <a:extLst>
                    <a:ext uri="{9D8B030D-6E8A-4147-A177-3AD203B41FA5}">
                      <a16:colId xmlns:a16="http://schemas.microsoft.com/office/drawing/2014/main" val="3786821439"/>
                    </a:ext>
                  </a:extLst>
                </a:gridCol>
                <a:gridCol w="1131452">
                  <a:extLst>
                    <a:ext uri="{9D8B030D-6E8A-4147-A177-3AD203B41FA5}">
                      <a16:colId xmlns:a16="http://schemas.microsoft.com/office/drawing/2014/main" val="2303900302"/>
                    </a:ext>
                  </a:extLst>
                </a:gridCol>
                <a:gridCol w="1282689">
                  <a:extLst>
                    <a:ext uri="{9D8B030D-6E8A-4147-A177-3AD203B41FA5}">
                      <a16:colId xmlns:a16="http://schemas.microsoft.com/office/drawing/2014/main" val="3795122863"/>
                    </a:ext>
                  </a:extLst>
                </a:gridCol>
                <a:gridCol w="1087823">
                  <a:extLst>
                    <a:ext uri="{9D8B030D-6E8A-4147-A177-3AD203B41FA5}">
                      <a16:colId xmlns:a16="http://schemas.microsoft.com/office/drawing/2014/main" val="4167192273"/>
                    </a:ext>
                  </a:extLst>
                </a:gridCol>
              </a:tblGrid>
              <a:tr h="540809">
                <a:tc>
                  <a:txBody>
                    <a:bodyPr/>
                    <a:lstStyle/>
                    <a:p>
                      <a:pPr algn="r" fontAlgn="b"/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LDO2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LDO3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LDO4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LDO5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0854643"/>
                  </a:ext>
                </a:extLst>
              </a:tr>
              <a:tr h="5408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输出电压范围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1.23~1.09</a:t>
                      </a:r>
                    </a:p>
                    <a:p>
                      <a:pPr algn="r" fontAlgn="b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1.23~1.08</a:t>
                      </a:r>
                    </a:p>
                    <a:p>
                      <a:pPr algn="r" fontAlgn="b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1.22~1.07</a:t>
                      </a:r>
                    </a:p>
                    <a:p>
                      <a:pPr algn="r" fontAlgn="b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1.22~1.08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3987178"/>
                  </a:ext>
                </a:extLst>
              </a:tr>
              <a:tr h="5408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0-1A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）压降</a:t>
                      </a:r>
                      <a:endParaRPr lang="en-US" altLang="zh-CN" sz="14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CN" altLang="en-US" sz="14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mV)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544331"/>
                  </a:ext>
                </a:extLst>
              </a:tr>
              <a:tr h="5408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负载调整率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(mV/mA)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0.143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0.144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0.148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0.140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478776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507D51DA-2027-261C-F5F1-1FCFE8AB6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827008"/>
              </p:ext>
            </p:extLst>
          </p:nvPr>
        </p:nvGraphicFramePr>
        <p:xfrm>
          <a:off x="5967095" y="1638367"/>
          <a:ext cx="5607997" cy="1117600"/>
        </p:xfrm>
        <a:graphic>
          <a:graphicData uri="http://schemas.openxmlformats.org/drawingml/2006/table">
            <a:tbl>
              <a:tblPr/>
              <a:tblGrid>
                <a:gridCol w="496511">
                  <a:extLst>
                    <a:ext uri="{9D8B030D-6E8A-4147-A177-3AD203B41FA5}">
                      <a16:colId xmlns:a16="http://schemas.microsoft.com/office/drawing/2014/main" val="3978706413"/>
                    </a:ext>
                  </a:extLst>
                </a:gridCol>
                <a:gridCol w="1979179">
                  <a:extLst>
                    <a:ext uri="{9D8B030D-6E8A-4147-A177-3AD203B41FA5}">
                      <a16:colId xmlns:a16="http://schemas.microsoft.com/office/drawing/2014/main" val="340357046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73041034"/>
                    </a:ext>
                  </a:extLst>
                </a:gridCol>
                <a:gridCol w="1913107">
                  <a:extLst>
                    <a:ext uri="{9D8B030D-6E8A-4147-A177-3AD203B41FA5}">
                      <a16:colId xmlns:a16="http://schemas.microsoft.com/office/drawing/2014/main" val="1735408502"/>
                    </a:ext>
                  </a:extLst>
                </a:gridCol>
              </a:tblGrid>
              <a:tr h="2763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6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2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输出电压范围</a:t>
                      </a:r>
                      <a:endParaRPr lang="en-US" altLang="en-US" sz="1200" b="0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2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压降</a:t>
                      </a:r>
                      <a:endParaRPr lang="en-US" altLang="en-US" sz="1200" b="0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2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负载调整率</a:t>
                      </a:r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(mV/mA)</a:t>
                      </a:r>
                      <a:endParaRPr lang="en-US" altLang="en-US" sz="12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731733"/>
                  </a:ext>
                </a:extLst>
              </a:tr>
              <a:tr h="24845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400" b="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tt</a:t>
                      </a:r>
                      <a:endParaRPr lang="en-US" altLang="en-US" sz="14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1.22~1.15(V)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74</a:t>
                      </a:r>
                      <a:r>
                        <a:rPr lang="en-US" altLang="zh-CN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mV</a:t>
                      </a:r>
                      <a:endParaRPr lang="en-US" altLang="en-US" sz="14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0.074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198287"/>
                  </a:ext>
                </a:extLst>
              </a:tr>
              <a:tr h="24845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ff</a:t>
                      </a:r>
                      <a:endParaRPr lang="en-US" altLang="en-US" sz="14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1.22~1.16</a:t>
                      </a: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(V)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59</a:t>
                      </a:r>
                      <a:r>
                        <a:rPr lang="en-US" altLang="zh-CN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mV</a:t>
                      </a:r>
                      <a:endParaRPr lang="en-US" altLang="en-US" sz="14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0.059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747773"/>
                  </a:ext>
                </a:extLst>
              </a:tr>
              <a:tr h="24845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ss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1.22~1.15</a:t>
                      </a: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(V)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74</a:t>
                      </a:r>
                      <a:r>
                        <a:rPr lang="en-US" altLang="zh-CN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mV</a:t>
                      </a:r>
                      <a:endParaRPr lang="en-US" altLang="en-US" sz="140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altLang="en-US" sz="140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0.074</a:t>
                      </a: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814044"/>
                  </a:ext>
                </a:extLst>
              </a:tr>
            </a:tbl>
          </a:graphicData>
        </a:graphic>
      </p:graphicFrame>
      <p:pic>
        <p:nvPicPr>
          <p:cNvPr id="3" name="图片 2" descr="图片包含 图表&#10;&#10;描述已自动生成">
            <a:extLst>
              <a:ext uri="{FF2B5EF4-FFF2-40B4-BE49-F238E27FC236}">
                <a16:creationId xmlns:a16="http://schemas.microsoft.com/office/drawing/2014/main" id="{2F273AA9-5407-BE85-F8EC-CF7CA7F72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63" y="2572854"/>
            <a:ext cx="4433625" cy="360682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1F7FD23-DAF6-98FE-CEFD-3B1F07412ABE}"/>
              </a:ext>
            </a:extLst>
          </p:cNvPr>
          <p:cNvSpPr txBox="1"/>
          <p:nvPr/>
        </p:nvSpPr>
        <p:spPr>
          <a:xfrm>
            <a:off x="8304405" y="1307602"/>
            <a:ext cx="1442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后仿结果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66E44D6-B184-1DA0-5F1B-78F96B20C72E}"/>
              </a:ext>
            </a:extLst>
          </p:cNvPr>
          <p:cNvSpPr txBox="1"/>
          <p:nvPr/>
        </p:nvSpPr>
        <p:spPr>
          <a:xfrm>
            <a:off x="8340264" y="2988699"/>
            <a:ext cx="1406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测试结果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284602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2-3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线性调整率测试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9A3230-AC07-EB16-DDAA-ABB0EB779280}"/>
              </a:ext>
            </a:extLst>
          </p:cNvPr>
          <p:cNvSpPr txBox="1"/>
          <p:nvPr/>
        </p:nvSpPr>
        <p:spPr>
          <a:xfrm>
            <a:off x="192404" y="892176"/>
            <a:ext cx="1172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测试条件：测试电源电压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1.3V-1.75V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，每隔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0.05V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测试记录一次，观察不同负载（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200mA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400mA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600mA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800mA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1A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下的输出电压。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图表, 折线图&#10;&#10;描述已自动生成">
            <a:extLst>
              <a:ext uri="{FF2B5EF4-FFF2-40B4-BE49-F238E27FC236}">
                <a16:creationId xmlns:a16="http://schemas.microsoft.com/office/drawing/2014/main" id="{D3793444-7BFF-2BA3-35A4-5E6314E8A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80" y="1831809"/>
            <a:ext cx="2786568" cy="2222742"/>
          </a:xfrm>
          <a:prstGeom prst="rect">
            <a:avLst/>
          </a:prstGeom>
        </p:spPr>
      </p:pic>
      <p:pic>
        <p:nvPicPr>
          <p:cNvPr id="7" name="图片 6" descr="图表, 折线图&#10;&#10;描述已自动生成">
            <a:extLst>
              <a:ext uri="{FF2B5EF4-FFF2-40B4-BE49-F238E27FC236}">
                <a16:creationId xmlns:a16="http://schemas.microsoft.com/office/drawing/2014/main" id="{84CED8D2-4856-7246-F3FB-C3DC3A81B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711" y="1831809"/>
            <a:ext cx="2781054" cy="2222743"/>
          </a:xfrm>
          <a:prstGeom prst="rect">
            <a:avLst/>
          </a:prstGeom>
        </p:spPr>
      </p:pic>
      <p:pic>
        <p:nvPicPr>
          <p:cNvPr id="12" name="图片 11" descr="图表, 折线图&#10;&#10;描述已自动生成">
            <a:extLst>
              <a:ext uri="{FF2B5EF4-FFF2-40B4-BE49-F238E27FC236}">
                <a16:creationId xmlns:a16="http://schemas.microsoft.com/office/drawing/2014/main" id="{198E8E04-A128-F015-B0F1-D5C677140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362" y="1755443"/>
            <a:ext cx="2982241" cy="2373359"/>
          </a:xfrm>
          <a:prstGeom prst="rect">
            <a:avLst/>
          </a:prstGeom>
        </p:spPr>
      </p:pic>
      <p:pic>
        <p:nvPicPr>
          <p:cNvPr id="2" name="图片 1" descr="图表, 折线图&#10;&#10;描述已自动生成">
            <a:extLst>
              <a:ext uri="{FF2B5EF4-FFF2-40B4-BE49-F238E27FC236}">
                <a16:creationId xmlns:a16="http://schemas.microsoft.com/office/drawing/2014/main" id="{E567CC93-C4B6-964A-FDD9-D5CF6C8E4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955" y="4044340"/>
            <a:ext cx="2753648" cy="2220628"/>
          </a:xfrm>
          <a:prstGeom prst="rect">
            <a:avLst/>
          </a:prstGeom>
        </p:spPr>
      </p:pic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706C8BC7-F142-B756-2AB7-235D42E5E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80" y="4261197"/>
            <a:ext cx="2608730" cy="2063789"/>
          </a:xfrm>
          <a:prstGeom prst="rect">
            <a:avLst/>
          </a:prstGeom>
        </p:spPr>
      </p:pic>
      <p:pic>
        <p:nvPicPr>
          <p:cNvPr id="11" name="图片 10" descr="图表, 折线图&#10;&#10;描述已自动生成">
            <a:extLst>
              <a:ext uri="{FF2B5EF4-FFF2-40B4-BE49-F238E27FC236}">
                <a16:creationId xmlns:a16="http://schemas.microsoft.com/office/drawing/2014/main" id="{03E29B47-13A8-6701-B17C-73EF2AB295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0028" y="4191484"/>
            <a:ext cx="2608730" cy="216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2389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2-3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线性调整率测试</a:t>
            </a:r>
            <a:endParaRPr lang="zh-CN" altLang="en-US" sz="2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5BC0D38-175E-3035-84EB-AE2303EE7E73}"/>
              </a:ext>
            </a:extLst>
          </p:cNvPr>
          <p:cNvSpPr txBox="1"/>
          <p:nvPr/>
        </p:nvSpPr>
        <p:spPr>
          <a:xfrm>
            <a:off x="192405" y="758846"/>
            <a:ext cx="11601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、线性调整率测试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99DBE194-0D7C-A794-6E58-B68A5BD6D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006380"/>
              </p:ext>
            </p:extLst>
          </p:nvPr>
        </p:nvGraphicFramePr>
        <p:xfrm>
          <a:off x="5588000" y="4113815"/>
          <a:ext cx="5372521" cy="2422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584">
                  <a:extLst>
                    <a:ext uri="{9D8B030D-6E8A-4147-A177-3AD203B41FA5}">
                      <a16:colId xmlns:a16="http://schemas.microsoft.com/office/drawing/2014/main" val="3019227091"/>
                    </a:ext>
                  </a:extLst>
                </a:gridCol>
                <a:gridCol w="2176125">
                  <a:extLst>
                    <a:ext uri="{9D8B030D-6E8A-4147-A177-3AD203B41FA5}">
                      <a16:colId xmlns:a16="http://schemas.microsoft.com/office/drawing/2014/main" val="3568053127"/>
                    </a:ext>
                  </a:extLst>
                </a:gridCol>
                <a:gridCol w="1733812">
                  <a:extLst>
                    <a:ext uri="{9D8B030D-6E8A-4147-A177-3AD203B41FA5}">
                      <a16:colId xmlns:a16="http://schemas.microsoft.com/office/drawing/2014/main" val="1781207807"/>
                    </a:ext>
                  </a:extLst>
                </a:gridCol>
              </a:tblGrid>
              <a:tr h="5410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负载电流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AVDD(1.4-1.75V)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线性调整率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(%/V)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874598"/>
                  </a:ext>
                </a:extLst>
              </a:tr>
              <a:tr h="3134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0mA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0.355mV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0. 08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693683"/>
                  </a:ext>
                </a:extLst>
              </a:tr>
              <a:tr h="3134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200mA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0.538mV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0. 13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6646578"/>
                  </a:ext>
                </a:extLst>
              </a:tr>
              <a:tr h="3134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400mA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1.921mV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0. 45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49683"/>
                  </a:ext>
                </a:extLst>
              </a:tr>
              <a:tr h="3134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600mA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2.661mV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0. 63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7253267"/>
                  </a:ext>
                </a:extLst>
              </a:tr>
              <a:tr h="3134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800mA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3.78mV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0. 9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527479"/>
                  </a:ext>
                </a:extLst>
              </a:tr>
              <a:tr h="3134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1000mA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4.655mV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539995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7675234A-EDC7-0F5C-80A8-3C32D418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7" y="1138973"/>
            <a:ext cx="7109961" cy="249737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5F9E516-3C27-0617-7CD3-B77A5388658F}"/>
              </a:ext>
            </a:extLst>
          </p:cNvPr>
          <p:cNvSpPr txBox="1"/>
          <p:nvPr/>
        </p:nvSpPr>
        <p:spPr>
          <a:xfrm>
            <a:off x="2851410" y="805555"/>
            <a:ext cx="3244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满载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1A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线性调整率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后仿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E251C385-404F-12A5-5DCD-7760CA265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25152"/>
              </p:ext>
            </p:extLst>
          </p:nvPr>
        </p:nvGraphicFramePr>
        <p:xfrm>
          <a:off x="191332" y="4080725"/>
          <a:ext cx="4968385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141">
                  <a:extLst>
                    <a:ext uri="{9D8B030D-6E8A-4147-A177-3AD203B41FA5}">
                      <a16:colId xmlns:a16="http://schemas.microsoft.com/office/drawing/2014/main" val="844768764"/>
                    </a:ext>
                  </a:extLst>
                </a:gridCol>
                <a:gridCol w="1063141">
                  <a:extLst>
                    <a:ext uri="{9D8B030D-6E8A-4147-A177-3AD203B41FA5}">
                      <a16:colId xmlns:a16="http://schemas.microsoft.com/office/drawing/2014/main" val="2727649948"/>
                    </a:ext>
                  </a:extLst>
                </a:gridCol>
                <a:gridCol w="1691145">
                  <a:extLst>
                    <a:ext uri="{9D8B030D-6E8A-4147-A177-3AD203B41FA5}">
                      <a16:colId xmlns:a16="http://schemas.microsoft.com/office/drawing/2014/main" val="192139976"/>
                    </a:ext>
                  </a:extLst>
                </a:gridCol>
                <a:gridCol w="1150958">
                  <a:extLst>
                    <a:ext uri="{9D8B030D-6E8A-4147-A177-3AD203B41FA5}">
                      <a16:colId xmlns:a16="http://schemas.microsoft.com/office/drawing/2014/main" val="18410679"/>
                    </a:ext>
                  </a:extLst>
                </a:gridCol>
              </a:tblGrid>
              <a:tr h="467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后仿结果</a:t>
                      </a:r>
                      <a:endParaRPr lang="zh-CN" altLang="en-US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负载电流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AVDD(1.35-1.75V)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线性调整率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(%/V)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3979227"/>
                  </a:ext>
                </a:extLst>
              </a:tr>
              <a:tr h="23348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0.126mV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0. 027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247610"/>
                  </a:ext>
                </a:extLst>
              </a:tr>
              <a:tr h="23348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0.3mV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0.063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460943"/>
                  </a:ext>
                </a:extLst>
              </a:tr>
              <a:tr h="23348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1.27mV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0. 27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573024"/>
                  </a:ext>
                </a:extLst>
              </a:tr>
            </a:tbl>
          </a:graphicData>
        </a:graphic>
      </p:graphicFrame>
      <p:pic>
        <p:nvPicPr>
          <p:cNvPr id="3" name="图片 2" descr="图表&#10;&#10;描述已自动生成">
            <a:extLst>
              <a:ext uri="{FF2B5EF4-FFF2-40B4-BE49-F238E27FC236}">
                <a16:creationId xmlns:a16="http://schemas.microsoft.com/office/drawing/2014/main" id="{6505A341-BB9D-4299-42FB-551039070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242" y="805555"/>
            <a:ext cx="3761414" cy="293180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B78866B-EA31-AB4F-4476-60EA449B8590}"/>
              </a:ext>
            </a:extLst>
          </p:cNvPr>
          <p:cNvSpPr txBox="1"/>
          <p:nvPr/>
        </p:nvSpPr>
        <p:spPr>
          <a:xfrm>
            <a:off x="7760548" y="3757915"/>
            <a:ext cx="1392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测试结果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36C703C-CECF-1610-A124-3AE2758FFC81}"/>
                  </a:ext>
                </a:extLst>
              </p:cNvPr>
              <p:cNvSpPr txBox="1"/>
              <p:nvPr/>
            </p:nvSpPr>
            <p:spPr>
              <a:xfrm>
                <a:off x="192405" y="5959573"/>
                <a:ext cx="6096000" cy="682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线性调整率</a:t>
                </a:r>
                <a:r>
                  <a: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1800" kern="10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1800" kern="10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V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18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sz="18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1800" kern="10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zh-CN" altLang="zh-CN" sz="1800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CN" sz="1800" kern="100">
                                <a:effectLst/>
                                <a:latin typeface="Times New Roman" panose="020206030504050203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zh-CN" sz="1800" kern="100">
                                <a:effectLst/>
                                <a:latin typeface="Times New Roman" panose="020206030504050203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OUT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zh-CN" sz="1800" kern="10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zh-CN" altLang="zh-CN" sz="1800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CN" sz="1800" kern="100">
                                <a:effectLst/>
                                <a:latin typeface="Times New Roman" panose="020206030504050203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zh-CN" sz="1800" kern="100">
                                <a:effectLst/>
                                <a:latin typeface="Times New Roman" panose="020206030504050203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OUT</m:t>
                            </m:r>
                            <m:r>
                              <m:rPr>
                                <m:nor/>
                              </m:rPr>
                              <a:rPr lang="en-US" altLang="zh-CN" sz="1800" kern="100">
                                <a:effectLst/>
                                <a:latin typeface="Times New Roman" panose="020206030504050203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altLang="zh-CN" sz="1800" kern="100">
                                <a:effectLst/>
                                <a:latin typeface="Times New Roman" panose="020206030504050203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norm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altLang="zh-CN" sz="1800" kern="10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zh-CN" altLang="zh-CN" sz="1800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CN" sz="1800" kern="100">
                                <a:effectLst/>
                                <a:latin typeface="Times New Roman" panose="020206030504050203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zh-CN" sz="1800" kern="100">
                                <a:effectLst/>
                                <a:latin typeface="Times New Roman" panose="020206030504050203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IN</m:t>
                            </m:r>
                          </m:sub>
                        </m:sSub>
                      </m:den>
                    </m:f>
                    <m:r>
                      <m:rPr>
                        <m:nor/>
                      </m:rPr>
                      <a:rPr lang="en-US" altLang="zh-CN" sz="1800" i="1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altLang="zh-CN" sz="180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100%</m:t>
                    </m:r>
                  </m:oMath>
                </a14:m>
                <a:endParaRPr lang="zh-CN" altLang="zh-CN" sz="1800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36C703C-CECF-1610-A124-3AE2758FF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" y="5959573"/>
                <a:ext cx="6096000" cy="682495"/>
              </a:xfrm>
              <a:prstGeom prst="rect">
                <a:avLst/>
              </a:prstGeom>
              <a:blipFill>
                <a:blip r:embed="rId7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232327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2-3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、四板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线性调整率测试</a:t>
            </a:r>
            <a:endParaRPr lang="zh-CN" altLang="en-US" sz="2800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B53DDAF-C2B0-72BC-7ED7-7BC80FE8E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79546"/>
              </p:ext>
            </p:extLst>
          </p:nvPr>
        </p:nvGraphicFramePr>
        <p:xfrm>
          <a:off x="1576805" y="2181909"/>
          <a:ext cx="8511673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238">
                  <a:extLst>
                    <a:ext uri="{9D8B030D-6E8A-4147-A177-3AD203B41FA5}">
                      <a16:colId xmlns:a16="http://schemas.microsoft.com/office/drawing/2014/main" val="3019227091"/>
                    </a:ext>
                  </a:extLst>
                </a:gridCol>
                <a:gridCol w="2095268">
                  <a:extLst>
                    <a:ext uri="{9D8B030D-6E8A-4147-A177-3AD203B41FA5}">
                      <a16:colId xmlns:a16="http://schemas.microsoft.com/office/drawing/2014/main" val="3568053127"/>
                    </a:ext>
                  </a:extLst>
                </a:gridCol>
                <a:gridCol w="1669389">
                  <a:extLst>
                    <a:ext uri="{9D8B030D-6E8A-4147-A177-3AD203B41FA5}">
                      <a16:colId xmlns:a16="http://schemas.microsoft.com/office/drawing/2014/main" val="701752079"/>
                    </a:ext>
                  </a:extLst>
                </a:gridCol>
                <a:gridCol w="1669389">
                  <a:extLst>
                    <a:ext uri="{9D8B030D-6E8A-4147-A177-3AD203B41FA5}">
                      <a16:colId xmlns:a16="http://schemas.microsoft.com/office/drawing/2014/main" val="264467558"/>
                    </a:ext>
                  </a:extLst>
                </a:gridCol>
                <a:gridCol w="1669389">
                  <a:extLst>
                    <a:ext uri="{9D8B030D-6E8A-4147-A177-3AD203B41FA5}">
                      <a16:colId xmlns:a16="http://schemas.microsoft.com/office/drawing/2014/main" val="1781207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负载电流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LDO2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LDO3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LDO4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LDO5</a:t>
                      </a:r>
                      <a:endParaRPr lang="zh-CN" alt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874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0mA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0. 2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0. 16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0. 08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693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200mA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0. 11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0. 35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0. 25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0. 13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6646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400mA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0. 5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0. 82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0. 54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0. 45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49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600mA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0. 68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0. 97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0. 63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725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800mA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0. 96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0. 9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527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1000mA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539995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065D9C98-17D0-6068-16DE-3F7B89EE18BA}"/>
              </a:ext>
            </a:extLst>
          </p:cNvPr>
          <p:cNvSpPr txBox="1"/>
          <p:nvPr/>
        </p:nvSpPr>
        <p:spPr>
          <a:xfrm>
            <a:off x="2900547" y="1679813"/>
            <a:ext cx="6133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线性调整率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(%/V)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6226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2-4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负载瞬态响应测试</a:t>
            </a:r>
            <a:endParaRPr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4FB7ECA-5951-315F-4661-B22A63306FBF}"/>
              </a:ext>
            </a:extLst>
          </p:cNvPr>
          <p:cNvSpPr txBox="1"/>
          <p:nvPr/>
        </p:nvSpPr>
        <p:spPr>
          <a:xfrm>
            <a:off x="295416" y="959864"/>
            <a:ext cx="11601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测试电路中包含两个负载电阻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RL1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和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RL2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，其中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RL1 &gt; RL2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。通过使用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MOSFET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作为开关，并利用信号发生器设置方波信号进行控制。在高电平时，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MOSFET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导通，使负载电阻值接近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RL2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，从而实现大电流负载；在低电平时，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MOSFET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截止，负载电阻值为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RL1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，从而实现小电流负载。</a:t>
            </a:r>
            <a:endParaRPr lang="zh-CN" altLang="en-US" sz="1400" dirty="0"/>
          </a:p>
        </p:txBody>
      </p:sp>
      <p:pic>
        <p:nvPicPr>
          <p:cNvPr id="19" name="图片 18" descr="电脑萤幕画面&#10;&#10;描述已自动生成">
            <a:extLst>
              <a:ext uri="{FF2B5EF4-FFF2-40B4-BE49-F238E27FC236}">
                <a16:creationId xmlns:a16="http://schemas.microsoft.com/office/drawing/2014/main" id="{062F01BB-3E14-74D7-4BF3-1B27CFF0B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386" y="1860527"/>
            <a:ext cx="5094888" cy="2483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3467E7C6-27C8-214A-B20D-850AF5E316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20101"/>
                  </p:ext>
                </p:extLst>
              </p:nvPr>
            </p:nvGraphicFramePr>
            <p:xfrm>
              <a:off x="381699" y="4080293"/>
              <a:ext cx="4246123" cy="19200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7502">
                      <a:extLst>
                        <a:ext uri="{9D8B030D-6E8A-4147-A177-3AD203B41FA5}">
                          <a16:colId xmlns:a16="http://schemas.microsoft.com/office/drawing/2014/main" val="3759985245"/>
                        </a:ext>
                      </a:extLst>
                    </a:gridCol>
                    <a:gridCol w="3128621">
                      <a:extLst>
                        <a:ext uri="{9D8B030D-6E8A-4147-A177-3AD203B41FA5}">
                          <a16:colId xmlns:a16="http://schemas.microsoft.com/office/drawing/2014/main" val="1137832921"/>
                        </a:ext>
                      </a:extLst>
                    </a:gridCol>
                  </a:tblGrid>
                  <a:tr h="32831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后仿结果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58712620"/>
                      </a:ext>
                    </a:extLst>
                  </a:tr>
                  <a:tr h="5181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TT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下冲电压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0.23V</a:t>
                          </a:r>
                          <a:r>
                            <a:rPr lang="zh-CN" altLang="en-US" sz="14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恢复时间</a:t>
                          </a:r>
                          <a:r>
                            <a:rPr lang="en-US" altLang="zh-CN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1.89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4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s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上冲电压</a:t>
                          </a:r>
                          <a:r>
                            <a:rPr lang="en-US" altLang="zh-CN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0.22V</a:t>
                          </a: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，恢复时间</a:t>
                          </a:r>
                          <a:r>
                            <a:rPr lang="en-US" altLang="zh-CN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4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.56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μs</m:t>
                              </m:r>
                            </m:oMath>
                          </a14:m>
                          <a:endParaRPr lang="en-US" altLang="zh-CN" sz="14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6350" marR="6350" marT="635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6050052"/>
                      </a:ext>
                    </a:extLst>
                  </a:tr>
                  <a:tr h="5181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FF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下冲电压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0.21V</a:t>
                          </a:r>
                          <a:r>
                            <a:rPr lang="zh-CN" altLang="en-US" sz="14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恢复时间</a:t>
                          </a:r>
                          <a:r>
                            <a:rPr lang="en-US" altLang="zh-CN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400" b="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.98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kern="1200" baseline="0" dirty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s</m:t>
                              </m:r>
                            </m:oMath>
                          </a14:m>
                          <a:endParaRPr lang="en-US" altLang="zh-CN" sz="14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上冲电压</a:t>
                          </a:r>
                          <a:r>
                            <a:rPr lang="en-US" altLang="zh-CN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0.19V</a:t>
                          </a: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，恢复时间</a:t>
                          </a:r>
                          <a:r>
                            <a:rPr lang="en-US" altLang="zh-CN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4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b="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48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kern="1200" baseline="0" dirty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s</m:t>
                              </m:r>
                            </m:oMath>
                          </a14:m>
                          <a:endParaRPr lang="en-US" altLang="zh-CN" sz="14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6350" marR="6350" marT="635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97770358"/>
                      </a:ext>
                    </a:extLst>
                  </a:tr>
                  <a:tr h="5181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下冲电压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0.25V</a:t>
                          </a:r>
                          <a:r>
                            <a:rPr lang="zh-CN" altLang="en-US" sz="14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恢复时间</a:t>
                          </a:r>
                          <a:r>
                            <a:rPr lang="en-US" altLang="zh-CN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400" b="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.83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kern="1200" baseline="0" dirty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s</m:t>
                              </m:r>
                            </m:oMath>
                          </a14:m>
                          <a:endParaRPr lang="en-US" altLang="zh-CN" sz="14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上冲电压</a:t>
                          </a:r>
                          <a:r>
                            <a:rPr lang="en-US" altLang="zh-CN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0.24V</a:t>
                          </a: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，恢复时间</a:t>
                          </a:r>
                          <a:r>
                            <a:rPr lang="en-US" altLang="zh-CN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4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b="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78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μ</m:t>
                              </m:r>
                              <m:r>
                                <m:rPr>
                                  <m:nor/>
                                </m:rPr>
                                <a:rPr lang="en-US" altLang="zh-CN" sz="1400" kern="1200" baseline="0" dirty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s</m:t>
                              </m:r>
                            </m:oMath>
                          </a14:m>
                          <a:endParaRPr lang="en-US" altLang="zh-CN" sz="14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6350" marR="6350" marT="635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628272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3467E7C6-27C8-214A-B20D-850AF5E316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20101"/>
                  </p:ext>
                </p:extLst>
              </p:nvPr>
            </p:nvGraphicFramePr>
            <p:xfrm>
              <a:off x="381699" y="4080293"/>
              <a:ext cx="4246123" cy="19200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7502">
                      <a:extLst>
                        <a:ext uri="{9D8B030D-6E8A-4147-A177-3AD203B41FA5}">
                          <a16:colId xmlns:a16="http://schemas.microsoft.com/office/drawing/2014/main" val="3759985245"/>
                        </a:ext>
                      </a:extLst>
                    </a:gridCol>
                    <a:gridCol w="3128621">
                      <a:extLst>
                        <a:ext uri="{9D8B030D-6E8A-4147-A177-3AD203B41FA5}">
                          <a16:colId xmlns:a16="http://schemas.microsoft.com/office/drawing/2014/main" val="113783292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后仿结果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58712620"/>
                      </a:ext>
                    </a:extLst>
                  </a:tr>
                  <a:tr h="5181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TT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5992" t="-78824" r="-389" b="-22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6050052"/>
                      </a:ext>
                    </a:extLst>
                  </a:tr>
                  <a:tr h="5181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FF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5992" t="-176744" r="-389" b="-1197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7770358"/>
                      </a:ext>
                    </a:extLst>
                  </a:tr>
                  <a:tr h="5181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SS</a:t>
                          </a:r>
                          <a:endParaRPr lang="zh-CN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5992" t="-280000" r="-389" b="-211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282725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表格 25">
                <a:extLst>
                  <a:ext uri="{FF2B5EF4-FFF2-40B4-BE49-F238E27FC236}">
                    <a16:creationId xmlns:a16="http://schemas.microsoft.com/office/drawing/2014/main" id="{708D9301-E9E8-AF6B-EDC4-0ED71B1774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8288525"/>
                  </p:ext>
                </p:extLst>
              </p:nvPr>
            </p:nvGraphicFramePr>
            <p:xfrm>
              <a:off x="8585931" y="4770113"/>
              <a:ext cx="3128621" cy="8090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28621">
                      <a:extLst>
                        <a:ext uri="{9D8B030D-6E8A-4147-A177-3AD203B41FA5}">
                          <a16:colId xmlns:a16="http://schemas.microsoft.com/office/drawing/2014/main" val="2782396004"/>
                        </a:ext>
                      </a:extLst>
                    </a:gridCol>
                  </a:tblGrid>
                  <a:tr h="32831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b="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测试结果</a:t>
                          </a:r>
                          <a:r>
                            <a:rPr lang="zh-CN" altLang="en-US" sz="18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</a:t>
                          </a:r>
                          <a:r>
                            <a:rPr lang="en-US" altLang="zh-CN" sz="18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100mA-1A</a:t>
                          </a:r>
                          <a:r>
                            <a:rPr lang="zh-CN" altLang="en-US" sz="18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跳变）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59728421"/>
                      </a:ext>
                    </a:extLst>
                  </a:tr>
                  <a:tr h="4432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4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下冲电压</a:t>
                          </a:r>
                          <a:r>
                            <a:rPr lang="en-US" altLang="zh-CN" sz="14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0.4~</a:t>
                          </a:r>
                          <a:r>
                            <a:rPr lang="en-US" altLang="zh-CN" sz="14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0.5V</a:t>
                          </a:r>
                          <a:r>
                            <a:rPr lang="zh-CN" altLang="en-US" sz="14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恢复时间</a:t>
                          </a:r>
                          <a:r>
                            <a:rPr lang="en-US" altLang="zh-CN" sz="1400" kern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400" b="0" i="0" kern="1200" baseline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50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i="1" kern="1200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n</m:t>
                              </m:r>
                            </m:oMath>
                          </a14:m>
                          <a:r>
                            <a:rPr lang="en-US" altLang="zh-CN" sz="1400" kern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s</a:t>
                          </a:r>
                          <a:endParaRPr lang="en-US" altLang="zh-CN" sz="14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上冲电压</a:t>
                          </a:r>
                          <a:r>
                            <a:rPr lang="en-US" altLang="zh-CN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0.4~0.5V</a:t>
                          </a:r>
                          <a:r>
                            <a:rPr lang="zh-CN" altLang="en-US" sz="14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，恢复时间</a:t>
                          </a:r>
                          <a:r>
                            <a:rPr lang="en-US" altLang="zh-CN" sz="1400" kern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400" b="0" i="0" kern="1200" baseline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00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i="1" kern="1200" baseline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n</m:t>
                              </m:r>
                            </m:oMath>
                          </a14:m>
                          <a:r>
                            <a:rPr lang="en-US" altLang="zh-CN" sz="1400" kern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s</a:t>
                          </a:r>
                          <a:endParaRPr lang="zh-CN" altLang="en-US" sz="14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6350" marR="6350" marT="635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613285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表格 25">
                <a:extLst>
                  <a:ext uri="{FF2B5EF4-FFF2-40B4-BE49-F238E27FC236}">
                    <a16:creationId xmlns:a16="http://schemas.microsoft.com/office/drawing/2014/main" id="{708D9301-E9E8-AF6B-EDC4-0ED71B1774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8288525"/>
                  </p:ext>
                </p:extLst>
              </p:nvPr>
            </p:nvGraphicFramePr>
            <p:xfrm>
              <a:off x="8585931" y="4770113"/>
              <a:ext cx="3128621" cy="8090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28621">
                      <a:extLst>
                        <a:ext uri="{9D8B030D-6E8A-4147-A177-3AD203B41FA5}">
                          <a16:colId xmlns:a16="http://schemas.microsoft.com/office/drawing/2014/main" val="2782396004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b="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测试结果</a:t>
                          </a:r>
                          <a:r>
                            <a:rPr lang="zh-CN" altLang="en-US" sz="18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</a:t>
                          </a:r>
                          <a:r>
                            <a:rPr lang="en-US" altLang="zh-CN" sz="18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100mA-1A</a:t>
                          </a:r>
                          <a:r>
                            <a:rPr lang="zh-CN" altLang="en-US" sz="18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跳变）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59728421"/>
                      </a:ext>
                    </a:extLst>
                  </a:tr>
                  <a:tr h="44326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5" t="-93151" r="-389" b="-246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132853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8132F209-EDF7-0FFA-3FB6-EBDADE8864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20099" y="1746142"/>
            <a:ext cx="4513616" cy="19200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C57E05-7DF3-10D5-5209-6E3B84A978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2566" y="4627424"/>
            <a:ext cx="3128621" cy="16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19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5E969878-B6C8-AF98-240A-A65E266C7B5E}"/>
              </a:ext>
            </a:extLst>
          </p:cNvPr>
          <p:cNvSpPr txBox="1"/>
          <p:nvPr/>
        </p:nvSpPr>
        <p:spPr>
          <a:xfrm>
            <a:off x="2808286" y="2778916"/>
            <a:ext cx="6698879" cy="898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、锁相环架构及设计指标</a:t>
            </a:r>
            <a:endParaRPr lang="en-US" altLang="zh-CN" sz="4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06177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773430"/>
            <a:ext cx="11176000" cy="0"/>
          </a:xfrm>
          <a:prstGeom prst="line">
            <a:avLst/>
          </a:prstGeom>
          <a:ln w="25400">
            <a:gradFill>
              <a:gsLst>
                <a:gs pos="0">
                  <a:srgbClr val="4B649F"/>
                </a:gs>
                <a:gs pos="100000">
                  <a:srgbClr val="7DB1CD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2659015476"/>
                  </p:ext>
                </p:extLst>
              </p:nvPr>
            </p:nvGraphicFramePr>
            <p:xfrm>
              <a:off x="93794" y="979278"/>
              <a:ext cx="9731525" cy="36644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180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4892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1020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576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57648">
                      <a:extLst>
                        <a:ext uri="{9D8B030D-6E8A-4147-A177-3AD203B41FA5}">
                          <a16:colId xmlns:a16="http://schemas.microsoft.com/office/drawing/2014/main" val="381862039"/>
                        </a:ext>
                      </a:extLst>
                    </a:gridCol>
                    <a:gridCol w="1457648">
                      <a:extLst>
                        <a:ext uri="{9D8B030D-6E8A-4147-A177-3AD203B41FA5}">
                          <a16:colId xmlns:a16="http://schemas.microsoft.com/office/drawing/2014/main" val="997872905"/>
                        </a:ext>
                      </a:extLst>
                    </a:gridCol>
                    <a:gridCol w="1457648">
                      <a:extLst>
                        <a:ext uri="{9D8B030D-6E8A-4147-A177-3AD203B41FA5}">
                          <a16:colId xmlns:a16="http://schemas.microsoft.com/office/drawing/2014/main" val="3095654034"/>
                        </a:ext>
                      </a:extLst>
                    </a:gridCol>
                  </a:tblGrid>
                  <a:tr h="255632">
                    <a:tc>
                      <a:txBody>
                        <a:bodyPr/>
                        <a:lstStyle/>
                        <a:p>
                          <a:pPr algn="l"/>
                          <a:endParaRPr lang="zh-CN" altLang="en-US" sz="1200" b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指标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仿真结果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测试结果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[1]</a:t>
                          </a:r>
                          <a:endParaRPr lang="zh-CN" altLang="en-US" sz="1200" b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[2]</a:t>
                          </a:r>
                          <a:endParaRPr lang="zh-CN" altLang="en-US" sz="1200" b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[3]</a:t>
                          </a:r>
                          <a:endParaRPr lang="zh-CN" altLang="en-US" sz="1200" b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260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负载电容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200nf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220nf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220nf</a:t>
                          </a:r>
                          <a:r>
                            <a:rPr lang="zh-CN" altLang="en-US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（测试值，陶瓷电容）</a:t>
                          </a:r>
                          <a:endParaRPr lang="en-US" altLang="zh-CN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f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≥</a:t>
                          </a: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2.2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f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+mn-cs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f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964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补偿电容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2.2uF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ESR=5Ω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2.24uF(</a:t>
                          </a:r>
                          <a:r>
                            <a:rPr lang="zh-CN" altLang="en-US" sz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测试值，钽电容</a:t>
                          </a:r>
                          <a:r>
                            <a:rPr lang="en-US" altLang="zh-CN" sz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ESR=4~6Ω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---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---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---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118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最大负载电流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556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功耗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&lt;1mW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0.7mW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＜</a:t>
                          </a: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0.74mW</a:t>
                          </a:r>
                          <a:endParaRPr lang="zh-CN" altLang="en-US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2.04mW</a:t>
                          </a:r>
                          <a:endParaRPr lang="zh-CN" altLang="en-US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3.92mW</a:t>
                          </a:r>
                          <a:endParaRPr lang="zh-CN" altLang="en-US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1.2mW</a:t>
                          </a:r>
                          <a:endParaRPr lang="zh-CN" altLang="en-US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260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线性调整率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1.35V~1.75V</a:t>
                          </a:r>
                          <a:r>
                            <a:rPr lang="zh-CN" altLang="en-US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0.265%/V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（满载）</a:t>
                          </a:r>
                          <a:endParaRPr lang="en-US" altLang="zh-CN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1.40V~1.75V</a:t>
                          </a:r>
                          <a:r>
                            <a:rPr lang="zh-CN" altLang="en-US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1.1%/V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（满载）</a:t>
                          </a:r>
                          <a:endParaRPr lang="en-US" altLang="zh-CN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6~8V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0.04%/V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（满载）</a:t>
                          </a:r>
                          <a:endParaRPr lang="en-US" altLang="zh-CN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3.9~5.5V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0.04%/V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（满载）</a:t>
                          </a:r>
                          <a:endParaRPr lang="en-US" altLang="zh-CN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3.9~5.5V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0.02%/V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（满载）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260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负载调整率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0-1A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1200" b="0" kern="12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0.074</a:t>
                          </a:r>
                          <a:r>
                            <a:rPr lang="en-US" altLang="zh-CN" sz="1200" b="0" kern="12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V/mA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0-1A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0.14</a:t>
                          </a:r>
                          <a:r>
                            <a:rPr lang="en-US" altLang="zh-CN" sz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mV/mA</a:t>
                          </a:r>
                          <a:endParaRPr lang="zh-CN" altLang="en-US" sz="1200" baseline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0-1A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0.007mV/mA</a:t>
                          </a:r>
                          <a:endParaRPr lang="zh-CN" altLang="en-US" sz="1200" baseline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10m-1A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0.286mV/mA</a:t>
                          </a:r>
                          <a:endParaRPr lang="zh-CN" altLang="en-US" sz="1200" baseline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0-1A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0.0006mV/mA</a:t>
                          </a:r>
                          <a:endParaRPr lang="zh-CN" altLang="en-US" sz="1200" baseline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7668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瞬态响应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下冲电压</a:t>
                          </a: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250mV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恢复时间</a:t>
                          </a:r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.83</m:t>
                              </m:r>
                              <m:r>
                                <m:rPr>
                                  <m:nor/>
                                </m:rPr>
                                <a:rPr lang="en-US" altLang="zh-CN" sz="12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s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上冲电压</a:t>
                          </a:r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240mV</a:t>
                          </a: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，恢复时间</a:t>
                          </a:r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US" altLang="zh-CN" sz="1200" b="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78</m:t>
                              </m:r>
                              <m:r>
                                <m:rPr>
                                  <m:nor/>
                                </m:rPr>
                                <a:rPr lang="en-US" altLang="zh-CN" sz="12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s</a:t>
                          </a:r>
                          <a:endParaRPr lang="zh-CN" altLang="en-US" sz="12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下冲电压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400m</a:t>
                          </a: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恢复时间</a:t>
                          </a:r>
                          <a:r>
                            <a:rPr lang="en-US" altLang="zh-CN" sz="1200" kern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i="0" kern="1200" baseline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50</m:t>
                              </m:r>
                              <m:r>
                                <m:rPr>
                                  <m:nor/>
                                </m:rPr>
                                <a:rPr lang="en-US" altLang="zh-CN" sz="1200" b="0" i="0" kern="1200" baseline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oMath>
                          </a14:m>
                          <a:r>
                            <a:rPr lang="en-US" altLang="zh-CN" sz="1200" kern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s</a:t>
                          </a:r>
                          <a:endParaRPr lang="en-US" altLang="zh-CN" sz="12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上冲电压</a:t>
                          </a:r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400mV</a:t>
                          </a: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，恢复时间</a:t>
                          </a:r>
                          <a:r>
                            <a:rPr lang="en-US" altLang="zh-CN" sz="1200" kern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i="0" kern="1200" baseline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00</m:t>
                              </m:r>
                              <m:r>
                                <m:rPr>
                                  <m:nor/>
                                </m:rPr>
                                <a:rPr lang="en-US" altLang="zh-CN" sz="1200" b="0" i="0" kern="1200" baseline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oMath>
                          </a14:m>
                          <a:r>
                            <a:rPr lang="en-US" altLang="zh-CN" sz="1200" kern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s</a:t>
                          </a:r>
                          <a:endParaRPr lang="zh-CN" altLang="en-US" sz="12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上冲电压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50m</a:t>
                          </a: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恢复时间</a:t>
                          </a:r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下冲电压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94.2m</a:t>
                          </a: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恢复时间</a:t>
                          </a:r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0.5</m:t>
                              </m:r>
                              <m:r>
                                <m:rPr>
                                  <m:nor/>
                                </m:rPr>
                                <a:rPr lang="en-US" altLang="zh-CN" sz="12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s</a:t>
                          </a:r>
                        </a:p>
                        <a:p>
                          <a:pPr algn="l"/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上冲电压</a:t>
                          </a:r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90.4mV</a:t>
                          </a: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，恢复时间</a:t>
                          </a:r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b="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8.3</m:t>
                              </m:r>
                              <m:r>
                                <m:rPr>
                                  <m:nor/>
                                </m:rPr>
                                <a:rPr lang="en-US" altLang="zh-CN" sz="12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s</a:t>
                          </a:r>
                          <a:endParaRPr lang="zh-CN" altLang="en-US" sz="12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下冲电压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11m</a:t>
                          </a: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+mn-cs"/>
                            </a:rPr>
                            <a:t>恢复时</a:t>
                          </a: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间</a:t>
                          </a:r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s</a:t>
                          </a:r>
                        </a:p>
                        <a:p>
                          <a:pPr algn="l"/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上冲电压</a:t>
                          </a:r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12mV</a:t>
                          </a:r>
                          <a:r>
                            <a:rPr lang="zh-CN" altLang="en-US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，恢复时间</a:t>
                          </a:r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i="0" kern="1200" baseline="0" smtClean="0">
                                  <a:solidFill>
                                    <a:schemeClr val="dk1"/>
                                  </a:solidFill>
                                  <a:latin typeface="Times New Roman" panose="020206030504050203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s</a:t>
                          </a:r>
                          <a:endParaRPr lang="zh-CN" altLang="en-US" sz="1200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custDataLst>
                  <p:tags r:id="rId4"/>
                </p:custDataLst>
                <p:extLst>
                  <p:ext uri="{D42A27DB-BD31-4B8C-83A1-F6EECF244321}">
                    <p14:modId xmlns:p14="http://schemas.microsoft.com/office/powerpoint/2010/main" val="2659015476"/>
                  </p:ext>
                </p:extLst>
              </p:nvPr>
            </p:nvGraphicFramePr>
            <p:xfrm>
              <a:off x="93794" y="979278"/>
              <a:ext cx="9731525" cy="36644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180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4892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1020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576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57648">
                      <a:extLst>
                        <a:ext uri="{9D8B030D-6E8A-4147-A177-3AD203B41FA5}">
                          <a16:colId xmlns:a16="http://schemas.microsoft.com/office/drawing/2014/main" val="381862039"/>
                        </a:ext>
                      </a:extLst>
                    </a:gridCol>
                    <a:gridCol w="1457648">
                      <a:extLst>
                        <a:ext uri="{9D8B030D-6E8A-4147-A177-3AD203B41FA5}">
                          <a16:colId xmlns:a16="http://schemas.microsoft.com/office/drawing/2014/main" val="997872905"/>
                        </a:ext>
                      </a:extLst>
                    </a:gridCol>
                    <a:gridCol w="1457648">
                      <a:extLst>
                        <a:ext uri="{9D8B030D-6E8A-4147-A177-3AD203B41FA5}">
                          <a16:colId xmlns:a16="http://schemas.microsoft.com/office/drawing/2014/main" val="3095654034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l"/>
                          <a:endParaRPr lang="zh-CN" altLang="en-US" sz="1200" b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指标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仿真结果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测试结果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[1]</a:t>
                          </a:r>
                          <a:endParaRPr lang="zh-CN" altLang="en-US" sz="1200" b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[2]</a:t>
                          </a:r>
                          <a:endParaRPr lang="zh-CN" altLang="en-US" sz="1200" b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[3]</a:t>
                          </a:r>
                          <a:endParaRPr lang="zh-CN" altLang="en-US" sz="1200" b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负载电容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200nf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220nf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220nf</a:t>
                          </a:r>
                          <a:r>
                            <a:rPr lang="zh-CN" altLang="en-US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（测试值，陶瓷电容）</a:t>
                          </a:r>
                          <a:endParaRPr lang="en-US" altLang="zh-CN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66667" t="-61333" r="-200000" b="-6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8619" t="-61333" r="-100837" b="-6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68619" t="-61333" r="-837" b="-6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补偿电容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2.2uF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ESR=5Ω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2.24uF(</a:t>
                          </a:r>
                          <a:r>
                            <a:rPr lang="zh-CN" altLang="en-US" sz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测试值，钽电容</a:t>
                          </a:r>
                          <a:r>
                            <a:rPr lang="en-US" altLang="zh-CN" sz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ESR=4~6Ω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---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---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---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118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最大负载电流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功耗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&lt;1mW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0.7mW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＜</a:t>
                          </a: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0.74mW</a:t>
                          </a:r>
                          <a:endParaRPr lang="zh-CN" altLang="en-US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2.04mW</a:t>
                          </a:r>
                          <a:endParaRPr lang="zh-CN" altLang="en-US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3.92mW</a:t>
                          </a:r>
                          <a:endParaRPr lang="zh-CN" altLang="en-US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1.2mW</a:t>
                          </a:r>
                          <a:endParaRPr lang="zh-CN" altLang="en-US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线性调整率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1.35V~1.75V</a:t>
                          </a:r>
                          <a:r>
                            <a:rPr lang="zh-CN" altLang="en-US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0.265%/V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（满载）</a:t>
                          </a:r>
                          <a:endParaRPr lang="en-US" altLang="zh-CN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1.40V~1.75V</a:t>
                          </a:r>
                          <a:r>
                            <a:rPr lang="zh-CN" altLang="en-US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r>
                            <a:rPr lang="en-US" altLang="zh-CN" sz="1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1.1%/V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（满载）</a:t>
                          </a:r>
                          <a:endParaRPr lang="en-US" altLang="zh-CN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6~8V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0.04%/V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（满载）</a:t>
                          </a:r>
                          <a:endParaRPr lang="en-US" altLang="zh-CN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3.9~5.5V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0.04%/V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（满载）</a:t>
                          </a:r>
                          <a:endParaRPr lang="en-US" altLang="zh-CN" sz="120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3.9~5.5V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0.02%/V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（满载）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负载调整率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0-1A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1200" b="0" kern="12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0.074</a:t>
                          </a:r>
                          <a:r>
                            <a:rPr lang="en-US" altLang="zh-CN" sz="1200" b="0" kern="12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V/mA</a:t>
                          </a:r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0-1A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a:t>0.14</a:t>
                          </a:r>
                          <a:r>
                            <a:rPr lang="en-US" altLang="zh-CN" sz="120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mV/mA</a:t>
                          </a:r>
                          <a:endParaRPr lang="zh-CN" altLang="en-US" sz="1200" baseline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0-1A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0.007mV/mA</a:t>
                          </a:r>
                          <a:endParaRPr lang="zh-CN" altLang="en-US" sz="1200" baseline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10m-1A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0.286mV/mA</a:t>
                          </a:r>
                          <a:endParaRPr lang="zh-CN" altLang="en-US" sz="1200" baseline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0-1A</a:t>
                          </a:r>
                          <a:r>
                            <a:rPr lang="zh-CN" altLang="en-US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，</a:t>
                          </a:r>
                          <a:endParaRPr lang="en-US" altLang="zh-CN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0.0006mV/mA</a:t>
                          </a:r>
                          <a:endParaRPr lang="zh-CN" altLang="en-US" sz="1200" baseline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b="0" baseline="0" dirty="0">
                              <a:latin typeface="Times New Roman" panose="02020603050405020304" pitchFamily="18" charset="0"/>
                              <a:ea typeface="宋体" panose="02010600030101010101" pitchFamily="2" charset="-122"/>
                            </a:rPr>
                            <a:t>瞬态响应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CN" altLang="en-US" sz="1200" baseline="0" dirty="0">
                            <a:latin typeface="Times New Roman" panose="02020603050405020304" pitchFamily="18" charset="0"/>
                            <a:ea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58468" t="-346667" r="-386694" b="-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68201" t="-346667" r="-301255" b="-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66667" t="-346667" r="-200000" b="-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8619" t="-346667" r="-100837" b="-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68619" t="-346667" r="-837" b="-59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12F86C1D-F3C0-B12F-7A05-32C335445BCE}"/>
              </a:ext>
            </a:extLst>
          </p:cNvPr>
          <p:cNvSpPr txBox="1"/>
          <p:nvPr/>
        </p:nvSpPr>
        <p:spPr>
          <a:xfrm>
            <a:off x="93794" y="4935717"/>
            <a:ext cx="1095343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1]ADI- 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ADP3338</a:t>
            </a:r>
            <a:r>
              <a:rPr lang="zh-CN" alt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系列</a:t>
            </a:r>
            <a:endParaRPr lang="en-US" altLang="zh-CN" sz="1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邱鑫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姚思远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刘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智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等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一种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LDO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自适应电流频率补偿技术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[J].</a:t>
            </a: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微电子学</a:t>
            </a: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,2022,52(06):948-954. </a:t>
            </a:r>
          </a:p>
          <a:p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采用技术：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自适应电流频率补偿技术</a:t>
            </a:r>
            <a:endParaRPr lang="en-US" altLang="zh-CN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Li, C. Yang, T. Guo and Y. Zheng, "A Multi-Loop Slew-Rate-Enhanced NMOS LDO Handling 1-A-Load-Current Step With Fast Transient for 5G Applications," in IEEE Journal of Solid-State Circuits, vol. 55, no. 11, pp. 3076-3086, Nov. 2020.</a:t>
            </a:r>
          </a:p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采用技术：</a:t>
            </a:r>
            <a:r>
              <a:rPr lang="zh-CN" altLang="en-US" sz="1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提出了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一种频率补偿方案，快速反馈环路 </a:t>
            </a:r>
            <a:endParaRPr lang="en-US" altLang="zh-CN" sz="1400" b="0" i="0" dirty="0">
              <a:solidFill>
                <a:srgbClr val="FF0000"/>
              </a:solidFill>
              <a:effectLst/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24C5F91-14DA-D92A-5A27-6CC17B443809}"/>
                  </a:ext>
                </a:extLst>
              </p:cNvPr>
              <p:cNvSpPr txBox="1"/>
              <p:nvPr/>
            </p:nvSpPr>
            <p:spPr>
              <a:xfrm>
                <a:off x="9825319" y="1801575"/>
                <a:ext cx="1903227" cy="1473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线性调整率</a:t>
                </a:r>
                <a:r>
                  <a: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：</a:t>
                </a:r>
                <a:endParaRPr lang="en-US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r>
                  <a:rPr lang="en-US" altLang="zh-CN" sz="14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LNR=</a:t>
                </a:r>
                <a:r>
                  <a:rPr lang="zh-CN" altLang="zh-CN" sz="14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△</a:t>
                </a:r>
                <a:r>
                  <a:rPr lang="en-US" altLang="zh-CN" sz="1400" dirty="0" err="1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Vout</a:t>
                </a:r>
                <a:r>
                  <a:rPr lang="en-US" altLang="zh-CN" sz="14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/</a:t>
                </a:r>
                <a:r>
                  <a:rPr lang="zh-CN" altLang="zh-CN" sz="14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△</a:t>
                </a:r>
                <a:r>
                  <a:rPr lang="en-US" altLang="zh-CN" sz="14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Vin</a:t>
                </a:r>
              </a:p>
              <a:p>
                <a:endPara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2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zh-CN" sz="1200" kern="100"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CN" sz="1200" kern="100"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V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CN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12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altLang="zh-CN" sz="1200" kern="100"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zh-CN" altLang="zh-CN" sz="12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altLang="zh-CN" sz="1200" kern="100">
                                  <a:effectLst/>
                                  <a:latin typeface="Times New Roman" panose="020206030504050203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altLang="zh-CN" sz="1200" kern="100">
                                  <a:effectLst/>
                                  <a:latin typeface="Times New Roman" panose="020206030504050203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OUT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altLang="zh-CN" sz="1200" kern="100"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zh-CN" altLang="zh-CN" sz="12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altLang="zh-CN" sz="1200" kern="100">
                                  <a:effectLst/>
                                  <a:latin typeface="Times New Roman" panose="020206030504050203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altLang="zh-CN" sz="1200" kern="100">
                                  <a:effectLst/>
                                  <a:latin typeface="Times New Roman" panose="020206030504050203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OUT</m:t>
                              </m:r>
                              <m:r>
                                <m:rPr>
                                  <m:nor/>
                                </m:rPr>
                                <a:rPr lang="en-US" altLang="zh-CN" sz="1200" kern="100">
                                  <a:effectLst/>
                                  <a:latin typeface="Times New Roman" panose="020206030504050203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altLang="zh-CN" sz="1200" kern="100">
                                  <a:effectLst/>
                                  <a:latin typeface="Times New Roman" panose="020206030504050203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norm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altLang="zh-CN" sz="1200" kern="100">
                              <a:effectLst/>
                              <a:latin typeface="Times New Roman" panose="020206030504050203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zh-CN" altLang="zh-CN" sz="12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altLang="zh-CN" sz="1200" kern="100">
                                  <a:effectLst/>
                                  <a:latin typeface="Times New Roman" panose="020206030504050203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altLang="zh-CN" sz="1200" kern="100">
                                  <a:effectLst/>
                                  <a:latin typeface="Times New Roman" panose="020206030504050203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IN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altLang="zh-CN" sz="1200" i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altLang="zh-CN" sz="12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100%</m:t>
                      </m:r>
                    </m:oMath>
                  </m:oMathPara>
                </a14:m>
                <a:endParaRPr lang="en-US" altLang="zh-CN" sz="12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24C5F91-14DA-D92A-5A27-6CC17B443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5319" y="1801575"/>
                <a:ext cx="1903227" cy="1473993"/>
              </a:xfrm>
              <a:prstGeom prst="rect">
                <a:avLst/>
              </a:prstGeom>
              <a:blipFill>
                <a:blip r:embed="rId8"/>
                <a:stretch>
                  <a:fillRect l="-962" t="-3320" r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E4D8B290-C149-3F40-C8F5-08E6E31D6B2A}"/>
              </a:ext>
            </a:extLst>
          </p:cNvPr>
          <p:cNvSpPr txBox="1"/>
          <p:nvPr/>
        </p:nvSpPr>
        <p:spPr>
          <a:xfrm>
            <a:off x="9825319" y="3407331"/>
            <a:ext cx="19032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负载调整率：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LDR=</a:t>
            </a:r>
            <a:r>
              <a:rPr lang="zh-CN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△</a:t>
            </a:r>
            <a:r>
              <a:rPr lang="en-US" altLang="zh-CN" sz="14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Vout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/</a:t>
            </a:r>
            <a:r>
              <a:rPr lang="zh-CN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△</a:t>
            </a:r>
            <a:r>
              <a:rPr lang="en-US" altLang="zh-CN" sz="14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Iout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62F4A7F-A3B9-73E8-132F-2C77FD3EF48C}"/>
              </a:ext>
            </a:extLst>
          </p:cNvPr>
          <p:cNvSpPr txBox="1"/>
          <p:nvPr/>
        </p:nvSpPr>
        <p:spPr>
          <a:xfrm>
            <a:off x="93794" y="190619"/>
            <a:ext cx="6094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2-5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LDO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性能对比</a:t>
            </a:r>
            <a:endParaRPr lang="zh-CN" altLang="en-US" sz="2800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099565" y="2784290"/>
            <a:ext cx="5764281" cy="898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PLL</a:t>
            </a:r>
            <a:r>
              <a:rPr lang="zh-CN" altLang="en-US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芯片测试</a:t>
            </a:r>
            <a:endParaRPr lang="en-US" altLang="zh-CN" sz="4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04973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A94318D-6154-E3AF-15A5-225F22D9048D}"/>
              </a:ext>
            </a:extLst>
          </p:cNvPr>
          <p:cNvSpPr txBox="1"/>
          <p:nvPr/>
        </p:nvSpPr>
        <p:spPr>
          <a:xfrm>
            <a:off x="128907" y="13271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3-1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PLL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输出频率测试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ADF9387-ED0E-53A4-9BC5-CE1AB266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" y="1221216"/>
            <a:ext cx="4114560" cy="260321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CD8D646-0663-2E6B-A78A-7CF815AA7893}"/>
              </a:ext>
            </a:extLst>
          </p:cNvPr>
          <p:cNvSpPr txBox="1"/>
          <p:nvPr/>
        </p:nvSpPr>
        <p:spPr>
          <a:xfrm>
            <a:off x="1759416" y="869950"/>
            <a:ext cx="1658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LC VCO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BC6DA5A-2562-8BAC-9C1B-C6DA5C704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477" y="1118272"/>
            <a:ext cx="2807241" cy="2684716"/>
          </a:xfrm>
          <a:prstGeom prst="rect">
            <a:avLst/>
          </a:prstGeom>
        </p:spPr>
      </p:pic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DBA7719D-A032-7045-7B24-9EA5155C1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820696"/>
              </p:ext>
            </p:extLst>
          </p:nvPr>
        </p:nvGraphicFramePr>
        <p:xfrm>
          <a:off x="128907" y="4272216"/>
          <a:ext cx="4007224" cy="15937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8294">
                  <a:extLst>
                    <a:ext uri="{9D8B030D-6E8A-4147-A177-3AD203B41FA5}">
                      <a16:colId xmlns:a16="http://schemas.microsoft.com/office/drawing/2014/main" val="2962116070"/>
                    </a:ext>
                  </a:extLst>
                </a:gridCol>
                <a:gridCol w="904125">
                  <a:extLst>
                    <a:ext uri="{9D8B030D-6E8A-4147-A177-3AD203B41FA5}">
                      <a16:colId xmlns:a16="http://schemas.microsoft.com/office/drawing/2014/main" val="639652993"/>
                    </a:ext>
                  </a:extLst>
                </a:gridCol>
                <a:gridCol w="808394">
                  <a:extLst>
                    <a:ext uri="{9D8B030D-6E8A-4147-A177-3AD203B41FA5}">
                      <a16:colId xmlns:a16="http://schemas.microsoft.com/office/drawing/2014/main" val="614832075"/>
                    </a:ext>
                  </a:extLst>
                </a:gridCol>
                <a:gridCol w="786411">
                  <a:extLst>
                    <a:ext uri="{9D8B030D-6E8A-4147-A177-3AD203B41FA5}">
                      <a16:colId xmlns:a16="http://schemas.microsoft.com/office/drawing/2014/main" val="2455265670"/>
                    </a:ext>
                  </a:extLst>
                </a:gridCol>
              </a:tblGrid>
              <a:tr h="31875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 New Roman"/>
                        </a:rPr>
                        <a:t>仿真总结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200" b="0" kern="100">
                          <a:solidFill>
                            <a:schemeClr val="tx1"/>
                          </a:solidFill>
                          <a:effectLst/>
                          <a:latin typeface="Times  New Roman"/>
                        </a:rPr>
                        <a:t>指标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 New Roman"/>
                        </a:rPr>
                        <a:t>前仿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 New Roman"/>
                        </a:rPr>
                        <a:t>后仿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695558"/>
                  </a:ext>
                </a:extLst>
              </a:tr>
              <a:tr h="31875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200" b="0" kern="10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功耗</a:t>
                      </a:r>
                      <a:r>
                        <a:rPr lang="en-US" sz="1200" b="0" kern="10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(mW)</a:t>
                      </a:r>
                      <a:endParaRPr lang="zh-CN" sz="1200" b="0" kern="100">
                        <a:solidFill>
                          <a:srgbClr val="FF0000"/>
                        </a:solidFill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 dirty="0">
                          <a:effectLst/>
                          <a:latin typeface="Times  New Roman"/>
                        </a:rPr>
                        <a:t>&lt;5</a:t>
                      </a:r>
                      <a:endParaRPr lang="zh-CN" sz="1200" kern="100" dirty="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 dirty="0">
                          <a:effectLst/>
                          <a:latin typeface="Times  New Roman"/>
                        </a:rPr>
                        <a:t>2.4</a:t>
                      </a:r>
                      <a:endParaRPr lang="zh-CN" sz="1200" kern="100" dirty="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 dirty="0">
                          <a:effectLst/>
                          <a:latin typeface="Times  New Roman"/>
                        </a:rPr>
                        <a:t>2.9</a:t>
                      </a:r>
                      <a:endParaRPr lang="zh-CN" sz="1200" kern="100" dirty="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0898803"/>
                  </a:ext>
                </a:extLst>
              </a:tr>
              <a:tr h="31875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200" b="0" kern="10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输出频率</a:t>
                      </a:r>
                      <a:r>
                        <a:rPr lang="en-US" sz="1200" b="0" kern="10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(GHz)</a:t>
                      </a:r>
                      <a:endParaRPr lang="zh-CN" sz="1200" b="0" kern="100">
                        <a:solidFill>
                          <a:srgbClr val="FF0000"/>
                        </a:solidFill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>
                          <a:effectLst/>
                          <a:latin typeface="Times  New Roman"/>
                        </a:rPr>
                        <a:t>1.28</a:t>
                      </a:r>
                      <a:endParaRPr lang="zh-CN" sz="1200" kern="10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>
                          <a:effectLst/>
                          <a:latin typeface="Times  New Roman"/>
                        </a:rPr>
                        <a:t>1.28</a:t>
                      </a:r>
                      <a:endParaRPr lang="zh-CN" sz="1200" kern="10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>
                          <a:effectLst/>
                          <a:latin typeface="Times  New Roman"/>
                        </a:rPr>
                        <a:t>1.28</a:t>
                      </a:r>
                      <a:endParaRPr lang="zh-CN" sz="1200" kern="10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277897"/>
                  </a:ext>
                </a:extLst>
              </a:tr>
              <a:tr h="31875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0" kern="10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RMS</a:t>
                      </a:r>
                      <a:r>
                        <a:rPr lang="zh-CN" sz="1200" b="0" kern="10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抖动</a:t>
                      </a:r>
                      <a:r>
                        <a:rPr lang="en-US" sz="1200" b="0" kern="10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(ps)</a:t>
                      </a:r>
                      <a:endParaRPr lang="zh-CN" sz="1200" b="0" kern="100">
                        <a:solidFill>
                          <a:srgbClr val="FF0000"/>
                        </a:solidFill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>
                          <a:effectLst/>
                          <a:latin typeface="Times  New Roman"/>
                        </a:rPr>
                        <a:t>&lt;5</a:t>
                      </a:r>
                      <a:endParaRPr lang="zh-CN" sz="1200" kern="10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>
                          <a:effectLst/>
                          <a:latin typeface="Times  New Roman"/>
                        </a:rPr>
                        <a:t>0.32</a:t>
                      </a:r>
                      <a:endParaRPr lang="zh-CN" sz="1200" kern="10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 dirty="0">
                          <a:effectLst/>
                          <a:latin typeface="Times  New Roman"/>
                        </a:rPr>
                        <a:t>0.8</a:t>
                      </a:r>
                      <a:endParaRPr lang="zh-CN" sz="1200" kern="100" dirty="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426939"/>
                  </a:ext>
                </a:extLst>
              </a:tr>
              <a:tr h="31875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200" b="0" kern="100" dirty="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锁定时间</a:t>
                      </a:r>
                      <a:r>
                        <a:rPr lang="en-US" sz="1200" b="0" kern="100" dirty="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(</a:t>
                      </a:r>
                      <a:r>
                        <a:rPr lang="en-US" sz="1200" b="0" kern="100" dirty="0" err="1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μs</a:t>
                      </a:r>
                      <a:r>
                        <a:rPr lang="en-US" sz="1200" b="0" kern="100" dirty="0">
                          <a:solidFill>
                            <a:srgbClr val="FF0000"/>
                          </a:solidFill>
                          <a:effectLst/>
                          <a:latin typeface="Times  New Roman"/>
                        </a:rPr>
                        <a:t>)</a:t>
                      </a:r>
                      <a:endParaRPr lang="zh-CN" sz="1200" b="0" kern="100" dirty="0">
                        <a:solidFill>
                          <a:srgbClr val="FF0000"/>
                        </a:solidFill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>
                          <a:effectLst/>
                          <a:latin typeface="Times  New Roman"/>
                        </a:rPr>
                        <a:t>&lt;25</a:t>
                      </a:r>
                      <a:endParaRPr lang="zh-CN" sz="1200" kern="10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 dirty="0">
                          <a:effectLst/>
                          <a:latin typeface="Times  New Roman"/>
                        </a:rPr>
                        <a:t>14.8</a:t>
                      </a:r>
                      <a:endParaRPr lang="zh-CN" sz="1200" kern="100" dirty="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00" dirty="0">
                          <a:effectLst/>
                          <a:latin typeface="Times  New Roman"/>
                        </a:rPr>
                        <a:t>15</a:t>
                      </a:r>
                      <a:endParaRPr lang="zh-CN" sz="1200" kern="100" dirty="0">
                        <a:effectLst/>
                        <a:latin typeface="Times  New Roman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066077"/>
                  </a:ext>
                </a:extLst>
              </a:tr>
            </a:tbl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6F62FBAC-15A2-5F16-DAC3-5182DBC497C2}"/>
              </a:ext>
            </a:extLst>
          </p:cNvPr>
          <p:cNvSpPr txBox="1"/>
          <p:nvPr/>
        </p:nvSpPr>
        <p:spPr>
          <a:xfrm>
            <a:off x="4298770" y="3961450"/>
            <a:ext cx="2500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 New Roman"/>
                <a:ea typeface="宋体" panose="02010600030101010101" pitchFamily="2" charset="-122"/>
                <a:sym typeface="+mn-ea"/>
              </a:rPr>
              <a:t>Layout:</a:t>
            </a:r>
            <a:r>
              <a:rPr lang="en-US" altLang="zh-CN" sz="18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1198um*1265um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63BA6B8-F52C-065E-E9E1-842A6E944086}"/>
              </a:ext>
            </a:extLst>
          </p:cNvPr>
          <p:cNvSpPr txBox="1"/>
          <p:nvPr/>
        </p:nvSpPr>
        <p:spPr>
          <a:xfrm>
            <a:off x="524996" y="6169077"/>
            <a:ext cx="52432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Times  New Roman"/>
                <a:ea typeface="宋体" panose="02010600030101010101" pitchFamily="2" charset="-122"/>
                <a:sym typeface="+mn-ea"/>
              </a:rPr>
              <a:t>寄生电容：</a:t>
            </a:r>
            <a:r>
              <a:rPr lang="en-US" altLang="zh-CN" sz="1400" dirty="0" err="1">
                <a:latin typeface="Times  New Roman"/>
                <a:ea typeface="宋体" panose="02010600030101010101" pitchFamily="2" charset="-122"/>
                <a:sym typeface="+mn-ea"/>
              </a:rPr>
              <a:t>PAD+PCB+Bonding</a:t>
            </a:r>
            <a:r>
              <a:rPr lang="en-US" altLang="zh-CN" sz="1400" dirty="0">
                <a:latin typeface="Times  New Roman"/>
                <a:ea typeface="宋体" panose="02010600030101010101" pitchFamily="2" charset="-122"/>
                <a:sym typeface="+mn-ea"/>
              </a:rPr>
              <a:t>+</a:t>
            </a:r>
            <a:r>
              <a:rPr lang="zh-CN" altLang="en-US" sz="1400" dirty="0">
                <a:latin typeface="Times  New Roman"/>
                <a:ea typeface="宋体" panose="02010600030101010101" pitchFamily="2" charset="-122"/>
                <a:sym typeface="+mn-ea"/>
              </a:rPr>
              <a:t>测试探头</a:t>
            </a:r>
            <a:r>
              <a:rPr lang="en-US" altLang="zh-CN" sz="1400" dirty="0">
                <a:latin typeface="Times  New Roman"/>
                <a:ea typeface="宋体" panose="02010600030101010101" pitchFamily="2" charset="-122"/>
                <a:sym typeface="+mn-ea"/>
              </a:rPr>
              <a:t>=</a:t>
            </a:r>
            <a:r>
              <a:rPr lang="en-US" altLang="zh-CN" sz="14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10</a:t>
            </a:r>
            <a:r>
              <a:rPr lang="en-US" altLang="zh-CN" sz="1400" dirty="0">
                <a:latin typeface="Times  New Roman"/>
                <a:ea typeface="宋体" panose="02010600030101010101" pitchFamily="2" charset="-122"/>
                <a:sym typeface="+mn-ea"/>
              </a:rPr>
              <a:t>pF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7E7EDC0-DF2E-B9BD-C63B-C70D1EC91B0B}"/>
              </a:ext>
            </a:extLst>
          </p:cNvPr>
          <p:cNvSpPr txBox="1"/>
          <p:nvPr/>
        </p:nvSpPr>
        <p:spPr>
          <a:xfrm>
            <a:off x="4894729" y="6079942"/>
            <a:ext cx="60618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 New Roman"/>
                <a:ea typeface="宋体" panose="02010600030101010101" pitchFamily="2" charset="-122"/>
                <a:sym typeface="+mn-ea"/>
              </a:rPr>
              <a:t>设计</a:t>
            </a:r>
            <a:r>
              <a:rPr lang="en-US" altLang="zh-CN" sz="1600" dirty="0">
                <a:latin typeface="Times  New Roman"/>
                <a:ea typeface="宋体" panose="02010600030101010101" pitchFamily="2" charset="-122"/>
                <a:sym typeface="+mn-ea"/>
              </a:rPr>
              <a:t>Buffer</a:t>
            </a:r>
            <a:r>
              <a:rPr lang="zh-CN" altLang="en-US" sz="1600" dirty="0">
                <a:latin typeface="Times  New Roman"/>
                <a:ea typeface="宋体" panose="02010600030101010101" pitchFamily="2" charset="-122"/>
                <a:sym typeface="+mn-ea"/>
              </a:rPr>
              <a:t>功耗：</a:t>
            </a:r>
            <a:r>
              <a:rPr lang="en-US" altLang="zh-CN" sz="1600" dirty="0">
                <a:latin typeface="Times  New Roman"/>
                <a:ea typeface="宋体" panose="02010600030101010101" pitchFamily="2" charset="-122"/>
                <a:sym typeface="+mn-ea"/>
              </a:rPr>
              <a:t>23mA             </a:t>
            </a:r>
            <a:r>
              <a:rPr lang="zh-CN" altLang="en-US" sz="1600" dirty="0">
                <a:latin typeface="Times  New Roman"/>
                <a:ea typeface="宋体" panose="02010600030101010101" pitchFamily="2" charset="-122"/>
                <a:sym typeface="+mn-ea"/>
              </a:rPr>
              <a:t>实际版图 </a:t>
            </a:r>
            <a:r>
              <a:rPr lang="en-US" altLang="zh-CN" sz="1600" dirty="0">
                <a:latin typeface="Times  New Roman"/>
                <a:ea typeface="宋体" panose="02010600030101010101" pitchFamily="2" charset="-122"/>
                <a:sym typeface="+mn-ea"/>
              </a:rPr>
              <a:t>M1 </a:t>
            </a:r>
            <a:r>
              <a:rPr lang="zh-CN" altLang="en-US" sz="1600" dirty="0">
                <a:latin typeface="Times  New Roman"/>
                <a:ea typeface="宋体" panose="02010600030101010101" pitchFamily="2" charset="-122"/>
                <a:sym typeface="+mn-ea"/>
              </a:rPr>
              <a:t>线宽</a:t>
            </a:r>
            <a:r>
              <a:rPr lang="en-US" altLang="zh-CN" sz="16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4um</a:t>
            </a:r>
            <a:r>
              <a:rPr lang="en-US" altLang="zh-CN" sz="16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Wingdings" panose="05000000000000000000" pitchFamily="2" charset="2"/>
              </a:rPr>
              <a:t>4.8mA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3924CCC-2ADF-1956-1515-816449CCE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05874" y="2298907"/>
            <a:ext cx="2794536" cy="42974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6289553-2A5E-968A-DFB7-44DA86329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292" y="281745"/>
            <a:ext cx="3861708" cy="25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260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E25360AC-D9AA-59E1-3B8B-B90A96BB898E}"/>
              </a:ext>
            </a:extLst>
          </p:cNvPr>
          <p:cNvSpPr txBox="1"/>
          <p:nvPr/>
        </p:nvSpPr>
        <p:spPr>
          <a:xfrm>
            <a:off x="140410" y="65544"/>
            <a:ext cx="5564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、锁相环架构及设计指标</a:t>
            </a:r>
            <a:endParaRPr lang="zh-CN" altLang="en-US" sz="3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2700EC5-315F-6B15-5F41-38434D813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78" y="825997"/>
            <a:ext cx="6939839" cy="35377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886EA5A-E819-CE14-D987-F905707F9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848" y="5516432"/>
            <a:ext cx="2685344" cy="409196"/>
          </a:xfrm>
          <a:prstGeom prst="rect">
            <a:avLst/>
          </a:prstGeom>
        </p:spPr>
      </p:pic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A366568-0D27-53E3-D364-D0F4F87E4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1883"/>
              </p:ext>
            </p:extLst>
          </p:nvPr>
        </p:nvGraphicFramePr>
        <p:xfrm>
          <a:off x="7044846" y="5135502"/>
          <a:ext cx="4610912" cy="1160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977">
                  <a:extLst>
                    <a:ext uri="{9D8B030D-6E8A-4147-A177-3AD203B41FA5}">
                      <a16:colId xmlns:a16="http://schemas.microsoft.com/office/drawing/2014/main" val="3899558117"/>
                    </a:ext>
                  </a:extLst>
                </a:gridCol>
                <a:gridCol w="1295281">
                  <a:extLst>
                    <a:ext uri="{9D8B030D-6E8A-4147-A177-3AD203B41FA5}">
                      <a16:colId xmlns:a16="http://schemas.microsoft.com/office/drawing/2014/main" val="4270751118"/>
                    </a:ext>
                  </a:extLst>
                </a:gridCol>
                <a:gridCol w="1064827">
                  <a:extLst>
                    <a:ext uri="{9D8B030D-6E8A-4147-A177-3AD203B41FA5}">
                      <a16:colId xmlns:a16="http://schemas.microsoft.com/office/drawing/2014/main" val="2642823193"/>
                    </a:ext>
                  </a:extLst>
                </a:gridCol>
                <a:gridCol w="1064827">
                  <a:extLst>
                    <a:ext uri="{9D8B030D-6E8A-4147-A177-3AD203B41FA5}">
                      <a16:colId xmlns:a16="http://schemas.microsoft.com/office/drawing/2014/main" val="3122015061"/>
                    </a:ext>
                  </a:extLst>
                </a:gridCol>
              </a:tblGrid>
              <a:tr h="56308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设计指标</a:t>
                      </a:r>
                      <a:endParaRPr lang="en-US" altLang="en-US" sz="1600" b="1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160MHz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320MHz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640MHz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7213"/>
                  </a:ext>
                </a:extLst>
              </a:tr>
              <a:tr h="59735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rms Jitter(</a:t>
                      </a:r>
                      <a:r>
                        <a:rPr lang="en-US" altLang="zh-CN" sz="1600" b="0" dirty="0" err="1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ps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Times  New Roman"/>
                          <a:ea typeface="宋体" panose="02010600030101010101" pitchFamily="2" charset="-122"/>
                        </a:rPr>
                        <a:t>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 New Roman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Times  New Roman"/>
                          <a:ea typeface="宋体" panose="02010600030101010101" pitchFamily="2" charset="-122"/>
                          <a:sym typeface="+mn-ea"/>
                        </a:rPr>
                        <a:t>＜</a:t>
                      </a:r>
                      <a:r>
                        <a:rPr lang="en-US" altLang="zh-CN" sz="1600" dirty="0">
                          <a:latin typeface="Times  New Roman"/>
                          <a:ea typeface="宋体" panose="02010600030101010101" pitchFamily="2" charset="-122"/>
                          <a:sym typeface="+mn-ea"/>
                        </a:rPr>
                        <a:t>49ps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 New Roman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Times  New Roman"/>
                          <a:ea typeface="宋体" panose="02010600030101010101" pitchFamily="2" charset="-122"/>
                          <a:sym typeface="+mn-ea"/>
                        </a:rPr>
                        <a:t>＜</a:t>
                      </a:r>
                      <a:r>
                        <a:rPr lang="en-US" altLang="zh-CN" sz="1600" dirty="0">
                          <a:latin typeface="Times  New Roman"/>
                          <a:ea typeface="宋体" panose="02010600030101010101" pitchFamily="2" charset="-122"/>
                          <a:sym typeface="+mn-ea"/>
                        </a:rPr>
                        <a:t>24.5ps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 New Roman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Times  New Roman"/>
                          <a:ea typeface="宋体" panose="02010600030101010101" pitchFamily="2" charset="-122"/>
                          <a:sym typeface="+mn-ea"/>
                        </a:rPr>
                        <a:t>＜</a:t>
                      </a:r>
                      <a:r>
                        <a:rPr lang="en-US" altLang="zh-CN" sz="1600" dirty="0">
                          <a:latin typeface="Times  New Roman"/>
                          <a:ea typeface="宋体" panose="02010600030101010101" pitchFamily="2" charset="-122"/>
                          <a:sym typeface="+mn-ea"/>
                        </a:rPr>
                        <a:t>12.3ps </a:t>
                      </a:r>
                      <a:endParaRPr lang="en-US" altLang="en-US" sz="1600" b="0" dirty="0">
                        <a:solidFill>
                          <a:srgbClr val="000000"/>
                        </a:solidFill>
                        <a:latin typeface="Times  New Roman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393807"/>
                  </a:ext>
                </a:extLst>
              </a:tr>
            </a:tbl>
          </a:graphicData>
        </a:graphic>
      </p:graphicFrame>
      <p:sp>
        <p:nvSpPr>
          <p:cNvPr id="22" name="文本框 21">
            <a:extLst>
              <a:ext uri="{FF2B5EF4-FFF2-40B4-BE49-F238E27FC236}">
                <a16:creationId xmlns:a16="http://schemas.microsoft.com/office/drawing/2014/main" id="{FD226BE3-142A-A035-C719-19511CEA19A5}"/>
              </a:ext>
            </a:extLst>
          </p:cNvPr>
          <p:cNvSpPr txBox="1"/>
          <p:nvPr/>
        </p:nvSpPr>
        <p:spPr>
          <a:xfrm>
            <a:off x="-296029" y="4502965"/>
            <a:ext cx="9193622" cy="874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solidFill>
                  <a:srgbClr val="4B649F"/>
                </a:solidFill>
                <a:latin typeface="Times  New Roman"/>
                <a:ea typeface="微软雅黑" panose="020B0503020204020204" charset="-122"/>
                <a:sym typeface="+mn-ea"/>
              </a:rPr>
              <a:t>为了满足</a:t>
            </a:r>
            <a:r>
              <a:rPr lang="en-US" altLang="zh-CN" sz="1800" dirty="0">
                <a:solidFill>
                  <a:srgbClr val="4B649F"/>
                </a:solidFill>
                <a:latin typeface="Times  New Roman"/>
                <a:ea typeface="微软雅黑" panose="020B0503020204020204" charset="-122"/>
                <a:sym typeface="+mn-ea"/>
              </a:rPr>
              <a:t>1.28Gb/s</a:t>
            </a:r>
            <a:r>
              <a:rPr lang="zh-CN" altLang="en-US" sz="1800" dirty="0">
                <a:solidFill>
                  <a:srgbClr val="4B649F"/>
                </a:solidFill>
                <a:latin typeface="Times  New Roman"/>
                <a:ea typeface="微软雅黑" panose="020B0503020204020204" charset="-122"/>
                <a:sym typeface="+mn-ea"/>
              </a:rPr>
              <a:t>传输速率要求，</a:t>
            </a:r>
            <a:r>
              <a:rPr lang="en-US" altLang="zh-CN" sz="1800" dirty="0">
                <a:solidFill>
                  <a:srgbClr val="4B649F"/>
                </a:solidFill>
                <a:latin typeface="Times  New Roman"/>
                <a:ea typeface="微软雅黑" panose="020B0503020204020204" charset="-122"/>
                <a:sym typeface="+mn-ea"/>
              </a:rPr>
              <a:t>PLL</a:t>
            </a:r>
            <a:r>
              <a:rPr lang="zh-CN" altLang="en-US" sz="1800" dirty="0">
                <a:solidFill>
                  <a:srgbClr val="4B649F"/>
                </a:solidFill>
                <a:latin typeface="Times  New Roman"/>
                <a:ea typeface="微软雅黑" panose="020B0503020204020204" charset="-122"/>
                <a:sym typeface="+mn-ea"/>
              </a:rPr>
              <a:t>输出频率范围为</a:t>
            </a:r>
            <a:r>
              <a:rPr lang="en-US" altLang="zh-CN" sz="1800" dirty="0">
                <a:solidFill>
                  <a:srgbClr val="4B649F"/>
                </a:solidFill>
                <a:latin typeface="Times  New Roman"/>
                <a:ea typeface="微软雅黑" panose="020B0503020204020204" charset="-122"/>
                <a:sym typeface="+mn-ea"/>
              </a:rPr>
              <a:t>160MHz~640MHz</a:t>
            </a:r>
            <a:endParaRPr lang="zh-CN" altLang="en-US" sz="1800" dirty="0">
              <a:solidFill>
                <a:srgbClr val="4B649F"/>
              </a:solidFill>
              <a:latin typeface="Times  New Roman"/>
              <a:ea typeface="微软雅黑" panose="020B0503020204020204" charset="-122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solidFill>
                  <a:srgbClr val="4B649F"/>
                </a:solidFill>
                <a:latin typeface="Times  New Roman"/>
                <a:ea typeface="微软雅黑" panose="020B0503020204020204" charset="-122"/>
                <a:sym typeface="+mn-ea"/>
              </a:rPr>
              <a:t>光纤通信串行链路通信要求总抖动小于</a:t>
            </a:r>
            <a:r>
              <a:rPr lang="en-US" altLang="zh-CN" sz="1800" dirty="0">
                <a:solidFill>
                  <a:srgbClr val="4B649F"/>
                </a:solidFill>
                <a:latin typeface="Times  New Roman"/>
                <a:ea typeface="微软雅黑" panose="020B0503020204020204" charset="-122"/>
                <a:sym typeface="+mn-ea"/>
              </a:rPr>
              <a:t>0.27UI</a:t>
            </a:r>
            <a:r>
              <a:rPr lang="zh-CN" altLang="en-US" sz="1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30035E7-B833-FB18-6094-50B37902915F}"/>
              </a:ext>
            </a:extLst>
          </p:cNvPr>
          <p:cNvSpPr txBox="1"/>
          <p:nvPr/>
        </p:nvSpPr>
        <p:spPr>
          <a:xfrm>
            <a:off x="9267217" y="3302636"/>
            <a:ext cx="23027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 New Roman"/>
                <a:ea typeface="微软雅黑" panose="020B0503020204020204" charset="-122"/>
                <a:sym typeface="+mn-ea"/>
              </a:rPr>
              <a:t>Rms jitter</a:t>
            </a:r>
            <a:r>
              <a:rPr lang="zh-CN" altLang="en-US" sz="1800" dirty="0">
                <a:latin typeface="Times  New Roman"/>
                <a:ea typeface="微软雅黑" panose="020B0503020204020204" charset="-122"/>
                <a:sym typeface="+mn-ea"/>
              </a:rPr>
              <a:t>影响因素：</a:t>
            </a:r>
            <a:endParaRPr lang="en-US" altLang="zh-CN" sz="1800" dirty="0">
              <a:latin typeface="Times  New Roman"/>
              <a:ea typeface="微软雅黑" panose="020B0503020204020204" charset="-122"/>
              <a:sym typeface="+mn-ea"/>
            </a:endParaRPr>
          </a:p>
          <a:p>
            <a:r>
              <a:rPr lang="en-US" altLang="zh-CN" dirty="0">
                <a:latin typeface="Times  New Roman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Times  New Roman"/>
                <a:ea typeface="微软雅黑" panose="020B0503020204020204" charset="-122"/>
                <a:sym typeface="+mn-ea"/>
              </a:rPr>
              <a:t>、</a:t>
            </a:r>
            <a:r>
              <a:rPr lang="en-US" altLang="zh-CN" dirty="0">
                <a:latin typeface="Times  New Roman"/>
                <a:ea typeface="微软雅黑" panose="020B0503020204020204" charset="-122"/>
                <a:sym typeface="+mn-ea"/>
              </a:rPr>
              <a:t>VCO</a:t>
            </a:r>
          </a:p>
          <a:p>
            <a:r>
              <a:rPr lang="en-US" altLang="zh-CN" sz="1800" dirty="0">
                <a:latin typeface="Times  New Roman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800" dirty="0">
                <a:latin typeface="Times  New Roman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1800" dirty="0">
                <a:latin typeface="Times  New Roman"/>
                <a:ea typeface="微软雅黑" panose="020B0503020204020204" charset="-122"/>
                <a:sym typeface="+mn-ea"/>
              </a:rPr>
              <a:t>CP</a:t>
            </a:r>
            <a:r>
              <a:rPr lang="zh-CN" altLang="en-US" sz="1800" dirty="0">
                <a:latin typeface="Times  New Roman"/>
                <a:ea typeface="微软雅黑" panose="020B0503020204020204" charset="-122"/>
                <a:sym typeface="+mn-ea"/>
              </a:rPr>
              <a:t>非理想因素</a:t>
            </a:r>
            <a:endParaRPr lang="en-US" altLang="zh-CN" sz="1800" dirty="0">
              <a:latin typeface="Times  New Roman"/>
              <a:ea typeface="微软雅黑" panose="020B0503020204020204" charset="-122"/>
              <a:sym typeface="+mn-ea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489290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5E969878-B6C8-AF98-240A-A65E266C7B5E}"/>
              </a:ext>
            </a:extLst>
          </p:cNvPr>
          <p:cNvSpPr txBox="1"/>
          <p:nvPr/>
        </p:nvSpPr>
        <p:spPr>
          <a:xfrm>
            <a:off x="3100115" y="2850204"/>
            <a:ext cx="5200821" cy="898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4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、锁相环设计进展</a:t>
            </a:r>
            <a:endParaRPr lang="en-US" altLang="zh-CN" sz="4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3956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ACAA4A8-271F-BDFE-31FE-F0D28E9D6B09}"/>
              </a:ext>
            </a:extLst>
          </p:cNvPr>
          <p:cNvSpPr txBox="1"/>
          <p:nvPr/>
        </p:nvSpPr>
        <p:spPr>
          <a:xfrm>
            <a:off x="186761" y="97771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2-1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、锁相环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环形振荡器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800" dirty="0">
                <a:latin typeface="Times  New Roman"/>
                <a:ea typeface="宋体" panose="02010600030101010101" pitchFamily="2" charset="-122"/>
                <a:sym typeface="+mn-ea"/>
              </a:rPr>
              <a:t>VCO)</a:t>
            </a:r>
            <a:endParaRPr lang="zh-CN" altLang="en-US" sz="28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19072E4-C863-D373-2A19-21C766C15C25}"/>
              </a:ext>
            </a:extLst>
          </p:cNvPr>
          <p:cNvSpPr txBox="1"/>
          <p:nvPr/>
        </p:nvSpPr>
        <p:spPr>
          <a:xfrm>
            <a:off x="9008131" y="5195231"/>
            <a:ext cx="2336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 New Roman"/>
                <a:ea typeface="宋体" panose="02010600030101010101" pitchFamily="2" charset="-122"/>
                <a:sym typeface="+mn-ea"/>
              </a:rPr>
              <a:t>Layout:</a:t>
            </a:r>
            <a:r>
              <a:rPr lang="en-US" altLang="zh-CN" sz="18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88um*57um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D0511C7-ADC4-E994-DA29-70FC897D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69" y="2850488"/>
            <a:ext cx="3520993" cy="2294166"/>
          </a:xfrm>
          <a:prstGeom prst="rect">
            <a:avLst/>
          </a:prstGeom>
        </p:spPr>
      </p:pic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B39F0782-2AA9-3E2F-EFA6-D0742E0A4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644" y="910929"/>
            <a:ext cx="5613934" cy="1736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B4CD7DC3-B5E4-C626-08D4-7B043D4385C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49618" y="3117979"/>
              <a:ext cx="6597178" cy="8795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47">
                      <a:extLst>
                        <a:ext uri="{9D8B030D-6E8A-4147-A177-3AD203B41FA5}">
                          <a16:colId xmlns:a16="http://schemas.microsoft.com/office/drawing/2014/main" val="1937102550"/>
                        </a:ext>
                      </a:extLst>
                    </a:gridCol>
                    <a:gridCol w="764668">
                      <a:extLst>
                        <a:ext uri="{9D8B030D-6E8A-4147-A177-3AD203B41FA5}">
                          <a16:colId xmlns:a16="http://schemas.microsoft.com/office/drawing/2014/main" val="3701392876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3981775572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74032618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399015038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93370118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06384925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280836059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249384449"/>
                        </a:ext>
                      </a:extLst>
                    </a:gridCol>
                  </a:tblGrid>
                  <a:tr h="258186">
                    <a:tc rowSpan="3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4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前仿真</a:t>
                          </a:r>
                          <a:endParaRPr lang="en-US" altLang="zh-CN" sz="14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  <a:p>
                          <a:pPr indent="0" algn="ctr"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（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Freq=</a:t>
                          </a:r>
                          <a:r>
                            <a:rPr lang="en-US" altLang="zh-CN" sz="11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160MHz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)</a:t>
                          </a:r>
                          <a:endParaRPr lang="en-US" altLang="en-US" sz="11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1" dirty="0">
                            <a:solidFill>
                              <a:srgbClr val="FF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76845932"/>
                      </a:ext>
                    </a:extLst>
                  </a:tr>
                  <a:tr h="258186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相位噪声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:r>
                            <a:rPr lang="en-US" altLang="zh-CN" sz="1000" b="0" dirty="0" err="1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dBc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/Hz)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-112.5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-113.2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-112.1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-112.1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-112.8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-111.2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7393371"/>
                      </a:ext>
                    </a:extLst>
                  </a:tr>
                  <a:tr h="258186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0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功耗</a:t>
                          </a:r>
                          <a:r>
                            <a:rPr lang="en-US" altLang="zh-CN" sz="10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000" i="0" kern="1200" smtClean="0">
                                  <a:solidFill>
                                    <a:srgbClr val="FF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0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A)</a:t>
                          </a:r>
                          <a:endParaRPr lang="zh-CN" altLang="en-US" sz="10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372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401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341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400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430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370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57720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B4CD7DC3-B5E4-C626-08D4-7B043D4385C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49618" y="3117979"/>
              <a:ext cx="6597178" cy="8795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47">
                      <a:extLst>
                        <a:ext uri="{9D8B030D-6E8A-4147-A177-3AD203B41FA5}">
                          <a16:colId xmlns:a16="http://schemas.microsoft.com/office/drawing/2014/main" val="1937102550"/>
                        </a:ext>
                      </a:extLst>
                    </a:gridCol>
                    <a:gridCol w="764668">
                      <a:extLst>
                        <a:ext uri="{9D8B030D-6E8A-4147-A177-3AD203B41FA5}">
                          <a16:colId xmlns:a16="http://schemas.microsoft.com/office/drawing/2014/main" val="3701392876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3981775572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74032618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399015038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93370118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06384925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280836059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249384449"/>
                        </a:ext>
                      </a:extLst>
                    </a:gridCol>
                  </a:tblGrid>
                  <a:tr h="258186">
                    <a:tc rowSpan="3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4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前仿真</a:t>
                          </a:r>
                          <a:endParaRPr lang="en-US" altLang="zh-CN" sz="14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  <a:p>
                          <a:pPr indent="0" algn="ctr"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（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Freq=</a:t>
                          </a:r>
                          <a:r>
                            <a:rPr lang="en-US" altLang="zh-CN" sz="11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160MHz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)</a:t>
                          </a:r>
                          <a:endParaRPr lang="en-US" altLang="en-US" sz="11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1" dirty="0">
                            <a:solidFill>
                              <a:srgbClr val="FF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76845932"/>
                      </a:ext>
                    </a:extLst>
                  </a:tr>
                  <a:tr h="363220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相位噪声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:r>
                            <a:rPr lang="en-US" altLang="zh-CN" sz="1000" b="0" dirty="0" err="1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dBc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/Hz)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-112.5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-113.2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-112.1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-112.1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-112.8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-111.2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7393371"/>
                      </a:ext>
                    </a:extLst>
                  </a:tr>
                  <a:tr h="258186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5"/>
                          <a:stretch>
                            <a:fillRect l="-138400" t="-239535" r="-628800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372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401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341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400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430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370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577208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418BD337-E7ED-5C61-72FA-10A70CCDB291}"/>
              </a:ext>
            </a:extLst>
          </p:cNvPr>
          <p:cNvSpPr txBox="1"/>
          <p:nvPr/>
        </p:nvSpPr>
        <p:spPr>
          <a:xfrm>
            <a:off x="1207984" y="2716676"/>
            <a:ext cx="3166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 New Roman"/>
                <a:ea typeface="宋体" panose="02010600030101010101" pitchFamily="2" charset="-122"/>
                <a:sym typeface="+mn-ea"/>
              </a:rPr>
              <a:t>VCO Frequency:</a:t>
            </a:r>
            <a:r>
              <a:rPr lang="en-US" altLang="zh-CN" sz="16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110~760MHz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1976C21-2C0F-27EA-4DA4-4C320CA600F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58742" y="4267984"/>
              <a:ext cx="6597178" cy="8795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47">
                      <a:extLst>
                        <a:ext uri="{9D8B030D-6E8A-4147-A177-3AD203B41FA5}">
                          <a16:colId xmlns:a16="http://schemas.microsoft.com/office/drawing/2014/main" val="1937102550"/>
                        </a:ext>
                      </a:extLst>
                    </a:gridCol>
                    <a:gridCol w="764668">
                      <a:extLst>
                        <a:ext uri="{9D8B030D-6E8A-4147-A177-3AD203B41FA5}">
                          <a16:colId xmlns:a16="http://schemas.microsoft.com/office/drawing/2014/main" val="3701392876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3981775572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74032618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399015038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93370118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06384925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280836059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249384449"/>
                        </a:ext>
                      </a:extLst>
                    </a:gridCol>
                  </a:tblGrid>
                  <a:tr h="258186"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前仿真</a:t>
                          </a:r>
                          <a:endParaRPr lang="en-US" altLang="zh-CN" sz="14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  <a:p>
                          <a:pPr indent="0" algn="ctr"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（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Freq=</a:t>
                          </a:r>
                          <a:r>
                            <a:rPr lang="en-US" altLang="zh-CN" sz="11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320MHz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)</a:t>
                          </a:r>
                          <a:endParaRPr lang="en-US" altLang="en-US" sz="11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1" dirty="0">
                            <a:solidFill>
                              <a:srgbClr val="FF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76845932"/>
                      </a:ext>
                    </a:extLst>
                  </a:tr>
                  <a:tr h="258186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相位噪声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:r>
                            <a:rPr lang="en-US" altLang="zh-CN" sz="1000" b="0" dirty="0" err="1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dBc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/Hz)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-108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-108.5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-107.8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-107.8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-108.2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-107.1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7393371"/>
                      </a:ext>
                    </a:extLst>
                  </a:tr>
                  <a:tr h="258186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0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功耗</a:t>
                          </a:r>
                          <a:r>
                            <a:rPr lang="en-US" altLang="zh-CN" sz="10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000" i="0" kern="1200" smtClean="0">
                                  <a:solidFill>
                                    <a:srgbClr val="FF0000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0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A)</a:t>
                          </a:r>
                          <a:endParaRPr lang="zh-CN" altLang="en-US" sz="10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686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727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645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738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782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698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57720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1976C21-2C0F-27EA-4DA4-4C320CA600F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58742" y="4267984"/>
              <a:ext cx="6597178" cy="8795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47">
                      <a:extLst>
                        <a:ext uri="{9D8B030D-6E8A-4147-A177-3AD203B41FA5}">
                          <a16:colId xmlns:a16="http://schemas.microsoft.com/office/drawing/2014/main" val="1937102550"/>
                        </a:ext>
                      </a:extLst>
                    </a:gridCol>
                    <a:gridCol w="764668">
                      <a:extLst>
                        <a:ext uri="{9D8B030D-6E8A-4147-A177-3AD203B41FA5}">
                          <a16:colId xmlns:a16="http://schemas.microsoft.com/office/drawing/2014/main" val="3701392876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3981775572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74032618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399015038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93370118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06384925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280836059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4249384449"/>
                        </a:ext>
                      </a:extLst>
                    </a:gridCol>
                  </a:tblGrid>
                  <a:tr h="258186"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前仿真</a:t>
                          </a:r>
                          <a:endParaRPr lang="en-US" altLang="zh-CN" sz="14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  <a:p>
                          <a:pPr indent="0" algn="ctr"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（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Freq=</a:t>
                          </a:r>
                          <a:r>
                            <a:rPr lang="en-US" altLang="zh-CN" sz="11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320MHz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)</a:t>
                          </a:r>
                          <a:endParaRPr lang="en-US" altLang="en-US" sz="11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1" dirty="0">
                            <a:solidFill>
                              <a:srgbClr val="FF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76845932"/>
                      </a:ext>
                    </a:extLst>
                  </a:tr>
                  <a:tr h="363220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相位噪声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:r>
                            <a:rPr lang="en-US" altLang="zh-CN" sz="1000" b="0" dirty="0" err="1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dBc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/Hz)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-108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-108.5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-107.8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-107.8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-108.2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-107.1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7393371"/>
                      </a:ext>
                    </a:extLst>
                  </a:tr>
                  <a:tr h="258186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6"/>
                          <a:stretch>
                            <a:fillRect l="-139200" t="-239535" r="-628800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686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727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645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738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782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698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57720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9489D10C-A217-D5DA-3D8D-00FF456282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58742" y="5443755"/>
              <a:ext cx="6597178" cy="8795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47">
                      <a:extLst>
                        <a:ext uri="{9D8B030D-6E8A-4147-A177-3AD203B41FA5}">
                          <a16:colId xmlns:a16="http://schemas.microsoft.com/office/drawing/2014/main" val="79584117"/>
                        </a:ext>
                      </a:extLst>
                    </a:gridCol>
                    <a:gridCol w="764668">
                      <a:extLst>
                        <a:ext uri="{9D8B030D-6E8A-4147-A177-3AD203B41FA5}">
                          <a16:colId xmlns:a16="http://schemas.microsoft.com/office/drawing/2014/main" val="2643091029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63273259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3942220072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1977577640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1277956328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149849219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2915014804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1257748275"/>
                        </a:ext>
                      </a:extLst>
                    </a:gridCol>
                  </a:tblGrid>
                  <a:tr h="258186"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前仿真</a:t>
                          </a:r>
                          <a:endParaRPr lang="en-US" altLang="zh-CN" sz="14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  <a:p>
                          <a:pPr indent="0" algn="ctr"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（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Freq=</a:t>
                          </a:r>
                          <a:r>
                            <a:rPr lang="en-US" altLang="zh-CN" sz="11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640MHz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)</a:t>
                          </a:r>
                          <a:endParaRPr lang="en-US" altLang="en-US" sz="11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1" dirty="0">
                            <a:solidFill>
                              <a:srgbClr val="FF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endParaRPr lang="zh-CN" altLang="en-US" sz="12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2143626"/>
                      </a:ext>
                    </a:extLst>
                  </a:tr>
                  <a:tr h="258186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相位噪声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:r>
                            <a:rPr lang="en-US" altLang="zh-CN" sz="1000" b="0" dirty="0" err="1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dBc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/Hz)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-102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-102.9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-100.8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-101.6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-102.4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-100.2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6870580"/>
                      </a:ext>
                    </a:extLst>
                  </a:tr>
                  <a:tr h="258186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0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功耗</a:t>
                          </a:r>
                          <a:r>
                            <a:rPr lang="en-US" altLang="zh-CN" sz="10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000" b="0" i="1" kern="1200" dirty="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oMath>
                          </a14:m>
                          <a:r>
                            <a:rPr lang="en-US" altLang="zh-CN" sz="10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A)</a:t>
                          </a:r>
                          <a:endParaRPr lang="zh-CN" altLang="en-US" sz="10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1.34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1.45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1.42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1.53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1.28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22733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9489D10C-A217-D5DA-3D8D-00FF456282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58742" y="5443755"/>
              <a:ext cx="6597178" cy="8795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2147">
                      <a:extLst>
                        <a:ext uri="{9D8B030D-6E8A-4147-A177-3AD203B41FA5}">
                          <a16:colId xmlns:a16="http://schemas.microsoft.com/office/drawing/2014/main" val="79584117"/>
                        </a:ext>
                      </a:extLst>
                    </a:gridCol>
                    <a:gridCol w="764668">
                      <a:extLst>
                        <a:ext uri="{9D8B030D-6E8A-4147-A177-3AD203B41FA5}">
                          <a16:colId xmlns:a16="http://schemas.microsoft.com/office/drawing/2014/main" val="2643091029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632732597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3942220072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1977577640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1277956328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149849219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2915014804"/>
                        </a:ext>
                      </a:extLst>
                    </a:gridCol>
                    <a:gridCol w="682909">
                      <a:extLst>
                        <a:ext uri="{9D8B030D-6E8A-4147-A177-3AD203B41FA5}">
                          <a16:colId xmlns:a16="http://schemas.microsoft.com/office/drawing/2014/main" val="1257748275"/>
                        </a:ext>
                      </a:extLst>
                    </a:gridCol>
                  </a:tblGrid>
                  <a:tr h="258186"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4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前仿真</a:t>
                          </a:r>
                          <a:endParaRPr lang="en-US" altLang="zh-CN" sz="14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  <a:p>
                          <a:pPr indent="0" algn="ctr"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（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Freq=</a:t>
                          </a:r>
                          <a:r>
                            <a:rPr lang="en-US" altLang="zh-CN" sz="11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640MHz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)</a:t>
                          </a:r>
                          <a:endParaRPr lang="en-US" altLang="en-US" sz="11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1" dirty="0">
                            <a:solidFill>
                              <a:srgbClr val="FF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rowSpan="3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endParaRPr lang="zh-CN" altLang="en-US" sz="12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2143626"/>
                      </a:ext>
                    </a:extLst>
                  </a:tr>
                  <a:tr h="363220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相位噪声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:r>
                            <a:rPr lang="en-US" altLang="zh-CN" sz="1000" b="0" dirty="0" err="1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dBc</a:t>
                          </a: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/Hz)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-102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-102.9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-100.8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-101.6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-102.4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-100.2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6870580"/>
                      </a:ext>
                    </a:extLst>
                  </a:tr>
                  <a:tr h="258186"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7"/>
                          <a:stretch>
                            <a:fillRect l="-139200" t="-239535" r="-628800" b="-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1.34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1.45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1.2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1.42</a:t>
                          </a:r>
                          <a:endParaRPr lang="en-US" altLang="en-US" sz="10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1.53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0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1.28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22733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7D5DCE7A-C1A1-D32B-8A72-9D5C33511D35}"/>
              </a:ext>
            </a:extLst>
          </p:cNvPr>
          <p:cNvSpPr txBox="1"/>
          <p:nvPr/>
        </p:nvSpPr>
        <p:spPr>
          <a:xfrm>
            <a:off x="18766" y="1479843"/>
            <a:ext cx="3399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 New Roman"/>
                <a:ea typeface="宋体" panose="02010600030101010101" pitchFamily="2" charset="-122"/>
                <a:sym typeface="+mn-ea"/>
              </a:rPr>
              <a:t>LC VCO:PN</a:t>
            </a:r>
            <a:r>
              <a:rPr lang="zh-CN" altLang="en-US" sz="1800" dirty="0">
                <a:latin typeface="Times  New Roman"/>
                <a:ea typeface="宋体" panose="02010600030101010101" pitchFamily="2" charset="-122"/>
                <a:sym typeface="+mn-ea"/>
              </a:rPr>
              <a:t>较好，电感面积大</a:t>
            </a:r>
            <a:endParaRPr lang="en-US" altLang="zh-CN" sz="1800" dirty="0">
              <a:latin typeface="Times  New Roman"/>
              <a:ea typeface="宋体" panose="02010600030101010101" pitchFamily="2" charset="-122"/>
              <a:sym typeface="+mn-ea"/>
            </a:endParaRPr>
          </a:p>
          <a:p>
            <a:r>
              <a:rPr lang="en-US" altLang="zh-CN" dirty="0">
                <a:latin typeface="Times  New Roman"/>
                <a:ea typeface="宋体" panose="02010600030101010101" pitchFamily="2" charset="-122"/>
                <a:sym typeface="+mn-ea"/>
              </a:rPr>
              <a:t>Ring VCO</a:t>
            </a:r>
            <a:r>
              <a:rPr lang="zh-CN" altLang="en-US" dirty="0">
                <a:latin typeface="Times  New Roman"/>
                <a:ea typeface="宋体" panose="02010600030101010101" pitchFamily="2" charset="-122"/>
                <a:sym typeface="+mn-ea"/>
              </a:rPr>
              <a:t>：</a:t>
            </a:r>
            <a:r>
              <a:rPr lang="en-US" altLang="zh-CN" dirty="0">
                <a:latin typeface="Times  New Roman"/>
                <a:ea typeface="宋体" panose="02010600030101010101" pitchFamily="2" charset="-122"/>
                <a:sym typeface="+mn-ea"/>
              </a:rPr>
              <a:t>PN</a:t>
            </a:r>
            <a:r>
              <a:rPr lang="zh-CN" altLang="en-US" dirty="0">
                <a:latin typeface="Times  New Roman"/>
                <a:ea typeface="宋体" panose="02010600030101010101" pitchFamily="2" charset="-122"/>
                <a:sym typeface="+mn-ea"/>
              </a:rPr>
              <a:t>较差，面积小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690795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ACAA4A8-271F-BDFE-31FE-F0D28E9D6B09}"/>
              </a:ext>
            </a:extLst>
          </p:cNvPr>
          <p:cNvSpPr txBox="1"/>
          <p:nvPr/>
        </p:nvSpPr>
        <p:spPr>
          <a:xfrm>
            <a:off x="186761" y="97771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2-2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、锁相环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电荷泵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800" dirty="0">
                <a:latin typeface="Times  New Roman"/>
                <a:ea typeface="宋体" panose="02010600030101010101" pitchFamily="2" charset="-122"/>
                <a:sym typeface="+mn-ea"/>
              </a:rPr>
              <a:t>CP)</a:t>
            </a:r>
            <a:endParaRPr lang="zh-CN" altLang="en-US" sz="28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19072E4-C863-D373-2A19-21C766C15C25}"/>
              </a:ext>
            </a:extLst>
          </p:cNvPr>
          <p:cNvSpPr txBox="1"/>
          <p:nvPr/>
        </p:nvSpPr>
        <p:spPr>
          <a:xfrm>
            <a:off x="8626324" y="6306748"/>
            <a:ext cx="2336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 New Roman"/>
                <a:ea typeface="宋体" panose="02010600030101010101" pitchFamily="2" charset="-122"/>
                <a:sym typeface="+mn-ea"/>
              </a:rPr>
              <a:t>Layout:</a:t>
            </a:r>
            <a:r>
              <a:rPr lang="en-US" altLang="zh-CN" sz="18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150um*114um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AC7827-1F33-0CE8-735F-2109709E2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179" y="965608"/>
            <a:ext cx="4794869" cy="22712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0AC861A-41D1-2608-9CCD-713B815D2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377" y="811205"/>
            <a:ext cx="3045116" cy="33510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E8AFF10-EE02-46D3-6B86-5038D7714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075" y="3616268"/>
            <a:ext cx="3454184" cy="2628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45DA6C9E-6260-EEE5-7DFA-2677A427CA13}"/>
                  </a:ext>
                </a:extLst>
              </p:cNvPr>
              <p:cNvSpPr txBox="1"/>
              <p:nvPr/>
            </p:nvSpPr>
            <p:spPr>
              <a:xfrm>
                <a:off x="5729413" y="4491655"/>
                <a:ext cx="2302214" cy="431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zh-CN" altLang="en-US" sz="1000" i="1">
                              <a:latin typeface="Times  New Roman"/>
                              <a:cs typeface="Times New Roman" panose="02020603050405020304" pitchFamily="18" charset="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zh-CN" altLang="en-US" sz="1000" i="1">
                              <a:latin typeface="Times  New Roman"/>
                              <a:cs typeface="Times New Roman" panose="02020603050405020304" pitchFamily="18" charset="0"/>
                            </a:rPr>
                            <m:t>mismatch</m:t>
                          </m:r>
                        </m:sub>
                      </m:sSub>
                      <m:r>
                        <m:rPr>
                          <m:nor/>
                        </m:rPr>
                        <a:rPr lang="zh-CN" altLang="en-US" sz="1000" i="1">
                          <a:latin typeface="Times  New Roman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zh-CN" altLang="en-US" sz="1000" i="1">
                                  <a:latin typeface="Times  New Roman"/>
                                  <a:cs typeface="Times New Roman" panose="020206030504050203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zh-CN" altLang="en-US" sz="1000" i="1">
                                  <a:latin typeface="Times  New Roman"/>
                                  <a:cs typeface="Times New Roman" panose="02020603050405020304" pitchFamily="18" charset="0"/>
                                </a:rPr>
                                <m:t>UP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CN" altLang="en-US" sz="1000" i="1">
                              <a:latin typeface="Times  New Roman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zh-CN" altLang="en-US" sz="1000" i="1">
                                  <a:latin typeface="Times  New Roman"/>
                                  <a:cs typeface="Times New Roman" panose="020206030504050203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zh-CN" altLang="en-US" sz="1000" i="1">
                                  <a:latin typeface="Times  New Roman"/>
                                  <a:cs typeface="Times New Roman" panose="02020603050405020304" pitchFamily="18" charset="0"/>
                                </a:rPr>
                                <m:t>DW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lin"/>
                              <m:ctrlPr>
                                <a:rPr lang="zh-CN" alt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zh-CN" altLang="en-US" sz="1000" i="1">
                                          <a:latin typeface="Times  New Roman"/>
                                          <a:cs typeface="Times New Roman" panose="02020603050405020304" pitchFamily="18" charset="0"/>
                                        </a:rPr>
                                        <m:t>I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zh-CN" altLang="en-US" sz="1000" i="1">
                                          <a:latin typeface="Times  New Roman"/>
                                          <a:cs typeface="Times New Roman" panose="02020603050405020304" pitchFamily="18" charset="0"/>
                                        </a:rPr>
                                        <m:t>UP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zh-CN" altLang="en-US" sz="1000" i="1">
                                      <a:latin typeface="Times  New Roman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zh-CN" altLang="en-US" sz="1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zh-CN" altLang="en-US" sz="1000" i="1">
                                          <a:latin typeface="Times  New Roman"/>
                                          <a:cs typeface="Times New Roman" panose="02020603050405020304" pitchFamily="18" charset="0"/>
                                        </a:rPr>
                                        <m:t>I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zh-CN" altLang="en-US" sz="1000" i="1">
                                          <a:latin typeface="Times  New Roman"/>
                                          <a:cs typeface="Times New Roman" panose="02020603050405020304" pitchFamily="18" charset="0"/>
                                        </a:rPr>
                                        <m:t>DW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altLang="zh-CN" sz="1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zh-CN" altLang="en-US" sz="1000" dirty="0">
                  <a:latin typeface="Times  New Roman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45DA6C9E-6260-EEE5-7DFA-2677A427C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413" y="4491655"/>
                <a:ext cx="2302214" cy="431849"/>
              </a:xfrm>
              <a:prstGeom prst="rect">
                <a:avLst/>
              </a:prstGeom>
              <a:blipFill>
                <a:blip r:embed="rId6"/>
                <a:stretch>
                  <a:fillRect t="-4225" b="-746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325E380A-175F-516B-05E0-56BCFC0C8D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4848103"/>
                  </p:ext>
                </p:extLst>
              </p:nvPr>
            </p:nvGraphicFramePr>
            <p:xfrm>
              <a:off x="362040" y="4073392"/>
              <a:ext cx="5247757" cy="11947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2066">
                      <a:extLst>
                        <a:ext uri="{9D8B030D-6E8A-4147-A177-3AD203B41FA5}">
                          <a16:colId xmlns:a16="http://schemas.microsoft.com/office/drawing/2014/main" val="3701392876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3981775572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740326187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3990150387"/>
                        </a:ext>
                      </a:extLst>
                    </a:gridCol>
                  </a:tblGrid>
                  <a:tr h="2426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2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kern="120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前仿</a:t>
                          </a:r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真</a:t>
                          </a:r>
                          <a:endParaRPr lang="en-US" altLang="zh-CN" sz="12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2009511"/>
                      </a:ext>
                    </a:extLst>
                  </a:tr>
                  <a:tr h="2443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Icp</a:t>
                          </a:r>
                          <a:r>
                            <a:rPr lang="en-US" altLang="zh-CN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=100uA</a:t>
                          </a:r>
                          <a:endParaRPr lang="zh-CN" altLang="zh-CN" sz="12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76845932"/>
                      </a:ext>
                    </a:extLst>
                  </a:tr>
                  <a:tr h="390267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2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电流失配比</a:t>
                          </a:r>
                          <a:endParaRPr lang="en-US" altLang="zh-CN" sz="12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(VC=0.2~1.1V)</a:t>
                          </a:r>
                          <a:endParaRPr lang="zh-CN" altLang="en-US" sz="12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0.04%—0.1%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0.04%—0.1%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0.04%—0.08%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7393371"/>
                      </a:ext>
                    </a:extLst>
                  </a:tr>
                  <a:tr h="222008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功耗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A)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455.9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540.4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402.1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57720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325E380A-175F-516B-05E0-56BCFC0C8D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4848103"/>
                  </p:ext>
                </p:extLst>
              </p:nvPr>
            </p:nvGraphicFramePr>
            <p:xfrm>
              <a:off x="362040" y="4073392"/>
              <a:ext cx="5247757" cy="11947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2066">
                      <a:extLst>
                        <a:ext uri="{9D8B030D-6E8A-4147-A177-3AD203B41FA5}">
                          <a16:colId xmlns:a16="http://schemas.microsoft.com/office/drawing/2014/main" val="3701392876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3981775572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740326187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3990150387"/>
                        </a:ext>
                      </a:extLst>
                    </a:gridCol>
                  </a:tblGrid>
                  <a:tr h="2637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2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kern="120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前仿</a:t>
                          </a:r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真</a:t>
                          </a:r>
                          <a:endParaRPr lang="en-US" altLang="zh-CN" sz="12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2009511"/>
                      </a:ext>
                    </a:extLst>
                  </a:tr>
                  <a:tr h="2655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Icp</a:t>
                          </a:r>
                          <a:r>
                            <a:rPr lang="en-US" altLang="zh-CN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=100uA</a:t>
                          </a:r>
                          <a:endParaRPr lang="zh-CN" altLang="zh-CN" sz="12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76845932"/>
                      </a:ext>
                    </a:extLst>
                  </a:tr>
                  <a:tr h="424180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2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电流失配比</a:t>
                          </a:r>
                          <a:endParaRPr lang="en-US" altLang="zh-CN" sz="12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(VC=0.2~1.1V)</a:t>
                          </a:r>
                          <a:endParaRPr lang="zh-CN" altLang="en-US" sz="12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0.04%—0.1%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0.04%—0.1%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0.04%—0.08%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7393371"/>
                      </a:ext>
                    </a:extLst>
                  </a:tr>
                  <a:tr h="2413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7"/>
                          <a:stretch>
                            <a:fillRect l="-377" t="-400000" r="-225660" b="-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455.9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540.4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402.1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57720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5725006E-6F84-9549-3DBE-3FE01E651D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7966956"/>
                  </p:ext>
                </p:extLst>
              </p:nvPr>
            </p:nvGraphicFramePr>
            <p:xfrm>
              <a:off x="362040" y="5348545"/>
              <a:ext cx="5247756" cy="12224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2065">
                      <a:extLst>
                        <a:ext uri="{9D8B030D-6E8A-4147-A177-3AD203B41FA5}">
                          <a16:colId xmlns:a16="http://schemas.microsoft.com/office/drawing/2014/main" val="2604276430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3312166213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4116790244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274934856"/>
                        </a:ext>
                      </a:extLst>
                    </a:gridCol>
                  </a:tblGrid>
                  <a:tr h="269822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1052237"/>
                      </a:ext>
                    </a:extLst>
                  </a:tr>
                  <a:tr h="2717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Icp</a:t>
                          </a:r>
                          <a:r>
                            <a:rPr lang="en-US" altLang="zh-CN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=100uA</a:t>
                          </a:r>
                          <a:endParaRPr lang="zh-CN" altLang="zh-CN" sz="12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7148134"/>
                      </a:ext>
                    </a:extLst>
                  </a:tr>
                  <a:tr h="434001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2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电流失配比</a:t>
                          </a:r>
                          <a:endParaRPr lang="en-US" altLang="zh-CN" sz="12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(VC=0.2~1.1V)</a:t>
                          </a:r>
                          <a:endParaRPr lang="zh-CN" altLang="en-US" sz="12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0.05%—0.11%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0.05%—0.12%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0.04%—0.11%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36401851"/>
                      </a:ext>
                    </a:extLst>
                  </a:tr>
                  <a:tr h="246887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功耗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20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A)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457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540.5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402.4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948008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5725006E-6F84-9549-3DBE-3FE01E651D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7966956"/>
                  </p:ext>
                </p:extLst>
              </p:nvPr>
            </p:nvGraphicFramePr>
            <p:xfrm>
              <a:off x="362040" y="5348545"/>
              <a:ext cx="5247756" cy="12224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2065">
                      <a:extLst>
                        <a:ext uri="{9D8B030D-6E8A-4147-A177-3AD203B41FA5}">
                          <a16:colId xmlns:a16="http://schemas.microsoft.com/office/drawing/2014/main" val="2604276430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3312166213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4116790244"/>
                        </a:ext>
                      </a:extLst>
                    </a:gridCol>
                    <a:gridCol w="1211897">
                      <a:extLst>
                        <a:ext uri="{9D8B030D-6E8A-4147-A177-3AD203B41FA5}">
                          <a16:colId xmlns:a16="http://schemas.microsoft.com/office/drawing/2014/main" val="274934856"/>
                        </a:ext>
                      </a:extLst>
                    </a:gridCol>
                  </a:tblGrid>
                  <a:tr h="269822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1052237"/>
                      </a:ext>
                    </a:extLst>
                  </a:tr>
                  <a:tr h="2717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Icp</a:t>
                          </a:r>
                          <a:r>
                            <a:rPr lang="en-US" altLang="zh-CN" sz="1200" kern="1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=100uA</a:t>
                          </a:r>
                          <a:endParaRPr lang="zh-CN" altLang="zh-CN" sz="1200" kern="1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TT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FF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0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SS</a:t>
                          </a:r>
                          <a:endParaRPr lang="zh-CN" altLang="en-US" sz="10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17148134"/>
                      </a:ext>
                    </a:extLst>
                  </a:tr>
                  <a:tr h="434001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2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电流失配比</a:t>
                          </a:r>
                          <a:endParaRPr lang="en-US" altLang="zh-CN" sz="12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  <a:p>
                          <a:pPr indent="0" algn="ctr">
                            <a:buNone/>
                          </a:pPr>
                          <a:r>
                            <a:rPr lang="en-US" altLang="zh-CN" sz="12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(VC=0.2~1.1V)</a:t>
                          </a:r>
                          <a:endParaRPr lang="zh-CN" altLang="en-US" sz="1200" b="0" dirty="0">
                            <a:solidFill>
                              <a:srgbClr val="FF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0.05%—0.11%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0.05%—0.12%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0.04%—0.11%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36401851"/>
                      </a:ext>
                    </a:extLst>
                  </a:tr>
                  <a:tr h="24688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8"/>
                          <a:stretch>
                            <a:fillRect l="-377" t="-397561" r="-225660" b="-292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457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540.5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5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402.4</a:t>
                          </a:r>
                          <a:endParaRPr lang="zh-CN" sz="12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9480086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202959A3-6EAF-25FE-1FB2-AA3A019535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52" y="1371286"/>
            <a:ext cx="4200594" cy="214817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A051853-DAC2-CE34-6698-5D70799B6F27}"/>
              </a:ext>
            </a:extLst>
          </p:cNvPr>
          <p:cNvSpPr txBox="1"/>
          <p:nvPr/>
        </p:nvSpPr>
        <p:spPr>
          <a:xfrm>
            <a:off x="351710" y="903677"/>
            <a:ext cx="2338354" cy="40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0" kern="1200" dirty="0">
                <a:solidFill>
                  <a:srgbClr val="000000"/>
                </a:solidFill>
                <a:latin typeface="Times  New Roman"/>
                <a:ea typeface="宋体" panose="02010600030101010101" pitchFamily="2" charset="-122"/>
                <a:cs typeface="+mn-cs"/>
              </a:rPr>
              <a:t>CP</a:t>
            </a:r>
            <a:r>
              <a:rPr lang="zh-CN" altLang="en-US" sz="1800" b="0" kern="1200" dirty="0">
                <a:solidFill>
                  <a:srgbClr val="000000"/>
                </a:solidFill>
                <a:latin typeface="Times  New Roman"/>
                <a:ea typeface="宋体" panose="02010600030101010101" pitchFamily="2" charset="-122"/>
                <a:cs typeface="+mn-cs"/>
              </a:rPr>
              <a:t>存在的非理想因素：</a:t>
            </a:r>
            <a:endParaRPr lang="en-US" altLang="zh-CN" sz="1800" b="0" dirty="0">
              <a:solidFill>
                <a:schemeClr val="tx1"/>
              </a:solidFill>
              <a:latin typeface="Times  New Roman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305714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ACAA4A8-271F-BDFE-31FE-F0D28E9D6B09}"/>
              </a:ext>
            </a:extLst>
          </p:cNvPr>
          <p:cNvSpPr txBox="1"/>
          <p:nvPr/>
        </p:nvSpPr>
        <p:spPr>
          <a:xfrm>
            <a:off x="186761" y="97771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2-3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、锁相环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鉴频鉴相器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800" dirty="0">
                <a:latin typeface="Times  New Roman"/>
                <a:ea typeface="宋体" panose="02010600030101010101" pitchFamily="2" charset="-122"/>
                <a:sym typeface="+mn-ea"/>
              </a:rPr>
              <a:t>PFD)</a:t>
            </a:r>
            <a:endParaRPr lang="zh-CN" altLang="en-US" sz="28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7EEB38B-081F-F537-B378-AA2DADBE3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556" y="834462"/>
            <a:ext cx="5646515" cy="291457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19072E4-C863-D373-2A19-21C766C15C25}"/>
              </a:ext>
            </a:extLst>
          </p:cNvPr>
          <p:cNvSpPr txBox="1"/>
          <p:nvPr/>
        </p:nvSpPr>
        <p:spPr>
          <a:xfrm>
            <a:off x="1794270" y="6244895"/>
            <a:ext cx="2106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 New Roman"/>
                <a:ea typeface="宋体" panose="02010600030101010101" pitchFamily="2" charset="-122"/>
                <a:sym typeface="+mn-ea"/>
              </a:rPr>
              <a:t>Layout:</a:t>
            </a:r>
            <a:r>
              <a:rPr lang="en-US" altLang="zh-CN" sz="18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57um*40um</a:t>
            </a: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6D21C1B8-6D9A-50A0-8456-EC0B28777D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3022715"/>
                  </p:ext>
                </p:extLst>
              </p:nvPr>
            </p:nvGraphicFramePr>
            <p:xfrm>
              <a:off x="4689454" y="4286886"/>
              <a:ext cx="6872590" cy="1386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4963">
                      <a:extLst>
                        <a:ext uri="{9D8B030D-6E8A-4147-A177-3AD203B41FA5}">
                          <a16:colId xmlns:a16="http://schemas.microsoft.com/office/drawing/2014/main" val="3701392876"/>
                        </a:ext>
                      </a:extLst>
                    </a:gridCol>
                    <a:gridCol w="1511030">
                      <a:extLst>
                        <a:ext uri="{9D8B030D-6E8A-4147-A177-3AD203B41FA5}">
                          <a16:colId xmlns:a16="http://schemas.microsoft.com/office/drawing/2014/main" val="3981775572"/>
                        </a:ext>
                      </a:extLst>
                    </a:gridCol>
                    <a:gridCol w="1478604">
                      <a:extLst>
                        <a:ext uri="{9D8B030D-6E8A-4147-A177-3AD203B41FA5}">
                          <a16:colId xmlns:a16="http://schemas.microsoft.com/office/drawing/2014/main" val="31038985"/>
                        </a:ext>
                      </a:extLst>
                    </a:gridCol>
                    <a:gridCol w="1433209">
                      <a:extLst>
                        <a:ext uri="{9D8B030D-6E8A-4147-A177-3AD203B41FA5}">
                          <a16:colId xmlns:a16="http://schemas.microsoft.com/office/drawing/2014/main" val="1936691211"/>
                        </a:ext>
                      </a:extLst>
                    </a:gridCol>
                    <a:gridCol w="1224784">
                      <a:extLst>
                        <a:ext uri="{9D8B030D-6E8A-4147-A177-3AD203B41FA5}">
                          <a16:colId xmlns:a16="http://schemas.microsoft.com/office/drawing/2014/main" val="3327748218"/>
                        </a:ext>
                      </a:extLst>
                    </a:gridCol>
                  </a:tblGrid>
                  <a:tr h="450850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PFD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前仿真</a:t>
                          </a:r>
                          <a:endParaRPr lang="zh-CN" altLang="en-US" sz="14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(</a:t>
                          </a:r>
                          <a:r>
                            <a:rPr lang="en-US" altLang="en-US" sz="1400" b="0" dirty="0" err="1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tt</a:t>
                          </a: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)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(</a:t>
                          </a: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ff</a:t>
                          </a: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)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(</a:t>
                          </a: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ss</a:t>
                          </a: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)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76845932"/>
                      </a:ext>
                    </a:extLst>
                  </a:tr>
                  <a:tr h="450850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4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鉴相范围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-1.96pi</a:t>
                          </a: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~1.96pi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-1.93pi~1.93pi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-1.92pi~1.92pi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-1.92pi~1.92pi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7393371"/>
                      </a:ext>
                    </a:extLst>
                  </a:tr>
                  <a:tr h="450850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功耗</a:t>
                          </a: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400" i="0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A)</a:t>
                          </a:r>
                          <a:endParaRPr lang="zh-CN" altLang="en-US" sz="14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117.5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159.7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162.8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156.8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57720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6D21C1B8-6D9A-50A0-8456-EC0B28777D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3022715"/>
                  </p:ext>
                </p:extLst>
              </p:nvPr>
            </p:nvGraphicFramePr>
            <p:xfrm>
              <a:off x="4689454" y="4286886"/>
              <a:ext cx="6872590" cy="1386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4963">
                      <a:extLst>
                        <a:ext uri="{9D8B030D-6E8A-4147-A177-3AD203B41FA5}">
                          <a16:colId xmlns:a16="http://schemas.microsoft.com/office/drawing/2014/main" val="3701392876"/>
                        </a:ext>
                      </a:extLst>
                    </a:gridCol>
                    <a:gridCol w="1511030">
                      <a:extLst>
                        <a:ext uri="{9D8B030D-6E8A-4147-A177-3AD203B41FA5}">
                          <a16:colId xmlns:a16="http://schemas.microsoft.com/office/drawing/2014/main" val="3981775572"/>
                        </a:ext>
                      </a:extLst>
                    </a:gridCol>
                    <a:gridCol w="1478604">
                      <a:extLst>
                        <a:ext uri="{9D8B030D-6E8A-4147-A177-3AD203B41FA5}">
                          <a16:colId xmlns:a16="http://schemas.microsoft.com/office/drawing/2014/main" val="31038985"/>
                        </a:ext>
                      </a:extLst>
                    </a:gridCol>
                    <a:gridCol w="1433209">
                      <a:extLst>
                        <a:ext uri="{9D8B030D-6E8A-4147-A177-3AD203B41FA5}">
                          <a16:colId xmlns:a16="http://schemas.microsoft.com/office/drawing/2014/main" val="1936691211"/>
                        </a:ext>
                      </a:extLst>
                    </a:gridCol>
                    <a:gridCol w="1224784">
                      <a:extLst>
                        <a:ext uri="{9D8B030D-6E8A-4147-A177-3AD203B41FA5}">
                          <a16:colId xmlns:a16="http://schemas.microsoft.com/office/drawing/2014/main" val="3327748218"/>
                        </a:ext>
                      </a:extLst>
                    </a:gridCol>
                  </a:tblGrid>
                  <a:tr h="485140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PFD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前仿真</a:t>
                          </a:r>
                          <a:endParaRPr lang="zh-CN" altLang="en-US" sz="14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(</a:t>
                          </a:r>
                          <a:r>
                            <a:rPr lang="en-US" altLang="en-US" sz="1400" b="0" dirty="0" err="1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tt</a:t>
                          </a: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)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(</a:t>
                          </a: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ff</a:t>
                          </a: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)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R+C+CC</a:t>
                          </a:r>
                        </a:p>
                        <a:p>
                          <a:pPr indent="0" algn="ctr">
                            <a:buNone/>
                          </a:pP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(</a:t>
                          </a: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ss</a:t>
                          </a: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)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76845932"/>
                      </a:ext>
                    </a:extLst>
                  </a:tr>
                  <a:tr h="450850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400" b="0" dirty="0">
                              <a:solidFill>
                                <a:srgbClr val="FF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鉴相范围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-1.96pi</a:t>
                          </a: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~1.96pi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-1.93pi~1.93pi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-1.92pi~1.92pi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-1.92pi~1.92pi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7393371"/>
                      </a:ext>
                    </a:extLst>
                  </a:tr>
                  <a:tr h="45085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498" t="-217568" r="-461692" b="-1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117.5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159.7</a:t>
                          </a:r>
                          <a:endParaRPr lang="en-US" altLang="en-US" sz="14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162.8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4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156.8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577208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F207A1C8-BF98-AD2B-F64E-20FC33722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80" y="857257"/>
            <a:ext cx="5463020" cy="237870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9ACDFA-9167-1E66-45F8-C996E6315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127" y="3595351"/>
            <a:ext cx="3761081" cy="252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2370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724650"/>
            <a:ext cx="12192000" cy="1333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25400"/>
            <a:ext cx="11176000" cy="748030"/>
            <a:chOff x="0" y="40"/>
            <a:chExt cx="17600" cy="1178"/>
          </a:xfrm>
        </p:grpSpPr>
        <p:sp>
          <p:nvSpPr>
            <p:cNvPr id="11270" name="文本框 6"/>
            <p:cNvSpPr txBox="1"/>
            <p:nvPr/>
          </p:nvSpPr>
          <p:spPr>
            <a:xfrm>
              <a:off x="1368" y="40"/>
              <a:ext cx="8029" cy="11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800" b="1" dirty="0">
                <a:solidFill>
                  <a:srgbClr val="4B649F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0" y="1218"/>
              <a:ext cx="17600" cy="0"/>
            </a:xfrm>
            <a:prstGeom prst="line">
              <a:avLst/>
            </a:prstGeom>
            <a:ln w="25400">
              <a:gradFill>
                <a:gsLst>
                  <a:gs pos="0">
                    <a:srgbClr val="4B649F"/>
                  </a:gs>
                  <a:gs pos="100000">
                    <a:srgbClr val="7DB1C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ACAA4A8-271F-BDFE-31FE-F0D28E9D6B09}"/>
              </a:ext>
            </a:extLst>
          </p:cNvPr>
          <p:cNvSpPr txBox="1"/>
          <p:nvPr/>
        </p:nvSpPr>
        <p:spPr>
          <a:xfrm>
            <a:off x="186761" y="97771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2-4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、锁相环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分频器</a:t>
            </a: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800" dirty="0">
                <a:latin typeface="Times  New Roman"/>
                <a:ea typeface="宋体" panose="02010600030101010101" pitchFamily="2" charset="-122"/>
                <a:sym typeface="+mn-ea"/>
              </a:rPr>
              <a:t>Divider)</a:t>
            </a:r>
            <a:endParaRPr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240A845-CBFE-BDB3-59E7-D1C627E7A67F}"/>
              </a:ext>
            </a:extLst>
          </p:cNvPr>
          <p:cNvSpPr txBox="1"/>
          <p:nvPr/>
        </p:nvSpPr>
        <p:spPr>
          <a:xfrm>
            <a:off x="307952" y="2888109"/>
            <a:ext cx="47609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 New Roman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sz="1600" dirty="0">
                <a:latin typeface="Times  New Roman"/>
                <a:ea typeface="宋体" panose="02010600030101010101" pitchFamily="2" charset="-122"/>
                <a:sym typeface="+mn-ea"/>
              </a:rPr>
              <a:t>个控制端口，其中</a:t>
            </a:r>
            <a:r>
              <a:rPr lang="en-US" altLang="zh-CN" sz="16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600" dirty="0">
                <a:latin typeface="Times  New Roman"/>
                <a:ea typeface="宋体" panose="02010600030101010101" pitchFamily="2" charset="-122"/>
                <a:sym typeface="+mn-ea"/>
              </a:rPr>
              <a:t>个控制</a:t>
            </a:r>
            <a:r>
              <a:rPr lang="en-US" altLang="zh-CN" sz="1600" dirty="0">
                <a:latin typeface="Times  New Roman"/>
                <a:ea typeface="宋体" panose="02010600030101010101" pitchFamily="2" charset="-122"/>
                <a:sym typeface="+mn-ea"/>
              </a:rPr>
              <a:t>P</a:t>
            </a:r>
            <a:r>
              <a:rPr lang="zh-CN" altLang="en-US" sz="1600" dirty="0">
                <a:latin typeface="Times  New Roman"/>
                <a:ea typeface="宋体" panose="02010600030101010101" pitchFamily="2" charset="-122"/>
                <a:sym typeface="+mn-ea"/>
              </a:rPr>
              <a:t>分频，</a:t>
            </a:r>
            <a:r>
              <a:rPr lang="en-US" altLang="zh-CN" sz="16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1600" dirty="0">
                <a:latin typeface="Times  New Roman"/>
                <a:ea typeface="宋体" panose="02010600030101010101" pitchFamily="2" charset="-122"/>
                <a:sym typeface="+mn-ea"/>
              </a:rPr>
              <a:t>个控制</a:t>
            </a:r>
            <a:r>
              <a:rPr lang="en-US" altLang="zh-CN" sz="1600" dirty="0">
                <a:latin typeface="Times  New Roman"/>
                <a:ea typeface="宋体" panose="02010600030101010101" pitchFamily="2" charset="-122"/>
                <a:sym typeface="+mn-ea"/>
              </a:rPr>
              <a:t>S</a:t>
            </a:r>
            <a:r>
              <a:rPr lang="zh-CN" altLang="en-US" sz="1600" dirty="0">
                <a:latin typeface="Times  New Roman"/>
                <a:ea typeface="宋体" panose="02010600030101010101" pitchFamily="2" charset="-122"/>
                <a:sym typeface="+mn-ea"/>
              </a:rPr>
              <a:t>分频。设计分频比：</a:t>
            </a:r>
            <a:r>
              <a:rPr lang="en-US" altLang="zh-CN" sz="1600" dirty="0">
                <a:latin typeface="Times  New Roman"/>
                <a:ea typeface="宋体" panose="02010600030101010101" pitchFamily="2" charset="-122"/>
                <a:sym typeface="+mn-ea"/>
              </a:rPr>
              <a:t>2~17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964551-EF9C-9F37-3F7F-6E63C5EF4F8C}"/>
              </a:ext>
            </a:extLst>
          </p:cNvPr>
          <p:cNvSpPr txBox="1"/>
          <p:nvPr/>
        </p:nvSpPr>
        <p:spPr>
          <a:xfrm>
            <a:off x="6458186" y="860237"/>
            <a:ext cx="207402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Times  New Roman"/>
                <a:ea typeface="宋体" panose="02010600030101010101" pitchFamily="2" charset="-122"/>
                <a:sym typeface="+mn-ea"/>
              </a:rPr>
              <a:t>输出频率控制端口</a:t>
            </a:r>
            <a:r>
              <a:rPr lang="en-US" altLang="zh-CN" sz="1400" dirty="0">
                <a:latin typeface="Times  New Roman"/>
                <a:ea typeface="宋体" panose="02010600030101010101" pitchFamily="2" charset="-122"/>
                <a:sym typeface="+mn-ea"/>
              </a:rPr>
              <a:t>(P2P1P0S1S0)</a:t>
            </a:r>
            <a:r>
              <a:rPr lang="zh-CN" altLang="en-US" sz="1400" dirty="0">
                <a:latin typeface="Times  New Roman"/>
                <a:ea typeface="宋体" panose="02010600030101010101" pitchFamily="2" charset="-122"/>
                <a:sym typeface="+mn-ea"/>
              </a:rPr>
              <a:t>：</a:t>
            </a:r>
            <a:endParaRPr lang="en-US" altLang="zh-CN" sz="1400" dirty="0">
              <a:latin typeface="Times  New Roman"/>
              <a:ea typeface="宋体" panose="02010600030101010101" pitchFamily="2" charset="-122"/>
              <a:sym typeface="+mn-ea"/>
            </a:endParaRPr>
          </a:p>
          <a:p>
            <a:endParaRPr lang="en-US" altLang="zh-CN" sz="1400" dirty="0">
              <a:latin typeface="Times  New Roman"/>
              <a:ea typeface="宋体" panose="02010600030101010101" pitchFamily="2" charset="-122"/>
              <a:sym typeface="+mn-ea"/>
            </a:endParaRPr>
          </a:p>
          <a:p>
            <a:r>
              <a:rPr lang="en-US" altLang="zh-CN" sz="1400" dirty="0">
                <a:latin typeface="Times  New Roman"/>
                <a:ea typeface="宋体" panose="02010600030101010101" pitchFamily="2" charset="-122"/>
                <a:sym typeface="+mn-ea"/>
              </a:rPr>
              <a:t>    160MHz:</a:t>
            </a:r>
            <a:r>
              <a:rPr lang="en-US" altLang="zh-CN" sz="14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01000   </a:t>
            </a:r>
          </a:p>
          <a:p>
            <a:r>
              <a:rPr lang="en-US" altLang="zh-CN" sz="1400" dirty="0">
                <a:latin typeface="Times  New Roman"/>
                <a:ea typeface="宋体" panose="02010600030101010101" pitchFamily="2" charset="-122"/>
                <a:sym typeface="+mn-ea"/>
              </a:rPr>
              <a:t>    320MHz:</a:t>
            </a:r>
            <a:r>
              <a:rPr lang="en-US" altLang="zh-CN" sz="14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10000   </a:t>
            </a:r>
          </a:p>
          <a:p>
            <a:r>
              <a:rPr lang="en-US" altLang="zh-CN" sz="1400" dirty="0">
                <a:latin typeface="Times  New Roman"/>
                <a:ea typeface="宋体" panose="02010600030101010101" pitchFamily="2" charset="-122"/>
                <a:sym typeface="+mn-ea"/>
              </a:rPr>
              <a:t>    640MHz:</a:t>
            </a:r>
            <a:r>
              <a:rPr lang="en-US" altLang="zh-CN" sz="14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11110</a:t>
            </a:r>
          </a:p>
          <a:p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表格 25">
                <a:extLst>
                  <a:ext uri="{FF2B5EF4-FFF2-40B4-BE49-F238E27FC236}">
                    <a16:creationId xmlns:a16="http://schemas.microsoft.com/office/drawing/2014/main" id="{AF30617B-07AC-9514-8BFA-608F4458A2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4304720"/>
                  </p:ext>
                </p:extLst>
              </p:nvPr>
            </p:nvGraphicFramePr>
            <p:xfrm>
              <a:off x="307952" y="3986946"/>
              <a:ext cx="4967635" cy="16117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7398">
                      <a:extLst>
                        <a:ext uri="{9D8B030D-6E8A-4147-A177-3AD203B41FA5}">
                          <a16:colId xmlns:a16="http://schemas.microsoft.com/office/drawing/2014/main" val="3321330492"/>
                        </a:ext>
                      </a:extLst>
                    </a:gridCol>
                    <a:gridCol w="1167398">
                      <a:extLst>
                        <a:ext uri="{9D8B030D-6E8A-4147-A177-3AD203B41FA5}">
                          <a16:colId xmlns:a16="http://schemas.microsoft.com/office/drawing/2014/main" val="2125150188"/>
                        </a:ext>
                      </a:extLst>
                    </a:gridCol>
                    <a:gridCol w="877613">
                      <a:extLst>
                        <a:ext uri="{9D8B030D-6E8A-4147-A177-3AD203B41FA5}">
                          <a16:colId xmlns:a16="http://schemas.microsoft.com/office/drawing/2014/main" val="1672104937"/>
                        </a:ext>
                      </a:extLst>
                    </a:gridCol>
                    <a:gridCol w="877613">
                      <a:extLst>
                        <a:ext uri="{9D8B030D-6E8A-4147-A177-3AD203B41FA5}">
                          <a16:colId xmlns:a16="http://schemas.microsoft.com/office/drawing/2014/main" val="1092977572"/>
                        </a:ext>
                      </a:extLst>
                    </a:gridCol>
                    <a:gridCol w="877613">
                      <a:extLst>
                        <a:ext uri="{9D8B030D-6E8A-4147-A177-3AD203B41FA5}">
                          <a16:colId xmlns:a16="http://schemas.microsoft.com/office/drawing/2014/main" val="3759525228"/>
                        </a:ext>
                      </a:extLst>
                    </a:gridCol>
                  </a:tblGrid>
                  <a:tr h="516310"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>
                            <a:buNone/>
                          </a:pPr>
                          <a:endParaRPr lang="en-US" altLang="en-US" sz="16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>
                            <a:buNone/>
                          </a:pPr>
                          <a:r>
                            <a:rPr lang="zh-CN" altLang="en-US" sz="16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性能指标</a:t>
                          </a:r>
                          <a:endParaRPr lang="en-US" altLang="en-US" sz="16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6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160MHz</a:t>
                          </a:r>
                          <a:endParaRPr lang="zh-CN" altLang="en-US" sz="16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6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320MHz</a:t>
                          </a:r>
                          <a:endParaRPr lang="zh-CN" altLang="en-US" sz="16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6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640MHz</a:t>
                          </a:r>
                          <a:endParaRPr lang="zh-CN" altLang="en-US" sz="16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6613690"/>
                      </a:ext>
                    </a:extLst>
                  </a:tr>
                  <a:tr h="547733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前仿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功耗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60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A)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193</a:t>
                          </a:r>
                          <a:endParaRPr lang="en-US" altLang="en-US" sz="16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237</a:t>
                          </a: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321</a:t>
                          </a: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7206640"/>
                      </a:ext>
                    </a:extLst>
                  </a:tr>
                  <a:tr h="547733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后仿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功耗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60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μ</m:t>
                              </m:r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A)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222</a:t>
                          </a: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284</a:t>
                          </a: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408</a:t>
                          </a: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18989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表格 25">
                <a:extLst>
                  <a:ext uri="{FF2B5EF4-FFF2-40B4-BE49-F238E27FC236}">
                    <a16:creationId xmlns:a16="http://schemas.microsoft.com/office/drawing/2014/main" id="{AF30617B-07AC-9514-8BFA-608F4458A2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4304720"/>
                  </p:ext>
                </p:extLst>
              </p:nvPr>
            </p:nvGraphicFramePr>
            <p:xfrm>
              <a:off x="307952" y="3986946"/>
              <a:ext cx="4967635" cy="16117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7398">
                      <a:extLst>
                        <a:ext uri="{9D8B030D-6E8A-4147-A177-3AD203B41FA5}">
                          <a16:colId xmlns:a16="http://schemas.microsoft.com/office/drawing/2014/main" val="3321330492"/>
                        </a:ext>
                      </a:extLst>
                    </a:gridCol>
                    <a:gridCol w="1167398">
                      <a:extLst>
                        <a:ext uri="{9D8B030D-6E8A-4147-A177-3AD203B41FA5}">
                          <a16:colId xmlns:a16="http://schemas.microsoft.com/office/drawing/2014/main" val="2125150188"/>
                        </a:ext>
                      </a:extLst>
                    </a:gridCol>
                    <a:gridCol w="877613">
                      <a:extLst>
                        <a:ext uri="{9D8B030D-6E8A-4147-A177-3AD203B41FA5}">
                          <a16:colId xmlns:a16="http://schemas.microsoft.com/office/drawing/2014/main" val="1672104937"/>
                        </a:ext>
                      </a:extLst>
                    </a:gridCol>
                    <a:gridCol w="877613">
                      <a:extLst>
                        <a:ext uri="{9D8B030D-6E8A-4147-A177-3AD203B41FA5}">
                          <a16:colId xmlns:a16="http://schemas.microsoft.com/office/drawing/2014/main" val="1092977572"/>
                        </a:ext>
                      </a:extLst>
                    </a:gridCol>
                    <a:gridCol w="877613">
                      <a:extLst>
                        <a:ext uri="{9D8B030D-6E8A-4147-A177-3AD203B41FA5}">
                          <a16:colId xmlns:a16="http://schemas.microsoft.com/office/drawing/2014/main" val="3759525228"/>
                        </a:ext>
                      </a:extLst>
                    </a:gridCol>
                  </a:tblGrid>
                  <a:tr h="516310"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>
                            <a:buNone/>
                          </a:pPr>
                          <a:endParaRPr lang="en-US" altLang="en-US" sz="16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>
                            <a:buNone/>
                          </a:pPr>
                          <a:r>
                            <a:rPr lang="zh-CN" altLang="en-US" sz="1600" b="0" kern="120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  <a:cs typeface="+mn-cs"/>
                            </a:rPr>
                            <a:t>性能指标</a:t>
                          </a:r>
                          <a:endParaRPr lang="en-US" altLang="en-US" sz="1600" b="0" kern="1200" dirty="0">
                            <a:solidFill>
                              <a:schemeClr val="tx1"/>
                            </a:solidFill>
                            <a:latin typeface="Times  New Roman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6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160MHz</a:t>
                          </a:r>
                          <a:endParaRPr lang="zh-CN" altLang="en-US" sz="16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6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320MHz</a:t>
                          </a:r>
                          <a:endParaRPr lang="zh-CN" altLang="en-US" sz="16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zh-CN" sz="1600" b="0" dirty="0">
                              <a:solidFill>
                                <a:srgbClr val="000000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640MHz</a:t>
                          </a:r>
                          <a:endParaRPr lang="zh-CN" altLang="en-US" sz="1600" b="0" dirty="0">
                            <a:solidFill>
                              <a:srgbClr val="000000"/>
                            </a:solidFill>
                            <a:latin typeface="Times  New Roman"/>
                            <a:ea typeface="宋体" panose="02010600030101010101" pitchFamily="2" charset="-122"/>
                          </a:endParaRP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6613690"/>
                      </a:ext>
                    </a:extLst>
                  </a:tr>
                  <a:tr h="547733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前仿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100521" t="-95556" r="-225521" b="-1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193</a:t>
                          </a:r>
                          <a:endParaRPr lang="en-US" altLang="en-US" sz="1600" b="0" dirty="0">
                            <a:solidFill>
                              <a:srgbClr val="000000"/>
                            </a:solidFill>
                            <a:latin typeface="Times  New Roman"/>
                          </a:endParaRP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237</a:t>
                          </a: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321</a:t>
                          </a: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7206640"/>
                      </a:ext>
                    </a:extLst>
                  </a:tr>
                  <a:tr h="547733"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Times  New Roman"/>
                              <a:ea typeface="宋体" panose="02010600030101010101" pitchFamily="2" charset="-122"/>
                            </a:rPr>
                            <a:t>后仿</a:t>
                          </a:r>
                        </a:p>
                      </a:txBody>
                      <a:tcPr marL="12700" marR="12700" marT="12700" anchor="ctr">
                        <a:lnL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100521" t="-195556" r="-225521" b="-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222</a:t>
                          </a: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284</a:t>
                          </a: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buNone/>
                          </a:pPr>
                          <a:r>
                            <a:rPr lang="en-US" altLang="en-US" sz="1600" b="0" dirty="0">
                              <a:solidFill>
                                <a:srgbClr val="000000"/>
                              </a:solidFill>
                              <a:latin typeface="Times  New Roman"/>
                            </a:rPr>
                            <a:t>408</a:t>
                          </a:r>
                        </a:p>
                      </a:txBody>
                      <a:tcPr marL="12700" marR="12700" marT="12700" anchor="ctr">
                        <a:lnL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>
                          <a:solidFill>
                            <a:srgbClr val="000000"/>
                          </a:solidFill>
                          <a:prstDash val="solid"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18989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80855AE5-9434-F8B3-5C1B-C4BAFB96B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156" y="222350"/>
            <a:ext cx="3392892" cy="2057069"/>
          </a:xfrm>
          <a:prstGeom prst="rect">
            <a:avLst/>
          </a:prstGeom>
        </p:spPr>
      </p:pic>
      <p:pic>
        <p:nvPicPr>
          <p:cNvPr id="7" name="图片 6" descr="图表&#10;&#10;描述已自动生成">
            <a:extLst>
              <a:ext uri="{FF2B5EF4-FFF2-40B4-BE49-F238E27FC236}">
                <a16:creationId xmlns:a16="http://schemas.microsoft.com/office/drawing/2014/main" id="{64337DA2-6B1A-9765-4868-22D372130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061" y="2279419"/>
            <a:ext cx="3263987" cy="2057076"/>
          </a:xfrm>
          <a:prstGeom prst="rect">
            <a:avLst/>
          </a:prstGeom>
        </p:spPr>
      </p:pic>
      <p:pic>
        <p:nvPicPr>
          <p:cNvPr id="12" name="图片 11" descr="图示&#10;&#10;描述已自动生成">
            <a:extLst>
              <a:ext uri="{FF2B5EF4-FFF2-40B4-BE49-F238E27FC236}">
                <a16:creationId xmlns:a16="http://schemas.microsoft.com/office/drawing/2014/main" id="{9FAAF99C-3A70-F1E3-8E52-687027934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533" y="4422336"/>
            <a:ext cx="3420515" cy="188458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01E841-CCB8-C6A2-2429-30B296DE3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488" y="3248035"/>
            <a:ext cx="2916513" cy="27277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7BD27DA-97F2-165D-DEB6-7775EF5AE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886" y="927120"/>
            <a:ext cx="4905602" cy="179594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9387E20-D100-D107-30D1-0998F9ECC486}"/>
              </a:ext>
            </a:extLst>
          </p:cNvPr>
          <p:cNvSpPr txBox="1"/>
          <p:nvPr/>
        </p:nvSpPr>
        <p:spPr>
          <a:xfrm>
            <a:off x="5806976" y="6084570"/>
            <a:ext cx="2249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 New Roman"/>
                <a:ea typeface="宋体" panose="02010600030101010101" pitchFamily="2" charset="-122"/>
                <a:sym typeface="+mn-ea"/>
              </a:rPr>
              <a:t>Layout:</a:t>
            </a:r>
            <a:r>
              <a:rPr lang="en-US" altLang="zh-CN" sz="18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82um*</a:t>
            </a:r>
            <a:r>
              <a:rPr lang="en-US" altLang="zh-CN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77</a:t>
            </a:r>
            <a:r>
              <a:rPr lang="en-US" altLang="zh-CN" sz="1800" dirty="0">
                <a:solidFill>
                  <a:srgbClr val="FF0000"/>
                </a:solidFill>
                <a:latin typeface="Times  New Roman"/>
                <a:ea typeface="宋体" panose="02010600030101010101" pitchFamily="2" charset="-122"/>
                <a:sym typeface="+mn-ea"/>
              </a:rPr>
              <a:t>um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6171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WQ3ZDVjMTMzOTlkZjk1YTZkZDI4NTgwYTEzM2UyYTk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56,&quot;width&quot;:403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a774835-bf59-4883-8376-537642993348}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6819</TotalTime>
  <Words>2419</Words>
  <Application>Microsoft Office PowerPoint</Application>
  <PresentationFormat>宽屏</PresentationFormat>
  <Paragraphs>703</Paragraphs>
  <Slides>32</Slides>
  <Notes>32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Times  New Roman</vt:lpstr>
      <vt:lpstr>ui-sans-serif</vt:lpstr>
      <vt:lpstr>等线</vt:lpstr>
      <vt:lpstr>等线</vt:lpstr>
      <vt:lpstr>DengXian Light</vt:lpstr>
      <vt:lpstr>宋体</vt:lpstr>
      <vt:lpstr>Arial</vt:lpstr>
      <vt:lpstr>Calibri</vt:lpstr>
      <vt:lpstr>Cambria Math</vt:lpstr>
      <vt:lpstr>Times New Roman</vt:lpstr>
      <vt:lpstr>Wingdings</vt:lpstr>
      <vt:lpstr>主题1</vt:lpstr>
      <vt:lpstr>Office 主题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董</dc:creator>
  <cp:lastModifiedBy>e357</cp:lastModifiedBy>
  <cp:revision>969</cp:revision>
  <dcterms:created xsi:type="dcterms:W3CDTF">2014-08-26T23:43:00Z</dcterms:created>
  <dcterms:modified xsi:type="dcterms:W3CDTF">2024-07-09T08:14:24Z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ED82916DD7EF4D61851736C7E9477B8C_13</vt:lpwstr>
  </property>
  <property fmtid="{D5CDD505-2E9C-101B-9397-08002B2CF9AE}" pid="3" name="KSOProductBuildVer">
    <vt:lpwstr>2052-12.1.0.16120</vt:lpwstr>
  </property>
</Properties>
</file>