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598" r:id="rId6"/>
    <p:sldId id="606" r:id="rId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56D3417-B9A6-4AFC-B61D-F4223857E717}">
          <p14:sldIdLst>
            <p14:sldId id="262"/>
            <p14:sldId id="257"/>
            <p14:sldId id="258"/>
            <p14:sldId id="259"/>
            <p14:sldId id="598"/>
            <p14:sldId id="6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gy" initials="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CC8"/>
    <a:srgbClr val="581743"/>
    <a:srgbClr val="FF0000"/>
    <a:srgbClr val="7BD1A2"/>
    <a:srgbClr val="FBE5D6"/>
    <a:srgbClr val="2E75B6"/>
    <a:srgbClr val="FFFFFF"/>
    <a:srgbClr val="0000FF"/>
    <a:srgbClr val="FFFF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80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1C64A-5B03-4964-806B-56572D3E6E50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6D1A-FD2E-4E8E-97DC-EBA0CD6647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50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4D3CCDD-D58A-45DB-AFFB-ABF58AC0D624}"/>
              </a:ext>
            </a:extLst>
          </p:cNvPr>
          <p:cNvSpPr/>
          <p:nvPr userDrawn="1"/>
        </p:nvSpPr>
        <p:spPr>
          <a:xfrm>
            <a:off x="391795" y="379095"/>
            <a:ext cx="11411585" cy="6099810"/>
          </a:xfrm>
          <a:prstGeom prst="rect">
            <a:avLst/>
          </a:prstGeom>
          <a:solidFill>
            <a:srgbClr val="FFFFFF">
              <a:alpha val="44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校徽紫色版">
            <a:extLst>
              <a:ext uri="{FF2B5EF4-FFF2-40B4-BE49-F238E27FC236}">
                <a16:creationId xmlns:a16="http://schemas.microsoft.com/office/drawing/2014/main" id="{3737DDD1-E112-40E9-82F4-E26B200ADA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33445" y="241300"/>
            <a:ext cx="4446270" cy="287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E9-9B41-4614-ADA2-4FB5A3461996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12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297A-F6C1-4533-A22B-56713280BCEF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7837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538C94-B066-4988-88B5-6DEE02FD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7491FDD-75FC-4358-9F34-4B9061C4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7571-C6EF-453C-8019-467298B56060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31455B9-A6B3-4DE8-B59C-3EC960ED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FE91F3-FDDC-408B-BD3E-089CFB5C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132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572-391B-4F2C-905C-35AD2B2EFB56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rgbClr val="58174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06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08918" y="6113779"/>
            <a:ext cx="2743200" cy="365125"/>
          </a:xfrm>
        </p:spPr>
        <p:txBody>
          <a:bodyPr/>
          <a:lstStyle>
            <a:lvl1pPr>
              <a:defRPr sz="1800" b="1">
                <a:solidFill>
                  <a:srgbClr val="58174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9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A72C-4C5F-429E-8B0B-A87D2D70443D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1743"/>
                </a:solidFill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88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452B-D6A3-4472-9AB0-776CAD364ADB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1743"/>
                </a:solidFill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61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5B47-1DC3-4403-96B8-F33FF64A05E2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1743"/>
                </a:solidFill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31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0535-B554-4AA6-8EC4-D7B397CFE5CA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95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A19B-7212-4529-AC11-501734A93F98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01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95CD-9B42-4F39-A0CB-17212E731C63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46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7F1-9F39-499A-9850-BE4C68430B6E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4042-48CA-45E5-9362-6435AFBED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02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6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7571-C6EF-453C-8019-467298B56060}" type="datetime1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91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D4C4042-48CA-45E5-9362-6435AFBED2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56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8.png"/><Relationship Id="rId5" Type="http://schemas.openxmlformats.org/officeDocument/2006/relationships/image" Target="../media/image42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6EC2C85E-28FA-1D1D-D0D3-0CD87EBA19E0}"/>
              </a:ext>
            </a:extLst>
          </p:cNvPr>
          <p:cNvSpPr/>
          <p:nvPr/>
        </p:nvSpPr>
        <p:spPr>
          <a:xfrm>
            <a:off x="4484914" y="2536371"/>
            <a:ext cx="7108372" cy="225334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E5987B6-D304-4F7E-2227-FCBE3C544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Three ionization measurement methods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5E5B8F-6DD3-9613-A1A7-8264207A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DF46-6DB6-4F90-A6A5-47A402DB5E53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35AE877-3CF6-6F5D-8C52-4C4074870756}"/>
              </a:ext>
            </a:extLst>
          </p:cNvPr>
          <p:cNvSpPr/>
          <p:nvPr/>
        </p:nvSpPr>
        <p:spPr>
          <a:xfrm>
            <a:off x="1230086" y="2906486"/>
            <a:ext cx="2743200" cy="1426029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Counting Method</a:t>
            </a:r>
            <a:endParaRPr lang="zh-CN" altLang="en-US" sz="2400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8234892-F134-06BF-3BF8-139130F96B70}"/>
              </a:ext>
            </a:extLst>
          </p:cNvPr>
          <p:cNvSpPr/>
          <p:nvPr/>
        </p:nvSpPr>
        <p:spPr>
          <a:xfrm>
            <a:off x="4838700" y="2906485"/>
            <a:ext cx="2743200" cy="1426029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Distance Method</a:t>
            </a:r>
            <a:endParaRPr lang="zh-CN" altLang="en-US" sz="2400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E6F0EA-7145-E7BF-3443-5388A051E834}"/>
              </a:ext>
            </a:extLst>
          </p:cNvPr>
          <p:cNvSpPr/>
          <p:nvPr/>
        </p:nvSpPr>
        <p:spPr>
          <a:xfrm>
            <a:off x="8447315" y="2906485"/>
            <a:ext cx="2743200" cy="1426029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Energy Method</a:t>
            </a:r>
            <a:endParaRPr lang="zh-CN" altLang="en-US" sz="2400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486F081-922F-B11C-4C2D-57DF073256BE}"/>
              </a:ext>
            </a:extLst>
          </p:cNvPr>
          <p:cNvSpPr txBox="1"/>
          <p:nvPr/>
        </p:nvSpPr>
        <p:spPr>
          <a:xfrm>
            <a:off x="6607629" y="1987620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Updated methods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B2017E9-7B4E-DC99-362D-68FDD34F4D80}"/>
              </a:ext>
            </a:extLst>
          </p:cNvPr>
          <p:cNvSpPr txBox="1"/>
          <p:nvPr/>
        </p:nvSpPr>
        <p:spPr>
          <a:xfrm>
            <a:off x="1998503" y="5266065"/>
            <a:ext cx="8194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Previously we use the </a:t>
            </a:r>
            <a:r>
              <a:rPr lang="en-US" altLang="zh-CN" sz="2000" b="1" dirty="0">
                <a:solidFill>
                  <a:srgbClr val="00B0F0"/>
                </a:solidFill>
              </a:rPr>
              <a:t>counting method</a:t>
            </a:r>
            <a:r>
              <a:rPr lang="en-US" altLang="zh-CN" sz="2000" dirty="0"/>
              <a:t> for the </a:t>
            </a:r>
            <a:r>
              <a:rPr lang="en-US" altLang="zh-CN" sz="2000" dirty="0" err="1"/>
              <a:t>dN</a:t>
            </a:r>
            <a:r>
              <a:rPr lang="en-US" altLang="zh-CN" sz="2000" dirty="0"/>
              <a:t>/dx reconstruction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Two more methods (</a:t>
            </a:r>
            <a:r>
              <a:rPr lang="en-US" altLang="zh-CN" sz="2000" b="1" dirty="0">
                <a:solidFill>
                  <a:schemeClr val="accent2"/>
                </a:solidFill>
              </a:rPr>
              <a:t>distance method</a:t>
            </a:r>
            <a:r>
              <a:rPr lang="en-US" altLang="zh-CN" sz="2000" dirty="0"/>
              <a:t> and </a:t>
            </a:r>
            <a:r>
              <a:rPr lang="en-US" altLang="zh-CN" sz="2000" b="1" dirty="0">
                <a:solidFill>
                  <a:srgbClr val="00B050"/>
                </a:solidFill>
              </a:rPr>
              <a:t>energy method</a:t>
            </a:r>
            <a:r>
              <a:rPr lang="en-US" altLang="zh-CN" sz="2000" dirty="0"/>
              <a:t>) are being investigated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6962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2F72CE-D96B-C56A-39B7-8BE5F29DC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Counting method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89017F8-6D92-7749-A23C-FBC41219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DF46-6DB6-4F90-A6A5-47A402DB5E53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102" name="图片 101">
            <a:extLst>
              <a:ext uri="{FF2B5EF4-FFF2-40B4-BE49-F238E27FC236}">
                <a16:creationId xmlns:a16="http://schemas.microsoft.com/office/drawing/2014/main" id="{DB183F66-7CC8-73CB-4A77-E773AC845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6395" y="1839068"/>
            <a:ext cx="5152213" cy="43688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文本框 102">
                <a:extLst>
                  <a:ext uri="{FF2B5EF4-FFF2-40B4-BE49-F238E27FC236}">
                    <a16:creationId xmlns:a16="http://schemas.microsoft.com/office/drawing/2014/main" id="{2E9FE6F0-4EA1-6CC0-5182-ACEF963B7C55}"/>
                  </a:ext>
                </a:extLst>
              </p:cNvPr>
              <p:cNvSpPr txBox="1"/>
              <p:nvPr/>
            </p:nvSpPr>
            <p:spPr>
              <a:xfrm>
                <a:off x="6991468" y="1839068"/>
                <a:ext cx="4362332" cy="4185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zh-CN" sz="2400" b="1" u="sng" dirty="0"/>
                  <a:t>Intuition: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Ionization is </a:t>
                </a:r>
                <a:r>
                  <a:rPr lang="en-US" altLang="zh-CN" sz="2400" b="1" dirty="0">
                    <a:solidFill>
                      <a:srgbClr val="C00000"/>
                    </a:solidFill>
                  </a:rPr>
                  <a:t>proportional</a:t>
                </a:r>
                <a:r>
                  <a:rPr lang="en-US" altLang="zh-CN" sz="2400" dirty="0"/>
                  <a:t> to the number of fired pixels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altLang="zh-CN" sz="2400" b="1" u="sng" dirty="0"/>
                  <a:t>Algorithm: </a:t>
                </a:r>
              </a:p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Count the number of hits whose energies are above a threshold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altLang="zh-CN" sz="2400" b="1" u="sng" dirty="0"/>
                  <a:t>Output: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zh-CN" altLang="en-US" sz="2400" b="1" dirty="0">
                    <a:solidFill>
                      <a:srgbClr val="00B0F0"/>
                    </a:solidFill>
                  </a:rPr>
                  <a:t> </a:t>
                </a:r>
                <a:r>
                  <a:rPr lang="en-US" altLang="zh-CN" sz="2400" b="1" dirty="0">
                    <a:solidFill>
                      <a:srgbClr val="00B0F0"/>
                    </a:solidFill>
                  </a:rPr>
                  <a:t>[n/cm</a:t>
                </a:r>
                <a:r>
                  <a:rPr lang="en-US" altLang="zh-CN" sz="2400" b="1" baseline="30000" dirty="0">
                    <a:solidFill>
                      <a:srgbClr val="00B0F0"/>
                    </a:solidFill>
                  </a:rPr>
                  <a:t>-1</a:t>
                </a:r>
                <a:r>
                  <a:rPr lang="en-US" altLang="zh-CN" sz="2400" b="1" dirty="0">
                    <a:solidFill>
                      <a:srgbClr val="00B0F0"/>
                    </a:solidFill>
                  </a:rPr>
                  <a:t>]</a:t>
                </a:r>
                <a:endParaRPr lang="zh-CN" alt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03" name="文本框 102">
                <a:extLst>
                  <a:ext uri="{FF2B5EF4-FFF2-40B4-BE49-F238E27FC236}">
                    <a16:creationId xmlns:a16="http://schemas.microsoft.com/office/drawing/2014/main" id="{2E9FE6F0-4EA1-6CC0-5182-ACEF963B7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468" y="1839068"/>
                <a:ext cx="4362332" cy="4185761"/>
              </a:xfrm>
              <a:prstGeom prst="rect">
                <a:avLst/>
              </a:prstGeom>
              <a:blipFill>
                <a:blip r:embed="rId3"/>
                <a:stretch>
                  <a:fillRect l="-2235" t="-1020" r="-1955" b="-26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59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4F4213-ABFC-66DA-D5C5-82C865AE1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Distance method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8FCCC4E-33BE-33DE-841A-3B6B7DD1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DF46-6DB6-4F90-A6A5-47A402DB5E53}" type="slidenum">
              <a:rPr lang="zh-CN" altLang="en-US" smtClean="0"/>
              <a:t>3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8C009D0-2715-DE7C-8027-02671E21C020}"/>
                  </a:ext>
                </a:extLst>
              </p:cNvPr>
              <p:cNvSpPr txBox="1"/>
              <p:nvPr/>
            </p:nvSpPr>
            <p:spPr>
              <a:xfrm>
                <a:off x="6480799" y="1119111"/>
                <a:ext cx="5411101" cy="5601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zh-CN" sz="2400" b="1" u="sng" dirty="0"/>
                  <a:t>Intuition: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Ionization is </a:t>
                </a:r>
                <a:r>
                  <a:rPr lang="en-US" altLang="zh-CN" sz="2400" b="1" dirty="0">
                    <a:solidFill>
                      <a:srgbClr val="C00000"/>
                    </a:solidFill>
                  </a:rPr>
                  <a:t>inverse</a:t>
                </a:r>
                <a:r>
                  <a:rPr lang="en-US" altLang="zh-CN" sz="2400" dirty="0"/>
                  <a:t> </a:t>
                </a:r>
                <a:r>
                  <a:rPr lang="en-US" altLang="zh-CN" sz="2400" b="1" dirty="0">
                    <a:solidFill>
                      <a:srgbClr val="C00000"/>
                    </a:solidFill>
                  </a:rPr>
                  <a:t>proportional</a:t>
                </a:r>
                <a:r>
                  <a:rPr lang="en-US" altLang="zh-CN" sz="2400" dirty="0"/>
                  <a:t> to the average distance between hits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altLang="zh-CN" sz="2400" b="1" u="sng" dirty="0"/>
                  <a:t>Algorithm: </a:t>
                </a:r>
              </a:p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Sort the hits along the track direction</a:t>
                </a:r>
              </a:p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Calculate the projected distances </a:t>
                </a:r>
                <a:r>
                  <a:rPr lang="en-US" altLang="zh-CN" sz="2400" dirty="0" err="1"/>
                  <a:t>w.r.t.</a:t>
                </a:r>
                <a:r>
                  <a:rPr lang="en-US" altLang="zh-CN" sz="2400" dirty="0"/>
                  <a:t> the track direction between adjacent hits</a:t>
                </a:r>
              </a:p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Average the distances and </a:t>
                </a:r>
                <a:r>
                  <a:rPr lang="en-US" altLang="zh-CN" sz="2400" b="1" dirty="0">
                    <a:solidFill>
                      <a:srgbClr val="C00000"/>
                    </a:solidFill>
                  </a:rPr>
                  <a:t>take the reciprocal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altLang="zh-CN" sz="2400" b="1" u="sng" dirty="0"/>
                  <a:t>Output: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zh-CN" altLang="en-US" sz="2400" b="1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zh-CN" sz="2400" b="1" dirty="0">
                    <a:solidFill>
                      <a:schemeClr val="accent2"/>
                    </a:solidFill>
                  </a:rPr>
                  <a:t>[cm</a:t>
                </a:r>
                <a:r>
                  <a:rPr lang="en-US" altLang="zh-CN" sz="2400" b="1" baseline="30000" dirty="0">
                    <a:solidFill>
                      <a:schemeClr val="accent2"/>
                    </a:solidFill>
                  </a:rPr>
                  <a:t>-1</a:t>
                </a:r>
                <a:r>
                  <a:rPr lang="en-US" altLang="zh-CN" sz="2400" b="1" dirty="0">
                    <a:solidFill>
                      <a:schemeClr val="accent2"/>
                    </a:solidFill>
                  </a:rPr>
                  <a:t>]</a:t>
                </a:r>
                <a:endParaRPr lang="zh-CN" altLang="en-US" sz="2400" b="1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8C009D0-2715-DE7C-8027-02671E21C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799" y="1119111"/>
                <a:ext cx="5411101" cy="5601533"/>
              </a:xfrm>
              <a:prstGeom prst="rect">
                <a:avLst/>
              </a:prstGeom>
              <a:blipFill>
                <a:blip r:embed="rId2"/>
                <a:stretch>
                  <a:fillRect l="-1689" t="-763" r="-1914" b="-17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03359576-D2C3-5AD6-6A0D-3D51222C21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6395" y="1839068"/>
            <a:ext cx="5152213" cy="4368899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9DF695BA-04AD-5C30-7239-4238F9F38F3C}"/>
              </a:ext>
            </a:extLst>
          </p:cNvPr>
          <p:cNvSpPr/>
          <p:nvPr/>
        </p:nvSpPr>
        <p:spPr>
          <a:xfrm>
            <a:off x="3005650" y="3257549"/>
            <a:ext cx="556851" cy="5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D00660F5-DCA5-565E-C318-F1B1B6E503B8}"/>
              </a:ext>
            </a:extLst>
          </p:cNvPr>
          <p:cNvCxnSpPr>
            <a:cxnSpLocks/>
          </p:cNvCxnSpPr>
          <p:nvPr/>
        </p:nvCxnSpPr>
        <p:spPr>
          <a:xfrm flipV="1">
            <a:off x="3582620" y="340581"/>
            <a:ext cx="4734919" cy="29169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2051EC95-D6A7-FEA1-8A03-7C919D460F43}"/>
              </a:ext>
            </a:extLst>
          </p:cNvPr>
          <p:cNvCxnSpPr>
            <a:cxnSpLocks/>
          </p:cNvCxnSpPr>
          <p:nvPr/>
        </p:nvCxnSpPr>
        <p:spPr>
          <a:xfrm flipV="1">
            <a:off x="3582620" y="1388382"/>
            <a:ext cx="4734919" cy="24271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47D5DA0-C0F0-487C-88D1-D3FE274C3CEE}"/>
              </a:ext>
            </a:extLst>
          </p:cNvPr>
          <p:cNvGrpSpPr/>
          <p:nvPr/>
        </p:nvGrpSpPr>
        <p:grpSpPr>
          <a:xfrm>
            <a:off x="8342521" y="-28751"/>
            <a:ext cx="3703734" cy="1660347"/>
            <a:chOff x="7110189" y="323539"/>
            <a:chExt cx="3703734" cy="1660347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0BD0EB8D-87A0-2ECF-1FB5-3FFB678EC7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10189" y="710939"/>
              <a:ext cx="1042140" cy="1029733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3276BF11-09A0-0855-C81C-ED2E7C903030}"/>
                </a:ext>
              </a:extLst>
            </p:cNvPr>
            <p:cNvCxnSpPr>
              <a:cxnSpLocks/>
            </p:cNvCxnSpPr>
            <p:nvPr/>
          </p:nvCxnSpPr>
          <p:spPr>
            <a:xfrm>
              <a:off x="7302837" y="1226181"/>
              <a:ext cx="685800" cy="0"/>
            </a:xfrm>
            <a:prstGeom prst="line">
              <a:avLst/>
            </a:prstGeom>
            <a:ln w="38100">
              <a:solidFill>
                <a:schemeClr val="accent6"/>
              </a:solidFill>
              <a:headEnd type="diamond" w="med" len="med"/>
              <a:tailEnd type="diamond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6406D553-5F9B-222E-9A92-C74A9C1A65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83363" y="989208"/>
              <a:ext cx="1140534" cy="200837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64B7FC85-7C7E-32DD-BB40-097E4CEF2F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17681" y="1165612"/>
              <a:ext cx="1137941" cy="19724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2F280722-35A3-0CDF-0674-8DD599283C55}"/>
                </a:ext>
              </a:extLst>
            </p:cNvPr>
            <p:cNvSpPr txBox="1"/>
            <p:nvPr/>
          </p:nvSpPr>
          <p:spPr>
            <a:xfrm>
              <a:off x="8607420" y="820753"/>
              <a:ext cx="22065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00B0F0"/>
                  </a:solidFill>
                </a:rPr>
                <a:t>d: </a:t>
              </a:r>
              <a:r>
                <a:rPr lang="en-US" altLang="zh-CN" b="1" dirty="0">
                  <a:solidFill>
                    <a:srgbClr val="00B0F0"/>
                  </a:solidFill>
                </a:rPr>
                <a:t>Projected distance </a:t>
              </a:r>
              <a:r>
                <a:rPr lang="en-US" altLang="zh-CN" b="1" dirty="0" err="1">
                  <a:solidFill>
                    <a:srgbClr val="00B0F0"/>
                  </a:solidFill>
                </a:rPr>
                <a:t>w.r.t.</a:t>
              </a:r>
              <a:r>
                <a:rPr lang="en-US" altLang="zh-CN" b="1" dirty="0">
                  <a:solidFill>
                    <a:srgbClr val="00B0F0"/>
                  </a:solidFill>
                </a:rPr>
                <a:t> to the track direction</a:t>
              </a:r>
              <a:endParaRPr lang="zh-CN" altLang="en-US" sz="20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50D4D788-1BFE-C855-68AA-1A0919FAD057}"/>
                </a:ext>
              </a:extLst>
            </p:cNvPr>
            <p:cNvCxnSpPr>
              <a:cxnSpLocks/>
            </p:cNvCxnSpPr>
            <p:nvPr/>
          </p:nvCxnSpPr>
          <p:spPr>
            <a:xfrm>
              <a:off x="8466794" y="947604"/>
              <a:ext cx="46292" cy="24244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DC381342-CAE4-D249-FD4F-A8AB96C135A3}"/>
                </a:ext>
              </a:extLst>
            </p:cNvPr>
            <p:cNvCxnSpPr>
              <a:cxnSpLocks/>
            </p:cNvCxnSpPr>
            <p:nvPr/>
          </p:nvCxnSpPr>
          <p:spPr>
            <a:xfrm>
              <a:off x="7472036" y="396204"/>
              <a:ext cx="318445" cy="1587682"/>
            </a:xfrm>
            <a:prstGeom prst="line">
              <a:avLst/>
            </a:prstGeom>
            <a:ln w="28575">
              <a:solidFill>
                <a:srgbClr val="00B0F0"/>
              </a:solidFill>
              <a:prstDash val="solid"/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41C458B2-C7D3-3B49-7C6B-6EAFA8B699CD}"/>
                </a:ext>
              </a:extLst>
            </p:cNvPr>
            <p:cNvSpPr txBox="1"/>
            <p:nvPr/>
          </p:nvSpPr>
          <p:spPr>
            <a:xfrm>
              <a:off x="7512991" y="323539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rgbClr val="00B0F0"/>
                  </a:solidFill>
                </a:rPr>
                <a:t>Track</a:t>
              </a:r>
              <a:endParaRPr lang="zh-CN" altLang="en-US" b="1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496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75E171-970D-8A41-A8D1-16C199A7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Energy method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2734D4C-08C4-0CE2-033F-ADC2B2E0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DF46-6DB6-4F90-A6A5-47A402DB5E53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DD29639-7589-B2C5-CE33-1D0E971AC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6395" y="1839068"/>
            <a:ext cx="5152213" cy="43688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710850ED-95E0-7862-2EC8-ED5717EAC450}"/>
                  </a:ext>
                </a:extLst>
              </p:cNvPr>
              <p:cNvSpPr txBox="1"/>
              <p:nvPr/>
            </p:nvSpPr>
            <p:spPr>
              <a:xfrm>
                <a:off x="6818124" y="1119942"/>
                <a:ext cx="5134391" cy="5601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zh-CN" sz="2400" b="1" u="sng" dirty="0"/>
                  <a:t>Intuition: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Ionization is </a:t>
                </a:r>
                <a:r>
                  <a:rPr lang="en-US" altLang="zh-CN" sz="2400" b="1" dirty="0">
                    <a:solidFill>
                      <a:srgbClr val="C00000"/>
                    </a:solidFill>
                  </a:rPr>
                  <a:t>proportional</a:t>
                </a:r>
                <a:r>
                  <a:rPr lang="en-US" altLang="zh-CN" sz="2400" dirty="0"/>
                  <a:t> to the energy deposition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altLang="zh-CN" sz="2400" b="1" u="sng" dirty="0"/>
                  <a:t>Algorithm: </a:t>
                </a:r>
              </a:p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Combine hits into layers (row-wise or column wise)</a:t>
                </a:r>
              </a:p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Calculate the sum of the energy deposition within each layer</a:t>
                </a:r>
              </a:p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Discard the top 30% of layers with the highest energy and take sum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altLang="zh-CN" sz="2400" b="1" u="sng" dirty="0"/>
                  <a:t>Output: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zh-CN" altLang="en-US" sz="2400" b="1" dirty="0">
                    <a:solidFill>
                      <a:srgbClr val="00B050"/>
                    </a:solidFill>
                  </a:rPr>
                  <a:t> </a:t>
                </a:r>
                <a:r>
                  <a:rPr lang="en-US" altLang="zh-CN" sz="2400" b="1" dirty="0">
                    <a:solidFill>
                      <a:srgbClr val="00B050"/>
                    </a:solidFill>
                  </a:rPr>
                  <a:t>[charge/cm</a:t>
                </a:r>
                <a:r>
                  <a:rPr lang="en-US" altLang="zh-CN" sz="2400" b="1" baseline="30000" dirty="0">
                    <a:solidFill>
                      <a:srgbClr val="00B050"/>
                    </a:solidFill>
                  </a:rPr>
                  <a:t>-1</a:t>
                </a:r>
                <a:r>
                  <a:rPr lang="en-US" altLang="zh-CN" sz="2400" b="1" dirty="0">
                    <a:solidFill>
                      <a:srgbClr val="00B050"/>
                    </a:solidFill>
                  </a:rPr>
                  <a:t>]</a:t>
                </a:r>
                <a:endParaRPr lang="zh-CN" alt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710850ED-95E0-7862-2EC8-ED5717EAC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124" y="1119942"/>
                <a:ext cx="5134391" cy="5601533"/>
              </a:xfrm>
              <a:prstGeom prst="rect">
                <a:avLst/>
              </a:prstGeom>
              <a:blipFill>
                <a:blip r:embed="rId3"/>
                <a:stretch>
                  <a:fillRect l="-1779" t="-762" r="-830" b="-1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5E294E5D-6E4E-D1C3-59B8-11371B3DBB3B}"/>
              </a:ext>
            </a:extLst>
          </p:cNvPr>
          <p:cNvSpPr/>
          <p:nvPr/>
        </p:nvSpPr>
        <p:spPr>
          <a:xfrm>
            <a:off x="2489199" y="2739571"/>
            <a:ext cx="1479551" cy="2177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E9F27E5-6E17-7B04-A5DC-E627CD21337A}"/>
              </a:ext>
            </a:extLst>
          </p:cNvPr>
          <p:cNvSpPr txBox="1"/>
          <p:nvPr/>
        </p:nvSpPr>
        <p:spPr>
          <a:xfrm>
            <a:off x="3968750" y="2328804"/>
            <a:ext cx="1643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Sum the energies over a layer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69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83E5C1-7EB8-44CA-9008-58DC5C46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Reconstructed variables vs. MC truth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A71B853-07D4-AD7E-3DC6-8E5D8E48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DF46-6DB6-4F90-A6A5-47A402DB5E53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D4F6A36-19CE-8733-92CA-F9C50E7E3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2631" y="1799816"/>
            <a:ext cx="3591246" cy="291905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C3B66D2-07B9-EBBD-6C6F-DCEA83A0C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76" y="1795707"/>
            <a:ext cx="3591246" cy="291905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322CBC5-968C-6D15-1A84-113C741DD4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124" y="1860950"/>
            <a:ext cx="3591245" cy="2788567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8760E9D2-0C62-8DE9-84B4-43A21742C04A}"/>
              </a:ext>
            </a:extLst>
          </p:cNvPr>
          <p:cNvSpPr txBox="1"/>
          <p:nvPr/>
        </p:nvSpPr>
        <p:spPr>
          <a:xfrm>
            <a:off x="1521670" y="5613667"/>
            <a:ext cx="9252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The reconstructed variables have </a:t>
            </a:r>
            <a:r>
              <a:rPr lang="en-US" altLang="zh-CN" sz="2000" b="1" dirty="0">
                <a:solidFill>
                  <a:srgbClr val="C00000"/>
                </a:solidFill>
              </a:rPr>
              <a:t>good linearities</a:t>
            </a:r>
            <a:r>
              <a:rPr lang="en-US" altLang="zh-CN" sz="2000" dirty="0"/>
              <a:t> </a:t>
            </a:r>
            <a:r>
              <a:rPr lang="en-US" altLang="zh-CN" sz="2000" dirty="0" err="1"/>
              <a:t>w.r.t.</a:t>
            </a:r>
            <a:r>
              <a:rPr lang="en-US" altLang="zh-CN" sz="2000" dirty="0"/>
              <a:t> the MC truth, which means they can be used for reconstruction</a:t>
            </a:r>
            <a:endParaRPr lang="zh-CN" altLang="en-US" sz="20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B72B552-814F-C0CA-88A6-FA9CFD34771E}"/>
              </a:ext>
            </a:extLst>
          </p:cNvPr>
          <p:cNvSpPr txBox="1"/>
          <p:nvPr/>
        </p:nvSpPr>
        <p:spPr>
          <a:xfrm>
            <a:off x="4954574" y="5162443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Drift distance = 10 cm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2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5F99D9-76E0-2D7B-E887-774934C0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PID performances (II)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15BAB7-7CA0-54CF-C719-5243A917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DF46-6DB6-4F90-A6A5-47A402DB5E53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E768331-DFBB-BC73-CCB9-93DD47DD7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6579" y="1551540"/>
            <a:ext cx="5764825" cy="419327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D9A4F63-AEA0-B069-5959-85053B95D7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8253" y="1304043"/>
            <a:ext cx="3437209" cy="243469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496C64C-88EA-A1BE-F204-9992166FC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8252" y="3843449"/>
            <a:ext cx="3437209" cy="24346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70083F13-962E-9781-6906-926451BEBAE4}"/>
                  </a:ext>
                </a:extLst>
              </p:cNvPr>
              <p:cNvSpPr txBox="1"/>
              <p:nvPr/>
            </p:nvSpPr>
            <p:spPr>
              <a:xfrm>
                <a:off x="800045" y="5744817"/>
                <a:ext cx="681789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b="1" dirty="0"/>
                  <a:t>Combined </a:t>
                </a:r>
                <a:r>
                  <a:rPr lang="en-US" altLang="zh-CN" b="1" dirty="0" err="1"/>
                  <a:t>dN</a:t>
                </a:r>
                <a:r>
                  <a:rPr lang="en-US" altLang="zh-CN" b="1" dirty="0"/>
                  <a:t>/dx achieves the overall best separation power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b="1" dirty="0">
                    <a:solidFill>
                      <a:srgbClr val="C00000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𝜽</m:t>
                    </m:r>
                    <m:r>
                      <a:rPr lang="en-US" altLang="zh-CN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en-US" altLang="zh-CN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altLang="zh-CN" b="1" dirty="0">
                    <a:solidFill>
                      <a:srgbClr val="C00000"/>
                    </a:solidFill>
                  </a:rPr>
                  <a:t>, p = 20 GeV/c: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altLang="zh-CN" b="1" dirty="0">
                    <a:solidFill>
                      <a:srgbClr val="C00000"/>
                    </a:solidFill>
                  </a:rPr>
                  <a:t>separation power = 3.0, resolution ~ 2.7%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70083F13-962E-9781-6906-926451BEB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45" y="5744817"/>
                <a:ext cx="6817892" cy="923330"/>
              </a:xfrm>
              <a:prstGeom prst="rect">
                <a:avLst/>
              </a:prstGeom>
              <a:blipFill>
                <a:blip r:embed="rId5"/>
                <a:stretch>
                  <a:fillRect l="-536" t="-3289" b="-92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B6E84CB-FE65-B9E2-1DAE-4DBD8DAAE551}"/>
                  </a:ext>
                </a:extLst>
              </p:cNvPr>
              <p:cNvSpPr txBox="1"/>
              <p:nvPr/>
            </p:nvSpPr>
            <p:spPr>
              <a:xfrm>
                <a:off x="8527774" y="365125"/>
                <a:ext cx="3243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𝜽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altLang="zh-CN" b="1" dirty="0"/>
                  <a:t>, track length ~ 1.4 m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B6E84CB-FE65-B9E2-1DAE-4DBD8DAAE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74" y="365125"/>
                <a:ext cx="3243196" cy="369332"/>
              </a:xfrm>
              <a:prstGeom prst="rect">
                <a:avLst/>
              </a:prstGeom>
              <a:blipFill>
                <a:blip r:embed="rId6"/>
                <a:stretch>
                  <a:fillRect t="-10000" r="-564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1003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marL="285750" indent="-285750" algn="l">
          <a:lnSpc>
            <a:spcPct val="150000"/>
          </a:lnSpc>
          <a:buFont typeface="Arial" panose="020B0604020202020204" pitchFamily="34" charset="0"/>
          <a:buChar char="•"/>
          <a:defRPr b="1" dirty="0">
            <a:solidFill>
              <a:srgbClr val="581743"/>
            </a:solidFill>
            <a:latin typeface="Book Antiqua" panose="02040602050305030304" pitchFamily="18" charset="0"/>
            <a:ea typeface="STXinwei" panose="02010800040101010101" pitchFamily="2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130733</TotalTime>
  <Words>285</Words>
  <Application>Microsoft Office PowerPoint</Application>
  <PresentationFormat>宽屏</PresentationFormat>
  <Paragraphs>49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等线</vt:lpstr>
      <vt:lpstr>等线 Light</vt:lpstr>
      <vt:lpstr>微软雅黑</vt:lpstr>
      <vt:lpstr>Arial</vt:lpstr>
      <vt:lpstr>Calibri</vt:lpstr>
      <vt:lpstr>Calibri Light</vt:lpstr>
      <vt:lpstr>Cambria Math</vt:lpstr>
      <vt:lpstr>Office 主题​​</vt:lpstr>
      <vt:lpstr>Three ionization measurement methods</vt:lpstr>
      <vt:lpstr>Counting method</vt:lpstr>
      <vt:lpstr>Distance method</vt:lpstr>
      <vt:lpstr>Energy method</vt:lpstr>
      <vt:lpstr>Reconstructed variables vs. MC truth</vt:lpstr>
      <vt:lpstr>PID performances (II)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changy</dc:creator>
  <cp:lastModifiedBy>changy</cp:lastModifiedBy>
  <cp:revision>1196</cp:revision>
  <cp:lastPrinted>2023-04-03T01:47:48Z</cp:lastPrinted>
  <dcterms:created xsi:type="dcterms:W3CDTF">2020-10-08T05:12:06Z</dcterms:created>
  <dcterms:modified xsi:type="dcterms:W3CDTF">2024-11-12T09:07:08Z</dcterms:modified>
</cp:coreProperties>
</file>