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38" r:id="rId2"/>
    <p:sldId id="452" r:id="rId3"/>
    <p:sldId id="454" r:id="rId4"/>
    <p:sldId id="455" r:id="rId5"/>
  </p:sldIdLst>
  <p:sldSz cx="12192000" cy="6858000"/>
  <p:notesSz cx="6858000" cy="9144000"/>
  <p:embeddedFontLst>
    <p:embeddedFont>
      <p:font typeface="Bell MT" panose="02020503060305020303" pitchFamily="18" charset="0"/>
      <p:regular r:id="rId8"/>
      <p:bold r:id="rId9"/>
      <p:italic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mbria Math" panose="02040503050406030204" pitchFamily="18" charset="0"/>
      <p:regular r:id="rId15"/>
    </p:embeddedFont>
    <p:embeddedFont>
      <p:font typeface="华文中宋" panose="02010600040101010101" pitchFamily="2" charset="-122"/>
      <p:regular r:id="rId16"/>
    </p:embeddedFont>
  </p:embeddedFontLst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B36A77-5D90-F246-3C9D-F0F86E9EEF43}" name="Guang Zhao" initials="GZ" userId="bac22c77b6ab830c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57A7"/>
    <a:srgbClr val="FFFFD5"/>
    <a:srgbClr val="FFFFCC"/>
    <a:srgbClr val="00508A"/>
    <a:srgbClr val="EB6C15"/>
    <a:srgbClr val="D05F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24" autoAdjust="0"/>
    <p:restoredTop sz="95199" autoAdjust="0"/>
  </p:normalViewPr>
  <p:slideViewPr>
    <p:cSldViewPr snapToGrid="0" showGuides="1">
      <p:cViewPr varScale="1">
        <p:scale>
          <a:sx n="119" d="100"/>
          <a:sy n="119" d="100"/>
        </p:scale>
        <p:origin x="132" y="102"/>
      </p:cViewPr>
      <p:guideLst>
        <p:guide orient="horz" pos="288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A03DB56B-B622-4214-8332-31FD3357A1F9}" type="datetimeFigureOut">
              <a:rPr lang="zh-CN" altLang="en-US"/>
              <a:t>2024/11/15</a:t>
            </a:fld>
            <a:endParaRPr lang="zh-CN" altLang="en-US"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F77BA00-BCF9-4F2C-9F43-F8E55AC576DF}" type="slidenum">
              <a:rPr altLang="en-US"/>
              <a:t>‹#›</a:t>
            </a:fld>
            <a:endParaRPr lang="zh-CN" altLang="en-US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EE4EC22C-E8E7-41DF-8FFC-D9DBBCC34449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44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占位符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79648" y="3429277"/>
            <a:ext cx="7632699" cy="4208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lang="zh-CN" altLang="en-US" sz="2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  <a:ea typeface="华文中宋" panose="02010600040101010101" pitchFamily="2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单击此处编辑日期</a:t>
            </a:r>
          </a:p>
        </p:txBody>
      </p:sp>
      <p:sp>
        <p:nvSpPr>
          <p:cNvPr id="8" name="矩形 2"/>
          <p:cNvSpPr/>
          <p:nvPr userDrawn="1"/>
        </p:nvSpPr>
        <p:spPr>
          <a:xfrm>
            <a:off x="0" y="6119707"/>
            <a:ext cx="12192000" cy="745067"/>
          </a:xfrm>
          <a:custGeom>
            <a:avLst/>
            <a:gdLst>
              <a:gd name="connsiteX0" fmla="*/ 0 w 9144000"/>
              <a:gd name="connsiteY0" fmla="*/ 0 h 216000"/>
              <a:gd name="connsiteX1" fmla="*/ 9144000 w 9144000"/>
              <a:gd name="connsiteY1" fmla="*/ 0 h 216000"/>
              <a:gd name="connsiteX2" fmla="*/ 9144000 w 9144000"/>
              <a:gd name="connsiteY2" fmla="*/ 216000 h 216000"/>
              <a:gd name="connsiteX3" fmla="*/ 0 w 9144000"/>
              <a:gd name="connsiteY3" fmla="*/ 216000 h 216000"/>
              <a:gd name="connsiteX4" fmla="*/ 0 w 9144000"/>
              <a:gd name="connsiteY4" fmla="*/ 0 h 216000"/>
              <a:gd name="connsiteX0-1" fmla="*/ 0 w 9144000"/>
              <a:gd name="connsiteY0-2" fmla="*/ 113792 h 329792"/>
              <a:gd name="connsiteX1-3" fmla="*/ 9144000 w 9144000"/>
              <a:gd name="connsiteY1-4" fmla="*/ 113792 h 329792"/>
              <a:gd name="connsiteX2-5" fmla="*/ 9144000 w 9144000"/>
              <a:gd name="connsiteY2-6" fmla="*/ 329792 h 329792"/>
              <a:gd name="connsiteX3-7" fmla="*/ 0 w 9144000"/>
              <a:gd name="connsiteY3-8" fmla="*/ 329792 h 329792"/>
              <a:gd name="connsiteX4-9" fmla="*/ 0 w 9144000"/>
              <a:gd name="connsiteY4-10" fmla="*/ 113792 h 329792"/>
              <a:gd name="connsiteX0-11" fmla="*/ 0 w 9144000"/>
              <a:gd name="connsiteY0-12" fmla="*/ 165719 h 381719"/>
              <a:gd name="connsiteX1-13" fmla="*/ 9144000 w 9144000"/>
              <a:gd name="connsiteY1-14" fmla="*/ 165719 h 381719"/>
              <a:gd name="connsiteX2-15" fmla="*/ 9144000 w 9144000"/>
              <a:gd name="connsiteY2-16" fmla="*/ 381719 h 381719"/>
              <a:gd name="connsiteX3-17" fmla="*/ 0 w 9144000"/>
              <a:gd name="connsiteY3-18" fmla="*/ 381719 h 381719"/>
              <a:gd name="connsiteX4-19" fmla="*/ 0 w 9144000"/>
              <a:gd name="connsiteY4-20" fmla="*/ 165719 h 381719"/>
              <a:gd name="connsiteX0-21" fmla="*/ 0 w 9144000"/>
              <a:gd name="connsiteY0-22" fmla="*/ 132628 h 348628"/>
              <a:gd name="connsiteX1-23" fmla="*/ 9144000 w 9144000"/>
              <a:gd name="connsiteY1-24" fmla="*/ 132628 h 348628"/>
              <a:gd name="connsiteX2-25" fmla="*/ 9144000 w 9144000"/>
              <a:gd name="connsiteY2-26" fmla="*/ 348628 h 348628"/>
              <a:gd name="connsiteX3-27" fmla="*/ 0 w 9144000"/>
              <a:gd name="connsiteY3-28" fmla="*/ 348628 h 348628"/>
              <a:gd name="connsiteX4-29" fmla="*/ 0 w 9144000"/>
              <a:gd name="connsiteY4-30" fmla="*/ 132628 h 348628"/>
              <a:gd name="connsiteX0-31" fmla="*/ 0 w 9144000"/>
              <a:gd name="connsiteY0-32" fmla="*/ 119048 h 335048"/>
              <a:gd name="connsiteX1-33" fmla="*/ 9144000 w 9144000"/>
              <a:gd name="connsiteY1-34" fmla="*/ 119048 h 335048"/>
              <a:gd name="connsiteX2-35" fmla="*/ 9144000 w 9144000"/>
              <a:gd name="connsiteY2-36" fmla="*/ 335048 h 335048"/>
              <a:gd name="connsiteX3-37" fmla="*/ 0 w 9144000"/>
              <a:gd name="connsiteY3-38" fmla="*/ 335048 h 335048"/>
              <a:gd name="connsiteX4-39" fmla="*/ 0 w 9144000"/>
              <a:gd name="connsiteY4-40" fmla="*/ 119048 h 335048"/>
              <a:gd name="connsiteX0-41" fmla="*/ 0 w 9144000"/>
              <a:gd name="connsiteY0-42" fmla="*/ 158633 h 374633"/>
              <a:gd name="connsiteX1-43" fmla="*/ 9144000 w 9144000"/>
              <a:gd name="connsiteY1-44" fmla="*/ 158633 h 374633"/>
              <a:gd name="connsiteX2-45" fmla="*/ 9144000 w 9144000"/>
              <a:gd name="connsiteY2-46" fmla="*/ 374633 h 374633"/>
              <a:gd name="connsiteX3-47" fmla="*/ 0 w 9144000"/>
              <a:gd name="connsiteY3-48" fmla="*/ 374633 h 374633"/>
              <a:gd name="connsiteX4-49" fmla="*/ 0 w 9144000"/>
              <a:gd name="connsiteY4-50" fmla="*/ 158633 h 3746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144000" h="374633">
                <a:moveTo>
                  <a:pt x="0" y="158633"/>
                </a:moveTo>
                <a:cubicBezTo>
                  <a:pt x="4165456" y="-109488"/>
                  <a:pt x="5852160" y="12329"/>
                  <a:pt x="9144000" y="158633"/>
                </a:cubicBezTo>
                <a:lnTo>
                  <a:pt x="9144000" y="374633"/>
                </a:lnTo>
                <a:lnTo>
                  <a:pt x="0" y="374633"/>
                </a:lnTo>
                <a:lnTo>
                  <a:pt x="0" y="15863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solidFill>
                  <a:schemeClr val="bg1"/>
                </a:solidFill>
                <a:latin typeface="Bell MT" panose="02020503060305020303" pitchFamily="18" charset="0"/>
              </a:defRPr>
            </a:lvl1pPr>
          </a:lstStyle>
          <a:p>
            <a:pPr>
              <a:defRPr/>
            </a:pPr>
            <a:fld id="{171E5DC5-57BB-459B-A9D2-8766B570CC9E}" type="datetimeFigureOut">
              <a:rPr lang="zh-CN" altLang="en-US" smtClean="0"/>
              <a:t>2024/11/15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bg1"/>
                </a:solidFill>
                <a:latin typeface="Bell MT" panose="02020503060305020303" pitchFamily="18" charset="0"/>
                <a:ea typeface="华文中宋" panose="0201060004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bg1"/>
                </a:solidFill>
                <a:latin typeface="Bell MT" panose="02020503060305020303" pitchFamily="18" charset="0"/>
                <a:ea typeface="华文中宋" panose="02010600040101010101" pitchFamily="2" charset="-122"/>
              </a:defRPr>
            </a:lvl1pPr>
          </a:lstStyle>
          <a:p>
            <a:pPr>
              <a:defRPr/>
            </a:pPr>
            <a:fld id="{FDDE32E4-CB62-46DA-96B2-5F6272F469C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</p:nvPr>
        </p:nvSpPr>
        <p:spPr>
          <a:xfrm>
            <a:off x="2279649" y="2649331"/>
            <a:ext cx="7632700" cy="7746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lang="zh-CN" altLang="en-US" sz="4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单击此处编辑标题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5" hasCustomPrompt="1"/>
          </p:nvPr>
        </p:nvSpPr>
        <p:spPr>
          <a:xfrm>
            <a:off x="2279650" y="3866662"/>
            <a:ext cx="7632700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zh-CN" alt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  <a:ea typeface="华文中宋" panose="02010600040101010101" pitchFamily="2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作者：</a:t>
            </a:r>
            <a:r>
              <a:rPr lang="en-US" altLang="zh-CN" dirty="0"/>
              <a:t>Anecdote Inn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普通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  <a:ea typeface="华文中宋" panose="02010600040101010101" pitchFamily="2" charset="-122"/>
                <a:cs typeface="Bell MT" panose="02020503060305020303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  <a:ea typeface="华文中宋" panose="02010600040101010101" pitchFamily="2" charset="-122"/>
                <a:cs typeface="Bell MT" panose="02020503060305020303" pitchFamily="18" charset="0"/>
              </a:defRPr>
            </a:lvl1pPr>
          </a:lstStyle>
          <a:p>
            <a:pPr>
              <a:defRPr/>
            </a:pPr>
            <a:fld id="{37688EF7-D9B3-430E-8553-510607DC74F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0" y="2"/>
            <a:ext cx="12192000" cy="68606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65" dirty="0">
              <a:solidFill>
                <a:schemeClr val="tx1">
                  <a:lumMod val="65000"/>
                  <a:lumOff val="3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2" name="图片 11" descr="屏幕截图 2024-08-26 23085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581" y="-2539"/>
            <a:ext cx="1064260" cy="688340"/>
          </a:xfrm>
          <a:prstGeom prst="rect">
            <a:avLst/>
          </a:prstGeom>
        </p:spPr>
      </p:pic>
      <p:sp>
        <p:nvSpPr>
          <p:cNvPr id="15" name="文本占位符 14"/>
          <p:cNvSpPr>
            <a:spLocks noGrp="1"/>
          </p:cNvSpPr>
          <p:nvPr>
            <p:ph type="body" idx="13" hasCustomPrompt="1"/>
          </p:nvPr>
        </p:nvSpPr>
        <p:spPr>
          <a:xfrm>
            <a:off x="1767841" y="165947"/>
            <a:ext cx="9939020" cy="3539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</a:defRPr>
            </a:lvl1pPr>
            <a:lvl2pPr marL="457200" indent="0" algn="r">
              <a:buNone/>
              <a:defRPr sz="1600">
                <a:latin typeface="Times New Roman" panose="02020603050405020304" pitchFamily="18" charset="0"/>
                <a:ea typeface="华文中宋" panose="02010600040101010101" pitchFamily="2" charset="-122"/>
              </a:defRPr>
            </a:lvl2pPr>
            <a:lvl3pPr algn="r">
              <a:defRPr sz="1600">
                <a:latin typeface="Times New Roman" panose="02020603050405020304" pitchFamily="18" charset="0"/>
                <a:ea typeface="华文中宋" panose="02010600040101010101" pitchFamily="2" charset="-122"/>
              </a:defRPr>
            </a:lvl3pPr>
            <a:lvl4pPr algn="r">
              <a:defRPr sz="1600">
                <a:latin typeface="Times New Roman" panose="02020603050405020304" pitchFamily="18" charset="0"/>
                <a:ea typeface="华文中宋" panose="02010600040101010101" pitchFamily="2" charset="-122"/>
              </a:defRPr>
            </a:lvl4pPr>
            <a:lvl5pPr algn="r">
              <a:defRPr sz="1600">
                <a:latin typeface="Times New Roman" panose="02020603050405020304" pitchFamily="18" charset="0"/>
                <a:ea typeface="华文中宋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单击此处编辑所属的章节标题</a:t>
            </a:r>
          </a:p>
        </p:txBody>
      </p:sp>
      <p:sp>
        <p:nvSpPr>
          <p:cNvPr id="8" name="Title Placeholder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47904" y="685801"/>
            <a:ext cx="11496193" cy="67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9" name="内容占位符 10"/>
          <p:cNvSpPr>
            <a:spLocks noGrp="1"/>
          </p:cNvSpPr>
          <p:nvPr>
            <p:ph sz="quarter" idx="14"/>
          </p:nvPr>
        </p:nvSpPr>
        <p:spPr>
          <a:xfrm>
            <a:off x="347904" y="1365058"/>
            <a:ext cx="11496193" cy="499129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"/>
              <a:defRPr sz="18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w"/>
              <a:defRPr sz="16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 marL="1143000" indent="-2286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w"/>
              <a:defRPr sz="16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w"/>
              <a:defRPr sz="16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 marL="457200" indent="-228600">
              <a:buFont typeface="Wingdings" panose="05000000000000000000" pitchFamily="2" charset="2"/>
              <a:buChar char="w"/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6183"/>
          </a:xfrm>
        </p:spPr>
        <p:txBody>
          <a:bodyPr/>
          <a:lstStyle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  <a:ea typeface="华文中宋" panose="02010600040101010101" pitchFamily="2" charset="-122"/>
              </a:defRPr>
            </a:lvl1pPr>
          </a:lstStyle>
          <a:p>
            <a:pPr>
              <a:defRPr/>
            </a:pPr>
            <a:fld id="{171E5DC5-57BB-459B-A9D2-8766B570CC9E}" type="datetimeFigureOut">
              <a:rPr lang="zh-CN" altLang="en-US" smtClean="0"/>
              <a:t>2024/11/15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占位符 28"/>
          <p:cNvSpPr>
            <a:spLocks noGrp="1"/>
          </p:cNvSpPr>
          <p:nvPr>
            <p:ph type="body" sz="quarter" idx="16" hasCustomPrompt="1"/>
          </p:nvPr>
        </p:nvSpPr>
        <p:spPr>
          <a:xfrm>
            <a:off x="7334352" y="4471131"/>
            <a:ext cx="2529541" cy="3661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lang="zh-CN" altLang="en-US" sz="2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dirty="0"/>
              <a:t>前往母版更改条目数</a:t>
            </a:r>
          </a:p>
        </p:txBody>
      </p:sp>
      <p:sp>
        <p:nvSpPr>
          <p:cNvPr id="31" name="文本占位符 28"/>
          <p:cNvSpPr>
            <a:spLocks noGrp="1"/>
          </p:cNvSpPr>
          <p:nvPr>
            <p:ph type="body" sz="quarter" idx="15" hasCustomPrompt="1"/>
          </p:nvPr>
        </p:nvSpPr>
        <p:spPr>
          <a:xfrm>
            <a:off x="7334352" y="3657691"/>
            <a:ext cx="2529541" cy="3661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lang="zh-CN" altLang="en-US" sz="2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dirty="0"/>
              <a:t>单击此处编辑目录</a:t>
            </a:r>
          </a:p>
        </p:txBody>
      </p:sp>
      <p:sp>
        <p:nvSpPr>
          <p:cNvPr id="29" name="文本占位符 28"/>
          <p:cNvSpPr>
            <a:spLocks noGrp="1"/>
          </p:cNvSpPr>
          <p:nvPr>
            <p:ph type="body" sz="quarter" idx="13" hasCustomPrompt="1"/>
          </p:nvPr>
        </p:nvSpPr>
        <p:spPr>
          <a:xfrm>
            <a:off x="7340328" y="2132265"/>
            <a:ext cx="2529541" cy="3661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lang="zh-CN" altLang="en-US" sz="2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dirty="0"/>
              <a:t>单击此处编辑目录</a:t>
            </a:r>
          </a:p>
        </p:txBody>
      </p:sp>
      <p:sp>
        <p:nvSpPr>
          <p:cNvPr id="30" name="文本占位符 28"/>
          <p:cNvSpPr>
            <a:spLocks noGrp="1"/>
          </p:cNvSpPr>
          <p:nvPr>
            <p:ph type="body" sz="quarter" idx="14" hasCustomPrompt="1"/>
          </p:nvPr>
        </p:nvSpPr>
        <p:spPr>
          <a:xfrm>
            <a:off x="7334352" y="2903281"/>
            <a:ext cx="2529541" cy="3661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lang="zh-CN" altLang="en-US" sz="2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dirty="0"/>
              <a:t>前往母版更改条目数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  <a:ea typeface="华文中宋" panose="02010600040101010101" pitchFamily="2" charset="-122"/>
              </a:defRPr>
            </a:lvl1pPr>
          </a:lstStyle>
          <a:p>
            <a:pPr>
              <a:defRPr/>
            </a:pPr>
            <a:fld id="{171E5DC5-57BB-459B-A9D2-8766B570CC9E}" type="datetimeFigureOut">
              <a:rPr lang="zh-CN" altLang="en-US" smtClean="0"/>
              <a:t>2024/11/15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  <a:ea typeface="华文中宋" panose="02010600040101010101" pitchFamily="2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  <a:ea typeface="华文中宋" panose="02010600040101010101" pitchFamily="2" charset="-122"/>
              </a:defRPr>
            </a:lvl1pPr>
          </a:lstStyle>
          <a:p>
            <a:pPr>
              <a:defRPr/>
            </a:pPr>
            <a:fld id="{FDDE32E4-CB62-46DA-96B2-5F6272F469C2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 bwMode="auto">
          <a:xfrm>
            <a:off x="674229" y="2487104"/>
            <a:ext cx="3660564" cy="1255219"/>
            <a:chOff x="219753" y="1976522"/>
            <a:chExt cx="2745361" cy="941798"/>
          </a:xfrm>
        </p:grpSpPr>
        <p:sp>
          <p:nvSpPr>
            <p:cNvPr id="7" name="文本框 38"/>
            <p:cNvSpPr txBox="1">
              <a:spLocks noChangeArrowheads="1"/>
            </p:cNvSpPr>
            <p:nvPr/>
          </p:nvSpPr>
          <p:spPr bwMode="auto">
            <a:xfrm>
              <a:off x="219753" y="2418027"/>
              <a:ext cx="2741551" cy="500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3600" b="1" dirty="0">
                  <a:solidFill>
                    <a:schemeClr val="bg1">
                      <a:lumMod val="65000"/>
                    </a:schemeClr>
                  </a:solidFill>
                  <a:latin typeface="Bell MT" panose="02020503060305020303" pitchFamily="18" charset="0"/>
                  <a:ea typeface="华文中宋" panose="02010600040101010101" pitchFamily="2" charset="-122"/>
                </a:rPr>
                <a:t>CONTENTS</a:t>
              </a:r>
              <a:endParaRPr lang="zh-CN" altLang="en-US" sz="3600" b="1" dirty="0">
                <a:solidFill>
                  <a:schemeClr val="bg1">
                    <a:lumMod val="65000"/>
                  </a:schemeClr>
                </a:solidFill>
                <a:latin typeface="Bell MT" panose="02020503060305020303" pitchFamily="18" charset="0"/>
                <a:ea typeface="华文中宋" panose="02010600040101010101" pitchFamily="2" charset="-122"/>
              </a:endParaRPr>
            </a:p>
          </p:txBody>
        </p:sp>
        <p:sp>
          <p:nvSpPr>
            <p:cNvPr id="8" name="文本框 11"/>
            <p:cNvSpPr txBox="1">
              <a:spLocks noChangeArrowheads="1"/>
            </p:cNvSpPr>
            <p:nvPr/>
          </p:nvSpPr>
          <p:spPr bwMode="auto">
            <a:xfrm>
              <a:off x="1980251" y="1976522"/>
              <a:ext cx="984863" cy="57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ell MT" panose="02020503060305020303" pitchFamily="18" charset="0"/>
                  <a:ea typeface="华文中宋" panose="02010600040101010101" pitchFamily="2" charset="-122"/>
                </a:rPr>
                <a:t>目录</a:t>
              </a:r>
            </a:p>
          </p:txBody>
        </p:sp>
      </p:grpSp>
      <p:grpSp>
        <p:nvGrpSpPr>
          <p:cNvPr id="10" name="组合 9"/>
          <p:cNvGrpSpPr/>
          <p:nvPr userDrawn="1">
            <p:custDataLst>
              <p:tags r:id="rId1"/>
            </p:custDataLst>
          </p:nvPr>
        </p:nvGrpSpPr>
        <p:grpSpPr bwMode="auto">
          <a:xfrm>
            <a:off x="6764160" y="2013726"/>
            <a:ext cx="570194" cy="666786"/>
            <a:chOff x="3555214" y="2047769"/>
            <a:chExt cx="427873" cy="499465"/>
          </a:xfrm>
        </p:grpSpPr>
        <p:sp>
          <p:nvSpPr>
            <p:cNvPr id="11" name="文本框 16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555214" y="2047769"/>
              <a:ext cx="317804" cy="499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7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MT" panose="02020503060305020303" pitchFamily="18" charset="0"/>
                  <a:ea typeface="华文中宋" panose="02010600040101010101" pitchFamily="2" charset="-122"/>
                </a:rPr>
                <a:t>1</a:t>
              </a:r>
              <a:endParaRPr lang="zh-CN" altLang="en-US" sz="3735" dirty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  <a:ea typeface="华文中宋" panose="02010600040101010101" pitchFamily="2" charset="-122"/>
              </a:endParaRPr>
            </a:p>
          </p:txBody>
        </p:sp>
        <p:cxnSp>
          <p:nvCxnSpPr>
            <p:cNvPr id="12" name="直接连接符 11"/>
            <p:cNvCxnSpPr/>
            <p:nvPr>
              <p:custDataLst>
                <p:tags r:id="rId12"/>
              </p:custDataLst>
            </p:nvPr>
          </p:nvCxnSpPr>
          <p:spPr>
            <a:xfrm flipH="1">
              <a:off x="3736893" y="2226932"/>
              <a:ext cx="246194" cy="247340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 bwMode="auto">
          <a:xfrm>
            <a:off x="6764155" y="4336663"/>
            <a:ext cx="570195" cy="666786"/>
            <a:chOff x="6143228" y="2062899"/>
            <a:chExt cx="427492" cy="499465"/>
          </a:xfrm>
        </p:grpSpPr>
        <p:sp>
          <p:nvSpPr>
            <p:cNvPr id="15" name="文本框 20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6143228" y="2062899"/>
              <a:ext cx="317520" cy="499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7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MT" panose="02020503060305020303" pitchFamily="18" charset="0"/>
                  <a:ea typeface="华文中宋" panose="02010600040101010101" pitchFamily="2" charset="-122"/>
                </a:rPr>
                <a:t>4</a:t>
              </a:r>
              <a:endParaRPr lang="zh-CN" altLang="en-US" sz="3735" dirty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  <a:ea typeface="华文中宋" panose="02010600040101010101" pitchFamily="2" charset="-122"/>
              </a:endParaRPr>
            </a:p>
          </p:txBody>
        </p:sp>
        <p:cxnSp>
          <p:nvCxnSpPr>
            <p:cNvPr id="16" name="直接连接符 15"/>
            <p:cNvCxnSpPr/>
            <p:nvPr>
              <p:custDataLst>
                <p:tags r:id="rId10"/>
              </p:custDataLst>
            </p:nvPr>
          </p:nvCxnSpPr>
          <p:spPr>
            <a:xfrm flipH="1">
              <a:off x="6324746" y="2232404"/>
              <a:ext cx="245974" cy="245754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 userDrawn="1">
            <p:custDataLst>
              <p:tags r:id="rId3"/>
            </p:custDataLst>
          </p:nvPr>
        </p:nvGrpSpPr>
        <p:grpSpPr bwMode="auto">
          <a:xfrm>
            <a:off x="6764160" y="2786311"/>
            <a:ext cx="570194" cy="666787"/>
            <a:chOff x="3555214" y="2627152"/>
            <a:chExt cx="427873" cy="500984"/>
          </a:xfrm>
        </p:grpSpPr>
        <p:sp>
          <p:nvSpPr>
            <p:cNvPr id="19" name="文本框 23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555214" y="2627152"/>
              <a:ext cx="317804" cy="500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7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MT" panose="02020503060305020303" pitchFamily="18" charset="0"/>
                  <a:ea typeface="华文中宋" panose="02010600040101010101" pitchFamily="2" charset="-122"/>
                </a:rPr>
                <a:t>2</a:t>
              </a:r>
              <a:endParaRPr lang="zh-CN" altLang="en-US" sz="3735" dirty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  <a:ea typeface="华文中宋" panose="02010600040101010101" pitchFamily="2" charset="-122"/>
              </a:endParaRPr>
            </a:p>
          </p:txBody>
        </p:sp>
        <p:cxnSp>
          <p:nvCxnSpPr>
            <p:cNvPr id="20" name="直接连接符 19"/>
            <p:cNvCxnSpPr/>
            <p:nvPr>
              <p:custDataLst>
                <p:tags r:id="rId8"/>
              </p:custDataLst>
            </p:nvPr>
          </p:nvCxnSpPr>
          <p:spPr>
            <a:xfrm flipH="1">
              <a:off x="3736893" y="2806857"/>
              <a:ext cx="246194" cy="246503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 userDrawn="1">
            <p:custDataLst>
              <p:tags r:id="rId4"/>
            </p:custDataLst>
          </p:nvPr>
        </p:nvGrpSpPr>
        <p:grpSpPr bwMode="auto">
          <a:xfrm>
            <a:off x="6764160" y="3556351"/>
            <a:ext cx="570194" cy="666786"/>
            <a:chOff x="3555214" y="3200894"/>
            <a:chExt cx="427873" cy="499465"/>
          </a:xfrm>
        </p:grpSpPr>
        <p:sp>
          <p:nvSpPr>
            <p:cNvPr id="23" name="文本框 29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555214" y="3200894"/>
              <a:ext cx="317804" cy="499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7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ll MT" panose="02020503060305020303" pitchFamily="18" charset="0"/>
                  <a:ea typeface="华文中宋" panose="02010600040101010101" pitchFamily="2" charset="-122"/>
                </a:rPr>
                <a:t>3</a:t>
              </a:r>
              <a:endParaRPr lang="zh-CN" altLang="en-US" sz="3735" dirty="0">
                <a:solidFill>
                  <a:schemeClr val="tx1">
                    <a:lumMod val="65000"/>
                    <a:lumOff val="35000"/>
                  </a:schemeClr>
                </a:solidFill>
                <a:latin typeface="Bell MT" panose="02020503060305020303" pitchFamily="18" charset="0"/>
                <a:ea typeface="华文中宋" panose="02010600040101010101" pitchFamily="2" charset="-122"/>
              </a:endParaRPr>
            </a:p>
          </p:txBody>
        </p:sp>
        <p:cxnSp>
          <p:nvCxnSpPr>
            <p:cNvPr id="24" name="直接连接符 23"/>
            <p:cNvCxnSpPr/>
            <p:nvPr>
              <p:custDataLst>
                <p:tags r:id="rId6"/>
              </p:custDataLst>
            </p:nvPr>
          </p:nvCxnSpPr>
          <p:spPr>
            <a:xfrm flipH="1">
              <a:off x="3736893" y="3380057"/>
              <a:ext cx="246194" cy="247340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直接连接符 24"/>
          <p:cNvCxnSpPr/>
          <p:nvPr userDrawn="1"/>
        </p:nvCxnSpPr>
        <p:spPr>
          <a:xfrm>
            <a:off x="4753047" y="2525830"/>
            <a:ext cx="0" cy="20616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 userDrawn="1"/>
        </p:nvSpPr>
        <p:spPr>
          <a:xfrm>
            <a:off x="0" y="2"/>
            <a:ext cx="12192000" cy="68606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7" name="图片 26" descr="屏幕截图 2024-08-26 230853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95581" y="-2539"/>
            <a:ext cx="1064260" cy="688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71E5DC5-57BB-459B-A9D2-8766B570CC9E}" type="datetimeFigureOut">
              <a:rPr lang="zh-CN" altLang="en-US" smtClean="0"/>
              <a:t>2024/11/15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DDE32E4-CB62-46DA-96B2-5F6272F469C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2024/11/15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DE32E4-CB62-46DA-96B2-5F6272F469C2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Garfield++</a:t>
            </a:r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模拟</a:t>
            </a:r>
            <a:r>
              <a:rPr lang="en-US" altLang="zh-CN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PID</a:t>
            </a:r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性能</a:t>
            </a:r>
            <a:endParaRPr lang="zh-CN" altLang="en-US" sz="4800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zh-CN" altLang="en-US" dirty="0"/>
              <a:t>张锦闲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688EF7-D9B3-430E-8553-510607DC74F3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 dirty="0"/>
              <a:t>Garfield++</a:t>
            </a:r>
            <a:r>
              <a:rPr lang="zh-CN" altLang="en-US" dirty="0"/>
              <a:t>模拟</a:t>
            </a:r>
            <a:r>
              <a:rPr lang="en-US" altLang="zh-CN" dirty="0"/>
              <a:t>PID</a:t>
            </a:r>
            <a:r>
              <a:rPr lang="zh-CN" altLang="en-US" dirty="0"/>
              <a:t>性能</a:t>
            </a:r>
          </a:p>
        </p:txBody>
      </p:sp>
      <p:sp>
        <p:nvSpPr>
          <p:cNvPr id="29" name="标题 3"/>
          <p:cNvSpPr>
            <a:spLocks noGrp="1"/>
          </p:cNvSpPr>
          <p:nvPr>
            <p:ph type="title" idx="4294967295"/>
          </p:nvPr>
        </p:nvSpPr>
        <p:spPr>
          <a:xfrm>
            <a:off x="483201" y="790194"/>
            <a:ext cx="11223660" cy="679257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MC Truth @ 12GeV, cos θ = 0.3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内容占位符 3"/>
          <p:cNvSpPr txBox="1"/>
          <p:nvPr/>
        </p:nvSpPr>
        <p:spPr>
          <a:xfrm>
            <a:off x="483235" y="1739791"/>
            <a:ext cx="11223626" cy="76277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使用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Garfield++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模拟的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MC truth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，与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2023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年的文章：</a:t>
            </a:r>
            <a:r>
              <a:rPr lang="en-US" altLang="zh-CN" sz="1600" dirty="0">
                <a:solidFill>
                  <a:srgbClr val="0070C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Requirement  analysis for </a:t>
            </a:r>
            <a:r>
              <a:rPr lang="en-US" altLang="zh-CN" sz="1600" dirty="0" err="1">
                <a:solidFill>
                  <a:srgbClr val="0070C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dE</a:t>
            </a:r>
            <a:r>
              <a:rPr lang="en-US" altLang="zh-CN" sz="1600" dirty="0">
                <a:solidFill>
                  <a:srgbClr val="0070C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/dx measurement and PID performance at the CEPC baseline detector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进行对比。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241" y="2203196"/>
            <a:ext cx="3510915" cy="365125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5B91B41D-95C1-45B3-B04F-BB30D93E4CF2}"/>
              </a:ext>
            </a:extLst>
          </p:cNvPr>
          <p:cNvSpPr txBox="1"/>
          <p:nvPr/>
        </p:nvSpPr>
        <p:spPr>
          <a:xfrm>
            <a:off x="9634258" y="581530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文章结果</a:t>
            </a:r>
          </a:p>
        </p:txBody>
      </p:sp>
      <p:sp>
        <p:nvSpPr>
          <p:cNvPr id="11" name="内容占位符 3">
            <a:extLst>
              <a:ext uri="{FF2B5EF4-FFF2-40B4-BE49-F238E27FC236}">
                <a16:creationId xmlns:a16="http://schemas.microsoft.com/office/drawing/2014/main" id="{286266B1-7804-4C23-AB6D-FC7350901EA1}"/>
              </a:ext>
            </a:extLst>
          </p:cNvPr>
          <p:cNvSpPr txBox="1"/>
          <p:nvPr/>
        </p:nvSpPr>
        <p:spPr>
          <a:xfrm>
            <a:off x="483235" y="2502568"/>
            <a:ext cx="7679006" cy="116363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文章使用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CDR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几何，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TPC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半径为</a:t>
            </a:r>
            <a:r>
              <a:rPr lang="en-US" altLang="zh-CN" sz="1600" dirty="0">
                <a:solidFill>
                  <a:srgbClr val="0070C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R = 0.3m</a:t>
            </a:r>
            <a:r>
              <a:rPr lang="zh-CN" altLang="en-US" sz="1600" dirty="0">
                <a:solidFill>
                  <a:srgbClr val="0070C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0070C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~ 1.8m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；现在使用的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TDR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几何为</a:t>
            </a:r>
            <a:r>
              <a:rPr lang="en-US" altLang="zh-CN" sz="1600" dirty="0">
                <a:solidFill>
                  <a:srgbClr val="0070C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R = 0.6 m</a:t>
            </a:r>
            <a:r>
              <a:rPr lang="zh-CN" altLang="en-US" sz="1600" dirty="0">
                <a:solidFill>
                  <a:srgbClr val="0070C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0070C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~</a:t>
            </a:r>
            <a:r>
              <a:rPr lang="zh-CN" altLang="en-US" sz="1600" dirty="0">
                <a:solidFill>
                  <a:srgbClr val="0070C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0070C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1.8 m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。考虑到这一点，对模拟的得到的分辨率进行了修正，将结果外推到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CDR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的尺寸。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A8D7332-81C5-4843-9C0B-876DF7B8DA3D}"/>
              </a:ext>
            </a:extLst>
          </p:cNvPr>
          <p:cNvSpPr txBox="1"/>
          <p:nvPr/>
        </p:nvSpPr>
        <p:spPr>
          <a:xfrm>
            <a:off x="2123421" y="6148015"/>
            <a:ext cx="3780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Garfield++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模拟。左侧：</a:t>
            </a:r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dE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/dx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结果；右侧：</a:t>
            </a:r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dN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/dx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结果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F4D77198-0701-4B06-BCF2-78D1EFA627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51" y="3841583"/>
            <a:ext cx="3195371" cy="2306433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9377DB87-4E77-4EF6-8791-9EDCE1483E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522" y="3841582"/>
            <a:ext cx="3195371" cy="23064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688EF7-D9B3-430E-8553-510607DC74F3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 dirty="0"/>
              <a:t>Garfield++</a:t>
            </a:r>
            <a:r>
              <a:rPr lang="zh-CN" altLang="en-US" dirty="0"/>
              <a:t>模拟</a:t>
            </a:r>
            <a:r>
              <a:rPr lang="en-US" altLang="zh-CN" dirty="0"/>
              <a:t>PID</a:t>
            </a:r>
            <a:r>
              <a:rPr lang="zh-CN" altLang="en-US"/>
              <a:t>性能</a:t>
            </a:r>
            <a:endParaRPr lang="zh-CN" altLang="en-US" dirty="0"/>
          </a:p>
        </p:txBody>
      </p:sp>
      <p:sp>
        <p:nvSpPr>
          <p:cNvPr id="29" name="标题 3"/>
          <p:cNvSpPr>
            <a:spLocks noGrp="1"/>
          </p:cNvSpPr>
          <p:nvPr>
            <p:ph type="title" idx="4294967295"/>
          </p:nvPr>
        </p:nvSpPr>
        <p:spPr>
          <a:xfrm>
            <a:off x="483201" y="790194"/>
            <a:ext cx="11223660" cy="679257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MC Truth @ 12GeV, cos θ = 0.3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内容占位符 3"/>
          <p:cNvSpPr txBox="1"/>
          <p:nvPr/>
        </p:nvSpPr>
        <p:spPr>
          <a:xfrm>
            <a:off x="483235" y="1932297"/>
            <a:ext cx="7679006" cy="140419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模拟得到了与文章接近的结果。因此，</a:t>
            </a:r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在</a:t>
            </a:r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MC truth</a:t>
            </a:r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级别，</a:t>
            </a:r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Garfield++</a:t>
            </a:r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对</a:t>
            </a:r>
            <a:r>
              <a:rPr lang="en-US" altLang="zh-CN" sz="16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dE</a:t>
            </a:r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/dx</a:t>
            </a:r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的模拟与文章基本一致。</a:t>
            </a:r>
            <a:endParaRPr lang="en-US" altLang="zh-CN" sz="16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对比左侧两张模拟结果，</a:t>
            </a:r>
            <a:r>
              <a:rPr lang="en-US" altLang="zh-CN" sz="16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dN</a:t>
            </a:r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/dx</a:t>
            </a:r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具有比</a:t>
            </a:r>
            <a:r>
              <a:rPr lang="en-US" altLang="zh-CN" sz="16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dE</a:t>
            </a:r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/dx</a:t>
            </a:r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更强的粒子鉴别性能。</a:t>
            </a:r>
            <a:endParaRPr lang="en-US" altLang="zh-CN" sz="16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241" y="2203196"/>
            <a:ext cx="3510915" cy="365125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5B91B41D-95C1-45B3-B04F-BB30D93E4CF2}"/>
              </a:ext>
            </a:extLst>
          </p:cNvPr>
          <p:cNvSpPr txBox="1"/>
          <p:nvPr/>
        </p:nvSpPr>
        <p:spPr>
          <a:xfrm>
            <a:off x="9634258" y="581530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文章结果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95810BB-FFAB-4DEC-B5B4-32A8D537F7DF}"/>
              </a:ext>
            </a:extLst>
          </p:cNvPr>
          <p:cNvSpPr txBox="1"/>
          <p:nvPr/>
        </p:nvSpPr>
        <p:spPr>
          <a:xfrm>
            <a:off x="2123421" y="6148015"/>
            <a:ext cx="3780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Garfield++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模拟。左侧：</a:t>
            </a:r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dE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/dx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结果；右侧：</a:t>
            </a:r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dN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/dx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结果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3ABA4D0-3774-4182-B285-A0FECF5ED4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51" y="3841583"/>
            <a:ext cx="3195371" cy="230643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99E922E-C75E-480E-A954-02D61BAA8E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522" y="3841582"/>
            <a:ext cx="3195371" cy="230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72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688EF7-D9B3-430E-8553-510607DC74F3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 dirty="0"/>
              <a:t>Garfield++</a:t>
            </a:r>
            <a:r>
              <a:rPr lang="zh-CN" altLang="en-US" dirty="0"/>
              <a:t>模拟</a:t>
            </a:r>
            <a:r>
              <a:rPr lang="en-US" altLang="zh-CN" dirty="0"/>
              <a:t>PID</a:t>
            </a:r>
            <a:r>
              <a:rPr lang="zh-CN" altLang="en-US"/>
              <a:t>性能</a:t>
            </a:r>
            <a:endParaRPr lang="zh-CN" altLang="en-US" dirty="0"/>
          </a:p>
        </p:txBody>
      </p:sp>
      <p:sp>
        <p:nvSpPr>
          <p:cNvPr id="29" name="标题 3"/>
          <p:cNvSpPr>
            <a:spLocks noGrp="1"/>
          </p:cNvSpPr>
          <p:nvPr>
            <p:ph type="title" idx="4294967295"/>
          </p:nvPr>
        </p:nvSpPr>
        <p:spPr>
          <a:xfrm>
            <a:off x="483201" y="790194"/>
            <a:ext cx="11223660" cy="679257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MC Truth @ 12GeV, cos θ = 0.3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内容占位符 3"/>
              <p:cNvSpPr txBox="1"/>
              <p:nvPr/>
            </p:nvSpPr>
            <p:spPr>
              <a:xfrm>
                <a:off x="7443537" y="2349780"/>
                <a:ext cx="4263324" cy="2975810"/>
              </a:xfrm>
              <a:prstGeom prst="rect">
                <a:avLst/>
              </a:prstGeom>
            </p:spPr>
            <p:txBody>
              <a:bodyPr vert="horz" lIns="90000" tIns="46800" rIns="90000" bIns="46800" rtlCol="0">
                <a:normAutofit/>
              </a:bodyPr>
              <a:lstStyle>
                <a:lvl1pPr marL="228600" indent="-228600" algn="l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1000"/>
                  </a:spcAft>
                  <a:buFont typeface="Arial" panose="020B0604020202020204" pitchFamily="34" charset="0"/>
                  <a:buChar char="●"/>
                  <a:defRPr sz="1800" u="none" strike="noStrike" kern="1200" cap="none" spc="150" normalizeH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uFillTx/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600"/>
                  </a:spcAft>
                  <a:buFont typeface="Arial" panose="020B0604020202020204" pitchFamily="34" charset="0"/>
                  <a:buChar char="●"/>
                  <a:tabLst>
                    <a:tab pos="1609725" algn="l"/>
                    <a:tab pos="1609725" algn="l"/>
                    <a:tab pos="1609725" algn="l"/>
                    <a:tab pos="1609725" algn="l"/>
                  </a:tabLst>
                  <a:defRPr sz="1600" u="none" strike="noStrike" kern="1200" cap="none" spc="150" normalizeH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uFillTx/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600"/>
                  </a:spcAft>
                  <a:buFont typeface="Arial" panose="020B0604020202020204" pitchFamily="34" charset="0"/>
                  <a:buChar char="●"/>
                  <a:defRPr sz="1600" u="none" strike="noStrike" kern="1200" cap="none" spc="150" normalizeH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uFillTx/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300"/>
                  </a:spcAft>
                  <a:buFont typeface="Wingdings" panose="05000000000000000000" charset="0"/>
                  <a:buChar char=""/>
                  <a:defRPr sz="1400" u="none" strike="noStrike" kern="1200" cap="none" spc="150" normalizeH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uFillTx/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300"/>
                  </a:spcAft>
                  <a:buFont typeface="Arial" panose="020B0604020202020204" pitchFamily="34" charset="0"/>
                  <a:buChar char="•"/>
                  <a:defRPr sz="1400" u="none" strike="noStrike" kern="1200" cap="none" spc="150" normalizeH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uFillTx/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此处对比了</a:t>
                </a:r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CDR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和</a:t>
                </a:r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TDR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两种几何对分辨率的影响。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  <a:p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CDR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：</a:t>
                </a:r>
                <a:r>
                  <a:rPr lang="en-US" altLang="zh-CN" sz="16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R = 0.3m</a:t>
                </a:r>
                <a:r>
                  <a:rPr lang="zh-CN" altLang="en-US" sz="16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~ 1.8m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TPC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区域宽</a:t>
                </a:r>
                <a:r>
                  <a:rPr lang="en-US" altLang="zh-CN" sz="16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1.5m</a:t>
                </a:r>
              </a:p>
              <a:p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TDR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：</a:t>
                </a:r>
                <a:r>
                  <a:rPr lang="en-US" altLang="zh-CN" sz="16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R = 0.6m</a:t>
                </a:r>
                <a:r>
                  <a:rPr lang="zh-CN" altLang="en-US" sz="16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~ 1.8m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TPC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区域宽</a:t>
                </a:r>
                <a:r>
                  <a:rPr lang="en-US" altLang="zh-CN" sz="16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1.2m</a:t>
                </a:r>
              </a:p>
              <a:p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altLang="zh-CN" sz="16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华文中宋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6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Times New Roman" panose="020206030504050203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16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Times New Roman" panose="02020603050405020304" pitchFamily="18" charset="0"/>
                              </a:rPr>
                              <m:t>TDR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6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6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Times New Roman" panose="020206030504050203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16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Times New Roman" panose="02020603050405020304" pitchFamily="18" charset="0"/>
                              </a:rPr>
                              <m:t>C</m:t>
                            </m:r>
                            <m:r>
                              <m:rPr>
                                <m:sty m:val="p"/>
                              </m:rPr>
                              <a:rPr lang="en-US" altLang="zh-CN" sz="16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华文中宋" panose="02010600040101010101" pitchFamily="2" charset="-122"/>
                                <a:cs typeface="Times New Roman" panose="02020603050405020304" pitchFamily="18" charset="0"/>
                              </a:rPr>
                              <m:t>DR</m:t>
                            </m:r>
                          </m:sub>
                        </m:sSub>
                      </m:den>
                    </m:f>
                    <m:r>
                      <a:rPr lang="en-US" altLang="zh-CN" sz="1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CN" sz="16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type m:val="lin"/>
                            <m:ctrlPr>
                              <a:rPr lang="en-US" altLang="zh-CN" sz="16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1.5</m:t>
                            </m:r>
                          </m:num>
                          <m:den>
                            <m:r>
                              <a:rPr lang="en-US" altLang="zh-CN" sz="1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1.2</m:t>
                            </m:r>
                          </m:den>
                        </m:f>
                      </m:e>
                    </m:rad>
                  </m:oMath>
                </a14:m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0" name="内容占位符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3537" y="2349780"/>
                <a:ext cx="4263324" cy="2975810"/>
              </a:xfrm>
              <a:prstGeom prst="rect">
                <a:avLst/>
              </a:prstGeom>
              <a:blipFill>
                <a:blip r:embed="rId2"/>
                <a:stretch>
                  <a:fillRect l="-572" b="-102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E31F71B2-1222-47D4-BEC7-FA92EC696744}"/>
              </a:ext>
            </a:extLst>
          </p:cNvPr>
          <p:cNvSpPr txBox="1"/>
          <p:nvPr/>
        </p:nvSpPr>
        <p:spPr>
          <a:xfrm>
            <a:off x="2123421" y="6148015"/>
            <a:ext cx="3780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Garfield++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模拟。左侧：</a:t>
            </a:r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dE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/dx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结果；右侧：</a:t>
            </a:r>
            <a:r>
              <a:rPr lang="en-US" altLang="zh-CN" sz="12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dN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/dx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结果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F932570-DD13-4851-9244-B046CA5DB9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51" y="3841583"/>
            <a:ext cx="3195371" cy="230643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3DE141B-1FDA-4D6C-8BFA-985BBCF92C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522" y="3841582"/>
            <a:ext cx="3195371" cy="230643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0FD9040-7168-4BC9-B42A-96580C055E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50" y="1531252"/>
            <a:ext cx="3195371" cy="230643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FF3EC6D-1102-4508-A237-23599AC00F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521" y="1535149"/>
            <a:ext cx="3195371" cy="230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68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TFmZDhkMjgzNGYwY2I2N2VmYjVlYjRlN2Y4OGI0NDgifQ=="/>
  <p:tag name="RESOURCE_RECORD_KEY" val="{&quot;71&quot;:[76235679542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78.68433070866146,&quot;left&quot;:373.62503937007875,&quot;top&quot;:138.25779527559055,&quot;width&quot;:194.6951181102362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78.68433070866146,&quot;left&quot;:373.62503937007875,&quot;top&quot;:138.25779527559055,&quot;width&quot;:194.6951181102362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78.68433070866146,&quot;left&quot;:373.62503937007875,&quot;top&quot;:138.25779527559055,&quot;width&quot;:194.6951181102362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78.68433070866146,&quot;left&quot;:373.62503937007875,&quot;top&quot;:138.25779527559055,&quot;width&quot;:194.6951181102362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78.68433070866146,&quot;left&quot;:373.62503937007875,&quot;top&quot;:138.25779527559055,&quot;width&quot;:194.6951181102362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78.68433070866146,&quot;left&quot;:373.62503937007875,&quot;top&quot;:138.25779527559055,&quot;width&quot;:194.6951181102362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78.68433070866146,&quot;left&quot;:373.62503937007875,&quot;top&quot;:138.25779527559055,&quot;width&quot;:194.6951181102362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78.68433070866146,&quot;left&quot;:373.62503937007875,&quot;top&quot;:138.25779527559055,&quot;width&quot;:194.6951181102362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78.68433070866146,&quot;left&quot;:373.62503937007875,&quot;top&quot;:138.25779527559055,&quot;width&quot;:194.69511811023625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78.68433070866146,&quot;left&quot;:373.62503937007875,&quot;top&quot;:138.25779527559055,&quot;width&quot;:194.69511811023625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78.68433070866146,&quot;left&quot;:373.62503937007875,&quot;top&quot;:138.25779527559055,&quot;width&quot;:194.69511811023625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78.68433070866146,&quot;left&quot;:373.62503937007875,&quot;top&quot;:138.25779527559055,&quot;width&quot;:194.69511811023625}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</TotalTime>
  <Words>284</Words>
  <Application>Microsoft Office PowerPoint</Application>
  <PresentationFormat>宽屏</PresentationFormat>
  <Paragraphs>26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Bell MT</vt:lpstr>
      <vt:lpstr>Times New Roman</vt:lpstr>
      <vt:lpstr>Cambria Math</vt:lpstr>
      <vt:lpstr>Calibri</vt:lpstr>
      <vt:lpstr>华文中宋</vt:lpstr>
      <vt:lpstr>Wingdings</vt:lpstr>
      <vt:lpstr>Office 主题​​</vt:lpstr>
      <vt:lpstr>PowerPoint 演示文稿</vt:lpstr>
      <vt:lpstr>MC Truth @ 12GeV, cos θ = 0.3</vt:lpstr>
      <vt:lpstr>MC Truth @ 12GeV, cos θ = 0.3</vt:lpstr>
      <vt:lpstr>MC Truth @ 12GeV, cos θ = 0.3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tukuppt</dc:title>
  <dc:subject>熊猫办公</dc:subject>
  <dc:creator>www.tukuppt.com</dc:creator>
  <cp:keywords>tukuppt</cp:keywords>
  <cp:lastModifiedBy>JinxianZhang</cp:lastModifiedBy>
  <cp:revision>96</cp:revision>
  <dcterms:created xsi:type="dcterms:W3CDTF">2015-04-27T05:53:00Z</dcterms:created>
  <dcterms:modified xsi:type="dcterms:W3CDTF">2024-11-15T04:03:06Z</dcterms:modified>
  <cp:category>tukuppt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ICV">
    <vt:lpwstr>5BB7C9616F9D48548C08AF03B0F63D4C_13</vt:lpwstr>
  </property>
</Properties>
</file>