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9"/>
  </p:handoutMasterIdLst>
  <p:sldIdLst>
    <p:sldId id="953" r:id="rId3"/>
    <p:sldId id="1131" r:id="rId5"/>
    <p:sldId id="907" r:id="rId6"/>
    <p:sldId id="1111" r:id="rId7"/>
    <p:sldId id="1183" r:id="rId8"/>
    <p:sldId id="1155" r:id="rId9"/>
    <p:sldId id="1008" r:id="rId10"/>
    <p:sldId id="1129" r:id="rId11"/>
    <p:sldId id="1130" r:id="rId12"/>
    <p:sldId id="1132" r:id="rId13"/>
    <p:sldId id="1133" r:id="rId14"/>
    <p:sldId id="1134" r:id="rId15"/>
    <p:sldId id="1135" r:id="rId16"/>
    <p:sldId id="1128" r:id="rId17"/>
    <p:sldId id="1153" r:id="rId18"/>
    <p:sldId id="1154" r:id="rId19"/>
    <p:sldId id="1157" r:id="rId20"/>
    <p:sldId id="1075" r:id="rId21"/>
    <p:sldId id="1158" r:id="rId22"/>
    <p:sldId id="1159" r:id="rId23"/>
    <p:sldId id="1186" r:id="rId24"/>
    <p:sldId id="1101" r:id="rId25"/>
    <p:sldId id="1107" r:id="rId26"/>
    <p:sldId id="1103" r:id="rId27"/>
    <p:sldId id="1104" r:id="rId28"/>
    <p:sldId id="1105" r:id="rId29"/>
    <p:sldId id="1127" r:id="rId30"/>
    <p:sldId id="1113" r:id="rId31"/>
    <p:sldId id="1108" r:id="rId32"/>
    <p:sldId id="1035" r:id="rId33"/>
    <p:sldId id="1125" r:id="rId34"/>
    <p:sldId id="1124" r:id="rId35"/>
    <p:sldId id="1156" r:id="rId36"/>
    <p:sldId id="1184" r:id="rId37"/>
    <p:sldId id="1185" r:id="rId3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/>
  <p:cmAuthor id="2" name="lifei" initials="l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FFFF"/>
    <a:srgbClr val="003399"/>
    <a:srgbClr val="E6E6E6"/>
    <a:srgbClr val="0070C0"/>
    <a:srgbClr val="4D8357"/>
    <a:srgbClr val="005800"/>
    <a:srgbClr val="008400"/>
    <a:srgbClr val="FDCC6D"/>
    <a:srgbClr val="00A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3" autoAdjust="0"/>
    <p:restoredTop sz="90707" autoAdjust="0"/>
  </p:normalViewPr>
  <p:slideViewPr>
    <p:cSldViewPr>
      <p:cViewPr varScale="1">
        <p:scale>
          <a:sx n="90" d="100"/>
          <a:sy n="90" d="100"/>
        </p:scale>
        <p:origin x="228" y="43"/>
      </p:cViewPr>
      <p:guideLst>
        <p:guide orient="horz" pos="2137"/>
        <p:guide pos="388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62" d="100"/>
          <a:sy n="62" d="100"/>
        </p:scale>
        <p:origin x="317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Microsoft YaHei" pitchFamily="34" charset="-122"/>
                <a:ea typeface="Microsoft YaHei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A364D-C919-45E7-A57D-C4BE4049E83B}" type="datetime1">
              <a:rPr lang="zh-CN" altLang="en-US" smtClean="0"/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0" baseline="0">
                <a:solidFill>
                  <a:srgbClr val="0000FF"/>
                </a:solidFill>
                <a:latin typeface="+mn-lt"/>
                <a:ea typeface="Microsoft YaHei" pitchFamily="34" charset="-122"/>
              </a:defRPr>
            </a:lvl1pPr>
            <a:lvl2pPr>
              <a:defRPr sz="2400" baseline="0">
                <a:latin typeface="Arial" panose="02080604020202020204" pitchFamily="34" charset="0"/>
                <a:ea typeface="Microsoft YaHei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D583-47F1-4C9E-913E-9C8F8159BAED}" type="datetime1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ctr">
              <a:defRPr sz="4000" b="1" baseline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Microsoft YaHei" pitchFamily="34" charset="-122"/>
                <a:cs typeface="Arial" panose="0208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67FF2-22DD-4CF8-BE9E-25F2457D970D}" type="datetime1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1474-FB53-481B-9A68-D9081559E308}" type="datetime1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Detector Ref-TDR Review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7A9A-512A-4894-931E-4EFF37503AC0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CEPC Detector Ref-TDR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buFont typeface="Arial" panose="0208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1"/>
          <a:srcRect t="28679" b="6192"/>
          <a:stretch>
            <a:fillRect/>
          </a:stretch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/>
          <p:nvPr/>
        </p:nvSpPr>
        <p:spPr>
          <a:xfrm>
            <a:off x="1692720" y="2860228"/>
            <a:ext cx="8627534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dirty="0">
                <a:solidFill>
                  <a:srgbClr val="C00000"/>
                </a:solidFill>
              </a:rPr>
              <a:t>CEPC  DCS &amp; ECS</a:t>
            </a:r>
            <a:endParaRPr lang="zh-CN" altLang="en-US" sz="6000" dirty="0">
              <a:solidFill>
                <a:srgbClr val="C00000"/>
              </a:solidFill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2621737" y="4242209"/>
            <a:ext cx="6769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altLang="zh-CN" sz="2000" dirty="0">
                <a:latin typeface="Calibri" panose="020F0502020204030204" pitchFamily="34" charset="0"/>
                <a:ea typeface="MS Mincho" panose="02020609040205080304" pitchFamily="49" charset="-128"/>
                <a:sym typeface="Calibri" panose="020F0502020204030204" pitchFamily="34" charset="0"/>
              </a:rPr>
              <a:t>IHEP TDAQ</a:t>
            </a:r>
            <a:endParaRPr lang="en-US" altLang="zh-CN" sz="2000" dirty="0">
              <a:latin typeface="Calibri" panose="020F0502020204030204" pitchFamily="34" charset="0"/>
              <a:ea typeface="MS Mincho" panose="02020609040205080304" pitchFamily="49" charset="-128"/>
              <a:sym typeface="Calibri" panose="020F0502020204030204" pitchFamily="34" charset="0"/>
            </a:endParaRPr>
          </a:p>
          <a:p>
            <a:pPr marL="0" lvl="1" algn="ctr"/>
            <a:r>
              <a:rPr lang="en-US" altLang="zh-CN" sz="2000" dirty="0">
                <a:latin typeface="Calibri" panose="020F0502020204030204" pitchFamily="34" charset="0"/>
                <a:ea typeface="MS Mincho" panose="02020609040205080304" pitchFamily="49" charset="-128"/>
                <a:sym typeface="Calibri" panose="020F0502020204030204" pitchFamily="34" charset="0"/>
              </a:rPr>
              <a:t>2024.11.25 </a:t>
            </a:r>
            <a:endParaRPr lang="en-US" altLang="zh-CN" sz="2400" dirty="0">
              <a:latin typeface="Times New Roman" panose="02020603050405020304" pitchFamily="18" charset="0"/>
              <a:ea typeface="Microsoft YaHei" pitchFamily="34" charset="-122"/>
            </a:endParaRPr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98" y="5445304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56"/>
    </mc:Choice>
    <mc:Fallback>
      <p:transition spd="slow" advTm="855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346065" y="692785"/>
            <a:ext cx="6814185" cy="3886835"/>
            <a:chOff x="8079" y="1658"/>
            <a:chExt cx="10731" cy="6121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079" y="1658"/>
              <a:ext cx="10585" cy="469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26" y="6421"/>
              <a:ext cx="10685" cy="1358"/>
            </a:xfrm>
            <a:prstGeom prst="rect">
              <a:avLst/>
            </a:prstGeom>
          </p:spPr>
        </p:pic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Gaseous Tracker </a:t>
            </a:r>
            <a:r>
              <a:rPr lang="zh-CN" altLang="en-US" dirty="0"/>
              <a:t>（</a:t>
            </a:r>
            <a:r>
              <a:rPr lang="en-US" altLang="zh-CN" dirty="0"/>
              <a:t>TPC)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0" y="1124585"/>
            <a:ext cx="5673725" cy="3528551"/>
          </a:xfrm>
        </p:spPr>
        <p:txBody>
          <a:bodyPr>
            <a:normAutofit fontScale="50000" lnSpcReduction="20000"/>
          </a:bodyPr>
          <a:lstStyle/>
          <a:p>
            <a:r>
              <a:rPr lang="en-US" altLang="zh-CN" sz="3000" dirty="0">
                <a:solidFill>
                  <a:schemeClr val="tx1"/>
                </a:solidFill>
              </a:rPr>
              <a:t>Baseline: </a:t>
            </a:r>
            <a:r>
              <a:rPr lang="en-US" altLang="zh-CN" dirty="0">
                <a:solidFill>
                  <a:schemeClr val="tx1"/>
                </a:solidFill>
              </a:rPr>
              <a:t>Pixelated Micromegas</a:t>
            </a:r>
            <a:endParaRPr lang="en-US" altLang="zh-CN" sz="3000" dirty="0">
              <a:solidFill>
                <a:schemeClr val="tx1"/>
              </a:solidFill>
            </a:endParaRPr>
          </a:p>
          <a:p>
            <a:r>
              <a:rPr lang="en-US" altLang="zh-CN" sz="3000" dirty="0">
                <a:solidFill>
                  <a:schemeClr val="tx1"/>
                </a:solidFill>
              </a:rPr>
              <a:t>Modules:</a:t>
            </a:r>
            <a:r>
              <a:rPr lang="zh-CN" altLang="en-US" sz="3000" dirty="0">
                <a:solidFill>
                  <a:schemeClr val="tx1"/>
                </a:solidFill>
              </a:rPr>
              <a:t> </a:t>
            </a:r>
            <a:r>
              <a:rPr lang="en-US" altLang="zh-CN" sz="3000" dirty="0">
                <a:solidFill>
                  <a:schemeClr val="tx1"/>
                </a:solidFill>
              </a:rPr>
              <a:t>248/endcap x2=496 Modules</a:t>
            </a:r>
            <a:endParaRPr lang="en-US" altLang="zh-CN" sz="3000" dirty="0">
              <a:solidFill>
                <a:schemeClr val="tx1"/>
              </a:solidFill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sz="2900" dirty="0">
                <a:solidFill>
                  <a:srgbClr val="0000FF"/>
                </a:solidFill>
              </a:rPr>
              <a:t>HV Crates: 3 (9U) + 1 (6U) 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sz="2900" dirty="0">
                <a:solidFill>
                  <a:srgbClr val="0000FF"/>
                </a:solidFill>
              </a:rPr>
              <a:t>500 channels 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sz="2900" dirty="0">
                <a:solidFill>
                  <a:srgbClr val="0000FF"/>
                </a:solidFill>
              </a:rPr>
              <a:t>GAS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sz="2900" dirty="0">
                <a:solidFill>
                  <a:srgbClr val="0000FF"/>
                </a:solidFill>
              </a:rPr>
              <a:t>Cooling (CO2)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sz="2900" dirty="0">
                <a:solidFill>
                  <a:srgbClr val="0000FF"/>
                </a:solidFill>
              </a:rPr>
              <a:t>Temperature &amp; Humidity 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dirty="0"/>
              <a:t>参考电子学间需求：</a:t>
            </a:r>
            <a:endParaRPr lang="en-US" altLang="zh-CN" dirty="0"/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900" dirty="0">
                <a:solidFill>
                  <a:srgbClr val="0000FF"/>
                </a:solidFill>
              </a:rPr>
              <a:t>低压电源</a:t>
            </a:r>
            <a:r>
              <a:rPr lang="en-US" altLang="zh-CN" sz="2900" dirty="0">
                <a:solidFill>
                  <a:srgbClr val="0000FF"/>
                </a:solidFill>
              </a:rPr>
              <a:t>1.2v: </a:t>
            </a:r>
            <a:r>
              <a:rPr lang="zh-CN" altLang="en-US" sz="2900" dirty="0">
                <a:solidFill>
                  <a:srgbClr val="0000FF"/>
                </a:solidFill>
              </a:rPr>
              <a:t> </a:t>
            </a:r>
            <a:endParaRPr lang="zh-CN" altLang="en-US" sz="2900" dirty="0">
              <a:solidFill>
                <a:srgbClr val="0000FF"/>
              </a:solidFill>
            </a:endParaRPr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900" dirty="0">
                <a:solidFill>
                  <a:srgbClr val="0000FF"/>
                </a:solidFill>
              </a:rPr>
              <a:t>机箱 </a:t>
            </a:r>
            <a:r>
              <a:rPr lang="en-US" altLang="zh-CN" sz="2900" dirty="0">
                <a:solidFill>
                  <a:srgbClr val="0000FF"/>
                </a:solidFill>
              </a:rPr>
              <a:t>12, </a:t>
            </a:r>
            <a:r>
              <a:rPr lang="zh-CN" altLang="en-US" sz="2900" dirty="0">
                <a:solidFill>
                  <a:srgbClr val="0000FF"/>
                </a:solidFill>
              </a:rPr>
              <a:t>通道：</a:t>
            </a:r>
            <a:r>
              <a:rPr lang="en-US" altLang="zh-CN" sz="2900" dirty="0">
                <a:solidFill>
                  <a:srgbClr val="0000FF"/>
                </a:solidFill>
              </a:rPr>
              <a:t> 576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900" dirty="0">
                <a:solidFill>
                  <a:srgbClr val="0000FF"/>
                </a:solidFill>
              </a:rPr>
              <a:t>后端电子学：</a:t>
            </a:r>
            <a:endParaRPr lang="en-US" altLang="zh-CN" sz="2900" dirty="0">
              <a:solidFill>
                <a:srgbClr val="0000FF"/>
              </a:solidFill>
            </a:endParaRPr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sz="2560" dirty="0">
                <a:solidFill>
                  <a:srgbClr val="0000FF"/>
                </a:solidFill>
              </a:rPr>
              <a:t>MTCA</a:t>
            </a:r>
            <a:r>
              <a:rPr lang="zh-CN" altLang="en-US" sz="2560" dirty="0">
                <a:solidFill>
                  <a:srgbClr val="0000FF"/>
                </a:solidFill>
              </a:rPr>
              <a:t>（</a:t>
            </a:r>
            <a:r>
              <a:rPr lang="en-US" altLang="zh-CN" sz="2560" dirty="0">
                <a:solidFill>
                  <a:srgbClr val="FF0000"/>
                </a:solidFill>
              </a:rPr>
              <a:t>4 Crates </a:t>
            </a:r>
            <a:r>
              <a:rPr lang="en-US" altLang="zh-CN" sz="2560" dirty="0">
                <a:solidFill>
                  <a:srgbClr val="0000FF"/>
                </a:solidFill>
              </a:rPr>
              <a:t>or  1 Crate)</a:t>
            </a:r>
            <a:endParaRPr lang="en-US" altLang="zh-CN" sz="2560" dirty="0">
              <a:solidFill>
                <a:srgbClr val="0000FF"/>
              </a:solidFill>
            </a:endParaRPr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560" dirty="0">
                <a:solidFill>
                  <a:srgbClr val="0000FF"/>
                </a:solidFill>
              </a:rPr>
              <a:t>板卡：</a:t>
            </a:r>
            <a:r>
              <a:rPr lang="en-US" altLang="zh-CN" sz="2560" dirty="0">
                <a:solidFill>
                  <a:srgbClr val="0000FF"/>
                </a:solidFill>
              </a:rPr>
              <a:t>34</a:t>
            </a:r>
            <a:r>
              <a:rPr lang="zh-CN" altLang="en-US" sz="2560" dirty="0">
                <a:solidFill>
                  <a:srgbClr val="0000FF"/>
                </a:solidFill>
              </a:rPr>
              <a:t>或</a:t>
            </a:r>
            <a:r>
              <a:rPr lang="en-US" altLang="zh-CN" sz="2560" dirty="0">
                <a:solidFill>
                  <a:srgbClr val="0000FF"/>
                </a:solidFill>
              </a:rPr>
              <a:t>3</a:t>
            </a:r>
            <a:endParaRPr lang="en-US" altLang="zh-CN" sz="2560" dirty="0">
              <a:solidFill>
                <a:srgbClr val="0000FF"/>
              </a:solidFill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99390" y="4867910"/>
            <a:ext cx="8341360" cy="1513205"/>
            <a:chOff x="314" y="7666"/>
            <a:chExt cx="13136" cy="2383"/>
          </a:xfrm>
        </p:grpSpPr>
        <p:sp>
          <p:nvSpPr>
            <p:cNvPr id="9" name="矩形 8"/>
            <p:cNvSpPr/>
            <p:nvPr/>
          </p:nvSpPr>
          <p:spPr>
            <a:xfrm>
              <a:off x="5405" y="7666"/>
              <a:ext cx="3402" cy="793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altLang="en-US" sz="2200" dirty="0"/>
                <a:t>GasTPC</a:t>
              </a:r>
              <a:r>
                <a:rPr lang="en-US" altLang="zh-CN" sz="2200" dirty="0"/>
                <a:t> DCS</a:t>
              </a:r>
              <a:endParaRPr lang="en-US" altLang="zh-CN" sz="2200" dirty="0"/>
            </a:p>
          </p:txBody>
        </p:sp>
        <p:sp>
          <p:nvSpPr>
            <p:cNvPr id="10" name="圆角矩形 12"/>
            <p:cNvSpPr/>
            <p:nvPr/>
          </p:nvSpPr>
          <p:spPr>
            <a:xfrm>
              <a:off x="314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Cooling</a:t>
              </a:r>
              <a:endParaRPr lang="en-US" altLang="zh-CN" sz="2000" dirty="0"/>
            </a:p>
          </p:txBody>
        </p:sp>
        <p:sp>
          <p:nvSpPr>
            <p:cNvPr id="11" name="圆角矩形 15"/>
            <p:cNvSpPr/>
            <p:nvPr/>
          </p:nvSpPr>
          <p:spPr>
            <a:xfrm>
              <a:off x="5975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LV</a:t>
              </a:r>
              <a:endParaRPr lang="en-US" altLang="zh-CN" sz="2000" dirty="0"/>
            </a:p>
          </p:txBody>
        </p:sp>
        <p:sp>
          <p:nvSpPr>
            <p:cNvPr id="12" name="圆角矩形 16"/>
            <p:cNvSpPr/>
            <p:nvPr/>
          </p:nvSpPr>
          <p:spPr>
            <a:xfrm>
              <a:off x="9749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BEE</a:t>
              </a:r>
              <a:endParaRPr lang="en-US" altLang="zh-CN" sz="2000" dirty="0"/>
            </a:p>
          </p:txBody>
        </p:sp>
        <p:sp>
          <p:nvSpPr>
            <p:cNvPr id="13" name="圆角矩形 17"/>
            <p:cNvSpPr/>
            <p:nvPr/>
          </p:nvSpPr>
          <p:spPr>
            <a:xfrm>
              <a:off x="11636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altLang="en-US" sz="2000" dirty="0"/>
                <a:t>GT</a:t>
              </a:r>
              <a:r>
                <a:rPr lang="en-US" altLang="zh-CN" sz="2000" dirty="0"/>
                <a:t>SS</a:t>
              </a:r>
              <a:endParaRPr lang="en-US" altLang="zh-CN" sz="2000" dirty="0"/>
            </a:p>
          </p:txBody>
        </p:sp>
        <p:cxnSp>
          <p:nvCxnSpPr>
            <p:cNvPr id="14" name="直接箭头连接符 13"/>
            <p:cNvCxnSpPr>
              <a:stCxn id="10" idx="0"/>
              <a:endCxn id="9" idx="2"/>
            </p:cNvCxnSpPr>
            <p:nvPr/>
          </p:nvCxnSpPr>
          <p:spPr>
            <a:xfrm flipV="1">
              <a:off x="1221" y="8459"/>
              <a:ext cx="5885" cy="91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15" name="直接箭头连接符 14"/>
            <p:cNvCxnSpPr>
              <a:stCxn id="11" idx="0"/>
              <a:endCxn id="9" idx="2"/>
            </p:cNvCxnSpPr>
            <p:nvPr/>
          </p:nvCxnSpPr>
          <p:spPr>
            <a:xfrm flipV="1">
              <a:off x="6882" y="8459"/>
              <a:ext cx="224" cy="91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16" name="直接箭头连接符 15"/>
            <p:cNvCxnSpPr>
              <a:stCxn id="12" idx="0"/>
              <a:endCxn id="9" idx="2"/>
            </p:cNvCxnSpPr>
            <p:nvPr/>
          </p:nvCxnSpPr>
          <p:spPr>
            <a:xfrm flipH="1" flipV="1">
              <a:off x="7106" y="8459"/>
              <a:ext cx="3550" cy="91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33" name="直接箭头连接符 32"/>
            <p:cNvCxnSpPr>
              <a:stCxn id="13" idx="0"/>
              <a:endCxn id="9" idx="2"/>
            </p:cNvCxnSpPr>
            <p:nvPr/>
          </p:nvCxnSpPr>
          <p:spPr>
            <a:xfrm flipH="1" flipV="1">
              <a:off x="7106" y="8459"/>
              <a:ext cx="5437" cy="91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  <p:sp>
          <p:nvSpPr>
            <p:cNvPr id="17" name="圆角矩形 17"/>
            <p:cNvSpPr/>
            <p:nvPr/>
          </p:nvSpPr>
          <p:spPr>
            <a:xfrm>
              <a:off x="2201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sz="2000" dirty="0"/>
                <a:t>GAS</a:t>
              </a:r>
              <a:endParaRPr lang="x-none" sz="2000" dirty="0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4088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sz="2000" dirty="0"/>
                <a:t>HV</a:t>
              </a:r>
              <a:endParaRPr lang="x-none" sz="2000" dirty="0"/>
            </a:p>
          </p:txBody>
        </p:sp>
        <p:sp>
          <p:nvSpPr>
            <p:cNvPr id="19" name="圆角矩形 17"/>
            <p:cNvSpPr/>
            <p:nvPr/>
          </p:nvSpPr>
          <p:spPr>
            <a:xfrm>
              <a:off x="7862" y="9369"/>
              <a:ext cx="1814" cy="6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sz="2000" dirty="0"/>
                <a:t>ETH</a:t>
              </a:r>
              <a:endParaRPr lang="x-none" sz="2000" dirty="0"/>
            </a:p>
          </p:txBody>
        </p:sp>
        <p:cxnSp>
          <p:nvCxnSpPr>
            <p:cNvPr id="20" name="直接箭头连接符 19"/>
            <p:cNvCxnSpPr>
              <a:stCxn id="17" idx="0"/>
              <a:endCxn id="9" idx="2"/>
            </p:cNvCxnSpPr>
            <p:nvPr/>
          </p:nvCxnSpPr>
          <p:spPr>
            <a:xfrm flipV="1">
              <a:off x="3108" y="8459"/>
              <a:ext cx="3998" cy="91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21" name="直接箭头连接符 20"/>
            <p:cNvCxnSpPr>
              <a:stCxn id="18" idx="0"/>
            </p:cNvCxnSpPr>
            <p:nvPr/>
          </p:nvCxnSpPr>
          <p:spPr>
            <a:xfrm flipV="1">
              <a:off x="4995" y="8348"/>
              <a:ext cx="2147" cy="1021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22" name="直接箭头连接符 21"/>
            <p:cNvCxnSpPr>
              <a:stCxn id="19" idx="0"/>
            </p:cNvCxnSpPr>
            <p:nvPr/>
          </p:nvCxnSpPr>
          <p:spPr>
            <a:xfrm flipH="1" flipV="1">
              <a:off x="6951" y="8348"/>
              <a:ext cx="1818" cy="1021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91135" y="1124585"/>
            <a:ext cx="5064125" cy="5403215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dirty="0">
                <a:solidFill>
                  <a:schemeClr val="tx1"/>
                </a:solidFill>
              </a:rPr>
              <a:t>Baseline: Crystal ECAL </a:t>
            </a:r>
            <a:endParaRPr lang="en-US" altLang="zh-CN" dirty="0">
              <a:solidFill>
                <a:schemeClr val="tx1"/>
              </a:solidFill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dirty="0"/>
              <a:t>Total Modules: </a:t>
            </a:r>
            <a:r>
              <a:rPr lang="zh-CN" altLang="en-US" dirty="0"/>
              <a:t>约</a:t>
            </a:r>
            <a:r>
              <a:rPr lang="en-US" altLang="zh-CN" dirty="0"/>
              <a:t>480</a:t>
            </a:r>
            <a:endParaRPr lang="en-US" altLang="zh-CN" dirty="0"/>
          </a:p>
          <a:p>
            <a:pPr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dirty="0"/>
              <a:t>Requirements:</a:t>
            </a:r>
            <a:endParaRPr lang="en-US" altLang="zh-CN" dirty="0"/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CN" dirty="0"/>
              <a:t>Cooling:</a:t>
            </a:r>
            <a:endParaRPr lang="en-US" altLang="zh-CN" dirty="0"/>
          </a:p>
          <a:p>
            <a:pPr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dirty="0"/>
              <a:t>参考电子学间需求：</a:t>
            </a:r>
            <a:endParaRPr lang="en-US" altLang="zh-CN" dirty="0"/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200" dirty="0"/>
              <a:t>低压电源：</a:t>
            </a:r>
            <a:endParaRPr lang="en-US" altLang="zh-CN" sz="2200" dirty="0"/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200" dirty="0"/>
              <a:t>桶部：</a:t>
            </a:r>
            <a:r>
              <a:rPr lang="en-US" altLang="zh-CN" sz="2200" dirty="0"/>
              <a:t>20</a:t>
            </a:r>
            <a:r>
              <a:rPr lang="zh-CN" altLang="en-US" sz="2200" dirty="0"/>
              <a:t>个机箱：</a:t>
            </a:r>
            <a:r>
              <a:rPr lang="en-US" altLang="zh-CN" sz="2200" dirty="0"/>
              <a:t>960</a:t>
            </a:r>
            <a:r>
              <a:rPr lang="zh-CN" altLang="en-US" sz="2200" dirty="0"/>
              <a:t>个通道</a:t>
            </a:r>
            <a:endParaRPr lang="en-US" altLang="zh-CN" sz="2200" dirty="0"/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200" dirty="0"/>
              <a:t>端盖：</a:t>
            </a:r>
            <a:r>
              <a:rPr lang="en-US" altLang="zh-CN" sz="2200" dirty="0"/>
              <a:t>11</a:t>
            </a:r>
            <a:r>
              <a:rPr lang="zh-CN" altLang="en-US" sz="2200" dirty="0"/>
              <a:t>个机箱：</a:t>
            </a:r>
            <a:r>
              <a:rPr lang="en-US" altLang="zh-CN" sz="2200" dirty="0"/>
              <a:t>520</a:t>
            </a:r>
            <a:r>
              <a:rPr lang="zh-CN" altLang="en-US" sz="2200" dirty="0"/>
              <a:t>个通道</a:t>
            </a:r>
            <a:endParaRPr lang="en-US" altLang="zh-CN" sz="2200" dirty="0"/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200" dirty="0"/>
              <a:t>后端电子学：</a:t>
            </a:r>
            <a:endParaRPr lang="en-US" altLang="zh-CN" sz="2200" dirty="0"/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200" dirty="0"/>
              <a:t>桶部：</a:t>
            </a:r>
            <a:r>
              <a:rPr lang="en-US" altLang="zh-CN" sz="2200" dirty="0"/>
              <a:t>6</a:t>
            </a:r>
            <a:r>
              <a:rPr lang="zh-CN" altLang="en-US" sz="2200" dirty="0"/>
              <a:t>个机箱：</a:t>
            </a:r>
            <a:r>
              <a:rPr lang="en-US" altLang="zh-CN" sz="2200" dirty="0"/>
              <a:t>60</a:t>
            </a:r>
            <a:r>
              <a:rPr lang="zh-CN" altLang="en-US" sz="2200" dirty="0"/>
              <a:t>块读出板</a:t>
            </a:r>
            <a:endParaRPr lang="en-US" altLang="zh-CN" sz="2200" dirty="0"/>
          </a:p>
          <a:p>
            <a:pPr lvl="2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200" dirty="0"/>
              <a:t>端盖：</a:t>
            </a:r>
            <a:r>
              <a:rPr lang="en-US" altLang="zh-CN" sz="2200" dirty="0"/>
              <a:t>4</a:t>
            </a:r>
            <a:r>
              <a:rPr lang="zh-CN" altLang="en-US" sz="2200" dirty="0"/>
              <a:t>个机箱：</a:t>
            </a:r>
            <a:r>
              <a:rPr lang="en-US" altLang="zh-CN" sz="2200" dirty="0"/>
              <a:t>33</a:t>
            </a:r>
            <a:r>
              <a:rPr lang="zh-CN" altLang="en-US" sz="2200" dirty="0"/>
              <a:t>块读出板</a:t>
            </a:r>
            <a:endParaRPr lang="en-US" altLang="zh-CN" sz="22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95922" y="116817"/>
            <a:ext cx="10763325" cy="725470"/>
          </a:xfrm>
        </p:spPr>
        <p:txBody>
          <a:bodyPr/>
          <a:lstStyle/>
          <a:p>
            <a:r>
              <a:rPr lang="en-US" altLang="zh-CN" dirty="0"/>
              <a:t>ECAL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9388" y="811865"/>
            <a:ext cx="5399543" cy="300545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218555" y="4436745"/>
            <a:ext cx="4861035" cy="1548965"/>
            <a:chOff x="10019" y="5513"/>
            <a:chExt cx="7655" cy="2439"/>
          </a:xfrm>
        </p:grpSpPr>
        <p:sp>
          <p:nvSpPr>
            <p:cNvPr id="7" name="矩形 6"/>
            <p:cNvSpPr/>
            <p:nvPr/>
          </p:nvSpPr>
          <p:spPr>
            <a:xfrm>
              <a:off x="12435" y="5513"/>
              <a:ext cx="3402" cy="793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altLang="en-US" sz="2200" dirty="0"/>
                <a:t>ECAL</a:t>
              </a:r>
              <a:r>
                <a:rPr lang="en-US" altLang="zh-CN" sz="2200" dirty="0"/>
                <a:t> DCS</a:t>
              </a:r>
              <a:endParaRPr lang="en-US" altLang="zh-CN" sz="2200" dirty="0"/>
            </a:p>
          </p:txBody>
        </p:sp>
        <p:sp>
          <p:nvSpPr>
            <p:cNvPr id="8" name="圆角矩形 12"/>
            <p:cNvSpPr/>
            <p:nvPr/>
          </p:nvSpPr>
          <p:spPr>
            <a:xfrm>
              <a:off x="10019" y="7272"/>
              <a:ext cx="1814" cy="68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Cooling</a:t>
              </a:r>
              <a:endParaRPr lang="en-US" altLang="zh-CN" sz="2000" dirty="0"/>
            </a:p>
          </p:txBody>
        </p:sp>
        <p:sp>
          <p:nvSpPr>
            <p:cNvPr id="9" name="圆角矩形 15"/>
            <p:cNvSpPr/>
            <p:nvPr/>
          </p:nvSpPr>
          <p:spPr>
            <a:xfrm>
              <a:off x="11966" y="7272"/>
              <a:ext cx="1814" cy="68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LV</a:t>
              </a:r>
              <a:endParaRPr lang="en-US" altLang="zh-CN" sz="2000" dirty="0"/>
            </a:p>
          </p:txBody>
        </p:sp>
        <p:sp>
          <p:nvSpPr>
            <p:cNvPr id="10" name="圆角矩形 16"/>
            <p:cNvSpPr/>
            <p:nvPr/>
          </p:nvSpPr>
          <p:spPr>
            <a:xfrm>
              <a:off x="13913" y="7272"/>
              <a:ext cx="1814" cy="68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BEE</a:t>
              </a:r>
              <a:endParaRPr lang="en-US" altLang="zh-CN" sz="2000" dirty="0"/>
            </a:p>
          </p:txBody>
        </p:sp>
        <p:sp>
          <p:nvSpPr>
            <p:cNvPr id="11" name="圆角矩形 17"/>
            <p:cNvSpPr/>
            <p:nvPr/>
          </p:nvSpPr>
          <p:spPr>
            <a:xfrm>
              <a:off x="15860" y="7272"/>
              <a:ext cx="1814" cy="68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altLang="en-US" sz="2000" dirty="0"/>
                <a:t>E</a:t>
              </a:r>
              <a:r>
                <a:rPr lang="en-US" altLang="zh-CN" sz="2000" dirty="0"/>
                <a:t>SS</a:t>
              </a:r>
              <a:endParaRPr lang="en-US" altLang="zh-CN" sz="2000" dirty="0"/>
            </a:p>
          </p:txBody>
        </p:sp>
        <p:cxnSp>
          <p:nvCxnSpPr>
            <p:cNvPr id="12" name="直接箭头连接符 11"/>
            <p:cNvCxnSpPr>
              <a:stCxn id="8" idx="0"/>
              <a:endCxn id="7" idx="2"/>
            </p:cNvCxnSpPr>
            <p:nvPr/>
          </p:nvCxnSpPr>
          <p:spPr>
            <a:xfrm flipV="1">
              <a:off x="10926" y="6306"/>
              <a:ext cx="3210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3" name="直接箭头连接符 12"/>
            <p:cNvCxnSpPr>
              <a:stCxn id="9" idx="0"/>
              <a:endCxn id="7" idx="2"/>
            </p:cNvCxnSpPr>
            <p:nvPr/>
          </p:nvCxnSpPr>
          <p:spPr>
            <a:xfrm flipV="1">
              <a:off x="12873" y="6306"/>
              <a:ext cx="1263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4" name="直接箭头连接符 13"/>
            <p:cNvCxnSpPr>
              <a:stCxn id="10" idx="0"/>
              <a:endCxn id="7" idx="2"/>
            </p:cNvCxnSpPr>
            <p:nvPr/>
          </p:nvCxnSpPr>
          <p:spPr>
            <a:xfrm flipH="1" flipV="1">
              <a:off x="14136" y="6306"/>
              <a:ext cx="684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5" name="直接箭头连接符 14"/>
            <p:cNvCxnSpPr>
              <a:stCxn id="11" idx="0"/>
              <a:endCxn id="7" idx="2"/>
            </p:cNvCxnSpPr>
            <p:nvPr/>
          </p:nvCxnSpPr>
          <p:spPr>
            <a:xfrm flipH="1" flipV="1">
              <a:off x="14136" y="6306"/>
              <a:ext cx="2631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19336" y="1029148"/>
            <a:ext cx="6696744" cy="5712220"/>
          </a:xfrm>
        </p:spPr>
        <p:txBody>
          <a:bodyPr>
            <a:normAutofit/>
          </a:bodyPr>
          <a:lstStyle/>
          <a:p>
            <a:r>
              <a:rPr lang="en-US" altLang="zh-CN" sz="3200" dirty="0"/>
              <a:t>Barrel + Endcap requirements </a:t>
            </a:r>
            <a:endParaRPr lang="en-US" altLang="zh-CN" sz="3200" dirty="0"/>
          </a:p>
          <a:p>
            <a:pPr lvl="1"/>
            <a:r>
              <a:rPr lang="en-US" altLang="zh-CN" sz="1800" dirty="0"/>
              <a:t>Sectors : 16(B) + 2(E)</a:t>
            </a:r>
            <a:endParaRPr lang="en-US" altLang="zh-CN" sz="1800" dirty="0"/>
          </a:p>
          <a:p>
            <a:pPr lvl="1"/>
            <a:r>
              <a:rPr lang="en-US" altLang="zh-CN" sz="1800" dirty="0"/>
              <a:t>Layers: 48 / Sector</a:t>
            </a:r>
            <a:endParaRPr lang="en-US" altLang="zh-CN" sz="1800" dirty="0"/>
          </a:p>
          <a:p>
            <a:pPr lvl="1"/>
            <a:r>
              <a:rPr lang="en-US" altLang="zh-CN" sz="1800" dirty="0"/>
              <a:t>Modules: 40 / Layer</a:t>
            </a:r>
            <a:endParaRPr lang="en-US" altLang="zh-CN" sz="1800" dirty="0"/>
          </a:p>
          <a:p>
            <a:pPr lvl="2"/>
            <a:r>
              <a:rPr lang="en-US" altLang="zh-CN" sz="1800" dirty="0"/>
              <a:t>HV :  1/ Module</a:t>
            </a:r>
            <a:endParaRPr lang="en-US" altLang="zh-CN" sz="1800" dirty="0"/>
          </a:p>
          <a:p>
            <a:pPr lvl="2"/>
            <a:r>
              <a:rPr lang="en-US" altLang="zh-CN" sz="1800" dirty="0"/>
              <a:t>LV : 1/Module</a:t>
            </a:r>
            <a:endParaRPr lang="en-US" altLang="zh-CN" sz="1800" dirty="0"/>
          </a:p>
          <a:p>
            <a:pPr lvl="2"/>
            <a:r>
              <a:rPr lang="en-US" altLang="zh-CN" sz="1800" dirty="0"/>
              <a:t>Temp: 1/Module</a:t>
            </a:r>
            <a:endParaRPr lang="en-US" altLang="zh-CN" sz="1800" dirty="0"/>
          </a:p>
          <a:p>
            <a:pPr lvl="2"/>
            <a:r>
              <a:rPr lang="en-US" altLang="zh-CN" sz="1800" dirty="0"/>
              <a:t>Cooling: 1/Layer (water?)</a:t>
            </a:r>
            <a:endParaRPr lang="en-US" altLang="zh-CN" sz="1800" dirty="0"/>
          </a:p>
          <a:p>
            <a:pPr lvl="2"/>
            <a:r>
              <a:rPr lang="en-US" altLang="zh-CN" sz="1800" dirty="0"/>
              <a:t>Total channels : 6.7M channels ?</a:t>
            </a:r>
            <a:endParaRPr lang="en-US" altLang="zh-CN" sz="1800" dirty="0"/>
          </a:p>
          <a:p>
            <a:r>
              <a:rPr lang="zh-CN" altLang="en-US" sz="2800" dirty="0"/>
              <a:t>参考电子学间需求</a:t>
            </a:r>
            <a:endParaRPr lang="en-US" altLang="zh-CN" sz="2800" dirty="0"/>
          </a:p>
          <a:p>
            <a:pPr lvl="1"/>
            <a:r>
              <a:rPr lang="zh-CN" altLang="en-US" sz="2000" dirty="0"/>
              <a:t>低压电源：</a:t>
            </a:r>
            <a:endParaRPr lang="en-US" altLang="zh-CN" sz="2000" dirty="0"/>
          </a:p>
          <a:p>
            <a:pPr lvl="2"/>
            <a:r>
              <a:rPr lang="zh-CN" altLang="en-US" sz="2000" dirty="0"/>
              <a:t>桶部：</a:t>
            </a:r>
            <a:r>
              <a:rPr lang="en-US" altLang="zh-CN" sz="2000" dirty="0"/>
              <a:t>116</a:t>
            </a:r>
            <a:r>
              <a:rPr lang="zh-CN" altLang="en-US" sz="2000" dirty="0"/>
              <a:t>个机箱：</a:t>
            </a:r>
            <a:r>
              <a:rPr lang="en-US" altLang="zh-CN" sz="2000" dirty="0"/>
              <a:t>5536</a:t>
            </a:r>
            <a:r>
              <a:rPr lang="zh-CN" altLang="en-US" sz="2000" dirty="0"/>
              <a:t>个通道</a:t>
            </a:r>
            <a:endParaRPr lang="en-US" altLang="zh-CN" sz="2000" dirty="0"/>
          </a:p>
          <a:p>
            <a:pPr lvl="2"/>
            <a:r>
              <a:rPr lang="zh-CN" altLang="en-US" sz="2000" dirty="0"/>
              <a:t>端盖：</a:t>
            </a:r>
            <a:r>
              <a:rPr lang="en-US" altLang="zh-CN" sz="2000" dirty="0"/>
              <a:t>64</a:t>
            </a:r>
            <a:r>
              <a:rPr lang="zh-CN" altLang="en-US" sz="2000" dirty="0"/>
              <a:t>个机箱</a:t>
            </a:r>
            <a:r>
              <a:rPr lang="en-US" altLang="zh-CN" sz="2000" dirty="0"/>
              <a:t>:   3072</a:t>
            </a:r>
            <a:r>
              <a:rPr lang="zh-CN" altLang="en-US" sz="2000" dirty="0"/>
              <a:t>个通道</a:t>
            </a:r>
            <a:endParaRPr lang="en-US" altLang="zh-CN" sz="2000" dirty="0"/>
          </a:p>
          <a:p>
            <a:pPr lvl="1"/>
            <a:r>
              <a:rPr lang="zh-CN" altLang="en-US" sz="2000" dirty="0"/>
              <a:t>后端电子学：</a:t>
            </a:r>
            <a:endParaRPr lang="en-US" altLang="zh-CN" sz="2000" dirty="0"/>
          </a:p>
          <a:p>
            <a:pPr lvl="2"/>
            <a:r>
              <a:rPr lang="zh-CN" altLang="en-US" sz="2000" dirty="0"/>
              <a:t>桶部：</a:t>
            </a:r>
            <a:r>
              <a:rPr lang="en-US" altLang="zh-CN" sz="2000" dirty="0"/>
              <a:t>36</a:t>
            </a:r>
            <a:r>
              <a:rPr lang="zh-CN" altLang="en-US" sz="2000" dirty="0"/>
              <a:t>个机箱：</a:t>
            </a:r>
            <a:r>
              <a:rPr lang="en-US" altLang="zh-CN" sz="2000" dirty="0"/>
              <a:t>346</a:t>
            </a:r>
            <a:r>
              <a:rPr lang="zh-CN" altLang="en-US" sz="2000" dirty="0"/>
              <a:t>块后端板</a:t>
            </a:r>
            <a:endParaRPr lang="en-US" altLang="zh-CN" sz="2000" dirty="0"/>
          </a:p>
          <a:p>
            <a:pPr lvl="2"/>
            <a:r>
              <a:rPr lang="zh-CN" altLang="en-US" sz="2000" dirty="0"/>
              <a:t>端盖：</a:t>
            </a:r>
            <a:r>
              <a:rPr lang="en-US" altLang="zh-CN" sz="2000" dirty="0"/>
              <a:t>10</a:t>
            </a:r>
            <a:r>
              <a:rPr lang="zh-CN" altLang="en-US" sz="2000" dirty="0"/>
              <a:t>个机箱：</a:t>
            </a:r>
            <a:r>
              <a:rPr lang="en-US" altLang="zh-CN" sz="2000" dirty="0"/>
              <a:t>96</a:t>
            </a:r>
            <a:r>
              <a:rPr lang="zh-CN" altLang="en-US" sz="2000" dirty="0"/>
              <a:t>块后端板</a:t>
            </a:r>
            <a:endParaRPr lang="en-US" altLang="zh-CN" sz="20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HCAL Detector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60460" y="6376036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3699" y="764275"/>
            <a:ext cx="6528059" cy="3141721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9380" y="332740"/>
            <a:ext cx="429006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Glass Scintillator</a:t>
            </a:r>
            <a:endParaRPr lang="zh-CN" altLang="en-US" sz="3200" dirty="0"/>
          </a:p>
        </p:txBody>
      </p:sp>
      <p:grpSp>
        <p:nvGrpSpPr>
          <p:cNvPr id="5" name="组合 4"/>
          <p:cNvGrpSpPr/>
          <p:nvPr/>
        </p:nvGrpSpPr>
        <p:grpSpPr>
          <a:xfrm>
            <a:off x="6431915" y="4399915"/>
            <a:ext cx="4861035" cy="1548965"/>
            <a:chOff x="10019" y="5513"/>
            <a:chExt cx="7655" cy="2439"/>
          </a:xfrm>
        </p:grpSpPr>
        <p:sp>
          <p:nvSpPr>
            <p:cNvPr id="7" name="矩形 6"/>
            <p:cNvSpPr/>
            <p:nvPr/>
          </p:nvSpPr>
          <p:spPr>
            <a:xfrm>
              <a:off x="12435" y="5513"/>
              <a:ext cx="3402" cy="793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altLang="en-US" sz="2200" dirty="0"/>
                <a:t>HCAL</a:t>
              </a:r>
              <a:r>
                <a:rPr lang="en-US" altLang="zh-CN" sz="2200" dirty="0"/>
                <a:t> DCS</a:t>
              </a:r>
              <a:endParaRPr lang="en-US" altLang="zh-CN" sz="2200" dirty="0"/>
            </a:p>
          </p:txBody>
        </p:sp>
        <p:sp>
          <p:nvSpPr>
            <p:cNvPr id="8" name="圆角矩形 12"/>
            <p:cNvSpPr/>
            <p:nvPr/>
          </p:nvSpPr>
          <p:spPr>
            <a:xfrm>
              <a:off x="10019" y="7272"/>
              <a:ext cx="1814" cy="68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Cooling</a:t>
              </a:r>
              <a:endParaRPr lang="en-US" altLang="zh-CN" sz="2000" dirty="0"/>
            </a:p>
          </p:txBody>
        </p:sp>
        <p:sp>
          <p:nvSpPr>
            <p:cNvPr id="9" name="圆角矩形 15"/>
            <p:cNvSpPr/>
            <p:nvPr/>
          </p:nvSpPr>
          <p:spPr>
            <a:xfrm>
              <a:off x="11966" y="7272"/>
              <a:ext cx="1814" cy="68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LV</a:t>
              </a:r>
              <a:endParaRPr lang="en-US" altLang="zh-CN" sz="2000" dirty="0"/>
            </a:p>
          </p:txBody>
        </p:sp>
        <p:sp>
          <p:nvSpPr>
            <p:cNvPr id="11" name="圆角矩形 16"/>
            <p:cNvSpPr/>
            <p:nvPr/>
          </p:nvSpPr>
          <p:spPr>
            <a:xfrm>
              <a:off x="13913" y="7272"/>
              <a:ext cx="1814" cy="68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BEE</a:t>
              </a:r>
              <a:endParaRPr lang="en-US" altLang="zh-CN" sz="2000" dirty="0"/>
            </a:p>
          </p:txBody>
        </p:sp>
        <p:sp>
          <p:nvSpPr>
            <p:cNvPr id="12" name="圆角矩形 17"/>
            <p:cNvSpPr/>
            <p:nvPr/>
          </p:nvSpPr>
          <p:spPr>
            <a:xfrm>
              <a:off x="15860" y="7272"/>
              <a:ext cx="1814" cy="68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altLang="en-US" sz="2000" dirty="0"/>
                <a:t>H</a:t>
              </a:r>
              <a:r>
                <a:rPr lang="en-US" altLang="zh-CN" sz="2000" dirty="0"/>
                <a:t>SS</a:t>
              </a:r>
              <a:endParaRPr lang="en-US" altLang="zh-CN" sz="2000" dirty="0"/>
            </a:p>
          </p:txBody>
        </p:sp>
        <p:cxnSp>
          <p:nvCxnSpPr>
            <p:cNvPr id="13" name="直接箭头连接符 12"/>
            <p:cNvCxnSpPr>
              <a:stCxn id="8" idx="0"/>
              <a:endCxn id="7" idx="2"/>
            </p:cNvCxnSpPr>
            <p:nvPr/>
          </p:nvCxnSpPr>
          <p:spPr>
            <a:xfrm flipV="1">
              <a:off x="10926" y="6306"/>
              <a:ext cx="3210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箭头连接符 13"/>
            <p:cNvCxnSpPr>
              <a:stCxn id="9" idx="0"/>
              <a:endCxn id="7" idx="2"/>
            </p:cNvCxnSpPr>
            <p:nvPr/>
          </p:nvCxnSpPr>
          <p:spPr>
            <a:xfrm flipV="1">
              <a:off x="12873" y="6306"/>
              <a:ext cx="1263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箭头连接符 14"/>
            <p:cNvCxnSpPr>
              <a:stCxn id="11" idx="0"/>
              <a:endCxn id="7" idx="2"/>
            </p:cNvCxnSpPr>
            <p:nvPr/>
          </p:nvCxnSpPr>
          <p:spPr>
            <a:xfrm flipH="1" flipV="1">
              <a:off x="14136" y="6306"/>
              <a:ext cx="684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直接箭头连接符 15"/>
            <p:cNvCxnSpPr>
              <a:stCxn id="12" idx="0"/>
              <a:endCxn id="7" idx="2"/>
            </p:cNvCxnSpPr>
            <p:nvPr/>
          </p:nvCxnSpPr>
          <p:spPr>
            <a:xfrm flipH="1" flipV="1">
              <a:off x="14136" y="6306"/>
              <a:ext cx="2631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1384" y="1115625"/>
            <a:ext cx="6192688" cy="2756787"/>
          </a:xfrm>
        </p:spPr>
        <p:txBody>
          <a:bodyPr>
            <a:normAutofit fontScale="77500"/>
          </a:bodyPr>
          <a:lstStyle/>
          <a:p>
            <a:pPr>
              <a:spcBef>
                <a:spcPts val="600"/>
              </a:spcBef>
            </a:pPr>
            <a:r>
              <a:rPr lang="en-US" altLang="zh-CN" dirty="0">
                <a:solidFill>
                  <a:schemeClr val="tx1"/>
                </a:solidFill>
              </a:rPr>
              <a:t>Our choice: PS(+ </a:t>
            </a:r>
            <a:r>
              <a:rPr lang="en-US" altLang="zh-CN" dirty="0" err="1">
                <a:solidFill>
                  <a:schemeClr val="tx1"/>
                </a:solidFill>
              </a:rPr>
              <a:t>SiPM</a:t>
            </a:r>
            <a:r>
              <a:rPr lang="en-US" altLang="zh-CN" dirty="0">
                <a:solidFill>
                  <a:schemeClr val="tx1"/>
                </a:solidFill>
              </a:rPr>
              <a:t>) as the baseline</a:t>
            </a:r>
            <a:endParaRPr lang="en-US" altLang="zh-CN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altLang="zh-CN" dirty="0">
                <a:solidFill>
                  <a:schemeClr val="tx1"/>
                </a:solidFill>
              </a:rPr>
              <a:t>Number of channels: (288 modules) 43</a:t>
            </a:r>
            <a:r>
              <a:rPr lang="zh-CN" altLang="en-US" dirty="0">
                <a:solidFill>
                  <a:schemeClr val="tx1"/>
                </a:solidFill>
              </a:rPr>
              <a:t>𝑘</a:t>
            </a:r>
            <a:endParaRPr lang="zh-CN" altLang="en-US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chemeClr val="tx1"/>
                </a:solidFill>
              </a:rPr>
              <a:t>Barrel: 144 modules, 23,976 </a:t>
            </a:r>
            <a:r>
              <a:rPr lang="en-US" altLang="zh-CN" dirty="0" err="1">
                <a:solidFill>
                  <a:schemeClr val="tx1"/>
                </a:solidFill>
              </a:rPr>
              <a:t>ch</a:t>
            </a:r>
            <a:endParaRPr lang="en-US" altLang="zh-CN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chemeClr val="tx1"/>
                </a:solidFill>
              </a:rPr>
              <a:t>Inner endcaps: 48 modules, 6,912 </a:t>
            </a:r>
            <a:r>
              <a:rPr lang="en-US" altLang="zh-CN" dirty="0" err="1">
                <a:solidFill>
                  <a:schemeClr val="tx1"/>
                </a:solidFill>
              </a:rPr>
              <a:t>ch</a:t>
            </a:r>
            <a:endParaRPr lang="en-US" altLang="zh-CN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chemeClr val="tx1"/>
                </a:solidFill>
              </a:rPr>
              <a:t>Outer endcaps: 48 modules, 12,288 </a:t>
            </a:r>
            <a:r>
              <a:rPr lang="en-US" altLang="zh-CN" dirty="0" err="1">
                <a:solidFill>
                  <a:schemeClr val="tx1"/>
                </a:solidFill>
              </a:rPr>
              <a:t>ch</a:t>
            </a:r>
            <a:endParaRPr lang="en-US" altLang="zh-CN" dirty="0"/>
          </a:p>
          <a:p>
            <a:pPr>
              <a:spcBef>
                <a:spcPts val="600"/>
              </a:spcBef>
            </a:pPr>
            <a:r>
              <a:rPr lang="en-US" altLang="zh-CN" dirty="0" err="1">
                <a:solidFill>
                  <a:schemeClr val="tx1"/>
                </a:solidFill>
              </a:rPr>
              <a:t>SiPM</a:t>
            </a:r>
            <a:r>
              <a:rPr lang="en-US" altLang="zh-CN" dirty="0">
                <a:solidFill>
                  <a:schemeClr val="tx1"/>
                </a:solidFill>
              </a:rPr>
              <a:t> readout ( same as ECAL&amp;HCAL)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Muon Detector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0" y="4364990"/>
            <a:ext cx="4973955" cy="22612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032104" y="1145274"/>
            <a:ext cx="44644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</a:rPr>
              <a:t>参考电子学的需求：</a:t>
            </a:r>
            <a:endParaRPr lang="en-US" altLang="zh-CN" sz="2800" b="1" dirty="0">
              <a:solidFill>
                <a:srgbClr val="0000F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dirty="0"/>
              <a:t>读出电子学：</a:t>
            </a:r>
            <a:endParaRPr lang="en-US" altLang="zh-CN" sz="2400" dirty="0"/>
          </a:p>
          <a:p>
            <a:pPr marL="800100" lvl="1" indent="-342900">
              <a:buFont typeface="Arial" panose="02080604020202020204" pitchFamily="34" charset="0"/>
              <a:buChar char="•"/>
            </a:pPr>
            <a:r>
              <a:rPr lang="zh-CN" altLang="en-US" sz="2400" dirty="0"/>
              <a:t>桶部：</a:t>
            </a:r>
            <a:r>
              <a:rPr lang="en-US" altLang="zh-CN" sz="2400" dirty="0"/>
              <a:t>12</a:t>
            </a:r>
            <a:r>
              <a:rPr lang="zh-CN" altLang="en-US" sz="2400" dirty="0"/>
              <a:t>机箱：</a:t>
            </a:r>
            <a:r>
              <a:rPr lang="en-US" altLang="zh-CN" sz="2400" dirty="0"/>
              <a:t>192</a:t>
            </a:r>
            <a:r>
              <a:rPr lang="zh-CN" altLang="en-US" sz="2400" dirty="0"/>
              <a:t>路</a:t>
            </a:r>
            <a:endParaRPr lang="en-US" altLang="zh-CN" sz="2400" dirty="0"/>
          </a:p>
          <a:p>
            <a:pPr marL="800100" lvl="1" indent="-342900">
              <a:buFont typeface="Arial" panose="02080604020202020204" pitchFamily="34" charset="0"/>
              <a:buChar char="•"/>
            </a:pPr>
            <a:r>
              <a:rPr lang="zh-CN" altLang="en-US" sz="2400" dirty="0"/>
              <a:t>端盖：</a:t>
            </a:r>
            <a:r>
              <a:rPr lang="en-US" altLang="zh-CN" sz="2400" dirty="0"/>
              <a:t>8</a:t>
            </a:r>
            <a:r>
              <a:rPr lang="zh-CN" altLang="en-US" sz="2400" dirty="0"/>
              <a:t>机箱：</a:t>
            </a:r>
            <a:r>
              <a:rPr lang="en-US" altLang="zh-CN" sz="2400" dirty="0"/>
              <a:t>128</a:t>
            </a:r>
            <a:r>
              <a:rPr lang="zh-CN" altLang="en-US" sz="2400" dirty="0"/>
              <a:t>路</a:t>
            </a:r>
            <a:endParaRPr lang="en-US" altLang="zh-CN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dirty="0"/>
              <a:t>低压电源：</a:t>
            </a:r>
            <a:endParaRPr lang="en-US" altLang="zh-CN" sz="2400" dirty="0"/>
          </a:p>
          <a:p>
            <a:pPr marL="800100" lvl="1" indent="-342900">
              <a:buFont typeface="Arial" panose="02080604020202020204" pitchFamily="34" charset="0"/>
              <a:buChar char="•"/>
            </a:pPr>
            <a:r>
              <a:rPr lang="zh-CN" altLang="en-US" sz="2400" dirty="0"/>
              <a:t>桶部：</a:t>
            </a:r>
            <a:r>
              <a:rPr lang="en-US" altLang="zh-CN" sz="2400" dirty="0"/>
              <a:t>51</a:t>
            </a:r>
            <a:r>
              <a:rPr lang="zh-CN" altLang="en-US" sz="2400" dirty="0"/>
              <a:t>个机箱</a:t>
            </a:r>
            <a:endParaRPr lang="en-US" altLang="zh-CN" sz="2400" dirty="0"/>
          </a:p>
          <a:p>
            <a:pPr marL="800100" lvl="1" indent="-342900">
              <a:buFont typeface="Arial" panose="02080604020202020204" pitchFamily="34" charset="0"/>
              <a:buChar char="•"/>
            </a:pPr>
            <a:r>
              <a:rPr lang="zh-CN" altLang="en-US" sz="2400" dirty="0"/>
              <a:t>端盖：</a:t>
            </a:r>
            <a:r>
              <a:rPr lang="en-US" altLang="zh-CN" sz="2400" dirty="0"/>
              <a:t>34</a:t>
            </a:r>
            <a:r>
              <a:rPr lang="zh-CN" altLang="en-US" sz="2400" dirty="0"/>
              <a:t>个机箱</a:t>
            </a:r>
            <a:endParaRPr lang="en-US" altLang="zh-CN" sz="2400" dirty="0"/>
          </a:p>
          <a:p>
            <a:r>
              <a:rPr lang="en-US" altLang="zh-CN" sz="2400" dirty="0"/>
              <a:t>Cooling: ?</a:t>
            </a:r>
            <a:endParaRPr lang="en-US" altLang="zh-CN" sz="2400" dirty="0"/>
          </a:p>
          <a:p>
            <a:endParaRPr lang="zh-CN" altLang="en-US" sz="2400" dirty="0"/>
          </a:p>
        </p:txBody>
      </p:sp>
      <p:grpSp>
        <p:nvGrpSpPr>
          <p:cNvPr id="5" name="组合 4"/>
          <p:cNvGrpSpPr/>
          <p:nvPr/>
        </p:nvGrpSpPr>
        <p:grpSpPr>
          <a:xfrm>
            <a:off x="6384290" y="4580890"/>
            <a:ext cx="4861035" cy="1548965"/>
            <a:chOff x="10019" y="5513"/>
            <a:chExt cx="7655" cy="2439"/>
          </a:xfrm>
        </p:grpSpPr>
        <p:sp>
          <p:nvSpPr>
            <p:cNvPr id="8" name="矩形 7"/>
            <p:cNvSpPr/>
            <p:nvPr/>
          </p:nvSpPr>
          <p:spPr>
            <a:xfrm>
              <a:off x="12435" y="5513"/>
              <a:ext cx="3402" cy="79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altLang="en-US" sz="2200" dirty="0"/>
                <a:t>Muon</a:t>
              </a:r>
              <a:r>
                <a:rPr lang="en-US" altLang="zh-CN" sz="2200" dirty="0"/>
                <a:t> DCS</a:t>
              </a:r>
              <a:endParaRPr lang="en-US" altLang="zh-CN" sz="2200" dirty="0"/>
            </a:p>
          </p:txBody>
        </p:sp>
        <p:sp>
          <p:nvSpPr>
            <p:cNvPr id="9" name="圆角矩形 12"/>
            <p:cNvSpPr/>
            <p:nvPr/>
          </p:nvSpPr>
          <p:spPr>
            <a:xfrm>
              <a:off x="10019" y="7272"/>
              <a:ext cx="1814" cy="6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Cooling</a:t>
              </a:r>
              <a:endParaRPr lang="en-US" altLang="zh-CN" sz="2000" dirty="0"/>
            </a:p>
          </p:txBody>
        </p:sp>
        <p:sp>
          <p:nvSpPr>
            <p:cNvPr id="10" name="圆角矩形 15"/>
            <p:cNvSpPr/>
            <p:nvPr/>
          </p:nvSpPr>
          <p:spPr>
            <a:xfrm>
              <a:off x="11966" y="7272"/>
              <a:ext cx="1814" cy="6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LV</a:t>
              </a:r>
              <a:endParaRPr lang="en-US" altLang="zh-CN" sz="2000" dirty="0"/>
            </a:p>
          </p:txBody>
        </p:sp>
        <p:sp>
          <p:nvSpPr>
            <p:cNvPr id="11" name="圆角矩形 16"/>
            <p:cNvSpPr/>
            <p:nvPr/>
          </p:nvSpPr>
          <p:spPr>
            <a:xfrm>
              <a:off x="13913" y="7272"/>
              <a:ext cx="1814" cy="6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BEE</a:t>
              </a:r>
              <a:endParaRPr lang="en-US" altLang="zh-CN" sz="2000" dirty="0"/>
            </a:p>
          </p:txBody>
        </p:sp>
        <p:sp>
          <p:nvSpPr>
            <p:cNvPr id="12" name="圆角矩形 17"/>
            <p:cNvSpPr/>
            <p:nvPr/>
          </p:nvSpPr>
          <p:spPr>
            <a:xfrm>
              <a:off x="15860" y="7272"/>
              <a:ext cx="1814" cy="68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altLang="en-US" sz="2000" dirty="0"/>
                <a:t>M</a:t>
              </a:r>
              <a:r>
                <a:rPr lang="en-US" altLang="zh-CN" sz="2000" dirty="0"/>
                <a:t>SS</a:t>
              </a:r>
              <a:endParaRPr lang="en-US" altLang="zh-CN" sz="2000" dirty="0"/>
            </a:p>
          </p:txBody>
        </p:sp>
        <p:cxnSp>
          <p:nvCxnSpPr>
            <p:cNvPr id="13" name="直接箭头连接符 12"/>
            <p:cNvCxnSpPr>
              <a:stCxn id="9" idx="0"/>
              <a:endCxn id="8" idx="2"/>
            </p:cNvCxnSpPr>
            <p:nvPr/>
          </p:nvCxnSpPr>
          <p:spPr>
            <a:xfrm flipV="1">
              <a:off x="10926" y="6306"/>
              <a:ext cx="3210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14" name="直接箭头连接符 13"/>
            <p:cNvCxnSpPr>
              <a:stCxn id="10" idx="0"/>
              <a:endCxn id="8" idx="2"/>
            </p:cNvCxnSpPr>
            <p:nvPr/>
          </p:nvCxnSpPr>
          <p:spPr>
            <a:xfrm flipV="1">
              <a:off x="12873" y="6306"/>
              <a:ext cx="1263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15" name="直接箭头连接符 14"/>
            <p:cNvCxnSpPr>
              <a:stCxn id="11" idx="0"/>
              <a:endCxn id="8" idx="2"/>
            </p:cNvCxnSpPr>
            <p:nvPr/>
          </p:nvCxnSpPr>
          <p:spPr>
            <a:xfrm flipH="1" flipV="1">
              <a:off x="14136" y="6306"/>
              <a:ext cx="684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16" name="直接箭头连接符 15"/>
            <p:cNvCxnSpPr>
              <a:stCxn id="12" idx="0"/>
              <a:endCxn id="8" idx="2"/>
            </p:cNvCxnSpPr>
            <p:nvPr/>
          </p:nvCxnSpPr>
          <p:spPr>
            <a:xfrm flipH="1" flipV="1">
              <a:off x="14136" y="6306"/>
              <a:ext cx="2631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087888" y="130803"/>
            <a:ext cx="4061135" cy="725470"/>
          </a:xfrm>
        </p:spPr>
        <p:txBody>
          <a:bodyPr/>
          <a:lstStyle/>
          <a:p>
            <a:r>
              <a:rPr lang="en-US" altLang="zh-CN" dirty="0"/>
              <a:t>Electronics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91151" y="333033"/>
            <a:ext cx="4608512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</a:rPr>
              <a:t>Power Supply</a:t>
            </a:r>
            <a:endParaRPr lang="en-US" altLang="zh-CN" dirty="0">
              <a:solidFill>
                <a:srgbClr val="0000FF"/>
              </a:solidFill>
            </a:endParaRPr>
          </a:p>
          <a:p>
            <a:pPr marL="360045" indent="-571500">
              <a:buFont typeface="Arial" panose="02080604020202020204" pitchFamily="34" charset="0"/>
              <a:buChar char="•"/>
            </a:pPr>
            <a:r>
              <a:rPr lang="en-US" altLang="zh-CN" dirty="0"/>
              <a:t>HV Crates 6U 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</a:rPr>
              <a:t>(480AC- 110DC)</a:t>
            </a:r>
            <a:endParaRPr lang="en-US" altLang="zh-CN" dirty="0">
              <a:solidFill>
                <a:schemeClr val="bg1">
                  <a:lumMod val="50000"/>
                </a:schemeClr>
              </a:solidFill>
            </a:endParaRPr>
          </a:p>
          <a:p>
            <a:pPr marL="1028700" lvl="1" indent="-571500">
              <a:buFont typeface="Arial" panose="02080604020202020204" pitchFamily="34" charset="0"/>
              <a:buChar char="•"/>
            </a:pPr>
            <a:r>
              <a:rPr lang="en-US" altLang="zh-CN" dirty="0"/>
              <a:t>10</a:t>
            </a:r>
            <a:r>
              <a:rPr lang="zh-CN" altLang="en-US" dirty="0"/>
              <a:t>个通道</a:t>
            </a:r>
            <a:r>
              <a:rPr lang="en-US" altLang="zh-CN" dirty="0"/>
              <a:t>/</a:t>
            </a:r>
            <a:r>
              <a:rPr lang="zh-CN" altLang="en-US" dirty="0"/>
              <a:t>机箱</a:t>
            </a:r>
            <a:endParaRPr lang="en-US" altLang="zh-CN" dirty="0"/>
          </a:p>
          <a:p>
            <a:pPr marL="1028700" lvl="1" indent="-571500">
              <a:buFont typeface="Arial" panose="02080604020202020204" pitchFamily="34" charset="0"/>
              <a:buChar char="•"/>
            </a:pPr>
            <a:r>
              <a:rPr lang="en-US" altLang="zh-CN" dirty="0"/>
              <a:t>5</a:t>
            </a:r>
            <a:r>
              <a:rPr lang="zh-CN" altLang="en-US" dirty="0"/>
              <a:t>个机箱</a:t>
            </a:r>
            <a:r>
              <a:rPr lang="en-US" altLang="zh-CN" dirty="0"/>
              <a:t>/</a:t>
            </a:r>
            <a:r>
              <a:rPr lang="zh-CN" altLang="en-US" dirty="0"/>
              <a:t>机柜</a:t>
            </a:r>
            <a:endParaRPr lang="en-US" altLang="zh-CN" dirty="0"/>
          </a:p>
          <a:p>
            <a:pPr marL="571500" indent="-571500">
              <a:buFont typeface="Arial" panose="02080604020202020204" pitchFamily="34" charset="0"/>
              <a:buChar char="•"/>
            </a:pPr>
            <a:r>
              <a:rPr lang="en-US" altLang="zh-CN" dirty="0"/>
              <a:t>MV Crates 3U 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</a:rPr>
              <a:t>(110DC-48DC)</a:t>
            </a:r>
            <a:endParaRPr lang="en-US" altLang="zh-CN" dirty="0">
              <a:solidFill>
                <a:schemeClr val="bg1">
                  <a:lumMod val="50000"/>
                </a:schemeClr>
              </a:solidFill>
            </a:endParaRPr>
          </a:p>
          <a:p>
            <a:pPr marL="1028700" lvl="1" indent="-571500">
              <a:buFont typeface="Arial" panose="02080604020202020204" pitchFamily="34" charset="0"/>
              <a:buChar char="•"/>
            </a:pPr>
            <a:r>
              <a:rPr lang="en-US" altLang="zh-CN" dirty="0"/>
              <a:t>48</a:t>
            </a:r>
            <a:r>
              <a:rPr lang="zh-CN" altLang="en-US" dirty="0"/>
              <a:t>个通道</a:t>
            </a:r>
            <a:r>
              <a:rPr lang="en-US" altLang="zh-CN" dirty="0"/>
              <a:t>/</a:t>
            </a:r>
            <a:r>
              <a:rPr lang="zh-CN" altLang="en-US" dirty="0"/>
              <a:t>机箱</a:t>
            </a:r>
            <a:endParaRPr lang="en-US" altLang="zh-CN" dirty="0"/>
          </a:p>
          <a:p>
            <a:pPr marL="1028700" lvl="1" indent="-571500">
              <a:buFont typeface="Arial" panose="02080604020202020204" pitchFamily="34" charset="0"/>
              <a:buChar char="•"/>
            </a:pPr>
            <a:r>
              <a:rPr lang="en-US" altLang="zh-CN" dirty="0"/>
              <a:t>10</a:t>
            </a:r>
            <a:r>
              <a:rPr lang="zh-CN" altLang="en-US" dirty="0"/>
              <a:t>个机箱</a:t>
            </a:r>
            <a:r>
              <a:rPr lang="en-US" altLang="zh-CN" dirty="0"/>
              <a:t>/</a:t>
            </a:r>
            <a:r>
              <a:rPr lang="zh-CN" altLang="en-US" dirty="0"/>
              <a:t>机柜</a:t>
            </a:r>
            <a:endParaRPr lang="en-US" altLang="zh-CN" dirty="0"/>
          </a:p>
          <a:p>
            <a:r>
              <a:rPr lang="en-US" altLang="zh-CN" dirty="0">
                <a:solidFill>
                  <a:srgbClr val="0000FF"/>
                </a:solidFill>
              </a:rPr>
              <a:t>MTCA (9U) </a:t>
            </a:r>
            <a:r>
              <a:rPr lang="zh-CN" altLang="en-US" dirty="0">
                <a:solidFill>
                  <a:srgbClr val="0000FF"/>
                </a:solidFill>
              </a:rPr>
              <a:t>电子学后端板</a:t>
            </a:r>
            <a:endParaRPr lang="en-US" altLang="zh-CN" dirty="0">
              <a:solidFill>
                <a:srgbClr val="0000FF"/>
              </a:solidFill>
            </a:endParaRPr>
          </a:p>
          <a:p>
            <a:pPr marL="457200" indent="-457200">
              <a:buFont typeface="Arial" panose="02080604020202020204" pitchFamily="34" charset="0"/>
              <a:buChar char="•"/>
            </a:pPr>
            <a:r>
              <a:rPr lang="en-US" altLang="zh-CN" dirty="0"/>
              <a:t>3</a:t>
            </a:r>
            <a:r>
              <a:rPr lang="zh-CN" altLang="en-US" dirty="0"/>
              <a:t>个机箱</a:t>
            </a:r>
            <a:r>
              <a:rPr lang="en-US" altLang="zh-CN" dirty="0"/>
              <a:t>/</a:t>
            </a:r>
            <a:r>
              <a:rPr lang="zh-CN" altLang="en-US" dirty="0"/>
              <a:t>机柜</a:t>
            </a:r>
            <a:endParaRPr lang="en-US" altLang="zh-CN" dirty="0"/>
          </a:p>
          <a:p>
            <a:pPr marL="457200" indent="-457200">
              <a:buFont typeface="Arial" panose="02080604020202020204" pitchFamily="34" charset="0"/>
              <a:buChar char="•"/>
            </a:pPr>
            <a:r>
              <a:rPr lang="en-US" altLang="zh-CN" dirty="0"/>
              <a:t>10</a:t>
            </a:r>
            <a:r>
              <a:rPr lang="zh-CN" altLang="en-US" dirty="0"/>
              <a:t>个读出板</a:t>
            </a:r>
            <a:r>
              <a:rPr lang="en-US" altLang="zh-CN" dirty="0"/>
              <a:t>/</a:t>
            </a:r>
            <a:r>
              <a:rPr lang="zh-CN" altLang="en-US" dirty="0"/>
              <a:t>机箱</a:t>
            </a:r>
            <a:endParaRPr lang="en-US" altLang="zh-CN" dirty="0"/>
          </a:p>
          <a:p>
            <a:pPr marL="457200" indent="-457200">
              <a:buFont typeface="Arial" panose="02080604020202020204" pitchFamily="34" charset="0"/>
              <a:buChar char="•"/>
            </a:pPr>
            <a:r>
              <a:rPr lang="en-US" altLang="zh-CN" dirty="0"/>
              <a:t>16</a:t>
            </a:r>
            <a:r>
              <a:rPr lang="zh-CN" altLang="en-US" dirty="0"/>
              <a:t>根光纤</a:t>
            </a:r>
            <a:r>
              <a:rPr lang="en-US" altLang="zh-CN" dirty="0"/>
              <a:t>/</a:t>
            </a:r>
            <a:r>
              <a:rPr lang="zh-CN" altLang="en-US" dirty="0"/>
              <a:t>读出板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7382" y="1053054"/>
            <a:ext cx="5616624" cy="299758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1151" y="3717472"/>
            <a:ext cx="4608512" cy="286232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参考电子学间布局 （无备份冗余）</a:t>
            </a:r>
            <a:endParaRPr lang="en-US" altLang="zh-CN" b="1" dirty="0"/>
          </a:p>
          <a:p>
            <a:pPr marL="342900" indent="-342900">
              <a:buFont typeface="Arial" panose="02080604020202020204" pitchFamily="34" charset="0"/>
              <a:buChar char="•"/>
            </a:pPr>
            <a:r>
              <a:rPr lang="zh-CN" altLang="en-US" dirty="0">
                <a:solidFill>
                  <a:srgbClr val="0000FF"/>
                </a:solidFill>
              </a:rPr>
              <a:t>低压电源（估算共计）</a:t>
            </a:r>
            <a:r>
              <a:rPr lang="zh-CN" altLang="en-US" dirty="0"/>
              <a:t>：</a:t>
            </a:r>
            <a:endParaRPr lang="en-US" altLang="zh-CN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dirty="0"/>
              <a:t>机箱：</a:t>
            </a:r>
            <a:r>
              <a:rPr lang="en-US" altLang="zh-CN" dirty="0"/>
              <a:t>549</a:t>
            </a:r>
            <a:r>
              <a:rPr lang="zh-CN" altLang="en-US" dirty="0"/>
              <a:t>个</a:t>
            </a:r>
            <a:endParaRPr lang="en-US" altLang="zh-CN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dirty="0"/>
              <a:t>机柜：</a:t>
            </a:r>
            <a:r>
              <a:rPr lang="en-US" altLang="zh-CN" dirty="0"/>
              <a:t>55</a:t>
            </a:r>
            <a:r>
              <a:rPr lang="zh-CN" altLang="en-US" dirty="0"/>
              <a:t>个 </a:t>
            </a:r>
            <a:endParaRPr lang="en-US" altLang="zh-CN" dirty="0"/>
          </a:p>
          <a:p>
            <a:pPr marL="285750" indent="-285750">
              <a:buFont typeface="Arial" panose="02080604020202020204" pitchFamily="34" charset="0"/>
              <a:buChar char="•"/>
            </a:pPr>
            <a:r>
              <a:rPr lang="en-US" altLang="zh-CN" dirty="0">
                <a:solidFill>
                  <a:srgbClr val="0000FF"/>
                </a:solidFill>
              </a:rPr>
              <a:t>ACDC</a:t>
            </a:r>
            <a:r>
              <a:rPr lang="zh-CN" altLang="en-US" dirty="0">
                <a:solidFill>
                  <a:srgbClr val="0000FF"/>
                </a:solidFill>
              </a:rPr>
              <a:t>电源机箱 （</a:t>
            </a:r>
            <a:r>
              <a:rPr lang="en-US" altLang="zh-CN" dirty="0">
                <a:solidFill>
                  <a:srgbClr val="0000FF"/>
                </a:solidFill>
              </a:rPr>
              <a:t>1</a:t>
            </a:r>
            <a:r>
              <a:rPr lang="zh-CN" altLang="en-US" dirty="0">
                <a:solidFill>
                  <a:srgbClr val="0000FF"/>
                </a:solidFill>
              </a:rPr>
              <a:t>个低压机柜对应</a:t>
            </a:r>
            <a:r>
              <a:rPr lang="en-US" altLang="zh-CN" dirty="0">
                <a:solidFill>
                  <a:srgbClr val="0000FF"/>
                </a:solidFill>
              </a:rPr>
              <a:t>1</a:t>
            </a:r>
            <a:r>
              <a:rPr lang="zh-CN" altLang="en-US" dirty="0">
                <a:solidFill>
                  <a:srgbClr val="0000FF"/>
                </a:solidFill>
              </a:rPr>
              <a:t>台）</a:t>
            </a:r>
            <a:endParaRPr lang="en-US" altLang="zh-CN" dirty="0">
              <a:solidFill>
                <a:srgbClr val="0000FF"/>
              </a:solidFill>
            </a:endParaRPr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dirty="0"/>
              <a:t>机箱：</a:t>
            </a:r>
            <a:r>
              <a:rPr lang="en-US" altLang="zh-CN" dirty="0"/>
              <a:t>55</a:t>
            </a:r>
            <a:r>
              <a:rPr lang="zh-CN" altLang="en-US" dirty="0"/>
              <a:t>个 </a:t>
            </a:r>
            <a:endParaRPr lang="en-US" altLang="zh-CN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dirty="0"/>
              <a:t>机柜</a:t>
            </a:r>
            <a:r>
              <a:rPr lang="en-US" altLang="zh-CN" dirty="0"/>
              <a:t>:  11</a:t>
            </a:r>
            <a:r>
              <a:rPr lang="zh-CN" altLang="en-US" dirty="0"/>
              <a:t>个</a:t>
            </a:r>
            <a:endParaRPr lang="en-US" altLang="zh-CN" dirty="0"/>
          </a:p>
          <a:p>
            <a:pPr marL="285750" indent="-285750">
              <a:buFont typeface="Arial" panose="02080604020202020204" pitchFamily="34" charset="0"/>
              <a:buChar char="•"/>
            </a:pPr>
            <a:r>
              <a:rPr lang="zh-CN" altLang="en-US" dirty="0">
                <a:solidFill>
                  <a:srgbClr val="0000FF"/>
                </a:solidFill>
              </a:rPr>
              <a:t>读出电子学：</a:t>
            </a:r>
            <a:endParaRPr lang="en-US" altLang="zh-CN" dirty="0">
              <a:solidFill>
                <a:srgbClr val="0000FF"/>
              </a:solidFill>
            </a:endParaRPr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dirty="0"/>
              <a:t>机箱：</a:t>
            </a:r>
            <a:r>
              <a:rPr lang="en-US" altLang="zh-CN" dirty="0"/>
              <a:t>100</a:t>
            </a:r>
            <a:r>
              <a:rPr lang="zh-CN" altLang="en-US" dirty="0"/>
              <a:t>个 </a:t>
            </a:r>
            <a:endParaRPr lang="en-US" altLang="zh-CN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dirty="0"/>
              <a:t>机柜：</a:t>
            </a:r>
            <a:r>
              <a:rPr lang="en-US" altLang="zh-CN" dirty="0"/>
              <a:t>34</a:t>
            </a:r>
            <a:r>
              <a:rPr lang="zh-CN" altLang="en-US" dirty="0"/>
              <a:t>个，一个机柜</a:t>
            </a:r>
            <a:r>
              <a:rPr lang="en-US" altLang="zh-CN" dirty="0"/>
              <a:t> 480</a:t>
            </a:r>
            <a:r>
              <a:rPr lang="zh-CN" altLang="en-US" dirty="0"/>
              <a:t>根光纤</a:t>
            </a:r>
            <a:endParaRPr lang="en-US" altLang="zh-CN" dirty="0"/>
          </a:p>
        </p:txBody>
      </p:sp>
      <p:sp>
        <p:nvSpPr>
          <p:cNvPr id="11" name="文本框 10"/>
          <p:cNvSpPr txBox="1"/>
          <p:nvPr/>
        </p:nvSpPr>
        <p:spPr>
          <a:xfrm>
            <a:off x="4871720" y="4221480"/>
            <a:ext cx="7241540" cy="26161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</a:rPr>
              <a:t>电子学间交换机（根椐电子学间无冗余情况）：</a:t>
            </a:r>
            <a:endParaRPr lang="en-US" altLang="zh-CN" sz="2400" dirty="0">
              <a:solidFill>
                <a:srgbClr val="0000FF"/>
              </a:solidFill>
            </a:endParaRPr>
          </a:p>
          <a:p>
            <a:pPr marL="285750" indent="-285750">
              <a:buFont typeface="Arial" panose="02080604020202020204" pitchFamily="34" charset="0"/>
              <a:buChar char="•"/>
            </a:pPr>
            <a:r>
              <a:rPr lang="en-US" altLang="zh-CN" sz="2000" dirty="0"/>
              <a:t>DAQ </a:t>
            </a:r>
            <a:endParaRPr lang="en-US" altLang="zh-CN" sz="2000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sz="2000" dirty="0"/>
              <a:t>读出电子学：</a:t>
            </a:r>
            <a:r>
              <a:rPr lang="en-US" altLang="zh-CN" sz="2000" dirty="0"/>
              <a:t>1 </a:t>
            </a:r>
            <a:r>
              <a:rPr lang="zh-CN" altLang="en-US" sz="2000" dirty="0"/>
              <a:t>个机柜：</a:t>
            </a:r>
            <a:r>
              <a:rPr lang="en-US" altLang="zh-CN" sz="2000" dirty="0"/>
              <a:t>480</a:t>
            </a:r>
            <a:r>
              <a:rPr lang="zh-CN" altLang="en-US" sz="2000" dirty="0"/>
              <a:t>根光纤</a:t>
            </a:r>
            <a:r>
              <a:rPr lang="en-US" altLang="zh-CN" sz="2000" dirty="0"/>
              <a:t> (</a:t>
            </a:r>
            <a:r>
              <a:rPr lang="zh-CN" altLang="en-US" sz="2000" dirty="0"/>
              <a:t>连接</a:t>
            </a:r>
            <a:r>
              <a:rPr lang="en-US" altLang="zh-CN" sz="2000" dirty="0"/>
              <a:t>FEE</a:t>
            </a:r>
            <a:r>
              <a:rPr lang="zh-CN" altLang="en-US" sz="2000" dirty="0"/>
              <a:t>）（共 </a:t>
            </a:r>
            <a:r>
              <a:rPr lang="en-US" altLang="zh-CN" sz="2000" dirty="0"/>
              <a:t>16000</a:t>
            </a:r>
            <a:r>
              <a:rPr lang="zh-CN" altLang="en-US" sz="2000" dirty="0"/>
              <a:t>根光纤）</a:t>
            </a:r>
            <a:endParaRPr lang="en-US" altLang="zh-CN" sz="2000" dirty="0"/>
          </a:p>
          <a:p>
            <a:pPr marL="285750" indent="-285750">
              <a:buFont typeface="Arial" panose="02080604020202020204" pitchFamily="34" charset="0"/>
              <a:buChar char="•"/>
            </a:pPr>
            <a:r>
              <a:rPr lang="en-US" altLang="zh-CN" sz="2000" dirty="0"/>
              <a:t>DCS</a:t>
            </a:r>
            <a:endParaRPr lang="en-US" altLang="zh-CN" sz="2000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sz="2000" dirty="0"/>
              <a:t>电源机箱：约</a:t>
            </a:r>
            <a:r>
              <a:rPr lang="en-US" altLang="zh-CN" sz="2000" dirty="0"/>
              <a:t>600</a:t>
            </a:r>
            <a:r>
              <a:rPr lang="zh-CN" altLang="en-US" sz="2000" dirty="0"/>
              <a:t>个</a:t>
            </a:r>
            <a:endParaRPr lang="en-US" altLang="zh-CN" sz="2000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sz="2000" dirty="0"/>
              <a:t>读出电子学机箱：</a:t>
            </a:r>
            <a:r>
              <a:rPr lang="en-US" altLang="zh-CN" sz="2000" dirty="0"/>
              <a:t>100</a:t>
            </a:r>
            <a:r>
              <a:rPr lang="zh-CN" altLang="en-US" sz="2000" dirty="0"/>
              <a:t>个  </a:t>
            </a:r>
            <a:endParaRPr lang="en-US" altLang="zh-CN" sz="2000" dirty="0"/>
          </a:p>
          <a:p>
            <a:pPr marL="742950" lvl="1" indent="-285750">
              <a:buFont typeface="Arial" panose="02080604020202020204" pitchFamily="34" charset="0"/>
              <a:buChar char="•"/>
            </a:pPr>
            <a:r>
              <a:rPr lang="zh-CN" altLang="en-US" sz="2000" dirty="0"/>
              <a:t>共计（约</a:t>
            </a:r>
            <a:r>
              <a:rPr lang="en-US" altLang="zh-CN" sz="2000" dirty="0"/>
              <a:t>700</a:t>
            </a:r>
            <a:r>
              <a:rPr lang="zh-CN" altLang="en-US" sz="2000" dirty="0"/>
              <a:t>机箱线缆）</a:t>
            </a:r>
            <a:endParaRPr lang="en-US" altLang="zh-CN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x-none"/>
              <a:t>电子学</a:t>
            </a:r>
            <a:r>
              <a:rPr lang="en-US" altLang="zh-CN"/>
              <a:t>FEE+BEE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352" y="1105217"/>
            <a:ext cx="9827260" cy="31394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703705" y="2204720"/>
            <a:ext cx="1224280" cy="94043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4149080"/>
            <a:ext cx="7082155" cy="24587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探测器慢控需求汇总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参考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10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月更新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altLang="zh-CN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5" name="表格 4"/>
          <p:cNvGraphicFramePr/>
          <p:nvPr/>
        </p:nvGraphicFramePr>
        <p:xfrm>
          <a:off x="191770" y="1124585"/>
          <a:ext cx="11965940" cy="3785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190"/>
                <a:gridCol w="797560"/>
                <a:gridCol w="726459"/>
                <a:gridCol w="614676"/>
                <a:gridCol w="797023"/>
                <a:gridCol w="712934"/>
                <a:gridCol w="803275"/>
                <a:gridCol w="935355"/>
                <a:gridCol w="933057"/>
                <a:gridCol w="986226"/>
                <a:gridCol w="952546"/>
                <a:gridCol w="879475"/>
                <a:gridCol w="886918"/>
                <a:gridCol w="928065"/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0"/>
                        <a:t>设备</a:t>
                      </a:r>
                      <a:endParaRPr lang="zh-CN" altLang="en-US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Vertex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ITKB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ITKE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OTKB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OTKE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TPC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ECAL-B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ECAL-E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HCAL-B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HCAL-E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Muon-B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Muon-E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b="0"/>
                        <a:t> DCS</a:t>
                      </a:r>
                      <a:endParaRPr lang="zh-CN" altLang="en-US" sz="1600" b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483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/>
                        <a:t>Pw</a:t>
                      </a:r>
                      <a:r>
                        <a:rPr lang="zh-CN" altLang="en-US" sz="1600"/>
                        <a:t>机箱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79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116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390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ym typeface="+mn-ea"/>
                        </a:rPr>
                        <a:t>Pw</a:t>
                      </a:r>
                      <a:r>
                        <a:rPr lang="zh-CN" altLang="en-US" sz="1600">
                          <a:sym typeface="+mn-ea"/>
                        </a:rPr>
                        <a:t>通道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2204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192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3780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720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576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960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5536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3072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192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128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17946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/>
                        <a:t>BEE</a:t>
                      </a:r>
                      <a:r>
                        <a:rPr lang="zh-CN" altLang="en-US" sz="1600"/>
                        <a:t>机箱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180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/>
                        <a:t>BEE</a:t>
                      </a:r>
                      <a:r>
                        <a:rPr lang="zh-CN" altLang="en-US" sz="1600"/>
                        <a:t>板卡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139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106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346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96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510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340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1749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95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/>
                        <a:t>温湿度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/>
                        <a:t> HV </a:t>
                      </a:r>
                      <a:r>
                        <a:rPr lang="zh-CN" altLang="en-US" sz="1600"/>
                        <a:t>机箱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HV </a:t>
                      </a:r>
                      <a:r>
                        <a:rPr lang="zh-CN" altLang="en-US" sz="1600"/>
                        <a:t>通道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500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311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/>
                        <a:t>GAS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/>
                        <a:t>Cooling</a:t>
                      </a:r>
                      <a:endParaRPr lang="en-US" altLang="zh-CN" sz="1600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360</a:t>
                      </a:r>
                      <a:endParaRPr lang="en-US" altLang="zh-CN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360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慢控监控总数预估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8" name="表格 7"/>
          <p:cNvGraphicFramePr/>
          <p:nvPr/>
        </p:nvGraphicFramePr>
        <p:xfrm>
          <a:off x="479425" y="1268730"/>
          <a:ext cx="11273790" cy="4817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510"/>
                <a:gridCol w="2089785"/>
                <a:gridCol w="3832225"/>
                <a:gridCol w="2795270"/>
              </a:tblGrid>
              <a:tr h="3778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通道数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监控量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监控总数</a:t>
                      </a:r>
                      <a:endParaRPr lang="zh-CN" altLang="en-US"/>
                    </a:p>
                  </a:txBody>
                  <a:tcPr/>
                </a:tc>
              </a:tr>
              <a:tr h="3778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6U AC-DC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330</a:t>
                      </a:r>
                      <a:endParaRPr lang="en-US" altLang="zh-CN" dirty="0"/>
                    </a:p>
                  </a:txBody>
                  <a:tcPr/>
                </a:tc>
              </a:tr>
              <a:tr h="3778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电源通道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550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 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3300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3U FEE </a:t>
                      </a:r>
                      <a:r>
                        <a:rPr lang="zh-CN" altLang="en-US"/>
                        <a:t>中压机箱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390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2340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/>
                        <a:t>电源通道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17946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~11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/>
                </a:tc>
              </a:tr>
              <a:tr h="3790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BEE MTCA</a:t>
                      </a:r>
                      <a:r>
                        <a:rPr lang="zh-CN" altLang="en-US" dirty="0"/>
                        <a:t>机箱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180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开关，风扇，状态等</a:t>
                      </a:r>
                      <a:r>
                        <a:rPr lang="en-US" altLang="zh-CN"/>
                        <a:t> ~10</a:t>
                      </a:r>
                      <a:r>
                        <a:rPr lang="zh-CN" altLang="en-US"/>
                        <a:t>个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1800</a:t>
                      </a:r>
                      <a:endParaRPr lang="en-US" altLang="zh-CN"/>
                    </a:p>
                  </a:txBody>
                  <a:tcPr/>
                </a:tc>
              </a:tr>
              <a:tr h="3790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BEE </a:t>
                      </a:r>
                      <a:r>
                        <a:rPr lang="zh-CN" altLang="en-US" dirty="0"/>
                        <a:t>板卡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1749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开关、电压、电流</a:t>
                      </a:r>
                      <a:r>
                        <a:rPr lang="en-US" altLang="zh-CN"/>
                        <a:t> ~6</a:t>
                      </a:r>
                      <a:r>
                        <a:rPr lang="zh-CN" altLang="en-US"/>
                        <a:t>个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~1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FEE </a:t>
                      </a:r>
                      <a:r>
                        <a:rPr lang="zh-CN" altLang="en-US" dirty="0"/>
                        <a:t>板卡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1749 x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16</a:t>
                      </a:r>
                      <a:endParaRPr lang="en-US" altLang="zh-C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/>
                        <a:t>电压、电流、温度等</a:t>
                      </a:r>
                      <a:r>
                        <a:rPr lang="en-US" altLang="zh-CN" dirty="0"/>
                        <a:t> ~10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~ 28</a:t>
                      </a:r>
                      <a:r>
                        <a:rPr lang="zh-CN" altLang="en-US" dirty="0"/>
                        <a:t>万</a:t>
                      </a:r>
                      <a:endParaRPr lang="zh-CN" altLang="en-US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高压机箱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开关，</a:t>
                      </a:r>
                      <a:r>
                        <a:rPr lang="zh-CN" altLang="en-US" sz="1800">
                          <a:sym typeface="+mn-ea"/>
                        </a:rPr>
                        <a:t>风扇，状态等</a:t>
                      </a:r>
                      <a:r>
                        <a:rPr lang="en-US" altLang="zh-CN" sz="1800">
                          <a:sym typeface="+mn-ea"/>
                        </a:rPr>
                        <a:t> ~10</a:t>
                      </a:r>
                      <a:r>
                        <a:rPr lang="zh-CN" altLang="en-US" sz="1800">
                          <a:sym typeface="+mn-ea"/>
                        </a:rPr>
                        <a:t>个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40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高压通道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500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电压、电流、状态等</a:t>
                      </a:r>
                      <a:r>
                        <a:rPr lang="en-US" altLang="zh-CN" sz="1800">
                          <a:sym typeface="+mn-ea"/>
                        </a:rPr>
                        <a:t> ~6</a:t>
                      </a:r>
                      <a:r>
                        <a:rPr lang="zh-CN" altLang="en-US" sz="1800">
                          <a:sym typeface="+mn-ea"/>
                        </a:rPr>
                        <a:t>个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3000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冷却、气体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12</a:t>
                      </a:r>
                      <a:r>
                        <a:rPr lang="zh-CN" altLang="en-US"/>
                        <a:t>冷却</a:t>
                      </a:r>
                      <a:r>
                        <a:rPr lang="en-US" altLang="zh-CN"/>
                        <a:t>+1</a:t>
                      </a:r>
                      <a:r>
                        <a:rPr lang="zh-CN" altLang="en-US"/>
                        <a:t>气体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流量控制、温湿度等</a:t>
                      </a:r>
                      <a:r>
                        <a:rPr lang="en-US" altLang="zh-CN" sz="1800">
                          <a:sym typeface="+mn-ea"/>
                        </a:rPr>
                        <a:t> ~30</a:t>
                      </a:r>
                      <a:r>
                        <a:rPr lang="zh-CN" altLang="en-US" sz="1800">
                          <a:sym typeface="+mn-ea"/>
                        </a:rPr>
                        <a:t>个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390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温湿度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预估</a:t>
                      </a:r>
                      <a:r>
                        <a:rPr lang="en-US" altLang="zh-CN"/>
                        <a:t> 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温度、湿度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60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汇总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~41</a:t>
                      </a:r>
                      <a:r>
                        <a:rPr lang="zh-CN" altLang="en-US" dirty="0"/>
                        <a:t>万</a:t>
                      </a:r>
                      <a:endParaRPr lang="en-US" altLang="zh-C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Experiences 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34" name="组合 33"/>
          <p:cNvGrpSpPr/>
          <p:nvPr/>
        </p:nvGrpSpPr>
        <p:grpSpPr>
          <a:xfrm>
            <a:off x="416345" y="1803655"/>
            <a:ext cx="5131119" cy="4495165"/>
            <a:chOff x="1972060" y="1310324"/>
            <a:chExt cx="4256991" cy="3746083"/>
          </a:xfrm>
          <a:solidFill>
            <a:schemeClr val="bg1">
              <a:lumMod val="95000"/>
            </a:schemeClr>
          </a:solidFill>
        </p:grpSpPr>
        <p:sp>
          <p:nvSpPr>
            <p:cNvPr id="35" name="矩形 34"/>
            <p:cNvSpPr/>
            <p:nvPr/>
          </p:nvSpPr>
          <p:spPr>
            <a:xfrm>
              <a:off x="1980579" y="1310324"/>
              <a:ext cx="4248472" cy="3746083"/>
            </a:xfrm>
            <a:prstGeom prst="rect">
              <a:avLst/>
            </a:prstGeom>
            <a:grp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972060" y="1364464"/>
              <a:ext cx="4256893" cy="3585297"/>
              <a:chOff x="1972060" y="1364464"/>
              <a:chExt cx="4256893" cy="3585297"/>
            </a:xfrm>
            <a:grpFill/>
          </p:grpSpPr>
          <p:pic>
            <p:nvPicPr>
              <p:cNvPr id="37" name="图片 36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972060" y="1755835"/>
                <a:ext cx="4256893" cy="3193926"/>
              </a:xfrm>
              <a:prstGeom prst="rect">
                <a:avLst/>
              </a:prstGeom>
              <a:grpFill/>
            </p:spPr>
          </p:pic>
          <p:sp>
            <p:nvSpPr>
              <p:cNvPr id="38" name="文本框 37"/>
              <p:cNvSpPr txBox="1"/>
              <p:nvPr/>
            </p:nvSpPr>
            <p:spPr>
              <a:xfrm>
                <a:off x="2032117" y="1364464"/>
                <a:ext cx="4144513" cy="33232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0000FF"/>
                    </a:solidFill>
                  </a:rPr>
                  <a:t>BESIII DCS </a:t>
                </a:r>
                <a:r>
                  <a:rPr lang="en-US" altLang="zh-CN" sz="1600" b="1" i="1" dirty="0"/>
                  <a:t>Based on LabVIEW</a:t>
                </a:r>
                <a:endParaRPr lang="zh-CN" altLang="en-US" sz="1400" b="1" i="1" dirty="0"/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6517840" y="3117088"/>
            <a:ext cx="5063629" cy="3293854"/>
            <a:chOff x="983432" y="1700808"/>
            <a:chExt cx="5472608" cy="3960440"/>
          </a:xfrm>
        </p:grpSpPr>
        <p:sp>
          <p:nvSpPr>
            <p:cNvPr id="20" name="矩形 19"/>
            <p:cNvSpPr/>
            <p:nvPr/>
          </p:nvSpPr>
          <p:spPr>
            <a:xfrm>
              <a:off x="983432" y="1700808"/>
              <a:ext cx="5472608" cy="3960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055440" y="1916832"/>
              <a:ext cx="5328592" cy="3634943"/>
              <a:chOff x="1127448" y="1964696"/>
              <a:chExt cx="5834921" cy="4272616"/>
            </a:xfrm>
          </p:grpSpPr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27448" y="1964696"/>
                <a:ext cx="3456384" cy="2132632"/>
              </a:xfrm>
              <a:prstGeom prst="rect">
                <a:avLst/>
              </a:prstGeom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7448" y="3861048"/>
                <a:ext cx="5834921" cy="2376264"/>
              </a:xfrm>
              <a:prstGeom prst="rect">
                <a:avLst/>
              </a:prstGeom>
            </p:spPr>
          </p:pic>
          <p:pic>
            <p:nvPicPr>
              <p:cNvPr id="25" name="Picture 24" descr="EPICS学习记录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3410" y="2953768"/>
                <a:ext cx="1029982" cy="7667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2" name="文本框 21"/>
            <p:cNvSpPr txBox="1"/>
            <p:nvPr/>
          </p:nvSpPr>
          <p:spPr>
            <a:xfrm>
              <a:off x="4329668" y="1916555"/>
              <a:ext cx="2054364" cy="564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0000FF"/>
                  </a:solidFill>
                </a:rPr>
                <a:t>JUNO DCS</a:t>
              </a:r>
              <a:endParaRPr lang="en-US" altLang="zh-CN" sz="2000" b="1" dirty="0">
                <a:solidFill>
                  <a:srgbClr val="0000FF"/>
                </a:solidFill>
              </a:endParaRPr>
            </a:p>
            <a:p>
              <a:r>
                <a:rPr lang="en-US" altLang="zh-CN" sz="1600" b="1" i="1" dirty="0"/>
                <a:t>Based on EPICS</a:t>
              </a:r>
              <a:endParaRPr lang="zh-CN" altLang="en-US" sz="1600" b="1" i="1" dirty="0"/>
            </a:p>
          </p:txBody>
        </p:sp>
      </p:grpSp>
      <p:pic>
        <p:nvPicPr>
          <p:cNvPr id="16" name="图片 1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952376"/>
            <a:ext cx="4969362" cy="2097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EPICS7 </a:t>
            </a:r>
            <a:r>
              <a:rPr lang="zh-CN" altLang="en-US" dirty="0"/>
              <a:t>技术调研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9337" y="1268760"/>
            <a:ext cx="10720700" cy="50077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CEPC Detector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256" y="1772816"/>
            <a:ext cx="12083487" cy="465554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7568" y="1139408"/>
            <a:ext cx="8083888" cy="53995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/>
              <a:t>硬件架构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Preliminary Design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1046" name="Picture 2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772920"/>
            <a:ext cx="8040370" cy="411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207260" y="2060575"/>
            <a:ext cx="7916545" cy="141224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ECS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78"/>
    </mc:Choice>
    <mc:Fallback>
      <p:transition spd="slow" advTm="57378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4180" y="134620"/>
            <a:ext cx="10972800" cy="582613"/>
          </a:xfrm>
        </p:spPr>
        <p:txBody>
          <a:bodyPr>
            <a:normAutofit fontScale="90000"/>
          </a:bodyPr>
          <a:lstStyle/>
          <a:p>
            <a:r>
              <a:rPr lang="zh-CN" altLang="x-none">
                <a:sym typeface="+mn-ea"/>
              </a:rPr>
              <a:t>技术调研</a:t>
            </a:r>
            <a:r>
              <a:rPr lang="en-US" altLang="zh-CN">
                <a:sym typeface="+mn-ea"/>
              </a:rPr>
              <a:t> LHCb</a:t>
            </a:r>
            <a:endParaRPr lang="en-US" altLang="zh-CN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2890" y="1169670"/>
            <a:ext cx="11666220" cy="5513070"/>
          </a:xfrm>
        </p:spPr>
        <p:txBody>
          <a:bodyPr/>
          <a:lstStyle/>
          <a:p>
            <a:pPr>
              <a:buFont typeface="Arial" panose="02080604020202020204" pitchFamily="34" charset="0"/>
              <a:buChar char="•"/>
            </a:pPr>
            <a:r>
              <a:rPr lang="en-US" altLang="zh-CN" sz="2800">
                <a:cs typeface="+mn-lt"/>
                <a:sym typeface="+mn-ea"/>
              </a:rPr>
              <a:t>LHCb  ECS (base tasks )</a:t>
            </a:r>
            <a:endParaRPr lang="en-US" altLang="zh-CN" sz="2800">
              <a:cs typeface="+mn-lt"/>
            </a:endParaRPr>
          </a:p>
          <a:p>
            <a:pPr lvl="1"/>
            <a:r>
              <a:rPr lang="zh-CN" altLang="en-US">
                <a:cs typeface="+mn-lt"/>
                <a:sym typeface="+mn-ea"/>
              </a:rPr>
              <a:t>LHCb's Experiment Control System is in charge of the </a:t>
            </a:r>
            <a:r>
              <a:rPr lang="zh-CN" altLang="en-US">
                <a:highlight>
                  <a:srgbClr val="FFFF00"/>
                </a:highlight>
                <a:cs typeface="+mn-lt"/>
                <a:sym typeface="+mn-ea"/>
              </a:rPr>
              <a:t>configuration</a:t>
            </a:r>
            <a:r>
              <a:rPr lang="zh-CN" altLang="en-US">
                <a:cs typeface="+mn-lt"/>
                <a:sym typeface="+mn-ea"/>
              </a:rPr>
              <a:t>, </a:t>
            </a:r>
            <a:r>
              <a:rPr lang="zh-CN" altLang="en-US">
                <a:highlight>
                  <a:srgbClr val="FFFF00"/>
                </a:highlight>
                <a:cs typeface="+mn-lt"/>
                <a:sym typeface="+mn-ea"/>
              </a:rPr>
              <a:t>control and monitoring of all the components</a:t>
            </a:r>
            <a:r>
              <a:rPr lang="zh-CN" altLang="en-US">
                <a:cs typeface="+mn-lt"/>
                <a:sym typeface="+mn-ea"/>
              </a:rPr>
              <a:t> of the online system. </a:t>
            </a:r>
            <a:endParaRPr lang="zh-CN" altLang="en-US" sz="2400"/>
          </a:p>
          <a:p>
            <a:pPr>
              <a:buFont typeface="Arial" panose="02080604020202020204" pitchFamily="34" charset="0"/>
              <a:buChar char="•"/>
            </a:pPr>
            <a:r>
              <a:rPr lang="zh-CN" altLang="en-US" sz="2800"/>
              <a:t>主要组件划分：</a:t>
            </a:r>
            <a:endParaRPr lang="zh-CN" altLang="en-US" sz="2800"/>
          </a:p>
          <a:p>
            <a:pPr lvl="1"/>
            <a:r>
              <a:rPr lang="en-US" altLang="zh-CN" sz="2400"/>
              <a:t>DAQ</a:t>
            </a:r>
            <a:r>
              <a:rPr lang="zh-CN" altLang="en-US" sz="2400"/>
              <a:t>：前端板、读出板、触发板、集群计算。（与运行相关）</a:t>
            </a:r>
            <a:endParaRPr lang="zh-CN" altLang="en-US" sz="2400"/>
          </a:p>
          <a:p>
            <a:pPr lvl="1"/>
            <a:r>
              <a:rPr lang="en-US" altLang="zh-CN" sz="2400"/>
              <a:t>DAI</a:t>
            </a:r>
            <a:r>
              <a:rPr lang="zh-CN" altLang="en-US" sz="2400"/>
              <a:t>（</a:t>
            </a:r>
            <a:r>
              <a:rPr lang="en-US" altLang="zh-CN" sz="2400"/>
              <a:t>DAQ</a:t>
            </a:r>
            <a:r>
              <a:rPr lang="zh-CN" altLang="en-US" sz="2400"/>
              <a:t>的基础设施）：数据采集系统电源、网络和计算资源的所有组件，例如：前后端板的机箱电源、网络设备等。（通常在运行期间保持稳定）</a:t>
            </a:r>
            <a:endParaRPr lang="zh-CN" altLang="en-US" sz="2400"/>
          </a:p>
          <a:p>
            <a:pPr lvl="1"/>
            <a:r>
              <a:rPr lang="en-US" altLang="zh-CN" sz="2400"/>
              <a:t>DCS</a:t>
            </a:r>
            <a:r>
              <a:rPr lang="zh-CN" altLang="en-US" sz="2400"/>
              <a:t>（探测器基础设施）：与探测器正常运行有关的所有组件。（通常在运行期间保持稳定）</a:t>
            </a:r>
            <a:endParaRPr lang="zh-CN" altLang="en-US" sz="2400"/>
          </a:p>
          <a:p>
            <a:pPr lvl="2"/>
            <a:r>
              <a:rPr lang="en-US" altLang="zh-CN" sz="2000"/>
              <a:t> </a:t>
            </a:r>
            <a:r>
              <a:rPr lang="zh-CN" altLang="en-US" sz="2000"/>
              <a:t>监测：漏水、压力、温度、磁场有关的传感器。</a:t>
            </a:r>
            <a:endParaRPr lang="zh-CN" altLang="en-US" sz="2000"/>
          </a:p>
          <a:p>
            <a:pPr lvl="2"/>
            <a:r>
              <a:rPr lang="en-US" altLang="zh-CN" sz="2000"/>
              <a:t> </a:t>
            </a:r>
            <a:r>
              <a:rPr lang="zh-CN" altLang="en-US" sz="2000"/>
              <a:t>控制：低压供电、气体系统、冷却系统的监控。</a:t>
            </a:r>
            <a:endParaRPr lang="zh-CN" altLang="en-US" sz="2000"/>
          </a:p>
          <a:p>
            <a:pPr lvl="1"/>
            <a:r>
              <a:rPr lang="en-US" altLang="zh-CN" sz="2400"/>
              <a:t>HV</a:t>
            </a:r>
            <a:r>
              <a:rPr lang="zh-CN" altLang="en-US" sz="2400"/>
              <a:t>：包括高压电源的所有组件。</a:t>
            </a:r>
            <a:endParaRPr lang="zh-CN" altLang="en-US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890" y="188595"/>
            <a:ext cx="10972800" cy="582613"/>
          </a:xfrm>
        </p:spPr>
        <p:txBody>
          <a:bodyPr/>
          <a:lstStyle/>
          <a:p>
            <a:r>
              <a:rPr lang="zh-CN" altLang="x-none" sz="3200"/>
              <a:t>技术调研</a:t>
            </a:r>
            <a:r>
              <a:rPr lang="en-US" altLang="zh-CN" sz="3200"/>
              <a:t> LHCb ECS</a:t>
            </a:r>
            <a:endParaRPr lang="en-US" altLang="zh-CN" sz="32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245" y="979170"/>
            <a:ext cx="5649595" cy="30499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275" y="979170"/>
            <a:ext cx="5744210" cy="30797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36245" y="1068705"/>
            <a:ext cx="1109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highlight>
                  <a:srgbClr val="FFFF00"/>
                </a:highlight>
              </a:rPr>
              <a:t>ECS </a:t>
            </a:r>
            <a:r>
              <a:rPr lang="zh-CN" altLang="en-US">
                <a:highlight>
                  <a:srgbClr val="FFFF00"/>
                </a:highlight>
              </a:rPr>
              <a:t>范围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56985" y="1068705"/>
            <a:ext cx="1567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highlight>
                  <a:srgbClr val="FFFF00"/>
                </a:highlight>
              </a:rPr>
              <a:t>ECS </a:t>
            </a:r>
            <a:r>
              <a:rPr lang="zh-CN" altLang="en-US">
                <a:highlight>
                  <a:srgbClr val="FFFF00"/>
                </a:highlight>
              </a:rPr>
              <a:t>树状架构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6245" y="4192270"/>
            <a:ext cx="11318240" cy="2214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zh-CN" altLang="en-US"/>
              <a:t>软件框架：JCOP（Joint Controls Project）的软件架构是为了实现LHC实验的探测器控制系统而设计的，是一个集成的指导方案与软件工具集。包括模板、标准元素和功能，以实现一个同质的控制系统，减少开发的工作量。</a:t>
            </a:r>
            <a:endParaRPr lang="zh-CN" altLang="en-US"/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/>
              <a:t>基于</a:t>
            </a:r>
            <a:r>
              <a:rPr lang="en-US" altLang="zh-CN"/>
              <a:t>PVSS II SCADA</a:t>
            </a:r>
            <a:r>
              <a:rPr lang="zh-CN" altLang="en-US"/>
              <a:t>开发，提供了</a:t>
            </a:r>
            <a:r>
              <a:rPr lang="en-US" altLang="zh-CN"/>
              <a:t>SMI++</a:t>
            </a:r>
            <a:r>
              <a:rPr lang="zh-CN" altLang="en-US"/>
              <a:t>工具包（用于设计和实现分布式控制系统的工具包，结合面向对象、有限状态机和基于规则推理），统一的图形界面。</a:t>
            </a:r>
            <a:endParaRPr lang="zh-CN" altLang="en-US"/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en-US" altLang="zh-CN"/>
              <a:t>Device Units (</a:t>
            </a:r>
            <a:r>
              <a:rPr lang="zh-CN" altLang="en-US"/>
              <a:t>对真实设备的访问</a:t>
            </a:r>
            <a:r>
              <a:rPr lang="en-US" altLang="zh-CN"/>
              <a:t>)</a:t>
            </a:r>
            <a:endParaRPr lang="en-US" altLang="zh-CN"/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en-US" altLang="zh-CN"/>
              <a:t>Control Units(</a:t>
            </a:r>
            <a:r>
              <a:rPr lang="zh-CN" altLang="en-US"/>
              <a:t>逻辑子系统，</a:t>
            </a:r>
            <a:r>
              <a:rPr lang="en-US" altLang="zh-CN"/>
              <a:t> </a:t>
            </a:r>
            <a:r>
              <a:rPr lang="zh-CN" altLang="en-US"/>
              <a:t>通过</a:t>
            </a:r>
            <a:r>
              <a:rPr lang="en-US" altLang="zh-CN"/>
              <a:t>JCOP FSM</a:t>
            </a:r>
            <a:r>
              <a:rPr lang="zh-CN" altLang="en-US"/>
              <a:t>与</a:t>
            </a:r>
            <a:r>
              <a:rPr lang="en-US" altLang="zh-CN"/>
              <a:t>DU</a:t>
            </a:r>
            <a:r>
              <a:rPr lang="zh-CN" altLang="en-US"/>
              <a:t>接口，采用</a:t>
            </a:r>
            <a:r>
              <a:rPr lang="en-US" altLang="zh-CN"/>
              <a:t>SML</a:t>
            </a:r>
            <a:r>
              <a:rPr lang="zh-CN" altLang="en-US"/>
              <a:t>语言描述状态转换行为</a:t>
            </a:r>
            <a:r>
              <a:rPr lang="en-US" altLang="zh-CN"/>
              <a:t>)</a:t>
            </a:r>
            <a:endParaRPr lang="en-US" altLang="zh-CN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1025525"/>
            <a:ext cx="6981825" cy="29248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技术调研</a:t>
            </a:r>
            <a:r>
              <a:rPr lang="en-US" altLang="zh-CN"/>
              <a:t> LHCb (ECS &amp; Automation</a:t>
            </a:r>
            <a:r>
              <a:rPr lang="zh-CN" altLang="en-US"/>
              <a:t>）</a:t>
            </a:r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767715" y="4077462"/>
            <a:ext cx="5210810" cy="2587625"/>
            <a:chOff x="6709574" y="1239123"/>
            <a:chExt cx="5210810" cy="258762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9574" y="1239123"/>
              <a:ext cx="5210810" cy="2587625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6816090" y="1268730"/>
              <a:ext cx="150177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</a:rPr>
                <a:t>ECS</a:t>
              </a:r>
              <a:r>
                <a:rPr lang="zh-CN" altLang="en-US" dirty="0">
                  <a:highlight>
                    <a:srgbClr val="FFFF00"/>
                  </a:highlight>
                </a:rPr>
                <a:t>主要组件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205" y="3860800"/>
            <a:ext cx="4977130" cy="284543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750" y="764540"/>
            <a:ext cx="10972800" cy="483870"/>
          </a:xfrm>
        </p:spPr>
        <p:txBody>
          <a:bodyPr>
            <a:normAutofit fontScale="97500" lnSpcReduction="10000"/>
          </a:bodyPr>
          <a:lstStyle/>
          <a:p>
            <a:pPr>
              <a:buFont typeface="Arial" panose="02080604020202020204" pitchFamily="34" charset="0"/>
              <a:buChar char="•"/>
            </a:pPr>
            <a:r>
              <a:rPr lang="en-US" altLang="zh-CN" dirty="0"/>
              <a:t>Wireless-IOT  </a:t>
            </a:r>
            <a:r>
              <a:rPr lang="en-US" altLang="zh-CN" dirty="0" err="1"/>
              <a:t> </a:t>
            </a:r>
            <a:r>
              <a:rPr lang="zh-CN" altLang="en-US" dirty="0" err="1"/>
              <a:t>（实验控制相关，当下热点技术</a:t>
            </a:r>
            <a:r>
              <a:rPr lang="en-US" altLang="zh-CN" dirty="0" err="1"/>
              <a:t>,</a:t>
            </a:r>
            <a:r>
              <a:rPr lang="zh-CN" altLang="en-US" dirty="0" err="1"/>
              <a:t>测剂量）</a:t>
            </a:r>
            <a:r>
              <a:rPr lang="en-US" altLang="zh-CN" dirty="0" err="1"/>
              <a:t> </a:t>
            </a:r>
            <a:r>
              <a:rPr lang="en-US" altLang="zh-CN" dirty="0" err="1">
                <a:highlight>
                  <a:srgbClr val="FFFF00"/>
                </a:highlight>
              </a:rPr>
              <a:t>2022</a:t>
            </a:r>
            <a:endParaRPr lang="en-US" altLang="zh-CN" dirty="0" err="1">
              <a:highlight>
                <a:srgbClr val="FFFF00"/>
              </a:highlight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技术调研</a:t>
            </a:r>
            <a:r>
              <a:rPr lang="en-US" altLang="zh-CN" dirty="0"/>
              <a:t> Wireless board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1052830"/>
            <a:ext cx="5347335" cy="27235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" y="3860800"/>
            <a:ext cx="5958840" cy="28943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245" y="1196975"/>
            <a:ext cx="5829300" cy="26517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145" y="3803015"/>
            <a:ext cx="5692775" cy="29184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67715" y="764540"/>
            <a:ext cx="10972800" cy="638175"/>
          </a:xfrm>
        </p:spPr>
        <p:txBody>
          <a:bodyPr/>
          <a:lstStyle/>
          <a:p>
            <a:pPr>
              <a:buFont typeface="Arial" panose="02080604020202020204" pitchFamily="34" charset="0"/>
              <a:buChar char="•"/>
            </a:pPr>
            <a:r>
              <a:rPr lang="en-US" altLang="zh-CN" dirty="0"/>
              <a:t>Wireless-IOT  </a:t>
            </a:r>
            <a:r>
              <a:rPr lang="en-US" altLang="zh-CN" dirty="0" err="1"/>
              <a:t>LoRA </a:t>
            </a:r>
            <a:r>
              <a:rPr lang="zh-CN" altLang="en-US" dirty="0" err="1"/>
              <a:t>（实验控制相关，当下热点技术）</a:t>
            </a:r>
            <a:endParaRPr lang="zh-CN" altLang="en-US" dirty="0" err="1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技术调研</a:t>
            </a:r>
            <a:r>
              <a:rPr lang="en-US" altLang="zh-CN" dirty="0"/>
              <a:t> LoRA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402715"/>
            <a:ext cx="5893435" cy="30289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4364990"/>
            <a:ext cx="2184400" cy="225933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880100" y="2204720"/>
            <a:ext cx="13798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21/10/2024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390" y="2780665"/>
            <a:ext cx="5922645" cy="29686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Experiences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335360" y="960529"/>
            <a:ext cx="4824536" cy="2808312"/>
            <a:chOff x="0" y="0"/>
            <a:chExt cx="5168265" cy="3324225"/>
          </a:xfrm>
        </p:grpSpPr>
        <p:pic>
          <p:nvPicPr>
            <p:cNvPr id="6" name="图片 5" descr="图片包含 日程表&#10;&#10;描述已自动生成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168265" cy="3324225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3927475" y="295275"/>
              <a:ext cx="771525" cy="146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/>
            </a:p>
          </p:txBody>
        </p:sp>
      </p:grpSp>
      <p:pic>
        <p:nvPicPr>
          <p:cNvPr id="8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553" y="3768841"/>
            <a:ext cx="4572149" cy="2808312"/>
          </a:xfrm>
          <a:prstGeom prst="rect">
            <a:avLst/>
          </a:prstGeom>
          <a:noFill/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930" y="1047280"/>
            <a:ext cx="4772436" cy="2675457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862" y="1847995"/>
            <a:ext cx="2693670" cy="2571115"/>
          </a:xfrm>
          <a:prstGeom prst="rect">
            <a:avLst/>
          </a:prstGeom>
          <a:noFill/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797621"/>
            <a:ext cx="5568727" cy="28051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38045" y="1844675"/>
            <a:ext cx="7916545" cy="2411095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DCS</a:t>
            </a:r>
            <a:endParaRPr lang="en-US" altLang="zh-CN" sz="6000" kern="0" dirty="0">
              <a:latin typeface="Arial Black" panose="020B0A040201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78"/>
    </mc:Choice>
    <mc:Fallback>
      <p:transition spd="slow" advTm="57378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Preliminary design of ECS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2060575"/>
            <a:ext cx="8877935" cy="36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1271851" y="1340519"/>
            <a:ext cx="73958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Main components of the Experiment Control System  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5915" y="1268730"/>
            <a:ext cx="3888740" cy="4840605"/>
          </a:xfrm>
        </p:spPr>
        <p:txBody>
          <a:bodyPr/>
          <a:lstStyle/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实验信息管理平台</a:t>
            </a:r>
            <a:endParaRPr lang="zh-CN" altLang="en-US" sz="2800"/>
          </a:p>
          <a:p>
            <a:pPr marL="742950" lvl="1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运行统一配置工具</a:t>
            </a:r>
            <a:endParaRPr lang="zh-CN" altLang="en-US" sz="2800"/>
          </a:p>
          <a:p>
            <a:pPr marL="742950" lvl="1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实验运行数据存储</a:t>
            </a:r>
            <a:endParaRPr lang="zh-CN" altLang="en-US" sz="2800">
              <a:sym typeface="+mn-ea"/>
            </a:endParaRPr>
          </a:p>
          <a:p>
            <a:pPr marL="742950" lvl="1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科学数据存储</a:t>
            </a:r>
            <a:endParaRPr lang="zh-CN" altLang="en-US" sz="2800"/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智能运行平台</a:t>
            </a:r>
            <a:endParaRPr lang="zh-CN" altLang="en-US" sz="2800"/>
          </a:p>
          <a:p>
            <a:pPr marL="742950" lvl="1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异常诊断与报警</a:t>
            </a:r>
            <a:endParaRPr lang="zh-CN" altLang="en-US" sz="2800">
              <a:sym typeface="+mn-ea"/>
            </a:endParaRPr>
          </a:p>
          <a:p>
            <a:pPr marL="742950" lvl="1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790">
                <a:sym typeface="+mn-ea"/>
              </a:rPr>
              <a:t>专家系统</a:t>
            </a:r>
            <a:endParaRPr lang="zh-CN" altLang="en-US" sz="2800"/>
          </a:p>
          <a:p>
            <a:pPr marL="742950" lvl="1" indent="-28575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值班助手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Online Data Center</a:t>
            </a:r>
            <a:r>
              <a:rPr lang="en-US" altLang="zh-CN"/>
              <a:t> </a:t>
            </a:r>
            <a:r>
              <a:rPr lang="zh-CN" altLang="en-US"/>
              <a:t>（软件与服务）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4110" y="1340485"/>
            <a:ext cx="6863080" cy="347218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Infrastructure and services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479425" y="1268730"/>
            <a:ext cx="8392160" cy="5200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olidFill>
                  <a:srgbClr val="0000FF"/>
                </a:solidFill>
              </a:rPr>
              <a:t>服务于数据中心</a:t>
            </a:r>
            <a:endParaRPr lang="zh-CN" altLang="en-US" sz="2800">
              <a:solidFill>
                <a:srgbClr val="0000FF"/>
              </a:solidFill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olidFill>
                  <a:srgbClr val="0000FF"/>
                </a:solidFill>
              </a:rPr>
              <a:t>机房设备：</a:t>
            </a:r>
            <a:endParaRPr lang="zh-CN" altLang="en-US" sz="2800">
              <a:solidFill>
                <a:srgbClr val="0000FF"/>
              </a:solidFill>
            </a:endParaRPr>
          </a:p>
          <a:p>
            <a:pPr marL="914400" lvl="1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/>
              <a:t>服务器、存储、交换机</a:t>
            </a:r>
            <a:endParaRPr lang="zh-CN" altLang="en-US" sz="2800"/>
          </a:p>
          <a:p>
            <a:pPr marL="914400" lvl="1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/>
              <a:t>配电装置、机房空调</a:t>
            </a:r>
            <a:endParaRPr lang="zh-CN" altLang="en-US" sz="2800"/>
          </a:p>
          <a:p>
            <a:pPr lvl="0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olidFill>
                  <a:srgbClr val="0000FF"/>
                </a:solidFill>
              </a:rPr>
              <a:t>服务：</a:t>
            </a:r>
            <a:endParaRPr lang="zh-CN" altLang="en-US" sz="2800">
              <a:solidFill>
                <a:srgbClr val="0000FF"/>
              </a:solidFill>
            </a:endParaRPr>
          </a:p>
          <a:p>
            <a:pPr lvl="2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/>
              <a:t>建立基础设施运维平台</a:t>
            </a:r>
            <a:endParaRPr lang="zh-CN" altLang="en-US" sz="2800"/>
          </a:p>
          <a:p>
            <a:pPr marL="1371600" lvl="2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物理机运行状态的实时监控与异常报警</a:t>
            </a:r>
            <a:endParaRPr lang="zh-CN" altLang="en-US" sz="2800"/>
          </a:p>
          <a:p>
            <a:pPr marL="1371600" lvl="2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>
                <a:sym typeface="+mn-ea"/>
              </a:rPr>
              <a:t>集群相关服务的部署、监控及异常重启</a:t>
            </a:r>
            <a:endParaRPr lang="zh-CN" altLang="en-US" sz="2800">
              <a:sym typeface="+mn-ea"/>
            </a:endParaRPr>
          </a:p>
          <a:p>
            <a:pPr marL="1371600" lvl="2" indent="-457200" fontAlgn="auto">
              <a:spcBef>
                <a:spcPts val="600"/>
              </a:spcBef>
              <a:spcAft>
                <a:spcPts val="600"/>
              </a:spcAft>
              <a:buFont typeface="Arial" panose="02080604020202020204" pitchFamily="34" charset="0"/>
              <a:buChar char="•"/>
            </a:pPr>
            <a:r>
              <a:rPr lang="zh-CN" altLang="en-US" sz="2800"/>
              <a:t>网络实时流量监控</a:t>
            </a:r>
            <a:endParaRPr lang="en-US" altLang="zh-CN" sz="2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Backup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32740"/>
            <a:ext cx="4641215" cy="2499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685" y="2637155"/>
            <a:ext cx="7635240" cy="328739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5" name="内容占位符 4"/>
          <p:cNvGraphicFramePr/>
          <p:nvPr>
            <p:ph idx="1"/>
          </p:nvPr>
        </p:nvGraphicFramePr>
        <p:xfrm>
          <a:off x="911860" y="1557020"/>
          <a:ext cx="10211435" cy="396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710"/>
                <a:gridCol w="812165"/>
                <a:gridCol w="1354455"/>
                <a:gridCol w="1005840"/>
                <a:gridCol w="1163320"/>
                <a:gridCol w="1233170"/>
                <a:gridCol w="1181735"/>
                <a:gridCol w="1717040"/>
              </a:tblGrid>
              <a:tr h="2635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0"/>
                        <a:t>Device</a:t>
                      </a:r>
                      <a:endParaRPr lang="en-US" altLang="zh-CN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Vertex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SiTracker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GasTPC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ECAL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HCAL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Muon</a:t>
                      </a:r>
                      <a:endParaRPr lang="en-US" altLang="zh-CN" sz="1600" b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0"/>
                        <a:t> DCS</a:t>
                      </a:r>
                      <a:endParaRPr lang="zh-CN" altLang="en-US" sz="1600" b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2575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Power crates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145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180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390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013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>
                          <a:sym typeface="+mn-ea"/>
                        </a:rPr>
                        <a:t>Power channels</a:t>
                      </a:r>
                      <a:endParaRPr lang="en-US" altLang="zh-CN" sz="16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6896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576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1480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8608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17946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343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BEE crates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85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180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514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BEE boards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324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93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lvl="1" algn="ctr">
                        <a:buNone/>
                      </a:pPr>
                      <a:r>
                        <a:rPr lang="en-US" altLang="zh-CN"/>
                        <a:t>442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850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1749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2131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enviromental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0797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 HV crates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022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HV channels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500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83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Gas</a:t>
                      </a:r>
                      <a:endParaRPr lang="en-US" altLang="zh-CN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8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/>
                        <a:t>Cooling</a:t>
                      </a:r>
                      <a:endParaRPr lang="en-US" altLang="zh-CN" sz="1600"/>
                    </a:p>
                  </a:txBody>
                  <a:tcPr/>
                </a:tc>
                <a:tc gridSpan="6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360</a:t>
                      </a:r>
                      <a:endParaRPr lang="en-US" altLang="zh-CN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360</a:t>
                      </a:r>
                      <a:endParaRPr lang="en-US" altLang="zh-CN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575685" y="356870"/>
            <a:ext cx="273240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TDR </a:t>
            </a:r>
            <a:r>
              <a:rPr lang="zh-CN" altLang="en-US"/>
              <a:t>中探测器需求汇总表</a:t>
            </a:r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8" name="表格 7"/>
          <p:cNvGraphicFramePr/>
          <p:nvPr/>
        </p:nvGraphicFramePr>
        <p:xfrm>
          <a:off x="479425" y="1268730"/>
          <a:ext cx="11273790" cy="4817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510"/>
                <a:gridCol w="2089785"/>
                <a:gridCol w="3832225"/>
                <a:gridCol w="2795270"/>
              </a:tblGrid>
              <a:tr h="3778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   </a:t>
                      </a:r>
                      <a:r>
                        <a:rPr lang="zh-CN" altLang="en-US"/>
                        <a:t>设备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通道数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监控量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监控总数</a:t>
                      </a:r>
                      <a:endParaRPr lang="zh-CN" altLang="en-US"/>
                    </a:p>
                  </a:txBody>
                  <a:tcPr/>
                </a:tc>
              </a:tr>
              <a:tr h="3778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6U AC-DC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330</a:t>
                      </a:r>
                      <a:endParaRPr lang="en-US" altLang="zh-CN" dirty="0"/>
                    </a:p>
                  </a:txBody>
                  <a:tcPr/>
                </a:tc>
              </a:tr>
              <a:tr h="3778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电源通道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550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 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3300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3U FEE </a:t>
                      </a:r>
                      <a:r>
                        <a:rPr lang="zh-CN" altLang="en-US"/>
                        <a:t>中压机箱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390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2340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dirty="0"/>
                        <a:t>电源通道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17946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dirty="0"/>
                        <a:t>开关、电压、电流等</a:t>
                      </a:r>
                      <a:r>
                        <a:rPr lang="en-US" altLang="zh-CN" dirty="0"/>
                        <a:t>~6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~11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/>
                </a:tc>
              </a:tr>
              <a:tr h="3790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BEE MTCA</a:t>
                      </a:r>
                      <a:r>
                        <a:rPr lang="zh-CN" altLang="en-US" dirty="0"/>
                        <a:t>机箱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180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开关，风扇，状态等</a:t>
                      </a:r>
                      <a:r>
                        <a:rPr lang="en-US" altLang="zh-CN"/>
                        <a:t> ~10</a:t>
                      </a:r>
                      <a:r>
                        <a:rPr lang="zh-CN" altLang="en-US"/>
                        <a:t>个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1800</a:t>
                      </a:r>
                      <a:endParaRPr lang="en-US" altLang="zh-CN"/>
                    </a:p>
                  </a:txBody>
                  <a:tcPr/>
                </a:tc>
              </a:tr>
              <a:tr h="3790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BEE </a:t>
                      </a:r>
                      <a:r>
                        <a:rPr lang="zh-CN" altLang="en-US" dirty="0"/>
                        <a:t>板卡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1749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开关、电压、电流</a:t>
                      </a:r>
                      <a:r>
                        <a:rPr lang="en-US" altLang="zh-CN"/>
                        <a:t> ~6</a:t>
                      </a:r>
                      <a:r>
                        <a:rPr lang="zh-CN" altLang="en-US"/>
                        <a:t>个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~1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FEE </a:t>
                      </a:r>
                      <a:r>
                        <a:rPr lang="zh-CN" altLang="en-US" dirty="0"/>
                        <a:t>板卡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1749 x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16</a:t>
                      </a:r>
                      <a:endParaRPr lang="en-US" altLang="zh-CN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dirty="0"/>
                        <a:t>电压、电流、温度等</a:t>
                      </a:r>
                      <a:r>
                        <a:rPr lang="en-US" altLang="zh-CN" dirty="0"/>
                        <a:t> ~10</a:t>
                      </a:r>
                      <a:r>
                        <a:rPr lang="zh-CN" altLang="en-US" dirty="0"/>
                        <a:t>个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~ 28</a:t>
                      </a:r>
                      <a:r>
                        <a:rPr lang="zh-CN" altLang="en-US" dirty="0"/>
                        <a:t>万</a:t>
                      </a:r>
                      <a:endParaRPr lang="zh-CN" altLang="en-US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高压机箱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开关，</a:t>
                      </a:r>
                      <a:r>
                        <a:rPr lang="zh-CN" altLang="en-US" sz="1800">
                          <a:sym typeface="+mn-ea"/>
                        </a:rPr>
                        <a:t>风扇，状态等</a:t>
                      </a:r>
                      <a:r>
                        <a:rPr lang="en-US" altLang="zh-CN" sz="1800">
                          <a:sym typeface="+mn-ea"/>
                        </a:rPr>
                        <a:t> ~10</a:t>
                      </a:r>
                      <a:r>
                        <a:rPr lang="zh-CN" altLang="en-US" sz="1800">
                          <a:sym typeface="+mn-ea"/>
                        </a:rPr>
                        <a:t>个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高压通道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电压、电流、状态等</a:t>
                      </a:r>
                      <a:r>
                        <a:rPr lang="en-US" altLang="zh-CN" sz="1800">
                          <a:sym typeface="+mn-ea"/>
                        </a:rPr>
                        <a:t> ~6</a:t>
                      </a:r>
                      <a:r>
                        <a:rPr lang="zh-CN" altLang="en-US" sz="1800">
                          <a:sym typeface="+mn-ea"/>
                        </a:rPr>
                        <a:t>个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3000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冷却、气体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12</a:t>
                      </a:r>
                      <a:r>
                        <a:rPr lang="zh-CN" altLang="en-US"/>
                        <a:t>冷却</a:t>
                      </a:r>
                      <a:r>
                        <a:rPr lang="en-US" altLang="zh-CN"/>
                        <a:t>+1</a:t>
                      </a:r>
                      <a:r>
                        <a:rPr lang="zh-CN" altLang="en-US"/>
                        <a:t>气体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流量控制、温湿度等</a:t>
                      </a:r>
                      <a:r>
                        <a:rPr lang="en-US" altLang="zh-CN" sz="1800">
                          <a:sym typeface="+mn-ea"/>
                        </a:rPr>
                        <a:t> ~30</a:t>
                      </a:r>
                      <a:r>
                        <a:rPr lang="zh-CN" altLang="en-US" sz="1800">
                          <a:sym typeface="+mn-ea"/>
                        </a:rPr>
                        <a:t>个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390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温湿度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预估</a:t>
                      </a:r>
                      <a:r>
                        <a:rPr lang="en-US" altLang="zh-CN"/>
                        <a:t> 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温度、湿度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60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汇总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dirty="0"/>
                        <a:t>~41</a:t>
                      </a:r>
                      <a:r>
                        <a:rPr lang="zh-CN" altLang="en-US" dirty="0"/>
                        <a:t>万</a:t>
                      </a:r>
                      <a:endParaRPr lang="en-US" altLang="zh-C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12" y="142852"/>
            <a:ext cx="5076941" cy="477836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调研 </a:t>
            </a:r>
            <a:r>
              <a:rPr lang="en-US" altLang="zh-CN" dirty="0"/>
              <a:t>ATLAS DCS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94322"/>
            <a:ext cx="5112568" cy="37785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019" y="4446713"/>
            <a:ext cx="5725988" cy="225590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776" y="56381"/>
            <a:ext cx="5196312" cy="44371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572882"/>
            <a:ext cx="5188803" cy="21373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50" y="142875"/>
            <a:ext cx="3467100" cy="725170"/>
          </a:xfrm>
        </p:spPr>
        <p:txBody>
          <a:bodyPr>
            <a:normAutofit fontScale="90000"/>
          </a:bodyPr>
          <a:p>
            <a:r>
              <a:rPr lang="zh-CN" altLang="x-none"/>
              <a:t>调研</a:t>
            </a:r>
            <a:r>
              <a:rPr lang="x-none" altLang="zh-CN"/>
              <a:t>CMS</a:t>
            </a:r>
            <a:endParaRPr lang="x-none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720" y="1988840"/>
            <a:ext cx="6162698" cy="3600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669" y="1628800"/>
            <a:ext cx="6063831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50" y="142875"/>
            <a:ext cx="2400935" cy="725170"/>
          </a:xfrm>
        </p:spPr>
        <p:txBody>
          <a:bodyPr/>
          <a:lstStyle/>
          <a:p>
            <a:r>
              <a:rPr lang="en-US" altLang="zh-CN"/>
              <a:t>ALICE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6180" y="90170"/>
            <a:ext cx="4025265" cy="225869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447665" y="2348865"/>
            <a:ext cx="6753860" cy="4321810"/>
            <a:chOff x="8471" y="1885"/>
            <a:chExt cx="10636" cy="680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71" y="1885"/>
              <a:ext cx="10636" cy="6807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6177" y="7668"/>
              <a:ext cx="1943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>
                  <a:highlight>
                    <a:srgbClr val="FFFF00"/>
                  </a:highlight>
                </a:rPr>
                <a:t>DCS Scale</a:t>
              </a:r>
              <a:endParaRPr lang="en-US" altLang="zh-CN">
                <a:highlight>
                  <a:srgbClr val="FFFF00"/>
                </a:highlight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2277110"/>
            <a:ext cx="5198745" cy="4425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DCS Requirements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4" name="组合 23"/>
          <p:cNvGrpSpPr/>
          <p:nvPr/>
        </p:nvGrpSpPr>
        <p:grpSpPr>
          <a:xfrm>
            <a:off x="814070" y="1277620"/>
            <a:ext cx="10970400" cy="4723940"/>
            <a:chOff x="1282" y="2012"/>
            <a:chExt cx="17276" cy="7439"/>
          </a:xfrm>
        </p:grpSpPr>
        <p:cxnSp>
          <p:nvCxnSpPr>
            <p:cNvPr id="29" name="直接箭头连接符 28"/>
            <p:cNvCxnSpPr>
              <a:stCxn id="19" idx="2"/>
              <a:endCxn id="26" idx="0"/>
            </p:cNvCxnSpPr>
            <p:nvPr/>
          </p:nvCxnSpPr>
          <p:spPr>
            <a:xfrm>
              <a:off x="6608" y="4066"/>
              <a:ext cx="3340" cy="144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圆角矩形 25"/>
            <p:cNvSpPr/>
            <p:nvPr/>
          </p:nvSpPr>
          <p:spPr>
            <a:xfrm>
              <a:off x="8009" y="5506"/>
              <a:ext cx="3877" cy="1180"/>
            </a:xfrm>
            <a:prstGeom prst="roundRect">
              <a:avLst>
                <a:gd name="adj" fmla="val 34541"/>
              </a:avLst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zh-CN" sz="24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dmaa-Bold.1.1" panose="02000800040000000000" charset="0"/>
                  <a:cs typeface="padmaa-Bold.1.1" panose="02000800040000000000" charset="0"/>
                </a:rPr>
                <a:t>Detector </a:t>
              </a:r>
              <a:endParaRPr lang="en-US" altLang="zh-CN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admaa-Bold.1.1" panose="02000800040000000000" charset="0"/>
                <a:cs typeface="padmaa-Bold.1.1" panose="02000800040000000000" charset="0"/>
              </a:endParaRPr>
            </a:p>
            <a:p>
              <a:pPr algn="ctr"/>
              <a:r>
                <a:rPr lang="en-US" altLang="zh-CN" sz="24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dmaa-Bold.1.1" panose="02000800040000000000" charset="0"/>
                  <a:cs typeface="padmaa-Bold.1.1" panose="02000800040000000000" charset="0"/>
                </a:rPr>
                <a:t>Global Control</a:t>
              </a:r>
              <a:endParaRPr lang="en-US" altLang="zh-CN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admaa-Bold.1.1" panose="02000800040000000000" charset="0"/>
                <a:cs typeface="padmaa-Bold.1.1" panose="02000800040000000000" charset="0"/>
              </a:endParaRPr>
            </a:p>
          </p:txBody>
        </p:sp>
        <p:cxnSp>
          <p:nvCxnSpPr>
            <p:cNvPr id="27" name="直接箭头连接符 26"/>
            <p:cNvCxnSpPr>
              <a:endCxn id="26" idx="3"/>
            </p:cNvCxnSpPr>
            <p:nvPr/>
          </p:nvCxnSpPr>
          <p:spPr>
            <a:xfrm flipH="1">
              <a:off x="11886" y="5300"/>
              <a:ext cx="2088" cy="796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>
              <a:stCxn id="18" idx="2"/>
              <a:endCxn id="26" idx="0"/>
            </p:cNvCxnSpPr>
            <p:nvPr/>
          </p:nvCxnSpPr>
          <p:spPr>
            <a:xfrm flipH="1">
              <a:off x="9948" y="4067"/>
              <a:ext cx="2884" cy="143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>
              <a:stCxn id="16" idx="0"/>
              <a:endCxn id="26" idx="2"/>
            </p:cNvCxnSpPr>
            <p:nvPr/>
          </p:nvCxnSpPr>
          <p:spPr>
            <a:xfrm flipH="1" flipV="1">
              <a:off x="9948" y="6686"/>
              <a:ext cx="5491" cy="73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接箭头连接符 135"/>
            <p:cNvCxnSpPr>
              <a:stCxn id="26" idx="2"/>
              <a:endCxn id="17" idx="0"/>
            </p:cNvCxnSpPr>
            <p:nvPr/>
          </p:nvCxnSpPr>
          <p:spPr>
            <a:xfrm flipH="1">
              <a:off x="6706" y="6686"/>
              <a:ext cx="3242" cy="73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>
              <a:endCxn id="26" idx="1"/>
            </p:cNvCxnSpPr>
            <p:nvPr/>
          </p:nvCxnSpPr>
          <p:spPr>
            <a:xfrm>
              <a:off x="6237" y="5300"/>
              <a:ext cx="1772" cy="796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82" y="4631"/>
              <a:ext cx="6236" cy="205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322" y="4631"/>
              <a:ext cx="6236" cy="2055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21" y="7417"/>
              <a:ext cx="6236" cy="203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9" y="7416"/>
              <a:ext cx="10774" cy="2035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14" y="2012"/>
              <a:ext cx="6236" cy="205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0" y="2012"/>
              <a:ext cx="6236" cy="2054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1282" y="2225"/>
              <a:ext cx="4477" cy="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fontAlgn="auto">
                <a:spcBef>
                  <a:spcPts val="600"/>
                </a:spcBef>
              </a:pP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BEE: Backend Electronics</a:t>
              </a:r>
              <a:endPara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fontAlgn="auto">
                <a:spcBef>
                  <a:spcPts val="600"/>
                </a:spcBef>
              </a:pP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*SS:  Safety System for each detector</a:t>
              </a:r>
              <a:endPara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4290" y="1165860"/>
            <a:ext cx="8744585" cy="463359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en-US" altLang="zh-CN" dirty="0"/>
              <a:t>1024×512 Pixel array/chip (</a:t>
            </a:r>
            <a:r>
              <a:rPr lang="zh-CN" altLang="en-US" dirty="0"/>
              <a:t>共 </a:t>
            </a:r>
            <a:r>
              <a:rPr lang="en-US" altLang="zh-CN" dirty="0"/>
              <a:t>2218 chips</a:t>
            </a:r>
            <a:r>
              <a:rPr lang="zh-CN" altLang="en-US" dirty="0"/>
              <a:t>）</a:t>
            </a:r>
            <a:endParaRPr lang="en-US" altLang="zh-CN" dirty="0"/>
          </a:p>
          <a:p>
            <a:pPr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en-US" altLang="zh-CN" dirty="0"/>
              <a:t>Cooling: Air Cooling </a:t>
            </a:r>
            <a:endParaRPr lang="en-US" altLang="zh-CN" dirty="0"/>
          </a:p>
          <a:p>
            <a:pPr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参考电子学间需求：</a:t>
            </a:r>
            <a:endParaRPr lang="en-US" altLang="zh-CN" dirty="0"/>
          </a:p>
          <a:p>
            <a:pPr lvl="1">
              <a:spcBef>
                <a:spcPts val="600"/>
              </a:spcBef>
            </a:pPr>
            <a:r>
              <a:rPr lang="zh-CN" altLang="en-US" sz="3200" dirty="0"/>
              <a:t>探测器电源（</a:t>
            </a:r>
            <a:r>
              <a:rPr lang="en-US" altLang="zh-CN" sz="3200" dirty="0"/>
              <a:t>DC-DC</a:t>
            </a:r>
            <a:r>
              <a:rPr lang="zh-CN" altLang="en-US" sz="3200" dirty="0"/>
              <a:t>：</a:t>
            </a:r>
            <a:r>
              <a:rPr lang="en-US" altLang="zh-CN" sz="3200" dirty="0"/>
              <a:t>1.2V) </a:t>
            </a:r>
            <a:endParaRPr lang="en-US" altLang="zh-CN" sz="3200" dirty="0"/>
          </a:p>
          <a:p>
            <a:pPr lvl="2">
              <a:spcBef>
                <a:spcPts val="600"/>
              </a:spcBef>
            </a:pPr>
            <a:r>
              <a:rPr lang="en-US" altLang="zh-CN" sz="3200" dirty="0">
                <a:solidFill>
                  <a:srgbClr val="FF0000"/>
                </a:solidFill>
              </a:rPr>
              <a:t>2</a:t>
            </a:r>
            <a:r>
              <a:rPr lang="zh-CN" altLang="en-US" sz="3200" dirty="0">
                <a:solidFill>
                  <a:srgbClr val="FF0000"/>
                </a:solidFill>
              </a:rPr>
              <a:t>个低压机箱</a:t>
            </a:r>
            <a:endParaRPr lang="zh-CN" altLang="en-US" sz="3200" dirty="0">
              <a:solidFill>
                <a:srgbClr val="FF0000"/>
              </a:solidFill>
            </a:endParaRPr>
          </a:p>
          <a:p>
            <a:pPr lvl="2">
              <a:spcBef>
                <a:spcPts val="600"/>
              </a:spcBef>
            </a:pPr>
            <a:r>
              <a:rPr lang="en-US" altLang="zh-CN" sz="3200" dirty="0">
                <a:solidFill>
                  <a:srgbClr val="FF0000"/>
                </a:solidFill>
              </a:rPr>
              <a:t>66</a:t>
            </a:r>
            <a:r>
              <a:rPr lang="zh-CN" altLang="en-US" sz="3200" dirty="0">
                <a:solidFill>
                  <a:srgbClr val="FF0000"/>
                </a:solidFill>
              </a:rPr>
              <a:t>个电源通道</a:t>
            </a:r>
            <a:endParaRPr lang="en-US" altLang="zh-CN" sz="3200" dirty="0">
              <a:solidFill>
                <a:srgbClr val="FF0000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3200" dirty="0"/>
              <a:t>后端电子学</a:t>
            </a:r>
            <a:endParaRPr lang="en-US" altLang="zh-CN" sz="3200" dirty="0"/>
          </a:p>
          <a:p>
            <a:pPr lvl="2">
              <a:spcBef>
                <a:spcPts val="600"/>
              </a:spcBef>
            </a:pPr>
            <a:r>
              <a:rPr lang="en-US" altLang="zh-CN" sz="3200" dirty="0">
                <a:solidFill>
                  <a:srgbClr val="FF0000"/>
                </a:solidFill>
              </a:rPr>
              <a:t>1</a:t>
            </a:r>
            <a:r>
              <a:rPr lang="zh-CN" altLang="en-US" sz="3200" dirty="0">
                <a:solidFill>
                  <a:srgbClr val="FF0000"/>
                </a:solidFill>
              </a:rPr>
              <a:t>个机箱，</a:t>
            </a:r>
            <a:r>
              <a:rPr lang="en-US" altLang="zh-CN" sz="3200" dirty="0">
                <a:solidFill>
                  <a:srgbClr val="FF0000"/>
                </a:solidFill>
              </a:rPr>
              <a:t>6</a:t>
            </a:r>
            <a:r>
              <a:rPr lang="zh-CN" altLang="en-US" sz="3200" dirty="0">
                <a:solidFill>
                  <a:srgbClr val="FF0000"/>
                </a:solidFill>
              </a:rPr>
              <a:t>块后端板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5701" y="18726"/>
            <a:ext cx="10763325" cy="912822"/>
          </a:xfrm>
        </p:spPr>
        <p:txBody>
          <a:bodyPr>
            <a:normAutofit/>
          </a:bodyPr>
          <a:lstStyle/>
          <a:p>
            <a:r>
              <a:rPr lang="en-US" altLang="zh-CN" dirty="0"/>
              <a:t>Vertex </a:t>
            </a:r>
            <a:r>
              <a:rPr lang="en-US" altLang="zh-CN" sz="2800" dirty="0">
                <a:solidFill>
                  <a:schemeClr val="bg1">
                    <a:lumMod val="50000"/>
                  </a:schemeClr>
                </a:solidFill>
              </a:rPr>
              <a:t>(2024.10 Updated)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54110" y="6381116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92661" y="6171975"/>
            <a:ext cx="6113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>
                    <a:lumMod val="50000"/>
                  </a:schemeClr>
                </a:solidFill>
              </a:rPr>
              <a:t>[1] ALICE ITS3 TDR: https://cds.cern.ch/record/2890181 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6362065" y="3500755"/>
            <a:ext cx="4861035" cy="1548965"/>
            <a:chOff x="10019" y="5513"/>
            <a:chExt cx="7655" cy="2439"/>
          </a:xfrm>
        </p:grpSpPr>
        <p:sp>
          <p:nvSpPr>
            <p:cNvPr id="25" name="矩形 24"/>
            <p:cNvSpPr/>
            <p:nvPr/>
          </p:nvSpPr>
          <p:spPr>
            <a:xfrm>
              <a:off x="12435" y="5513"/>
              <a:ext cx="3402" cy="793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200" dirty="0"/>
                <a:t>Vertex DCS</a:t>
              </a:r>
              <a:endParaRPr lang="en-US" altLang="zh-CN" sz="2200" dirty="0"/>
            </a:p>
          </p:txBody>
        </p:sp>
        <p:sp>
          <p:nvSpPr>
            <p:cNvPr id="26" name="圆角矩形 12"/>
            <p:cNvSpPr/>
            <p:nvPr/>
          </p:nvSpPr>
          <p:spPr>
            <a:xfrm>
              <a:off x="10019" y="7272"/>
              <a:ext cx="1814" cy="68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Cooling</a:t>
              </a:r>
              <a:endParaRPr lang="en-US" altLang="zh-CN" sz="2000" dirty="0"/>
            </a:p>
          </p:txBody>
        </p:sp>
        <p:sp>
          <p:nvSpPr>
            <p:cNvPr id="27" name="圆角矩形 15"/>
            <p:cNvSpPr/>
            <p:nvPr/>
          </p:nvSpPr>
          <p:spPr>
            <a:xfrm>
              <a:off x="11966" y="7272"/>
              <a:ext cx="1814" cy="68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LV</a:t>
              </a:r>
              <a:endParaRPr lang="en-US" altLang="zh-CN" sz="2000" dirty="0"/>
            </a:p>
          </p:txBody>
        </p:sp>
        <p:sp>
          <p:nvSpPr>
            <p:cNvPr id="28" name="圆角矩形 16"/>
            <p:cNvSpPr/>
            <p:nvPr/>
          </p:nvSpPr>
          <p:spPr>
            <a:xfrm>
              <a:off x="13913" y="7272"/>
              <a:ext cx="1814" cy="68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/>
                <a:t>BEE</a:t>
              </a:r>
              <a:endParaRPr lang="en-US" altLang="zh-CN" sz="2000" dirty="0"/>
            </a:p>
          </p:txBody>
        </p:sp>
        <p:sp>
          <p:nvSpPr>
            <p:cNvPr id="29" name="圆角矩形 17"/>
            <p:cNvSpPr/>
            <p:nvPr/>
          </p:nvSpPr>
          <p:spPr>
            <a:xfrm>
              <a:off x="15860" y="7272"/>
              <a:ext cx="1814" cy="68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altLang="en-US" sz="2000" dirty="0"/>
                <a:t>V</a:t>
              </a:r>
              <a:r>
                <a:rPr lang="en-US" altLang="zh-CN" sz="2000" dirty="0"/>
                <a:t>SS</a:t>
              </a:r>
              <a:endParaRPr lang="en-US" altLang="zh-CN" sz="2000" dirty="0"/>
            </a:p>
          </p:txBody>
        </p:sp>
        <p:cxnSp>
          <p:nvCxnSpPr>
            <p:cNvPr id="30" name="直接箭头连接符 29"/>
            <p:cNvCxnSpPr>
              <a:stCxn id="26" idx="0"/>
              <a:endCxn id="25" idx="2"/>
            </p:cNvCxnSpPr>
            <p:nvPr/>
          </p:nvCxnSpPr>
          <p:spPr>
            <a:xfrm flipV="1">
              <a:off x="10926" y="6306"/>
              <a:ext cx="3210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1" name="直接箭头连接符 30"/>
            <p:cNvCxnSpPr>
              <a:stCxn id="27" idx="0"/>
              <a:endCxn id="25" idx="2"/>
            </p:cNvCxnSpPr>
            <p:nvPr/>
          </p:nvCxnSpPr>
          <p:spPr>
            <a:xfrm flipV="1">
              <a:off x="12873" y="6306"/>
              <a:ext cx="1263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2" name="直接箭头连接符 31"/>
            <p:cNvCxnSpPr>
              <a:stCxn id="28" idx="0"/>
              <a:endCxn id="25" idx="2"/>
            </p:cNvCxnSpPr>
            <p:nvPr/>
          </p:nvCxnSpPr>
          <p:spPr>
            <a:xfrm flipH="1" flipV="1">
              <a:off x="14136" y="6306"/>
              <a:ext cx="684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cxnSp>
        <p:cxnSp>
          <p:nvCxnSpPr>
            <p:cNvPr id="33" name="直接箭头连接符 32"/>
            <p:cNvCxnSpPr>
              <a:stCxn id="29" idx="0"/>
              <a:endCxn id="25" idx="2"/>
            </p:cNvCxnSpPr>
            <p:nvPr/>
          </p:nvCxnSpPr>
          <p:spPr>
            <a:xfrm flipH="1" flipV="1">
              <a:off x="14136" y="6306"/>
              <a:ext cx="2631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91770" y="188595"/>
            <a:ext cx="7726045" cy="725170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Silicon Tracker </a:t>
            </a:r>
            <a:r>
              <a:rPr lang="en-US" altLang="zh-CN" sz="2800" dirty="0">
                <a:solidFill>
                  <a:schemeClr val="bg1">
                    <a:lumMod val="50000"/>
                  </a:schemeClr>
                </a:solidFill>
              </a:rPr>
              <a:t>(2024.10 updated)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834945" y="6318615"/>
            <a:ext cx="1165920" cy="36165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6" name="文本框 35"/>
          <p:cNvSpPr txBox="1"/>
          <p:nvPr/>
        </p:nvSpPr>
        <p:spPr>
          <a:xfrm>
            <a:off x="191135" y="3816350"/>
            <a:ext cx="4575175" cy="284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OTK Requirements</a:t>
            </a:r>
            <a:r>
              <a:rPr lang="zh-CN" altLang="en-US" dirty="0"/>
              <a:t>：</a:t>
            </a:r>
            <a:endParaRPr lang="en-US" altLang="zh-CN" dirty="0"/>
          </a:p>
          <a:p>
            <a:pPr marL="457200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en-US" altLang="zh-CN" dirty="0"/>
              <a:t>Cooling: Titanium cooling pipe (CO2)</a:t>
            </a:r>
            <a:endParaRPr lang="en-US" altLang="zh-CN" dirty="0"/>
          </a:p>
          <a:p>
            <a:pPr marL="457200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低压电源</a:t>
            </a:r>
            <a:r>
              <a:rPr lang="en-US" altLang="zh-CN" dirty="0">
                <a:sym typeface="+mn-ea"/>
              </a:rPr>
              <a:t>(DC-DC 1.2V)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桶部：机箱</a:t>
            </a:r>
            <a:r>
              <a:rPr lang="en-US" altLang="zh-CN" dirty="0"/>
              <a:t>:79</a:t>
            </a:r>
            <a:r>
              <a:rPr lang="zh-CN" altLang="en-US" dirty="0"/>
              <a:t>个</a:t>
            </a:r>
            <a:r>
              <a:rPr lang="en-US" altLang="zh-CN" dirty="0"/>
              <a:t>,</a:t>
            </a:r>
            <a:r>
              <a:rPr lang="zh-CN" altLang="en-US" dirty="0"/>
              <a:t>通道</a:t>
            </a:r>
            <a:r>
              <a:rPr lang="en-US" altLang="zh-CN" dirty="0"/>
              <a:t>:3780</a:t>
            </a:r>
            <a:r>
              <a:rPr lang="zh-CN" altLang="en-US" dirty="0"/>
              <a:t>个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端盖： 机箱</a:t>
            </a:r>
            <a:r>
              <a:rPr lang="en-US" altLang="zh-CN" dirty="0"/>
              <a:t>:15</a:t>
            </a:r>
            <a:r>
              <a:rPr lang="zh-CN" altLang="en-US" dirty="0"/>
              <a:t>个</a:t>
            </a:r>
            <a:r>
              <a:rPr lang="en-US" altLang="zh-CN" dirty="0"/>
              <a:t>,</a:t>
            </a:r>
            <a:r>
              <a:rPr lang="zh-CN" altLang="en-US" dirty="0"/>
              <a:t>通道</a:t>
            </a:r>
            <a:r>
              <a:rPr lang="en-US" altLang="zh-CN" dirty="0"/>
              <a:t>:720</a:t>
            </a:r>
            <a:r>
              <a:rPr lang="zh-CN" altLang="en-US" dirty="0"/>
              <a:t>个</a:t>
            </a:r>
            <a:endParaRPr lang="en-US" altLang="zh-CN" dirty="0"/>
          </a:p>
          <a:p>
            <a:pPr marL="457200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后端电子学：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桶部</a:t>
            </a:r>
            <a:r>
              <a:rPr lang="en-US" altLang="zh-CN" dirty="0"/>
              <a:t>:</a:t>
            </a:r>
            <a:r>
              <a:rPr lang="zh-CN" altLang="en-US" dirty="0"/>
              <a:t>机箱</a:t>
            </a:r>
            <a:r>
              <a:rPr lang="en-US" altLang="zh-CN" dirty="0"/>
              <a:t>4</a:t>
            </a:r>
            <a:r>
              <a:rPr lang="zh-CN" altLang="en-US" dirty="0"/>
              <a:t>个</a:t>
            </a:r>
            <a:r>
              <a:rPr lang="en-US" altLang="zh-CN" dirty="0"/>
              <a:t>:34</a:t>
            </a:r>
            <a:r>
              <a:rPr lang="zh-CN" altLang="en-US" dirty="0"/>
              <a:t>块板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端盖</a:t>
            </a:r>
            <a:r>
              <a:rPr lang="en-US" altLang="zh-CN" dirty="0"/>
              <a:t>:</a:t>
            </a:r>
            <a:r>
              <a:rPr lang="zh-CN" altLang="en-US" dirty="0"/>
              <a:t>机箱</a:t>
            </a:r>
            <a:r>
              <a:rPr lang="en-US" altLang="zh-CN" dirty="0"/>
              <a:t>5</a:t>
            </a:r>
            <a:r>
              <a:rPr lang="zh-CN" altLang="en-US" dirty="0"/>
              <a:t>个</a:t>
            </a:r>
            <a:r>
              <a:rPr lang="en-US" altLang="zh-CN" dirty="0"/>
              <a:t>:45</a:t>
            </a:r>
            <a:r>
              <a:rPr lang="zh-CN" altLang="en-US" dirty="0"/>
              <a:t>块板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7103849" y="44526"/>
            <a:ext cx="2667907" cy="3312112"/>
            <a:chOff x="269912" y="1240011"/>
            <a:chExt cx="3096344" cy="4107862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9912" y="1240011"/>
              <a:ext cx="3096344" cy="4107862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/>
          </p:nvSpPr>
          <p:spPr>
            <a:xfrm>
              <a:off x="413277" y="1278946"/>
              <a:ext cx="989325" cy="496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highlight>
                    <a:srgbClr val="FFFF00"/>
                  </a:highlight>
                </a:rPr>
                <a:t>ITK</a:t>
              </a:r>
              <a:endParaRPr lang="zh-CN" altLang="en-US" sz="2000" dirty="0">
                <a:highlight>
                  <a:srgbClr val="FFFF00"/>
                </a:highlight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499728" y="2961951"/>
              <a:ext cx="2574308" cy="458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</a:rPr>
                <a:t>Modules: ~2204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496196" y="4868558"/>
              <a:ext cx="2494269" cy="458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</a:rPr>
                <a:t>Modules: ~1696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9840034" y="44159"/>
            <a:ext cx="2428299" cy="3424461"/>
            <a:chOff x="3559725" y="1193805"/>
            <a:chExt cx="2825160" cy="3992829"/>
          </a:xfrm>
        </p:grpSpPr>
        <p:grpSp>
          <p:nvGrpSpPr>
            <p:cNvPr id="44" name="组合 43"/>
            <p:cNvGrpSpPr/>
            <p:nvPr/>
          </p:nvGrpSpPr>
          <p:grpSpPr>
            <a:xfrm>
              <a:off x="3559725" y="1193805"/>
              <a:ext cx="2825160" cy="3992829"/>
              <a:chOff x="3945613" y="3141287"/>
              <a:chExt cx="2825160" cy="3992829"/>
            </a:xfrm>
          </p:grpSpPr>
          <p:grpSp>
            <p:nvGrpSpPr>
              <p:cNvPr id="40" name="组合 39"/>
              <p:cNvGrpSpPr/>
              <p:nvPr/>
            </p:nvGrpSpPr>
            <p:grpSpPr>
              <a:xfrm>
                <a:off x="3945613" y="3141774"/>
                <a:ext cx="2825160" cy="3992342"/>
                <a:chOff x="8864998" y="3029309"/>
                <a:chExt cx="2825160" cy="3992342"/>
              </a:xfrm>
            </p:grpSpPr>
            <p:sp>
              <p:nvSpPr>
                <p:cNvPr id="39" name="矩形 38"/>
                <p:cNvSpPr/>
                <p:nvPr/>
              </p:nvSpPr>
              <p:spPr>
                <a:xfrm>
                  <a:off x="8867824" y="3029309"/>
                  <a:ext cx="2714576" cy="3992342"/>
                </a:xfrm>
                <a:prstGeom prst="rect">
                  <a:avLst/>
                </a:pr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37" name="文本框 36"/>
                <p:cNvSpPr txBox="1"/>
                <p:nvPr/>
              </p:nvSpPr>
              <p:spPr>
                <a:xfrm>
                  <a:off x="8864998" y="3408262"/>
                  <a:ext cx="2603599" cy="923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/>
                    <a:t>OTKB</a:t>
                  </a:r>
                  <a:r>
                    <a:rPr lang="zh-CN" altLang="en-US" dirty="0"/>
                    <a:t>：</a:t>
                  </a:r>
                  <a:endParaRPr lang="en-US" altLang="zh-CN" dirty="0"/>
                </a:p>
                <a:p>
                  <a:r>
                    <a:rPr lang="en-US" altLang="zh-CN" dirty="0"/>
                    <a:t>Modules</a:t>
                  </a:r>
                  <a:r>
                    <a:rPr lang="zh-CN" altLang="en-US" dirty="0"/>
                    <a:t>：</a:t>
                  </a:r>
                  <a:r>
                    <a:rPr lang="en-US" altLang="zh-CN" dirty="0"/>
                    <a:t>4x8x110=3520</a:t>
                  </a:r>
                  <a:endParaRPr lang="en-US" altLang="zh-CN" dirty="0"/>
                </a:p>
                <a:p>
                  <a:r>
                    <a:rPr lang="en-US" altLang="zh-CN" dirty="0"/>
                    <a:t>Sensors</a:t>
                  </a:r>
                  <a:r>
                    <a:rPr lang="zh-CN" altLang="en-US" dirty="0"/>
                    <a:t>：  </a:t>
                  </a:r>
                  <a:r>
                    <a:rPr lang="en-US" altLang="zh-CN" dirty="0"/>
                    <a:t>4/Module</a:t>
                  </a:r>
                  <a:r>
                    <a:rPr lang="zh-CN" altLang="en-US" dirty="0"/>
                    <a:t> </a:t>
                  </a:r>
                  <a:endParaRPr lang="zh-CN" altLang="en-US" dirty="0"/>
                </a:p>
              </p:txBody>
            </p:sp>
            <p:sp>
              <p:nvSpPr>
                <p:cNvPr id="38" name="文本框 37"/>
                <p:cNvSpPr txBox="1"/>
                <p:nvPr/>
              </p:nvSpPr>
              <p:spPr>
                <a:xfrm>
                  <a:off x="8864998" y="4394587"/>
                  <a:ext cx="2825160" cy="13995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OTKE</a:t>
                  </a:r>
                  <a:r>
                    <a:rPr lang="zh-CN" altLang="en-US" dirty="0"/>
                    <a:t>：</a:t>
                  </a:r>
                  <a:endParaRPr lang="en-US" altLang="zh-CN" dirty="0"/>
                </a:p>
                <a:p>
                  <a:r>
                    <a:rPr lang="en-US" altLang="zh-CN" dirty="0"/>
                    <a:t>Sectors: 16 </a:t>
                  </a:r>
                  <a:endParaRPr lang="en-US" altLang="zh-CN" dirty="0"/>
                </a:p>
                <a:p>
                  <a:r>
                    <a:rPr lang="en-US" altLang="zh-CN" dirty="0"/>
                    <a:t>Modules</a:t>
                  </a:r>
                  <a:r>
                    <a:rPr lang="zh-CN" altLang="en-US" dirty="0"/>
                    <a:t>：</a:t>
                  </a:r>
                  <a:r>
                    <a:rPr lang="en-US" altLang="zh-CN" dirty="0"/>
                    <a:t>?/ Sector</a:t>
                  </a:r>
                  <a:endParaRPr lang="en-US" altLang="zh-CN" dirty="0"/>
                </a:p>
                <a:p>
                  <a:r>
                    <a:rPr lang="en-US" altLang="zh-CN" dirty="0"/>
                    <a:t>Sensors</a:t>
                  </a:r>
                  <a:r>
                    <a:rPr lang="zh-CN" altLang="en-US" dirty="0"/>
                    <a:t>：  </a:t>
                  </a:r>
                  <a:r>
                    <a:rPr lang="en-US" altLang="zh-CN" dirty="0"/>
                    <a:t>2/Module</a:t>
                  </a:r>
                  <a:r>
                    <a:rPr lang="zh-CN" altLang="en-US" dirty="0"/>
                    <a:t> </a:t>
                  </a:r>
                  <a:endParaRPr lang="zh-CN" altLang="en-US" dirty="0"/>
                </a:p>
              </p:txBody>
            </p:sp>
          </p:grpSp>
          <p:sp>
            <p:nvSpPr>
              <p:cNvPr id="41" name="文本框 40"/>
              <p:cNvSpPr txBox="1"/>
              <p:nvPr/>
            </p:nvSpPr>
            <p:spPr>
              <a:xfrm>
                <a:off x="3948439" y="3141287"/>
                <a:ext cx="849647" cy="4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highlight>
                      <a:srgbClr val="FFFF00"/>
                    </a:highlight>
                  </a:rPr>
                  <a:t>OTK</a:t>
                </a:r>
                <a:endParaRPr lang="zh-CN" altLang="en-US" sz="2000" dirty="0">
                  <a:highlight>
                    <a:srgbClr val="FFFF00"/>
                  </a:highlight>
                </a:endParaRPr>
              </a:p>
            </p:txBody>
          </p:sp>
        </p:grpSp>
        <p:sp>
          <p:nvSpPr>
            <p:cNvPr id="47" name="文本框 46"/>
            <p:cNvSpPr txBox="1"/>
            <p:nvPr/>
          </p:nvSpPr>
          <p:spPr>
            <a:xfrm>
              <a:off x="3594585" y="3911682"/>
              <a:ext cx="2088232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highlight>
                    <a:srgbClr val="FFFF00"/>
                  </a:highlight>
                </a:rPr>
                <a:t>Total</a:t>
              </a:r>
              <a:r>
                <a:rPr lang="zh-CN" altLang="en-US" dirty="0">
                  <a:highlight>
                    <a:srgbClr val="FFFF00"/>
                  </a:highlight>
                </a:rPr>
                <a:t>：</a:t>
              </a:r>
              <a:endParaRPr lang="en-US" altLang="zh-CN" dirty="0">
                <a:highlight>
                  <a:srgbClr val="FFFF00"/>
                </a:highlight>
              </a:endParaRPr>
            </a:p>
            <a:p>
              <a:r>
                <a:rPr lang="en-US" altLang="zh-CN" dirty="0">
                  <a:highlight>
                    <a:srgbClr val="FFFF00"/>
                  </a:highlight>
                </a:rPr>
                <a:t>chips: 41580</a:t>
              </a:r>
              <a:endParaRPr lang="en-US" altLang="zh-CN" dirty="0">
                <a:highlight>
                  <a:srgbClr val="FFFF00"/>
                </a:highlight>
              </a:endParaRPr>
            </a:p>
            <a:p>
              <a:r>
                <a:rPr lang="en-US" altLang="zh-CN" dirty="0">
                  <a:highlight>
                    <a:srgbClr val="FFFF00"/>
                  </a:highlight>
                </a:rPr>
                <a:t>Modules:1890</a:t>
              </a:r>
              <a:endParaRPr lang="zh-CN" altLang="en-US" dirty="0">
                <a:highlight>
                  <a:srgbClr val="FFFF00"/>
                </a:highlight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46990" y="908685"/>
            <a:ext cx="8032750" cy="290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ITK Requirements</a:t>
            </a:r>
            <a:r>
              <a:rPr lang="zh-CN" altLang="en-US" sz="2000" dirty="0"/>
              <a:t>：</a:t>
            </a:r>
            <a:endParaRPr lang="en-US" altLang="zh-CN" sz="2000" dirty="0"/>
          </a:p>
          <a:p>
            <a:pPr marL="457200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en-US" altLang="zh-CN" sz="2000" dirty="0"/>
              <a:t>Cooling</a:t>
            </a:r>
            <a:endParaRPr lang="en-US" altLang="zh-CN" sz="2000" dirty="0"/>
          </a:p>
          <a:p>
            <a:pPr marL="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低压电源</a:t>
            </a:r>
            <a:r>
              <a:rPr lang="en-US" altLang="zh-CN" dirty="0">
                <a:sym typeface="+mn-ea"/>
              </a:rPr>
              <a:t>(DC-DC 1.2V)</a:t>
            </a:r>
            <a:r>
              <a:rPr lang="zh-CN" altLang="en-US" dirty="0"/>
              <a:t>：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桶部</a:t>
            </a:r>
            <a:r>
              <a:rPr lang="en-US" altLang="zh-CN" dirty="0"/>
              <a:t>:</a:t>
            </a:r>
            <a:r>
              <a:rPr lang="zh-CN" altLang="en-US" dirty="0"/>
              <a:t>机箱</a:t>
            </a:r>
            <a:r>
              <a:rPr lang="en-US" altLang="zh-CN" dirty="0"/>
              <a:t>:6+13+28=47</a:t>
            </a:r>
            <a:r>
              <a:rPr lang="zh-CN" altLang="en-US" dirty="0"/>
              <a:t>个</a:t>
            </a:r>
            <a:r>
              <a:rPr lang="en-US" altLang="zh-CN" dirty="0"/>
              <a:t>, </a:t>
            </a:r>
            <a:r>
              <a:rPr lang="zh-CN" altLang="en-US" dirty="0"/>
              <a:t>通道</a:t>
            </a:r>
            <a:r>
              <a:rPr lang="en-US" altLang="zh-CN" dirty="0"/>
              <a:t>:280+580+1344=2204</a:t>
            </a:r>
            <a:r>
              <a:rPr lang="zh-CN" altLang="en-US" dirty="0"/>
              <a:t>个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端盖</a:t>
            </a:r>
            <a:r>
              <a:rPr lang="en-US" altLang="zh-CN" dirty="0"/>
              <a:t>:</a:t>
            </a:r>
            <a:r>
              <a:rPr lang="zh-CN" altLang="en-US" dirty="0"/>
              <a:t>机箱</a:t>
            </a:r>
            <a:r>
              <a:rPr lang="en-US" altLang="zh-CN" dirty="0"/>
              <a:t>:4</a:t>
            </a:r>
            <a:r>
              <a:rPr lang="zh-CN" altLang="en-US" dirty="0"/>
              <a:t>个</a:t>
            </a:r>
            <a:r>
              <a:rPr lang="en-US" altLang="zh-CN" dirty="0"/>
              <a:t>, </a:t>
            </a:r>
            <a:r>
              <a:rPr lang="zh-CN" altLang="en-US" dirty="0"/>
              <a:t>通道</a:t>
            </a:r>
            <a:r>
              <a:rPr lang="en-US" altLang="zh-CN" dirty="0"/>
              <a:t>:192</a:t>
            </a:r>
            <a:r>
              <a:rPr lang="zh-CN" altLang="en-US" dirty="0"/>
              <a:t>个</a:t>
            </a:r>
            <a:endParaRPr lang="en-US" altLang="zh-CN" dirty="0"/>
          </a:p>
          <a:p>
            <a:pPr marL="457200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后端电子学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桶部</a:t>
            </a:r>
            <a:r>
              <a:rPr lang="en-US" altLang="zh-CN" dirty="0"/>
              <a:t>:</a:t>
            </a:r>
            <a:r>
              <a:rPr lang="zh-CN" altLang="en-US" dirty="0"/>
              <a:t>机箱</a:t>
            </a:r>
            <a:r>
              <a:rPr lang="en-US" altLang="zh-CN" dirty="0">
                <a:sym typeface="+mn-ea"/>
              </a:rPr>
              <a:t>14</a:t>
            </a:r>
            <a:r>
              <a:rPr lang="zh-CN" altLang="en-US" dirty="0">
                <a:sym typeface="+mn-ea"/>
              </a:rPr>
              <a:t>个</a:t>
            </a:r>
            <a:r>
              <a:rPr lang="en-US" altLang="zh-CN" dirty="0"/>
              <a:t>:139</a:t>
            </a:r>
            <a:r>
              <a:rPr lang="zh-CN" altLang="en-US" dirty="0"/>
              <a:t>块板 </a:t>
            </a:r>
            <a:endParaRPr lang="en-US" altLang="zh-CN" dirty="0"/>
          </a:p>
          <a:p>
            <a:pPr marL="914400" lvl="1" indent="-457200">
              <a:spcBef>
                <a:spcPts val="600"/>
              </a:spcBef>
              <a:buFont typeface="Arial" panose="02080604020202020204" pitchFamily="34" charset="0"/>
              <a:buChar char="•"/>
            </a:pPr>
            <a:r>
              <a:rPr lang="zh-CN" altLang="en-US" dirty="0"/>
              <a:t>端盖</a:t>
            </a:r>
            <a:r>
              <a:rPr lang="en-US" altLang="zh-CN" dirty="0"/>
              <a:t>:</a:t>
            </a:r>
            <a:r>
              <a:rPr lang="zh-CN" altLang="en-US" dirty="0"/>
              <a:t>机箱</a:t>
            </a:r>
            <a:r>
              <a:rPr lang="en-US" altLang="zh-CN" dirty="0">
                <a:sym typeface="+mn-ea"/>
              </a:rPr>
              <a:t>12</a:t>
            </a:r>
            <a:r>
              <a:rPr lang="zh-CN" altLang="en-US" dirty="0">
                <a:sym typeface="+mn-ea"/>
              </a:rPr>
              <a:t>个</a:t>
            </a:r>
            <a:r>
              <a:rPr lang="en-US" altLang="zh-CN" dirty="0"/>
              <a:t>:106</a:t>
            </a:r>
            <a:r>
              <a:rPr lang="zh-CN" altLang="en-US" dirty="0"/>
              <a:t>块板</a:t>
            </a:r>
            <a:endParaRPr lang="zh-CN" altLang="en-US" dirty="0"/>
          </a:p>
        </p:txBody>
      </p:sp>
      <p:grpSp>
        <p:nvGrpSpPr>
          <p:cNvPr id="49" name="组合 48"/>
          <p:cNvGrpSpPr/>
          <p:nvPr/>
        </p:nvGrpSpPr>
        <p:grpSpPr>
          <a:xfrm>
            <a:off x="5880100" y="4581525"/>
            <a:ext cx="4861035" cy="1548965"/>
            <a:chOff x="10019" y="5513"/>
            <a:chExt cx="7655" cy="2439"/>
          </a:xfrm>
        </p:grpSpPr>
        <p:sp>
          <p:nvSpPr>
            <p:cNvPr id="50" name="矩形 49"/>
            <p:cNvSpPr/>
            <p:nvPr/>
          </p:nvSpPr>
          <p:spPr>
            <a:xfrm>
              <a:off x="12435" y="5513"/>
              <a:ext cx="3402" cy="793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altLang="en-US" sz="2200" dirty="0"/>
                <a:t>SiTracker</a:t>
              </a:r>
              <a:r>
                <a:rPr lang="en-US" altLang="zh-CN" sz="2200" dirty="0"/>
                <a:t> DCS</a:t>
              </a:r>
              <a:endParaRPr lang="en-US" altLang="zh-CN" sz="2200" dirty="0"/>
            </a:p>
          </p:txBody>
        </p:sp>
        <p:sp>
          <p:nvSpPr>
            <p:cNvPr id="51" name="圆角矩形 12"/>
            <p:cNvSpPr/>
            <p:nvPr/>
          </p:nvSpPr>
          <p:spPr>
            <a:xfrm>
              <a:off x="10019" y="7272"/>
              <a:ext cx="1814" cy="6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Cooling</a:t>
              </a:r>
              <a:endParaRPr lang="en-US" altLang="zh-CN" sz="2000" dirty="0"/>
            </a:p>
          </p:txBody>
        </p:sp>
        <p:sp>
          <p:nvSpPr>
            <p:cNvPr id="52" name="圆角矩形 15"/>
            <p:cNvSpPr/>
            <p:nvPr/>
          </p:nvSpPr>
          <p:spPr>
            <a:xfrm>
              <a:off x="11966" y="7272"/>
              <a:ext cx="1814" cy="6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LV</a:t>
              </a:r>
              <a:endParaRPr lang="en-US" altLang="zh-CN" sz="2000" dirty="0"/>
            </a:p>
          </p:txBody>
        </p:sp>
        <p:sp>
          <p:nvSpPr>
            <p:cNvPr id="53" name="圆角矩形 16"/>
            <p:cNvSpPr/>
            <p:nvPr/>
          </p:nvSpPr>
          <p:spPr>
            <a:xfrm>
              <a:off x="13913" y="7272"/>
              <a:ext cx="1814" cy="6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2000" dirty="0"/>
                <a:t>BEE</a:t>
              </a:r>
              <a:endParaRPr lang="en-US" altLang="zh-CN" sz="2000" dirty="0"/>
            </a:p>
          </p:txBody>
        </p:sp>
        <p:sp>
          <p:nvSpPr>
            <p:cNvPr id="54" name="圆角矩形 17"/>
            <p:cNvSpPr/>
            <p:nvPr/>
          </p:nvSpPr>
          <p:spPr>
            <a:xfrm>
              <a:off x="15860" y="7272"/>
              <a:ext cx="1814" cy="6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x-none" altLang="en-US" sz="2000" dirty="0"/>
                <a:t>ST</a:t>
              </a:r>
              <a:r>
                <a:rPr lang="en-US" altLang="zh-CN" sz="2000" dirty="0"/>
                <a:t>SS</a:t>
              </a:r>
              <a:endParaRPr lang="en-US" altLang="zh-CN" sz="2000" dirty="0"/>
            </a:p>
          </p:txBody>
        </p:sp>
        <p:cxnSp>
          <p:nvCxnSpPr>
            <p:cNvPr id="55" name="直接箭头连接符 54"/>
            <p:cNvCxnSpPr>
              <a:stCxn id="51" idx="0"/>
              <a:endCxn id="50" idx="2"/>
            </p:cNvCxnSpPr>
            <p:nvPr/>
          </p:nvCxnSpPr>
          <p:spPr>
            <a:xfrm flipV="1">
              <a:off x="10926" y="6306"/>
              <a:ext cx="3210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56" name="直接箭头连接符 55"/>
            <p:cNvCxnSpPr>
              <a:stCxn id="52" idx="0"/>
              <a:endCxn id="50" idx="2"/>
            </p:cNvCxnSpPr>
            <p:nvPr/>
          </p:nvCxnSpPr>
          <p:spPr>
            <a:xfrm flipV="1">
              <a:off x="12873" y="6306"/>
              <a:ext cx="1263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57" name="直接箭头连接符 56"/>
            <p:cNvCxnSpPr>
              <a:stCxn id="53" idx="0"/>
              <a:endCxn id="50" idx="2"/>
            </p:cNvCxnSpPr>
            <p:nvPr/>
          </p:nvCxnSpPr>
          <p:spPr>
            <a:xfrm flipH="1" flipV="1">
              <a:off x="14136" y="6306"/>
              <a:ext cx="684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58" name="直接箭头连接符 57"/>
            <p:cNvCxnSpPr>
              <a:stCxn id="54" idx="0"/>
              <a:endCxn id="50" idx="2"/>
            </p:cNvCxnSpPr>
            <p:nvPr/>
          </p:nvCxnSpPr>
          <p:spPr>
            <a:xfrm flipH="1" flipV="1">
              <a:off x="14136" y="6306"/>
              <a:ext cx="2631" cy="966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4735</Words>
  <Application>WPS 演示</Application>
  <PresentationFormat>宽屏</PresentationFormat>
  <Paragraphs>913</Paragraphs>
  <Slides>35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2" baseType="lpstr">
      <vt:lpstr>Arial</vt:lpstr>
      <vt:lpstr>SimSun</vt:lpstr>
      <vt:lpstr>Wingdings</vt:lpstr>
      <vt:lpstr>DejaVu Sans</vt:lpstr>
      <vt:lpstr>Microsoft YaHei</vt:lpstr>
      <vt:lpstr>Droid Sans Fallback</vt:lpstr>
      <vt:lpstr>OpenSymbol</vt:lpstr>
      <vt:lpstr>Arial Black</vt:lpstr>
      <vt:lpstr>Calibri</vt:lpstr>
      <vt:lpstr>MS Mincho</vt:lpstr>
      <vt:lpstr>Times New Roman</vt:lpstr>
      <vt:lpstr>Microsoft YaHei</vt:lpstr>
      <vt:lpstr>Arial Unicode MS</vt:lpstr>
      <vt:lpstr>SimSun</vt:lpstr>
      <vt:lpstr>padmaa-Bold.1.1</vt:lpstr>
      <vt:lpstr>AR PL UKai CN</vt:lpstr>
      <vt:lpstr>Office 主题</vt:lpstr>
      <vt:lpstr>PowerPoint 演示文稿</vt:lpstr>
      <vt:lpstr>CEPC Detector</vt:lpstr>
      <vt:lpstr>DCS</vt:lpstr>
      <vt:lpstr>调研 ATLAS DCS</vt:lpstr>
      <vt:lpstr>调研CMS</vt:lpstr>
      <vt:lpstr>ALICE</vt:lpstr>
      <vt:lpstr>DCS Requirements</vt:lpstr>
      <vt:lpstr>Vertex (2024.10 Updated)</vt:lpstr>
      <vt:lpstr>Silicon Tracker (2024.10 updated)</vt:lpstr>
      <vt:lpstr>Gaseous Tracker （TPC)</vt:lpstr>
      <vt:lpstr>ECAL</vt:lpstr>
      <vt:lpstr>HCAL Detector</vt:lpstr>
      <vt:lpstr>Muon Detector</vt:lpstr>
      <vt:lpstr>Electronics</vt:lpstr>
      <vt:lpstr>电子学FEE+BEE</vt:lpstr>
      <vt:lpstr>探测器慢控需求汇总(参考10月更新)</vt:lpstr>
      <vt:lpstr>慢控监控总数预估</vt:lpstr>
      <vt:lpstr>Experiences </vt:lpstr>
      <vt:lpstr>EPICS7 技术调研</vt:lpstr>
      <vt:lpstr>PowerPoint 演示文稿</vt:lpstr>
      <vt:lpstr>硬件架构</vt:lpstr>
      <vt:lpstr>Preliminary Design</vt:lpstr>
      <vt:lpstr>ECS</vt:lpstr>
      <vt:lpstr>技术调研 LHCb</vt:lpstr>
      <vt:lpstr>技术调研 LHCb ECS</vt:lpstr>
      <vt:lpstr>技术调研 LHCb (ECS &amp; Automation）</vt:lpstr>
      <vt:lpstr>技术调研 Wireless board</vt:lpstr>
      <vt:lpstr>技术调研 LoRA</vt:lpstr>
      <vt:lpstr>Experiences</vt:lpstr>
      <vt:lpstr>Preliminary design of ECS</vt:lpstr>
      <vt:lpstr>Online Data Center （软件与服务）</vt:lpstr>
      <vt:lpstr>Infrastructure and services</vt:lpstr>
      <vt:lpstr>Backup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mas</cp:lastModifiedBy>
  <cp:revision>3396</cp:revision>
  <cp:lastPrinted>2024-12-03T11:38:42Z</cp:lastPrinted>
  <dcterms:created xsi:type="dcterms:W3CDTF">2024-12-03T11:38:42Z</dcterms:created>
  <dcterms:modified xsi:type="dcterms:W3CDTF">2024-12-03T11:38:42Z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2052-11.1.0.11723</vt:lpwstr>
  </property>
</Properties>
</file>