
<file path=[Content_Types].xml><?xml version="1.0" encoding="utf-8"?>
<Types xmlns="http://schemas.openxmlformats.org/package/2006/content-types"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916" r:id="rId3"/>
    <p:sldId id="988" r:id="rId4"/>
    <p:sldId id="985" r:id="rId5"/>
    <p:sldId id="989" r:id="rId6"/>
    <p:sldId id="990" r:id="rId7"/>
    <p:sldId id="991" r:id="rId8"/>
    <p:sldId id="992" r:id="rId9"/>
    <p:sldId id="993" r:id="rId10"/>
    <p:sldId id="995" r:id="rId11"/>
    <p:sldId id="987" r:id="rId12"/>
    <p:sldId id="998" r:id="rId13"/>
  </p:sldIdLst>
  <p:sldSz cx="12192000" cy="6858000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3" userDrawn="1">
          <p15:clr>
            <a:srgbClr val="A4A3A4"/>
          </p15:clr>
        </p15:guide>
        <p15:guide id="2" pos="3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CC"/>
    <a:srgbClr val="3333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3826" autoAdjust="0"/>
  </p:normalViewPr>
  <p:slideViewPr>
    <p:cSldViewPr snapToGrid="0" showGuides="1">
      <p:cViewPr varScale="1">
        <p:scale>
          <a:sx n="86" d="100"/>
          <a:sy n="86" d="100"/>
        </p:scale>
        <p:origin x="547" y="82"/>
      </p:cViewPr>
      <p:guideLst>
        <p:guide orient="horz" pos="2263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EE167B4-1A2E-47A9-8B98-A2FD84217AD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6B7F0887-9A3B-411C-81AD-06BDF05961D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233" y="254131"/>
            <a:ext cx="4235777" cy="7765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4"/>
          <p:cNvCxnSpPr/>
          <p:nvPr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B83A-0B46-4BED-AA9F-0F5BF4662FB8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2015" y="68526"/>
            <a:ext cx="9967547" cy="604206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2884" y="887044"/>
            <a:ext cx="11418278" cy="52549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14100" y="6347746"/>
            <a:ext cx="71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8"/>
          <p:cNvCxnSpPr/>
          <p:nvPr/>
        </p:nvCxnSpPr>
        <p:spPr>
          <a:xfrm>
            <a:off x="0" y="692150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CD0F-3937-414C-AFCF-86DDE2EABEC9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45A9-6D9B-4D8C-8AFC-158E6DB11E1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FB5040-B9B3-4573-80E5-4AD2FBE1B90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0BE2C8CC-40A9-4B82-A8C6-918306C776D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28800" y="1406525"/>
            <a:ext cx="8696325" cy="1456690"/>
          </a:xfrm>
          <a:prstGeom prst="rect">
            <a:avLst/>
          </a:prstGeom>
        </p:spPr>
        <p:txBody>
          <a:bodyPr vert="horz" wrap="square" lIns="0" tIns="74295" rIns="0" bIns="0" rtlCol="0" anchor="ctr">
            <a:spAutoFit/>
          </a:bodyPr>
          <a:lstStyle/>
          <a:p>
            <a:pPr marL="2211070" marR="5080" indent="-2198370" algn="ctr">
              <a:lnSpc>
                <a:spcPts val="5390"/>
              </a:lnSpc>
              <a:spcBef>
                <a:spcPts val="585"/>
              </a:spcBef>
              <a:tabLst>
                <a:tab pos="2856865" algn="l"/>
                <a:tab pos="3515995" algn="l"/>
                <a:tab pos="5193665" algn="l"/>
                <a:tab pos="6666230" algn="l"/>
              </a:tabLst>
            </a:pPr>
            <a:r>
              <a:rPr lang="en-US" sz="4000" dirty="0"/>
              <a:t>CEPC</a:t>
            </a:r>
            <a:r>
              <a:rPr sz="4000" dirty="0"/>
              <a:t> </a:t>
            </a:r>
            <a:r>
              <a:rPr lang="zh-CN" altLang="en-US" sz="4000" dirty="0"/>
              <a:t>探测器端部</a:t>
            </a:r>
            <a:r>
              <a:rPr lang="en-US" altLang="zh-CN" sz="4000" dirty="0"/>
              <a:t>HCAL</a:t>
            </a:r>
            <a:r>
              <a:rPr lang="zh-CN" altLang="en-US" sz="4000" dirty="0"/>
              <a:t>进展</a:t>
            </a:r>
            <a:br>
              <a:rPr lang="en-US" altLang="zh-CN" sz="4000" dirty="0"/>
            </a:br>
            <a:endParaRPr lang="zh-CN" altLang="en-US" sz="4000" dirty="0"/>
          </a:p>
        </p:txBody>
      </p:sp>
      <p:pic>
        <p:nvPicPr>
          <p:cNvPr id="5" name="图片 4" descr="图片包含 自然, 火山口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00" cy="54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57400" y="3439031"/>
            <a:ext cx="7297615" cy="14211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708660" algn="ctr">
              <a:spcBef>
                <a:spcPts val="865"/>
              </a:spcBef>
            </a:pPr>
            <a:r>
              <a:rPr lang="zh-CN" altLang="en-US" sz="2400" dirty="0">
                <a:latin typeface="Times New Roman" panose="02020603050405020304"/>
                <a:cs typeface="Times New Roman" panose="02020603050405020304"/>
                <a:sym typeface="+mn-ea"/>
              </a:rPr>
              <a:t>中国科学院高能物理研究所</a:t>
            </a:r>
            <a:endParaRPr lang="en-US" altLang="zh-CN" sz="2400" dirty="0"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marL="708660" algn="ctr">
              <a:spcBef>
                <a:spcPts val="865"/>
              </a:spcBef>
            </a:pPr>
            <a:r>
              <a:rPr lang="zh-CN" altLang="en-US" sz="2400" dirty="0">
                <a:latin typeface="Times New Roman" panose="02020603050405020304"/>
                <a:cs typeface="Times New Roman" panose="02020603050405020304"/>
                <a:sym typeface="+mn-ea"/>
              </a:rPr>
              <a:t>张俊嵩</a:t>
            </a:r>
            <a:r>
              <a:rPr lang="en-US" altLang="zh-CN" sz="240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endParaRPr lang="en-US" altLang="zh-CN" sz="2400" dirty="0"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marL="708660" algn="ctr">
              <a:spcBef>
                <a:spcPts val="865"/>
              </a:spcBef>
            </a:pPr>
            <a:r>
              <a:rPr lang="en-US" altLang="zh-CN" sz="2400" dirty="0">
                <a:latin typeface="Times New Roman" panose="02020603050405020304"/>
                <a:cs typeface="Times New Roman" panose="02020603050405020304"/>
                <a:sym typeface="+mn-ea"/>
              </a:rPr>
              <a:t>2024.11.17</a:t>
            </a:r>
            <a:endParaRPr lang="en-US" altLang="zh-CN" sz="2400" dirty="0"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2" name="object 6"/>
          <p:cNvSpPr txBox="1">
            <a:spLocks noGrp="1"/>
          </p:cNvSpPr>
          <p:nvPr/>
        </p:nvSpPr>
        <p:spPr>
          <a:xfrm>
            <a:off x="1747520" y="2466340"/>
            <a:ext cx="8696325" cy="14566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4295" rIns="0" bIns="0" numCol="1" rtlCol="0" anchor="ctr" anchorCtr="0" compatLnSpc="1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marL="2211070" marR="5080" indent="-2198370" algn="ctr">
              <a:lnSpc>
                <a:spcPts val="5390"/>
              </a:lnSpc>
              <a:spcBef>
                <a:spcPts val="585"/>
              </a:spcBef>
              <a:tabLst>
                <a:tab pos="2856865" algn="l"/>
                <a:tab pos="3515995" algn="l"/>
                <a:tab pos="5193665" algn="l"/>
                <a:tab pos="6666230" algn="l"/>
              </a:tabLst>
            </a:pPr>
            <a:br>
              <a:rPr lang="en-US" altLang="zh-CN" sz="4000" dirty="0"/>
            </a:br>
            <a:r>
              <a:rPr lang="en-US" altLang="zh-CN" sz="4000" dirty="0"/>
              <a:t> </a:t>
            </a:r>
            <a:endParaRPr lang="zh-CN" altLang="en-US" sz="4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HCAL</a:t>
            </a:r>
            <a:r>
              <a:rPr lang="zh-CN" altLang="en-US"/>
              <a:t>端部总体</a:t>
            </a:r>
            <a:r>
              <a:rPr lang="zh-CN" altLang="en-US"/>
              <a:t>概述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02895" y="834390"/>
            <a:ext cx="5984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灵敏层热传导梯度仿真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pic>
        <p:nvPicPr>
          <p:cNvPr id="3" name="图片 2" descr="水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520" y="1518285"/>
            <a:ext cx="6398895" cy="3054350"/>
          </a:xfrm>
          <a:prstGeom prst="rect">
            <a:avLst/>
          </a:prstGeom>
        </p:spPr>
      </p:pic>
      <p:pic>
        <p:nvPicPr>
          <p:cNvPr id="4" name="图片 3" descr="无水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30" y="1518285"/>
            <a:ext cx="6242685" cy="2981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8860" y="4734560"/>
            <a:ext cx="3725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温升</a:t>
            </a:r>
            <a:r>
              <a:rPr lang="en-US" altLang="zh-CN"/>
              <a:t>1.2</a:t>
            </a:r>
            <a:r>
              <a:rPr lang="zh-CN" altLang="en-US"/>
              <a:t>度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045960" y="4734560"/>
            <a:ext cx="3725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周围风冷约</a:t>
            </a:r>
            <a:r>
              <a:rPr lang="en-US" altLang="zh-CN"/>
              <a:t>20</a:t>
            </a:r>
            <a:r>
              <a:rPr lang="zh-CN" altLang="en-US"/>
              <a:t>度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29330" y="5536565"/>
            <a:ext cx="5020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水冷可以满足要求：周围风冷不能满足</a:t>
            </a:r>
            <a:r>
              <a:rPr lang="zh-CN" altLang="en-US"/>
              <a:t>要求。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下一步</a:t>
            </a:r>
            <a:r>
              <a:rPr lang="zh-CN" altLang="en-US"/>
              <a:t>计划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设</a:t>
            </a:r>
            <a:r>
              <a:rPr lang="zh-CN" altLang="en-US"/>
              <a:t>计水冷引出</a:t>
            </a:r>
            <a:r>
              <a:rPr lang="zh-CN" altLang="en-US"/>
              <a:t>结构</a:t>
            </a:r>
            <a:endParaRPr lang="zh-CN" altLang="en-US"/>
          </a:p>
          <a:p>
            <a:r>
              <a:rPr lang="zh-CN" altLang="en-US"/>
              <a:t>设计灵敏层电缆引出</a:t>
            </a:r>
            <a:r>
              <a:rPr lang="zh-CN" altLang="en-US"/>
              <a:t>结构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研究多少层灵敏层串联可以满足冷却要求。</a:t>
            </a:r>
            <a:endParaRPr lang="zh-CN" altLang="en-US"/>
          </a:p>
          <a:p>
            <a:r>
              <a:rPr lang="zh-CN" altLang="en-US"/>
              <a:t>连接结构的</a:t>
            </a:r>
            <a:r>
              <a:rPr lang="zh-CN" altLang="en-US"/>
              <a:t>核算</a:t>
            </a:r>
            <a:endParaRPr lang="zh-CN" altLang="en-US"/>
          </a:p>
          <a:p>
            <a:r>
              <a:rPr lang="en-US" altLang="zh-CN"/>
              <a:t>TPC</a:t>
            </a:r>
            <a:r>
              <a:rPr lang="zh-CN" altLang="en-US"/>
              <a:t>连接结构，</a:t>
            </a:r>
            <a:r>
              <a:rPr lang="en-US" altLang="zh-CN"/>
              <a:t>TPC</a:t>
            </a:r>
            <a:r>
              <a:rPr lang="zh-CN" altLang="en-US"/>
              <a:t>与内外</a:t>
            </a:r>
            <a:r>
              <a:rPr lang="zh-CN" altLang="en-US"/>
              <a:t>探测器之间的连接</a:t>
            </a:r>
            <a:r>
              <a:rPr lang="zh-CN" altLang="en-US"/>
              <a:t>结构</a:t>
            </a:r>
            <a:endParaRPr lang="zh-CN" altLang="en-US"/>
          </a:p>
          <a:p>
            <a:r>
              <a:rPr lang="en-US" altLang="zh-CN"/>
              <a:t>TPC</a:t>
            </a:r>
            <a:r>
              <a:rPr lang="zh-CN" altLang="en-US"/>
              <a:t>的</a:t>
            </a:r>
            <a:r>
              <a:rPr lang="zh-CN" altLang="en-US"/>
              <a:t>冷却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端部总体概述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5435" y="1057275"/>
            <a:ext cx="5836920" cy="4743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52370" y="5979160"/>
            <a:ext cx="6901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端部</a:t>
            </a:r>
            <a:r>
              <a:rPr lang="en-US" altLang="zh-CN"/>
              <a:t>HCAL</a:t>
            </a:r>
            <a:r>
              <a:rPr lang="zh-CN" altLang="en-US"/>
              <a:t>位置为两侧镜像关系。</a:t>
            </a:r>
            <a:r>
              <a:rPr lang="zh-CN" altLang="en-US"/>
              <a:t>单个重约</a:t>
            </a:r>
            <a:r>
              <a:rPr lang="en-US" altLang="zh-CN"/>
              <a:t>360</a:t>
            </a:r>
            <a:r>
              <a:rPr lang="zh-CN" altLang="en-US"/>
              <a:t>吨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703320" y="1769110"/>
            <a:ext cx="836930" cy="328866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998970" y="1835785"/>
            <a:ext cx="836930" cy="328866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HCAL</a:t>
            </a:r>
            <a:r>
              <a:rPr lang="zh-CN" altLang="en-US"/>
              <a:t>端部总体</a:t>
            </a:r>
            <a:r>
              <a:rPr lang="zh-CN" altLang="en-US"/>
              <a:t>概述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02895" y="672465"/>
            <a:ext cx="5984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设计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要求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5998845" y="1249680"/>
            <a:ext cx="6097270" cy="5608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latinLnBrk="0">
              <a:spcAft>
                <a:spcPts val="600"/>
              </a:spcAft>
            </a:pPr>
            <a:r>
              <a:rPr lang="zh-CN" altLang="en-US"/>
              <a:t>设计</a:t>
            </a:r>
            <a:r>
              <a:rPr lang="zh-CN" altLang="en-US"/>
              <a:t>要求：</a:t>
            </a:r>
            <a:endParaRPr lang="zh-CN" altLang="en-US"/>
          </a:p>
          <a:p>
            <a:pPr marL="0" algn="l" latinLnBrk="0">
              <a:buClrTx/>
              <a:buSzTx/>
              <a:buFontTx/>
            </a:pPr>
            <a:r>
              <a:rPr lang="zh-CN" altLang="en-US" sz="1800" b="1">
                <a:solidFill>
                  <a:srgbClr val="FF0000"/>
                </a:solidFill>
              </a:rPr>
              <a:t>机械设计要求：</a:t>
            </a:r>
            <a:endParaRPr lang="zh-CN" altLang="en-US" sz="1800" b="1">
              <a:solidFill>
                <a:srgbClr val="FF0000"/>
              </a:solidFill>
            </a:endParaRPr>
          </a:p>
          <a:p>
            <a:pPr marL="0" indent="0" latinLnBrk="0">
              <a:spcAft>
                <a:spcPts val="600"/>
              </a:spcAft>
            </a:pPr>
            <a:r>
              <a:rPr lang="en-US" b="1"/>
              <a:t>1</a:t>
            </a:r>
            <a:r>
              <a:rPr lang="zh-CN" altLang="en-US" b="1"/>
              <a:t>、外形尺寸</a:t>
            </a:r>
            <a:r>
              <a:rPr lang="en-US" altLang="zh-CN" b="1"/>
              <a:t>:</a:t>
            </a:r>
            <a:endParaRPr lang="en-US" altLang="zh-CN" b="1"/>
          </a:p>
          <a:p>
            <a:pPr marL="0" indent="0" latinLnBrk="0">
              <a:spcAft>
                <a:spcPts val="600"/>
              </a:spcAft>
            </a:pPr>
            <a:r>
              <a:rPr lang="en-US" altLang="zh-CN" b="1"/>
              <a:t>6670</a:t>
            </a:r>
            <a:r>
              <a:rPr lang="zh-CN" altLang="en-US" b="1"/>
              <a:t>、</a:t>
            </a:r>
            <a:r>
              <a:rPr lang="en-US" altLang="zh-CN" b="1"/>
              <a:t>1360</a:t>
            </a:r>
            <a:r>
              <a:rPr lang="zh-CN" altLang="en-US" b="1"/>
              <a:t>（与总图不自洽）</a:t>
            </a:r>
            <a:endParaRPr lang="zh-CN" altLang="en-US" b="1"/>
          </a:p>
          <a:p>
            <a:pPr marL="0" indent="0" latinLnBrk="0">
              <a:spcAft>
                <a:spcPts val="600"/>
              </a:spcAft>
            </a:pPr>
            <a:r>
              <a:rPr lang="en-US" altLang="zh-CN" b="1"/>
              <a:t>2</a:t>
            </a:r>
            <a:r>
              <a:rPr lang="zh-CN" altLang="en-US" b="1"/>
              <a:t>、敏感区与吸收体交错排布</a:t>
            </a:r>
            <a:r>
              <a:rPr lang="en-US" altLang="zh-CN" b="1"/>
              <a:t> </a:t>
            </a:r>
            <a:endParaRPr lang="en-US" altLang="zh-CN" b="1"/>
          </a:p>
          <a:p>
            <a:pPr marL="0" indent="0" latinLnBrk="0">
              <a:spcAft>
                <a:spcPts val="600"/>
              </a:spcAft>
            </a:pPr>
            <a:r>
              <a:rPr lang="en-US" altLang="zh-CN" b="1"/>
              <a:t>3</a:t>
            </a:r>
            <a:r>
              <a:rPr lang="zh-CN" altLang="en-US" b="1"/>
              <a:t>、连接结构</a:t>
            </a:r>
            <a:endParaRPr lang="zh-CN" altLang="en-US" b="1"/>
          </a:p>
          <a:p>
            <a:pPr marL="0" indent="0" latinLnBrk="0">
              <a:spcAft>
                <a:spcPts val="600"/>
              </a:spcAft>
            </a:pPr>
            <a:r>
              <a:rPr lang="en-US" altLang="zh-CN" b="1"/>
              <a:t>4</a:t>
            </a:r>
            <a:r>
              <a:rPr lang="zh-CN" altLang="en-US" b="1"/>
              <a:t>、</a:t>
            </a:r>
            <a:r>
              <a:rPr lang="zh-CN" altLang="en-US" b="1">
                <a:sym typeface="+mn-ea"/>
              </a:rPr>
              <a:t>面对对撞点第一层为吸收体</a:t>
            </a:r>
            <a:endParaRPr lang="zh-CN" altLang="en-US" b="1"/>
          </a:p>
          <a:p>
            <a:pPr marL="0" indent="0" latinLnBrk="0">
              <a:spcAft>
                <a:spcPts val="600"/>
              </a:spcAft>
            </a:pPr>
            <a:endParaRPr lang="zh-CN" altLang="en-US" sz="1800" b="1">
              <a:solidFill>
                <a:srgbClr val="FF0000"/>
              </a:solidFill>
            </a:endParaRPr>
          </a:p>
          <a:p>
            <a:pPr marL="0" algn="l" latinLnBrk="0">
              <a:buClrTx/>
              <a:buSzTx/>
              <a:buFontTx/>
            </a:pPr>
            <a:r>
              <a:rPr lang="zh-CN" altLang="en-US" sz="1800" b="1">
                <a:solidFill>
                  <a:srgbClr val="FF0000"/>
                </a:solidFill>
              </a:rPr>
              <a:t>探测器要求：</a:t>
            </a:r>
            <a:endParaRPr lang="zh-CN" altLang="en-US" sz="1800" b="1">
              <a:solidFill>
                <a:srgbClr val="FF0000"/>
              </a:solidFill>
            </a:endParaRPr>
          </a:p>
          <a:p>
            <a:pPr marL="0" indent="0" latinLnBrk="0">
              <a:spcAft>
                <a:spcPts val="600"/>
              </a:spcAft>
            </a:pPr>
            <a:r>
              <a:rPr lang="en-US" altLang="zh-CN" b="1"/>
              <a:t>5</a:t>
            </a:r>
            <a:r>
              <a:rPr lang="zh-CN" altLang="en-US" b="1"/>
              <a:t>、闪烁玻璃体</a:t>
            </a:r>
            <a:r>
              <a:rPr lang="en-US" altLang="zh-CN" b="1"/>
              <a:t>10.2mm</a:t>
            </a:r>
            <a:r>
              <a:rPr lang="zh-CN" altLang="en-US" b="1"/>
              <a:t>厚，外形尺寸</a:t>
            </a:r>
            <a:r>
              <a:rPr lang="en-US" altLang="zh-CN" b="1"/>
              <a:t>40mmX40mm;</a:t>
            </a:r>
            <a:endParaRPr lang="en-US" altLang="zh-CN" b="1"/>
          </a:p>
          <a:p>
            <a:pPr marL="0" indent="0" latinLnBrk="0">
              <a:spcAft>
                <a:spcPts val="600"/>
              </a:spcAft>
            </a:pPr>
            <a:r>
              <a:rPr lang="en-US" altLang="zh-CN" b="1"/>
              <a:t>6</a:t>
            </a:r>
            <a:r>
              <a:rPr lang="zh-CN" altLang="en-US" b="1"/>
              <a:t>、晶体无间隙排布</a:t>
            </a:r>
            <a:endParaRPr lang="en-US" altLang="zh-CN" b="1"/>
          </a:p>
          <a:p>
            <a:pPr marL="0" indent="0" latinLnBrk="0">
              <a:spcAft>
                <a:spcPts val="600"/>
              </a:spcAft>
            </a:pPr>
            <a:endParaRPr lang="en-US" altLang="zh-CN" b="1">
              <a:solidFill>
                <a:srgbClr val="FF0000"/>
              </a:solidFill>
            </a:endParaRPr>
          </a:p>
          <a:p>
            <a:pPr marL="0" indent="0" latinLnBrk="0">
              <a:spcAft>
                <a:spcPts val="600"/>
              </a:spcAft>
            </a:pPr>
            <a:r>
              <a:rPr lang="zh-CN" altLang="en-US" b="1">
                <a:solidFill>
                  <a:srgbClr val="FF0000"/>
                </a:solidFill>
              </a:rPr>
              <a:t>电子学要求：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ym typeface="+mn-ea"/>
              </a:rPr>
              <a:t>7</a:t>
            </a:r>
            <a:r>
              <a:rPr lang="zh-CN" altLang="en-US" b="1">
                <a:sym typeface="+mn-ea"/>
              </a:rPr>
              <a:t>、相邻</a:t>
            </a:r>
            <a:r>
              <a:rPr lang="en-US" altLang="zh-CN" b="1">
                <a:sym typeface="+mn-ea"/>
              </a:rPr>
              <a:t>SiPM</a:t>
            </a:r>
            <a:r>
              <a:rPr lang="zh-CN" altLang="en-US" b="1">
                <a:sym typeface="+mn-ea"/>
              </a:rPr>
              <a:t>的温升小于±</a:t>
            </a:r>
            <a:r>
              <a:rPr lang="en-US" altLang="zh-CN" b="1">
                <a:sym typeface="+mn-ea"/>
              </a:rPr>
              <a:t>1.5</a:t>
            </a:r>
            <a:r>
              <a:rPr lang="zh-CN" altLang="en-US" b="1">
                <a:sym typeface="+mn-ea"/>
              </a:rPr>
              <a:t>度</a:t>
            </a:r>
            <a:endParaRPr lang="zh-CN" altLang="en-US" b="1">
              <a:solidFill>
                <a:schemeClr val="tx1"/>
              </a:solidFill>
            </a:endParaRPr>
          </a:p>
          <a:p>
            <a:r>
              <a:rPr lang="en-US" altLang="zh-CN"/>
              <a:t>8</a:t>
            </a:r>
            <a:r>
              <a:rPr lang="zh-CN" altLang="en-US"/>
              <a:t>、</a:t>
            </a:r>
            <a:r>
              <a:rPr lang="en-US" altLang="zh-CN" b="1">
                <a:sym typeface="+mn-ea"/>
              </a:rPr>
              <a:t>36</a:t>
            </a:r>
            <a:r>
              <a:rPr lang="zh-CN" altLang="en-US" b="1">
                <a:sym typeface="+mn-ea"/>
              </a:rPr>
              <a:t>个闪烁玻璃体对应</a:t>
            </a:r>
            <a:r>
              <a:rPr lang="en-US" altLang="zh-CN" b="1">
                <a:sym typeface="+mn-ea"/>
              </a:rPr>
              <a:t>1</a:t>
            </a:r>
            <a:r>
              <a:rPr lang="zh-CN" altLang="en-US" b="1">
                <a:sym typeface="+mn-ea"/>
              </a:rPr>
              <a:t>个芯片，每个闪烁玻璃体对应</a:t>
            </a:r>
            <a:r>
              <a:rPr lang="en-US" altLang="zh-CN" b="1">
                <a:sym typeface="+mn-ea"/>
              </a:rPr>
              <a:t>4</a:t>
            </a:r>
            <a:r>
              <a:rPr lang="zh-CN" altLang="en-US" b="1">
                <a:sym typeface="+mn-ea"/>
              </a:rPr>
              <a:t>个</a:t>
            </a:r>
            <a:r>
              <a:rPr lang="en-US" altLang="zh-CN" b="1">
                <a:sym typeface="+mn-ea"/>
              </a:rPr>
              <a:t>SiPM</a:t>
            </a:r>
            <a:endParaRPr lang="en-US" altLang="zh-CN" b="1">
              <a:sym typeface="+mn-ea"/>
            </a:endParaRPr>
          </a:p>
          <a:p>
            <a:r>
              <a:rPr lang="en-US" altLang="zh-CN" b="1"/>
              <a:t>9    </a:t>
            </a:r>
            <a:r>
              <a:rPr lang="zh-CN" altLang="en-US" b="1"/>
              <a:t>单个端部</a:t>
            </a:r>
            <a:r>
              <a:rPr lang="en-US" altLang="zh-CN" b="1"/>
              <a:t> </a:t>
            </a:r>
            <a:r>
              <a:rPr lang="zh-CN" altLang="en-US" b="1"/>
              <a:t>总功率</a:t>
            </a:r>
            <a:r>
              <a:rPr lang="en-US" altLang="zh-CN" b="1"/>
              <a:t> 16.186Kw</a:t>
            </a:r>
            <a:r>
              <a:rPr lang="zh-CN" altLang="en-US" b="1"/>
              <a:t>，两个端部量能器要乘以</a:t>
            </a:r>
            <a:r>
              <a:rPr lang="en-US" altLang="zh-CN" b="1"/>
              <a:t>2</a:t>
            </a:r>
            <a:endParaRPr lang="en-US" altLang="zh-CN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03705"/>
            <a:ext cx="5913120" cy="38798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755" y="539750"/>
            <a:ext cx="3357245" cy="28892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端部</a:t>
            </a:r>
            <a:r>
              <a:rPr lang="en-US" altLang="zh-CN"/>
              <a:t>HCAL</a:t>
            </a:r>
            <a:r>
              <a:rPr lang="zh-CN" altLang="en-US"/>
              <a:t>的</a:t>
            </a:r>
            <a:r>
              <a:rPr lang="zh-CN" altLang="en-US"/>
              <a:t>组装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691515" y="94488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</a:rPr>
              <a:t>水平组装方案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10" y="1940560"/>
            <a:ext cx="3255010" cy="21659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540" y="1979295"/>
            <a:ext cx="3823970" cy="22250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1515" y="4242435"/>
            <a:ext cx="2526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50mm</a:t>
            </a:r>
            <a:r>
              <a:rPr lang="zh-CN" altLang="en-US"/>
              <a:t>厚</a:t>
            </a:r>
            <a:r>
              <a:rPr lang="zh-CN" altLang="en-US"/>
              <a:t>底板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68875" y="4308475"/>
            <a:ext cx="2526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安装</a:t>
            </a:r>
            <a:r>
              <a:rPr lang="en-US" altLang="zh-CN"/>
              <a:t>16</a:t>
            </a:r>
            <a:r>
              <a:rPr lang="zh-CN" altLang="en-US"/>
              <a:t>个</a:t>
            </a:r>
            <a:r>
              <a:rPr lang="zh-CN" altLang="en-US"/>
              <a:t>探测器</a:t>
            </a:r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3611245" y="2786380"/>
            <a:ext cx="660400" cy="2203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895" y="2067560"/>
            <a:ext cx="3378835" cy="1925320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8335645" y="2884170"/>
            <a:ext cx="660400" cy="2203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324340" y="4204335"/>
            <a:ext cx="2526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安装</a:t>
            </a:r>
            <a:r>
              <a:rPr lang="en-US"/>
              <a:t>1</a:t>
            </a:r>
            <a:r>
              <a:rPr lang="zh-CN" altLang="en-US"/>
              <a:t>层</a:t>
            </a:r>
            <a:r>
              <a:rPr lang="zh-CN" altLang="en-US"/>
              <a:t>吸收体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40" y="4968240"/>
            <a:ext cx="7977505" cy="11741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257030" y="5710555"/>
            <a:ext cx="2673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底板（最外层板）</a:t>
            </a:r>
            <a:r>
              <a:rPr lang="en-US" altLang="zh-CN"/>
              <a:t>50</a:t>
            </a:r>
            <a:r>
              <a:rPr lang="en-US" altLang="zh-CN"/>
              <a:t>mm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9257030" y="5355590"/>
            <a:ext cx="2673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灵敏层</a:t>
            </a:r>
            <a:r>
              <a:rPr lang="en-US" altLang="zh-CN"/>
              <a:t>17.4mm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9257030" y="4987290"/>
            <a:ext cx="2673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吸收体层</a:t>
            </a:r>
            <a:r>
              <a:rPr lang="en-US" altLang="zh-CN"/>
              <a:t>9.9mm</a:t>
            </a:r>
            <a:endParaRPr lang="en-US" alt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540" y="50165"/>
            <a:ext cx="3470910" cy="182499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921875" y="1018540"/>
            <a:ext cx="1357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灵敏层</a:t>
            </a:r>
            <a:r>
              <a:rPr lang="zh-CN" altLang="en-US"/>
              <a:t>尺寸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端部</a:t>
            </a:r>
            <a:r>
              <a:rPr lang="en-US" altLang="zh-CN">
                <a:sym typeface="+mn-ea"/>
              </a:rPr>
              <a:t>HCAL</a:t>
            </a:r>
            <a:r>
              <a:rPr lang="zh-CN" altLang="en-US">
                <a:sym typeface="+mn-ea"/>
              </a:rPr>
              <a:t>的组装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930" y="1273175"/>
            <a:ext cx="3907790" cy="27705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8455" y="4293870"/>
            <a:ext cx="414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安装</a:t>
            </a:r>
            <a:r>
              <a:rPr lang="en-US" altLang="zh-CN"/>
              <a:t>48</a:t>
            </a:r>
            <a:r>
              <a:rPr lang="zh-CN" altLang="en-US"/>
              <a:t>层探测器层，最上层为</a:t>
            </a:r>
            <a:r>
              <a:rPr lang="zh-CN" altLang="en-US"/>
              <a:t>吸收体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5000" y="751205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</a:rPr>
              <a:t>水平组装方案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0" y="1784985"/>
            <a:ext cx="3952875" cy="2258695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4109720" y="2548255"/>
            <a:ext cx="660400" cy="2203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770120" y="4232275"/>
            <a:ext cx="414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安装</a:t>
            </a:r>
            <a:r>
              <a:rPr lang="zh-CN" altLang="en-US"/>
              <a:t>侧板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395" y="1176655"/>
            <a:ext cx="2767330" cy="3485515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8771255" y="2653665"/>
            <a:ext cx="660400" cy="2203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449310" y="4232275"/>
            <a:ext cx="4145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垂直</a:t>
            </a:r>
            <a:r>
              <a:rPr lang="zh-CN" altLang="en-US"/>
              <a:t>放置</a:t>
            </a:r>
            <a:endParaRPr lang="zh-CN" altLang="en-US"/>
          </a:p>
          <a:p>
            <a:pPr algn="ctr"/>
            <a:r>
              <a:rPr lang="zh-CN" altLang="en-US"/>
              <a:t>安装连接</a:t>
            </a:r>
            <a:r>
              <a:rPr lang="zh-CN" altLang="en-US"/>
              <a:t>结构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t="42115" b="13815"/>
          <a:stretch>
            <a:fillRect/>
          </a:stretch>
        </p:blipFill>
        <p:spPr>
          <a:xfrm>
            <a:off x="721360" y="4706620"/>
            <a:ext cx="4946015" cy="167195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1535" y="6422390"/>
            <a:ext cx="414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中心交错</a:t>
            </a:r>
            <a:r>
              <a:rPr lang="zh-CN" altLang="en-US"/>
              <a:t>连接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219190" y="5422265"/>
            <a:ext cx="5106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存在的问题：水电路的出口结构需要进一步</a:t>
            </a:r>
            <a:r>
              <a:rPr lang="zh-CN" altLang="en-US"/>
              <a:t>设计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HCAL</a:t>
            </a:r>
            <a:r>
              <a:rPr lang="zh-CN" altLang="en-US"/>
              <a:t>端部灵敏层的</a:t>
            </a:r>
            <a:r>
              <a:rPr lang="zh-CN" altLang="en-US"/>
              <a:t>设计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3345" y="739140"/>
            <a:ext cx="5984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  <a:sym typeface="+mn-ea"/>
              </a:rPr>
              <a:t>灵敏层结构模型设计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grpSp>
        <p:nvGrpSpPr>
          <p:cNvPr id="31" name="组合 30"/>
          <p:cNvGrpSpPr/>
          <p:nvPr/>
        </p:nvGrpSpPr>
        <p:grpSpPr>
          <a:xfrm>
            <a:off x="176530" y="4170045"/>
            <a:ext cx="7494270" cy="2667568"/>
            <a:chOff x="66" y="3008"/>
            <a:chExt cx="13150" cy="4699"/>
          </a:xfrm>
        </p:grpSpPr>
        <p:sp>
          <p:nvSpPr>
            <p:cNvPr id="8" name="文本框 7"/>
            <p:cNvSpPr txBox="1"/>
            <p:nvPr/>
          </p:nvSpPr>
          <p:spPr>
            <a:xfrm>
              <a:off x="10422" y="3008"/>
              <a:ext cx="2023" cy="64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/>
                <a:t>上</a:t>
              </a:r>
              <a:r>
                <a:rPr lang="zh-CN" altLang="en-US"/>
                <a:t>盖板</a:t>
              </a:r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422" y="6200"/>
              <a:ext cx="2023" cy="64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/>
                <a:t>下盖板</a:t>
              </a:r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422" y="3798"/>
              <a:ext cx="2794" cy="64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/>
                <a:t>闪烁玻璃</a:t>
              </a:r>
              <a:r>
                <a:rPr lang="en-US" altLang="zh-CN"/>
                <a:t>PCB</a:t>
              </a:r>
              <a:endParaRPr lang="en-US" altLang="zh-CN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" y="3092"/>
              <a:ext cx="10116" cy="461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0422" y="5423"/>
              <a:ext cx="2023" cy="64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/>
                <a:t>导热</a:t>
              </a:r>
              <a:r>
                <a:rPr lang="zh-CN" altLang="en-US"/>
                <a:t>层</a:t>
              </a:r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422" y="4646"/>
              <a:ext cx="2023" cy="64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/>
                <a:t>夹装</a:t>
              </a:r>
              <a:r>
                <a:rPr lang="zh-CN" altLang="en-US"/>
                <a:t>压条</a:t>
              </a:r>
              <a:endParaRPr lang="zh-CN" altLang="en-US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715" y="3298825"/>
            <a:ext cx="3684270" cy="263906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8484235" y="5871210"/>
            <a:ext cx="2630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装配</a:t>
            </a:r>
            <a:r>
              <a:rPr lang="zh-CN" altLang="en-US"/>
              <a:t>方式</a:t>
            </a:r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305050" y="6347460"/>
            <a:ext cx="2630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灵敏层</a:t>
            </a:r>
            <a:r>
              <a:rPr lang="zh-CN" altLang="en-US"/>
              <a:t>结构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110" y="1161415"/>
            <a:ext cx="3357245" cy="2889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64810" y="1663065"/>
            <a:ext cx="4890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设计要求：</a:t>
            </a:r>
            <a:r>
              <a:rPr lang="en-US" altLang="zh-CN"/>
              <a:t>1</a:t>
            </a:r>
            <a:r>
              <a:rPr lang="zh-CN" altLang="en-US"/>
              <a:t>、灵敏层刚度满足</a:t>
            </a:r>
            <a:r>
              <a:rPr lang="zh-CN" altLang="en-US"/>
              <a:t>应力要求</a:t>
            </a:r>
            <a:endParaRPr lang="zh-CN" altLang="en-US"/>
          </a:p>
          <a:p>
            <a:r>
              <a:rPr lang="en-US" altLang="zh-CN"/>
              <a:t>                   2</a:t>
            </a:r>
            <a:r>
              <a:rPr lang="zh-CN" altLang="en-US"/>
              <a:t>、无间隙晶体</a:t>
            </a:r>
            <a:r>
              <a:rPr lang="zh-CN" altLang="en-US"/>
              <a:t>排布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HCAL</a:t>
            </a:r>
            <a:r>
              <a:rPr lang="zh-CN" altLang="en-US"/>
              <a:t>端部总体</a:t>
            </a:r>
            <a:r>
              <a:rPr lang="zh-CN" altLang="en-US"/>
              <a:t>概述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02895" y="834390"/>
            <a:ext cx="5984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  <a:sym typeface="+mn-ea"/>
              </a:rPr>
              <a:t>灵敏层结构模型设计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1855" y="834390"/>
            <a:ext cx="2856230" cy="5652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" y="1356360"/>
            <a:ext cx="5492750" cy="1958340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6750685" y="1826260"/>
            <a:ext cx="1009650" cy="19621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62575" y="3138170"/>
            <a:ext cx="3577590" cy="31661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1820" y="4303395"/>
            <a:ext cx="43776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玻璃闪烁体基本尺寸为</a:t>
            </a:r>
            <a:r>
              <a:rPr lang="en-US" altLang="zh-CN"/>
              <a:t>40X40mm</a:t>
            </a:r>
            <a:r>
              <a:rPr lang="zh-CN" altLang="en-US"/>
              <a:t>，在边缘处有四种异形结构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每</a:t>
            </a:r>
            <a:r>
              <a:rPr lang="en-US" altLang="zh-CN"/>
              <a:t>5</a:t>
            </a:r>
            <a:r>
              <a:rPr lang="zh-CN" altLang="en-US"/>
              <a:t>排玻璃闪烁体为一个</a:t>
            </a:r>
            <a:r>
              <a:rPr lang="zh-CN" altLang="en-US"/>
              <a:t>周期，有四种相同的异形</a:t>
            </a:r>
            <a:r>
              <a:rPr lang="zh-CN" altLang="en-US"/>
              <a:t>结构</a:t>
            </a: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020175" y="2309495"/>
            <a:ext cx="346075" cy="52514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endCxn id="8" idx="2"/>
          </p:cNvCxnSpPr>
          <p:nvPr/>
        </p:nvCxnSpPr>
        <p:spPr>
          <a:xfrm flipV="1">
            <a:off x="6299200" y="2572385"/>
            <a:ext cx="2720975" cy="16408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HCAL</a:t>
            </a:r>
            <a:r>
              <a:rPr lang="zh-CN" altLang="en-US"/>
              <a:t>端部总体</a:t>
            </a:r>
            <a:r>
              <a:rPr lang="zh-CN" altLang="en-US"/>
              <a:t>概述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02895" y="834390"/>
            <a:ext cx="5984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  <a:sym typeface="+mn-ea"/>
              </a:rPr>
              <a:t>灵敏层强度校核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91640"/>
            <a:ext cx="6658610" cy="23742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2895" y="4585335"/>
            <a:ext cx="61766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建模边界</a:t>
            </a:r>
            <a:r>
              <a:rPr lang="zh-CN" altLang="en-US"/>
              <a:t>条件：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玻璃闪烁体弹性模量：</a:t>
            </a:r>
            <a:r>
              <a:rPr lang="en-US" altLang="zh-CN"/>
              <a:t>132GPa  </a:t>
            </a:r>
            <a:r>
              <a:rPr lang="zh-CN" altLang="en-US"/>
              <a:t>泊松比</a:t>
            </a:r>
            <a:r>
              <a:rPr lang="en-US" altLang="zh-CN"/>
              <a:t>   0.29   </a:t>
            </a:r>
            <a:r>
              <a:rPr lang="zh-CN" altLang="en-US"/>
              <a:t>密度：</a:t>
            </a:r>
            <a:r>
              <a:rPr lang="en-US" altLang="zh-CN"/>
              <a:t>6</a:t>
            </a:r>
            <a:r>
              <a:rPr lang="en-US" altLang="zh-CN"/>
              <a:t>g/cm^3</a:t>
            </a:r>
            <a:endParaRPr lang="en-US" altLang="zh-CN"/>
          </a:p>
          <a:p>
            <a:r>
              <a:rPr lang="en-US" altLang="zh-CN"/>
              <a:t>PCB</a:t>
            </a:r>
            <a:r>
              <a:rPr lang="zh-CN" altLang="en-US"/>
              <a:t>板弹性模量：</a:t>
            </a:r>
            <a:r>
              <a:rPr lang="en-US" altLang="zh-CN"/>
              <a:t>2.5Gpa    </a:t>
            </a:r>
            <a:r>
              <a:rPr lang="zh-CN" altLang="en-US"/>
              <a:t>泊松比</a:t>
            </a:r>
            <a:r>
              <a:rPr lang="en-US" altLang="zh-CN"/>
              <a:t>  0.19   </a:t>
            </a:r>
            <a:r>
              <a:rPr lang="zh-CN" altLang="en-US"/>
              <a:t>密度</a:t>
            </a:r>
            <a:r>
              <a:rPr lang="en-US" altLang="zh-CN"/>
              <a:t> </a:t>
            </a:r>
            <a:r>
              <a:rPr lang="en-US" altLang="zh-CN">
                <a:sym typeface="+mn-ea"/>
              </a:rPr>
              <a:t>2</a:t>
            </a:r>
            <a:r>
              <a:rPr lang="en-US" altLang="zh-CN">
                <a:sym typeface="+mn-ea"/>
              </a:rPr>
              <a:t>g/cm^3</a:t>
            </a:r>
            <a:endParaRPr lang="zh-CN" altLang="en-US"/>
          </a:p>
          <a:p>
            <a:r>
              <a:rPr lang="zh-CN" altLang="en-US"/>
              <a:t>壳体和压板材料为</a:t>
            </a:r>
            <a:r>
              <a:rPr lang="en-US" altLang="zh-CN"/>
              <a:t> </a:t>
            </a:r>
            <a:r>
              <a:rPr lang="zh-CN" altLang="en-US"/>
              <a:t>不锈钢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灵敏层两端两端为固定约束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640" y="3062605"/>
            <a:ext cx="4784725" cy="2178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32930" y="5358130"/>
            <a:ext cx="51327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最大应力</a:t>
            </a:r>
            <a:r>
              <a:rPr lang="en-US" altLang="zh-CN">
                <a:sym typeface="+mn-ea"/>
              </a:rPr>
              <a:t>37MPa</a:t>
            </a:r>
            <a:r>
              <a:rPr lang="zh-CN" altLang="en-US">
                <a:sym typeface="+mn-ea"/>
              </a:rPr>
              <a:t>，最大应力位置在窄端的端部。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存在的问题，需要试验测量玻璃的许用应力是</a:t>
            </a:r>
            <a:r>
              <a:rPr lang="zh-CN" altLang="en-US">
                <a:sym typeface="+mn-ea"/>
              </a:rPr>
              <a:t>多大。</a:t>
            </a:r>
            <a:endParaRPr lang="zh-CN" altLang="en-US"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65" y="260350"/>
            <a:ext cx="3996055" cy="2101215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>
            <a:off x="7511415" y="2361565"/>
            <a:ext cx="407670" cy="438785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10627360" y="2306320"/>
            <a:ext cx="407670" cy="438785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605520" y="2361565"/>
            <a:ext cx="1545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两端</a:t>
            </a:r>
            <a:r>
              <a:rPr lang="zh-CN" altLang="en-US"/>
              <a:t>支撑</a:t>
            </a:r>
            <a:endParaRPr lang="zh-CN" altLang="en-US"/>
          </a:p>
          <a:p>
            <a:pPr algn="ctr"/>
            <a:r>
              <a:rPr lang="zh-CN" altLang="en-US"/>
              <a:t>水平</a:t>
            </a:r>
            <a:r>
              <a:rPr lang="zh-CN" altLang="en-US"/>
              <a:t>放置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HCAL</a:t>
            </a:r>
            <a:r>
              <a:rPr lang="zh-CN" altLang="en-US"/>
              <a:t>端部总体</a:t>
            </a:r>
            <a:r>
              <a:rPr lang="zh-CN" altLang="en-US"/>
              <a:t>概述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02895" y="834390"/>
            <a:ext cx="92792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灵敏层热传导梯度仿真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 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sym typeface="+mn-ea"/>
              </a:rPr>
              <a:t>°</a:t>
            </a:r>
            <a:endParaRPr lang="zh-CN" altLang="en-US" sz="2800" b="1">
              <a:solidFill>
                <a:schemeClr val="tx1"/>
              </a:solidFill>
            </a:endParaRPr>
          </a:p>
          <a:p>
            <a:pPr algn="l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358140" y="5918835"/>
            <a:ext cx="6576060" cy="793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取局部的灵敏层进行热传导梯度仿真，尺寸为</a:t>
            </a:r>
            <a:r>
              <a:rPr lang="en-US" altLang="zh-CN"/>
              <a:t>600mmX800mm</a:t>
            </a:r>
            <a:r>
              <a:rPr lang="zh-CN" altLang="en-US"/>
              <a:t>，水冷孔尺寸</a:t>
            </a:r>
            <a:r>
              <a:rPr lang="en-US" altLang="zh-CN"/>
              <a:t>4mmX4mm</a:t>
            </a:r>
            <a:endParaRPr lang="en-US" altLang="zh-CN"/>
          </a:p>
          <a:p>
            <a:endParaRPr lang="en-US" altLang="zh-CN"/>
          </a:p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63180" y="1949450"/>
            <a:ext cx="4832350" cy="4522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建模</a:t>
            </a:r>
            <a:r>
              <a:rPr lang="zh-CN" altLang="en-US"/>
              <a:t>参数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PCB</a:t>
            </a:r>
            <a:r>
              <a:rPr lang="zh-CN" altLang="en-US"/>
              <a:t>导热</a:t>
            </a:r>
            <a:r>
              <a:rPr lang="zh-CN" altLang="en-US"/>
              <a:t>系数：0.8 W/（m·K）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导热胶导热系数：</a:t>
            </a:r>
            <a:r>
              <a:rPr lang="en-US" altLang="zh-CN">
                <a:sym typeface="+mn-ea"/>
              </a:rPr>
              <a:t>20</a:t>
            </a:r>
            <a:r>
              <a:rPr lang="zh-CN" altLang="en-US">
                <a:sym typeface="+mn-ea"/>
              </a:rPr>
              <a:t>W/（m·K）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/>
              <a:t>下盖板和吸收体的热阻：</a:t>
            </a:r>
            <a:r>
              <a:rPr lang="en-US" altLang="zh-CN" b="1">
                <a:solidFill>
                  <a:schemeClr val="tx1"/>
                </a:solidFill>
                <a:sym typeface="+mn-ea"/>
              </a:rPr>
              <a:t>500W/m^2</a:t>
            </a:r>
            <a:endParaRPr lang="en-US" altLang="zh-CN" b="1">
              <a:solidFill>
                <a:schemeClr val="tx1"/>
              </a:solidFill>
              <a:sym typeface="+mn-ea"/>
            </a:endParaRPr>
          </a:p>
          <a:p>
            <a:endParaRPr lang="en-US" altLang="zh-CN" b="1">
              <a:solidFill>
                <a:schemeClr val="tx1"/>
              </a:solidFill>
              <a:sym typeface="+mn-ea"/>
            </a:endParaRPr>
          </a:p>
          <a:p>
            <a:r>
              <a:rPr lang="zh-CN" altLang="en-US" b="1">
                <a:solidFill>
                  <a:schemeClr val="tx1"/>
                </a:solidFill>
                <a:sym typeface="+mn-ea"/>
              </a:rPr>
              <a:t>水冷热对流系数：</a:t>
            </a:r>
            <a:r>
              <a:rPr lang="en-US" altLang="zh-CN" b="1">
                <a:solidFill>
                  <a:schemeClr val="tx1"/>
                </a:solidFill>
                <a:sym typeface="+mn-ea"/>
              </a:rPr>
              <a:t>5000</a:t>
            </a:r>
            <a:r>
              <a:rPr lang="en-US" altLang="zh-CN" b="1">
                <a:sym typeface="+mn-ea"/>
              </a:rPr>
              <a:t>W/m^2</a:t>
            </a:r>
            <a:endParaRPr lang="en-US" altLang="zh-CN" b="1">
              <a:sym typeface="+mn-ea"/>
            </a:endParaRPr>
          </a:p>
          <a:p>
            <a:r>
              <a:rPr lang="zh-CN" altLang="en-US" b="1">
                <a:sym typeface="+mn-ea"/>
              </a:rPr>
              <a:t>空气热对流系数：</a:t>
            </a:r>
            <a:r>
              <a:rPr lang="en-US" altLang="zh-CN" b="1">
                <a:sym typeface="+mn-ea"/>
              </a:rPr>
              <a:t>20W/m^2</a:t>
            </a:r>
            <a:endParaRPr lang="en-US" altLang="zh-CN" b="1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在</a:t>
            </a:r>
            <a:r>
              <a:rPr lang="en-US" altLang="zh-CN" b="1">
                <a:solidFill>
                  <a:srgbClr val="FF0000"/>
                </a:solidFill>
              </a:rPr>
              <a:t>PCB</a:t>
            </a:r>
            <a:r>
              <a:rPr lang="zh-CN" altLang="en-US" b="1">
                <a:solidFill>
                  <a:srgbClr val="FF0000"/>
                </a:solidFill>
              </a:rPr>
              <a:t>板下</a:t>
            </a:r>
            <a:r>
              <a:rPr lang="zh-CN" altLang="en-US" b="1">
                <a:solidFill>
                  <a:srgbClr val="FF0000"/>
                </a:solidFill>
              </a:rPr>
              <a:t>表面加热源：热流密度：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9.375 W/m^2</a:t>
            </a:r>
            <a:endParaRPr lang="en-US" altLang="zh-CN" b="1">
              <a:solidFill>
                <a:srgbClr val="FF0000"/>
              </a:solidFill>
              <a:sym typeface="+mn-ea"/>
            </a:endParaRPr>
          </a:p>
          <a:p>
            <a:endParaRPr lang="en-US" altLang="zh-CN" b="1">
              <a:solidFill>
                <a:srgbClr val="FF0000"/>
              </a:solidFill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分别计算两种工况：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、水冷；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、四周风冷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" y="2103755"/>
            <a:ext cx="4580255" cy="17868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0" y="2002790"/>
            <a:ext cx="2687320" cy="34340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60" y="3526790"/>
            <a:ext cx="3422650" cy="23463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09490" y="749300"/>
            <a:ext cx="7121525" cy="1276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latinLnBrk="0">
              <a:spcAft>
                <a:spcPts val="600"/>
              </a:spcAft>
            </a:pPr>
            <a:r>
              <a:rPr lang="zh-CN" altLang="en-US" b="1">
                <a:solidFill>
                  <a:srgbClr val="FF0000"/>
                </a:solidFill>
                <a:sym typeface="+mn-ea"/>
              </a:rPr>
              <a:t>电子学要求：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ym typeface="+mn-ea"/>
              </a:rPr>
              <a:t>7</a:t>
            </a:r>
            <a:r>
              <a:rPr lang="zh-CN" altLang="en-US" b="1">
                <a:sym typeface="+mn-ea"/>
              </a:rPr>
              <a:t>、相邻</a:t>
            </a:r>
            <a:r>
              <a:rPr lang="en-US" altLang="zh-CN" b="1">
                <a:sym typeface="+mn-ea"/>
              </a:rPr>
              <a:t>SiPM</a:t>
            </a:r>
            <a:r>
              <a:rPr lang="zh-CN" altLang="en-US" b="1">
                <a:sym typeface="+mn-ea"/>
              </a:rPr>
              <a:t>的温升小于±</a:t>
            </a:r>
            <a:r>
              <a:rPr lang="en-US" altLang="zh-CN" b="1">
                <a:sym typeface="+mn-ea"/>
              </a:rPr>
              <a:t>1.5</a:t>
            </a:r>
            <a:r>
              <a:rPr lang="zh-CN" altLang="en-US" b="1">
                <a:sym typeface="+mn-ea"/>
              </a:rPr>
              <a:t>度</a:t>
            </a:r>
            <a:endParaRPr lang="zh-CN" altLang="en-US" b="1">
              <a:solidFill>
                <a:schemeClr val="tx1"/>
              </a:solidFill>
            </a:endParaRPr>
          </a:p>
          <a:p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、</a:t>
            </a:r>
            <a:r>
              <a:rPr lang="en-US" altLang="zh-CN" b="1">
                <a:sym typeface="+mn-ea"/>
              </a:rPr>
              <a:t>36</a:t>
            </a:r>
            <a:r>
              <a:rPr lang="zh-CN" altLang="en-US" b="1">
                <a:sym typeface="+mn-ea"/>
              </a:rPr>
              <a:t>个闪烁玻璃体对应</a:t>
            </a:r>
            <a:r>
              <a:rPr lang="en-US" altLang="zh-CN" b="1">
                <a:sym typeface="+mn-ea"/>
              </a:rPr>
              <a:t>1</a:t>
            </a:r>
            <a:r>
              <a:rPr lang="zh-CN" altLang="en-US" b="1">
                <a:sym typeface="+mn-ea"/>
              </a:rPr>
              <a:t>个芯片，每个闪烁玻璃体对应</a:t>
            </a:r>
            <a:r>
              <a:rPr lang="en-US" altLang="zh-CN" b="1">
                <a:sym typeface="+mn-ea"/>
              </a:rPr>
              <a:t>4</a:t>
            </a:r>
            <a:r>
              <a:rPr lang="zh-CN" altLang="en-US" b="1">
                <a:sym typeface="+mn-ea"/>
              </a:rPr>
              <a:t>个</a:t>
            </a:r>
            <a:r>
              <a:rPr lang="en-US" altLang="zh-CN" b="1">
                <a:sym typeface="+mn-ea"/>
              </a:rPr>
              <a:t>SiPM</a:t>
            </a:r>
            <a:endParaRPr lang="en-US" altLang="zh-CN" b="1"/>
          </a:p>
          <a:p>
            <a:endParaRPr lang="zh-CN" altLang="en-US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COMMONDATA" val="eyJoZGlkIjoiMDliMmMxY2QzZGU4ZWZlNWRiMGE3Y2E3NWUyMWMxMWIifQ=="/>
  <p:tag name="KSO_WPP_MARK_KEY" val="8f08eb6b-030e-472b-b0d4-419d2e1d9a45"/>
  <p:tag name="commondata" val="eyJoZGlkIjoiN2U2NWFlNTkxMGZjODc5ZjAyNDA4OWM2N2FjMzg3MWQifQ=="/>
</p:tagLst>
</file>

<file path=ppt/theme/theme1.xml><?xml version="1.0" encoding="utf-8"?>
<a:theme xmlns:a="http://schemas.openxmlformats.org/drawingml/2006/main" name="主题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发光边缘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1200</Words>
  <Application>WPS 演示</Application>
  <PresentationFormat>宽屏</PresentationFormat>
  <Paragraphs>186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Times New Roman</vt:lpstr>
      <vt:lpstr>楷体</vt:lpstr>
      <vt:lpstr>等线</vt:lpstr>
      <vt:lpstr>Times New Roman</vt:lpstr>
      <vt:lpstr>微软雅黑</vt:lpstr>
      <vt:lpstr>Arial Unicode MS</vt:lpstr>
      <vt:lpstr>主题1</vt:lpstr>
      <vt:lpstr>CEPC 探测器端部HCAL进展 </vt:lpstr>
      <vt:lpstr>HCAL端部总体概述</vt:lpstr>
      <vt:lpstr>HCAL端部总体概述</vt:lpstr>
      <vt:lpstr>端部HCAL的组装</vt:lpstr>
      <vt:lpstr>端部HCAL的组装</vt:lpstr>
      <vt:lpstr>HCAL端部灵敏层的设计</vt:lpstr>
      <vt:lpstr>HCAL端部总体概述</vt:lpstr>
      <vt:lpstr>HCAL端部总体概述</vt:lpstr>
      <vt:lpstr>HCAL端部总体概述</vt:lpstr>
      <vt:lpstr>HCAL端部总体概述</vt:lpstr>
      <vt:lpstr>下一步计划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keV He to Ni-W-Ni-W</dc:title>
  <dc:creator>Can Chen</dc:creator>
  <cp:lastModifiedBy>Lucifer</cp:lastModifiedBy>
  <cp:revision>2837</cp:revision>
  <dcterms:created xsi:type="dcterms:W3CDTF">2018-03-16T02:05:00Z</dcterms:created>
  <dcterms:modified xsi:type="dcterms:W3CDTF">2024-11-18T02:18:24Z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E8C430978F92400E8C83860CC393DA47_13</vt:lpwstr>
  </property>
  <property fmtid="{D5CDD505-2E9C-101B-9397-08002B2CF9AE}" pid="3" name="KSOProductBuildVer">
    <vt:lpwstr>2052-12.1.0.18608</vt:lpwstr>
  </property>
</Properties>
</file>