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handoutMasterIdLst>
    <p:handoutMasterId r:id="rId15"/>
  </p:handoutMasterIdLst>
  <p:sldIdLst>
    <p:sldId id="256" r:id="rId4"/>
    <p:sldId id="257" r:id="rId5"/>
    <p:sldId id="261" r:id="rId6"/>
    <p:sldId id="262" r:id="rId7"/>
    <p:sldId id="260" r:id="rId8"/>
    <p:sldId id="267" r:id="rId9"/>
    <p:sldId id="259" r:id="rId10"/>
    <p:sldId id="268" r:id="rId11"/>
    <p:sldId id="258" r:id="rId13"/>
    <p:sldId id="269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6B717-23D9-4D2E-9B79-D7C4D5679F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B4ED-24D7-4480-A965-3906E41816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7861" y="391908"/>
            <a:ext cx="9116274" cy="1719158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第二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届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武汉高能物理青年论坛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0" y="3219439"/>
            <a:ext cx="1591629" cy="13189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683" y="3151494"/>
            <a:ext cx="1318906" cy="13189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169" y="1864849"/>
            <a:ext cx="1561540" cy="11995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138062" y="5234117"/>
            <a:ext cx="45461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地点：华中科技大学逸夫科技楼</a:t>
            </a:r>
            <a:endParaRPr lang="en-US" altLang="zh-CN" sz="200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时间：</a:t>
            </a:r>
            <a:r>
              <a:rPr lang="en-US" alt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2024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年</a:t>
            </a:r>
            <a:r>
              <a:rPr lang="en-US" alt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11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月</a:t>
            </a:r>
            <a:r>
              <a:rPr lang="en-US" altLang="zh-CN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30</a:t>
            </a:r>
            <a:r>
              <a:rPr lang="zh-CN" altLang="en-US" sz="200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日</a:t>
            </a:r>
            <a:endParaRPr lang="zh-CN" altLang="en-US" sz="200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6213475" y="1506220"/>
            <a:ext cx="4794250" cy="4835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62000">
              <a:schemeClr val="accent6">
                <a:alpha val="0"/>
                <a:lumMod val="0"/>
                <a:lumOff val="100000"/>
              </a:schemeClr>
            </a:gs>
            <a:gs pos="0">
              <a:schemeClr val="accent6">
                <a:lumMod val="25000"/>
                <a:lumOff val="75000"/>
              </a:schemeClr>
            </a:gs>
            <a:gs pos="100000">
              <a:schemeClr val="accent6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7b0a2020202022776f7264617274223a2022220a7d0a"/>
          <p:cNvSpPr/>
          <p:nvPr/>
        </p:nvSpPr>
        <p:spPr>
          <a:xfrm>
            <a:off x="1739265" y="1821180"/>
            <a:ext cx="8896350" cy="300355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/>
            <a:scene3d>
              <a:camera prst="obliqueBottomLeft"/>
              <a:lightRig rig="threePt" dir="t"/>
            </a:scene3d>
            <a:sp3d>
              <a:extrusionClr>
                <a:srgbClr val="417BD3"/>
              </a:extrusionClr>
              <a:contourClr>
                <a:srgbClr val="B1A2BA"/>
              </a:contourClr>
            </a:sp3d>
          </a:bodyPr>
          <a:p>
            <a:pPr algn="ctr"/>
            <a:r>
              <a:rPr lang="zh-CN" altLang="en-US" sz="15500" b="1">
                <a:ln w="63500">
                  <a:solidFill>
                    <a:srgbClr val="F9FBFA"/>
                  </a:solidFill>
                  <a:prstDash val="solid"/>
                </a:ln>
                <a:gradFill>
                  <a:gsLst>
                    <a:gs pos="100000">
                      <a:srgbClr val="FFEEBF"/>
                    </a:gs>
                    <a:gs pos="1000">
                      <a:srgbClr val="FBD0D5"/>
                    </a:gs>
                    <a:gs pos="42000">
                      <a:srgbClr val="F2ABB5"/>
                    </a:gs>
                  </a:gsLst>
                </a:gradFill>
                <a:effectLst>
                  <a:innerShdw blurRad="50800" dist="38100" dir="13500000">
                    <a:srgbClr val="A52946">
                      <a:alpha val="100000"/>
                    </a:srgbClr>
                  </a:innerShdw>
                  <a:reflection blurRad="6350" stA="36000" endA="900" endPos="60000" dist="60007" dir="5400000" sy="-100000" algn="bl" rotWithShape="0"/>
                </a:effectLst>
                <a:latin typeface="汉仪汉黑简" panose="00020600040101010101" charset="-122"/>
                <a:ea typeface="汉仪汉黑简" panose="00020600040101010101" charset="-122"/>
              </a:rPr>
              <a:t>投票</a:t>
            </a:r>
            <a:endParaRPr lang="zh-CN" altLang="en-US" sz="15500" b="1">
              <a:ln w="63500">
                <a:solidFill>
                  <a:srgbClr val="F9FBFA"/>
                </a:solidFill>
                <a:prstDash val="solid"/>
              </a:ln>
              <a:gradFill>
                <a:gsLst>
                  <a:gs pos="100000">
                    <a:srgbClr val="FFEEBF"/>
                  </a:gs>
                  <a:gs pos="1000">
                    <a:srgbClr val="FBD0D5"/>
                  </a:gs>
                  <a:gs pos="42000">
                    <a:srgbClr val="F2ABB5"/>
                  </a:gs>
                </a:gsLst>
              </a:gradFill>
              <a:effectLst>
                <a:innerShdw blurRad="50800" dist="38100" dir="13500000">
                  <a:srgbClr val="A52946">
                    <a:alpha val="100000"/>
                  </a:srgbClr>
                </a:innerShdw>
                <a:reflection blurRad="6350" stA="36000" endA="900" endPos="60000" dist="60007" dir="5400000" sy="-100000" algn="bl" rotWithShape="0"/>
              </a:effectLst>
              <a:latin typeface="汉仪汉黑简" panose="00020600040101010101" charset="-122"/>
              <a:ea typeface="汉仪汉黑简" panose="00020600040101010101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859915" y="5338445"/>
            <a:ext cx="1906270" cy="10934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endParaRPr lang="zh-CN" alt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2435" y="236220"/>
            <a:ext cx="6247765" cy="13938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1765935"/>
            <a:ext cx="5591810" cy="41789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865" y="1765935"/>
            <a:ext cx="5826125" cy="41789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</a:rPr>
              <a:t>第二届武汉高能物理青年论坛</a:t>
            </a: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0" y="2163445"/>
            <a:ext cx="11542395" cy="36061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62000">
              <a:schemeClr val="accent6">
                <a:alpha val="0"/>
                <a:lumMod val="0"/>
                <a:lumOff val="100000"/>
              </a:schemeClr>
            </a:gs>
            <a:gs pos="0">
              <a:schemeClr val="accent6">
                <a:lumMod val="25000"/>
                <a:lumOff val="75000"/>
              </a:schemeClr>
            </a:gs>
            <a:gs pos="100000">
              <a:schemeClr val="accent6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06030" y="5158740"/>
            <a:ext cx="36347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下一场报告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11</a:t>
            </a:r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：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40</a:t>
            </a:r>
            <a:endParaRPr lang="en-US" altLang="zh-CN" sz="3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 descr="7b0a2020202022776f7264617274223a2022220a7d0a"/>
          <p:cNvSpPr/>
          <p:nvPr/>
        </p:nvSpPr>
        <p:spPr>
          <a:xfrm>
            <a:off x="1647825" y="1927225"/>
            <a:ext cx="8896350" cy="300355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/>
            <a:scene3d>
              <a:camera prst="obliqueBottomLeft"/>
              <a:lightRig rig="threePt" dir="t"/>
            </a:scene3d>
            <a:sp3d>
              <a:extrusionClr>
                <a:srgbClr val="417BD3"/>
              </a:extrusionClr>
              <a:contourClr>
                <a:srgbClr val="B1A2BA"/>
              </a:contourClr>
            </a:sp3d>
          </a:bodyPr>
          <a:p>
            <a:pPr algn="ctr"/>
            <a:r>
              <a:rPr lang="zh-CN" altLang="en-US" sz="15500" b="1">
                <a:ln w="63500">
                  <a:solidFill>
                    <a:srgbClr val="F9FBFA"/>
                  </a:solidFill>
                  <a:prstDash val="solid"/>
                </a:ln>
                <a:gradFill>
                  <a:gsLst>
                    <a:gs pos="100000">
                      <a:srgbClr val="FFEEBF"/>
                    </a:gs>
                    <a:gs pos="1000">
                      <a:srgbClr val="FBD0D5"/>
                    </a:gs>
                    <a:gs pos="42000">
                      <a:srgbClr val="F2ABB5"/>
                    </a:gs>
                  </a:gsLst>
                </a:gradFill>
                <a:effectLst>
                  <a:innerShdw blurRad="50800" dist="38100" dir="13500000">
                    <a:srgbClr val="A52946">
                      <a:alpha val="100000"/>
                    </a:srgbClr>
                  </a:innerShdw>
                  <a:reflection blurRad="6350" stA="36000" endA="900" endPos="60000" dist="60007" dir="5400000" sy="-100000" algn="bl" rotWithShape="0"/>
                </a:effectLst>
                <a:latin typeface="汉仪汉黑简" panose="00020600040101010101" charset="-122"/>
                <a:ea typeface="汉仪汉黑简" panose="00020600040101010101" charset="-122"/>
              </a:rPr>
              <a:t>茶歇</a:t>
            </a:r>
            <a:endParaRPr lang="zh-CN" altLang="en-US" sz="15500" b="1">
              <a:ln w="63500">
                <a:solidFill>
                  <a:srgbClr val="F9FBFA"/>
                </a:solidFill>
                <a:prstDash val="solid"/>
              </a:ln>
              <a:gradFill>
                <a:gsLst>
                  <a:gs pos="100000">
                    <a:srgbClr val="FFEEBF"/>
                  </a:gs>
                  <a:gs pos="1000">
                    <a:srgbClr val="FBD0D5"/>
                  </a:gs>
                  <a:gs pos="42000">
                    <a:srgbClr val="F2ABB5"/>
                  </a:gs>
                </a:gsLst>
              </a:gradFill>
              <a:effectLst>
                <a:innerShdw blurRad="50800" dist="38100" dir="13500000">
                  <a:srgbClr val="A52946">
                    <a:alpha val="100000"/>
                  </a:srgbClr>
                </a:innerShdw>
                <a:reflection blurRad="6350" stA="36000" endA="900" endPos="60000" dist="60007" dir="5400000" sy="-100000" algn="bl" rotWithShape="0"/>
              </a:effectLst>
              <a:latin typeface="汉仪汉黑简" panose="00020600040101010101" charset="-122"/>
              <a:ea typeface="汉仪汉黑简" panose="00020600040101010101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第二届武汉高能物理青年论坛</a:t>
            </a: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425" y="2195830"/>
            <a:ext cx="11629390" cy="36201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62000">
              <a:schemeClr val="accent6">
                <a:alpha val="0"/>
                <a:lumMod val="0"/>
                <a:lumOff val="100000"/>
              </a:schemeClr>
            </a:gs>
            <a:gs pos="0">
              <a:schemeClr val="accent6">
                <a:lumMod val="25000"/>
                <a:lumOff val="75000"/>
              </a:schemeClr>
            </a:gs>
            <a:gs pos="100000">
              <a:schemeClr val="accent6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06030" y="5158740"/>
            <a:ext cx="36347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下一场报告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14</a:t>
            </a:r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：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</a:t>
            </a:r>
            <a:endParaRPr lang="en-US" altLang="zh-CN" sz="3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 descr="7b0a2020202022776f7264617274223a2022220a7d0a"/>
          <p:cNvSpPr/>
          <p:nvPr/>
        </p:nvSpPr>
        <p:spPr>
          <a:xfrm>
            <a:off x="1797685" y="2014855"/>
            <a:ext cx="8896350" cy="300355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/>
            <a:scene3d>
              <a:camera prst="obliqueBottomLeft"/>
              <a:lightRig rig="threePt" dir="t"/>
            </a:scene3d>
            <a:sp3d>
              <a:extrusionClr>
                <a:srgbClr val="417BD3"/>
              </a:extrusionClr>
              <a:contourClr>
                <a:srgbClr val="B1A2BA"/>
              </a:contourClr>
            </a:sp3d>
          </a:bodyPr>
          <a:p>
            <a:pPr algn="ctr"/>
            <a:r>
              <a:rPr lang="zh-CN" altLang="en-US" sz="15500" b="1">
                <a:ln w="63500">
                  <a:solidFill>
                    <a:srgbClr val="F9FBFA"/>
                  </a:solidFill>
                  <a:prstDash val="solid"/>
                </a:ln>
                <a:gradFill>
                  <a:gsLst>
                    <a:gs pos="100000">
                      <a:srgbClr val="FFEEBF"/>
                    </a:gs>
                    <a:gs pos="1000">
                      <a:srgbClr val="FBD0D5"/>
                    </a:gs>
                    <a:gs pos="42000">
                      <a:srgbClr val="F2ABB5"/>
                    </a:gs>
                  </a:gsLst>
                </a:gradFill>
                <a:effectLst>
                  <a:innerShdw blurRad="50800" dist="38100" dir="13500000">
                    <a:srgbClr val="A52946">
                      <a:alpha val="100000"/>
                    </a:srgbClr>
                  </a:innerShdw>
                  <a:reflection blurRad="6350" stA="36000" endA="900" endPos="60000" dist="60007" dir="5400000" sy="-100000" algn="bl" rotWithShape="0"/>
                </a:effectLst>
                <a:latin typeface="汉仪汉黑简" panose="00020600040101010101" charset="-122"/>
                <a:ea typeface="汉仪汉黑简" panose="00020600040101010101" charset="-122"/>
              </a:rPr>
              <a:t>午休</a:t>
            </a:r>
            <a:endParaRPr lang="zh-CN" altLang="en-US" sz="15500" b="1">
              <a:ln w="63500">
                <a:solidFill>
                  <a:srgbClr val="F9FBFA"/>
                </a:solidFill>
                <a:prstDash val="solid"/>
              </a:ln>
              <a:gradFill>
                <a:gsLst>
                  <a:gs pos="100000">
                    <a:srgbClr val="FFEEBF"/>
                  </a:gs>
                  <a:gs pos="1000">
                    <a:srgbClr val="FBD0D5"/>
                  </a:gs>
                  <a:gs pos="42000">
                    <a:srgbClr val="F2ABB5"/>
                  </a:gs>
                </a:gsLst>
              </a:gradFill>
              <a:effectLst>
                <a:innerShdw blurRad="50800" dist="38100" dir="13500000">
                  <a:srgbClr val="A52946">
                    <a:alpha val="100000"/>
                  </a:srgbClr>
                </a:innerShdw>
                <a:reflection blurRad="6350" stA="36000" endA="900" endPos="60000" dist="60007" dir="5400000" sy="-100000" algn="bl" rotWithShape="0"/>
              </a:effectLst>
              <a:latin typeface="汉仪汉黑简" panose="00020600040101010101" charset="-122"/>
              <a:ea typeface="汉仪汉黑简" panose="00020600040101010101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第二届武汉高能物理青年论坛</a:t>
            </a: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1850390"/>
            <a:ext cx="11515090" cy="43510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62000">
              <a:schemeClr val="accent6">
                <a:alpha val="0"/>
                <a:lumMod val="0"/>
                <a:lumOff val="100000"/>
              </a:schemeClr>
            </a:gs>
            <a:gs pos="0">
              <a:schemeClr val="accent6">
                <a:lumMod val="25000"/>
                <a:lumOff val="75000"/>
              </a:schemeClr>
            </a:gs>
            <a:gs pos="100000">
              <a:schemeClr val="accent6">
                <a:lumMod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06030" y="5158740"/>
            <a:ext cx="363474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下一场报告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16</a:t>
            </a:r>
            <a:r>
              <a:rPr lang="zh-CN" altLang="en-US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：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</a:t>
            </a:r>
            <a:r>
              <a:rPr lang="en-US" altLang="zh-CN" sz="3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</a:t>
            </a:r>
            <a:endParaRPr lang="en-US" altLang="zh-CN" sz="3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矩形 6" descr="7b0a2020202022776f7264617274223a2022220a7d0a"/>
          <p:cNvSpPr/>
          <p:nvPr/>
        </p:nvSpPr>
        <p:spPr>
          <a:xfrm>
            <a:off x="1739265" y="1821180"/>
            <a:ext cx="8896350" cy="300355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/>
            <a:scene3d>
              <a:camera prst="obliqueBottomLeft"/>
              <a:lightRig rig="threePt" dir="t"/>
            </a:scene3d>
            <a:sp3d>
              <a:extrusionClr>
                <a:srgbClr val="417BD3"/>
              </a:extrusionClr>
              <a:contourClr>
                <a:srgbClr val="B1A2BA"/>
              </a:contourClr>
            </a:sp3d>
          </a:bodyPr>
          <a:p>
            <a:pPr algn="ctr"/>
            <a:r>
              <a:rPr lang="zh-CN" altLang="en-US" sz="15500" b="1">
                <a:ln w="63500">
                  <a:solidFill>
                    <a:srgbClr val="F9FBFA"/>
                  </a:solidFill>
                  <a:prstDash val="solid"/>
                </a:ln>
                <a:gradFill>
                  <a:gsLst>
                    <a:gs pos="100000">
                      <a:srgbClr val="FFEEBF"/>
                    </a:gs>
                    <a:gs pos="1000">
                      <a:srgbClr val="FBD0D5"/>
                    </a:gs>
                    <a:gs pos="42000">
                      <a:srgbClr val="F2ABB5"/>
                    </a:gs>
                  </a:gsLst>
                </a:gradFill>
                <a:effectLst>
                  <a:innerShdw blurRad="50800" dist="38100" dir="13500000">
                    <a:srgbClr val="A52946">
                      <a:alpha val="100000"/>
                    </a:srgbClr>
                  </a:innerShdw>
                  <a:reflection blurRad="6350" stA="36000" endA="900" endPos="60000" dist="60007" dir="5400000" sy="-100000" algn="bl" rotWithShape="0"/>
                </a:effectLst>
                <a:latin typeface="汉仪汉黑简" panose="00020600040101010101" charset="-122"/>
                <a:ea typeface="汉仪汉黑简" panose="00020600040101010101" charset="-122"/>
              </a:rPr>
              <a:t>茶歇</a:t>
            </a:r>
            <a:endParaRPr lang="zh-CN" altLang="en-US" sz="15500" b="1">
              <a:ln w="63500">
                <a:solidFill>
                  <a:srgbClr val="F9FBFA"/>
                </a:solidFill>
                <a:prstDash val="solid"/>
              </a:ln>
              <a:gradFill>
                <a:gsLst>
                  <a:gs pos="100000">
                    <a:srgbClr val="FFEEBF"/>
                  </a:gs>
                  <a:gs pos="1000">
                    <a:srgbClr val="FBD0D5"/>
                  </a:gs>
                  <a:gs pos="42000">
                    <a:srgbClr val="F2ABB5"/>
                  </a:gs>
                </a:gsLst>
              </a:gradFill>
              <a:effectLst>
                <a:innerShdw blurRad="50800" dist="38100" dir="13500000">
                  <a:srgbClr val="A52946">
                    <a:alpha val="100000"/>
                  </a:srgbClr>
                </a:innerShdw>
                <a:reflection blurRad="6350" stA="36000" endA="900" endPos="60000" dist="60007" dir="5400000" sy="-100000" algn="bl" rotWithShape="0"/>
              </a:effectLst>
              <a:latin typeface="汉仪汉黑简" panose="00020600040101010101" charset="-122"/>
              <a:ea typeface="汉仪汉黑简" panose="00020600040101010101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第二届武汉高能物理青年论坛</a:t>
            </a:r>
            <a:endParaRPr lang="zh-CN" altLang="en-US" sz="4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2033905"/>
            <a:ext cx="11773535" cy="382968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resource_record_key" val="{&quot;12&quot;:[19983177],&quot;13&quot;:[19948770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WPS 演示</Application>
  <PresentationFormat>宽屏</PresentationFormat>
  <Paragraphs>27</Paragraphs>
  <Slides>10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楷体</vt:lpstr>
      <vt:lpstr>汉仪汉黑简</vt:lpstr>
      <vt:lpstr>黑体</vt:lpstr>
      <vt:lpstr>等线 Light</vt:lpstr>
      <vt:lpstr>微软雅黑</vt:lpstr>
      <vt:lpstr>Arial Unicode MS</vt:lpstr>
      <vt:lpstr>等线</vt:lpstr>
      <vt:lpstr>Calibri</vt:lpstr>
      <vt:lpstr>Office 主题​​</vt:lpstr>
      <vt:lpstr>1_Office 主题​​</vt:lpstr>
      <vt:lpstr>第二武汉高能物理青年论坛 </vt:lpstr>
      <vt:lpstr>PowerPoint 演示文稿</vt:lpstr>
      <vt:lpstr>第二期武汉高能物理青年论坛</vt:lpstr>
      <vt:lpstr>PowerPoint 演示文稿</vt:lpstr>
      <vt:lpstr>第二期武汉高能物理青年论坛</vt:lpstr>
      <vt:lpstr>PowerPoint 演示文稿</vt:lpstr>
      <vt:lpstr>第二期武汉高能物理青年论坛</vt:lpstr>
      <vt:lpstr>PowerPoint 演示文稿</vt:lpstr>
      <vt:lpstr>第二期武汉高能物理青年论坛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第一期武汉高校“突破界限，前方高能”研究生论坛 </dc:title>
  <dc:creator>孟超 高</dc:creator>
  <cp:lastModifiedBy>刘文斌</cp:lastModifiedBy>
  <cp:revision>16</cp:revision>
  <dcterms:created xsi:type="dcterms:W3CDTF">2023-12-24T02:58:00Z</dcterms:created>
  <dcterms:modified xsi:type="dcterms:W3CDTF">2024-11-29T15:54:10Z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2F5592AAF67143ECA076BFF50544F31D_12</vt:lpwstr>
  </property>
  <property fmtid="{D5CDD505-2E9C-101B-9397-08002B2CF9AE}" pid="3" name="KSOProductBuildVer">
    <vt:lpwstr>2052-12.1.0.18912</vt:lpwstr>
  </property>
</Properties>
</file>