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2"/>
  </p:notesMasterIdLst>
  <p:handoutMasterIdLst>
    <p:handoutMasterId r:id="rId23"/>
  </p:handoutMasterIdLst>
  <p:sldIdLst>
    <p:sldId id="325" r:id="rId5"/>
    <p:sldId id="411" r:id="rId6"/>
    <p:sldId id="418" r:id="rId7"/>
    <p:sldId id="419" r:id="rId8"/>
    <p:sldId id="420" r:id="rId9"/>
    <p:sldId id="383" r:id="rId10"/>
    <p:sldId id="393" r:id="rId11"/>
    <p:sldId id="421" r:id="rId12"/>
    <p:sldId id="415" r:id="rId13"/>
    <p:sldId id="412" r:id="rId14"/>
    <p:sldId id="414" r:id="rId15"/>
    <p:sldId id="416" r:id="rId16"/>
    <p:sldId id="390" r:id="rId17"/>
    <p:sldId id="410" r:id="rId18"/>
    <p:sldId id="417" r:id="rId19"/>
    <p:sldId id="422" r:id="rId20"/>
    <p:sldId id="423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01EB99F-EFF8-45BF-B1C0-6E7358FA5751}">
          <p14:sldIdLst>
            <p14:sldId id="325"/>
            <p14:sldId id="411"/>
            <p14:sldId id="418"/>
            <p14:sldId id="419"/>
            <p14:sldId id="420"/>
            <p14:sldId id="383"/>
            <p14:sldId id="393"/>
            <p14:sldId id="421"/>
            <p14:sldId id="415"/>
            <p14:sldId id="412"/>
            <p14:sldId id="414"/>
            <p14:sldId id="416"/>
            <p14:sldId id="390"/>
            <p14:sldId id="410"/>
            <p14:sldId id="417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朱 江" initials="朱" lastIdx="2" clrIdx="0">
    <p:extLst>
      <p:ext uri="{19B8F6BF-5375-455C-9EA6-DF929625EA0E}">
        <p15:presenceInfo xmlns:p15="http://schemas.microsoft.com/office/powerpoint/2012/main" userId="38fed503850bef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C80E35"/>
    <a:srgbClr val="666666"/>
    <a:srgbClr val="D81644"/>
    <a:srgbClr val="EC466C"/>
    <a:srgbClr val="957CA4"/>
    <a:srgbClr val="F1A4B8"/>
    <a:srgbClr val="C88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9" autoAdjust="0"/>
    <p:restoredTop sz="95633" autoAdjust="0"/>
  </p:normalViewPr>
  <p:slideViewPr>
    <p:cSldViewPr>
      <p:cViewPr varScale="1">
        <p:scale>
          <a:sx n="75" d="100"/>
          <a:sy n="75" d="100"/>
        </p:scale>
        <p:origin x="945" y="30"/>
      </p:cViewPr>
      <p:guideLst>
        <p:guide orient="horz" pos="709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DDF-B763-4102-BEA8-2FECBF3C9B87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DE24-2324-4EC8-A552-41DD82D626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82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113C355-40D9-41DE-9628-83078E4458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A82195-C7CF-471C-89F9-5E40A68640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A62F1A9-417C-4A8D-B0B3-460D1D15864A}" type="datetimeFigureOut">
              <a:rPr lang="zh-CN" altLang="en-US"/>
              <a:pPr>
                <a:defRPr/>
              </a:pPr>
              <a:t>2024/11/30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D3B5782-0B47-4103-8EB7-CA48024DE3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773799A-BF95-4679-A5BD-CA8911FBD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7D4997-8C6C-4EAD-ADD6-085472485F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331345-E871-477B-8707-142FDD6C2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9A3EBE-5B59-4781-8CBC-5DF9940DE9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CBFC9-B4A0-400A-AE6B-8D0118C992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4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CBFC9-B4A0-400A-AE6B-8D0118C992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2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10E3F-1D2F-4F21-ACE3-F890E12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BDD2-4C50-4A2D-A5D2-2067221CCB38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E98855-3D99-4387-8167-1161D85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7B579-735A-4A97-8EFE-DA44D2B9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2F3A-53F8-4DEA-9E24-48DCD9EDC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5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DB5D-CA63-49B4-A79D-8E14A76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7643-1C23-49E4-888B-11E85D503ED7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72AB2-4464-4619-81DC-92E6882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1FD72D-9D5C-47E0-B039-0340C20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CE36-E6D8-44B0-8AA5-2038A4641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0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7FAEB-2E43-4BB3-9CD9-7F93FD1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CD86-9507-4588-A76E-156EB2FC01BB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DC4E2-76F8-495E-9B0E-0D10829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CFB65-FBFC-4EC8-8BBA-EA9034EA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E5AA-D910-4AEB-9901-501307574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3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10E3F-1D2F-4F21-ACE3-F890E12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6C65E-8198-418B-BA1C-4E9A9A0F15C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E98855-3D99-4387-8167-1161D85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7B579-735A-4A97-8EFE-DA44D2B9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F2F3A-53F8-4DEA-9E24-48DCD9EDC58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6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B22B6-B6AC-47A3-8E65-72254B2C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1A12F-DEFF-40C6-9E52-2DC0C1347BC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3FEA8-1872-437F-92BC-9DA6A2F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6F5FF-BC1A-49A0-B9D9-EF395BB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6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58821-BBE5-4AF0-A0DF-33CAEC11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626E7-C001-4089-BE27-0F3429CEED5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9D637E-5DF5-4018-82C2-50EF6EF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9A8AF-6C74-4CF8-9DCE-4F45AB2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C055C-368E-4847-9031-9D0A9BBCBD8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8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CB8917C-9033-4839-B392-3A1CD5EF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AD7FA-A16C-4A0C-BA28-6D7C077574D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A46A9DA-4AA5-47AF-900E-D9CC2445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33A541E-8137-45E4-BF3A-0B9AB7BC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1EE4A-C45C-474F-A20B-DAE1AA83210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2F6066-59D1-44CF-9DB4-441A8C00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9A852-44EB-47D6-9D9E-CB1C1C874EA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AE87A44-29D9-452D-94B0-3B221671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603CA7E-F944-4B4C-B052-B8C94ED9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01EDF-58FC-4C6D-B635-3012BABEA0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04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9F67B0B-C282-46B3-B8A0-061226E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6D6F1-F61D-4C52-B872-DACAD3BA36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2C95E1D-D05A-4F27-BE25-117F9BB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31CEB39-2414-4B00-8C5B-3DEBBC5C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6E655-E470-46BD-8E45-F8EFA6A8F6E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1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2DD79D6-6AC2-48E0-90BB-997D15E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310D-B6AC-485B-8D90-8F40E238F5B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758D1BE-AC1F-45B0-8274-997E52F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DE76DEF-FF2F-4BB6-B814-933D918B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3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76864CC-A309-4B50-9EFF-0ED79984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D3796-B827-4F10-B9C7-BAFA412CBA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C3B048-930C-4B2B-984D-30BB67DB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CCB64AE-E9A9-4F05-AFF5-E0576976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18ED8-DE5C-48EB-ADB0-EC2E11C7D2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9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B22B6-B6AC-47A3-8E65-72254B2C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58C7-653D-4745-954C-9A779B3D87FD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3FEA8-1872-437F-92BC-9DA6A2F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6F5FF-BC1A-49A0-B9D9-EF395BB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D00E-E2FA-4531-AE65-9614CDBFF0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9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B23A7C0-F2A6-42EC-AA07-2696F5F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95EB6-05DB-4F79-9F8F-92BC940EF50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C934A0-78EC-4B15-B68C-72FA96F0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71087-BBAC-4721-8C7E-9BDB27EE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070F3-03AB-4960-AAEF-962A9CBAF5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262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DB5D-CA63-49B4-A79D-8E14A76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DBE6F6-6FFD-4E90-8129-6FA0A41A97A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72AB2-4464-4619-81DC-92E6882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1FD72D-9D5C-47E0-B039-0340C20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3CE36-E6D8-44B0-8AA5-2038A4641FF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7FAEB-2E43-4BB3-9CD9-7F93FD1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DA5-C033-4677-A63A-B0A9A2AE8B3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DC4E2-76F8-495E-9B0E-0D10829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CFB65-FBFC-4EC8-8BBA-EA9034EA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FE5AA-D910-4AEB-9901-501307574F7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67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10E3F-1D2F-4F21-ACE3-F890E12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792BE-48EA-47D4-9AE7-33978173538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E98855-3D99-4387-8167-1161D85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7B579-735A-4A97-8EFE-DA44D2B9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F2F3A-53F8-4DEA-9E24-48DCD9EDC58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15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B22B6-B6AC-47A3-8E65-72254B2C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E5FFA-6F48-4B88-A1A1-7392C5414A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3FEA8-1872-437F-92BC-9DA6A2F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6F5FF-BC1A-49A0-B9D9-EF395BB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27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58821-BBE5-4AF0-A0DF-33CAEC11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1679F-EC6A-46AC-BADB-42376444D8D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9D637E-5DF5-4018-82C2-50EF6EF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9A8AF-6C74-4CF8-9DCE-4F45AB2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C055C-368E-4847-9031-9D0A9BBCBD8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86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CB8917C-9033-4839-B392-3A1CD5EF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49953-E976-4C48-A959-AABF9C92E16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A46A9DA-4AA5-47AF-900E-D9CC2445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33A541E-8137-45E4-BF3A-0B9AB7BC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1EE4A-C45C-474F-A20B-DAE1AA83210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2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2F6066-59D1-44CF-9DB4-441A8C00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893B-2A43-4511-AEC2-5CEEE507732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AE87A44-29D9-452D-94B0-3B221671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603CA7E-F944-4B4C-B052-B8C94ED9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01EDF-58FC-4C6D-B635-3012BABEA0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6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9F67B0B-C282-46B3-B8A0-061226E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23824-C375-4556-A736-1C72E3FEC10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2C95E1D-D05A-4F27-BE25-117F9BB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31CEB39-2414-4B00-8C5B-3DEBBC5C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6E655-E470-46BD-8E45-F8EFA6A8F6E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0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2DD79D6-6AC2-48E0-90BB-997D15E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7B28-954B-4447-9758-B3F0B8DA965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758D1BE-AC1F-45B0-8274-997E52F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DE76DEF-FF2F-4BB6-B814-933D918B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72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58821-BBE5-4AF0-A0DF-33CAEC11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07A9-FF01-4C3F-A556-F4ACB47021C5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9D637E-5DF5-4018-82C2-50EF6EF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9A8AF-6C74-4CF8-9DCE-4F45AB2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055C-368E-4847-9031-9D0A9BBCB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6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76864CC-A309-4B50-9EFF-0ED79984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B61AE-60A4-4220-AA3C-054CCC97984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C3B048-930C-4B2B-984D-30BB67DB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CCB64AE-E9A9-4F05-AFF5-E0576976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18ED8-DE5C-48EB-ADB0-EC2E11C7D2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04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B23A7C0-F2A6-42EC-AA07-2696F5F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6DB78-B055-4945-9074-8913988ED6A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C934A0-78EC-4B15-B68C-72FA96F0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71087-BBAC-4721-8C7E-9BDB27EE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070F3-03AB-4960-AAEF-962A9CBAF5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4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DB5D-CA63-49B4-A79D-8E14A76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A2D0D-EC51-45E2-8E79-E56949AC164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72AB2-4464-4619-81DC-92E6882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1FD72D-9D5C-47E0-B039-0340C20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3CE36-E6D8-44B0-8AA5-2038A4641FF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79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7FAEB-2E43-4BB3-9CD9-7F93FD1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E2832-07D2-4992-A7E4-53CA61105D4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DC4E2-76F8-495E-9B0E-0D10829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CFB65-FBFC-4EC8-8BBA-EA9034EA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FE5AA-D910-4AEB-9901-501307574F7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60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10E3F-1D2F-4F21-ACE3-F890E12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E8397-68AC-4B9E-A0D4-314736A551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E98855-3D99-4387-8167-1161D85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7B579-735A-4A97-8EFE-DA44D2B9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F2F3A-53F8-4DEA-9E24-48DCD9EDC58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19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9B22B6-B6AC-47A3-8E65-72254B2C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ADE79-C18A-4EE0-A95B-410C6B99DFB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3FEA8-1872-437F-92BC-9DA6A2F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6F5FF-BC1A-49A0-B9D9-EF395BB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2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58821-BBE5-4AF0-A0DF-33CAEC11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AB42-2D4B-4B51-9946-1AB28BA842C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9D637E-5DF5-4018-82C2-50EF6EF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9A8AF-6C74-4CF8-9DCE-4F45AB21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C055C-368E-4847-9031-9D0A9BBCBD8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24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CB8917C-9033-4839-B392-3A1CD5EF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1EDF8-E5D7-467D-9EBA-937E58D57C5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A46A9DA-4AA5-47AF-900E-D9CC2445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33A541E-8137-45E4-BF3A-0B9AB7BC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1EE4A-C45C-474F-A20B-DAE1AA83210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318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2F6066-59D1-44CF-9DB4-441A8C00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0028E-89CC-4EC8-BA38-5A90C7566D4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AE87A44-29D9-452D-94B0-3B221671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603CA7E-F944-4B4C-B052-B8C94ED9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01EDF-58FC-4C6D-B635-3012BABEA0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9F67B0B-C282-46B3-B8A0-061226E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B919D-C270-43E2-821B-602218A7F8D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2C95E1D-D05A-4F27-BE25-117F9BB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31CEB39-2414-4B00-8C5B-3DEBBC5C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6E655-E470-46BD-8E45-F8EFA6A8F6E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1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CB8917C-9033-4839-B392-3A1CD5EF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32E-2653-49FE-8063-96B6A4820EC8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A46A9DA-4AA5-47AF-900E-D9CC2445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33A541E-8137-45E4-BF3A-0B9AB7BC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EE4A-C45C-474F-A20B-DAE1AA8321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369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2DD79D6-6AC2-48E0-90BB-997D15E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1A20D-F398-4FBB-BDFC-9D80CA3A1ED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758D1BE-AC1F-45B0-8274-997E52F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DE76DEF-FF2F-4BB6-B814-933D918B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3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76864CC-A309-4B50-9EFF-0ED79984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38A2F-31FB-429E-869E-23705D21372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C3B048-930C-4B2B-984D-30BB67DB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CCB64AE-E9A9-4F05-AFF5-E0576976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C18ED8-DE5C-48EB-ADB0-EC2E11C7D2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87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B23A7C0-F2A6-42EC-AA07-2696F5F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E0E54-D356-4194-85C9-51771FA586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C934A0-78EC-4B15-B68C-72FA96F0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71087-BBAC-4721-8C7E-9BDB27EE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070F3-03AB-4960-AAEF-962A9CBAF5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9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8DB5D-CA63-49B4-A79D-8E14A76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BFAFF-7376-4365-B366-EA2FE6327E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72AB2-4464-4619-81DC-92E6882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1FD72D-9D5C-47E0-B039-0340C20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3CE36-E6D8-44B0-8AA5-2038A4641FF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13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7FAEB-2E43-4BB3-9CD9-7F93FD1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DB9C4-F40F-482F-963E-4402FE101F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DC4E2-76F8-495E-9B0E-0D10829A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CFB65-FBFC-4EC8-8BBA-EA9034EA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FE5AA-D910-4AEB-9901-501307574F7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22F6066-59D1-44CF-9DB4-441A8C00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D081-EE92-41C1-A512-7834305ECCE1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AE87A44-29D9-452D-94B0-3B221671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603CA7E-F944-4B4C-B052-B8C94ED9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1EDF-58FC-4C6D-B635-3012BABEA0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9F67B0B-C282-46B3-B8A0-061226E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E5C9-FDC0-4C69-B11A-C6C9D8C10801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2C95E1D-D05A-4F27-BE25-117F9BB9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31CEB39-2414-4B00-8C5B-3DEBBC5C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E655-E470-46BD-8E45-F8EFA6A8F6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6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2DD79D6-6AC2-48E0-90BB-997D15ED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0772-8D42-4809-8D4A-DF8E0217FD80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758D1BE-AC1F-45B0-8274-997E52F7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ADE76DEF-FF2F-4BB6-B814-933D918B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0A8D-C92B-4135-85FB-5A294398C6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76864CC-A309-4B50-9EFF-0ED79984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261E-B7DA-4013-9678-D67A837F5C8B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C3B048-930C-4B2B-984D-30BB67DB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CCB64AE-E9A9-4F05-AFF5-E0576976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8ED8-DE5C-48EB-ADB0-EC2E11C7D2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B23A7C0-F2A6-42EC-AA07-2696F5FE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5AE-1BFA-4A2E-8C6D-2B8D6608A1A9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C934A0-78EC-4B15-B68C-72FA96F0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71087-BBAC-4721-8C7E-9BDB27EE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70F3-03AB-4960-AAEF-962A9CBAF5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CC5C45F-623F-4797-B2A1-B985114B00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5FC2461-2F1B-4A0F-BBCF-944E3EDA2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E10DE-A412-48FC-8C42-2C5186C23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7BBA0A-B478-4CF9-A009-EE8310E7AD47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54B47-1B08-49F3-91AD-DE5C9A4C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2BA04-F641-4552-BB58-EA1D4F69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A03F4-4E45-4351-80AB-6FC049672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CC5C45F-623F-4797-B2A1-B985114B00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5FC2461-2F1B-4A0F-BBCF-944E3EDA2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E10DE-A412-48FC-8C42-2C5186C23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F07550-585D-4B8B-9C49-699FA295BB6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54B47-1B08-49F3-91AD-DE5C9A4C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2BA04-F641-4552-BB58-EA1D4F69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A03F4-4E45-4351-80AB-6FC049672B1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CC5C45F-623F-4797-B2A1-B985114B00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5FC2461-2F1B-4A0F-BBCF-944E3EDA2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E10DE-A412-48FC-8C42-2C5186C23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BC09-28AF-4734-94F5-16E537BF6AF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54B47-1B08-49F3-91AD-DE5C9A4C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2BA04-F641-4552-BB58-EA1D4F69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A03F4-4E45-4351-80AB-6FC049672B1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CC5C45F-623F-4797-B2A1-B985114B00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5FC2461-2F1B-4A0F-BBCF-944E3EDA2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E10DE-A412-48FC-8C42-2C5186C23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604B1-2E19-4BDB-AE45-BA83FD37218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B54B47-1B08-49F3-91AD-DE5C9A4C7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72BA04-F641-4552-BB58-EA1D4F69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A03F4-4E45-4351-80AB-6FC049672B1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3.jp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245139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9" name="Shape 74">
            <a:extLst>
              <a:ext uri="{FF2B5EF4-FFF2-40B4-BE49-F238E27FC236}">
                <a16:creationId xmlns:a16="http://schemas.microsoft.com/office/drawing/2014/main" id="{03B80887-C5A7-48B0-A6C1-881A7024C5DC}"/>
              </a:ext>
            </a:extLst>
          </p:cNvPr>
          <p:cNvSpPr txBox="1">
            <a:spLocks/>
          </p:cNvSpPr>
          <p:nvPr/>
        </p:nvSpPr>
        <p:spPr>
          <a:xfrm>
            <a:off x="349200" y="1859146"/>
            <a:ext cx="8569325" cy="1223962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normAutofit fontScale="77500" lnSpcReduction="2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algn="ctr" eaLnBrk="1" fontAlgn="auto" hangingPunct="1">
              <a:defRPr/>
            </a:pPr>
            <a:r>
              <a:rPr lang="zh-CN" altLang="en-US" sz="6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 "/>
              </a:rPr>
              <a:t>类矢量轻</a:t>
            </a:r>
            <a:r>
              <a:rPr lang="zh-CN" altLang="en-US" sz="6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 "/>
              </a:rPr>
              <a:t>子</a:t>
            </a:r>
            <a:endParaRPr lang="en-US" altLang="zh-CN" sz="60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 "/>
            </a:endParaRPr>
          </a:p>
          <a:p>
            <a:pPr algn="ctr" eaLnBrk="1" fontAlgn="auto" hangingPunct="1">
              <a:defRPr/>
            </a:pPr>
            <a:r>
              <a:rPr lang="zh-CN" altLang="en-US" sz="6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 "/>
              </a:rPr>
              <a:t>对电弱区的一些贡献</a:t>
            </a:r>
            <a:endParaRPr lang="en-US" altLang="zh-CN" sz="6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 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B625F3-5386-494A-9625-71BA63826160}"/>
              </a:ext>
            </a:extLst>
          </p:cNvPr>
          <p:cNvSpPr txBox="1"/>
          <p:nvPr/>
        </p:nvSpPr>
        <p:spPr>
          <a:xfrm>
            <a:off x="2689400" y="3494999"/>
            <a:ext cx="389882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姓名：韩书洋</a:t>
            </a:r>
            <a:endParaRPr lang="en-US" altLang="zh-CN" sz="3600" b="1" kern="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zh-CN" altLang="en-US" sz="3600" b="1" kern="0" dirty="0" smtClean="0">
                <a:latin typeface="宋体" panose="02010600030101010101" pitchFamily="2" charset="-122"/>
              </a:rPr>
              <a:t>学号：</a:t>
            </a:r>
            <a:r>
              <a:rPr lang="en-US" altLang="zh-CN" sz="3600" b="1" kern="0" dirty="0" err="1" smtClean="0">
                <a:latin typeface="宋体" panose="02010600030101010101" pitchFamily="2" charset="-122"/>
              </a:rPr>
              <a:t>D201980123</a:t>
            </a:r>
            <a:endParaRPr lang="en-US" altLang="zh-CN" sz="3600" b="1" kern="0" dirty="0">
              <a:latin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zh-CN" altLang="en-US" sz="3600" b="1" dirty="0" smtClean="0">
                <a:latin typeface="宋体" panose="02010600030101010101" pitchFamily="2" charset="-122"/>
              </a:rPr>
              <a:t>导师：康召丰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771900E-98B2-4E32-BB3D-ED59730713F6}"/>
              </a:ext>
            </a:extLst>
          </p:cNvPr>
          <p:cNvSpPr/>
          <p:nvPr/>
        </p:nvSpPr>
        <p:spPr>
          <a:xfrm>
            <a:off x="207477" y="6267262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FAE4B6-CB92-4990-A681-C10C4F9E16A1}"/>
              </a:ext>
            </a:extLst>
          </p:cNvPr>
          <p:cNvSpPr txBox="1"/>
          <p:nvPr/>
        </p:nvSpPr>
        <p:spPr>
          <a:xfrm>
            <a:off x="3007672" y="6365383"/>
            <a:ext cx="313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</a:rPr>
              <a:t>基础理论</a:t>
            </a:r>
            <a:r>
              <a:rPr lang="zh-CN" altLang="en-US" sz="2000" b="1" dirty="0">
                <a:solidFill>
                  <a:srgbClr val="002060"/>
                </a:solidFill>
              </a:rPr>
              <a:t>物理研究所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51DD8EB-91EA-4DF4-AA69-9DE48D7C0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1523"/>
            <a:ext cx="1265508" cy="923478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8D00E-E2FA-4531-AE65-9614CDBFF0E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59D7F2-29B8-499A-8D31-CF9B7EF5DC5C}"/>
              </a:ext>
            </a:extLst>
          </p:cNvPr>
          <p:cNvSpPr/>
          <p:nvPr/>
        </p:nvSpPr>
        <p:spPr>
          <a:xfrm>
            <a:off x="184693" y="1061037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9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-17315" y="837387"/>
            <a:ext cx="3023549" cy="1648426"/>
            <a:chOff x="5917425" y="3435846"/>
            <a:chExt cx="3226575" cy="1707654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5854187" y="4200696"/>
            <a:ext cx="3225240" cy="1706947"/>
            <a:chOff x="5917425" y="3435846"/>
            <a:chExt cx="3226575" cy="1707654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>
            <a:spLocks noChangeAspect="1"/>
          </p:cNvSpPr>
          <p:nvPr/>
        </p:nvSpPr>
        <p:spPr>
          <a:xfrm rot="2615876">
            <a:off x="4520376" y="-553444"/>
            <a:ext cx="1800000" cy="1851981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>
            <a:spLocks/>
          </p:cNvSpPr>
          <p:nvPr/>
        </p:nvSpPr>
        <p:spPr>
          <a:xfrm rot="2615876">
            <a:off x="7815650" y="2703469"/>
            <a:ext cx="1800000" cy="1800000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 rot="2615876">
            <a:off x="5168148" y="2732854"/>
            <a:ext cx="1800000" cy="1800000"/>
          </a:xfrm>
          <a:prstGeom prst="rect">
            <a:avLst/>
          </a:prstGeom>
          <a:solidFill>
            <a:srgbClr val="25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>
            <a:spLocks noChangeAspect="1"/>
          </p:cNvSpPr>
          <p:nvPr/>
        </p:nvSpPr>
        <p:spPr>
          <a:xfrm rot="2615876">
            <a:off x="6517947" y="4042320"/>
            <a:ext cx="1800000" cy="1800000"/>
          </a:xfrm>
          <a:prstGeom prst="rect">
            <a:avLst/>
          </a:prstGeom>
          <a:solidFill>
            <a:srgbClr val="67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 rot="2615876">
            <a:off x="7859437" y="5310112"/>
            <a:ext cx="1800000" cy="1800000"/>
          </a:xfrm>
          <a:prstGeom prst="rect">
            <a:avLst/>
          </a:prstGeom>
          <a:solidFill>
            <a:srgbClr val="2B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8900000">
            <a:off x="4874351" y="320351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明德</a:t>
            </a:r>
          </a:p>
        </p:txBody>
      </p:sp>
      <p:sp>
        <p:nvSpPr>
          <p:cNvPr id="38" name="TextBox 37"/>
          <p:cNvSpPr txBox="1"/>
          <p:nvPr/>
        </p:nvSpPr>
        <p:spPr>
          <a:xfrm rot="18900000">
            <a:off x="5500288" y="3253913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厚学</a:t>
            </a:r>
          </a:p>
        </p:txBody>
      </p:sp>
      <p:sp>
        <p:nvSpPr>
          <p:cNvPr id="39" name="TextBox 38"/>
          <p:cNvSpPr txBox="1"/>
          <p:nvPr/>
        </p:nvSpPr>
        <p:spPr>
          <a:xfrm rot="18900000">
            <a:off x="7998306" y="3330152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</a:p>
        </p:txBody>
      </p:sp>
      <p:sp>
        <p:nvSpPr>
          <p:cNvPr id="40" name="TextBox 39"/>
          <p:cNvSpPr txBox="1"/>
          <p:nvPr/>
        </p:nvSpPr>
        <p:spPr>
          <a:xfrm rot="18900000">
            <a:off x="6699936" y="4602561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求是</a:t>
            </a:r>
          </a:p>
        </p:txBody>
      </p:sp>
      <p:sp>
        <p:nvSpPr>
          <p:cNvPr id="41" name="矩形 40"/>
          <p:cNvSpPr/>
          <p:nvPr/>
        </p:nvSpPr>
        <p:spPr>
          <a:xfrm>
            <a:off x="-9350" y="4250192"/>
            <a:ext cx="199539" cy="1381539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标题 4"/>
          <p:cNvSpPr txBox="1"/>
          <p:nvPr/>
        </p:nvSpPr>
        <p:spPr>
          <a:xfrm>
            <a:off x="236136" y="4212519"/>
            <a:ext cx="4771117" cy="40172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7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将完成的工作</a:t>
            </a:r>
            <a:endParaRPr kumimoji="0" lang="en-US" altLang="zh-CN" sz="18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1336" y="4656811"/>
            <a:ext cx="619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CCC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类矢量下的味道结构和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CCC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g-2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CCC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509477" y="5360943"/>
            <a:ext cx="2154450" cy="27651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685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张海山锐线体2.0" panose="02000000000000000000" pitchFamily="2" charset="-122"/>
                <a:ea typeface="张海山锐线体2.0" panose="02000000000000000000" pitchFamily="2" charset="-122"/>
                <a:cs typeface="+mj-cs"/>
              </a:rPr>
              <a:t>HUST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+mj-cs"/>
            </a:endParaRPr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283167" y="5398050"/>
            <a:ext cx="198371" cy="191387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marL="0" marR="0" lvl="0" indent="0" algn="l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D147D2-71F9-438D-56A9-62A88E675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500815" y="-192327"/>
            <a:ext cx="3754164" cy="3763324"/>
          </a:xfrm>
          <a:prstGeom prst="diamond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1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5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509120"/>
            <a:ext cx="3960000" cy="23485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45112"/>
            <a:ext cx="7997898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56" y="1556792"/>
            <a:ext cx="7286400" cy="170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59832" y="107921"/>
                <a:ext cx="42534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3200" dirty="0" smtClean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1905.11018 </a:t>
                </a:r>
                <a:r>
                  <a:rPr lang="en-US" altLang="zh-C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07921"/>
                <a:ext cx="4253472" cy="584775"/>
              </a:xfrm>
              <a:prstGeom prst="rect">
                <a:avLst/>
              </a:prstGeom>
              <a:blipFill>
                <a:blip r:embed="rId5"/>
                <a:stretch>
                  <a:fillRect l="-3725" t="-1770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000" cy="16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477" y="721681"/>
            <a:ext cx="6613200" cy="9072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" y="4520878"/>
            <a:ext cx="2869200" cy="2130926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2051720" y="4221088"/>
            <a:ext cx="3054109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5957422" y="4005064"/>
            <a:ext cx="1184621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7020272" y="3861136"/>
            <a:ext cx="363791" cy="2879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835697" y="4005152"/>
            <a:ext cx="432048" cy="359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908689" y="1196752"/>
            <a:ext cx="943231" cy="360040"/>
          </a:xfrm>
          <a:prstGeom prst="roundRect">
            <a:avLst/>
          </a:prstGeom>
          <a:noFill/>
          <a:ln>
            <a:solidFill>
              <a:srgbClr val="22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220072" y="1988840"/>
            <a:ext cx="432048" cy="3599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23528" y="3136613"/>
            <a:ext cx="8787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</a:rPr>
              <a:t>非普适的</a:t>
            </a:r>
            <a:r>
              <a:rPr lang="en-US" altLang="zh-CN" sz="3200" dirty="0" smtClean="0">
                <a:solidFill>
                  <a:prstClr val="black"/>
                </a:solidFill>
              </a:rPr>
              <a:t>B-L</a:t>
            </a:r>
            <a:r>
              <a:rPr lang="zh-CN" altLang="en-US" sz="3200" dirty="0" smtClean="0">
                <a:solidFill>
                  <a:prstClr val="black"/>
                </a:solidFill>
              </a:rPr>
              <a:t>对称性和味道标量粒子诱导的耦合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9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81680"/>
            <a:ext cx="5104800" cy="317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6" y="116632"/>
            <a:ext cx="8960400" cy="330390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899592" y="2420888"/>
            <a:ext cx="1368152" cy="3600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788024" y="2520826"/>
            <a:ext cx="1368152" cy="33211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4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950504" cy="293400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0219" y="1080850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66" y="2269813"/>
            <a:ext cx="2412000" cy="1425534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86" y="1212176"/>
            <a:ext cx="82502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在现有</a:t>
            </a:r>
            <a:r>
              <a:rPr lang="zh-CN" altLang="en-US" sz="3200" dirty="0">
                <a:solidFill>
                  <a:prstClr val="black"/>
                </a:solidFill>
                <a:latin typeface="宋体" panose="02010600030101010101" pitchFamily="2" charset="-122"/>
              </a:rPr>
              <a:t>实验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数据下对类矢量</a:t>
            </a:r>
            <a:r>
              <a:rPr lang="en-US" altLang="zh-CN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-seesaw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模型进行了研究</a:t>
            </a:r>
            <a:r>
              <a:rPr lang="en-US" altLang="zh-CN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可行区间</a:t>
            </a:r>
            <a:r>
              <a:rPr lang="en-US" altLang="zh-CN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相位。</a:t>
            </a:r>
            <a:endParaRPr lang="en-US" altLang="zh-CN" sz="32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考虑减小圈压低以解释 </a:t>
            </a:r>
            <a:r>
              <a:rPr lang="en-US" altLang="zh-CN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muon g-2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altLang="zh-CN" sz="32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宋体" panose="02010600030101010101" pitchFamily="2" charset="-122"/>
              </a:rPr>
              <a:t>对</a:t>
            </a:r>
            <a:r>
              <a:rPr lang="zh-CN" altLang="en-US" sz="32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无中微子双贝塔衰变的影响。</a:t>
            </a:r>
            <a:endParaRPr lang="en-US" altLang="zh-CN" sz="3200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239950"/>
            <a:ext cx="2934000" cy="357342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1520" y="14973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355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5B49BEB-1374-8E0E-5A8F-B7DBAB3E2B9F}"/>
              </a:ext>
            </a:extLst>
          </p:cNvPr>
          <p:cNvSpPr/>
          <p:nvPr/>
        </p:nvSpPr>
        <p:spPr>
          <a:xfrm>
            <a:off x="2818800" y="2716102"/>
            <a:ext cx="3678648" cy="18093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E0EA21-8E6D-4EAC-2325-CC3E7C29BB69}"/>
              </a:ext>
            </a:extLst>
          </p:cNvPr>
          <p:cNvSpPr txBox="1"/>
          <p:nvPr/>
        </p:nvSpPr>
        <p:spPr>
          <a:xfrm>
            <a:off x="3392110" y="1700808"/>
            <a:ext cx="2537874" cy="14384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baseline="0" noProof="0" dirty="0" smtClean="0">
                <a:ln w="44450">
                  <a:solidFill>
                    <a:prstClr val="white"/>
                  </a:solidFill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Britannic Bold" panose="020B0903060703020204" pitchFamily="34" charset="0"/>
                <a:ea typeface="微软雅黑"/>
                <a:cs typeface="+mn-ea"/>
                <a:sym typeface="+mn-lt"/>
              </a:rPr>
              <a:t>2024</a:t>
            </a:r>
            <a:endParaRPr kumimoji="0" lang="zh-CN" altLang="en-US" sz="7500" b="1" i="0" u="none" strike="noStrike" kern="1200" cap="none" spc="0" normalizeH="0" baseline="0" noProof="0" dirty="0">
              <a:ln w="44450">
                <a:solidFill>
                  <a:prstClr val="white"/>
                </a:solidFill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Britannic Bold" panose="020B0903060703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521E7D-95D1-081F-736D-408822FDD02F}"/>
              </a:ext>
            </a:extLst>
          </p:cNvPr>
          <p:cNvSpPr/>
          <p:nvPr/>
        </p:nvSpPr>
        <p:spPr>
          <a:xfrm>
            <a:off x="2804400" y="2887776"/>
            <a:ext cx="36471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武汉高能物理</a:t>
            </a:r>
            <a:endParaRPr lang="en-US" altLang="zh-CN" sz="45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</a:t>
            </a:r>
            <a:r>
              <a:rPr lang="zh-CN" altLang="en-US" sz="4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endParaRPr kumimoji="0" lang="en-US" altLang="zh-CN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00CAF82F-10E6-E2DB-76BC-2DCD959C6119}"/>
              </a:ext>
            </a:extLst>
          </p:cNvPr>
          <p:cNvSpPr/>
          <p:nvPr/>
        </p:nvSpPr>
        <p:spPr>
          <a:xfrm>
            <a:off x="2290095" y="2553900"/>
            <a:ext cx="597451" cy="597451"/>
          </a:xfrm>
          <a:prstGeom prst="arc">
            <a:avLst>
              <a:gd name="adj1" fmla="val 4103332"/>
              <a:gd name="adj2" fmla="val 19898250"/>
            </a:avLst>
          </a:prstGeom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661562-392A-A562-F87E-7B73B34B2771}"/>
              </a:ext>
            </a:extLst>
          </p:cNvPr>
          <p:cNvSpPr/>
          <p:nvPr/>
        </p:nvSpPr>
        <p:spPr>
          <a:xfrm>
            <a:off x="3275825" y="4283791"/>
            <a:ext cx="2735225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明德厚学</a:t>
            </a:r>
            <a:r>
              <a:rPr kumimoji="0" lang="en-US" altLang="zh-CN" sz="8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求是创新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41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00" y="3069008"/>
            <a:ext cx="4053600" cy="12677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1239986"/>
                <a:ext cx="9001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prstClr val="black"/>
                    </a:solidFill>
                  </a:rPr>
                  <a:t>27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个标准模型参数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，过度约束。电弱精密测量检验，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i.e. </a:t>
                </a: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)+3(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𝑆𝑀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3200" dirty="0">
                        <a:solidFill>
                          <a:prstClr val="black"/>
                        </a:solidFill>
                        <a:latin typeface="宋体 "/>
                      </a:rPr>
                      <m:t>=0.0381</m:t>
                    </m:r>
                  </m:oMath>
                </a14:m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9986"/>
                <a:ext cx="9001000" cy="1077218"/>
              </a:xfrm>
              <a:prstGeom prst="rect">
                <a:avLst/>
              </a:prstGeom>
              <a:blipFill>
                <a:blip r:embed="rId3"/>
                <a:stretch>
                  <a:fillRect l="-1693" t="-9040" b="-17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Precise Test</a:t>
            </a:r>
            <a:endParaRPr lang="zh-CN" altLang="en-US" sz="48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80" y="4858263"/>
            <a:ext cx="4413220" cy="90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36"/>
            <a:ext cx="9144000" cy="514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74" y="1340768"/>
            <a:ext cx="3798541" cy="118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矩形 9"/>
          <p:cNvSpPr/>
          <p:nvPr/>
        </p:nvSpPr>
        <p:spPr>
          <a:xfrm>
            <a:off x="3375600" y="2207766"/>
            <a:ext cx="3289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27</a:t>
            </a:r>
            <a:r>
              <a:rPr lang="zh-CN" altLang="en-US" sz="3200" b="1" dirty="0">
                <a:solidFill>
                  <a:srgbClr val="FF0000"/>
                </a:solidFill>
              </a:rPr>
              <a:t>个标准模型参数，过度约束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100392" y="2157408"/>
                <a:ext cx="1169551" cy="3617272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3200" b="1" dirty="0">
                    <a:solidFill>
                      <a:srgbClr val="FF0000"/>
                    </a:solidFill>
                  </a:rPr>
                  <a:t>电弱</a:t>
                </a:r>
                <a:r>
                  <a:rPr lang="zh-CN" altLang="en-US" sz="3200" b="1" dirty="0" smtClean="0">
                    <a:solidFill>
                      <a:srgbClr val="FF0000"/>
                    </a:solidFill>
                  </a:rPr>
                  <a:t>精密测量</a:t>
                </a:r>
                <a:endParaRPr lang="en-US" altLang="zh-CN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157408"/>
                <a:ext cx="1169551" cy="3617272"/>
              </a:xfrm>
              <a:prstGeom prst="rect">
                <a:avLst/>
              </a:prstGeom>
              <a:blipFill>
                <a:blip r:embed="rId6"/>
                <a:stretch>
                  <a:fillRect l="-10938" t="-5565" r="-3125" b="-4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3407595" y="4869160"/>
            <a:ext cx="22445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味道物理：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稀有衰变，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lvl="0"/>
            <a:r>
              <a:rPr lang="en-US" altLang="zh-CN" sz="3200" b="1" dirty="0" smtClean="0">
                <a:solidFill>
                  <a:srgbClr val="FF0000"/>
                </a:solidFill>
              </a:rPr>
              <a:t>g-2,LFU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929151"/>
            <a:ext cx="677108" cy="2516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反常和新物理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1029600" y="4247976"/>
            <a:ext cx="2448272" cy="1790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8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652247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b="44227"/>
          <a:stretch/>
        </p:blipFill>
        <p:spPr>
          <a:xfrm>
            <a:off x="806912" y="3971289"/>
            <a:ext cx="8373600" cy="2626063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4973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物理机制</a:t>
            </a:r>
            <a:endParaRPr lang="zh-CN" altLang="en-US" sz="4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12" y="2708920"/>
            <a:ext cx="6613200" cy="90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1403648" y="5733256"/>
            <a:ext cx="6052" cy="2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10216"/>
          <a:stretch/>
        </p:blipFill>
        <p:spPr>
          <a:xfrm>
            <a:off x="251520" y="1249361"/>
            <a:ext cx="8499600" cy="102751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67480" y="2350662"/>
            <a:ext cx="2623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UV</a:t>
            </a:r>
            <a:r>
              <a:rPr lang="zh-CN" altLang="en-US" sz="3200" dirty="0" smtClean="0">
                <a:solidFill>
                  <a:srgbClr val="FF0000"/>
                </a:solidFill>
              </a:rPr>
              <a:t>完备的</a:t>
            </a:r>
            <a:r>
              <a:rPr lang="en-US" altLang="zh-CN" sz="3200" dirty="0" smtClean="0">
                <a:solidFill>
                  <a:srgbClr val="FF0000"/>
                </a:solidFill>
              </a:rPr>
              <a:t>B-L</a:t>
            </a:r>
            <a:r>
              <a:rPr lang="zh-CN" altLang="en-US" sz="3200" dirty="0" smtClean="0">
                <a:solidFill>
                  <a:srgbClr val="FF0000"/>
                </a:solidFill>
              </a:rPr>
              <a:t>模型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653136"/>
            <a:ext cx="4644000" cy="1645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r="14539"/>
          <a:stretch/>
        </p:blipFill>
        <p:spPr>
          <a:xfrm>
            <a:off x="5311564" y="4528179"/>
            <a:ext cx="3528000" cy="177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79513" y="3501008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</a:rPr>
              <a:t>STU</a:t>
            </a:r>
            <a:r>
              <a:rPr lang="zh-CN" altLang="en-US" sz="3200" dirty="0" smtClean="0">
                <a:solidFill>
                  <a:prstClr val="black"/>
                </a:solidFill>
              </a:rPr>
              <a:t>表达式和费曼图：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42000" y="1260000"/>
            <a:ext cx="792088" cy="66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8100392" y="3140968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193484" y="2196153"/>
            <a:ext cx="5698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solidFill>
                  <a:srgbClr val="FF0000"/>
                </a:solidFill>
              </a:rPr>
              <a:t>质量劈裂</a:t>
            </a:r>
            <a:r>
              <a:rPr lang="en-US" altLang="zh-CN" sz="3200" dirty="0" smtClean="0">
                <a:solidFill>
                  <a:srgbClr val="FF0000"/>
                </a:solidFill>
              </a:rPr>
              <a:t>&amp;Custodial 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340768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4973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物理机制</a:t>
            </a:r>
            <a:endParaRPr lang="zh-CN" altLang="en-US" sz="4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45224"/>
            <a:ext cx="6613200" cy="90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1403648" y="5733256"/>
            <a:ext cx="6052" cy="2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10216"/>
          <a:stretch/>
        </p:blipFill>
        <p:spPr>
          <a:xfrm>
            <a:off x="251520" y="3337593"/>
            <a:ext cx="8499600" cy="102751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0552" y="4716433"/>
            <a:ext cx="8671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UV</a:t>
            </a:r>
            <a:r>
              <a:rPr lang="zh-CN" altLang="en-US" sz="3200" dirty="0" smtClean="0"/>
              <a:t>完备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模型：</a:t>
            </a:r>
            <a:r>
              <a:rPr lang="en-US" altLang="zh-CN" sz="3200" dirty="0" smtClean="0"/>
              <a:t>B-L</a:t>
            </a:r>
            <a:r>
              <a:rPr lang="zh-CN" altLang="en-US" sz="3200" dirty="0" smtClean="0"/>
              <a:t>对称性自然地引入右手中微子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79512" y="5796553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</a:rPr>
              <a:t>拉式量：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42000" y="3356992"/>
            <a:ext cx="792088" cy="66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7319218" y="5759450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75856" y="4140369"/>
            <a:ext cx="5698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solidFill>
                  <a:srgbClr val="FF0000"/>
                </a:solidFill>
              </a:rPr>
              <a:t>质量劈裂</a:t>
            </a:r>
            <a:r>
              <a:rPr lang="en-US" altLang="zh-CN" sz="3200" dirty="0" smtClean="0">
                <a:solidFill>
                  <a:srgbClr val="FF0000"/>
                </a:solidFill>
              </a:rPr>
              <a:t>&amp;Custodial 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288588"/>
            <a:ext cx="1566000" cy="170836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9512" y="126876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RHNs</a:t>
            </a:r>
            <a:r>
              <a:rPr lang="zh-CN" altLang="en-US" sz="3200" dirty="0" smtClean="0">
                <a:solidFill>
                  <a:prstClr val="black"/>
                </a:solidFill>
              </a:rPr>
              <a:t>：经典的</a:t>
            </a:r>
            <a:r>
              <a:rPr lang="en-US" altLang="zh-CN" sz="3200" dirty="0" smtClean="0">
                <a:solidFill>
                  <a:prstClr val="black"/>
                </a:solidFill>
              </a:rPr>
              <a:t>Type-I Seesaw</a:t>
            </a:r>
            <a:r>
              <a:rPr lang="zh-CN" altLang="en-US" sz="3200" dirty="0" smtClean="0">
                <a:solidFill>
                  <a:prstClr val="black"/>
                </a:solidFill>
              </a:rPr>
              <a:t>，实现中微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子的马约拉纳性质。难以触摸的</a:t>
            </a:r>
            <a:r>
              <a:rPr lang="en-US" altLang="zh-CN" sz="3200" dirty="0" smtClean="0">
                <a:solidFill>
                  <a:prstClr val="black"/>
                </a:solidFill>
              </a:rPr>
              <a:t>10^15GeV</a:t>
            </a:r>
            <a:r>
              <a:rPr lang="zh-CN" altLang="en-US" sz="3200" dirty="0" smtClean="0">
                <a:solidFill>
                  <a:prstClr val="black"/>
                </a:solidFill>
              </a:rPr>
              <a:t>。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VLL</a:t>
            </a:r>
            <a:r>
              <a:rPr lang="zh-CN" altLang="en-US" sz="3200" dirty="0" smtClean="0">
                <a:solidFill>
                  <a:prstClr val="black"/>
                </a:solidFill>
              </a:rPr>
              <a:t>：第四代轻子二重态，矢量形式变换。</a:t>
            </a:r>
            <a:endParaRPr lang="en-US" altLang="zh-CN" sz="3200" dirty="0" smtClean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520" y="306896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</a:rPr>
              <a:t>有效理论：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32934" y="2780928"/>
            <a:ext cx="8741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/>
                </a:solidFill>
              </a:rPr>
              <a:t>VLL –RHNs</a:t>
            </a:r>
            <a:r>
              <a:rPr lang="zh-CN" altLang="en-US" sz="3200" dirty="0">
                <a:solidFill>
                  <a:prstClr val="black"/>
                </a:solidFill>
              </a:rPr>
              <a:t>的良好</a:t>
            </a:r>
            <a:r>
              <a:rPr lang="zh-CN" altLang="en-US" sz="3200" dirty="0" smtClean="0">
                <a:solidFill>
                  <a:prstClr val="black"/>
                </a:solidFill>
              </a:rPr>
              <a:t>混合？</a:t>
            </a:r>
            <a:endParaRPr lang="en-US" altLang="zh-C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flipH="1">
            <a:off x="-17315" y="837387"/>
            <a:ext cx="3023549" cy="1648426"/>
            <a:chOff x="5917425" y="3435846"/>
            <a:chExt cx="3226575" cy="1707654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5854187" y="4200696"/>
            <a:ext cx="3225240" cy="1706947"/>
            <a:chOff x="5917425" y="3435846"/>
            <a:chExt cx="3226575" cy="1707654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>
            <a:spLocks noChangeAspect="1"/>
          </p:cNvSpPr>
          <p:nvPr/>
        </p:nvSpPr>
        <p:spPr>
          <a:xfrm rot="2615876">
            <a:off x="4520376" y="-553444"/>
            <a:ext cx="1800000" cy="1851981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>
            <a:spLocks/>
          </p:cNvSpPr>
          <p:nvPr/>
        </p:nvSpPr>
        <p:spPr>
          <a:xfrm rot="2615876">
            <a:off x="7815650" y="2703469"/>
            <a:ext cx="1800000" cy="1800000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 rot="2615876">
            <a:off x="5168148" y="2732854"/>
            <a:ext cx="1800000" cy="1800000"/>
          </a:xfrm>
          <a:prstGeom prst="rect">
            <a:avLst/>
          </a:prstGeom>
          <a:solidFill>
            <a:srgbClr val="25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>
            <a:spLocks noChangeAspect="1"/>
          </p:cNvSpPr>
          <p:nvPr/>
        </p:nvSpPr>
        <p:spPr>
          <a:xfrm rot="2615876">
            <a:off x="6517947" y="4042320"/>
            <a:ext cx="1800000" cy="1800000"/>
          </a:xfrm>
          <a:prstGeom prst="rect">
            <a:avLst/>
          </a:prstGeom>
          <a:solidFill>
            <a:srgbClr val="67B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 rot="2615876">
            <a:off x="7859437" y="5310112"/>
            <a:ext cx="1800000" cy="1800000"/>
          </a:xfrm>
          <a:prstGeom prst="rect">
            <a:avLst/>
          </a:prstGeom>
          <a:solidFill>
            <a:srgbClr val="2BA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8900000">
            <a:off x="4874351" y="320351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明德</a:t>
            </a:r>
          </a:p>
        </p:txBody>
      </p:sp>
      <p:sp>
        <p:nvSpPr>
          <p:cNvPr id="38" name="TextBox 37"/>
          <p:cNvSpPr txBox="1"/>
          <p:nvPr/>
        </p:nvSpPr>
        <p:spPr>
          <a:xfrm rot="18900000">
            <a:off x="5500288" y="3253913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厚学</a:t>
            </a:r>
          </a:p>
        </p:txBody>
      </p:sp>
      <p:sp>
        <p:nvSpPr>
          <p:cNvPr id="39" name="TextBox 38"/>
          <p:cNvSpPr txBox="1"/>
          <p:nvPr/>
        </p:nvSpPr>
        <p:spPr>
          <a:xfrm rot="18900000">
            <a:off x="7998306" y="3330152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</a:t>
            </a:r>
          </a:p>
        </p:txBody>
      </p:sp>
      <p:sp>
        <p:nvSpPr>
          <p:cNvPr id="40" name="TextBox 39"/>
          <p:cNvSpPr txBox="1"/>
          <p:nvPr/>
        </p:nvSpPr>
        <p:spPr>
          <a:xfrm rot="18900000">
            <a:off x="6699936" y="4602561"/>
            <a:ext cx="1187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求是</a:t>
            </a:r>
          </a:p>
        </p:txBody>
      </p:sp>
      <p:sp>
        <p:nvSpPr>
          <p:cNvPr id="41" name="矩形 40"/>
          <p:cNvSpPr/>
          <p:nvPr/>
        </p:nvSpPr>
        <p:spPr>
          <a:xfrm>
            <a:off x="0" y="3645024"/>
            <a:ext cx="180489" cy="1656184"/>
          </a:xfrm>
          <a:prstGeom prst="rect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标题 4"/>
          <p:cNvSpPr txBox="1"/>
          <p:nvPr/>
        </p:nvSpPr>
        <p:spPr>
          <a:xfrm>
            <a:off x="236136" y="3573016"/>
            <a:ext cx="4771117" cy="40172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7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张海山锐线体2.0" panose="02000000000000000000" pitchFamily="2" charset="-122"/>
                <a:ea typeface="张海山锐线体2.0" panose="02000000000000000000" pitchFamily="2" charset="-122"/>
                <a:cs typeface="+mj-cs"/>
              </a:rPr>
              <a:t>已完成的工作</a:t>
            </a:r>
            <a:endParaRPr kumimoji="0" lang="en-US" altLang="zh-CN" sz="18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1336" y="3833753"/>
            <a:ext cx="547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595"/>
            <a:r>
              <a:rPr lang="zh-CN" altLang="en-US" sz="4000" b="1" dirty="0" smtClean="0">
                <a:solidFill>
                  <a:srgbClr val="3CCCC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</a:t>
            </a:r>
            <a:r>
              <a:rPr lang="zh-CN" altLang="en-US" sz="4000" b="1" dirty="0">
                <a:solidFill>
                  <a:srgbClr val="3CCCC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矢量轻子</a:t>
            </a:r>
            <a:r>
              <a:rPr lang="en-US" altLang="zh-CN" sz="4000" b="1" dirty="0" smtClean="0">
                <a:solidFill>
                  <a:srgbClr val="3CCCC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-seesaw</a:t>
            </a:r>
          </a:p>
          <a:p>
            <a:pPr lvl="0" defTabSz="685595"/>
            <a:r>
              <a:rPr lang="zh-CN" altLang="en-US" sz="4000" b="1" dirty="0" smtClean="0">
                <a:solidFill>
                  <a:srgbClr val="3CCCC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交互下的电弱斜修正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CCC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509477" y="5013176"/>
            <a:ext cx="2154450" cy="27651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6855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张海山锐线体2.0" panose="02000000000000000000" pitchFamily="2" charset="-122"/>
                <a:ea typeface="张海山锐线体2.0" panose="02000000000000000000" pitchFamily="2" charset="-122"/>
                <a:cs typeface="+mj-cs"/>
              </a:rPr>
              <a:t>HUST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+mj-cs"/>
            </a:endParaRPr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283167" y="5085184"/>
            <a:ext cx="198371" cy="191387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marL="0" marR="0" lvl="0" indent="0" algn="l" defTabSz="6855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D147D2-71F9-438D-56A9-62A88E675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500815" y="-192327"/>
            <a:ext cx="3754164" cy="3763324"/>
          </a:xfrm>
          <a:prstGeom prst="diamond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5301208"/>
            <a:ext cx="6046500" cy="1551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F0A8D-C92B-4135-85FB-5A294398C6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4983" y="582622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2404.19502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32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00" y="3069008"/>
            <a:ext cx="4053600" cy="12677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1239986"/>
                <a:ext cx="9001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 smtClean="0">
                    <a:solidFill>
                      <a:prstClr val="black"/>
                    </a:solidFill>
                  </a:rPr>
                  <a:t>27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个标准模型参数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，过度约束。电弱精密测量检验，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i.e. </a:t>
                </a: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)+3(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𝑆𝑀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3200" dirty="0">
                        <a:solidFill>
                          <a:prstClr val="black"/>
                        </a:solidFill>
                        <a:latin typeface="宋体 "/>
                      </a:rPr>
                      <m:t>=0.0381</m:t>
                    </m:r>
                  </m:oMath>
                </a14:m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9986"/>
                <a:ext cx="9001000" cy="1077218"/>
              </a:xfrm>
              <a:prstGeom prst="rect">
                <a:avLst/>
              </a:prstGeom>
              <a:blipFill>
                <a:blip r:embed="rId3"/>
                <a:stretch>
                  <a:fillRect l="-1693" t="-9040" b="-17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标准模型与新物理</a:t>
            </a:r>
            <a:endParaRPr lang="zh-CN" altLang="en-US" sz="48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80" y="4858263"/>
            <a:ext cx="4413220" cy="90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36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87003" y="2124145"/>
            <a:ext cx="3289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QCD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的渐近自由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7595" y="4869160"/>
            <a:ext cx="29530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电弱微扰理论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&amp;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最精确的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g-2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2929151"/>
            <a:ext cx="677108" cy="2516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反常和新物理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1029600" y="4247976"/>
            <a:ext cx="2448272" cy="1790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43608" y="1916832"/>
            <a:ext cx="2448272" cy="1790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36512" y="1340996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缺陷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疑难：占比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95%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的暗物质和暗能量，反物质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5372" y="2852936"/>
            <a:ext cx="677108" cy="251607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没有实验迹象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491880" y="3573016"/>
            <a:ext cx="237626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484910" y="4060968"/>
            <a:ext cx="2383234" cy="291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3" grpId="0" animBg="1"/>
      <p:bldP spid="14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84" y="5082528"/>
            <a:ext cx="5493600" cy="17181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1239986"/>
                <a:ext cx="90010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solidFill>
                      <a:prstClr val="black"/>
                    </a:solidFill>
                  </a:rPr>
                  <a:t>新物理通过量子虚效应的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形式再标准模型里展现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其可观测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的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物理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效应。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27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个标准模型参数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，无穷多个物理实验设想。但过度约束造成足够的测量就可以达到足够精度的检验。</a:t>
                </a:r>
                <a:endParaRPr lang="en-US" altLang="zh-CN" sz="3200" dirty="0" smtClean="0">
                  <a:solidFill>
                    <a:prstClr val="black"/>
                  </a:solidFill>
                </a:endParaRPr>
              </a:p>
              <a:p>
                <a:pPr marL="571500" indent="-571500">
                  <a:buFont typeface="+mj-ea"/>
                  <a:buAutoNum type="ea1JpnChsDbPeriod"/>
                </a:pPr>
                <a:r>
                  <a:rPr lang="zh-CN" altLang="en-US" sz="3200" dirty="0" smtClean="0">
                    <a:solidFill>
                      <a:prstClr val="black"/>
                    </a:solidFill>
                  </a:rPr>
                  <a:t>味道物理：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CKM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PMNS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。稀有衰变，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g-2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LFU</a:t>
                </a:r>
                <a:r>
                  <a:rPr lang="zh-CN" altLang="en-US" sz="3200" dirty="0" smtClean="0">
                    <a:solidFill>
                      <a:prstClr val="black"/>
                    </a:solidFill>
                  </a:rPr>
                  <a:t>。</a:t>
                </a:r>
                <a:endParaRPr lang="en-US" altLang="zh-CN" sz="3200" dirty="0" smtClean="0">
                  <a:solidFill>
                    <a:prstClr val="black"/>
                  </a:solidFill>
                </a:endParaRPr>
              </a:p>
              <a:p>
                <a:pPr marL="571500" indent="-571500">
                  <a:buFont typeface="+mj-ea"/>
                  <a:buAutoNum type="ea1JpnChsDbPeriod"/>
                </a:pPr>
                <a:r>
                  <a:rPr lang="zh-CN" altLang="en-US" sz="3200" dirty="0" smtClean="0">
                    <a:solidFill>
                      <a:prstClr val="black"/>
                    </a:solidFill>
                  </a:rPr>
                  <a:t>电弱精密测量检验，</a:t>
                </a:r>
                <a:r>
                  <a:rPr lang="en-US" altLang="zh-CN" sz="3200" dirty="0" smtClean="0">
                    <a:solidFill>
                      <a:prstClr val="black"/>
                    </a:solidFill>
                  </a:rPr>
                  <a:t>i.e. </a:t>
                </a:r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zh-C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𝑆𝑀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3200" dirty="0">
                        <a:solidFill>
                          <a:prstClr val="black"/>
                        </a:solidFill>
                        <a:latin typeface="宋体 "/>
                      </a:rPr>
                      <m:t>=0.0381</m:t>
                    </m:r>
                  </m:oMath>
                </a14:m>
                <a:r>
                  <a:rPr lang="zh-CN" alt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9986"/>
                <a:ext cx="9001000" cy="4031873"/>
              </a:xfrm>
              <a:prstGeom prst="rect">
                <a:avLst/>
              </a:prstGeom>
              <a:blipFill>
                <a:blip r:embed="rId3"/>
                <a:stretch>
                  <a:fillRect l="-1693" t="-1964" r="-1286" b="-3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虚效应</a:t>
            </a:r>
            <a:endParaRPr lang="zh-CN" altLang="en-US" sz="48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4" y="4628928"/>
            <a:ext cx="4413220" cy="9072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5497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b="6374"/>
          <a:stretch/>
        </p:blipFill>
        <p:spPr>
          <a:xfrm>
            <a:off x="2174832" y="5013176"/>
            <a:ext cx="6285600" cy="18722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512" y="3803556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这些测量值可以表示成</a:t>
            </a:r>
            <a:r>
              <a:rPr lang="en-US" altLang="zh-CN" sz="3200" b="1" dirty="0">
                <a:solidFill>
                  <a:prstClr val="black"/>
                </a:solidFill>
              </a:rPr>
              <a:t>oblique parameters – </a:t>
            </a:r>
            <a:r>
              <a:rPr lang="en-US" altLang="zh-CN" sz="3200" dirty="0" smtClean="0">
                <a:solidFill>
                  <a:prstClr val="black"/>
                </a:solidFill>
              </a:rPr>
              <a:t>STU-</a:t>
            </a:r>
            <a:r>
              <a:rPr lang="zh-CN" altLang="en-US" sz="3200" dirty="0" smtClean="0">
                <a:solidFill>
                  <a:prstClr val="black"/>
                </a:solidFill>
              </a:rPr>
              <a:t>线性组合的形式</a:t>
            </a:r>
            <a:r>
              <a:rPr lang="en-US" altLang="zh-CN" sz="3200" dirty="0" smtClean="0">
                <a:solidFill>
                  <a:prstClr val="black"/>
                </a:solidFill>
              </a:rPr>
              <a:t>,</a:t>
            </a:r>
          </a:p>
          <a:p>
            <a:pPr lvl="0"/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3200" dirty="0" smtClean="0">
                <a:solidFill>
                  <a:prstClr val="black"/>
                </a:solidFill>
              </a:rPr>
              <a:t> e.g. W mass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848" r="1"/>
          <a:stretch/>
        </p:blipFill>
        <p:spPr>
          <a:xfrm>
            <a:off x="4277388" y="4437160"/>
            <a:ext cx="4788000" cy="44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030" y="1892220"/>
            <a:ext cx="3769200" cy="1968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815" t="-239" r="67908" b="9729"/>
          <a:stretch/>
        </p:blipFill>
        <p:spPr>
          <a:xfrm>
            <a:off x="3164456" y="1770763"/>
            <a:ext cx="1911600" cy="20902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886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电弱精密</a:t>
            </a:r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测量检验</a:t>
            </a:r>
            <a:endParaRPr lang="zh-CN" alt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512" y="12832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不同于夸克区的理论不确定性，电弱区可以进行精密测量从而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参数化。</a:t>
            </a:r>
            <a:endParaRPr lang="en-US" altLang="zh-CN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126876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通过不同测量值对</a:t>
            </a:r>
            <a:r>
              <a:rPr lang="en-US" altLang="zh-CN" sz="3200" dirty="0" smtClean="0">
                <a:solidFill>
                  <a:prstClr val="black"/>
                </a:solidFill>
              </a:rPr>
              <a:t>STU</a:t>
            </a:r>
            <a:r>
              <a:rPr lang="zh-CN" altLang="en-US" sz="3200" dirty="0" smtClean="0">
                <a:solidFill>
                  <a:prstClr val="black"/>
                </a:solidFill>
              </a:rPr>
              <a:t>的依赖，可以得到</a:t>
            </a:r>
            <a:r>
              <a:rPr lang="zh-CN" altLang="en-US" sz="3200" dirty="0">
                <a:solidFill>
                  <a:prstClr val="black"/>
                </a:solidFill>
              </a:rPr>
              <a:t>约束</a:t>
            </a:r>
            <a:r>
              <a:rPr lang="zh-CN" altLang="en-US" sz="3200" dirty="0" smtClean="0">
                <a:solidFill>
                  <a:prstClr val="black"/>
                </a:solidFill>
              </a:rPr>
              <a:t>空间。</a:t>
            </a:r>
            <a:endParaRPr lang="en-US" altLang="zh-CN" sz="3200" dirty="0" smtClean="0">
              <a:solidFill>
                <a:prstClr val="black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参数约束</a:t>
            </a:r>
            <a:endParaRPr lang="zh-CN" altLang="en-US" sz="4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77" y="2586480"/>
            <a:ext cx="4791744" cy="914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548335"/>
            <a:ext cx="7783011" cy="905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458435"/>
            <a:ext cx="9000000" cy="10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42369"/>
            <a:ext cx="9054000" cy="13308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5"/>
          <a:stretch/>
        </p:blipFill>
        <p:spPr>
          <a:xfrm>
            <a:off x="683568" y="2018783"/>
            <a:ext cx="7812000" cy="4794593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矩形 3"/>
          <p:cNvSpPr/>
          <p:nvPr/>
        </p:nvSpPr>
        <p:spPr>
          <a:xfrm>
            <a:off x="4067944" y="5517232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/>
                </a:solidFill>
              </a:rPr>
              <a:t>1209.2716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72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340768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4973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物理机制</a:t>
            </a:r>
            <a:endParaRPr lang="zh-CN" altLang="en-US" sz="4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24" y="5690069"/>
            <a:ext cx="6613200" cy="90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1403648" y="5733256"/>
            <a:ext cx="6052" cy="2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10216"/>
          <a:stretch/>
        </p:blipFill>
        <p:spPr>
          <a:xfrm>
            <a:off x="251520" y="3573016"/>
            <a:ext cx="8499600" cy="102751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0552" y="5088086"/>
            <a:ext cx="8671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UV</a:t>
            </a:r>
            <a:r>
              <a:rPr lang="zh-CN" altLang="en-US" sz="3200" dirty="0" smtClean="0"/>
              <a:t>完备的</a:t>
            </a:r>
            <a:r>
              <a:rPr lang="zh-CN" altLang="en-US" sz="3200" dirty="0"/>
              <a:t>理论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B-L</a:t>
            </a:r>
            <a:r>
              <a:rPr lang="zh-CN" altLang="en-US" sz="3200" dirty="0" smtClean="0"/>
              <a:t>对称性自然地引入右手中微子</a:t>
            </a:r>
            <a:r>
              <a:rPr lang="zh-CN" altLang="en-US" sz="32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512" y="6084585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</a:rPr>
              <a:t>拉式量：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5742000" y="3573016"/>
            <a:ext cx="792088" cy="66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7319218" y="6093296"/>
            <a:ext cx="10081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75856" y="4500409"/>
            <a:ext cx="5698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solidFill>
                  <a:srgbClr val="FF0000"/>
                </a:solidFill>
              </a:rPr>
              <a:t>质量劈裂</a:t>
            </a:r>
            <a:r>
              <a:rPr lang="en-US" altLang="zh-CN" sz="3200" dirty="0" smtClean="0">
                <a:solidFill>
                  <a:srgbClr val="FF0000"/>
                </a:solidFill>
              </a:rPr>
              <a:t>&amp;Custodial 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288588"/>
            <a:ext cx="1566000" cy="170836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9512" y="126876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RHNs</a:t>
            </a:r>
            <a:r>
              <a:rPr lang="zh-CN" altLang="en-US" sz="3200" dirty="0" smtClean="0">
                <a:solidFill>
                  <a:prstClr val="black"/>
                </a:solidFill>
              </a:rPr>
              <a:t>：经典的</a:t>
            </a:r>
            <a:r>
              <a:rPr lang="en-US" altLang="zh-CN" sz="3200" dirty="0" smtClean="0">
                <a:solidFill>
                  <a:prstClr val="black"/>
                </a:solidFill>
              </a:rPr>
              <a:t>Type-I Seesaw</a:t>
            </a:r>
            <a:r>
              <a:rPr lang="zh-CN" altLang="en-US" sz="3200" dirty="0" smtClean="0">
                <a:solidFill>
                  <a:prstClr val="black"/>
                </a:solidFill>
              </a:rPr>
              <a:t>，实现中微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子的马约拉纳性质。难以触摸的</a:t>
            </a:r>
            <a:r>
              <a:rPr lang="en-US" altLang="zh-CN" sz="3200" dirty="0" smtClean="0">
                <a:solidFill>
                  <a:prstClr val="black"/>
                </a:solidFill>
              </a:rPr>
              <a:t>10^15GeV</a:t>
            </a:r>
            <a:r>
              <a:rPr lang="zh-CN" altLang="en-US" sz="3200" dirty="0" smtClean="0">
                <a:solidFill>
                  <a:prstClr val="black"/>
                </a:solidFill>
              </a:rPr>
              <a:t>。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VLL</a:t>
            </a:r>
            <a:r>
              <a:rPr lang="zh-CN" altLang="en-US" sz="3200" dirty="0" smtClean="0">
                <a:solidFill>
                  <a:prstClr val="black"/>
                </a:solidFill>
              </a:rPr>
              <a:t>：第四代轻子二重态，矢量形式变换。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algn="ctr"/>
            <a:r>
              <a:rPr lang="en-US" altLang="zh-CN" sz="3200" dirty="0">
                <a:solidFill>
                  <a:prstClr val="black"/>
                </a:solidFill>
              </a:rPr>
              <a:t>VLL –RHNs</a:t>
            </a:r>
            <a:r>
              <a:rPr lang="zh-CN" altLang="en-US" sz="3200" dirty="0">
                <a:solidFill>
                  <a:prstClr val="black"/>
                </a:solidFill>
              </a:rPr>
              <a:t>的良好混合</a:t>
            </a:r>
            <a:r>
              <a:rPr lang="zh-CN" altLang="en-US" sz="3200" dirty="0" smtClean="0">
                <a:solidFill>
                  <a:prstClr val="black"/>
                </a:solidFill>
              </a:rPr>
              <a:t>？</a:t>
            </a:r>
            <a:endParaRPr lang="en-US" altLang="zh-CN" sz="3200" dirty="0" smtClean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3528" y="3284984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</a:rPr>
              <a:t>有效理论：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652247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4E7E8B-60EF-4465-BBF0-4D12B7CC3627}"/>
              </a:ext>
            </a:extLst>
          </p:cNvPr>
          <p:cNvSpPr/>
          <p:nvPr/>
        </p:nvSpPr>
        <p:spPr>
          <a:xfrm>
            <a:off x="179512" y="1124418"/>
            <a:ext cx="8784976" cy="72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1">
                  <a:lumMod val="65000"/>
                </a:scheme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b="44227"/>
          <a:stretch/>
        </p:blipFill>
        <p:spPr>
          <a:xfrm>
            <a:off x="446872" y="4005064"/>
            <a:ext cx="8373600" cy="2626063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4973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相应计算</a:t>
            </a:r>
            <a:endParaRPr lang="zh-CN" altLang="en-US" sz="4800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0" y="2473494"/>
            <a:ext cx="7185600" cy="1315546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648" y="5733256"/>
            <a:ext cx="6052" cy="26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653136"/>
            <a:ext cx="4644000" cy="1645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r="14539"/>
          <a:stretch/>
        </p:blipFill>
        <p:spPr>
          <a:xfrm>
            <a:off x="5311564" y="4528179"/>
            <a:ext cx="3528000" cy="177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79512" y="119675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</a:rPr>
              <a:t>马约拉纳质量的出现使</a:t>
            </a:r>
            <a:r>
              <a:rPr lang="en-US" altLang="zh-CN" sz="3200" dirty="0" smtClean="0">
                <a:solidFill>
                  <a:prstClr val="black"/>
                </a:solidFill>
              </a:rPr>
              <a:t>VLL</a:t>
            </a:r>
            <a:r>
              <a:rPr lang="zh-CN" altLang="en-US" sz="3200" dirty="0" smtClean="0">
                <a:solidFill>
                  <a:prstClr val="black"/>
                </a:solidFill>
              </a:rPr>
              <a:t>中性部分的左右手质量劈裂，</a:t>
            </a:r>
            <a:r>
              <a:rPr lang="en-US" altLang="zh-CN" sz="3200" dirty="0" smtClean="0">
                <a:solidFill>
                  <a:prstClr val="black"/>
                </a:solidFill>
              </a:rPr>
              <a:t>RHNs</a:t>
            </a:r>
            <a:r>
              <a:rPr lang="zh-CN" altLang="en-US" sz="3200" dirty="0" smtClean="0">
                <a:solidFill>
                  <a:prstClr val="black"/>
                </a:solidFill>
              </a:rPr>
              <a:t>也因此进入电弱相互作用中，产生可能的负贡献。</a:t>
            </a:r>
            <a:endParaRPr lang="en-US" altLang="zh-CN" sz="3200" dirty="0" smtClean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564305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</a:rPr>
              <a:t>相关表达式和费曼图：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2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47907" y="1652247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/>
              <a:t>     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8D00E-E2FA-4531-AE65-9614CDBFF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9" y="10424"/>
            <a:ext cx="3320331" cy="33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4584"/>
            <a:ext cx="3492000" cy="353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24" y="3356992"/>
            <a:ext cx="3492000" cy="3482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624"/>
            <a:ext cx="4619958" cy="3279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1560" y="3996353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PDG&amp;CDF-II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872338" y="980728"/>
                <a:ext cx="17239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zh-CN" sz="3200" b="1" dirty="0" smtClean="0">
                    <a:solidFill>
                      <a:prstClr val="black"/>
                    </a:solidFill>
                  </a:rPr>
                  <a:t>&amp;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CN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338" y="980728"/>
                <a:ext cx="1723998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华中科技大学模板ppt" id="{1CB80DE2-07D6-4548-880D-0652326F526D}" vid="{B0F5DE6D-B6A3-444A-ACF6-52231B58A26C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5C5C894A-8F67-4AD2-B05A-D98D7404C7E0}" vid="{EEC78DD7-E516-47DE-99F8-F9C6277C0DD6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5C5C894A-8F67-4AD2-B05A-D98D7404C7E0}" vid="{EEC78DD7-E516-47DE-99F8-F9C6277C0DD6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5C5C894A-8F67-4AD2-B05A-D98D7404C7E0}" vid="{EEC78DD7-E516-47DE-99F8-F9C6277C0DD6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华中科技大学模板ppt</Template>
  <TotalTime>2116</TotalTime>
  <Words>598</Words>
  <Application>Microsoft Office PowerPoint</Application>
  <PresentationFormat>全屏显示(4:3)</PresentationFormat>
  <Paragraphs>122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Roboto Bold</vt:lpstr>
      <vt:lpstr>宋体</vt:lpstr>
      <vt:lpstr>宋体 </vt:lpstr>
      <vt:lpstr>微软雅黑</vt:lpstr>
      <vt:lpstr>张海山锐线体2.0</vt:lpstr>
      <vt:lpstr>Arial</vt:lpstr>
      <vt:lpstr>Britannic Bold</vt:lpstr>
      <vt:lpstr>Calibri</vt:lpstr>
      <vt:lpstr>Cambria Math</vt:lpstr>
      <vt:lpstr>Times New Roman</vt:lpstr>
      <vt:lpstr>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2024年研究生学术年会</dc:subject>
  <dc:creator>洋 韩</dc:creator>
  <cp:lastModifiedBy>洋 韩</cp:lastModifiedBy>
  <cp:revision>194</cp:revision>
  <dcterms:created xsi:type="dcterms:W3CDTF">2023-06-27T05:31:51Z</dcterms:created>
  <dcterms:modified xsi:type="dcterms:W3CDTF">2024-11-30T02:05:24Z</dcterms:modified>
</cp:coreProperties>
</file>