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5"/>
  </p:notesMasterIdLst>
  <p:sldIdLst>
    <p:sldId id="257" r:id="rId2"/>
    <p:sldId id="263" r:id="rId3"/>
    <p:sldId id="266" r:id="rId4"/>
    <p:sldId id="316" r:id="rId5"/>
    <p:sldId id="317" r:id="rId6"/>
    <p:sldId id="319" r:id="rId7"/>
    <p:sldId id="320" r:id="rId8"/>
    <p:sldId id="321" r:id="rId9"/>
    <p:sldId id="322" r:id="rId10"/>
    <p:sldId id="326" r:id="rId11"/>
    <p:sldId id="328" r:id="rId12"/>
    <p:sldId id="325" r:id="rId13"/>
    <p:sldId id="264" r:id="rId14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AE39"/>
    <a:srgbClr val="D6DCE5"/>
    <a:srgbClr val="44546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667" autoAdjust="0"/>
    <p:restoredTop sz="94660"/>
  </p:normalViewPr>
  <p:slideViewPr>
    <p:cSldViewPr snapToGrid="0">
      <p:cViewPr varScale="1">
        <p:scale>
          <a:sx n="103" d="100"/>
          <a:sy n="103" d="100"/>
        </p:scale>
        <p:origin x="48" y="2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A5A41F5-586A-49D8-8008-412FF9DBB96C}" type="datetimeFigureOut">
              <a:rPr lang="zh-CN" altLang="en-US" smtClean="0"/>
              <a:t>2024/11/29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EAEA2B6-1C1E-40AA-92DB-4207A41D9F1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5701FA-A99B-4EA7-BD9A-49A04217BC0C}" type="slidenum">
              <a:rPr lang="zh-CN" altLang="en-US" smtClean="0"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5701FA-A99B-4EA7-BD9A-49A04217BC0C}" type="slidenum">
              <a:rPr lang="zh-CN" altLang="en-US" smtClean="0"/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5701FA-A99B-4EA7-BD9A-49A04217BC0C}" type="slidenum">
              <a:rPr lang="zh-CN" altLang="en-US" smtClean="0"/>
              <a:t>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5701FA-A99B-4EA7-BD9A-49A04217BC0C}" type="slidenum">
              <a:rPr lang="zh-CN" altLang="en-US" smtClean="0"/>
              <a:t>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5701FA-A99B-4EA7-BD9A-49A04217BC0C}" type="slidenum">
              <a:rPr lang="zh-CN" altLang="en-US" smtClean="0"/>
              <a:t>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5701FA-A99B-4EA7-BD9A-49A04217BC0C}" type="slidenum">
              <a:rPr lang="zh-CN" altLang="en-US" smtClean="0"/>
              <a:t>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5701FA-A99B-4EA7-BD9A-49A04217BC0C}" type="slidenum">
              <a:rPr lang="zh-CN" altLang="en-US" smtClean="0"/>
              <a:t>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5701FA-A99B-4EA7-BD9A-49A04217BC0C}" type="slidenum">
              <a:rPr lang="zh-CN" altLang="en-US" smtClean="0"/>
              <a:t>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5701FA-A99B-4EA7-BD9A-49A04217BC0C}" type="slidenum">
              <a:rPr lang="zh-CN" altLang="en-US" smtClean="0"/>
              <a:t>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5701FA-A99B-4EA7-BD9A-49A04217BC0C}" type="slidenum">
              <a:rPr lang="zh-CN" altLang="en-US" smtClean="0"/>
              <a:t>10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F2700B-B3E6-28BC-5543-96858E96E1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FB854ECD-C90F-4B7A-FD62-8E99509E66C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FE42983E-8107-2AE7-EC72-3F31ABD5DA4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413A57E5-362F-37F3-1661-1CB42A0C6D3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5701FA-A99B-4EA7-BD9A-49A04217BC0C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922211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5701FA-A99B-4EA7-BD9A-49A04217BC0C}" type="slidenum">
              <a:rPr lang="zh-CN" altLang="en-US" smtClean="0"/>
              <a:t>12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5701FA-A99B-4EA7-BD9A-49A04217BC0C}" type="slidenum">
              <a:rPr lang="zh-CN" altLang="en-US" smtClean="0"/>
              <a:t>13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D6901-730B-48D5-B60B-268D790B85EB}" type="datetimeFigureOut">
              <a:rPr lang="zh-CN" altLang="en-US" smtClean="0"/>
              <a:t>2024/11/29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83DA56-8C3C-42C0-B3C6-E1FBB7CD42E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D6901-730B-48D5-B60B-268D790B85EB}" type="datetimeFigureOut">
              <a:rPr lang="zh-CN" altLang="en-US" smtClean="0"/>
              <a:t>2024/11/29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83DA56-8C3C-42C0-B3C6-E1FBB7CD42E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D6901-730B-48D5-B60B-268D790B85EB}" type="datetimeFigureOut">
              <a:rPr lang="zh-CN" altLang="en-US" smtClean="0"/>
              <a:t>2024/11/29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83DA56-8C3C-42C0-B3C6-E1FBB7CD42E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D6901-730B-48D5-B60B-268D790B85EB}" type="datetimeFigureOut">
              <a:rPr lang="zh-CN" altLang="en-US" smtClean="0"/>
              <a:t>2024/11/29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83DA56-8C3C-42C0-B3C6-E1FBB7CD42E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D6901-730B-48D5-B60B-268D790B85EB}" type="datetimeFigureOut">
              <a:rPr lang="zh-CN" altLang="en-US" smtClean="0"/>
              <a:t>2024/11/29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83DA56-8C3C-42C0-B3C6-E1FBB7CD42E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D6901-730B-48D5-B60B-268D790B85EB}" type="datetimeFigureOut">
              <a:rPr lang="zh-CN" altLang="en-US" smtClean="0"/>
              <a:t>2024/11/29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83DA56-8C3C-42C0-B3C6-E1FBB7CD42E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D6901-730B-48D5-B60B-268D790B85EB}" type="datetimeFigureOut">
              <a:rPr lang="zh-CN" altLang="en-US" smtClean="0"/>
              <a:t>2024/11/29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83DA56-8C3C-42C0-B3C6-E1FBB7CD42E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D6901-730B-48D5-B60B-268D790B85EB}" type="datetimeFigureOut">
              <a:rPr lang="zh-CN" altLang="en-US" smtClean="0"/>
              <a:t>2024/11/29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83DA56-8C3C-42C0-B3C6-E1FBB7CD42E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D6901-730B-48D5-B60B-268D790B85EB}" type="datetimeFigureOut">
              <a:rPr lang="zh-CN" altLang="en-US" smtClean="0"/>
              <a:t>2024/11/29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83DA56-8C3C-42C0-B3C6-E1FBB7CD42E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D6901-730B-48D5-B60B-268D790B85EB}" type="datetimeFigureOut">
              <a:rPr lang="zh-CN" altLang="en-US" smtClean="0"/>
              <a:t>2024/11/29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83DA56-8C3C-42C0-B3C6-E1FBB7CD42E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D6901-730B-48D5-B60B-268D790B85EB}" type="datetimeFigureOut">
              <a:rPr lang="zh-CN" altLang="en-US" smtClean="0"/>
              <a:t>2024/11/29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83DA56-8C3C-42C0-B3C6-E1FBB7CD42E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0D6901-730B-48D5-B60B-268D790B85EB}" type="datetimeFigureOut">
              <a:rPr lang="zh-CN" altLang="en-US" smtClean="0"/>
              <a:t>2024/11/29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83DA56-8C3C-42C0-B3C6-E1FBB7CD42E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1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11" Type="http://schemas.openxmlformats.org/officeDocument/2006/relationships/image" Target="../media/image18.png"/><Relationship Id="rId5" Type="http://schemas.openxmlformats.org/officeDocument/2006/relationships/image" Target="../media/image12.png"/><Relationship Id="rId10" Type="http://schemas.openxmlformats.org/officeDocument/2006/relationships/image" Target="../media/image17.png"/><Relationship Id="rId4" Type="http://schemas.openxmlformats.org/officeDocument/2006/relationships/image" Target="../media/image110.png"/><Relationship Id="rId9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图片包含 屏幕截图&#10;&#10;已生成极高可信度的说明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7570"/>
            <a:ext cx="12192000" cy="685800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64908" y="-530548"/>
            <a:ext cx="4067339" cy="3252725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5250" y="3581265"/>
            <a:ext cx="4153479" cy="3919049"/>
          </a:xfrm>
          <a:prstGeom prst="rect">
            <a:avLst/>
          </a:prstGeom>
        </p:spPr>
      </p:pic>
      <p:grpSp>
        <p:nvGrpSpPr>
          <p:cNvPr id="10" name="组合 9"/>
          <p:cNvGrpSpPr/>
          <p:nvPr/>
        </p:nvGrpSpPr>
        <p:grpSpPr>
          <a:xfrm>
            <a:off x="3266100" y="2892859"/>
            <a:ext cx="5728187" cy="1075263"/>
            <a:chOff x="3200400" y="2986973"/>
            <a:chExt cx="5729514" cy="986580"/>
          </a:xfrm>
        </p:grpSpPr>
        <p:cxnSp>
          <p:nvCxnSpPr>
            <p:cNvPr id="11" name="直接连接符 10"/>
            <p:cNvCxnSpPr/>
            <p:nvPr/>
          </p:nvCxnSpPr>
          <p:spPr>
            <a:xfrm>
              <a:off x="3214914" y="2986973"/>
              <a:ext cx="5715000" cy="0"/>
            </a:xfrm>
            <a:prstGeom prst="line">
              <a:avLst/>
            </a:prstGeom>
            <a:ln>
              <a:solidFill>
                <a:srgbClr val="2E4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>
              <a:off x="3200400" y="3973553"/>
              <a:ext cx="5715000" cy="0"/>
            </a:xfrm>
            <a:prstGeom prst="line">
              <a:avLst/>
            </a:prstGeom>
            <a:ln>
              <a:solidFill>
                <a:srgbClr val="2E4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" name="文本框 283"/>
          <p:cNvSpPr txBox="1"/>
          <p:nvPr/>
        </p:nvSpPr>
        <p:spPr>
          <a:xfrm>
            <a:off x="4536054" y="1539958"/>
            <a:ext cx="3159263" cy="13542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8200" spc="600" dirty="0">
                <a:solidFill>
                  <a:srgbClr val="2E495B"/>
                </a:solidFill>
                <a:latin typeface="Broadway" panose="04040905080B02020502" pitchFamily="82" charset="0"/>
                <a:ea typeface="MStiffHei PRC UltraBold" panose="00000500000000000000" pitchFamily="2" charset="-122"/>
              </a:rPr>
              <a:t>2</a:t>
            </a:r>
            <a:r>
              <a:rPr lang="en-US" altLang="zh-CN" sz="8200" spc="600" dirty="0">
                <a:solidFill>
                  <a:srgbClr val="FFAE39"/>
                </a:solidFill>
                <a:latin typeface="Broadway" panose="04040905080B02020502" pitchFamily="82" charset="0"/>
                <a:ea typeface="MStiffHei PRC UltraBold" panose="00000500000000000000" pitchFamily="2" charset="-122"/>
              </a:rPr>
              <a:t>0</a:t>
            </a:r>
            <a:r>
              <a:rPr lang="en-US" altLang="zh-CN" sz="8200" spc="600" dirty="0">
                <a:solidFill>
                  <a:srgbClr val="2E495B"/>
                </a:solidFill>
                <a:latin typeface="Broadway" panose="04040905080B02020502" pitchFamily="82" charset="0"/>
                <a:ea typeface="MStiffHei PRC UltraBold" panose="00000500000000000000" pitchFamily="2" charset="-122"/>
              </a:rPr>
              <a:t>24</a:t>
            </a:r>
            <a:endParaRPr lang="zh-CN" altLang="en-US" sz="8200" spc="600" dirty="0">
              <a:solidFill>
                <a:srgbClr val="FFAE39"/>
              </a:solidFill>
              <a:latin typeface="Broadway" panose="04040905080B02020502" pitchFamily="82" charset="0"/>
              <a:ea typeface="MStiffHei PRC UltraBold" panose="00000500000000000000" pitchFamily="2" charset="-122"/>
            </a:endParaRPr>
          </a:p>
        </p:txBody>
      </p:sp>
      <p:sp>
        <p:nvSpPr>
          <p:cNvPr id="14" name="TextBox 23"/>
          <p:cNvSpPr txBox="1"/>
          <p:nvPr/>
        </p:nvSpPr>
        <p:spPr>
          <a:xfrm>
            <a:off x="3238701" y="3198729"/>
            <a:ext cx="5855872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 spc="300" dirty="0">
                <a:solidFill>
                  <a:srgbClr val="2E495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</a:t>
            </a:r>
            <a:r>
              <a:rPr lang="en-US" altLang="zh-CN" sz="2400" b="1" spc="300" dirty="0">
                <a:solidFill>
                  <a:srgbClr val="2E495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LHC</a:t>
            </a:r>
            <a:r>
              <a:rPr lang="zh-CN" altLang="zh-CN" sz="2400" b="1" spc="300" dirty="0">
                <a:solidFill>
                  <a:srgbClr val="2E495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上寻找重类轴子的</a:t>
            </a:r>
            <a:r>
              <a:rPr lang="en-US" altLang="zh-CN" sz="2400" b="1" spc="300" dirty="0">
                <a:solidFill>
                  <a:srgbClr val="2E495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γZ</a:t>
            </a:r>
            <a:r>
              <a:rPr lang="zh-CN" altLang="en-US" sz="2400" b="1" spc="300" dirty="0">
                <a:solidFill>
                  <a:srgbClr val="2E495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衰变模式</a:t>
            </a:r>
            <a:endParaRPr lang="zh-CN" altLang="en-US" sz="1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5062" y="320854"/>
            <a:ext cx="1261875" cy="1263703"/>
          </a:xfrm>
          <a:prstGeom prst="rect">
            <a:avLst/>
          </a:prstGeom>
        </p:spPr>
      </p:pic>
      <p:sp>
        <p:nvSpPr>
          <p:cNvPr id="15" name="TextBox 23"/>
          <p:cNvSpPr txBox="1"/>
          <p:nvPr/>
        </p:nvSpPr>
        <p:spPr>
          <a:xfrm>
            <a:off x="6498469" y="4572696"/>
            <a:ext cx="4383259" cy="12305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zh-CN" altLang="en-US" sz="2000" b="1" spc="300" dirty="0">
                <a:solidFill>
                  <a:srgbClr val="2E495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指导老师：王科臣、毛英男</a:t>
            </a:r>
            <a:endParaRPr lang="en-US" altLang="zh-CN" sz="2000" b="1" spc="300" dirty="0">
              <a:solidFill>
                <a:srgbClr val="2E495B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200000"/>
              </a:lnSpc>
            </a:pPr>
            <a:r>
              <a:rPr lang="zh-CN" altLang="en-US" sz="2000" b="1" spc="300" dirty="0">
                <a:solidFill>
                  <a:srgbClr val="2E495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报告人：</a:t>
            </a:r>
            <a:r>
              <a:rPr lang="zh-CN" sz="2000" b="1" spc="300" dirty="0">
                <a:solidFill>
                  <a:srgbClr val="2E495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丁子龙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"/>
    </mc:Choice>
    <mc:Fallback xmlns="">
      <p:transition spd="slow" advClick="0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图片 20" descr="图片包含 屏幕截图&#10;&#10;已生成极高可信度的说明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7570"/>
            <a:ext cx="12192000" cy="6858000"/>
          </a:xfrm>
          <a:prstGeom prst="rect">
            <a:avLst/>
          </a:prstGeom>
        </p:spPr>
      </p:pic>
      <p:sp>
        <p:nvSpPr>
          <p:cNvPr id="24" name="矩形 39"/>
          <p:cNvSpPr>
            <a:spLocks noChangeArrowheads="1"/>
          </p:cNvSpPr>
          <p:nvPr/>
        </p:nvSpPr>
        <p:spPr bwMode="auto">
          <a:xfrm>
            <a:off x="6776216" y="1555295"/>
            <a:ext cx="5159129" cy="645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ts val="750"/>
              </a:spcBef>
            </a:pPr>
            <a:r>
              <a:rPr lang="en-US" altLang="zh-CN" sz="24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itchFamily="2" charset="-122"/>
              </a:rPr>
              <a:t>【</a:t>
            </a:r>
            <a:r>
              <a:rPr lang="zh-CN" altLang="en-US" sz="24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轴子与类轴子</a:t>
            </a:r>
            <a:r>
              <a:rPr lang="en-US" altLang="zh-CN" sz="24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itchFamily="2" charset="-122"/>
              </a:rPr>
              <a:t>】</a:t>
            </a:r>
            <a:endParaRPr lang="zh-CN" altLang="en-US" sz="24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宋体" pitchFamily="2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6151245" y="1505585"/>
            <a:ext cx="731520" cy="788035"/>
          </a:xfrm>
          <a:prstGeom prst="rect">
            <a:avLst/>
          </a:prstGeom>
          <a:solidFill>
            <a:srgbClr val="2E49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b="1" dirty="0">
                <a:solidFill>
                  <a:schemeClr val="bg1"/>
                </a:solidFill>
                <a:latin typeface="Times New Roman" panose="02020603050405020304" charset="0"/>
                <a:cs typeface="Times New Roman" panose="02020603050405020304" charset="0"/>
              </a:rPr>
              <a:t>1</a:t>
            </a:r>
          </a:p>
        </p:txBody>
      </p:sp>
      <p:sp>
        <p:nvSpPr>
          <p:cNvPr id="35" name="矩形 34"/>
          <p:cNvSpPr/>
          <p:nvPr/>
        </p:nvSpPr>
        <p:spPr>
          <a:xfrm>
            <a:off x="6151880" y="3745865"/>
            <a:ext cx="730885" cy="796925"/>
          </a:xfrm>
          <a:prstGeom prst="rect">
            <a:avLst/>
          </a:prstGeom>
          <a:solidFill>
            <a:srgbClr val="2E49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b="1" dirty="0">
                <a:solidFill>
                  <a:schemeClr val="bg1"/>
                </a:solidFill>
                <a:latin typeface="Times New Roman" panose="02020603050405020304" charset="0"/>
                <a:cs typeface="Times New Roman" panose="02020603050405020304" charset="0"/>
              </a:rPr>
              <a:t>3</a:t>
            </a:r>
          </a:p>
        </p:txBody>
      </p:sp>
      <p:sp>
        <p:nvSpPr>
          <p:cNvPr id="36" name="矩形 35"/>
          <p:cNvSpPr/>
          <p:nvPr/>
        </p:nvSpPr>
        <p:spPr>
          <a:xfrm>
            <a:off x="6151880" y="2603156"/>
            <a:ext cx="730885" cy="772160"/>
          </a:xfrm>
          <a:prstGeom prst="rect">
            <a:avLst/>
          </a:prstGeom>
          <a:solidFill>
            <a:srgbClr val="FFAE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b="1" dirty="0">
                <a:solidFill>
                  <a:schemeClr val="bg1"/>
                </a:solidFill>
                <a:latin typeface="Times New Roman" panose="02020603050405020304" charset="0"/>
                <a:cs typeface="Times New Roman" panose="02020603050405020304" charset="0"/>
              </a:rPr>
              <a:t>2</a:t>
            </a:r>
            <a:endParaRPr lang="zh-CN" altLang="en-US" sz="3600" b="1" dirty="0">
              <a:solidFill>
                <a:schemeClr val="bg1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grpSp>
        <p:nvGrpSpPr>
          <p:cNvPr id="38" name="组合 37"/>
          <p:cNvGrpSpPr/>
          <p:nvPr/>
        </p:nvGrpSpPr>
        <p:grpSpPr>
          <a:xfrm>
            <a:off x="1503818" y="3228896"/>
            <a:ext cx="4035460" cy="1075263"/>
            <a:chOff x="3238500" y="2986973"/>
            <a:chExt cx="5729514" cy="986580"/>
          </a:xfrm>
        </p:grpSpPr>
        <p:sp>
          <p:nvSpPr>
            <p:cNvPr id="39" name="文本框 283"/>
            <p:cNvSpPr txBox="1"/>
            <p:nvPr/>
          </p:nvSpPr>
          <p:spPr>
            <a:xfrm>
              <a:off x="4237406" y="3025338"/>
              <a:ext cx="3823943" cy="903656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5800" b="1" spc="300" dirty="0">
                  <a:solidFill>
                    <a:srgbClr val="2E495B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目录</a:t>
              </a:r>
            </a:p>
          </p:txBody>
        </p:sp>
        <p:grpSp>
          <p:nvGrpSpPr>
            <p:cNvPr id="40" name="组合 39"/>
            <p:cNvGrpSpPr/>
            <p:nvPr/>
          </p:nvGrpSpPr>
          <p:grpSpPr>
            <a:xfrm>
              <a:off x="3238500" y="2986973"/>
              <a:ext cx="5729514" cy="986580"/>
              <a:chOff x="3200400" y="2986973"/>
              <a:chExt cx="5729514" cy="986580"/>
            </a:xfrm>
          </p:grpSpPr>
          <p:cxnSp>
            <p:nvCxnSpPr>
              <p:cNvPr id="41" name="直接连接符 40"/>
              <p:cNvCxnSpPr/>
              <p:nvPr/>
            </p:nvCxnSpPr>
            <p:spPr>
              <a:xfrm>
                <a:off x="3214914" y="2986973"/>
                <a:ext cx="5715000" cy="0"/>
              </a:xfrm>
              <a:prstGeom prst="line">
                <a:avLst/>
              </a:prstGeom>
              <a:ln>
                <a:solidFill>
                  <a:srgbClr val="2E495B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直接连接符 41"/>
              <p:cNvCxnSpPr/>
              <p:nvPr/>
            </p:nvCxnSpPr>
            <p:spPr>
              <a:xfrm>
                <a:off x="3200400" y="3973553"/>
                <a:ext cx="5715000" cy="0"/>
              </a:xfrm>
              <a:prstGeom prst="line">
                <a:avLst/>
              </a:prstGeom>
              <a:ln>
                <a:solidFill>
                  <a:srgbClr val="2E495B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44" name="图片 4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5498" y="1620887"/>
            <a:ext cx="1261875" cy="1263703"/>
          </a:xfrm>
          <a:prstGeom prst="rect">
            <a:avLst/>
          </a:prstGeom>
        </p:spPr>
      </p:pic>
      <p:sp>
        <p:nvSpPr>
          <p:cNvPr id="43" name="矩形 39"/>
          <p:cNvSpPr>
            <a:spLocks noChangeArrowheads="1"/>
          </p:cNvSpPr>
          <p:nvPr/>
        </p:nvSpPr>
        <p:spPr bwMode="auto">
          <a:xfrm>
            <a:off x="6776216" y="2636611"/>
            <a:ext cx="5159129" cy="5810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ts val="750"/>
              </a:spcBef>
            </a:pPr>
            <a:r>
              <a:rPr lang="en-US" altLang="zh-CN" sz="24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itchFamily="2" charset="-122"/>
              </a:rPr>
              <a:t>【</a:t>
            </a:r>
            <a:r>
              <a:rPr lang="zh-CN" altLang="en-US" sz="24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itchFamily="2" charset="-122"/>
              </a:rPr>
              <a:t>信号选取与主要背景</a:t>
            </a:r>
            <a:r>
              <a:rPr lang="en-US" altLang="zh-CN" sz="24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itchFamily="2" charset="-122"/>
              </a:rPr>
              <a:t>】</a:t>
            </a:r>
            <a:endParaRPr lang="zh-CN" altLang="en-US" sz="24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宋体" pitchFamily="2" charset="-122"/>
            </a:endParaRPr>
          </a:p>
        </p:txBody>
      </p:sp>
      <p:sp>
        <p:nvSpPr>
          <p:cNvPr id="45" name="矩形 39"/>
          <p:cNvSpPr>
            <a:spLocks noChangeArrowheads="1"/>
          </p:cNvSpPr>
          <p:nvPr/>
        </p:nvSpPr>
        <p:spPr bwMode="auto">
          <a:xfrm>
            <a:off x="6776216" y="3779496"/>
            <a:ext cx="5159129" cy="645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ts val="750"/>
              </a:spcBef>
            </a:pPr>
            <a:r>
              <a:rPr lang="en-US" altLang="zh-CN" sz="24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itchFamily="2" charset="-122"/>
              </a:rPr>
              <a:t>【</a:t>
            </a:r>
            <a:r>
              <a:rPr lang="zh-CN" altLang="en-US" sz="24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itchFamily="2" charset="-122"/>
              </a:rPr>
              <a:t>分析与结果</a:t>
            </a:r>
            <a:r>
              <a:rPr lang="en-US" altLang="zh-CN" sz="24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itchFamily="2" charset="-122"/>
              </a:rPr>
              <a:t>】</a:t>
            </a:r>
            <a:endParaRPr lang="zh-CN" altLang="en-US" sz="24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宋体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"/>
    </mc:Choice>
    <mc:Fallback xmlns="">
      <p:transition spd="slow" advClick="0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3"/>
          <p:cNvSpPr/>
          <p:nvPr/>
        </p:nvSpPr>
        <p:spPr>
          <a:xfrm>
            <a:off x="2199502" y="1379821"/>
            <a:ext cx="1445894" cy="453796"/>
          </a:xfrm>
          <a:prstGeom prst="roundRect">
            <a:avLst>
              <a:gd name="adj" fmla="val 0"/>
            </a:avLst>
          </a:prstGeom>
          <a:solidFill>
            <a:srgbClr val="FFAE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Subtitle 2"/>
          <p:cNvSpPr txBox="1"/>
          <p:nvPr/>
        </p:nvSpPr>
        <p:spPr>
          <a:xfrm>
            <a:off x="1343996" y="5342808"/>
            <a:ext cx="3693153" cy="1255656"/>
          </a:xfrm>
          <a:prstGeom prst="rect">
            <a:avLst/>
          </a:prstGeom>
        </p:spPr>
        <p:txBody>
          <a:bodyPr vert="horz" lIns="91420" tIns="45709" rIns="91420" bIns="45709" rtlCol="0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 panose="020B0604020202020204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 panose="020B0604020202020204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endParaRPr lang="en-US" altLang="zh-CN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1379403" y="6134167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>
                <a:solidFill>
                  <a:srgbClr val="2E495C"/>
                </a:solidFill>
              </a:rPr>
              <a:t>1</a:t>
            </a:r>
            <a:endParaRPr lang="zh-CN" altLang="en-US" b="1" dirty="0">
              <a:solidFill>
                <a:srgbClr val="2E495C"/>
              </a:solidFill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76800" y="192776"/>
            <a:ext cx="2518119" cy="631788"/>
            <a:chOff x="259214" y="185827"/>
            <a:chExt cx="3127930" cy="631788"/>
          </a:xfrm>
          <a:solidFill>
            <a:srgbClr val="44546A"/>
          </a:solidFill>
        </p:grpSpPr>
        <p:sp>
          <p:nvSpPr>
            <p:cNvPr id="26" name="Rounded Rectangle 43"/>
            <p:cNvSpPr/>
            <p:nvPr/>
          </p:nvSpPr>
          <p:spPr>
            <a:xfrm>
              <a:off x="259214" y="185827"/>
              <a:ext cx="3127930" cy="631788"/>
            </a:xfrm>
            <a:prstGeom prst="roundRect">
              <a:avLst>
                <a:gd name="adj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27" name="TextBox 44"/>
            <p:cNvSpPr txBox="1"/>
            <p:nvPr/>
          </p:nvSpPr>
          <p:spPr>
            <a:xfrm>
              <a:off x="411546" y="339393"/>
              <a:ext cx="2805870" cy="338554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en-US" altLang="zh-CN" sz="1600" b="1" dirty="0">
                  <a:solidFill>
                    <a:schemeClr val="bg1"/>
                  </a:solidFill>
                  <a:latin typeface="思源黑体 CN Medium" pitchFamily="34" charset="-122"/>
                  <a:ea typeface="思源黑体 CN Medium" pitchFamily="34" charset="-122"/>
                </a:rPr>
                <a:t>1.1   </a:t>
              </a:r>
              <a:r>
                <a:rPr lang="zh-CN" altLang="en-US" sz="1600" b="1" dirty="0">
                  <a:solidFill>
                    <a:schemeClr val="bg1"/>
                  </a:solidFill>
                  <a:latin typeface="思源黑体 CN Medium" pitchFamily="34" charset="-122"/>
                  <a:ea typeface="思源黑体 CN Medium" pitchFamily="34" charset="-122"/>
                </a:rPr>
                <a:t>强</a:t>
              </a:r>
              <a:r>
                <a:rPr lang="en-US" altLang="zh-CN" sz="1600" b="1" dirty="0">
                  <a:solidFill>
                    <a:schemeClr val="bg1"/>
                  </a:solidFill>
                  <a:latin typeface="思源黑体 CN Medium" pitchFamily="34" charset="-122"/>
                  <a:ea typeface="思源黑体 CN Medium" pitchFamily="34" charset="-122"/>
                </a:rPr>
                <a:t>CP</a:t>
              </a:r>
              <a:r>
                <a:rPr lang="zh-CN" altLang="en-US" sz="1600" b="1" dirty="0">
                  <a:solidFill>
                    <a:schemeClr val="bg1"/>
                  </a:solidFill>
                  <a:latin typeface="思源黑体 CN Medium" pitchFamily="34" charset="-122"/>
                  <a:ea typeface="思源黑体 CN Medium" pitchFamily="34" charset="-122"/>
                </a:rPr>
                <a:t>问题与轴子</a:t>
              </a:r>
              <a:endParaRPr lang="id-ID" sz="1600" b="1" dirty="0">
                <a:solidFill>
                  <a:schemeClr val="bg1"/>
                </a:solidFill>
                <a:latin typeface="思源黑体 CN Medium" pitchFamily="34" charset="-122"/>
                <a:ea typeface="思源黑体 CN Medium" pitchFamily="34" charset="-122"/>
              </a:endParaRPr>
            </a:p>
          </p:txBody>
        </p:sp>
      </p:grpSp>
      <p:sp>
        <p:nvSpPr>
          <p:cNvPr id="29" name="Rounded Rectangle 43"/>
          <p:cNvSpPr/>
          <p:nvPr/>
        </p:nvSpPr>
        <p:spPr>
          <a:xfrm>
            <a:off x="2557754" y="192775"/>
            <a:ext cx="2413708" cy="631789"/>
          </a:xfrm>
          <a:prstGeom prst="roundRect">
            <a:avLst>
              <a:gd name="adj" fmla="val 0"/>
            </a:avLst>
          </a:prstGeom>
          <a:solidFill>
            <a:srgbClr val="D6DC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9" name="矩形 8"/>
              <p:cNvSpPr/>
              <p:nvPr/>
            </p:nvSpPr>
            <p:spPr>
              <a:xfrm>
                <a:off x="765485" y="2066710"/>
                <a:ext cx="4527137" cy="72481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zh-CN" altLang="en-US" sz="2400" smtClean="0">
                          <a:highlight>
                            <a:srgbClr val="000000"/>
                          </a:highlight>
                          <a:latin typeface="Cambria Math" panose="02040503050406030204" pitchFamily="18" charset="0"/>
                        </a:rPr>
                        <m:t> </m:t>
                      </m:r>
                      <m:sSup>
                        <m:sSupPr>
                          <m:ctrlPr>
                            <a:rPr lang="zh-CN" altLang="en-US" sz="24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zh-CN" altLang="en-US" sz="2400" i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ℒ</m:t>
                          </m:r>
                        </m:e>
                        <m:sup>
                          <m:r>
                            <a:rPr lang="zh-CN" alt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𝑒𝑓𝑓</m:t>
                          </m:r>
                        </m:sup>
                      </m:sSup>
                      <m:r>
                        <a:rPr lang="zh-CN" altLang="en-US" sz="2400" i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 = </m:t>
                      </m:r>
                      <m:sSub>
                        <m:sSubPr>
                          <m:ctrlPr>
                            <a:rPr lang="zh-CN" alt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zh-CN" altLang="en-US" sz="2400" i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ℒ</m:t>
                          </m:r>
                        </m:e>
                        <m:sub>
                          <m:r>
                            <a:rPr lang="zh-CN" alt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𝑄𝐶𝐷</m:t>
                          </m:r>
                        </m:sub>
                      </m:sSub>
                      <m:r>
                        <a:rPr lang="zh-CN" altLang="en-US" sz="2400" i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 + </m:t>
                      </m:r>
                      <m:acc>
                        <m:accPr>
                          <m:chr m:val="̅"/>
                          <m:ctrlPr>
                            <a:rPr lang="zh-CN" altLang="en-US" sz="240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zh-CN" altLang="en-US" sz="2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𝜃</m:t>
                          </m:r>
                        </m:e>
                      </m:acc>
                      <m:r>
                        <a:rPr lang="zh-CN" altLang="en-US" sz="2400" i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f>
                        <m:fPr>
                          <m:ctrlPr>
                            <a:rPr lang="zh-CN" altLang="en-US" sz="240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l-GR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α</m:t>
                              </m:r>
                            </m:e>
                            <m:sub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𝑠</m:t>
                              </m:r>
                            </m:sub>
                          </m:sSub>
                        </m:num>
                        <m:den>
                          <m:r>
                            <a:rPr lang="en-US" altLang="zh-CN" sz="2400" b="0" i="0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8</m:t>
                          </m:r>
                          <m:r>
                            <a:rPr lang="zh-CN" altLang="en-US" sz="2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𝜋</m:t>
                          </m:r>
                        </m:den>
                      </m:f>
                      <m:r>
                        <a:rPr lang="zh-CN" altLang="en-US" sz="2400" i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sSubSup>
                        <m:sSubSupPr>
                          <m:ctrlPr>
                            <a:rPr lang="zh-CN" altLang="en-US" sz="2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m:rPr>
                              <m:sty m:val="p"/>
                            </m:rP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G</m:t>
                          </m:r>
                        </m:e>
                        <m:sub>
                          <m:r>
                            <a:rPr lang="zh-CN" altLang="en-US" sz="2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𝑎</m:t>
                          </m:r>
                        </m:sub>
                        <m:sup>
                          <m:r>
                            <a:rPr lang="zh-CN" altLang="en-US" sz="2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𝜇𝜈</m:t>
                          </m:r>
                        </m:sup>
                      </m:sSubSup>
                      <m:sSub>
                        <m:sSubPr>
                          <m:ctrlPr>
                            <a:rPr lang="zh-CN" altLang="en-US" sz="2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̃"/>
                              <m:ctrlPr>
                                <a:rPr lang="zh-CN" altLang="en-US" sz="2400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m:rPr>
                                  <m:sty m:val="p"/>
                                </m:rP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G</m:t>
                              </m:r>
                            </m:e>
                          </m:acc>
                        </m:e>
                        <m:sub>
                          <m:r>
                            <a:rPr lang="zh-CN" altLang="en-US" sz="2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𝜇𝜈</m:t>
                          </m:r>
                          <m:r>
                            <a:rPr lang="zh-CN" altLang="en-US" sz="2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𝑎</m:t>
                          </m:r>
                        </m:sub>
                      </m:sSub>
                    </m:oMath>
                  </m:oMathPara>
                </a14:m>
                <a:endParaRPr lang="zh-CN" altLang="en-US" sz="2400" dirty="0"/>
              </a:p>
            </p:txBody>
          </p:sp>
        </mc:Choice>
        <mc:Fallback>
          <p:sp>
            <p:nvSpPr>
              <p:cNvPr id="9" name="矩形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5485" y="2066710"/>
                <a:ext cx="4527137" cy="724814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5" name="文本框 14"/>
              <p:cNvSpPr txBox="1"/>
              <p:nvPr/>
            </p:nvSpPr>
            <p:spPr>
              <a:xfrm>
                <a:off x="448488" y="2938180"/>
                <a:ext cx="8930064" cy="40588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zh-CN" altLang="zh-CN" sz="2000" kern="1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中子电偶极矩的测量结果</a:t>
                </a:r>
                <a:r>
                  <a:rPr lang="zh-CN" altLang="en-US" sz="2000" kern="1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表明</a:t>
                </a:r>
                <a:r>
                  <a:rPr lang="zh-CN" altLang="en-US" sz="2000" dirty="0"/>
                  <a:t>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zh-CN" altLang="en-US" sz="20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zh-CN" altLang="en-US" sz="2000" i="1">
                            <a:latin typeface="Cambria Math" panose="02040503050406030204" pitchFamily="18" charset="0"/>
                          </a:rPr>
                          <m:t>𝜃</m:t>
                        </m:r>
                      </m:e>
                    </m:acc>
                    <m:r>
                      <a:rPr lang="en-US" altLang="zh-CN" sz="2000" i="1">
                        <a:latin typeface="Cambria Math" panose="02040503050406030204" pitchFamily="18" charset="0"/>
                      </a:rPr>
                      <m:t>&lt;</m:t>
                    </m:r>
                    <m:sSup>
                      <m:sSupPr>
                        <m:ctrlPr>
                          <a:rPr lang="zh-CN" altLang="zh-CN" sz="20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000" i="1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US" altLang="zh-CN" sz="2000" i="1">
                            <a:latin typeface="Cambria Math" panose="02040503050406030204" pitchFamily="18" charset="0"/>
                          </a:rPr>
                          <m:t>−10 </m:t>
                        </m:r>
                      </m:sup>
                    </m:sSup>
                  </m:oMath>
                </a14:m>
                <a:r>
                  <a:rPr lang="zh-CN" altLang="en-US" sz="2000" dirty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zh-CN" sz="1600" i="1">
                        <a:latin typeface="Cambria Math" panose="02040503050406030204" pitchFamily="18" charset="0"/>
                      </a:rPr>
                      <m:t>[2001.11966 ]</m:t>
                    </m:r>
                    <m:r>
                      <m:rPr>
                        <m:nor/>
                      </m:rPr>
                      <a:rPr lang="en-US" altLang="zh-CN" sz="1600" dirty="0">
                        <a:solidFill>
                          <a:schemeClr val="bg1"/>
                        </a:solidFill>
                      </a:rPr>
                      <m:t>]</m:t>
                    </m:r>
                  </m:oMath>
                </a14:m>
                <a:endParaRPr lang="zh-CN" altLang="en-US" sz="1600" dirty="0"/>
              </a:p>
            </p:txBody>
          </p:sp>
        </mc:Choice>
        <mc:Fallback>
          <p:sp>
            <p:nvSpPr>
              <p:cNvPr id="15" name="文本框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8488" y="2938180"/>
                <a:ext cx="8930064" cy="405880"/>
              </a:xfrm>
              <a:prstGeom prst="rect">
                <a:avLst/>
              </a:prstGeom>
              <a:blipFill>
                <a:blip r:embed="rId4"/>
                <a:stretch>
                  <a:fillRect l="-751" t="-13433" b="-1940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6" name="矩形 15"/>
              <p:cNvSpPr/>
              <p:nvPr/>
            </p:nvSpPr>
            <p:spPr>
              <a:xfrm>
                <a:off x="448488" y="4893710"/>
                <a:ext cx="6083973" cy="85093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zh-CN" altLang="zh-CN" sz="24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altLang="zh-CN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ℒ</m:t>
                          </m:r>
                        </m:e>
                        <m:sup>
                          <m:r>
                            <a:rPr lang="en-US" altLang="zh-CN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𝑒𝑓𝑓</m:t>
                          </m:r>
                        </m:sup>
                      </m:sSup>
                      <m:r>
                        <a:rPr lang="en-US" altLang="zh-CN" sz="2400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 = </m:t>
                      </m:r>
                      <m:sSub>
                        <m:sSubPr>
                          <m:ctrlPr>
                            <a:rPr lang="zh-CN" altLang="zh-CN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CN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ℒ</m:t>
                          </m:r>
                        </m:e>
                        <m:sub>
                          <m:r>
                            <a:rPr lang="en-US" altLang="zh-CN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𝑄𝐶𝐷</m:t>
                          </m:r>
                        </m:sub>
                      </m:sSub>
                      <m:r>
                        <a:rPr lang="en-US" altLang="zh-CN" sz="2400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 + </m:t>
                      </m:r>
                      <m:f>
                        <m:fPr>
                          <m:ctrlPr>
                            <a:rPr lang="zh-CN" altLang="zh-CN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altLang="zh-CN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sSub>
                        <m:sSubPr>
                          <m:ctrlPr>
                            <a:rPr lang="zh-CN" altLang="zh-CN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CN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𝜕</m:t>
                          </m:r>
                        </m:e>
                        <m:sub>
                          <m:r>
                            <a:rPr lang="en-US" altLang="zh-CN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𝜇</m:t>
                          </m:r>
                        </m:sub>
                      </m:sSub>
                      <m:r>
                        <a:rPr lang="en-US" altLang="zh-CN" sz="2400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𝑎</m:t>
                      </m:r>
                      <m:sSup>
                        <m:sSupPr>
                          <m:ctrlPr>
                            <a:rPr lang="zh-CN" altLang="zh-CN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altLang="zh-CN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𝜕</m:t>
                          </m:r>
                        </m:e>
                        <m:sup>
                          <m:r>
                            <a:rPr lang="en-US" altLang="zh-CN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𝜇</m:t>
                          </m:r>
                        </m:sup>
                      </m:sSup>
                      <m:r>
                        <a:rPr lang="en-US" altLang="zh-CN" sz="2400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en-US" altLang="zh-CN" sz="2400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 +</m:t>
                      </m:r>
                      <m:f>
                        <m:fPr>
                          <m:ctrlPr>
                            <a:rPr lang="zh-CN" altLang="zh-CN" sz="240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sz="24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  <m:t>𝑎</m:t>
                          </m:r>
                        </m:num>
                        <m:den>
                          <m:sSub>
                            <m:sSubPr>
                              <m:ctrlPr>
                                <a:rPr lang="zh-CN" altLang="zh-CN" sz="2400" i="1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altLang="zh-CN" sz="2400" i="1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𝑓</m:t>
                              </m:r>
                            </m:e>
                            <m:sub>
                              <m:r>
                                <a:rPr lang="en-US" altLang="zh-CN" sz="2400" i="1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sub>
                          </m:sSub>
                        </m:den>
                      </m:f>
                      <m:f>
                        <m:fPr>
                          <m:ctrlPr>
                            <a:rPr lang="zh-CN" altLang="en-US" sz="240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altLang="zh-CN" sz="2400" i="1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l-GR" altLang="zh-CN" sz="2400" i="1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α</m:t>
                              </m:r>
                            </m:e>
                            <m:sub>
                              <m:r>
                                <a:rPr lang="en-US" altLang="zh-CN" sz="2400" i="1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𝑠</m:t>
                              </m:r>
                            </m:sub>
                          </m:sSub>
                        </m:num>
                        <m:den>
                          <m:r>
                            <a:rPr lang="en-US" altLang="zh-CN" sz="240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  <m:t>8</m:t>
                          </m:r>
                          <m:r>
                            <a:rPr lang="zh-CN" altLang="en-US" sz="2400" i="1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  <m:t>𝜋</m:t>
                          </m:r>
                        </m:den>
                      </m:f>
                      <m:sSubSup>
                        <m:sSubSupPr>
                          <m:ctrlPr>
                            <a:rPr lang="zh-CN" altLang="zh-CN" sz="2400" i="1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altLang="zh-CN" sz="2400" i="1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  <m:t>𝐺</m:t>
                          </m:r>
                        </m:e>
                        <m:sub>
                          <m:r>
                            <a:rPr lang="en-US" altLang="zh-CN" sz="2400" i="1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  <m:t>𝑎</m:t>
                          </m:r>
                        </m:sub>
                        <m:sup>
                          <m:r>
                            <a:rPr lang="en-US" altLang="zh-CN" sz="2400" i="1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  <m:t>𝜇𝜈</m:t>
                          </m:r>
                        </m:sup>
                      </m:sSubSup>
                      <m:sSub>
                        <m:sSubPr>
                          <m:ctrlPr>
                            <a:rPr lang="zh-CN" altLang="zh-CN" sz="2400" i="1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̃"/>
                              <m:ctrlPr>
                                <a:rPr lang="zh-CN" altLang="zh-CN" sz="2400" i="1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altLang="zh-CN" sz="2400" i="1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𝐺</m:t>
                              </m:r>
                            </m:e>
                          </m:acc>
                        </m:e>
                        <m:sub>
                          <m:r>
                            <a:rPr lang="en-US" altLang="zh-CN" sz="2400" i="1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  <m:t>𝜇𝜈</m:t>
                          </m:r>
                          <m:r>
                            <a:rPr lang="en-US" altLang="zh-CN" sz="2400" i="1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  <m:t>𝑎</m:t>
                          </m:r>
                        </m:sub>
                      </m:sSub>
                    </m:oMath>
                  </m:oMathPara>
                </a14:m>
                <a:endParaRPr lang="zh-CN" altLang="en-US" sz="2400" dirty="0"/>
              </a:p>
            </p:txBody>
          </p:sp>
        </mc:Choice>
        <mc:Fallback>
          <p:sp>
            <p:nvSpPr>
              <p:cNvPr id="16" name="矩形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8488" y="4893710"/>
                <a:ext cx="6083973" cy="850939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7" name="矩形 16"/>
              <p:cNvSpPr/>
              <p:nvPr/>
            </p:nvSpPr>
            <p:spPr>
              <a:xfrm>
                <a:off x="7591924" y="4030736"/>
                <a:ext cx="2828467" cy="43960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zh-CN" altLang="zh-CN" sz="20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en-US" altLang="zh-CN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𝑎</m:t>
                        </m:r>
                      </m:sub>
                    </m:sSub>
                    <m:r>
                      <a:rPr lang="en-US" altLang="zh-CN" sz="20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altLang="zh-CN" sz="20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  </m:t>
                    </m:r>
                    <m:r>
                      <a:rPr lang="en-US" altLang="zh-CN" sz="20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~ </m:t>
                    </m:r>
                    <m:sSubSup>
                      <m:sSubSupPr>
                        <m:ctrlPr>
                          <a:rPr lang="zh-CN" altLang="zh-CN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altLang="zh-CN" sz="2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 </m:t>
                        </m:r>
                        <m:r>
                          <a:rPr lang="en-US" altLang="zh-CN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𝛬</m:t>
                        </m:r>
                      </m:e>
                      <m:sub>
                        <m:r>
                          <a:rPr lang="en-US" altLang="zh-CN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𝑄𝐶𝐷</m:t>
                        </m:r>
                      </m:sub>
                      <m:sup>
                        <m:r>
                          <a:rPr lang="en-US" altLang="zh-CN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bSup>
                    <m:r>
                      <a:rPr lang="en-US" altLang="zh-CN" sz="20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/</m:t>
                    </m:r>
                    <m:sSub>
                      <m:sSubPr>
                        <m:ctrlPr>
                          <a:rPr lang="zh-CN" altLang="zh-CN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en-US" altLang="zh-CN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𝑎</m:t>
                        </m:r>
                      </m:sub>
                    </m:sSub>
                  </m:oMath>
                </a14:m>
                <a:r>
                  <a:rPr lang="en-US" altLang="zh-CN" sz="2000" dirty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zh-CN" sz="2000" b="0" i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altLang="zh-CN" sz="20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~</m:t>
                    </m:r>
                    <m:r>
                      <a:rPr lang="en-US" altLang="zh-CN" sz="20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altLang="zh-CN" sz="20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𝑚𝑒𝑉</m:t>
                    </m:r>
                  </m:oMath>
                </a14:m>
                <a:endParaRPr lang="zh-CN" altLang="en-US" sz="2000" dirty="0">
                  <a:solidFill>
                    <a:schemeClr val="tx1"/>
                  </a:solidFill>
                </a:endParaRPr>
              </a:p>
            </p:txBody>
          </p:sp>
        </mc:Choice>
        <mc:Fallback>
          <p:sp>
            <p:nvSpPr>
              <p:cNvPr id="17" name="矩形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91924" y="4030736"/>
                <a:ext cx="2828467" cy="439608"/>
              </a:xfrm>
              <a:prstGeom prst="rect">
                <a:avLst/>
              </a:prstGeom>
              <a:blipFill>
                <a:blip r:embed="rId6"/>
                <a:stretch>
                  <a:fillRect b="-9722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TextBox 44"/>
          <p:cNvSpPr txBox="1"/>
          <p:nvPr/>
        </p:nvSpPr>
        <p:spPr>
          <a:xfrm>
            <a:off x="2804971" y="346342"/>
            <a:ext cx="2166491" cy="338554"/>
          </a:xfrm>
          <a:prstGeom prst="rect">
            <a:avLst/>
          </a:prstGeom>
          <a:solidFill>
            <a:srgbClr val="D6DCE5"/>
          </a:solidFill>
        </p:spPr>
        <p:txBody>
          <a:bodyPr wrap="square" rtlCol="0">
            <a:spAutoFit/>
          </a:bodyPr>
          <a:lstStyle/>
          <a:p>
            <a:r>
              <a:rPr lang="en-US" altLang="zh-CN" sz="1600" b="1" dirty="0">
                <a:solidFill>
                  <a:schemeClr val="bg1"/>
                </a:solidFill>
                <a:latin typeface="思源黑体 CN Medium" pitchFamily="34" charset="-122"/>
                <a:ea typeface="思源黑体 CN Medium" pitchFamily="34" charset="-122"/>
              </a:rPr>
              <a:t>1.2 </a:t>
            </a:r>
            <a:r>
              <a:rPr lang="zh-CN" altLang="en-US" sz="1600" b="1" dirty="0">
                <a:solidFill>
                  <a:schemeClr val="bg1"/>
                </a:solidFill>
                <a:latin typeface="思源黑体 CN Medium" pitchFamily="34" charset="-122"/>
                <a:ea typeface="思源黑体 CN Medium" pitchFamily="34" charset="-122"/>
              </a:rPr>
              <a:t>类轴子及其耦合</a:t>
            </a:r>
            <a:endParaRPr lang="id-ID" sz="1600" b="1" dirty="0">
              <a:solidFill>
                <a:schemeClr val="bg1"/>
              </a:solidFill>
              <a:latin typeface="思源黑体 CN Medium" pitchFamily="34" charset="-122"/>
              <a:ea typeface="思源黑体 CN Medium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7064922" y="4834783"/>
            <a:ext cx="4801863" cy="9687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000" dirty="0"/>
              <a:t>QCD</a:t>
            </a:r>
            <a:r>
              <a:rPr lang="zh-CN" altLang="en-US" sz="2000" dirty="0"/>
              <a:t>轴子是暗物质的重要候选（</a:t>
            </a:r>
            <a:r>
              <a:rPr lang="en-US" altLang="zh-CN" sz="2000" dirty="0"/>
              <a:t>WIMP</a:t>
            </a:r>
            <a:r>
              <a:rPr lang="zh-CN" altLang="en-US" sz="2000" dirty="0"/>
              <a:t>）目前实验上并未发现</a:t>
            </a:r>
            <a:r>
              <a:rPr lang="en-US" altLang="zh-CN" sz="2000" dirty="0"/>
              <a:t>QCD</a:t>
            </a:r>
            <a:r>
              <a:rPr lang="zh-CN" altLang="en-US" sz="2000" dirty="0"/>
              <a:t>轴子的踪迹</a:t>
            </a:r>
            <a:endParaRPr lang="en-US" altLang="zh-CN" sz="2000" dirty="0"/>
          </a:p>
        </p:txBody>
      </p:sp>
      <p:sp>
        <p:nvSpPr>
          <p:cNvPr id="23" name="Rounded Rectangle 43"/>
          <p:cNvSpPr/>
          <p:nvPr/>
        </p:nvSpPr>
        <p:spPr>
          <a:xfrm>
            <a:off x="4971462" y="192774"/>
            <a:ext cx="1918984" cy="631791"/>
          </a:xfrm>
          <a:prstGeom prst="roundRect">
            <a:avLst>
              <a:gd name="adj" fmla="val 0"/>
            </a:avLst>
          </a:prstGeom>
          <a:solidFill>
            <a:srgbClr val="D6DC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4" name="TextBox 44"/>
          <p:cNvSpPr txBox="1"/>
          <p:nvPr/>
        </p:nvSpPr>
        <p:spPr>
          <a:xfrm>
            <a:off x="5181515" y="354501"/>
            <a:ext cx="1549650" cy="338554"/>
          </a:xfrm>
          <a:prstGeom prst="rect">
            <a:avLst/>
          </a:prstGeom>
          <a:solidFill>
            <a:srgbClr val="D6DCE5"/>
          </a:solidFill>
        </p:spPr>
        <p:txBody>
          <a:bodyPr wrap="square" rtlCol="0">
            <a:spAutoFit/>
          </a:bodyPr>
          <a:lstStyle/>
          <a:p>
            <a:r>
              <a:rPr lang="en-US" altLang="zh-CN" sz="1600" b="1" dirty="0">
                <a:solidFill>
                  <a:schemeClr val="bg1"/>
                </a:solidFill>
                <a:latin typeface="思源黑体 CN Medium" pitchFamily="34" charset="-122"/>
                <a:ea typeface="思源黑体 CN Medium" pitchFamily="34" charset="-122"/>
              </a:rPr>
              <a:t>1.3 </a:t>
            </a:r>
            <a:r>
              <a:rPr lang="zh-CN" altLang="en-US" sz="1600" b="1" dirty="0">
                <a:solidFill>
                  <a:schemeClr val="bg1"/>
                </a:solidFill>
                <a:latin typeface="思源黑体 CN Medium" pitchFamily="34" charset="-122"/>
                <a:ea typeface="思源黑体 CN Medium" pitchFamily="34" charset="-122"/>
              </a:rPr>
              <a:t>研究现状</a:t>
            </a:r>
            <a:endParaRPr lang="id-ID" sz="1600" b="1" dirty="0">
              <a:solidFill>
                <a:schemeClr val="bg1"/>
              </a:solidFill>
              <a:latin typeface="思源黑体 CN Medium" pitchFamily="34" charset="-122"/>
              <a:ea typeface="思源黑体 CN Medium" pitchFamily="34" charset="-122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886B9288-64E4-E21A-7414-1101EA5FEB86}"/>
              </a:ext>
            </a:extLst>
          </p:cNvPr>
          <p:cNvSpPr txBox="1"/>
          <p:nvPr/>
        </p:nvSpPr>
        <p:spPr>
          <a:xfrm>
            <a:off x="2261304" y="1410510"/>
            <a:ext cx="367651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000" kern="100" dirty="0">
                <a:solidFill>
                  <a:schemeClr val="bg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强</a:t>
            </a:r>
            <a:r>
              <a:rPr lang="en-US" altLang="zh-CN" sz="2000" kern="100" dirty="0">
                <a:solidFill>
                  <a:schemeClr val="bg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CP</a:t>
            </a:r>
            <a:r>
              <a:rPr lang="zh-CN" altLang="en-US" sz="2000" kern="100" dirty="0">
                <a:solidFill>
                  <a:schemeClr val="bg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问题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  <p:sp>
        <p:nvSpPr>
          <p:cNvPr id="5" name="Rounded Rectangle 43">
            <a:extLst>
              <a:ext uri="{FF2B5EF4-FFF2-40B4-BE49-F238E27FC236}">
                <a16:creationId xmlns:a16="http://schemas.microsoft.com/office/drawing/2014/main" id="{26129C32-BB75-937A-4021-2103C6D91F7F}"/>
              </a:ext>
            </a:extLst>
          </p:cNvPr>
          <p:cNvSpPr/>
          <p:nvPr/>
        </p:nvSpPr>
        <p:spPr>
          <a:xfrm>
            <a:off x="1682211" y="3941712"/>
            <a:ext cx="2917867" cy="488653"/>
          </a:xfrm>
          <a:prstGeom prst="roundRect">
            <a:avLst>
              <a:gd name="adj" fmla="val 0"/>
            </a:avLst>
          </a:prstGeom>
          <a:solidFill>
            <a:srgbClr val="FFAE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7E207AC9-1C55-47BB-4DDF-A4D38E4D4A9F}"/>
              </a:ext>
            </a:extLst>
          </p:cNvPr>
          <p:cNvSpPr txBox="1"/>
          <p:nvPr/>
        </p:nvSpPr>
        <p:spPr>
          <a:xfrm>
            <a:off x="1771609" y="3983712"/>
            <a:ext cx="367651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000" kern="100" dirty="0">
                <a:solidFill>
                  <a:schemeClr val="bg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整体</a:t>
            </a:r>
            <a:r>
              <a:rPr lang="en-US" altLang="zh-CN" sz="2000" kern="100" dirty="0">
                <a:solidFill>
                  <a:schemeClr val="bg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U(1)</a:t>
            </a:r>
            <a:r>
              <a:rPr lang="zh-CN" altLang="en-US" sz="2000" kern="100" dirty="0">
                <a:solidFill>
                  <a:schemeClr val="bg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破缺引入轴子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7" name="矩形 6">
                <a:extLst>
                  <a:ext uri="{FF2B5EF4-FFF2-40B4-BE49-F238E27FC236}">
                    <a16:creationId xmlns:a16="http://schemas.microsoft.com/office/drawing/2014/main" id="{8EFAD2F2-4E80-0DFE-D565-ABC923F9DAE2}"/>
                  </a:ext>
                </a:extLst>
              </p:cNvPr>
              <p:cNvSpPr/>
              <p:nvPr/>
            </p:nvSpPr>
            <p:spPr>
              <a:xfrm>
                <a:off x="8025978" y="2916511"/>
                <a:ext cx="1819729" cy="72212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zh-CN" altLang="en-US" sz="280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zh-CN" altLang="en-US" sz="28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𝜃</m:t>
                        </m:r>
                      </m:e>
                    </m:acc>
                  </m:oMath>
                </a14:m>
                <a:r>
                  <a:rPr lang="zh-CN" altLang="en-US" sz="2800" dirty="0">
                    <a:solidFill>
                      <a:srgbClr val="FF0000"/>
                    </a:solidFill>
                  </a:rPr>
                  <a:t> </a:t>
                </a:r>
                <a:r>
                  <a:rPr lang="en-US" altLang="zh-CN" sz="2800" dirty="0"/>
                  <a:t>+</a:t>
                </a:r>
                <a:r>
                  <a:rPr lang="en-US" altLang="zh-CN" sz="2800" dirty="0">
                    <a:solidFill>
                      <a:srgbClr val="92D050"/>
                    </a:solidFill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800" i="1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  <m:t>𝑎</m:t>
                        </m:r>
                      </m:num>
                      <m:den>
                        <m:sSub>
                          <m:sSubPr>
                            <m:ctrlPr>
                              <a:rPr lang="zh-CN" altLang="zh-CN" sz="2800" i="1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sz="2800" i="1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𝑓</m:t>
                            </m:r>
                          </m:e>
                          <m:sub>
                            <m:r>
                              <a:rPr lang="en-US" altLang="zh-CN" sz="2800" i="1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𝑎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altLang="zh-CN" sz="2800" dirty="0">
                    <a:solidFill>
                      <a:schemeClr val="accent1"/>
                    </a:solidFill>
                  </a:rPr>
                  <a:t> </a:t>
                </a:r>
                <a:r>
                  <a:rPr lang="en-US" altLang="zh-CN" sz="2800" dirty="0"/>
                  <a:t>= 0</a:t>
                </a:r>
                <a:r>
                  <a:rPr lang="en-US" altLang="zh-CN" sz="2800" dirty="0">
                    <a:solidFill>
                      <a:srgbClr val="92D050"/>
                    </a:solidFill>
                  </a:rPr>
                  <a:t> </a:t>
                </a:r>
                <a:endParaRPr lang="zh-CN" altLang="en-US" sz="2800" dirty="0">
                  <a:solidFill>
                    <a:schemeClr val="tx1"/>
                  </a:solidFill>
                </a:endParaRPr>
              </a:p>
            </p:txBody>
          </p:sp>
        </mc:Choice>
        <mc:Fallback>
          <p:sp>
            <p:nvSpPr>
              <p:cNvPr id="7" name="矩形 6">
                <a:extLst>
                  <a:ext uri="{FF2B5EF4-FFF2-40B4-BE49-F238E27FC236}">
                    <a16:creationId xmlns:a16="http://schemas.microsoft.com/office/drawing/2014/main" id="{8EFAD2F2-4E80-0DFE-D565-ABC923F9DAE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25978" y="2916511"/>
                <a:ext cx="1819729" cy="722121"/>
              </a:xfrm>
              <a:prstGeom prst="rect">
                <a:avLst/>
              </a:prstGeom>
              <a:blipFill>
                <a:blip r:embed="rId7"/>
                <a:stretch>
                  <a:fillRect t="-840" r="-671" b="-252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" name="矩形 1">
                <a:extLst>
                  <a:ext uri="{FF2B5EF4-FFF2-40B4-BE49-F238E27FC236}">
                    <a16:creationId xmlns:a16="http://schemas.microsoft.com/office/drawing/2014/main" id="{DE511DEF-E1B9-CF12-7070-83C55640DED0}"/>
                  </a:ext>
                </a:extLst>
              </p:cNvPr>
              <p:cNvSpPr/>
              <p:nvPr/>
            </p:nvSpPr>
            <p:spPr>
              <a:xfrm>
                <a:off x="6768817" y="1833617"/>
                <a:ext cx="4144147" cy="7895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zh-CN" altLang="en-US" sz="2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zh-CN" altLang="en-US" sz="2400">
                              <a:latin typeface="Cambria Math" panose="02040503050406030204" pitchFamily="18" charset="0"/>
                            </a:rPr>
                            <m:t>ℒ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n-US" altLang="zh-CN" sz="2400" i="1">
                              <a:latin typeface="Cambria Math" panose="02040503050406030204" pitchFamily="18" charset="0"/>
                            </a:rPr>
                            <m:t>CP</m:t>
                          </m:r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sub>
                      </m:sSub>
                      <m:r>
                        <a:rPr lang="zh-CN" altLang="en-US" sz="2400" i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altLang="zh-CN" sz="2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(</m:t>
                      </m:r>
                      <m:acc>
                        <m:accPr>
                          <m:chr m:val="̅"/>
                          <m:ctrlPr>
                            <a:rPr lang="zh-CN" altLang="en-US" sz="2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zh-CN" altLang="en-US" sz="2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𝜃</m:t>
                          </m:r>
                        </m:e>
                      </m:acc>
                      <m:r>
                        <m:rPr>
                          <m:nor/>
                        </m:rPr>
                        <a:rPr lang="zh-CN" altLang="en-US" sz="2400" dirty="0">
                          <a:solidFill>
                            <a:srgbClr val="FF0000"/>
                          </a:solidFill>
                        </a:rPr>
                        <m:t> </m:t>
                      </m:r>
                      <m:r>
                        <m:rPr>
                          <m:nor/>
                        </m:rPr>
                        <a:rPr lang="en-US" altLang="zh-CN" sz="2400" dirty="0"/>
                        <m:t>+</m:t>
                      </m:r>
                      <m:r>
                        <m:rPr>
                          <m:nor/>
                        </m:rPr>
                        <a:rPr lang="en-US" altLang="zh-CN" sz="2400" dirty="0">
                          <a:solidFill>
                            <a:srgbClr val="92D050"/>
                          </a:solidFill>
                        </a:rPr>
                        <m:t> </m:t>
                      </m:r>
                      <m:f>
                        <m:fPr>
                          <m:ctrlPr>
                            <a:rPr lang="zh-CN" altLang="zh-CN" sz="2400" i="1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sz="2400" i="1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  <m:t>𝑎</m:t>
                          </m:r>
                        </m:num>
                        <m:den>
                          <m:sSub>
                            <m:sSubPr>
                              <m:ctrlPr>
                                <a:rPr lang="zh-CN" altLang="zh-CN" sz="2400" i="1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altLang="zh-CN" sz="2400" i="1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𝑓</m:t>
                              </m:r>
                            </m:e>
                            <m:sub>
                              <m:r>
                                <a:rPr lang="en-US" altLang="zh-CN" sz="2400" i="1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sub>
                          </m:sSub>
                        </m:den>
                      </m:f>
                      <m:r>
                        <a:rPr lang="en-US" altLang="zh-CN" sz="2400" b="0" i="1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</a:rPr>
                        <m:t>)</m:t>
                      </m:r>
                      <m:f>
                        <m:fPr>
                          <m:ctrlPr>
                            <a:rPr lang="zh-CN" altLang="en-US" sz="24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altLang="zh-CN" sz="240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l-GR" altLang="zh-CN" sz="24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α</m:t>
                              </m:r>
                            </m:e>
                            <m:sub>
                              <m:r>
                                <a:rPr lang="en-US" altLang="zh-CN" sz="24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𝑠</m:t>
                              </m:r>
                            </m:sub>
                          </m:sSub>
                        </m:num>
                        <m:den>
                          <m:r>
                            <a:rPr lang="en-US" altLang="zh-CN" sz="24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8</m:t>
                          </m:r>
                          <m:r>
                            <a:rPr lang="zh-CN" alt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𝜋</m:t>
                          </m:r>
                        </m:den>
                      </m:f>
                      <m:sSubSup>
                        <m:sSubSupPr>
                          <m:ctrlPr>
                            <a:rPr lang="zh-CN" alt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m:rPr>
                              <m:sty m:val="p"/>
                            </m:rPr>
                            <a:rPr lang="en-US" altLang="zh-CN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G</m:t>
                          </m:r>
                        </m:e>
                        <m:sub>
                          <m:r>
                            <a:rPr lang="zh-CN" alt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𝑎</m:t>
                          </m:r>
                        </m:sub>
                        <m:sup>
                          <m:r>
                            <a:rPr lang="zh-CN" alt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𝜇𝜈</m:t>
                          </m:r>
                        </m:sup>
                      </m:sSubSup>
                      <m:sSub>
                        <m:sSubPr>
                          <m:ctrlPr>
                            <a:rPr lang="zh-CN" alt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̃"/>
                              <m:ctrlPr>
                                <a:rPr lang="zh-CN" altLang="en-US" sz="24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m:rPr>
                                  <m:sty m:val="p"/>
                                </m:rPr>
                                <a:rPr lang="en-US" altLang="zh-CN" sz="24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G</m:t>
                              </m:r>
                            </m:e>
                          </m:acc>
                        </m:e>
                        <m:sub>
                          <m:r>
                            <a:rPr lang="zh-CN" alt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𝜇𝜈</m:t>
                          </m:r>
                          <m:r>
                            <a:rPr lang="zh-CN" alt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𝑎</m:t>
                          </m:r>
                        </m:sub>
                      </m:sSub>
                    </m:oMath>
                  </m:oMathPara>
                </a14:m>
                <a:endParaRPr lang="zh-CN" altLang="en-US" sz="2400" dirty="0"/>
              </a:p>
            </p:txBody>
          </p:sp>
        </mc:Choice>
        <mc:Fallback>
          <p:sp>
            <p:nvSpPr>
              <p:cNvPr id="2" name="矩形 1">
                <a:extLst>
                  <a:ext uri="{FF2B5EF4-FFF2-40B4-BE49-F238E27FC236}">
                    <a16:creationId xmlns:a16="http://schemas.microsoft.com/office/drawing/2014/main" id="{DE511DEF-E1B9-CF12-7070-83C55640DED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68817" y="1833617"/>
                <a:ext cx="4144147" cy="789575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"/>
    </mc:Choice>
    <mc:Fallback xmlns="">
      <p:transition spd="slow" advClick="0" advTm="1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3"/>
          <p:cNvSpPr/>
          <p:nvPr/>
        </p:nvSpPr>
        <p:spPr>
          <a:xfrm>
            <a:off x="1285103" y="1481706"/>
            <a:ext cx="2634548" cy="465146"/>
          </a:xfrm>
          <a:prstGeom prst="roundRect">
            <a:avLst>
              <a:gd name="adj" fmla="val 0"/>
            </a:avLst>
          </a:prstGeom>
          <a:solidFill>
            <a:srgbClr val="FFAE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Subtitle 2"/>
          <p:cNvSpPr txBox="1"/>
          <p:nvPr/>
        </p:nvSpPr>
        <p:spPr>
          <a:xfrm>
            <a:off x="1343996" y="5342808"/>
            <a:ext cx="3693153" cy="1255656"/>
          </a:xfrm>
          <a:prstGeom prst="rect">
            <a:avLst/>
          </a:prstGeom>
        </p:spPr>
        <p:txBody>
          <a:bodyPr vert="horz" lIns="91420" tIns="45709" rIns="91420" bIns="45709" rtlCol="0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 panose="020B0604020202020204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 panose="020B0604020202020204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endParaRPr lang="en-US" altLang="zh-CN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1379403" y="6134167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>
                <a:solidFill>
                  <a:srgbClr val="2E495C"/>
                </a:solidFill>
              </a:rPr>
              <a:t>2</a:t>
            </a:r>
            <a:endParaRPr lang="zh-CN" altLang="en-US" b="1" dirty="0">
              <a:solidFill>
                <a:srgbClr val="2E495C"/>
              </a:solidFill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76800" y="192776"/>
            <a:ext cx="2518119" cy="631788"/>
            <a:chOff x="259215" y="185827"/>
            <a:chExt cx="3127930" cy="631788"/>
          </a:xfrm>
          <a:solidFill>
            <a:schemeClr val="tx2">
              <a:lumMod val="20000"/>
              <a:lumOff val="80000"/>
            </a:schemeClr>
          </a:solidFill>
        </p:grpSpPr>
        <p:sp>
          <p:nvSpPr>
            <p:cNvPr id="26" name="Rounded Rectangle 43"/>
            <p:cNvSpPr/>
            <p:nvPr/>
          </p:nvSpPr>
          <p:spPr>
            <a:xfrm>
              <a:off x="259215" y="185827"/>
              <a:ext cx="3127930" cy="631788"/>
            </a:xfrm>
            <a:prstGeom prst="roundRect">
              <a:avLst>
                <a:gd name="adj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27" name="TextBox 44"/>
            <p:cNvSpPr txBox="1"/>
            <p:nvPr/>
          </p:nvSpPr>
          <p:spPr>
            <a:xfrm>
              <a:off x="411547" y="339393"/>
              <a:ext cx="2805870" cy="338554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en-US" altLang="zh-CN" sz="1600" b="1" dirty="0">
                  <a:solidFill>
                    <a:schemeClr val="bg1"/>
                  </a:solidFill>
                  <a:latin typeface="思源黑体 CN Medium" pitchFamily="34" charset="-122"/>
                  <a:ea typeface="思源黑体 CN Medium" pitchFamily="34" charset="-122"/>
                </a:rPr>
                <a:t>1.1   </a:t>
              </a:r>
              <a:r>
                <a:rPr lang="zh-CN" altLang="en-US" sz="1600" b="1" dirty="0">
                  <a:solidFill>
                    <a:schemeClr val="bg1"/>
                  </a:solidFill>
                  <a:latin typeface="思源黑体 CN Medium" pitchFamily="34" charset="-122"/>
                  <a:ea typeface="思源黑体 CN Medium" pitchFamily="34" charset="-122"/>
                </a:rPr>
                <a:t>强</a:t>
              </a:r>
              <a:r>
                <a:rPr lang="en-US" altLang="zh-CN" sz="1600" b="1" dirty="0">
                  <a:solidFill>
                    <a:schemeClr val="bg1"/>
                  </a:solidFill>
                  <a:latin typeface="思源黑体 CN Medium" pitchFamily="34" charset="-122"/>
                  <a:ea typeface="思源黑体 CN Medium" pitchFamily="34" charset="-122"/>
                </a:rPr>
                <a:t>CP</a:t>
              </a:r>
              <a:r>
                <a:rPr lang="zh-CN" altLang="en-US" sz="1600" b="1" dirty="0">
                  <a:solidFill>
                    <a:schemeClr val="bg1"/>
                  </a:solidFill>
                  <a:latin typeface="思源黑体 CN Medium" pitchFamily="34" charset="-122"/>
                  <a:ea typeface="思源黑体 CN Medium" pitchFamily="34" charset="-122"/>
                </a:rPr>
                <a:t>问题与轴子</a:t>
              </a:r>
              <a:endParaRPr lang="id-ID" sz="1600" b="1" dirty="0">
                <a:solidFill>
                  <a:schemeClr val="bg1"/>
                </a:solidFill>
                <a:latin typeface="思源黑体 CN Medium" pitchFamily="34" charset="-122"/>
                <a:ea typeface="思源黑体 CN Medium" pitchFamily="34" charset="-122"/>
              </a:endParaRPr>
            </a:p>
          </p:txBody>
        </p:sp>
      </p:grpSp>
      <p:sp>
        <p:nvSpPr>
          <p:cNvPr id="29" name="Rounded Rectangle 43"/>
          <p:cNvSpPr/>
          <p:nvPr/>
        </p:nvSpPr>
        <p:spPr>
          <a:xfrm>
            <a:off x="2575452" y="187914"/>
            <a:ext cx="2413708" cy="631789"/>
          </a:xfrm>
          <a:prstGeom prst="roundRect">
            <a:avLst>
              <a:gd name="adj" fmla="val 0"/>
            </a:avLst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0" name="TextBox 44"/>
          <p:cNvSpPr txBox="1"/>
          <p:nvPr/>
        </p:nvSpPr>
        <p:spPr>
          <a:xfrm>
            <a:off x="2822669" y="342925"/>
            <a:ext cx="2166491" cy="338554"/>
          </a:xfrm>
          <a:prstGeom prst="rect">
            <a:avLst/>
          </a:prstGeom>
          <a:solidFill>
            <a:schemeClr val="tx2"/>
          </a:solidFill>
        </p:spPr>
        <p:txBody>
          <a:bodyPr wrap="square" rtlCol="0">
            <a:spAutoFit/>
          </a:bodyPr>
          <a:lstStyle/>
          <a:p>
            <a:r>
              <a:rPr lang="en-US" altLang="zh-CN" sz="1600" b="1" dirty="0">
                <a:solidFill>
                  <a:schemeClr val="bg1"/>
                </a:solidFill>
                <a:latin typeface="思源黑体 CN Medium" pitchFamily="34" charset="-122"/>
                <a:ea typeface="思源黑体 CN Medium" pitchFamily="34" charset="-122"/>
              </a:rPr>
              <a:t>1.2 </a:t>
            </a:r>
            <a:r>
              <a:rPr lang="zh-CN" altLang="en-US" sz="1600" b="1" dirty="0">
                <a:solidFill>
                  <a:schemeClr val="bg1"/>
                </a:solidFill>
                <a:latin typeface="思源黑体 CN Medium" pitchFamily="34" charset="-122"/>
                <a:ea typeface="思源黑体 CN Medium" pitchFamily="34" charset="-122"/>
              </a:rPr>
              <a:t>类轴子及其耦合</a:t>
            </a:r>
            <a:endParaRPr lang="id-ID" sz="1600" b="1" dirty="0">
              <a:solidFill>
                <a:schemeClr val="bg1"/>
              </a:solidFill>
              <a:latin typeface="思源黑体 CN Medium" pitchFamily="34" charset="-122"/>
              <a:ea typeface="思源黑体 CN Medium" pitchFamily="34" charset="-122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" name="文本框 1"/>
              <p:cNvSpPr txBox="1"/>
              <p:nvPr/>
            </p:nvSpPr>
            <p:spPr>
              <a:xfrm>
                <a:off x="1058851" y="2343434"/>
                <a:ext cx="5037149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zh-CN" altLang="zh-CN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en-US" altLang="zh-CN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𝑎</m:t>
                        </m:r>
                      </m:sub>
                    </m:sSub>
                  </m:oMath>
                </a14:m>
                <a:r>
                  <a:rPr lang="zh-CN" altLang="en-US" dirty="0">
                    <a:solidFill>
                      <a:schemeClr val="tx1"/>
                    </a:solidFill>
                  </a:rPr>
                  <a:t>与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zh-CN" altLang="zh-CN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en-US" altLang="zh-CN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𝑎</m:t>
                        </m:r>
                      </m:sub>
                    </m:sSub>
                  </m:oMath>
                </a14:m>
                <a:r>
                  <a:rPr lang="zh-CN" altLang="en-US" dirty="0">
                    <a:solidFill>
                      <a:schemeClr val="tx1"/>
                    </a:solidFill>
                  </a:rPr>
                  <a:t> 独立开后，类轴子参</a:t>
                </a:r>
                <a:r>
                  <a:rPr lang="zh-CN" altLang="en-US" dirty="0"/>
                  <a:t>与规范场的耦合：</a:t>
                </a:r>
              </a:p>
            </p:txBody>
          </p:sp>
        </mc:Choice>
        <mc:Fallback>
          <p:sp>
            <p:nvSpPr>
              <p:cNvPr id="2" name="文本框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58851" y="2343434"/>
                <a:ext cx="5037149" cy="369332"/>
              </a:xfrm>
              <a:prstGeom prst="rect">
                <a:avLst/>
              </a:prstGeom>
              <a:blipFill>
                <a:blip r:embed="rId3"/>
                <a:stretch>
                  <a:fillRect t="-8197" b="-2459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矩形 3"/>
              <p:cNvSpPr/>
              <p:nvPr/>
            </p:nvSpPr>
            <p:spPr>
              <a:xfrm>
                <a:off x="810962" y="2987722"/>
                <a:ext cx="5544596" cy="1795363"/>
              </a:xfrm>
              <a:prstGeom prst="rect">
                <a:avLst/>
              </a:prstGeom>
            </p:spPr>
            <p:txBody>
              <a:bodyPr wrap="square" anchor="t" anchorCtr="0">
                <a:spAutoFit/>
              </a:bodyPr>
              <a:lstStyle/>
              <a:p>
                <a:pPr>
                  <a:lnSpc>
                    <a:spcPts val="34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zh-CN" altLang="zh-CN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CN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ℒ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n-US" altLang="zh-CN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ALP</m:t>
                          </m:r>
                        </m:sub>
                      </m:sSub>
                      <m:r>
                        <a:rPr lang="en-US" altLang="zh-CN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 =  </m:t>
                      </m:r>
                      <m:f>
                        <m:fPr>
                          <m:ctrlPr>
                            <a:rPr lang="zh-CN" altLang="zh-CN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altLang="zh-CN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sSub>
                        <m:sSubPr>
                          <m:ctrlPr>
                            <a:rPr lang="zh-CN" altLang="zh-CN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CN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𝜕</m:t>
                          </m:r>
                        </m:e>
                        <m:sub>
                          <m:r>
                            <a:rPr lang="en-US" altLang="zh-CN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𝜇</m:t>
                          </m:r>
                        </m:sub>
                      </m:sSub>
                      <m:r>
                        <a:rPr lang="en-US" altLang="zh-CN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𝑎</m:t>
                      </m:r>
                      <m:sSup>
                        <m:sSupPr>
                          <m:ctrlPr>
                            <a:rPr lang="zh-CN" altLang="zh-CN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altLang="zh-CN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𝜕</m:t>
                          </m:r>
                        </m:e>
                        <m:sup>
                          <m:r>
                            <a:rPr lang="en-US" altLang="zh-CN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𝜇</m:t>
                          </m:r>
                        </m:sup>
                      </m:sSup>
                      <m:r>
                        <a:rPr lang="en-US" altLang="zh-CN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en-US" altLang="zh-CN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 − </m:t>
                      </m:r>
                      <m:f>
                        <m:fPr>
                          <m:ctrlPr>
                            <a:rPr lang="zh-CN" altLang="zh-CN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altLang="zh-CN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sSup>
                        <m:sSupPr>
                          <m:ctrlPr>
                            <a:rPr lang="zh-CN" altLang="zh-CN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sSub>
                            <m:sSubPr>
                              <m:ctrlPr>
                                <a:rPr lang="zh-CN" altLang="zh-CN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altLang="zh-CN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en-US" altLang="zh-CN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sub>
                          </m:sSub>
                        </m:e>
                        <m:sup>
                          <m:r>
                            <a:rPr lang="en-US" altLang="zh-CN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sSup>
                        <m:sSupPr>
                          <m:ctrlPr>
                            <a:rPr lang="zh-CN" altLang="zh-CN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altLang="zh-CN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p>
                          <m:r>
                            <a:rPr lang="en-US" altLang="zh-CN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altLang="zh-CN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zh-CN" altLang="zh-CN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CN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𝑐</m:t>
                          </m:r>
                        </m:e>
                        <m:sub>
                          <m:r>
                            <a:rPr lang="en-US" altLang="zh-CN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𝑊𝑊</m:t>
                          </m:r>
                        </m:sub>
                      </m:sSub>
                      <m:f>
                        <m:fPr>
                          <m:ctrlPr>
                            <a:rPr lang="zh-CN" altLang="zh-CN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𝑎</m:t>
                          </m:r>
                        </m:num>
                        <m:den>
                          <m:sSub>
                            <m:sSubPr>
                              <m:ctrlPr>
                                <a:rPr lang="zh-CN" altLang="zh-CN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altLang="zh-CN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𝑓</m:t>
                              </m:r>
                            </m:e>
                            <m:sub>
                              <m:r>
                                <a:rPr lang="en-US" altLang="zh-CN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sub>
                          </m:sSub>
                        </m:den>
                      </m:f>
                      <m:r>
                        <a:rPr lang="en-US" altLang="zh-CN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sSubSup>
                        <m:sSubSupPr>
                          <m:ctrlPr>
                            <a:rPr lang="zh-CN" altLang="zh-CN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altLang="zh-CN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n-US" altLang="zh-CN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𝜇𝜈</m:t>
                          </m:r>
                        </m:sub>
                        <m:sup>
                          <m:r>
                            <a:rPr lang="en-US" altLang="zh-CN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𝑎</m:t>
                          </m:r>
                        </m:sup>
                      </m:sSubSup>
                      <m:sSup>
                        <m:sSupPr>
                          <m:ctrlPr>
                            <a:rPr lang="zh-CN" altLang="zh-CN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acc>
                            <m:accPr>
                              <m:chr m:val="̃"/>
                              <m:ctrlPr>
                                <a:rPr lang="zh-CN" altLang="zh-CN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altLang="zh-CN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𝑊</m:t>
                              </m:r>
                            </m:e>
                          </m:acc>
                        </m:e>
                        <m:sup>
                          <m:r>
                            <a:rPr lang="en-US" altLang="zh-CN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𝑎</m:t>
                          </m:r>
                          <m:r>
                            <a:rPr lang="en-US" altLang="zh-CN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𝜇𝜈</m:t>
                          </m:r>
                        </m:sup>
                      </m:sSup>
                    </m:oMath>
                  </m:oMathPara>
                </a14:m>
                <a:endParaRPr lang="zh-CN" altLang="zh-CN" dirty="0">
                  <a:solidFill>
                    <a:schemeClr val="tx1"/>
                  </a:solidFill>
                </a:endParaRPr>
              </a:p>
              <a:p>
                <a:pPr>
                  <a:lnSpc>
                    <a:spcPts val="3400"/>
                  </a:lnSpc>
                </a:pPr>
                <a14:m>
                  <m:oMath xmlns:m="http://schemas.openxmlformats.org/officeDocument/2006/math">
                    <m:r>
                      <a:rPr lang="en-US" altLang="zh-CN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                       </m:t>
                    </m:r>
                    <m:r>
                      <a:rPr lang="en-US" altLang="zh-CN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zh-CN" altLang="zh-CN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𝑐</m:t>
                        </m:r>
                      </m:e>
                      <m:sub>
                        <m:r>
                          <a:rPr lang="en-US" altLang="zh-CN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𝐵𝐵</m:t>
                        </m:r>
                      </m:sub>
                    </m:sSub>
                    <m:f>
                      <m:fPr>
                        <m:ctrlPr>
                          <a:rPr lang="zh-CN" altLang="zh-CN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𝑎</m:t>
                        </m:r>
                      </m:num>
                      <m:den>
                        <m:sSub>
                          <m:sSubPr>
                            <m:ctrlPr>
                              <a:rPr lang="zh-CN" altLang="zh-CN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𝑓</m:t>
                            </m:r>
                          </m:e>
                          <m:sub>
                            <m:r>
                              <a:rPr lang="en-US" altLang="zh-CN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𝑎</m:t>
                            </m:r>
                          </m:sub>
                        </m:sSub>
                      </m:den>
                    </m:f>
                    <m:r>
                      <a:rPr lang="en-US" altLang="zh-CN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 </m:t>
                    </m:r>
                    <m:sSub>
                      <m:sSubPr>
                        <m:ctrlPr>
                          <a:rPr lang="zh-CN" altLang="zh-CN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𝐵</m:t>
                        </m:r>
                      </m:e>
                      <m:sub>
                        <m:r>
                          <a:rPr lang="en-US" altLang="zh-CN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𝜇𝜈</m:t>
                        </m:r>
                      </m:sub>
                    </m:sSub>
                    <m:sSup>
                      <m:sSupPr>
                        <m:ctrlPr>
                          <a:rPr lang="zh-CN" altLang="zh-CN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acc>
                          <m:accPr>
                            <m:chr m:val="̃"/>
                            <m:ctrlPr>
                              <a:rPr lang="zh-CN" altLang="zh-CN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altLang="zh-CN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𝐵</m:t>
                            </m:r>
                          </m:e>
                        </m:acc>
                      </m:e>
                      <m:sup>
                        <m:r>
                          <a:rPr lang="en-US" altLang="zh-CN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𝜇𝜈</m:t>
                        </m:r>
                      </m:sup>
                    </m:sSup>
                  </m:oMath>
                </a14:m>
                <a:r>
                  <a:rPr lang="en-US" altLang="zh-CN" dirty="0">
                    <a:solidFill>
                      <a:schemeClr val="tx1"/>
                    </a:solidFill>
                  </a:rPr>
                  <a:t>    </a:t>
                </a:r>
                <a:endParaRPr lang="zh-CN" altLang="zh-CN" dirty="0">
                  <a:solidFill>
                    <a:schemeClr val="tx1"/>
                  </a:solidFill>
                </a:endParaRPr>
              </a:p>
              <a:p>
                <a:endParaRPr lang="zh-CN" altLang="zh-CN" dirty="0">
                  <a:solidFill>
                    <a:schemeClr val="tx1"/>
                  </a:solidFill>
                </a:endParaRPr>
              </a:p>
              <a:p>
                <a:endParaRPr lang="zh-CN" altLang="zh-CN" dirty="0">
                  <a:solidFill>
                    <a:schemeClr val="tx1"/>
                  </a:solidFill>
                </a:endParaRPr>
              </a:p>
              <a:p>
                <a:endParaRPr lang="zh-CN" altLang="en-US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4" name="矩形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0962" y="2987722"/>
                <a:ext cx="5544596" cy="1795363"/>
              </a:xfrm>
              <a:prstGeom prst="rect">
                <a:avLst/>
              </a:prstGeom>
              <a:blipFill>
                <a:blip r:embed="rId4"/>
                <a:stretch>
                  <a:fillRect t="-3729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文本框 4"/>
              <p:cNvSpPr txBox="1"/>
              <p:nvPr/>
            </p:nvSpPr>
            <p:spPr>
              <a:xfrm>
                <a:off x="1514078" y="4301810"/>
                <a:ext cx="352307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zh-CN" altLang="en-US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电弱</m:t>
                    </m:r>
                    <m:r>
                      <a:rPr lang="zh-CN" altLang="en-US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破</m:t>
                    </m:r>
                  </m:oMath>
                </a14:m>
                <a:r>
                  <a:rPr lang="zh-CN" altLang="en-US" dirty="0">
                    <a:solidFill>
                      <a:schemeClr val="tx1"/>
                    </a:solidFill>
                  </a:rPr>
                  <a:t>缺后：</a:t>
                </a:r>
              </a:p>
            </p:txBody>
          </p:sp>
        </mc:Choice>
        <mc:Fallback xmlns="">
          <p:sp>
            <p:nvSpPr>
              <p:cNvPr id="5" name="文本框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14078" y="4301810"/>
                <a:ext cx="3523071" cy="369332"/>
              </a:xfrm>
              <a:prstGeom prst="rect">
                <a:avLst/>
              </a:prstGeom>
              <a:blipFill>
                <a:blip r:embed="rId5"/>
                <a:stretch>
                  <a:fillRect l="-519" t="-10000" b="-2666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矩形 5"/>
              <p:cNvSpPr/>
              <p:nvPr/>
            </p:nvSpPr>
            <p:spPr>
              <a:xfrm>
                <a:off x="142572" y="5014789"/>
                <a:ext cx="6096000" cy="1272143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indent="304800">
                  <a:lnSpc>
                    <a:spcPts val="3400"/>
                  </a:lnSpc>
                  <a:spcBef>
                    <a:spcPts val="1200"/>
                  </a:spcBef>
                  <a:spcAft>
                    <a:spcPts val="12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zh-CN" altLang="zh-CN" i="1" kern="10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CN" i="1" kern="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宋体" panose="02010600030101010101" pitchFamily="2" charset="-122"/>
                            </a:rPr>
                            <m:t>ℒ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n-US" altLang="zh-CN" kern="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宋体" panose="02010600030101010101" pitchFamily="2" charset="-122"/>
                            </a:rPr>
                            <m:t>int</m:t>
                          </m:r>
                        </m:sub>
                      </m:sSub>
                      <m:r>
                        <a:rPr lang="en-US" altLang="zh-CN" i="1" kern="10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宋体" panose="02010600030101010101" pitchFamily="2" charset="-122"/>
                        </a:rPr>
                        <m:t> = − </m:t>
                      </m:r>
                      <m:f>
                        <m:fPr>
                          <m:ctrlPr>
                            <a:rPr lang="zh-CN" altLang="zh-CN" i="1" kern="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i="1" kern="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宋体" panose="02010600030101010101" pitchFamily="2" charset="-122"/>
                            </a:rPr>
                            <m:t>1</m:t>
                          </m:r>
                        </m:num>
                        <m:den>
                          <m:r>
                            <a:rPr lang="en-US" altLang="zh-CN" i="1" kern="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宋体" panose="02010600030101010101" pitchFamily="2" charset="-122"/>
                            </a:rPr>
                            <m:t>4</m:t>
                          </m:r>
                        </m:den>
                      </m:f>
                      <m:sSub>
                        <m:sSubPr>
                          <m:ctrlPr>
                            <a:rPr lang="zh-CN" altLang="zh-CN" i="1" kern="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CN" i="1" kern="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宋体" panose="02010600030101010101" pitchFamily="2" charset="-122"/>
                            </a:rPr>
                            <m:t>𝑔</m:t>
                          </m:r>
                        </m:e>
                        <m:sub>
                          <m:r>
                            <a:rPr lang="en-US" altLang="zh-CN" i="1" kern="100" baseline="-250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宋体" panose="02010600030101010101" pitchFamily="2" charset="-122"/>
                            </a:rPr>
                            <m:t>𝑎</m:t>
                          </m:r>
                          <m:r>
                            <a:rPr lang="en-US" altLang="zh-CN" i="1" kern="100" baseline="-250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宋体" panose="02010600030101010101" pitchFamily="2" charset="-122"/>
                            </a:rPr>
                            <m:t>𝛾𝛾</m:t>
                          </m:r>
                        </m:sub>
                      </m:sSub>
                      <m:r>
                        <a:rPr lang="en-US" altLang="zh-CN" i="1" kern="10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宋体" panose="02010600030101010101" pitchFamily="2" charset="-122"/>
                        </a:rPr>
                        <m:t>𝑎</m:t>
                      </m:r>
                      <m:sSub>
                        <m:sSubPr>
                          <m:ctrlPr>
                            <a:rPr lang="zh-CN" altLang="zh-CN" i="1" kern="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CN" i="1" kern="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宋体" panose="02010600030101010101" pitchFamily="2" charset="-122"/>
                            </a:rPr>
                            <m:t>𝐹</m:t>
                          </m:r>
                        </m:e>
                        <m:sub>
                          <m:r>
                            <a:rPr lang="en-US" altLang="zh-CN" i="1" kern="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宋体" panose="02010600030101010101" pitchFamily="2" charset="-122"/>
                            </a:rPr>
                            <m:t>𝜇𝜈</m:t>
                          </m:r>
                        </m:sub>
                      </m:sSub>
                      <m:sSup>
                        <m:sSupPr>
                          <m:ctrlPr>
                            <a:rPr lang="zh-CN" altLang="zh-CN" i="1" kern="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acc>
                            <m:accPr>
                              <m:chr m:val="̃"/>
                              <m:ctrlPr>
                                <a:rPr lang="zh-CN" altLang="zh-CN" i="1" kern="10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altLang="zh-CN" i="1" kern="10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宋体" panose="02010600030101010101" pitchFamily="2" charset="-122"/>
                                </a:rPr>
                                <m:t>𝐹</m:t>
                              </m:r>
                            </m:e>
                          </m:acc>
                        </m:e>
                        <m:sup>
                          <m:r>
                            <a:rPr lang="en-US" altLang="zh-CN" i="1" kern="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宋体" panose="02010600030101010101" pitchFamily="2" charset="-122"/>
                            </a:rPr>
                            <m:t>𝜇𝜈</m:t>
                          </m:r>
                        </m:sup>
                      </m:sSup>
                      <m:r>
                        <a:rPr lang="en-US" altLang="zh-CN" i="1" kern="10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宋体" panose="02010600030101010101" pitchFamily="2" charset="-122"/>
                        </a:rPr>
                        <m:t>−</m:t>
                      </m:r>
                      <m:f>
                        <m:fPr>
                          <m:ctrlPr>
                            <a:rPr lang="zh-CN" altLang="zh-CN" i="1" kern="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i="1" kern="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宋体" panose="02010600030101010101" pitchFamily="2" charset="-122"/>
                            </a:rPr>
                            <m:t>1</m:t>
                          </m:r>
                        </m:num>
                        <m:den>
                          <m:r>
                            <a:rPr lang="en-US" altLang="zh-CN" i="1" kern="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宋体" panose="02010600030101010101" pitchFamily="2" charset="-122"/>
                            </a:rPr>
                            <m:t>2</m:t>
                          </m:r>
                        </m:den>
                      </m:f>
                      <m:sSub>
                        <m:sSubPr>
                          <m:ctrlPr>
                            <a:rPr lang="zh-CN" altLang="zh-CN" i="1" kern="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CN" i="1" kern="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宋体" panose="02010600030101010101" pitchFamily="2" charset="-122"/>
                            </a:rPr>
                            <m:t>𝑔</m:t>
                          </m:r>
                        </m:e>
                        <m:sub>
                          <m:r>
                            <a:rPr lang="en-US" altLang="zh-CN" i="1" kern="100" baseline="-250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宋体" panose="02010600030101010101" pitchFamily="2" charset="-122"/>
                            </a:rPr>
                            <m:t>𝑎𝑍</m:t>
                          </m:r>
                          <m:r>
                            <a:rPr lang="en-US" altLang="zh-CN" i="1" kern="100" baseline="-250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宋体" panose="02010600030101010101" pitchFamily="2" charset="-122"/>
                            </a:rPr>
                            <m:t>𝛾</m:t>
                          </m:r>
                        </m:sub>
                      </m:sSub>
                      <m:r>
                        <a:rPr lang="en-US" altLang="zh-CN" i="1" kern="10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宋体" panose="02010600030101010101" pitchFamily="2" charset="-122"/>
                        </a:rPr>
                        <m:t>𝑎</m:t>
                      </m:r>
                      <m:sSub>
                        <m:sSubPr>
                          <m:ctrlPr>
                            <a:rPr lang="zh-CN" altLang="zh-CN" i="1" kern="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CN" i="1" kern="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宋体" panose="02010600030101010101" pitchFamily="2" charset="-122"/>
                            </a:rPr>
                            <m:t>𝑍</m:t>
                          </m:r>
                        </m:e>
                        <m:sub>
                          <m:r>
                            <a:rPr lang="en-US" altLang="zh-CN" i="1" kern="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宋体" panose="02010600030101010101" pitchFamily="2" charset="-122"/>
                            </a:rPr>
                            <m:t>𝜇𝜈</m:t>
                          </m:r>
                        </m:sub>
                      </m:sSub>
                      <m:sSup>
                        <m:sSupPr>
                          <m:ctrlPr>
                            <a:rPr lang="zh-CN" altLang="zh-CN" i="1" kern="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acc>
                            <m:accPr>
                              <m:chr m:val="̃"/>
                              <m:ctrlPr>
                                <a:rPr lang="zh-CN" altLang="zh-CN" i="1" kern="10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altLang="zh-CN" i="1" kern="10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宋体" panose="02010600030101010101" pitchFamily="2" charset="-122"/>
                                </a:rPr>
                                <m:t>𝐹</m:t>
                              </m:r>
                            </m:e>
                          </m:acc>
                        </m:e>
                        <m:sup>
                          <m:r>
                            <a:rPr lang="en-US" altLang="zh-CN" i="1" kern="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宋体" panose="02010600030101010101" pitchFamily="2" charset="-122"/>
                            </a:rPr>
                            <m:t>𝜇𝜈</m:t>
                          </m:r>
                        </m:sup>
                      </m:sSup>
                    </m:oMath>
                  </m:oMathPara>
                </a14:m>
                <a:endParaRPr lang="zh-CN" altLang="zh-CN" sz="1400" kern="100" dirty="0"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  <a:p>
                <a:pPr indent="304800">
                  <a:lnSpc>
                    <a:spcPts val="3400"/>
                  </a:lnSpc>
                  <a:spcBef>
                    <a:spcPts val="1200"/>
                  </a:spcBef>
                  <a:spcAft>
                    <a:spcPts val="12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CN" i="1" kern="10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宋体" panose="02010600030101010101" pitchFamily="2" charset="-122"/>
                        </a:rPr>
                        <m:t>                </m:t>
                      </m:r>
                      <m:r>
                        <a:rPr lang="en-US" altLang="zh-CN" b="0" i="1" kern="10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宋体" panose="02010600030101010101" pitchFamily="2" charset="-122"/>
                        </a:rPr>
                        <m:t>           </m:t>
                      </m:r>
                      <m:r>
                        <a:rPr lang="en-US" altLang="zh-CN" i="1" kern="10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宋体" panose="02010600030101010101" pitchFamily="2" charset="-122"/>
                        </a:rPr>
                        <m:t>− </m:t>
                      </m:r>
                      <m:f>
                        <m:fPr>
                          <m:ctrlPr>
                            <a:rPr lang="zh-CN" altLang="zh-CN" i="1" kern="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i="1" kern="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宋体" panose="02010600030101010101" pitchFamily="2" charset="-122"/>
                            </a:rPr>
                            <m:t>1</m:t>
                          </m:r>
                        </m:num>
                        <m:den>
                          <m:r>
                            <a:rPr lang="en-US" altLang="zh-CN" i="1" kern="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宋体" panose="02010600030101010101" pitchFamily="2" charset="-122"/>
                            </a:rPr>
                            <m:t>4</m:t>
                          </m:r>
                        </m:den>
                      </m:f>
                      <m:sSub>
                        <m:sSubPr>
                          <m:ctrlPr>
                            <a:rPr lang="zh-CN" altLang="zh-CN" i="1" kern="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CN" i="1" kern="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宋体" panose="02010600030101010101" pitchFamily="2" charset="-122"/>
                            </a:rPr>
                            <m:t>𝑔</m:t>
                          </m:r>
                        </m:e>
                        <m:sub>
                          <m:r>
                            <a:rPr lang="en-US" altLang="zh-CN" i="1" kern="100" baseline="-250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宋体" panose="02010600030101010101" pitchFamily="2" charset="-122"/>
                            </a:rPr>
                            <m:t>𝑎𝑍𝑍</m:t>
                          </m:r>
                        </m:sub>
                      </m:sSub>
                      <m:r>
                        <a:rPr lang="en-US" altLang="zh-CN" i="1" kern="10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宋体" panose="02010600030101010101" pitchFamily="2" charset="-122"/>
                        </a:rPr>
                        <m:t>𝑎</m:t>
                      </m:r>
                      <m:sSub>
                        <m:sSubPr>
                          <m:ctrlPr>
                            <a:rPr lang="zh-CN" altLang="zh-CN" i="1" kern="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CN" i="1" kern="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宋体" panose="02010600030101010101" pitchFamily="2" charset="-122"/>
                            </a:rPr>
                            <m:t>𝑍</m:t>
                          </m:r>
                        </m:e>
                        <m:sub>
                          <m:r>
                            <a:rPr lang="en-US" altLang="zh-CN" i="1" kern="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宋体" panose="02010600030101010101" pitchFamily="2" charset="-122"/>
                            </a:rPr>
                            <m:t>𝜇𝜈</m:t>
                          </m:r>
                        </m:sub>
                      </m:sSub>
                      <m:sSup>
                        <m:sSupPr>
                          <m:ctrlPr>
                            <a:rPr lang="zh-CN" altLang="zh-CN" i="1" kern="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acc>
                            <m:accPr>
                              <m:chr m:val="̃"/>
                              <m:ctrlPr>
                                <a:rPr lang="zh-CN" altLang="zh-CN" i="1" kern="10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altLang="zh-CN" i="1" kern="10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宋体" panose="02010600030101010101" pitchFamily="2" charset="-122"/>
                                </a:rPr>
                                <m:t>𝑍</m:t>
                              </m:r>
                            </m:e>
                          </m:acc>
                        </m:e>
                        <m:sup>
                          <m:r>
                            <a:rPr lang="en-US" altLang="zh-CN" i="1" kern="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宋体" panose="02010600030101010101" pitchFamily="2" charset="-122"/>
                            </a:rPr>
                            <m:t>𝜇𝜈</m:t>
                          </m:r>
                        </m:sup>
                      </m:sSup>
                      <m:r>
                        <a:rPr lang="en-US" altLang="zh-CN" i="1" kern="10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宋体" panose="02010600030101010101" pitchFamily="2" charset="-122"/>
                        </a:rPr>
                        <m:t>− </m:t>
                      </m:r>
                      <m:f>
                        <m:fPr>
                          <m:ctrlPr>
                            <a:rPr lang="zh-CN" altLang="zh-CN" i="1" kern="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i="1" kern="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宋体" panose="02010600030101010101" pitchFamily="2" charset="-122"/>
                            </a:rPr>
                            <m:t>1</m:t>
                          </m:r>
                        </m:num>
                        <m:den>
                          <m:r>
                            <a:rPr lang="en-US" altLang="zh-CN" i="1" kern="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宋体" panose="02010600030101010101" pitchFamily="2" charset="-122"/>
                            </a:rPr>
                            <m:t>4</m:t>
                          </m:r>
                        </m:den>
                      </m:f>
                      <m:sSub>
                        <m:sSubPr>
                          <m:ctrlPr>
                            <a:rPr lang="zh-CN" altLang="zh-CN" i="1" kern="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CN" i="1" kern="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宋体" panose="02010600030101010101" pitchFamily="2" charset="-122"/>
                            </a:rPr>
                            <m:t>𝑔</m:t>
                          </m:r>
                        </m:e>
                        <m:sub>
                          <m:r>
                            <a:rPr lang="en-US" altLang="zh-CN" i="1" kern="100" baseline="-250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宋体" panose="02010600030101010101" pitchFamily="2" charset="-122"/>
                            </a:rPr>
                            <m:t>𝑎𝑊𝑊</m:t>
                          </m:r>
                        </m:sub>
                      </m:sSub>
                      <m:r>
                        <a:rPr lang="en-US" altLang="zh-CN" i="1" kern="10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宋体" panose="02010600030101010101" pitchFamily="2" charset="-122"/>
                        </a:rPr>
                        <m:t>𝑎</m:t>
                      </m:r>
                      <m:sSubSup>
                        <m:sSubSupPr>
                          <m:ctrlPr>
                            <a:rPr lang="zh-CN" altLang="zh-CN" i="1" kern="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altLang="zh-CN" i="1" kern="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宋体" panose="02010600030101010101" pitchFamily="2" charset="-122"/>
                            </a:rPr>
                            <m:t>𝑊</m:t>
                          </m:r>
                        </m:e>
                        <m:sub>
                          <m:r>
                            <a:rPr lang="en-US" altLang="zh-CN" i="1" kern="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宋体" panose="02010600030101010101" pitchFamily="2" charset="-122"/>
                            </a:rPr>
                            <m:t>𝜇𝜈</m:t>
                          </m:r>
                        </m:sub>
                        <m:sup>
                          <m:r>
                            <a:rPr lang="en-US" altLang="zh-CN" i="1" kern="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宋体" panose="02010600030101010101" pitchFamily="2" charset="-122"/>
                            </a:rPr>
                            <m:t>+</m:t>
                          </m:r>
                        </m:sup>
                      </m:sSubSup>
                      <m:sSup>
                        <m:sSupPr>
                          <m:ctrlPr>
                            <a:rPr lang="zh-CN" altLang="zh-CN" i="1" kern="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acc>
                            <m:accPr>
                              <m:chr m:val="̃"/>
                              <m:ctrlPr>
                                <a:rPr lang="zh-CN" altLang="zh-CN" i="1" kern="10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altLang="zh-CN" i="1" kern="10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宋体" panose="02010600030101010101" pitchFamily="2" charset="-122"/>
                                </a:rPr>
                                <m:t>𝑊</m:t>
                              </m:r>
                            </m:e>
                          </m:acc>
                        </m:e>
                        <m:sup>
                          <m:r>
                            <a:rPr lang="en-US" altLang="zh-CN" i="1" kern="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宋体" panose="02010600030101010101" pitchFamily="2" charset="-122"/>
                            </a:rPr>
                            <m:t>−</m:t>
                          </m:r>
                          <m:r>
                            <a:rPr lang="en-US" altLang="zh-CN" i="1" kern="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宋体" panose="02010600030101010101" pitchFamily="2" charset="-122"/>
                            </a:rPr>
                            <m:t>𝜇𝜈</m:t>
                          </m:r>
                        </m:sup>
                      </m:sSup>
                      <m:r>
                        <a:rPr lang="en-US" altLang="zh-CN" kern="10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宋体" panose="02010600030101010101" pitchFamily="2" charset="-122"/>
                        </a:rPr>
                        <m:t>+ ⋯</m:t>
                      </m:r>
                    </m:oMath>
                  </m:oMathPara>
                </a14:m>
                <a:endParaRPr lang="zh-CN" altLang="zh-CN" sz="1400" kern="100" dirty="0">
                  <a:solidFill>
                    <a:schemeClr val="bg1"/>
                  </a:solidFill>
                  <a:effectLst/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</mc:Choice>
        <mc:Fallback xmlns="">
          <p:sp>
            <p:nvSpPr>
              <p:cNvPr id="6" name="矩形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2572" y="5014789"/>
                <a:ext cx="6096000" cy="1272143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Rounded Rectangle 43"/>
          <p:cNvSpPr/>
          <p:nvPr/>
        </p:nvSpPr>
        <p:spPr>
          <a:xfrm>
            <a:off x="4971462" y="187914"/>
            <a:ext cx="1918984" cy="636652"/>
          </a:xfrm>
          <a:prstGeom prst="roundRect">
            <a:avLst>
              <a:gd name="adj" fmla="val 0"/>
            </a:avLst>
          </a:prstGeom>
          <a:solidFill>
            <a:srgbClr val="D6DC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2" name="TextBox 44"/>
          <p:cNvSpPr txBox="1"/>
          <p:nvPr/>
        </p:nvSpPr>
        <p:spPr>
          <a:xfrm>
            <a:off x="5181515" y="354501"/>
            <a:ext cx="1549650" cy="338554"/>
          </a:xfrm>
          <a:prstGeom prst="rect">
            <a:avLst/>
          </a:prstGeom>
          <a:solidFill>
            <a:srgbClr val="D6DCE5"/>
          </a:solidFill>
        </p:spPr>
        <p:txBody>
          <a:bodyPr wrap="square" rtlCol="0">
            <a:spAutoFit/>
          </a:bodyPr>
          <a:lstStyle/>
          <a:p>
            <a:r>
              <a:rPr lang="en-US" altLang="zh-CN" sz="1600" b="1" dirty="0">
                <a:solidFill>
                  <a:schemeClr val="bg1"/>
                </a:solidFill>
                <a:latin typeface="思源黑体 CN Medium" pitchFamily="34" charset="-122"/>
                <a:ea typeface="思源黑体 CN Medium" pitchFamily="34" charset="-122"/>
              </a:rPr>
              <a:t>1.3 </a:t>
            </a:r>
            <a:r>
              <a:rPr lang="zh-CN" altLang="en-US" sz="1600" b="1" dirty="0">
                <a:solidFill>
                  <a:schemeClr val="bg1"/>
                </a:solidFill>
                <a:latin typeface="思源黑体 CN Medium" pitchFamily="34" charset="-122"/>
                <a:ea typeface="思源黑体 CN Medium" pitchFamily="34" charset="-122"/>
              </a:rPr>
              <a:t>研究现状</a:t>
            </a:r>
            <a:endParaRPr lang="id-ID" sz="1600" b="1" dirty="0">
              <a:solidFill>
                <a:schemeClr val="bg1"/>
              </a:solidFill>
              <a:latin typeface="思源黑体 CN Medium" pitchFamily="34" charset="-122"/>
              <a:ea typeface="思源黑体 CN Medium" pitchFamily="34" charset="-122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文本框 6">
                <a:extLst>
                  <a:ext uri="{FF2B5EF4-FFF2-40B4-BE49-F238E27FC236}">
                    <a16:creationId xmlns:a16="http://schemas.microsoft.com/office/drawing/2014/main" id="{524008C8-C412-4182-A37B-24E5A1AD1898}"/>
                  </a:ext>
                </a:extLst>
              </p:cNvPr>
              <p:cNvSpPr txBox="1"/>
              <p:nvPr/>
            </p:nvSpPr>
            <p:spPr>
              <a:xfrm>
                <a:off x="7293447" y="2967955"/>
                <a:ext cx="4102845" cy="473719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000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000" b="0" i="1" baseline="0" dirty="0">
                            <a:latin typeface="Cambria Math" panose="02040503050406030204" pitchFamily="18" charset="0"/>
                          </a:rPr>
                          <m:t>𝑔</m:t>
                        </m:r>
                      </m:e>
                      <m:sub>
                        <m:r>
                          <a:rPr lang="en-US" altLang="zh-CN" sz="2000" b="0" i="1" baseline="0" dirty="0">
                            <a:latin typeface="Cambria Math" panose="02040503050406030204" pitchFamily="18" charset="0"/>
                          </a:rPr>
                          <m:t>𝑎</m:t>
                        </m:r>
                        <m:r>
                          <a:rPr lang="en-US" altLang="zh-CN" sz="2000" b="0" i="1" baseline="0" dirty="0" err="1">
                            <a:latin typeface="Cambria Math" panose="02040503050406030204" pitchFamily="18" charset="0"/>
                          </a:rPr>
                          <m:t>𝛾𝛾</m:t>
                        </m:r>
                      </m:sub>
                    </m:sSub>
                    <m:r>
                      <a:rPr lang="zh-CN" altLang="en-US" sz="2000" b="0" i="1" baseline="0" dirty="0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altLang="zh-CN" sz="2000" b="1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</a:t>
                </a:r>
                <a:r>
                  <a:rPr lang="en-US" altLang="zh-CN" sz="20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0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000" b="0" i="1" baseline="0" smtClean="0">
                            <a:latin typeface="Cambria Math" panose="02040503050406030204" pitchFamily="18" charset="0"/>
                          </a:rPr>
                          <m:t>4</m:t>
                        </m:r>
                      </m:num>
                      <m:den>
                        <m:sSub>
                          <m:sSubPr>
                            <m:ctrlPr>
                              <a:rPr lang="en-US" altLang="zh-CN" sz="2000" i="1" dirty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sz="2000" b="0" i="1" baseline="0" dirty="0" smtClean="0">
                                <a:latin typeface="Cambria Math" panose="02040503050406030204" pitchFamily="18" charset="0"/>
                              </a:rPr>
                              <m:t>𝑓</m:t>
                            </m:r>
                          </m:e>
                          <m:sub>
                            <m:r>
                              <a:rPr lang="en-US" altLang="zh-CN" sz="2000" b="0" i="1" baseline="0" dirty="0">
                                <a:latin typeface="Cambria Math" panose="02040503050406030204" pitchFamily="18" charset="0"/>
                              </a:rPr>
                              <m:t>𝑎</m:t>
                            </m:r>
                          </m:sub>
                        </m:sSub>
                      </m:den>
                    </m:f>
                    <m:r>
                      <a:rPr lang="en-US" altLang="zh-CN" sz="2000" b="0" i="1" smtClean="0">
                        <a:latin typeface="Cambria Math" panose="02040503050406030204" pitchFamily="18" charset="0"/>
                      </a:rPr>
                      <m:t> </m:t>
                    </m:r>
                    <m:d>
                      <m:dPr>
                        <m:ctrlPr>
                          <a:rPr lang="en-US" altLang="zh-CN" sz="20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Sup>
                          <m:sSubSupPr>
                            <m:ctrlPr>
                              <a:rPr lang="en-US" altLang="zh-CN" sz="2000" i="1" smtClean="0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altLang="zh-CN" sz="2000" b="0" i="1" baseline="0" smtClean="0">
                                <a:latin typeface="Cambria Math" panose="02040503050406030204" pitchFamily="18" charset="0"/>
                              </a:rPr>
                              <m:t>𝑠</m:t>
                            </m:r>
                          </m:e>
                          <m:sub>
                            <m:r>
                              <a:rPr lang="el-GR" altLang="zh-CN" sz="2000" b="0" i="1" baseline="0" smtClean="0">
                                <a:latin typeface="Cambria Math" panose="02040503050406030204" pitchFamily="18" charset="0"/>
                              </a:rPr>
                              <m:t>𝜃</m:t>
                            </m:r>
                          </m:sub>
                          <m:sup>
                            <m:r>
                              <a:rPr lang="en-US" altLang="zh-CN" sz="2000" b="0" i="1" baseline="0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bSup>
                        <m:sSub>
                          <m:sSubPr>
                            <m:ctrlPr>
                              <a:rPr lang="en-US" altLang="zh-CN" sz="20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sz="2000" b="0" i="1" baseline="0" smtClean="0">
                                <a:latin typeface="Cambria Math" panose="02040503050406030204" pitchFamily="18" charset="0"/>
                              </a:rPr>
                              <m:t>𝑐</m:t>
                            </m:r>
                          </m:e>
                          <m:sub>
                            <m:acc>
                              <m:accPr>
                                <m:chr m:val="̃"/>
                                <m:ctrlPr>
                                  <a:rPr lang="en-US" altLang="zh-CN" sz="2000" i="1"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US" altLang="zh-CN" sz="2000" b="0" i="1" baseline="0">
                                    <a:latin typeface="Cambria Math" panose="02040503050406030204" pitchFamily="18" charset="0"/>
                                  </a:rPr>
                                  <m:t>𝑊</m:t>
                                </m:r>
                              </m:e>
                            </m:acc>
                          </m:sub>
                        </m:sSub>
                        <m:r>
                          <a:rPr lang="en-US" altLang="zh-CN" sz="2000" b="0" i="1" baseline="0" smtClean="0">
                            <a:latin typeface="Cambria Math" panose="02040503050406030204" pitchFamily="18" charset="0"/>
                          </a:rPr>
                          <m:t>+ </m:t>
                        </m:r>
                        <m:sSubSup>
                          <m:sSubSupPr>
                            <m:ctrlPr>
                              <a:rPr lang="en-US" altLang="zh-CN" sz="2000" i="1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altLang="zh-CN" sz="2000" b="0" i="1" baseline="0" smtClean="0">
                                <a:latin typeface="Cambria Math" panose="02040503050406030204" pitchFamily="18" charset="0"/>
                              </a:rPr>
                              <m:t>𝑐</m:t>
                            </m:r>
                          </m:e>
                          <m:sub>
                            <m:r>
                              <a:rPr lang="el-GR" altLang="zh-CN" sz="2000" b="0" i="1" baseline="0">
                                <a:latin typeface="Cambria Math" panose="02040503050406030204" pitchFamily="18" charset="0"/>
                              </a:rPr>
                              <m:t>𝜃</m:t>
                            </m:r>
                          </m:sub>
                          <m:sup>
                            <m:r>
                              <a:rPr lang="en-US" altLang="zh-CN" sz="2000" b="0" i="1" baseline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bSup>
                        <m:sSub>
                          <m:sSubPr>
                            <m:ctrlPr>
                              <a:rPr lang="en-US" altLang="zh-CN" sz="20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sz="2000" b="0" i="1" baseline="0">
                                <a:latin typeface="Cambria Math" panose="02040503050406030204" pitchFamily="18" charset="0"/>
                              </a:rPr>
                              <m:t>𝑐</m:t>
                            </m:r>
                          </m:e>
                          <m:sub>
                            <m:acc>
                              <m:accPr>
                                <m:chr m:val="̃"/>
                                <m:ctrlPr>
                                  <a:rPr lang="en-US" altLang="zh-CN" sz="2000" i="1"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US" altLang="zh-CN" sz="2000" b="0" i="1" baseline="0" smtClean="0">
                                    <a:latin typeface="Cambria Math" panose="02040503050406030204" pitchFamily="18" charset="0"/>
                                  </a:rPr>
                                  <m:t>𝐵</m:t>
                                </m:r>
                              </m:e>
                            </m:acc>
                          </m:sub>
                        </m:sSub>
                        <m:r>
                          <a:rPr lang="en-US" altLang="zh-CN" sz="2000" b="0" i="1" baseline="0">
                            <a:latin typeface="Cambria Math" panose="02040503050406030204" pitchFamily="18" charset="0"/>
                          </a:rPr>
                          <m:t> </m:t>
                        </m:r>
                      </m:e>
                    </m:d>
                    <m:r>
                      <a:rPr lang="en-US" altLang="zh-CN" sz="2000" b="0" i="0" baseline="0" smtClean="0">
                        <a:latin typeface="Cambria Math" panose="02040503050406030204" pitchFamily="18" charset="0"/>
                      </a:rPr>
                      <m:t>,</m:t>
                    </m:r>
                  </m:oMath>
                </a14:m>
                <a:endParaRPr lang="zh-CN" altLang="en-US" sz="20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7" name="文本框 6">
                <a:extLst>
                  <a:ext uri="{FF2B5EF4-FFF2-40B4-BE49-F238E27FC236}">
                    <a16:creationId xmlns:a16="http://schemas.microsoft.com/office/drawing/2014/main" id="{524008C8-C412-4182-A37B-24E5A1AD189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93447" y="2967955"/>
                <a:ext cx="4102845" cy="473719"/>
              </a:xfrm>
              <a:prstGeom prst="rect">
                <a:avLst/>
              </a:prstGeom>
              <a:blipFill>
                <a:blip r:embed="rId7"/>
                <a:stretch>
                  <a:fillRect l="-2229" t="-3846" b="-1666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文本框 8">
                <a:extLst>
                  <a:ext uri="{FF2B5EF4-FFF2-40B4-BE49-F238E27FC236}">
                    <a16:creationId xmlns:a16="http://schemas.microsoft.com/office/drawing/2014/main" id="{1D23B24C-867F-4FFC-2049-28991CE95F75}"/>
                  </a:ext>
                </a:extLst>
              </p:cNvPr>
              <p:cNvSpPr txBox="1"/>
              <p:nvPr/>
            </p:nvSpPr>
            <p:spPr>
              <a:xfrm>
                <a:off x="7324344" y="3692723"/>
                <a:ext cx="4102845" cy="491160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000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000" b="0" i="1" baseline="0" dirty="0">
                            <a:latin typeface="Cambria Math" panose="02040503050406030204" pitchFamily="18" charset="0"/>
                          </a:rPr>
                          <m:t>𝑔</m:t>
                        </m:r>
                      </m:e>
                      <m:sub>
                        <m:r>
                          <a:rPr lang="en-US" altLang="zh-CN" sz="2000" b="0" i="1" baseline="0" dirty="0">
                            <a:latin typeface="Cambria Math" panose="02040503050406030204" pitchFamily="18" charset="0"/>
                          </a:rPr>
                          <m:t>𝑎</m:t>
                        </m:r>
                        <m:r>
                          <a:rPr lang="en-US" altLang="zh-CN" sz="2000" b="0" i="1" baseline="0" dirty="0" smtClean="0">
                            <a:latin typeface="Cambria Math" panose="02040503050406030204" pitchFamily="18" charset="0"/>
                          </a:rPr>
                          <m:t>𝑍𝑍</m:t>
                        </m:r>
                      </m:sub>
                    </m:sSub>
                    <m:r>
                      <a:rPr lang="zh-CN" altLang="en-US" sz="2000" b="0" i="1" baseline="0" dirty="0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altLang="zh-CN" sz="2000" b="1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</a:t>
                </a:r>
                <a:r>
                  <a:rPr lang="en-US" altLang="zh-CN" sz="20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0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000" b="0" i="1" baseline="0" smtClean="0">
                            <a:latin typeface="Cambria Math" panose="02040503050406030204" pitchFamily="18" charset="0"/>
                          </a:rPr>
                          <m:t>4</m:t>
                        </m:r>
                      </m:num>
                      <m:den>
                        <m:sSub>
                          <m:sSubPr>
                            <m:ctrlPr>
                              <a:rPr lang="en-US" altLang="zh-CN" sz="2000" i="1" dirty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sz="2000" b="0" i="1" baseline="0" dirty="0" smtClean="0">
                                <a:latin typeface="Cambria Math" panose="02040503050406030204" pitchFamily="18" charset="0"/>
                              </a:rPr>
                              <m:t>𝑓</m:t>
                            </m:r>
                          </m:e>
                          <m:sub>
                            <m:r>
                              <a:rPr lang="en-US" altLang="zh-CN" sz="2000" b="0" i="1" baseline="0" dirty="0">
                                <a:latin typeface="Cambria Math" panose="02040503050406030204" pitchFamily="18" charset="0"/>
                              </a:rPr>
                              <m:t>𝑎</m:t>
                            </m:r>
                          </m:sub>
                        </m:sSub>
                      </m:den>
                    </m:f>
                    <m:r>
                      <a:rPr lang="en-US" altLang="zh-CN" sz="2000" b="0" i="1" smtClean="0">
                        <a:latin typeface="Cambria Math" panose="02040503050406030204" pitchFamily="18" charset="0"/>
                      </a:rPr>
                      <m:t> </m:t>
                    </m:r>
                    <m:d>
                      <m:dPr>
                        <m:ctrlPr>
                          <a:rPr lang="en-US" altLang="zh-CN" sz="20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Sup>
                          <m:sSubSupPr>
                            <m:ctrlPr>
                              <a:rPr lang="en-US" altLang="zh-CN" sz="2000" i="1" smtClean="0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altLang="zh-CN" sz="2000" b="0" i="1" smtClean="0">
                                <a:latin typeface="Cambria Math" panose="02040503050406030204" pitchFamily="18" charset="0"/>
                              </a:rPr>
                              <m:t>𝑐</m:t>
                            </m:r>
                          </m:e>
                          <m:sub>
                            <m:r>
                              <a:rPr lang="el-GR" altLang="zh-CN" sz="2000" b="0" i="1" baseline="0" smtClean="0">
                                <a:latin typeface="Cambria Math" panose="02040503050406030204" pitchFamily="18" charset="0"/>
                              </a:rPr>
                              <m:t>𝜃</m:t>
                            </m:r>
                          </m:sub>
                          <m:sup>
                            <m:r>
                              <a:rPr lang="en-US" altLang="zh-CN" sz="2000" b="0" i="1" baseline="0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bSup>
                        <m:sSub>
                          <m:sSubPr>
                            <m:ctrlPr>
                              <a:rPr lang="en-US" altLang="zh-CN" sz="20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sz="2000" b="0" i="1" baseline="0" smtClean="0">
                                <a:latin typeface="Cambria Math" panose="02040503050406030204" pitchFamily="18" charset="0"/>
                              </a:rPr>
                              <m:t>𝑐</m:t>
                            </m:r>
                          </m:e>
                          <m:sub>
                            <m:acc>
                              <m:accPr>
                                <m:chr m:val="̃"/>
                                <m:ctrlPr>
                                  <a:rPr lang="en-US" altLang="zh-CN" sz="2000" i="1"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US" altLang="zh-CN" sz="2000" b="0" i="1" baseline="0">
                                    <a:latin typeface="Cambria Math" panose="02040503050406030204" pitchFamily="18" charset="0"/>
                                  </a:rPr>
                                  <m:t>𝑊</m:t>
                                </m:r>
                              </m:e>
                            </m:acc>
                          </m:sub>
                        </m:sSub>
                        <m:r>
                          <a:rPr lang="en-US" altLang="zh-CN" sz="2000" b="0" i="1" baseline="0" smtClean="0">
                            <a:latin typeface="Cambria Math" panose="02040503050406030204" pitchFamily="18" charset="0"/>
                          </a:rPr>
                          <m:t>+ </m:t>
                        </m:r>
                        <m:sSubSup>
                          <m:sSubSupPr>
                            <m:ctrlPr>
                              <a:rPr lang="en-US" altLang="zh-CN" sz="2000" i="1" smtClean="0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altLang="zh-CN" sz="2000" b="0" i="1" smtClean="0">
                                <a:latin typeface="Cambria Math" panose="02040503050406030204" pitchFamily="18" charset="0"/>
                              </a:rPr>
                              <m:t>𝑠</m:t>
                            </m:r>
                          </m:e>
                          <m:sub>
                            <m:r>
                              <a:rPr lang="el-GR" altLang="zh-CN" sz="2000" b="0" i="1" baseline="0">
                                <a:latin typeface="Cambria Math" panose="02040503050406030204" pitchFamily="18" charset="0"/>
                              </a:rPr>
                              <m:t>𝜃</m:t>
                            </m:r>
                          </m:sub>
                          <m:sup>
                            <m:r>
                              <a:rPr lang="en-US" altLang="zh-CN" sz="2000" b="0" i="1" baseline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bSup>
                        <m:sSub>
                          <m:sSubPr>
                            <m:ctrlPr>
                              <a:rPr lang="en-US" altLang="zh-CN" sz="20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sz="2000" b="0" i="1" baseline="0">
                                <a:latin typeface="Cambria Math" panose="02040503050406030204" pitchFamily="18" charset="0"/>
                              </a:rPr>
                              <m:t>𝑐</m:t>
                            </m:r>
                          </m:e>
                          <m:sub>
                            <m:acc>
                              <m:accPr>
                                <m:chr m:val="̃"/>
                                <m:ctrlPr>
                                  <a:rPr lang="en-US" altLang="zh-CN" sz="2000" i="1"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US" altLang="zh-CN" sz="2000" b="0" i="1" baseline="0" smtClean="0">
                                    <a:latin typeface="Cambria Math" panose="02040503050406030204" pitchFamily="18" charset="0"/>
                                  </a:rPr>
                                  <m:t>𝐵</m:t>
                                </m:r>
                              </m:e>
                            </m:acc>
                          </m:sub>
                        </m:sSub>
                        <m:r>
                          <a:rPr lang="en-US" altLang="zh-CN" sz="2000" b="0" i="1" baseline="0">
                            <a:latin typeface="Cambria Math" panose="02040503050406030204" pitchFamily="18" charset="0"/>
                          </a:rPr>
                          <m:t> </m:t>
                        </m:r>
                      </m:e>
                    </m:d>
                    <m:r>
                      <a:rPr lang="en-US" altLang="zh-CN" sz="2000" b="0" i="0" baseline="0" smtClean="0">
                        <a:latin typeface="Cambria Math" panose="02040503050406030204" pitchFamily="18" charset="0"/>
                      </a:rPr>
                      <m:t>,</m:t>
                    </m:r>
                  </m:oMath>
                </a14:m>
                <a:endParaRPr lang="zh-CN" altLang="en-US" sz="20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9" name="文本框 8">
                <a:extLst>
                  <a:ext uri="{FF2B5EF4-FFF2-40B4-BE49-F238E27FC236}">
                    <a16:creationId xmlns:a16="http://schemas.microsoft.com/office/drawing/2014/main" id="{1D23B24C-867F-4FFC-2049-28991CE95F7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24344" y="3692723"/>
                <a:ext cx="4102845" cy="491160"/>
              </a:xfrm>
              <a:prstGeom prst="rect">
                <a:avLst/>
              </a:prstGeom>
              <a:blipFill>
                <a:blip r:embed="rId8"/>
                <a:stretch>
                  <a:fillRect l="-2229" t="-3750" b="-1375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文本框 14">
                <a:extLst>
                  <a:ext uri="{FF2B5EF4-FFF2-40B4-BE49-F238E27FC236}">
                    <a16:creationId xmlns:a16="http://schemas.microsoft.com/office/drawing/2014/main" id="{D2F23E02-0981-80BC-05F6-3B3EF72C7DFA}"/>
                  </a:ext>
                </a:extLst>
              </p:cNvPr>
              <p:cNvSpPr txBox="1"/>
              <p:nvPr/>
            </p:nvSpPr>
            <p:spPr>
              <a:xfrm>
                <a:off x="7342880" y="4434291"/>
                <a:ext cx="4102845" cy="475002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000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000" b="0" i="1" baseline="0" dirty="0">
                            <a:latin typeface="Cambria Math" panose="02040503050406030204" pitchFamily="18" charset="0"/>
                          </a:rPr>
                          <m:t>𝑔</m:t>
                        </m:r>
                      </m:e>
                      <m:sub>
                        <m:r>
                          <a:rPr lang="en-US" altLang="zh-CN" sz="2000" b="0" i="1" baseline="0" dirty="0">
                            <a:latin typeface="Cambria Math" panose="02040503050406030204" pitchFamily="18" charset="0"/>
                          </a:rPr>
                          <m:t>𝑎</m:t>
                        </m:r>
                        <m:r>
                          <a:rPr lang="en-US" altLang="zh-CN" sz="2000" b="0" i="1" baseline="0" dirty="0" err="1">
                            <a:latin typeface="Cambria Math" panose="02040503050406030204" pitchFamily="18" charset="0"/>
                          </a:rPr>
                          <m:t>𝛾</m:t>
                        </m:r>
                        <m:r>
                          <a:rPr lang="en-US" altLang="zh-CN" sz="2000" b="0" i="1" baseline="0" dirty="0" smtClean="0">
                            <a:latin typeface="Cambria Math" panose="02040503050406030204" pitchFamily="18" charset="0"/>
                          </a:rPr>
                          <m:t>𝑍</m:t>
                        </m:r>
                      </m:sub>
                    </m:sSub>
                    <m:r>
                      <a:rPr lang="zh-CN" altLang="en-US" sz="2000" b="0" i="1" baseline="0" dirty="0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altLang="zh-CN" sz="2000" b="1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</a:t>
                </a:r>
                <a:r>
                  <a:rPr lang="en-US" altLang="zh-CN" sz="20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0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0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sSub>
                          <m:sSubPr>
                            <m:ctrlPr>
                              <a:rPr lang="en-US" altLang="zh-CN" sz="2000" i="1" dirty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sz="2000" b="0" i="1" baseline="0" dirty="0" smtClean="0">
                                <a:latin typeface="Cambria Math" panose="02040503050406030204" pitchFamily="18" charset="0"/>
                              </a:rPr>
                              <m:t>𝑓</m:t>
                            </m:r>
                          </m:e>
                          <m:sub>
                            <m:r>
                              <a:rPr lang="en-US" altLang="zh-CN" sz="2000" b="0" i="1" baseline="0" dirty="0">
                                <a:latin typeface="Cambria Math" panose="02040503050406030204" pitchFamily="18" charset="0"/>
                              </a:rPr>
                              <m:t>𝑎</m:t>
                            </m:r>
                          </m:sub>
                        </m:sSub>
                      </m:den>
                    </m:f>
                    <m:sSub>
                      <m:sSubPr>
                        <m:ctrlPr>
                          <a:rPr lang="en-US" altLang="zh-CN" sz="2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000" b="0" i="1" smtClean="0"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altLang="zh-CN" sz="2000" b="0" i="1" smtClean="0"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a:rPr lang="el-GR" altLang="zh-CN" sz="2000" i="1">
                            <a:latin typeface="Cambria Math" panose="02040503050406030204" pitchFamily="18" charset="0"/>
                          </a:rPr>
                          <m:t>𝜃</m:t>
                        </m:r>
                      </m:sub>
                    </m:sSub>
                    <m:d>
                      <m:dPr>
                        <m:ctrlPr>
                          <a:rPr lang="en-US" altLang="zh-CN" sz="20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altLang="zh-CN" sz="20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sz="2000" b="0" i="1" baseline="0" smtClean="0">
                                <a:latin typeface="Cambria Math" panose="02040503050406030204" pitchFamily="18" charset="0"/>
                              </a:rPr>
                              <m:t>𝑐</m:t>
                            </m:r>
                          </m:e>
                          <m:sub>
                            <m:acc>
                              <m:accPr>
                                <m:chr m:val="̃"/>
                                <m:ctrlPr>
                                  <a:rPr lang="en-US" altLang="zh-CN" sz="2000" i="1"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US" altLang="zh-CN" sz="2000" b="0" i="1" baseline="0">
                                    <a:latin typeface="Cambria Math" panose="02040503050406030204" pitchFamily="18" charset="0"/>
                                  </a:rPr>
                                  <m:t>𝑊</m:t>
                                </m:r>
                              </m:e>
                            </m:acc>
                          </m:sub>
                        </m:sSub>
                        <m:r>
                          <a:rPr lang="en-US" altLang="zh-CN" sz="2000" b="0" i="1" smtClean="0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altLang="zh-CN" sz="2000" b="0" i="1" baseline="0" smtClean="0">
                            <a:latin typeface="Cambria Math" panose="02040503050406030204" pitchFamily="18" charset="0"/>
                          </a:rPr>
                          <m:t> </m:t>
                        </m:r>
                        <m:sSub>
                          <m:sSubPr>
                            <m:ctrlPr>
                              <a:rPr lang="en-US" altLang="zh-CN" sz="20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sz="2000" b="0" i="1" baseline="0">
                                <a:latin typeface="Cambria Math" panose="02040503050406030204" pitchFamily="18" charset="0"/>
                              </a:rPr>
                              <m:t>𝑐</m:t>
                            </m:r>
                          </m:e>
                          <m:sub>
                            <m:acc>
                              <m:accPr>
                                <m:chr m:val="̃"/>
                                <m:ctrlPr>
                                  <a:rPr lang="en-US" altLang="zh-CN" sz="2000" i="1"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US" altLang="zh-CN" sz="2000" b="0" i="1" baseline="0" smtClean="0">
                                    <a:latin typeface="Cambria Math" panose="02040503050406030204" pitchFamily="18" charset="0"/>
                                  </a:rPr>
                                  <m:t>𝐵</m:t>
                                </m:r>
                              </m:e>
                            </m:acc>
                          </m:sub>
                        </m:sSub>
                        <m:r>
                          <a:rPr lang="en-US" altLang="zh-CN" sz="2000" b="0" i="1" baseline="0">
                            <a:latin typeface="Cambria Math" panose="02040503050406030204" pitchFamily="18" charset="0"/>
                          </a:rPr>
                          <m:t> </m:t>
                        </m:r>
                      </m:e>
                    </m:d>
                    <m:r>
                      <a:rPr lang="en-US" altLang="zh-CN" sz="2000" b="0" i="0" baseline="0" smtClean="0">
                        <a:latin typeface="Cambria Math" panose="02040503050406030204" pitchFamily="18" charset="0"/>
                      </a:rPr>
                      <m:t>,</m:t>
                    </m:r>
                  </m:oMath>
                </a14:m>
                <a:endParaRPr lang="zh-CN" altLang="en-US" sz="20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5" name="文本框 14">
                <a:extLst>
                  <a:ext uri="{FF2B5EF4-FFF2-40B4-BE49-F238E27FC236}">
                    <a16:creationId xmlns:a16="http://schemas.microsoft.com/office/drawing/2014/main" id="{D2F23E02-0981-80BC-05F6-3B3EF72C7DF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42880" y="4434291"/>
                <a:ext cx="4102845" cy="475002"/>
              </a:xfrm>
              <a:prstGeom prst="rect">
                <a:avLst/>
              </a:prstGeom>
              <a:blipFill>
                <a:blip r:embed="rId9"/>
                <a:stretch>
                  <a:fillRect t="-3846" b="-1025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文本框 15">
                <a:extLst>
                  <a:ext uri="{FF2B5EF4-FFF2-40B4-BE49-F238E27FC236}">
                    <a16:creationId xmlns:a16="http://schemas.microsoft.com/office/drawing/2014/main" id="{2EB0C132-A683-C4EF-A00C-6FA56B627DA3}"/>
                  </a:ext>
                </a:extLst>
              </p:cNvPr>
              <p:cNvSpPr txBox="1"/>
              <p:nvPr/>
            </p:nvSpPr>
            <p:spPr>
              <a:xfrm>
                <a:off x="7032548" y="5159701"/>
                <a:ext cx="4102845" cy="491160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000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000" b="0" i="1" dirty="0" smtClean="0">
                            <a:latin typeface="Cambria Math" panose="02040503050406030204" pitchFamily="18" charset="0"/>
                          </a:rPr>
                          <m:t>            </m:t>
                        </m:r>
                        <m:r>
                          <a:rPr lang="en-US" altLang="zh-CN" sz="2000" b="0" i="1" baseline="0" dirty="0">
                            <a:latin typeface="Cambria Math" panose="02040503050406030204" pitchFamily="18" charset="0"/>
                          </a:rPr>
                          <m:t>𝑔</m:t>
                        </m:r>
                      </m:e>
                      <m:sub>
                        <m:r>
                          <a:rPr lang="en-US" altLang="zh-CN" sz="2000" b="0" i="1" baseline="0" dirty="0">
                            <a:latin typeface="Cambria Math" panose="02040503050406030204" pitchFamily="18" charset="0"/>
                          </a:rPr>
                          <m:t>𝑎</m:t>
                        </m:r>
                        <m:r>
                          <a:rPr lang="en-US" altLang="zh-CN" sz="2000" b="0" i="1" baseline="0" dirty="0" smtClean="0">
                            <a:latin typeface="Cambria Math" panose="02040503050406030204" pitchFamily="18" charset="0"/>
                          </a:rPr>
                          <m:t>𝑊𝑊</m:t>
                        </m:r>
                      </m:sub>
                    </m:sSub>
                    <m:r>
                      <a:rPr lang="zh-CN" altLang="en-US" sz="2000" b="0" i="1" baseline="0" dirty="0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altLang="zh-CN" sz="2000" b="1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</a:t>
                </a:r>
                <a:r>
                  <a:rPr lang="en-US" altLang="zh-CN" sz="20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0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000" b="0" i="1" baseline="0" smtClean="0">
                            <a:latin typeface="Cambria Math" panose="02040503050406030204" pitchFamily="18" charset="0"/>
                          </a:rPr>
                          <m:t>4</m:t>
                        </m:r>
                      </m:num>
                      <m:den>
                        <m:sSub>
                          <m:sSubPr>
                            <m:ctrlPr>
                              <a:rPr lang="en-US" altLang="zh-CN" sz="2000" i="1" dirty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sz="2000" b="0" i="1" baseline="0" dirty="0" smtClean="0">
                                <a:latin typeface="Cambria Math" panose="02040503050406030204" pitchFamily="18" charset="0"/>
                              </a:rPr>
                              <m:t>𝑓</m:t>
                            </m:r>
                          </m:e>
                          <m:sub>
                            <m:r>
                              <a:rPr lang="en-US" altLang="zh-CN" sz="2000" b="0" i="1" baseline="0" dirty="0">
                                <a:latin typeface="Cambria Math" panose="02040503050406030204" pitchFamily="18" charset="0"/>
                              </a:rPr>
                              <m:t>𝑎</m:t>
                            </m:r>
                          </m:sub>
                        </m:sSub>
                      </m:den>
                    </m:f>
                    <m:sSub>
                      <m:sSubPr>
                        <m:ctrlPr>
                          <a:rPr lang="en-US" altLang="zh-CN" sz="2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000" i="1">
                            <a:latin typeface="Cambria Math" panose="02040503050406030204" pitchFamily="18" charset="0"/>
                          </a:rPr>
                          <m:t>𝑐</m:t>
                        </m:r>
                      </m:e>
                      <m:sub>
                        <m:acc>
                          <m:accPr>
                            <m:chr m:val="̃"/>
                            <m:ctrlPr>
                              <a:rPr lang="en-US" altLang="zh-CN" sz="20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altLang="zh-CN" sz="2000" i="1">
                                <a:latin typeface="Cambria Math" panose="02040503050406030204" pitchFamily="18" charset="0"/>
                              </a:rPr>
                              <m:t>𝑊</m:t>
                            </m:r>
                          </m:e>
                        </m:acc>
                      </m:sub>
                    </m:sSub>
                    <m:r>
                      <a:rPr lang="en-US" altLang="zh-CN" sz="2000" b="0" i="0" smtClean="0">
                        <a:latin typeface="Cambria Math" panose="02040503050406030204" pitchFamily="18" charset="0"/>
                      </a:rPr>
                      <m:t>.</m:t>
                    </m:r>
                  </m:oMath>
                </a14:m>
                <a:endParaRPr lang="zh-CN" altLang="en-US" sz="20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6" name="文本框 15">
                <a:extLst>
                  <a:ext uri="{FF2B5EF4-FFF2-40B4-BE49-F238E27FC236}">
                    <a16:creationId xmlns:a16="http://schemas.microsoft.com/office/drawing/2014/main" id="{2EB0C132-A683-C4EF-A00C-6FA56B627DA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32548" y="5159701"/>
                <a:ext cx="4102845" cy="491160"/>
              </a:xfrm>
              <a:prstGeom prst="rect">
                <a:avLst/>
              </a:prstGeom>
              <a:blipFill>
                <a:blip r:embed="rId10"/>
                <a:stretch>
                  <a:fillRect l="-149" t="-3704" b="-1234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文本框 16">
            <a:extLst>
              <a:ext uri="{FF2B5EF4-FFF2-40B4-BE49-F238E27FC236}">
                <a16:creationId xmlns:a16="http://schemas.microsoft.com/office/drawing/2014/main" id="{F4F10244-CEB5-E621-6475-96EBEBBF64CA}"/>
              </a:ext>
            </a:extLst>
          </p:cNvPr>
          <p:cNvSpPr txBox="1"/>
          <p:nvPr/>
        </p:nvSpPr>
        <p:spPr>
          <a:xfrm>
            <a:off x="1350605" y="1514224"/>
            <a:ext cx="489298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000" kern="100" dirty="0">
                <a:solidFill>
                  <a:schemeClr val="bg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一般的整体</a:t>
            </a:r>
            <a:r>
              <a:rPr lang="en-US" altLang="zh-CN" sz="2000" kern="100" dirty="0">
                <a:solidFill>
                  <a:schemeClr val="bg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U(1)</a:t>
            </a:r>
            <a:r>
              <a:rPr lang="zh-CN" altLang="en-US" sz="2000" kern="100" dirty="0">
                <a:solidFill>
                  <a:schemeClr val="bg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破缺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文本框 17">
                <a:extLst>
                  <a:ext uri="{FF2B5EF4-FFF2-40B4-BE49-F238E27FC236}">
                    <a16:creationId xmlns:a16="http://schemas.microsoft.com/office/drawing/2014/main" id="{B5FDEA31-447E-4DF3-66A7-F62E79E297BA}"/>
                  </a:ext>
                </a:extLst>
              </p:cNvPr>
              <p:cNvSpPr txBox="1"/>
              <p:nvPr/>
            </p:nvSpPr>
            <p:spPr>
              <a:xfrm>
                <a:off x="7026370" y="2273534"/>
                <a:ext cx="5037149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sSub>
                          <m:sSubPr>
                            <m:ctrlPr>
                              <a:rPr lang="en-US" altLang="zh-CN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i="1">
                                <a:latin typeface="Cambria Math" panose="02040503050406030204" pitchFamily="18" charset="0"/>
                              </a:rPr>
                              <m:t>𝑐</m:t>
                            </m:r>
                          </m:e>
                          <m:sub>
                            <m:acc>
                              <m:accPr>
                                <m:chr m:val="̃"/>
                                <m:ctrlPr>
                                  <a:rPr lang="en-US" altLang="zh-CN" i="1"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US" altLang="zh-CN" i="1">
                                    <a:latin typeface="Cambria Math" panose="02040503050406030204" pitchFamily="18" charset="0"/>
                                  </a:rPr>
                                  <m:t>𝐵</m:t>
                                </m:r>
                              </m:e>
                            </m:acc>
                          </m:sub>
                        </m:sSub>
                        <m:r>
                          <a:rPr lang="zh-CN" altLang="en-US" i="1" smtClean="0">
                            <a:latin typeface="Cambria Math" panose="02040503050406030204" pitchFamily="18" charset="0"/>
                          </a:rPr>
                          <m:t>、</m:t>
                        </m:r>
                        <m:r>
                          <a:rPr lang="en-US" altLang="zh-CN" i="1">
                            <a:latin typeface="Cambria Math" panose="02040503050406030204" pitchFamily="18" charset="0"/>
                          </a:rPr>
                          <m:t>𝑐</m:t>
                        </m:r>
                      </m:e>
                      <m:sub>
                        <m:acc>
                          <m:accPr>
                            <m:chr m:val="̃"/>
                            <m:ctrlPr>
                              <a:rPr lang="en-US" altLang="zh-CN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altLang="zh-CN" i="1">
                                <a:latin typeface="Cambria Math" panose="02040503050406030204" pitchFamily="18" charset="0"/>
                              </a:rPr>
                              <m:t>𝑊</m:t>
                            </m:r>
                          </m:e>
                        </m:acc>
                      </m:sub>
                    </m:sSub>
                    <m:r>
                      <a:rPr lang="en-US" altLang="zh-CN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zh-CN" altLang="en-US" i="1">
                        <a:latin typeface="Cambria Math" panose="02040503050406030204" pitchFamily="18" charset="0"/>
                      </a:rPr>
                      <m:t>是自由参数，</m:t>
                    </m:r>
                    <m:r>
                      <a:rPr lang="el-GR" altLang="zh-CN" i="1">
                        <a:latin typeface="Cambria Math" panose="02040503050406030204" pitchFamily="18" charset="0"/>
                      </a:rPr>
                      <m:t>𝜃</m:t>
                    </m:r>
                    <m:r>
                      <a:rPr lang="en-US" altLang="zh-CN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zh-CN" altLang="en-US" i="1" smtClean="0">
                        <a:latin typeface="Cambria Math" panose="02040503050406030204" pitchFamily="18" charset="0"/>
                      </a:rPr>
                      <m:t>代表</m:t>
                    </m:r>
                  </m:oMath>
                </a14:m>
                <a:r>
                  <a:rPr lang="zh-CN" altLang="en-US" dirty="0"/>
                  <a:t>温伯格角</a:t>
                </a:r>
              </a:p>
            </p:txBody>
          </p:sp>
        </mc:Choice>
        <mc:Fallback xmlns="">
          <p:sp>
            <p:nvSpPr>
              <p:cNvPr id="18" name="文本框 17">
                <a:extLst>
                  <a:ext uri="{FF2B5EF4-FFF2-40B4-BE49-F238E27FC236}">
                    <a16:creationId xmlns:a16="http://schemas.microsoft.com/office/drawing/2014/main" id="{B5FDEA31-447E-4DF3-66A7-F62E79E297B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26370" y="2273534"/>
                <a:ext cx="5037149" cy="369332"/>
              </a:xfrm>
              <a:prstGeom prst="rect">
                <a:avLst/>
              </a:prstGeom>
              <a:blipFill>
                <a:blip r:embed="rId11"/>
                <a:stretch>
                  <a:fillRect t="-9836" b="-2459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"/>
    </mc:Choice>
    <mc:Fallback xmlns="">
      <p:transition spd="slow" advClick="0" advTm="1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3"/>
          <p:cNvSpPr/>
          <p:nvPr/>
        </p:nvSpPr>
        <p:spPr>
          <a:xfrm>
            <a:off x="957648" y="885556"/>
            <a:ext cx="2026510" cy="247698"/>
          </a:xfrm>
          <a:prstGeom prst="roundRect">
            <a:avLst>
              <a:gd name="adj" fmla="val 0"/>
            </a:avLst>
          </a:prstGeom>
          <a:solidFill>
            <a:srgbClr val="FFAE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Subtitle 2"/>
          <p:cNvSpPr txBox="1"/>
          <p:nvPr/>
        </p:nvSpPr>
        <p:spPr>
          <a:xfrm>
            <a:off x="1343996" y="5342808"/>
            <a:ext cx="3693153" cy="1255656"/>
          </a:xfrm>
          <a:prstGeom prst="rect">
            <a:avLst/>
          </a:prstGeom>
        </p:spPr>
        <p:txBody>
          <a:bodyPr vert="horz" lIns="91420" tIns="45709" rIns="91420" bIns="45709" rtlCol="0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 panose="020B0604020202020204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 panose="020B0604020202020204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endParaRPr lang="en-US" altLang="zh-CN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1379403" y="6134167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>
                <a:solidFill>
                  <a:srgbClr val="2E495C"/>
                </a:solidFill>
              </a:rPr>
              <a:t>3</a:t>
            </a:r>
            <a:endParaRPr lang="zh-CN" altLang="en-US" b="1" dirty="0">
              <a:solidFill>
                <a:srgbClr val="2E495C"/>
              </a:solidFill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76800" y="192776"/>
            <a:ext cx="2518119" cy="631788"/>
            <a:chOff x="259215" y="185827"/>
            <a:chExt cx="3127930" cy="631788"/>
          </a:xfrm>
          <a:solidFill>
            <a:schemeClr val="tx2">
              <a:lumMod val="20000"/>
              <a:lumOff val="80000"/>
            </a:schemeClr>
          </a:solidFill>
        </p:grpSpPr>
        <p:sp>
          <p:nvSpPr>
            <p:cNvPr id="26" name="Rounded Rectangle 43"/>
            <p:cNvSpPr/>
            <p:nvPr/>
          </p:nvSpPr>
          <p:spPr>
            <a:xfrm>
              <a:off x="259215" y="185827"/>
              <a:ext cx="3127930" cy="631788"/>
            </a:xfrm>
            <a:prstGeom prst="roundRect">
              <a:avLst>
                <a:gd name="adj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27" name="TextBox 44"/>
            <p:cNvSpPr txBox="1"/>
            <p:nvPr/>
          </p:nvSpPr>
          <p:spPr>
            <a:xfrm>
              <a:off x="411547" y="339393"/>
              <a:ext cx="2805870" cy="338554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en-US" altLang="zh-CN" sz="1600" b="1" dirty="0">
                  <a:solidFill>
                    <a:schemeClr val="bg1"/>
                  </a:solidFill>
                  <a:latin typeface="思源黑体 CN Medium" pitchFamily="34" charset="-122"/>
                  <a:ea typeface="思源黑体 CN Medium" pitchFamily="34" charset="-122"/>
                </a:rPr>
                <a:t>1.1   </a:t>
              </a:r>
              <a:r>
                <a:rPr lang="zh-CN" altLang="en-US" sz="1600" b="1" dirty="0">
                  <a:solidFill>
                    <a:schemeClr val="bg1"/>
                  </a:solidFill>
                  <a:latin typeface="思源黑体 CN Medium" pitchFamily="34" charset="-122"/>
                  <a:ea typeface="思源黑体 CN Medium" pitchFamily="34" charset="-122"/>
                </a:rPr>
                <a:t>强</a:t>
              </a:r>
              <a:r>
                <a:rPr lang="en-US" altLang="zh-CN" sz="1600" b="1" dirty="0">
                  <a:solidFill>
                    <a:schemeClr val="bg1"/>
                  </a:solidFill>
                  <a:latin typeface="思源黑体 CN Medium" pitchFamily="34" charset="-122"/>
                  <a:ea typeface="思源黑体 CN Medium" pitchFamily="34" charset="-122"/>
                </a:rPr>
                <a:t>CP</a:t>
              </a:r>
              <a:r>
                <a:rPr lang="zh-CN" altLang="en-US" sz="1600" b="1" dirty="0">
                  <a:solidFill>
                    <a:schemeClr val="bg1"/>
                  </a:solidFill>
                  <a:latin typeface="思源黑体 CN Medium" pitchFamily="34" charset="-122"/>
                  <a:ea typeface="思源黑体 CN Medium" pitchFamily="34" charset="-122"/>
                </a:rPr>
                <a:t>问题与轴子</a:t>
              </a:r>
              <a:endParaRPr lang="id-ID" sz="1600" b="1" dirty="0">
                <a:solidFill>
                  <a:schemeClr val="bg1"/>
                </a:solidFill>
                <a:latin typeface="思源黑体 CN Medium" pitchFamily="34" charset="-122"/>
                <a:ea typeface="思源黑体 CN Medium" pitchFamily="34" charset="-122"/>
              </a:endParaRPr>
            </a:p>
          </p:txBody>
        </p:sp>
      </p:grpSp>
      <p:sp>
        <p:nvSpPr>
          <p:cNvPr id="29" name="Rounded Rectangle 43"/>
          <p:cNvSpPr/>
          <p:nvPr/>
        </p:nvSpPr>
        <p:spPr>
          <a:xfrm>
            <a:off x="2576337" y="192775"/>
            <a:ext cx="2413708" cy="631788"/>
          </a:xfrm>
          <a:prstGeom prst="roundRect">
            <a:avLst>
              <a:gd name="adj" fmla="val 0"/>
            </a:avLst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0" name="TextBox 44"/>
          <p:cNvSpPr txBox="1"/>
          <p:nvPr/>
        </p:nvSpPr>
        <p:spPr>
          <a:xfrm>
            <a:off x="2804971" y="369890"/>
            <a:ext cx="2166491" cy="338554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1600" b="1" dirty="0">
                <a:solidFill>
                  <a:schemeClr val="bg1"/>
                </a:solidFill>
                <a:latin typeface="思源黑体 CN Medium" pitchFamily="34" charset="-122"/>
                <a:ea typeface="思源黑体 CN Medium" pitchFamily="34" charset="-122"/>
              </a:rPr>
              <a:t>1.2 </a:t>
            </a:r>
            <a:r>
              <a:rPr lang="zh-CN" altLang="en-US" sz="1600" b="1" dirty="0">
                <a:solidFill>
                  <a:schemeClr val="bg1"/>
                </a:solidFill>
                <a:latin typeface="思源黑体 CN Medium" pitchFamily="34" charset="-122"/>
                <a:ea typeface="思源黑体 CN Medium" pitchFamily="34" charset="-122"/>
              </a:rPr>
              <a:t>类轴子及其耦合</a:t>
            </a:r>
            <a:endParaRPr lang="id-ID" sz="1600" b="1" dirty="0">
              <a:solidFill>
                <a:schemeClr val="bg1"/>
              </a:solidFill>
              <a:latin typeface="思源黑体 CN Medium" pitchFamily="34" charset="-122"/>
              <a:ea typeface="思源黑体 CN Medium" pitchFamily="34" charset="-122"/>
            </a:endParaRPr>
          </a:p>
        </p:txBody>
      </p:sp>
      <p:sp>
        <p:nvSpPr>
          <p:cNvPr id="11" name="Rounded Rectangle 43"/>
          <p:cNvSpPr/>
          <p:nvPr/>
        </p:nvSpPr>
        <p:spPr>
          <a:xfrm>
            <a:off x="4971462" y="187914"/>
            <a:ext cx="1918984" cy="636652"/>
          </a:xfrm>
          <a:prstGeom prst="roundRect">
            <a:avLst>
              <a:gd name="adj" fmla="val 0"/>
            </a:avLst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2" name="TextBox 44"/>
          <p:cNvSpPr txBox="1"/>
          <p:nvPr/>
        </p:nvSpPr>
        <p:spPr>
          <a:xfrm>
            <a:off x="5181515" y="354501"/>
            <a:ext cx="1549650" cy="338554"/>
          </a:xfrm>
          <a:prstGeom prst="rect">
            <a:avLst/>
          </a:prstGeom>
          <a:solidFill>
            <a:schemeClr val="tx2"/>
          </a:solidFill>
        </p:spPr>
        <p:txBody>
          <a:bodyPr wrap="square" rtlCol="0">
            <a:spAutoFit/>
          </a:bodyPr>
          <a:lstStyle/>
          <a:p>
            <a:r>
              <a:rPr lang="en-US" altLang="zh-CN" sz="1600" b="1" dirty="0">
                <a:solidFill>
                  <a:schemeClr val="bg1"/>
                </a:solidFill>
                <a:latin typeface="思源黑体 CN Medium" pitchFamily="34" charset="-122"/>
                <a:ea typeface="思源黑体 CN Medium" pitchFamily="34" charset="-122"/>
              </a:rPr>
              <a:t>1.3 </a:t>
            </a:r>
            <a:r>
              <a:rPr lang="zh-CN" altLang="en-US" sz="1600" b="1" dirty="0">
                <a:solidFill>
                  <a:schemeClr val="bg1"/>
                </a:solidFill>
                <a:latin typeface="思源黑体 CN Medium" pitchFamily="34" charset="-122"/>
                <a:ea typeface="思源黑体 CN Medium" pitchFamily="34" charset="-122"/>
              </a:rPr>
              <a:t>研究现状</a:t>
            </a:r>
            <a:endParaRPr lang="id-ID" sz="1600" b="1" dirty="0">
              <a:solidFill>
                <a:schemeClr val="bg1"/>
              </a:solidFill>
              <a:latin typeface="思源黑体 CN Medium" pitchFamily="34" charset="-122"/>
              <a:ea typeface="思源黑体 CN Medium" pitchFamily="34" charset="-122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672" y="1168797"/>
            <a:ext cx="7593934" cy="5254371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875030" y="6423025"/>
            <a:ext cx="5318760" cy="27559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1200"/>
              <a:t>[Ciaran O'HARE, https://cajohare.github.io/AxionLimits/docs/fips.html]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文本框 4">
                <a:extLst>
                  <a:ext uri="{FF2B5EF4-FFF2-40B4-BE49-F238E27FC236}">
                    <a16:creationId xmlns:a16="http://schemas.microsoft.com/office/drawing/2014/main" id="{F823CA92-8EF2-3FC7-356E-F890E20B74E1}"/>
                  </a:ext>
                </a:extLst>
              </p:cNvPr>
              <p:cNvSpPr txBox="1"/>
              <p:nvPr/>
            </p:nvSpPr>
            <p:spPr>
              <a:xfrm>
                <a:off x="-475590" y="850013"/>
                <a:ext cx="4892986" cy="32496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zh-CN" sz="1400" i="1" dirty="0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zh-CN" altLang="en-US" sz="1400" i="1" dirty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实验</m:t>
                          </m:r>
                          <m:r>
                            <a:rPr lang="zh-CN" altLang="en-US" sz="1400" i="1" dirty="0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对</m:t>
                          </m:r>
                          <m:r>
                            <a:rPr lang="en-US" altLang="zh-CN" sz="1400" b="0" i="1" baseline="0" dirty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𝑔</m:t>
                          </m:r>
                        </m:e>
                        <m:sub>
                          <m:r>
                            <a:rPr lang="en-US" altLang="zh-CN" sz="1400" b="0" i="1" baseline="0" dirty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𝑎</m:t>
                          </m:r>
                          <m:r>
                            <a:rPr lang="en-US" altLang="zh-CN" sz="1400" b="0" i="1" baseline="0" dirty="0" err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𝛾𝛾</m:t>
                          </m:r>
                        </m:sub>
                      </m:sSub>
                      <m:r>
                        <a:rPr lang="zh-CN" altLang="en-US" sz="1400" i="1" dirty="0" err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的限制</m:t>
                      </m:r>
                      <m:r>
                        <a:rPr lang="zh-CN" altLang="en-US" sz="1400" b="0" i="1" baseline="0" dirty="0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zh-CN" altLang="en-US" sz="1400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5" name="文本框 4">
                <a:extLst>
                  <a:ext uri="{FF2B5EF4-FFF2-40B4-BE49-F238E27FC236}">
                    <a16:creationId xmlns:a16="http://schemas.microsoft.com/office/drawing/2014/main" id="{F823CA92-8EF2-3FC7-356E-F890E20B74E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475590" y="850013"/>
                <a:ext cx="4892986" cy="324961"/>
              </a:xfrm>
              <a:prstGeom prst="rect">
                <a:avLst/>
              </a:prstGeom>
              <a:blipFill>
                <a:blip r:embed="rId4"/>
                <a:stretch>
                  <a:fillRect b="-1852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文本框 5">
                <a:extLst>
                  <a:ext uri="{FF2B5EF4-FFF2-40B4-BE49-F238E27FC236}">
                    <a16:creationId xmlns:a16="http://schemas.microsoft.com/office/drawing/2014/main" id="{BEE24453-4EB0-A80A-B02A-89DBC3E14557}"/>
                  </a:ext>
                </a:extLst>
              </p:cNvPr>
              <p:cNvSpPr txBox="1"/>
              <p:nvPr/>
            </p:nvSpPr>
            <p:spPr>
              <a:xfrm>
                <a:off x="7601614" y="2277072"/>
                <a:ext cx="4801863" cy="30378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ts val="6000"/>
                  </a:lnSpc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000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000" b="0" i="1" dirty="0" smtClean="0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en-US" altLang="zh-CN" sz="2000" b="0" i="1" dirty="0" smtClean="0">
                            <a:latin typeface="Cambria Math" panose="02040503050406030204" pitchFamily="18" charset="0"/>
                          </a:rPr>
                          <m:t>𝑎</m:t>
                        </m:r>
                      </m:sub>
                    </m:sSub>
                    <m:r>
                      <m:rPr>
                        <m:nor/>
                      </m:rPr>
                      <a:rPr lang="en-US" altLang="zh-CN" sz="2000" b="0" i="0" dirty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nor/>
                      </m:rPr>
                      <a:rPr lang="zh-CN" altLang="en-US" sz="2000"/>
                      <m:t>≲</m:t>
                    </m:r>
                    <m:r>
                      <m:rPr>
                        <m:nor/>
                      </m:rPr>
                      <a:rPr lang="en-US" altLang="zh-CN" sz="2000" b="0" i="0" smtClean="0"/>
                      <m:t> </m:t>
                    </m:r>
                    <m:r>
                      <a:rPr lang="en-US" altLang="zh-CN" sz="2000" b="0" i="1" dirty="0" smtClean="0">
                        <a:latin typeface="Cambria Math" panose="02040503050406030204" pitchFamily="18" charset="0"/>
                      </a:rPr>
                      <m:t>0.1 </m:t>
                    </m:r>
                    <m:r>
                      <m:rPr>
                        <m:sty m:val="p"/>
                      </m:rPr>
                      <a:rPr lang="en-US" altLang="zh-CN" sz="2000" b="0" i="0" dirty="0" smtClean="0">
                        <a:latin typeface="Cambria Math" panose="02040503050406030204" pitchFamily="18" charset="0"/>
                      </a:rPr>
                      <m:t>GeV</m:t>
                    </m:r>
                    <m:r>
                      <a:rPr lang="en-US" altLang="zh-CN" sz="2000" b="0" i="0" dirty="0" smtClean="0">
                        <a:latin typeface="Cambria Math" panose="02040503050406030204" pitchFamily="18" charset="0"/>
                      </a:rPr>
                      <m:t>,</m:t>
                    </m:r>
                  </m:oMath>
                </a14:m>
                <a:r>
                  <a:rPr lang="en-US" altLang="zh-CN" sz="2000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000" i="1" dirty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000" i="1" dirty="0">
                            <a:latin typeface="Cambria Math" panose="02040503050406030204" pitchFamily="18" charset="0"/>
                          </a:rPr>
                          <m:t>𝑔</m:t>
                        </m:r>
                      </m:e>
                      <m:sub>
                        <m:r>
                          <a:rPr lang="en-US" altLang="zh-CN" sz="2000" i="1" dirty="0">
                            <a:latin typeface="Cambria Math" panose="02040503050406030204" pitchFamily="18" charset="0"/>
                          </a:rPr>
                          <m:t>𝑎</m:t>
                        </m:r>
                        <m:r>
                          <a:rPr lang="en-US" altLang="zh-CN" sz="2000" i="1" dirty="0" err="1">
                            <a:latin typeface="Cambria Math" panose="02040503050406030204" pitchFamily="18" charset="0"/>
                          </a:rPr>
                          <m:t>𝛾𝛾</m:t>
                        </m:r>
                      </m:sub>
                    </m:sSub>
                    <m:r>
                      <a:rPr lang="zh-CN" altLang="en-US" sz="2000" i="1" dirty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altLang="zh-CN" sz="2000" i="1" dirty="0">
                        <a:latin typeface="Cambria Math" panose="02040503050406030204" pitchFamily="18" charset="0"/>
                      </a:rPr>
                      <m:t>~ </m:t>
                    </m:r>
                    <m:sSup>
                      <m:sSupPr>
                        <m:ctrlPr>
                          <a:rPr lang="en-US" altLang="zh-CN" sz="2000" b="0" i="1" dirty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000" b="0" i="1" dirty="0" smtClean="0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US" altLang="zh-CN" sz="2000" i="1" dirty="0">
                            <a:latin typeface="Cambria Math" panose="02040503050406030204" pitchFamily="18" charset="0"/>
                          </a:rPr>
                          <m:t>−10</m:t>
                        </m:r>
                      </m:sup>
                    </m:sSup>
                    <m:r>
                      <a:rPr lang="en-US" altLang="zh-CN" sz="2000" b="0" i="0" dirty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n-US" altLang="zh-CN" sz="2000" dirty="0">
                        <a:latin typeface="Cambria Math" panose="02040503050406030204" pitchFamily="18" charset="0"/>
                      </a:rPr>
                      <m:t>GeV</m:t>
                    </m:r>
                  </m:oMath>
                </a14:m>
                <a:endParaRPr lang="en-US" altLang="zh-CN" sz="20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ts val="6000"/>
                  </a:lnSpc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b="0" i="1" dirty="0" smtClean="0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en-US" altLang="zh-CN" b="0" i="1" dirty="0" smtClean="0">
                            <a:latin typeface="Cambria Math" panose="02040503050406030204" pitchFamily="18" charset="0"/>
                          </a:rPr>
                          <m:t>𝑎</m:t>
                        </m:r>
                      </m:sub>
                    </m:sSub>
                    <m:r>
                      <a:rPr lang="en-US" altLang="zh-CN" b="0" i="1" dirty="0" smtClean="0">
                        <a:latin typeface="Cambria Math" panose="02040503050406030204" pitchFamily="18" charset="0"/>
                      </a:rPr>
                      <m:t> ~ </m:t>
                    </m:r>
                    <m:d>
                      <m:dPr>
                        <m:ctrlPr>
                          <a:rPr lang="en-US" altLang="zh-CN" b="0" i="1" dirty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CN" b="0" i="0" dirty="0" smtClean="0">
                            <a:latin typeface="Cambria Math" panose="02040503050406030204" pitchFamily="18" charset="0"/>
                          </a:rPr>
                          <m:t>0.1, 10</m:t>
                        </m:r>
                      </m:e>
                    </m:d>
                    <m:r>
                      <a:rPr lang="en-US" altLang="zh-CN" b="0" i="0" dirty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n-US" altLang="zh-CN" b="0" i="0" dirty="0" smtClean="0">
                        <a:latin typeface="Cambria Math" panose="02040503050406030204" pitchFamily="18" charset="0"/>
                      </a:rPr>
                      <m:t>GeV</m:t>
                    </m:r>
                    <m:r>
                      <a:rPr lang="en-US" altLang="zh-CN" b="0" i="0" dirty="0" smtClean="0">
                        <a:latin typeface="Cambria Math" panose="02040503050406030204" pitchFamily="18" charset="0"/>
                      </a:rPr>
                      <m:t>,</m:t>
                    </m:r>
                  </m:oMath>
                </a14:m>
                <a:r>
                  <a:rPr lang="en-US" altLang="zh-CN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i="1" dirty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i="1" dirty="0">
                            <a:latin typeface="Cambria Math" panose="02040503050406030204" pitchFamily="18" charset="0"/>
                          </a:rPr>
                          <m:t>𝑔</m:t>
                        </m:r>
                      </m:e>
                      <m:sub>
                        <m:r>
                          <a:rPr lang="en-US" altLang="zh-CN" i="1" dirty="0">
                            <a:latin typeface="Cambria Math" panose="02040503050406030204" pitchFamily="18" charset="0"/>
                          </a:rPr>
                          <m:t>𝑎</m:t>
                        </m:r>
                        <m:r>
                          <a:rPr lang="en-US" altLang="zh-CN" i="1" dirty="0" err="1">
                            <a:latin typeface="Cambria Math" panose="02040503050406030204" pitchFamily="18" charset="0"/>
                          </a:rPr>
                          <m:t>𝛾𝛾</m:t>
                        </m:r>
                      </m:sub>
                    </m:sSub>
                    <m:r>
                      <a:rPr lang="zh-CN" altLang="en-US" i="1" dirty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altLang="zh-CN" i="1" dirty="0" smtClean="0">
                        <a:latin typeface="Cambria Math" panose="02040503050406030204" pitchFamily="18" charset="0"/>
                      </a:rPr>
                      <m:t>~</m:t>
                    </m:r>
                    <m:r>
                      <a:rPr lang="en-US" altLang="zh-CN" i="1" dirty="0">
                        <a:latin typeface="Cambria Math" panose="02040503050406030204" pitchFamily="18" charset="0"/>
                      </a:rPr>
                      <m:t>(</m:t>
                    </m:r>
                    <m:sSup>
                      <m:sSupPr>
                        <m:ctrlPr>
                          <a:rPr lang="en-US" altLang="zh-CN" i="1" dirty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sSup>
                          <m:sSupPr>
                            <m:ctrlPr>
                              <a:rPr lang="en-US" altLang="zh-CN" i="1" dirty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i="1" dirty="0">
                                <a:latin typeface="Cambria Math" panose="02040503050406030204" pitchFamily="18" charset="0"/>
                              </a:rPr>
                              <m:t>10</m:t>
                            </m:r>
                          </m:e>
                          <m:sup>
                            <m:r>
                              <a:rPr lang="en-US" altLang="zh-CN" i="1" dirty="0">
                                <a:latin typeface="Cambria Math" panose="02040503050406030204" pitchFamily="18" charset="0"/>
                              </a:rPr>
                              <m:t>−</m:t>
                            </m:r>
                            <m:r>
                              <a:rPr lang="en-US" altLang="zh-CN" b="0" i="1" dirty="0" smtClean="0">
                                <a:latin typeface="Cambria Math" panose="02040503050406030204" pitchFamily="18" charset="0"/>
                              </a:rPr>
                              <m:t>4</m:t>
                            </m:r>
                          </m:sup>
                        </m:sSup>
                        <m:r>
                          <a:rPr lang="en-US" altLang="zh-CN" i="1" dirty="0">
                            <a:latin typeface="Cambria Math" panose="02040503050406030204" pitchFamily="18" charset="0"/>
                          </a:rPr>
                          <m:t>,10</m:t>
                        </m:r>
                      </m:e>
                      <m:sup>
                        <m:r>
                          <a:rPr lang="en-US" altLang="zh-CN" i="1" dirty="0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altLang="zh-CN" b="0" i="1" dirty="0" smtClean="0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lang="en-US" altLang="zh-CN" i="1" dirty="0">
                        <a:latin typeface="Cambria Math" panose="02040503050406030204" pitchFamily="18" charset="0"/>
                      </a:rPr>
                      <m:t>)</m:t>
                    </m:r>
                    <m:r>
                      <m:rPr>
                        <m:sty m:val="p"/>
                      </m:rPr>
                      <a:rPr lang="en-US" altLang="zh-CN" dirty="0">
                        <a:latin typeface="Cambria Math" panose="02040503050406030204" pitchFamily="18" charset="0"/>
                      </a:rPr>
                      <m:t>GeV</m:t>
                    </m:r>
                  </m:oMath>
                </a14:m>
                <a:endParaRPr lang="en-US" altLang="zh-CN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ts val="6000"/>
                  </a:lnSpc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b="0" i="1" dirty="0" smtClean="0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en-US" altLang="zh-CN" b="0" i="1" dirty="0" smtClean="0">
                            <a:latin typeface="Cambria Math" panose="02040503050406030204" pitchFamily="18" charset="0"/>
                          </a:rPr>
                          <m:t>𝑎</m:t>
                        </m:r>
                      </m:sub>
                    </m:sSub>
                    <m:r>
                      <a:rPr lang="en-US" altLang="zh-CN" b="0" i="1" dirty="0" smtClean="0">
                        <a:latin typeface="Cambria Math" panose="02040503050406030204" pitchFamily="18" charset="0"/>
                      </a:rPr>
                      <m:t> ~ </m:t>
                    </m:r>
                    <m:r>
                      <a:rPr lang="en-US" altLang="zh-CN" b="0" i="0" dirty="0" smtClean="0">
                        <a:latin typeface="Cambria Math" panose="02040503050406030204" pitchFamily="18" charset="0"/>
                      </a:rPr>
                      <m:t>(10</m:t>
                    </m:r>
                    <m:r>
                      <a:rPr lang="en-US" altLang="zh-CN" b="0" i="1" dirty="0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lang="en-US" altLang="zh-CN" b="0" i="0" dirty="0" smtClean="0">
                        <a:latin typeface="Cambria Math" panose="02040503050406030204" pitchFamily="18" charset="0"/>
                      </a:rPr>
                      <m:t> 1000) </m:t>
                    </m:r>
                    <m:r>
                      <m:rPr>
                        <m:sty m:val="p"/>
                      </m:rPr>
                      <a:rPr lang="en-US" altLang="zh-CN" b="0" i="0" dirty="0" smtClean="0">
                        <a:latin typeface="Cambria Math" panose="02040503050406030204" pitchFamily="18" charset="0"/>
                      </a:rPr>
                      <m:t>GeV</m:t>
                    </m:r>
                    <m:r>
                      <a:rPr lang="en-US" altLang="zh-CN" b="0" i="0" dirty="0" smtClean="0">
                        <a:latin typeface="Cambria Math" panose="02040503050406030204" pitchFamily="18" charset="0"/>
                      </a:rPr>
                      <m:t>,</m:t>
                    </m:r>
                  </m:oMath>
                </a14:m>
                <a:r>
                  <a:rPr lang="en-US" altLang="zh-CN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i="1" dirty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i="1" dirty="0">
                            <a:latin typeface="Cambria Math" panose="02040503050406030204" pitchFamily="18" charset="0"/>
                          </a:rPr>
                          <m:t>𝑔</m:t>
                        </m:r>
                      </m:e>
                      <m:sub>
                        <m:r>
                          <a:rPr lang="en-US" altLang="zh-CN" i="1" dirty="0">
                            <a:latin typeface="Cambria Math" panose="02040503050406030204" pitchFamily="18" charset="0"/>
                          </a:rPr>
                          <m:t>𝑎</m:t>
                        </m:r>
                        <m:r>
                          <a:rPr lang="en-US" altLang="zh-CN" i="1" dirty="0" err="1">
                            <a:latin typeface="Cambria Math" panose="02040503050406030204" pitchFamily="18" charset="0"/>
                          </a:rPr>
                          <m:t>𝛾𝛾</m:t>
                        </m:r>
                      </m:sub>
                    </m:sSub>
                    <m:r>
                      <a:rPr lang="zh-CN" altLang="en-US" i="1" dirty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altLang="zh-CN" i="1" dirty="0" smtClean="0">
                        <a:latin typeface="Cambria Math" panose="02040503050406030204" pitchFamily="18" charset="0"/>
                      </a:rPr>
                      <m:t>~</m:t>
                    </m:r>
                    <m:r>
                      <a:rPr lang="en-US" altLang="zh-CN" b="0" i="1" dirty="0" smtClean="0">
                        <a:latin typeface="Cambria Math" panose="02040503050406030204" pitchFamily="18" charset="0"/>
                      </a:rPr>
                      <m:t> (</m:t>
                    </m:r>
                    <m:sSup>
                      <m:sSupPr>
                        <m:ctrlPr>
                          <a:rPr lang="en-US" altLang="zh-CN" i="1" dirty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sSup>
                          <m:sSupPr>
                            <m:ctrlPr>
                              <a:rPr lang="en-US" altLang="zh-CN" i="1" dirty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i="1" dirty="0">
                                <a:latin typeface="Cambria Math" panose="02040503050406030204" pitchFamily="18" charset="0"/>
                              </a:rPr>
                              <m:t>10</m:t>
                            </m:r>
                          </m:e>
                          <m:sup>
                            <m:r>
                              <a:rPr lang="en-US" altLang="zh-CN" i="1" dirty="0">
                                <a:latin typeface="Cambria Math" panose="02040503050406030204" pitchFamily="18" charset="0"/>
                              </a:rPr>
                              <m:t>−</m:t>
                            </m:r>
                            <m:r>
                              <a:rPr lang="en-US" altLang="zh-CN" b="0" i="1" dirty="0" smtClean="0">
                                <a:latin typeface="Cambria Math" panose="02040503050406030204" pitchFamily="18" charset="0"/>
                              </a:rPr>
                              <m:t>5</m:t>
                            </m:r>
                          </m:sup>
                        </m:sSup>
                        <m:r>
                          <a:rPr lang="en-US" altLang="zh-CN" b="0" i="1" dirty="0" smtClean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altLang="zh-CN" i="1" dirty="0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US" altLang="zh-CN" i="1" dirty="0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altLang="zh-CN" b="0" i="1" dirty="0" smtClean="0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lang="en-US" altLang="zh-CN" b="0" i="1" dirty="0" smtClean="0">
                        <a:latin typeface="Cambria Math" panose="02040503050406030204" pitchFamily="18" charset="0"/>
                      </a:rPr>
                      <m:t>)</m:t>
                    </m:r>
                    <m:r>
                      <m:rPr>
                        <m:sty m:val="p"/>
                      </m:rPr>
                      <a:rPr lang="en-US" altLang="zh-CN" dirty="0">
                        <a:latin typeface="Cambria Math" panose="02040503050406030204" pitchFamily="18" charset="0"/>
                      </a:rPr>
                      <m:t>GeV</m:t>
                    </m:r>
                  </m:oMath>
                </a14:m>
                <a:endParaRPr lang="en-US" altLang="zh-CN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ts val="6000"/>
                  </a:lnSpc>
                </a:pPr>
                <a:endParaRPr lang="zh-CN" altLang="en-US" sz="20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6" name="文本框 5">
                <a:extLst>
                  <a:ext uri="{FF2B5EF4-FFF2-40B4-BE49-F238E27FC236}">
                    <a16:creationId xmlns:a16="http://schemas.microsoft.com/office/drawing/2014/main" id="{BEE24453-4EB0-A80A-B02A-89DBC3E1455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01614" y="2277072"/>
                <a:ext cx="4801863" cy="3037819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"/>
    </mc:Choice>
    <mc:Fallback xmlns="">
      <p:transition spd="slow" advClick="0" advTm="1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3"/>
          <p:cNvSpPr/>
          <p:nvPr/>
        </p:nvSpPr>
        <p:spPr>
          <a:xfrm>
            <a:off x="676470" y="1118753"/>
            <a:ext cx="2350935" cy="322843"/>
          </a:xfrm>
          <a:prstGeom prst="roundRect">
            <a:avLst>
              <a:gd name="adj" fmla="val 0"/>
            </a:avLst>
          </a:prstGeom>
          <a:solidFill>
            <a:srgbClr val="FFAE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8" name="Subtitle 2"/>
          <p:cNvSpPr txBox="1"/>
          <p:nvPr/>
        </p:nvSpPr>
        <p:spPr>
          <a:xfrm>
            <a:off x="1343996" y="5342808"/>
            <a:ext cx="3693153" cy="1255656"/>
          </a:xfrm>
          <a:prstGeom prst="rect">
            <a:avLst/>
          </a:prstGeom>
        </p:spPr>
        <p:txBody>
          <a:bodyPr vert="horz" lIns="91420" tIns="45709" rIns="91420" bIns="45709" rtlCol="0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 panose="020B0604020202020204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 panose="020B0604020202020204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endParaRPr lang="en-US" altLang="zh-CN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1379403" y="6134167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>
                <a:solidFill>
                  <a:srgbClr val="2E495C"/>
                </a:solidFill>
              </a:rPr>
              <a:t>4</a:t>
            </a:r>
            <a:endParaRPr lang="zh-CN" altLang="en-US" b="1" dirty="0">
              <a:solidFill>
                <a:srgbClr val="2E495C"/>
              </a:solidFill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76800" y="192776"/>
            <a:ext cx="2518119" cy="631788"/>
            <a:chOff x="259215" y="185827"/>
            <a:chExt cx="3127930" cy="631788"/>
          </a:xfrm>
          <a:solidFill>
            <a:schemeClr val="tx2">
              <a:lumMod val="20000"/>
              <a:lumOff val="80000"/>
            </a:schemeClr>
          </a:solidFill>
        </p:grpSpPr>
        <p:sp>
          <p:nvSpPr>
            <p:cNvPr id="26" name="Rounded Rectangle 43"/>
            <p:cNvSpPr/>
            <p:nvPr/>
          </p:nvSpPr>
          <p:spPr>
            <a:xfrm>
              <a:off x="259215" y="185827"/>
              <a:ext cx="3127930" cy="631788"/>
            </a:xfrm>
            <a:prstGeom prst="roundRect">
              <a:avLst>
                <a:gd name="adj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27" name="TextBox 44"/>
            <p:cNvSpPr txBox="1"/>
            <p:nvPr/>
          </p:nvSpPr>
          <p:spPr>
            <a:xfrm>
              <a:off x="411547" y="339393"/>
              <a:ext cx="2805870" cy="338554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en-US" altLang="zh-CN" sz="1600" b="1" dirty="0">
                  <a:solidFill>
                    <a:schemeClr val="bg1"/>
                  </a:solidFill>
                  <a:latin typeface="思源黑体 CN Medium" pitchFamily="34" charset="-122"/>
                  <a:ea typeface="思源黑体 CN Medium" pitchFamily="34" charset="-122"/>
                </a:rPr>
                <a:t>1.1   </a:t>
              </a:r>
              <a:r>
                <a:rPr lang="zh-CN" altLang="en-US" sz="1600" b="1" dirty="0">
                  <a:solidFill>
                    <a:schemeClr val="bg1"/>
                  </a:solidFill>
                  <a:latin typeface="思源黑体 CN Medium" pitchFamily="34" charset="-122"/>
                  <a:ea typeface="思源黑体 CN Medium" pitchFamily="34" charset="-122"/>
                </a:rPr>
                <a:t>强</a:t>
              </a:r>
              <a:r>
                <a:rPr lang="en-US" altLang="zh-CN" sz="1600" b="1" dirty="0">
                  <a:solidFill>
                    <a:schemeClr val="bg1"/>
                  </a:solidFill>
                  <a:latin typeface="思源黑体 CN Medium" pitchFamily="34" charset="-122"/>
                  <a:ea typeface="思源黑体 CN Medium" pitchFamily="34" charset="-122"/>
                </a:rPr>
                <a:t>CP</a:t>
              </a:r>
              <a:r>
                <a:rPr lang="zh-CN" altLang="en-US" sz="1600" b="1" dirty="0">
                  <a:solidFill>
                    <a:schemeClr val="bg1"/>
                  </a:solidFill>
                  <a:latin typeface="思源黑体 CN Medium" pitchFamily="34" charset="-122"/>
                  <a:ea typeface="思源黑体 CN Medium" pitchFamily="34" charset="-122"/>
                </a:rPr>
                <a:t>问题与轴子</a:t>
              </a:r>
              <a:endParaRPr lang="id-ID" sz="1600" b="1" dirty="0">
                <a:solidFill>
                  <a:schemeClr val="bg1"/>
                </a:solidFill>
                <a:latin typeface="思源黑体 CN Medium" pitchFamily="34" charset="-122"/>
                <a:ea typeface="思源黑体 CN Medium" pitchFamily="34" charset="-122"/>
              </a:endParaRPr>
            </a:p>
          </p:txBody>
        </p:sp>
      </p:grpSp>
      <p:sp>
        <p:nvSpPr>
          <p:cNvPr id="29" name="Rounded Rectangle 43"/>
          <p:cNvSpPr/>
          <p:nvPr/>
        </p:nvSpPr>
        <p:spPr>
          <a:xfrm>
            <a:off x="2576337" y="192775"/>
            <a:ext cx="2413708" cy="631788"/>
          </a:xfrm>
          <a:prstGeom prst="roundRect">
            <a:avLst>
              <a:gd name="adj" fmla="val 0"/>
            </a:avLst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0" name="TextBox 44"/>
          <p:cNvSpPr txBox="1"/>
          <p:nvPr/>
        </p:nvSpPr>
        <p:spPr>
          <a:xfrm>
            <a:off x="2804971" y="369890"/>
            <a:ext cx="2166491" cy="338554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1600" b="1" dirty="0">
                <a:solidFill>
                  <a:schemeClr val="bg1"/>
                </a:solidFill>
                <a:latin typeface="思源黑体 CN Medium" pitchFamily="34" charset="-122"/>
                <a:ea typeface="思源黑体 CN Medium" pitchFamily="34" charset="-122"/>
              </a:rPr>
              <a:t>1.2 </a:t>
            </a:r>
            <a:r>
              <a:rPr lang="zh-CN" altLang="en-US" sz="1600" b="1" dirty="0">
                <a:solidFill>
                  <a:schemeClr val="bg1"/>
                </a:solidFill>
                <a:latin typeface="思源黑体 CN Medium" pitchFamily="34" charset="-122"/>
                <a:ea typeface="思源黑体 CN Medium" pitchFamily="34" charset="-122"/>
              </a:rPr>
              <a:t>类轴子及其耦合</a:t>
            </a:r>
            <a:endParaRPr lang="id-ID" sz="1600" b="1" dirty="0">
              <a:solidFill>
                <a:schemeClr val="bg1"/>
              </a:solidFill>
              <a:latin typeface="思源黑体 CN Medium" pitchFamily="34" charset="-122"/>
              <a:ea typeface="思源黑体 CN Medium" pitchFamily="34" charset="-122"/>
            </a:endParaRPr>
          </a:p>
        </p:txBody>
      </p:sp>
      <p:sp>
        <p:nvSpPr>
          <p:cNvPr id="11" name="Rounded Rectangle 43"/>
          <p:cNvSpPr/>
          <p:nvPr/>
        </p:nvSpPr>
        <p:spPr>
          <a:xfrm>
            <a:off x="4971462" y="187914"/>
            <a:ext cx="1918984" cy="636652"/>
          </a:xfrm>
          <a:prstGeom prst="roundRect">
            <a:avLst>
              <a:gd name="adj" fmla="val 0"/>
            </a:avLst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2" name="TextBox 44"/>
          <p:cNvSpPr txBox="1"/>
          <p:nvPr/>
        </p:nvSpPr>
        <p:spPr>
          <a:xfrm>
            <a:off x="5181515" y="354501"/>
            <a:ext cx="1549650" cy="338554"/>
          </a:xfrm>
          <a:prstGeom prst="rect">
            <a:avLst/>
          </a:prstGeom>
          <a:solidFill>
            <a:schemeClr val="tx2"/>
          </a:solidFill>
        </p:spPr>
        <p:txBody>
          <a:bodyPr wrap="square" rtlCol="0">
            <a:spAutoFit/>
          </a:bodyPr>
          <a:lstStyle/>
          <a:p>
            <a:r>
              <a:rPr lang="en-US" altLang="zh-CN" sz="1600" b="1" dirty="0">
                <a:solidFill>
                  <a:schemeClr val="bg1"/>
                </a:solidFill>
                <a:latin typeface="思源黑体 CN Medium" pitchFamily="34" charset="-122"/>
                <a:ea typeface="思源黑体 CN Medium" pitchFamily="34" charset="-122"/>
              </a:rPr>
              <a:t>1.3 </a:t>
            </a:r>
            <a:r>
              <a:rPr lang="zh-CN" altLang="en-US" sz="1600" b="1" dirty="0">
                <a:solidFill>
                  <a:schemeClr val="bg1"/>
                </a:solidFill>
                <a:latin typeface="思源黑体 CN Medium" pitchFamily="34" charset="-122"/>
                <a:ea typeface="思源黑体 CN Medium" pitchFamily="34" charset="-122"/>
              </a:rPr>
              <a:t>研究现状</a:t>
            </a:r>
            <a:endParaRPr lang="id-ID" sz="1600" b="1" dirty="0">
              <a:solidFill>
                <a:schemeClr val="bg1"/>
              </a:solidFill>
              <a:latin typeface="思源黑体 CN Medium" pitchFamily="34" charset="-122"/>
              <a:ea typeface="思源黑体 CN Medium" pitchFamily="34" charset="-122"/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3207" y="1899447"/>
            <a:ext cx="5081077" cy="3951477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3832" y="2040930"/>
            <a:ext cx="6461488" cy="3414578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2090214" y="1623857"/>
            <a:ext cx="7558405" cy="27559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1200" dirty="0">
                <a:latin typeface="Times New Roman" panose="02020603050405020304" charset="0"/>
                <a:cs typeface="Times New Roman" panose="02020603050405020304" charset="0"/>
              </a:rPr>
              <a:t>M. Aiko and M. Endo, </a:t>
            </a:r>
            <a:r>
              <a:rPr lang="zh-CN" altLang="en-US" sz="12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JHEP 05 (2023) 147</a:t>
            </a:r>
            <a:r>
              <a:rPr lang="en-US" altLang="zh-CN" sz="12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, </a:t>
            </a:r>
            <a:r>
              <a:rPr lang="zh-CN" altLang="en-US" sz="1200" dirty="0">
                <a:latin typeface="Times New Roman" panose="02020603050405020304" charset="0"/>
                <a:cs typeface="Times New Roman" panose="02020603050405020304" charset="0"/>
              </a:rPr>
              <a:t>Electroweak precision test of axion-like particles </a:t>
            </a:r>
            <a:r>
              <a:rPr lang="en-US" altLang="zh-CN" sz="1200" dirty="0">
                <a:latin typeface="Times New Roman" panose="02020603050405020304" charset="0"/>
                <a:cs typeface="Times New Roman" panose="02020603050405020304" charset="0"/>
              </a:rPr>
              <a:t>[</a:t>
            </a:r>
            <a:r>
              <a:rPr lang="zh-CN" altLang="en-US" sz="1200" dirty="0">
                <a:latin typeface="Times New Roman" panose="02020603050405020304" charset="0"/>
                <a:cs typeface="Times New Roman" panose="02020603050405020304" charset="0"/>
              </a:rPr>
              <a:t>2302.11377]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文本框 3">
                <a:extLst>
                  <a:ext uri="{FF2B5EF4-FFF2-40B4-BE49-F238E27FC236}">
                    <a16:creationId xmlns:a16="http://schemas.microsoft.com/office/drawing/2014/main" id="{123DBE85-408C-DA41-4F9F-7927CEB707B0}"/>
                  </a:ext>
                </a:extLst>
              </p:cNvPr>
              <p:cNvSpPr txBox="1"/>
              <p:nvPr/>
            </p:nvSpPr>
            <p:spPr>
              <a:xfrm>
                <a:off x="-631629" y="1109735"/>
                <a:ext cx="4892986" cy="33855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zh-CN" altLang="en-US" sz="1600" i="1" dirty="0" err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大质量避光类轴子</m:t>
                      </m:r>
                    </m:oMath>
                  </m:oMathPara>
                </a14:m>
                <a:endParaRPr lang="zh-CN" altLang="en-US" sz="1600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4" name="文本框 3">
                <a:extLst>
                  <a:ext uri="{FF2B5EF4-FFF2-40B4-BE49-F238E27FC236}">
                    <a16:creationId xmlns:a16="http://schemas.microsoft.com/office/drawing/2014/main" id="{123DBE85-408C-DA41-4F9F-7927CEB707B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631629" y="1109735"/>
                <a:ext cx="4892986" cy="338554"/>
              </a:xfrm>
              <a:prstGeom prst="rect">
                <a:avLst/>
              </a:prstGeom>
              <a:blipFill>
                <a:blip r:embed="rId5"/>
                <a:stretch>
                  <a:fillRect b="-714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文本框 4">
                <a:extLst>
                  <a:ext uri="{FF2B5EF4-FFF2-40B4-BE49-F238E27FC236}">
                    <a16:creationId xmlns:a16="http://schemas.microsoft.com/office/drawing/2014/main" id="{4CB2A9D9-4BEE-EF5D-EEF2-CD4D34896E81}"/>
                  </a:ext>
                </a:extLst>
              </p:cNvPr>
              <p:cNvSpPr txBox="1"/>
              <p:nvPr/>
            </p:nvSpPr>
            <p:spPr>
              <a:xfrm>
                <a:off x="8989306" y="1576986"/>
                <a:ext cx="352307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i="1" dirty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i="1" dirty="0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en-US" altLang="zh-CN" i="1" dirty="0">
                            <a:latin typeface="Cambria Math" panose="02040503050406030204" pitchFamily="18" charset="0"/>
                          </a:rPr>
                          <m:t>𝑎</m:t>
                        </m:r>
                      </m:sub>
                    </m:sSub>
                  </m:oMath>
                </a14:m>
                <a:r>
                  <a:rPr lang="en-US" altLang="zh-CN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1 </a:t>
                </a:r>
                <a:r>
                  <a:rPr lang="en-US" altLang="zh-CN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Tev</a:t>
                </a:r>
                <a:endParaRPr lang="zh-CN" altLang="en-US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5" name="文本框 4">
                <a:extLst>
                  <a:ext uri="{FF2B5EF4-FFF2-40B4-BE49-F238E27FC236}">
                    <a16:creationId xmlns:a16="http://schemas.microsoft.com/office/drawing/2014/main" id="{4CB2A9D9-4BEE-EF5D-EEF2-CD4D34896E8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989306" y="1576986"/>
                <a:ext cx="3523071" cy="369332"/>
              </a:xfrm>
              <a:prstGeom prst="rect">
                <a:avLst/>
              </a:prstGeom>
              <a:blipFill>
                <a:blip r:embed="rId6"/>
                <a:stretch>
                  <a:fillRect l="-519" t="-10000" b="-2666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7" name="文本框 6">
                <a:extLst>
                  <a:ext uri="{FF2B5EF4-FFF2-40B4-BE49-F238E27FC236}">
                    <a16:creationId xmlns:a16="http://schemas.microsoft.com/office/drawing/2014/main" id="{78B7ECB8-6BA6-C6AD-2137-9C7ADF509D84}"/>
                  </a:ext>
                </a:extLst>
              </p:cNvPr>
              <p:cNvSpPr txBox="1"/>
              <p:nvPr/>
            </p:nvSpPr>
            <p:spPr>
              <a:xfrm>
                <a:off x="5555127" y="5805848"/>
                <a:ext cx="6570704" cy="73507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zh-CN" i="1" dirty="0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CN" i="1" dirty="0">
                              <a:latin typeface="Cambria Math" panose="02040503050406030204" pitchFamily="18" charset="0"/>
                            </a:rPr>
                            <m:t>𝑔</m:t>
                          </m:r>
                        </m:e>
                        <m:sub>
                          <m:r>
                            <a:rPr lang="en-US" altLang="zh-CN" i="1" dirty="0">
                              <a:latin typeface="Cambria Math" panose="02040503050406030204" pitchFamily="18" charset="0"/>
                            </a:rPr>
                            <m:t>𝑎</m:t>
                          </m:r>
                          <m:r>
                            <a:rPr lang="en-US" altLang="zh-CN" i="1" dirty="0" err="1">
                              <a:latin typeface="Cambria Math" panose="02040503050406030204" pitchFamily="18" charset="0"/>
                            </a:rPr>
                            <m:t>𝛾𝛾</m:t>
                          </m:r>
                        </m:sub>
                      </m:sSub>
                      <m:r>
                        <a:rPr lang="en-US" altLang="zh-CN" b="0" i="1" dirty="0" smtClean="0">
                          <a:latin typeface="Cambria Math" panose="02040503050406030204" pitchFamily="18" charset="0"/>
                        </a:rPr>
                        <m:t>=0          </m:t>
                      </m:r>
                      <m:f>
                        <m:fPr>
                          <m:ctrlPr>
                            <a:rPr lang="en-US" altLang="zh-CN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altLang="zh-CN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altLang="zh-CN" i="1">
                                  <a:latin typeface="Cambria Math" panose="02040503050406030204" pitchFamily="18" charset="0"/>
                                </a:rPr>
                                <m:t>𝑐</m:t>
                              </m:r>
                            </m:e>
                            <m:sub>
                              <m:acc>
                                <m:accPr>
                                  <m:chr m:val="̃"/>
                                  <m:ctrlPr>
                                    <a:rPr lang="en-US" altLang="zh-CN" i="1"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n-US" altLang="zh-CN" i="1">
                                      <a:latin typeface="Cambria Math" panose="02040503050406030204" pitchFamily="18" charset="0"/>
                                    </a:rPr>
                                    <m:t>𝑊</m:t>
                                  </m:r>
                                </m:e>
                              </m:acc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altLang="zh-CN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altLang="zh-CN" i="1">
                                  <a:latin typeface="Cambria Math" panose="02040503050406030204" pitchFamily="18" charset="0"/>
                                </a:rPr>
                                <m:t>𝑐</m:t>
                              </m:r>
                            </m:e>
                            <m:sub>
                              <m:acc>
                                <m:accPr>
                                  <m:chr m:val="̃"/>
                                  <m:ctrlPr>
                                    <a:rPr lang="en-US" altLang="zh-CN" i="1"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n-US" altLang="zh-CN" i="1">
                                      <a:latin typeface="Cambria Math" panose="02040503050406030204" pitchFamily="18" charset="0"/>
                                    </a:rPr>
                                    <m:t>𝐵</m:t>
                                  </m:r>
                                </m:e>
                              </m:acc>
                            </m:sub>
                          </m:sSub>
                        </m:den>
                      </m:f>
                      <m:r>
                        <a:rPr lang="en-US" altLang="zh-CN" b="0" i="1" dirty="0" smtClean="0">
                          <a:latin typeface="Cambria Math" panose="02040503050406030204" pitchFamily="18" charset="0"/>
                        </a:rPr>
                        <m:t>=−</m:t>
                      </m:r>
                      <m:f>
                        <m:fPr>
                          <m:ctrlPr>
                            <a:rPr lang="en-US" altLang="zh-CN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Sup>
                            <m:sSubSupPr>
                              <m:ctrlPr>
                                <a:rPr lang="en-US" altLang="zh-CN" i="1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altLang="zh-CN" i="1">
                                  <a:latin typeface="Cambria Math" panose="02040503050406030204" pitchFamily="18" charset="0"/>
                                </a:rPr>
                                <m:t>𝑐</m:t>
                              </m:r>
                            </m:e>
                            <m:sub>
                              <m:r>
                                <a:rPr lang="el-GR" altLang="zh-CN" i="1">
                                  <a:latin typeface="Cambria Math" panose="02040503050406030204" pitchFamily="18" charset="0"/>
                                </a:rPr>
                                <m:t>𝜃</m:t>
                              </m:r>
                            </m:sub>
                            <m:sup>
                              <m:r>
                                <a:rPr lang="en-US" altLang="zh-CN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bSup>
                        </m:num>
                        <m:den>
                          <m:sSubSup>
                            <m:sSubSupPr>
                              <m:ctrlPr>
                                <a:rPr lang="en-US" altLang="zh-CN" i="1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altLang="zh-CN" i="1">
                                  <a:latin typeface="Cambria Math" panose="02040503050406030204" pitchFamily="18" charset="0"/>
                                </a:rPr>
                                <m:t>𝑠</m:t>
                              </m:r>
                            </m:e>
                            <m:sub>
                              <m:r>
                                <a:rPr lang="el-GR" altLang="zh-CN" i="1">
                                  <a:latin typeface="Cambria Math" panose="02040503050406030204" pitchFamily="18" charset="0"/>
                                </a:rPr>
                                <m:t>𝜃</m:t>
                              </m:r>
                            </m:sub>
                            <m:sup>
                              <m:r>
                                <a:rPr lang="en-US" altLang="zh-CN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bSup>
                        </m:den>
                      </m:f>
                    </m:oMath>
                  </m:oMathPara>
                </a14:m>
                <a:endParaRPr lang="zh-CN" altLang="en-US" dirty="0"/>
              </a:p>
            </p:txBody>
          </p:sp>
        </mc:Choice>
        <mc:Fallback>
          <p:sp>
            <p:nvSpPr>
              <p:cNvPr id="7" name="文本框 6">
                <a:extLst>
                  <a:ext uri="{FF2B5EF4-FFF2-40B4-BE49-F238E27FC236}">
                    <a16:creationId xmlns:a16="http://schemas.microsoft.com/office/drawing/2014/main" id="{78B7ECB8-6BA6-C6AD-2137-9C7ADF509D8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55127" y="5805848"/>
                <a:ext cx="6570704" cy="735073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6" name="直接箭头连接符 15">
            <a:extLst>
              <a:ext uri="{FF2B5EF4-FFF2-40B4-BE49-F238E27FC236}">
                <a16:creationId xmlns:a16="http://schemas.microsoft.com/office/drawing/2014/main" id="{4D20957E-07A0-5F9A-0390-160835D41CF9}"/>
              </a:ext>
            </a:extLst>
          </p:cNvPr>
          <p:cNvCxnSpPr>
            <a:cxnSpLocks/>
          </p:cNvCxnSpPr>
          <p:nvPr/>
        </p:nvCxnSpPr>
        <p:spPr>
          <a:xfrm>
            <a:off x="8575587" y="6184554"/>
            <a:ext cx="370703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21" name="文本框 20">
                <a:extLst>
                  <a:ext uri="{FF2B5EF4-FFF2-40B4-BE49-F238E27FC236}">
                    <a16:creationId xmlns:a16="http://schemas.microsoft.com/office/drawing/2014/main" id="{326D8CA4-5DE8-90EC-C2B2-B4A286032747}"/>
                  </a:ext>
                </a:extLst>
              </p:cNvPr>
              <p:cNvSpPr txBox="1"/>
              <p:nvPr/>
            </p:nvSpPr>
            <p:spPr>
              <a:xfrm>
                <a:off x="527999" y="5455508"/>
                <a:ext cx="4268193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zh-CN" i="1" smtClean="0">
                        <a:latin typeface="Cambria Math" panose="02040503050406030204" pitchFamily="18" charset="0"/>
                      </a:rPr>
                      <m:t>EWPO</m:t>
                    </m:r>
                    <m:r>
                      <m:rPr>
                        <m:sty m:val="p"/>
                      </m:rPr>
                      <a:rPr lang="en-US" altLang="zh-CN" i="1">
                        <a:latin typeface="Cambria Math" panose="02040503050406030204" pitchFamily="18" charset="0"/>
                      </a:rPr>
                      <m:t>s</m:t>
                    </m:r>
                    <m:r>
                      <a:rPr lang="en-US" altLang="zh-CN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zh-CN" altLang="en-US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全局拟合</m:t>
                    </m:r>
                    <m:r>
                      <a:rPr lang="zh-CN" altLang="en-US" i="1">
                        <a:latin typeface="Cambria Math" panose="02040503050406030204" pitchFamily="18" charset="0"/>
                      </a:rPr>
                      <m:t>，</m:t>
                    </m:r>
                  </m:oMath>
                </a14:m>
                <a:r>
                  <a:rPr lang="zh-CN" altLang="en-US" dirty="0">
                    <a:solidFill>
                      <a:schemeClr val="tx1"/>
                    </a:solidFill>
                  </a:rPr>
                  <a:t>通过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i="1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b="0" i="1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altLang="zh-CN" i="1" dirty="0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altLang="zh-CN" i="1" dirty="0">
                            <a:latin typeface="Cambria Math" panose="02040503050406030204" pitchFamily="18" charset="0"/>
                          </a:rPr>
                          <m:t>W</m:t>
                        </m:r>
                        <m:r>
                          <a:rPr lang="en-US" altLang="zh-CN" b="0" i="1" dirty="0" smtClean="0">
                            <a:latin typeface="Cambria Math" panose="02040503050406030204" pitchFamily="18" charset="0"/>
                          </a:rPr>
                          <m:t> </m:t>
                        </m:r>
                      </m:sub>
                    </m:sSub>
                  </m:oMath>
                </a14:m>
                <a:r>
                  <a:rPr lang="zh-CN" altLang="en-US" dirty="0">
                    <a:solidFill>
                      <a:schemeClr val="tx1"/>
                    </a:solidFill>
                  </a:rPr>
                  <a:t>限制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i="1" dirty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b="0" i="1" dirty="0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altLang="zh-CN" i="1" dirty="0">
                            <a:latin typeface="Cambria Math" panose="02040503050406030204" pitchFamily="18" charset="0"/>
                          </a:rPr>
                          <m:t>𝑔</m:t>
                        </m:r>
                      </m:e>
                      <m:sub>
                        <m:r>
                          <a:rPr lang="en-US" altLang="zh-CN" i="1" dirty="0">
                            <a:latin typeface="Cambria Math" panose="02040503050406030204" pitchFamily="18" charset="0"/>
                          </a:rPr>
                          <m:t>𝑎𝑊𝑊</m:t>
                        </m:r>
                      </m:sub>
                    </m:sSub>
                  </m:oMath>
                </a14:m>
                <a:endParaRPr lang="zh-CN" altLang="en-US" dirty="0">
                  <a:solidFill>
                    <a:schemeClr val="tx1"/>
                  </a:solidFill>
                </a:endParaRPr>
              </a:p>
            </p:txBody>
          </p:sp>
        </mc:Choice>
        <mc:Fallback>
          <p:sp>
            <p:nvSpPr>
              <p:cNvPr id="21" name="文本框 20">
                <a:extLst>
                  <a:ext uri="{FF2B5EF4-FFF2-40B4-BE49-F238E27FC236}">
                    <a16:creationId xmlns:a16="http://schemas.microsoft.com/office/drawing/2014/main" id="{326D8CA4-5DE8-90EC-C2B2-B4A28603274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7999" y="5455508"/>
                <a:ext cx="4268193" cy="369332"/>
              </a:xfrm>
              <a:prstGeom prst="rect">
                <a:avLst/>
              </a:prstGeom>
              <a:blipFill>
                <a:blip r:embed="rId8"/>
                <a:stretch>
                  <a:fillRect t="-9836" b="-2459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"/>
    </mc:Choice>
    <mc:Fallback xmlns="">
      <p:transition spd="slow" advClick="0" advTm="1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3"/>
          <p:cNvSpPr/>
          <p:nvPr/>
        </p:nvSpPr>
        <p:spPr>
          <a:xfrm>
            <a:off x="4985951" y="949051"/>
            <a:ext cx="2243929" cy="391693"/>
          </a:xfrm>
          <a:prstGeom prst="roundRect">
            <a:avLst>
              <a:gd name="adj" fmla="val 0"/>
            </a:avLst>
          </a:prstGeom>
          <a:solidFill>
            <a:srgbClr val="FFAE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Subtitle 2"/>
          <p:cNvSpPr txBox="1"/>
          <p:nvPr/>
        </p:nvSpPr>
        <p:spPr>
          <a:xfrm>
            <a:off x="1343996" y="5342808"/>
            <a:ext cx="3693153" cy="1255656"/>
          </a:xfrm>
          <a:prstGeom prst="rect">
            <a:avLst/>
          </a:prstGeom>
        </p:spPr>
        <p:txBody>
          <a:bodyPr vert="horz" lIns="91420" tIns="45709" rIns="91420" bIns="45709" rtlCol="0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 panose="020B0604020202020204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 panose="020B0604020202020204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endParaRPr lang="en-US" altLang="zh-CN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1379403" y="6134167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>
                <a:solidFill>
                  <a:srgbClr val="2E495C"/>
                </a:solidFill>
              </a:rPr>
              <a:t>5</a:t>
            </a:r>
            <a:endParaRPr lang="zh-CN" altLang="en-US" b="1" dirty="0">
              <a:solidFill>
                <a:srgbClr val="2E495C"/>
              </a:solidFill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76800" y="192776"/>
            <a:ext cx="2518119" cy="631788"/>
            <a:chOff x="259215" y="185827"/>
            <a:chExt cx="3127930" cy="631788"/>
          </a:xfrm>
          <a:solidFill>
            <a:schemeClr val="tx2"/>
          </a:solidFill>
        </p:grpSpPr>
        <p:sp>
          <p:nvSpPr>
            <p:cNvPr id="26" name="Rounded Rectangle 43"/>
            <p:cNvSpPr/>
            <p:nvPr/>
          </p:nvSpPr>
          <p:spPr>
            <a:xfrm>
              <a:off x="259215" y="185827"/>
              <a:ext cx="3127930" cy="631788"/>
            </a:xfrm>
            <a:prstGeom prst="roundRect">
              <a:avLst>
                <a:gd name="adj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27" name="TextBox 44"/>
            <p:cNvSpPr txBox="1"/>
            <p:nvPr/>
          </p:nvSpPr>
          <p:spPr>
            <a:xfrm>
              <a:off x="411547" y="339393"/>
              <a:ext cx="2805870" cy="338554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en-US" altLang="zh-CN" sz="1600" b="1" dirty="0">
                  <a:solidFill>
                    <a:schemeClr val="bg1"/>
                  </a:solidFill>
                  <a:latin typeface="思源黑体 CN Medium" pitchFamily="34" charset="-122"/>
                  <a:ea typeface="思源黑体 CN Medium" pitchFamily="34" charset="-122"/>
                </a:rPr>
                <a:t>2.1   </a:t>
              </a:r>
              <a:r>
                <a:rPr lang="zh-CN" altLang="en-US" sz="1600" b="1" dirty="0">
                  <a:solidFill>
                    <a:schemeClr val="bg1"/>
                  </a:solidFill>
                  <a:latin typeface="思源黑体 CN Medium" pitchFamily="34" charset="-122"/>
                  <a:ea typeface="思源黑体 CN Medium" pitchFamily="34" charset="-122"/>
                </a:rPr>
                <a:t>避光类轴子信号</a:t>
              </a:r>
              <a:endParaRPr lang="id-ID" sz="1600" b="1" dirty="0">
                <a:solidFill>
                  <a:schemeClr val="bg1"/>
                </a:solidFill>
                <a:latin typeface="思源黑体 CN Medium" pitchFamily="34" charset="-122"/>
                <a:ea typeface="思源黑体 CN Medium" pitchFamily="34" charset="-122"/>
              </a:endParaRPr>
            </a:p>
          </p:txBody>
        </p:sp>
      </p:grpSp>
      <p:sp>
        <p:nvSpPr>
          <p:cNvPr id="29" name="Rounded Rectangle 43"/>
          <p:cNvSpPr/>
          <p:nvPr/>
        </p:nvSpPr>
        <p:spPr>
          <a:xfrm>
            <a:off x="2575452" y="187914"/>
            <a:ext cx="1961152" cy="631789"/>
          </a:xfrm>
          <a:prstGeom prst="roundRect">
            <a:avLst>
              <a:gd name="adj" fmla="val 0"/>
            </a:avLst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0" name="TextBox 44"/>
          <p:cNvSpPr txBox="1"/>
          <p:nvPr/>
        </p:nvSpPr>
        <p:spPr>
          <a:xfrm>
            <a:off x="2822669" y="342925"/>
            <a:ext cx="1713935" cy="338554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1600" b="1" dirty="0">
                <a:solidFill>
                  <a:schemeClr val="bg1"/>
                </a:solidFill>
                <a:latin typeface="思源黑体 CN Medium" pitchFamily="34" charset="-122"/>
                <a:ea typeface="思源黑体 CN Medium" pitchFamily="34" charset="-122"/>
              </a:rPr>
              <a:t>2.2 </a:t>
            </a:r>
            <a:r>
              <a:rPr lang="zh-CN" altLang="en-US" sz="1600" b="1" dirty="0">
                <a:solidFill>
                  <a:schemeClr val="bg1"/>
                </a:solidFill>
                <a:latin typeface="思源黑体 CN Medium" pitchFamily="34" charset="-122"/>
                <a:ea typeface="思源黑体 CN Medium" pitchFamily="34" charset="-122"/>
              </a:rPr>
              <a:t>主要背景</a:t>
            </a:r>
            <a:endParaRPr lang="id-ID" sz="1600" b="1" dirty="0">
              <a:solidFill>
                <a:schemeClr val="bg1"/>
              </a:solidFill>
              <a:latin typeface="思源黑体 CN Medium" pitchFamily="34" charset="-122"/>
              <a:ea typeface="思源黑体 CN Medium" pitchFamily="34" charset="-122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44540" y="1901299"/>
            <a:ext cx="5500370" cy="3941445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1384" y="1553031"/>
            <a:ext cx="5500370" cy="4392295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499691" y="5982742"/>
            <a:ext cx="7558405" cy="27559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1200" dirty="0">
                <a:latin typeface="Times New Roman" panose="02020603050405020304" charset="0"/>
                <a:cs typeface="Times New Roman" panose="02020603050405020304" charset="0"/>
              </a:rPr>
              <a:t>M. Aiko and M. Endo, </a:t>
            </a:r>
            <a:r>
              <a:rPr lang="zh-CN" altLang="en-US" sz="12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JHEP 05 (2023) 147</a:t>
            </a:r>
            <a:r>
              <a:rPr lang="en-US" altLang="zh-CN" sz="12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, </a:t>
            </a:r>
            <a:r>
              <a:rPr lang="zh-CN" altLang="en-US" sz="1200" dirty="0">
                <a:latin typeface="Times New Roman" panose="02020603050405020304" charset="0"/>
                <a:cs typeface="Times New Roman" panose="02020603050405020304" charset="0"/>
              </a:rPr>
              <a:t>Electroweak precision test of axion-like particles </a:t>
            </a:r>
            <a:r>
              <a:rPr lang="en-US" altLang="zh-CN" sz="1200" dirty="0">
                <a:latin typeface="Times New Roman" panose="02020603050405020304" charset="0"/>
                <a:cs typeface="Times New Roman" panose="02020603050405020304" charset="0"/>
              </a:rPr>
              <a:t>[</a:t>
            </a:r>
            <a:r>
              <a:rPr lang="zh-CN" altLang="en-US" sz="1200" dirty="0">
                <a:latin typeface="Times New Roman" panose="02020603050405020304" charset="0"/>
                <a:cs typeface="Times New Roman" panose="02020603050405020304" charset="0"/>
              </a:rPr>
              <a:t>2302.11377]</a:t>
            </a:r>
          </a:p>
        </p:txBody>
      </p:sp>
      <p:pic>
        <p:nvPicPr>
          <p:cNvPr id="16" name="图片 15">
            <a:extLst>
              <a:ext uri="{FF2B5EF4-FFF2-40B4-BE49-F238E27FC236}">
                <a16:creationId xmlns:a16="http://schemas.microsoft.com/office/drawing/2014/main" id="{33026C35-D50E-0863-4E5D-DB7E4C092CE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48" y="2635067"/>
            <a:ext cx="551716" cy="1587866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7" name="文本框 16">
                <a:extLst>
                  <a:ext uri="{FF2B5EF4-FFF2-40B4-BE49-F238E27FC236}">
                    <a16:creationId xmlns:a16="http://schemas.microsoft.com/office/drawing/2014/main" id="{6101F558-B517-0D9B-1660-DE4F5C0A93CD}"/>
                  </a:ext>
                </a:extLst>
              </p:cNvPr>
              <p:cNvSpPr txBox="1"/>
              <p:nvPr/>
            </p:nvSpPr>
            <p:spPr>
              <a:xfrm>
                <a:off x="5128052" y="960027"/>
                <a:ext cx="4892986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zh-CN" altLang="en-US" i="1" dirty="0" err="1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避光类轴子</m:t>
                    </m:r>
                  </m:oMath>
                </a14:m>
                <a:r>
                  <a:rPr lang="zh-CN" altLang="en-US" dirty="0">
                    <a:solidFill>
                      <a:schemeClr val="bg1"/>
                    </a:solidFill>
                  </a:rPr>
                  <a:t>的衰变</a:t>
                </a:r>
              </a:p>
            </p:txBody>
          </p:sp>
        </mc:Choice>
        <mc:Fallback xmlns="">
          <p:sp>
            <p:nvSpPr>
              <p:cNvPr id="17" name="文本框 16">
                <a:extLst>
                  <a:ext uri="{FF2B5EF4-FFF2-40B4-BE49-F238E27FC236}">
                    <a16:creationId xmlns:a16="http://schemas.microsoft.com/office/drawing/2014/main" id="{6101F558-B517-0D9B-1660-DE4F5C0A93C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28052" y="960027"/>
                <a:ext cx="4892986" cy="369332"/>
              </a:xfrm>
              <a:prstGeom prst="rect">
                <a:avLst/>
              </a:prstGeom>
              <a:blipFill>
                <a:blip r:embed="rId6"/>
                <a:stretch>
                  <a:fillRect l="-374" t="-8197" b="-2459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文本框 17">
                <a:extLst>
                  <a:ext uri="{FF2B5EF4-FFF2-40B4-BE49-F238E27FC236}">
                    <a16:creationId xmlns:a16="http://schemas.microsoft.com/office/drawing/2014/main" id="{0AE7DF56-BDAC-F45A-A2C7-FF8E48ACF08C}"/>
                  </a:ext>
                </a:extLst>
              </p:cNvPr>
              <p:cNvSpPr txBox="1"/>
              <p:nvPr/>
            </p:nvSpPr>
            <p:spPr>
              <a:xfrm>
                <a:off x="8200199" y="1609876"/>
                <a:ext cx="5037149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zh-CN" altLang="en-US" i="1">
                        <a:latin typeface="Cambria Math" panose="02040503050406030204" pitchFamily="18" charset="0"/>
                      </a:rPr>
                      <m:t>利用</m:t>
                    </m:r>
                    <m:r>
                      <m:rPr>
                        <m:sty m:val="p"/>
                      </m:rPr>
                      <a:rPr lang="en-US" altLang="zh-CN" i="1" smtClean="0">
                        <a:latin typeface="Cambria Math" panose="02040503050406030204" pitchFamily="18" charset="0"/>
                      </a:rPr>
                      <m:t>PYTHIA</m:t>
                    </m:r>
                  </m:oMath>
                </a14:m>
                <a:r>
                  <a:rPr lang="en-US" altLang="zh-CN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8</a:t>
                </a:r>
                <a:r>
                  <a:rPr lang="zh-CN" alt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衰变 </a:t>
                </a:r>
                <a:r>
                  <a:rPr lang="en-US" altLang="zh-CN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</a:t>
                </a:r>
                <a:endParaRPr lang="zh-CN" altLang="en-US" i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8" name="文本框 17">
                <a:extLst>
                  <a:ext uri="{FF2B5EF4-FFF2-40B4-BE49-F238E27FC236}">
                    <a16:creationId xmlns:a16="http://schemas.microsoft.com/office/drawing/2014/main" id="{0AE7DF56-BDAC-F45A-A2C7-FF8E48ACF08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00199" y="1609876"/>
                <a:ext cx="5037149" cy="369332"/>
              </a:xfrm>
              <a:prstGeom prst="rect">
                <a:avLst/>
              </a:prstGeom>
              <a:blipFill>
                <a:blip r:embed="rId7"/>
                <a:stretch>
                  <a:fillRect l="-363" t="-9836" b="-2459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"/>
    </mc:Choice>
    <mc:Fallback xmlns="">
      <p:transition spd="slow" advClick="0" advTm="1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ubtitle 2"/>
          <p:cNvSpPr txBox="1"/>
          <p:nvPr/>
        </p:nvSpPr>
        <p:spPr>
          <a:xfrm>
            <a:off x="1343996" y="5342808"/>
            <a:ext cx="3693153" cy="1255656"/>
          </a:xfrm>
          <a:prstGeom prst="rect">
            <a:avLst/>
          </a:prstGeom>
        </p:spPr>
        <p:txBody>
          <a:bodyPr vert="horz" lIns="91420" tIns="45709" rIns="91420" bIns="45709" rtlCol="0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 panose="020B0604020202020204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 panose="020B0604020202020204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endParaRPr lang="en-US" altLang="zh-CN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1379403" y="6134167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>
                <a:solidFill>
                  <a:srgbClr val="2E495C"/>
                </a:solidFill>
              </a:rPr>
              <a:t>6</a:t>
            </a:r>
            <a:endParaRPr lang="zh-CN" altLang="en-US" b="1" dirty="0">
              <a:solidFill>
                <a:srgbClr val="2E495C"/>
              </a:solidFill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76800" y="192776"/>
            <a:ext cx="2518119" cy="631788"/>
            <a:chOff x="259215" y="185827"/>
            <a:chExt cx="3127930" cy="631788"/>
          </a:xfrm>
          <a:solidFill>
            <a:schemeClr val="tx2"/>
          </a:solidFill>
        </p:grpSpPr>
        <p:sp>
          <p:nvSpPr>
            <p:cNvPr id="26" name="Rounded Rectangle 43"/>
            <p:cNvSpPr/>
            <p:nvPr/>
          </p:nvSpPr>
          <p:spPr>
            <a:xfrm>
              <a:off x="259215" y="185827"/>
              <a:ext cx="3127930" cy="631788"/>
            </a:xfrm>
            <a:prstGeom prst="roundRect">
              <a:avLst>
                <a:gd name="adj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27" name="TextBox 44"/>
            <p:cNvSpPr txBox="1"/>
            <p:nvPr/>
          </p:nvSpPr>
          <p:spPr>
            <a:xfrm>
              <a:off x="411547" y="339393"/>
              <a:ext cx="2805870" cy="338554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en-US" altLang="zh-CN" sz="1600" b="1" dirty="0">
                  <a:solidFill>
                    <a:schemeClr val="bg1"/>
                  </a:solidFill>
                  <a:latin typeface="思源黑体 CN Medium" pitchFamily="34" charset="-122"/>
                  <a:ea typeface="思源黑体 CN Medium" pitchFamily="34" charset="-122"/>
                </a:rPr>
                <a:t>2.1   </a:t>
              </a:r>
              <a:r>
                <a:rPr lang="zh-CN" altLang="en-US" sz="1600" b="1" dirty="0">
                  <a:solidFill>
                    <a:schemeClr val="bg1"/>
                  </a:solidFill>
                  <a:latin typeface="思源黑体 CN Medium" pitchFamily="34" charset="-122"/>
                  <a:ea typeface="思源黑体 CN Medium" pitchFamily="34" charset="-122"/>
                </a:rPr>
                <a:t>避光类轴子信号</a:t>
              </a:r>
              <a:endParaRPr lang="id-ID" sz="1600" b="1" dirty="0">
                <a:solidFill>
                  <a:schemeClr val="bg1"/>
                </a:solidFill>
                <a:latin typeface="思源黑体 CN Medium" pitchFamily="34" charset="-122"/>
                <a:ea typeface="思源黑体 CN Medium" pitchFamily="34" charset="-122"/>
              </a:endParaRPr>
            </a:p>
          </p:txBody>
        </p:sp>
      </p:grpSp>
      <p:sp>
        <p:nvSpPr>
          <p:cNvPr id="29" name="Rounded Rectangle 43"/>
          <p:cNvSpPr/>
          <p:nvPr/>
        </p:nvSpPr>
        <p:spPr>
          <a:xfrm>
            <a:off x="2575452" y="187914"/>
            <a:ext cx="1961152" cy="631789"/>
          </a:xfrm>
          <a:prstGeom prst="roundRect">
            <a:avLst>
              <a:gd name="adj" fmla="val 0"/>
            </a:avLst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0" name="TextBox 44"/>
          <p:cNvSpPr txBox="1"/>
          <p:nvPr/>
        </p:nvSpPr>
        <p:spPr>
          <a:xfrm>
            <a:off x="2822669" y="342925"/>
            <a:ext cx="1672639" cy="338554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1600" b="1" dirty="0">
                <a:solidFill>
                  <a:schemeClr val="bg1"/>
                </a:solidFill>
                <a:latin typeface="思源黑体 CN Medium" pitchFamily="34" charset="-122"/>
                <a:ea typeface="思源黑体 CN Medium" pitchFamily="34" charset="-122"/>
              </a:rPr>
              <a:t>2.2 </a:t>
            </a:r>
            <a:r>
              <a:rPr lang="zh-CN" altLang="en-US" sz="1600" b="1" dirty="0">
                <a:solidFill>
                  <a:schemeClr val="bg1"/>
                </a:solidFill>
                <a:latin typeface="思源黑体 CN Medium" pitchFamily="34" charset="-122"/>
                <a:ea typeface="思源黑体 CN Medium" pitchFamily="34" charset="-122"/>
              </a:rPr>
              <a:t>主要背景</a:t>
            </a:r>
            <a:endParaRPr lang="id-ID" sz="1600" b="1" dirty="0">
              <a:solidFill>
                <a:schemeClr val="bg1"/>
              </a:solidFill>
              <a:latin typeface="思源黑体 CN Medium" pitchFamily="34" charset="-122"/>
              <a:ea typeface="思源黑体 CN Medium" pitchFamily="34" charset="-122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3"/>
          <a:srcRect r="982"/>
          <a:stretch/>
        </p:blipFill>
        <p:spPr>
          <a:xfrm>
            <a:off x="6223371" y="2131542"/>
            <a:ext cx="5231342" cy="3186133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id="{E8B7C9D4-11C2-F372-ADE0-C9AD1F4727B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434" y="2211859"/>
            <a:ext cx="5775375" cy="2532043"/>
          </a:xfrm>
          <a:prstGeom prst="rect">
            <a:avLst/>
          </a:prstGeom>
        </p:spPr>
      </p:pic>
      <p:sp>
        <p:nvSpPr>
          <p:cNvPr id="5" name="文本框 4">
            <a:extLst>
              <a:ext uri="{FF2B5EF4-FFF2-40B4-BE49-F238E27FC236}">
                <a16:creationId xmlns:a16="http://schemas.microsoft.com/office/drawing/2014/main" id="{36A6950F-3F36-42FC-C992-60C2AD11735E}"/>
              </a:ext>
            </a:extLst>
          </p:cNvPr>
          <p:cNvSpPr txBox="1"/>
          <p:nvPr/>
        </p:nvSpPr>
        <p:spPr>
          <a:xfrm>
            <a:off x="4158455" y="4872104"/>
            <a:ext cx="6007917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  = γ ,Z ,W</a:t>
            </a:r>
            <a:endParaRPr lang="zh-CN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57440085-637B-0257-D8B2-B756E585F4AB}"/>
              </a:ext>
            </a:extLst>
          </p:cNvPr>
          <p:cNvSpPr txBox="1"/>
          <p:nvPr/>
        </p:nvSpPr>
        <p:spPr>
          <a:xfrm>
            <a:off x="1633449" y="1466389"/>
            <a:ext cx="6007917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pp  </a:t>
            </a:r>
            <a:r>
              <a:rPr lang="zh-CN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→  </a:t>
            </a:r>
            <a:r>
              <a:rPr lang="en-US" altLang="zh-CN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j </a:t>
            </a:r>
            <a:r>
              <a:rPr lang="en-US" altLang="zh-CN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</a:t>
            </a:r>
            <a:r>
              <a:rPr lang="en-US" altLang="zh-CN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 </a:t>
            </a:r>
            <a:r>
              <a:rPr lang="en-US" altLang="zh-CN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zh-CN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→ </a:t>
            </a:r>
            <a:r>
              <a:rPr lang="en-US" altLang="zh-CN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γ Z </a:t>
            </a: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endParaRPr lang="zh-CN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文本框 17">
                <a:extLst>
                  <a:ext uri="{FF2B5EF4-FFF2-40B4-BE49-F238E27FC236}">
                    <a16:creationId xmlns:a16="http://schemas.microsoft.com/office/drawing/2014/main" id="{A65B689C-D126-FC47-520C-F86A0F07129B}"/>
                  </a:ext>
                </a:extLst>
              </p:cNvPr>
              <p:cNvSpPr txBox="1"/>
              <p:nvPr/>
            </p:nvSpPr>
            <p:spPr>
              <a:xfrm>
                <a:off x="8404836" y="1746853"/>
                <a:ext cx="3523071" cy="44646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sSub>
                          <m:sSubPr>
                            <m:ctrlPr>
                              <a:rPr lang="en-US" altLang="zh-CN" i="1" dirty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i="1" dirty="0">
                                <a:latin typeface="Cambria Math" panose="02040503050406030204" pitchFamily="18" charset="0"/>
                              </a:rPr>
                              <m:t>𝑔</m:t>
                            </m:r>
                          </m:e>
                          <m:sub>
                            <m:r>
                              <a:rPr lang="en-US" altLang="zh-CN" i="1" dirty="0">
                                <a:latin typeface="Cambria Math" panose="02040503050406030204" pitchFamily="18" charset="0"/>
                              </a:rPr>
                              <m:t>𝑎𝑊𝑊</m:t>
                            </m:r>
                          </m:sub>
                        </m:sSub>
                        <m:r>
                          <a:rPr lang="en-US" altLang="zh-CN" b="0" i="1" dirty="0" smtClean="0">
                            <a:latin typeface="Cambria Math" panose="02040503050406030204" pitchFamily="18" charset="0"/>
                          </a:rPr>
                          <m:t>/</m:t>
                        </m:r>
                        <m:r>
                          <a:rPr lang="en-US" altLang="zh-CN" i="1" dirty="0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en-US" altLang="zh-CN" i="1" dirty="0">
                            <a:latin typeface="Cambria Math" panose="02040503050406030204" pitchFamily="18" charset="0"/>
                          </a:rPr>
                          <m:t>𝑎</m:t>
                        </m:r>
                      </m:sub>
                    </m:sSub>
                  </m:oMath>
                </a14:m>
                <a:r>
                  <a:rPr lang="en-US" altLang="zh-CN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1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nor/>
                          </m:rPr>
                          <a:rPr lang="en-US" altLang="zh-CN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Tev</m:t>
                        </m:r>
                      </m:e>
                      <m:sup>
                        <m:r>
                          <m:rPr>
                            <m:nor/>
                          </m:rPr>
                          <a:rPr lang="en-US" altLang="zh-CN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−1</m:t>
                        </m:r>
                      </m:sup>
                    </m:sSup>
                    <m:r>
                      <a:rPr lang="en-US" altLang="zh-CN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,</m:t>
                    </m:r>
                    <m:sSub>
                      <m:sSubPr>
                        <m:ctrlPr>
                          <a:rPr lang="en-US" altLang="zh-CN" i="1" dirty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i="1" dirty="0">
                            <a:latin typeface="Cambria Math" panose="02040503050406030204" pitchFamily="18" charset="0"/>
                          </a:rPr>
                          <m:t>𝑔</m:t>
                        </m:r>
                      </m:e>
                      <m:sub>
                        <m:r>
                          <a:rPr lang="en-US" altLang="zh-CN" i="1" dirty="0">
                            <a:latin typeface="Cambria Math" panose="02040503050406030204" pitchFamily="18" charset="0"/>
                          </a:rPr>
                          <m:t>𝑎</m:t>
                        </m:r>
                        <m:r>
                          <a:rPr lang="en-US" altLang="zh-CN" i="1" dirty="0" err="1">
                            <a:latin typeface="Cambria Math" panose="02040503050406030204" pitchFamily="18" charset="0"/>
                          </a:rPr>
                          <m:t>𝛾𝛾</m:t>
                        </m:r>
                      </m:sub>
                    </m:sSub>
                    <m:r>
                      <a:rPr lang="en-US" altLang="zh-CN" i="1" dirty="0">
                        <a:latin typeface="Cambria Math" panose="02040503050406030204" pitchFamily="18" charset="0"/>
                      </a:rPr>
                      <m:t>=0</m:t>
                    </m:r>
                  </m:oMath>
                </a14:m>
                <a:endParaRPr lang="zh-CN" altLang="en-US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8" name="文本框 17">
                <a:extLst>
                  <a:ext uri="{FF2B5EF4-FFF2-40B4-BE49-F238E27FC236}">
                    <a16:creationId xmlns:a16="http://schemas.microsoft.com/office/drawing/2014/main" id="{A65B689C-D126-FC47-520C-F86A0F07129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404836" y="1746853"/>
                <a:ext cx="3523071" cy="446469"/>
              </a:xfrm>
              <a:prstGeom prst="rect">
                <a:avLst/>
              </a:prstGeom>
              <a:blipFill>
                <a:blip r:embed="rId5"/>
                <a:stretch>
                  <a:fillRect b="-16438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"/>
    </mc:Choice>
    <mc:Fallback xmlns="">
      <p:transition spd="slow" advClick="0" advTm="1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ubtitle 2"/>
          <p:cNvSpPr txBox="1"/>
          <p:nvPr/>
        </p:nvSpPr>
        <p:spPr>
          <a:xfrm>
            <a:off x="1343996" y="5342808"/>
            <a:ext cx="3693153" cy="1255656"/>
          </a:xfrm>
          <a:prstGeom prst="rect">
            <a:avLst/>
          </a:prstGeom>
        </p:spPr>
        <p:txBody>
          <a:bodyPr vert="horz" lIns="91420" tIns="45709" rIns="91420" bIns="45709" rtlCol="0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 panose="020B0604020202020204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 panose="020B0604020202020204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endParaRPr lang="en-US" altLang="zh-CN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1379403" y="6134167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>
                <a:solidFill>
                  <a:srgbClr val="2E495C"/>
                </a:solidFill>
              </a:rPr>
              <a:t>7</a:t>
            </a:r>
            <a:endParaRPr lang="zh-CN" altLang="en-US" b="1" dirty="0">
              <a:solidFill>
                <a:srgbClr val="2E495C"/>
              </a:solidFill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76800" y="192776"/>
            <a:ext cx="2518119" cy="631788"/>
            <a:chOff x="259215" y="185827"/>
            <a:chExt cx="3127930" cy="631788"/>
          </a:xfrm>
          <a:solidFill>
            <a:schemeClr val="tx2">
              <a:lumMod val="20000"/>
              <a:lumOff val="80000"/>
            </a:schemeClr>
          </a:solidFill>
        </p:grpSpPr>
        <p:sp>
          <p:nvSpPr>
            <p:cNvPr id="26" name="Rounded Rectangle 43"/>
            <p:cNvSpPr/>
            <p:nvPr/>
          </p:nvSpPr>
          <p:spPr>
            <a:xfrm>
              <a:off x="259215" y="185827"/>
              <a:ext cx="3127930" cy="631788"/>
            </a:xfrm>
            <a:prstGeom prst="roundRect">
              <a:avLst>
                <a:gd name="adj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27" name="TextBox 44"/>
            <p:cNvSpPr txBox="1"/>
            <p:nvPr/>
          </p:nvSpPr>
          <p:spPr>
            <a:xfrm>
              <a:off x="411547" y="339393"/>
              <a:ext cx="2805870" cy="338554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en-US" altLang="zh-CN" sz="1600" b="1" dirty="0">
                  <a:solidFill>
                    <a:schemeClr val="bg1"/>
                  </a:solidFill>
                  <a:latin typeface="思源黑体 CN Medium" pitchFamily="34" charset="-122"/>
                  <a:ea typeface="思源黑体 CN Medium" pitchFamily="34" charset="-122"/>
                </a:rPr>
                <a:t>2.1   </a:t>
              </a:r>
              <a:r>
                <a:rPr lang="zh-CN" altLang="en-US" sz="1600" b="1" dirty="0">
                  <a:solidFill>
                    <a:schemeClr val="bg1"/>
                  </a:solidFill>
                  <a:latin typeface="思源黑体 CN Medium" pitchFamily="34" charset="-122"/>
                  <a:ea typeface="思源黑体 CN Medium" pitchFamily="34" charset="-122"/>
                </a:rPr>
                <a:t>避光类轴子信号</a:t>
              </a:r>
              <a:endParaRPr lang="id-ID" sz="1600" b="1" dirty="0">
                <a:solidFill>
                  <a:schemeClr val="bg1"/>
                </a:solidFill>
                <a:latin typeface="思源黑体 CN Medium" pitchFamily="34" charset="-122"/>
                <a:ea typeface="思源黑体 CN Medium" pitchFamily="34" charset="-122"/>
              </a:endParaRPr>
            </a:p>
          </p:txBody>
        </p:sp>
      </p:grpSp>
      <p:sp>
        <p:nvSpPr>
          <p:cNvPr id="29" name="Rounded Rectangle 43"/>
          <p:cNvSpPr/>
          <p:nvPr/>
        </p:nvSpPr>
        <p:spPr>
          <a:xfrm>
            <a:off x="2575452" y="187914"/>
            <a:ext cx="1961152" cy="631789"/>
          </a:xfrm>
          <a:prstGeom prst="roundRect">
            <a:avLst>
              <a:gd name="adj" fmla="val 0"/>
            </a:avLst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0" name="TextBox 44"/>
          <p:cNvSpPr txBox="1"/>
          <p:nvPr/>
        </p:nvSpPr>
        <p:spPr>
          <a:xfrm>
            <a:off x="2822669" y="342925"/>
            <a:ext cx="1672639" cy="338554"/>
          </a:xfrm>
          <a:prstGeom prst="rect">
            <a:avLst/>
          </a:prstGeom>
          <a:solidFill>
            <a:schemeClr val="tx2"/>
          </a:solidFill>
        </p:spPr>
        <p:txBody>
          <a:bodyPr wrap="square" rtlCol="0">
            <a:spAutoFit/>
          </a:bodyPr>
          <a:lstStyle/>
          <a:p>
            <a:r>
              <a:rPr lang="en-US" altLang="zh-CN" sz="1600" b="1" dirty="0">
                <a:solidFill>
                  <a:schemeClr val="bg1"/>
                </a:solidFill>
                <a:latin typeface="思源黑体 CN Medium" pitchFamily="34" charset="-122"/>
                <a:ea typeface="思源黑体 CN Medium" pitchFamily="34" charset="-122"/>
              </a:rPr>
              <a:t>2.2 </a:t>
            </a:r>
            <a:r>
              <a:rPr lang="zh-CN" altLang="en-US" sz="1600" b="1" dirty="0">
                <a:solidFill>
                  <a:schemeClr val="bg1"/>
                </a:solidFill>
                <a:latin typeface="思源黑体 CN Medium" pitchFamily="34" charset="-122"/>
                <a:ea typeface="思源黑体 CN Medium" pitchFamily="34" charset="-122"/>
              </a:rPr>
              <a:t>主要背景</a:t>
            </a:r>
            <a:endParaRPr lang="id-ID" sz="1600" b="1" dirty="0">
              <a:solidFill>
                <a:schemeClr val="bg1"/>
              </a:solidFill>
              <a:latin typeface="思源黑体 CN Medium" pitchFamily="34" charset="-122"/>
              <a:ea typeface="思源黑体 CN Medium" pitchFamily="34" charset="-122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9" name="文本框 8"/>
              <p:cNvSpPr txBox="1"/>
              <p:nvPr/>
            </p:nvSpPr>
            <p:spPr>
              <a:xfrm>
                <a:off x="5862917" y="1597933"/>
                <a:ext cx="6969251" cy="15306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2000" dirty="0">
                    <a:latin typeface="Times New Roman" panose="02020603050405020304" charset="0"/>
                    <a:cs typeface="Times New Roman" panose="02020603050405020304" charset="0"/>
                  </a:rPr>
                  <a:t>信号的末态粒子</a:t>
                </a:r>
                <a:r>
                  <a:rPr lang="en-US" altLang="zh-CN" sz="2000" dirty="0">
                    <a:latin typeface="Times New Roman" panose="02020603050405020304" charset="0"/>
                    <a:cs typeface="Times New Roman" panose="02020603050405020304" charset="0"/>
                  </a:rPr>
                  <a:t>( </a:t>
                </a:r>
                <a:r>
                  <a:rPr lang="en-US" altLang="zh-CN" sz="20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γ , </a:t>
                </a:r>
                <a:r>
                  <a:rPr lang="en-US" altLang="zh-CN" sz="2000" i="1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Z </a:t>
                </a:r>
                <a:r>
                  <a:rPr lang="en-US" altLang="zh-CN" sz="2000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sz="2000" i="1" dirty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altLang="zh-CN" sz="2000" b="0" i="1" dirty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𝑙</m:t>
                        </m:r>
                      </m:e>
                      <m:sup>
                        <m:r>
                          <a:rPr lang="en-US" altLang="zh-CN" sz="2000" b="0" i="1" dirty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</m:sup>
                    </m:sSup>
                    <m:sSup>
                      <m:sSupPr>
                        <m:ctrlPr>
                          <a:rPr lang="en-US" altLang="zh-CN" sz="2000" i="1" dirty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altLang="zh-CN" sz="2000" i="1" dirty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𝑙</m:t>
                        </m:r>
                      </m:e>
                      <m:sup>
                        <m:r>
                          <a:rPr lang="en-US" altLang="zh-CN" sz="2000" b="0" i="1" dirty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</m:sup>
                    </m:sSup>
                  </m:oMath>
                </a14:m>
                <a:r>
                  <a:rPr lang="en-US" altLang="zh-CN" sz="2000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 </a:t>
                </a:r>
                <a:r>
                  <a:rPr lang="en-US" altLang="zh-CN" sz="20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j , j </a:t>
                </a:r>
                <a:r>
                  <a:rPr lang="en-US" altLang="zh-CN" sz="2000" dirty="0">
                    <a:latin typeface="Times New Roman" panose="02020603050405020304" charset="0"/>
                    <a:cs typeface="Times New Roman" panose="02020603050405020304" charset="0"/>
                  </a:rPr>
                  <a:t>)</a:t>
                </a:r>
              </a:p>
              <a:p>
                <a:pPr>
                  <a:lnSpc>
                    <a:spcPct val="150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zh-CN" altLang="en-US" dirty="0">
                    <a:latin typeface="Times New Roman" panose="02020603050405020304" charset="0"/>
                    <a:cs typeface="Times New Roman" panose="02020603050405020304" charset="0"/>
                  </a:rPr>
                  <a:t>主要背景 </a:t>
                </a:r>
                <a:r>
                  <a:rPr lang="en-US" altLang="zh-CN" dirty="0">
                    <a:latin typeface="Times New Roman" panose="02020603050405020304" charset="0"/>
                    <a:cs typeface="Times New Roman" panose="02020603050405020304" charset="0"/>
                  </a:rPr>
                  <a:t>B1-B5 ( </a:t>
                </a:r>
                <a:r>
                  <a:rPr lang="en-US" altLang="zh-CN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γ V  j  j  /  γ V </a:t>
                </a:r>
                <a:r>
                  <a:rPr lang="en-US" altLang="zh-CN" i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</a:t>
                </a:r>
                <a:r>
                  <a:rPr lang="en-US" altLang="zh-CN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  <a:r>
                  <a:rPr lang="en-US" altLang="zh-CN" dirty="0">
                    <a:latin typeface="Times New Roman" panose="02020603050405020304" charset="0"/>
                    <a:cs typeface="Times New Roman" panose="02020603050405020304" charset="0"/>
                  </a:rPr>
                  <a:t>)</a:t>
                </a:r>
              </a:p>
              <a:p>
                <a:pPr>
                  <a:lnSpc>
                    <a:spcPct val="150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14:m>
                  <m:oMath xmlns:m="http://schemas.openxmlformats.org/officeDocument/2006/math">
                    <m:r>
                      <a:rPr lang="en-US" altLang="zh-CN" sz="1600" b="0" i="1" dirty="0" smtClean="0">
                        <a:latin typeface="Cambria Math" panose="02040503050406030204" pitchFamily="18" charset="0"/>
                        <a:cs typeface="Times New Roman" panose="02020603050405020304" charset="0"/>
                      </a:rPr>
                      <m:t>𝑡</m:t>
                    </m:r>
                    <m:acc>
                      <m:accPr>
                        <m:chr m:val="̅"/>
                        <m:ctrlPr>
                          <a:rPr lang="en-US" altLang="zh-CN" sz="1600" i="1" dirty="0" smtClean="0">
                            <a:latin typeface="Cambria Math" panose="02040503050406030204" pitchFamily="18" charset="0"/>
                            <a:cs typeface="Times New Roman" panose="02020603050405020304" charset="0"/>
                          </a:rPr>
                        </m:ctrlPr>
                      </m:accPr>
                      <m:e>
                        <m:r>
                          <a:rPr lang="en-US" altLang="zh-CN" sz="1600" b="0" i="1" dirty="0" smtClean="0">
                            <a:latin typeface="Cambria Math" panose="02040503050406030204" pitchFamily="18" charset="0"/>
                            <a:cs typeface="Times New Roman" panose="02020603050405020304" charset="0"/>
                          </a:rPr>
                          <m:t>𝑡</m:t>
                        </m:r>
                      </m:e>
                    </m:acc>
                  </m:oMath>
                </a14:m>
                <a:r>
                  <a:rPr lang="zh-CN" altLang="en-US" sz="1600" dirty="0">
                    <a:latin typeface="Times New Roman" panose="02020603050405020304" charset="0"/>
                    <a:cs typeface="Times New Roman" panose="02020603050405020304" charset="0"/>
                  </a:rPr>
                  <a:t> </a:t>
                </a:r>
                <a:r>
                  <a:rPr lang="en-US" altLang="zh-CN" sz="1600" dirty="0">
                    <a:latin typeface="Times New Roman" panose="02020603050405020304" charset="0"/>
                    <a:cs typeface="Times New Roman" panose="02020603050405020304" charset="0"/>
                  </a:rPr>
                  <a:t>(</a:t>
                </a:r>
                <a14:m>
                  <m:oMath xmlns:m="http://schemas.openxmlformats.org/officeDocument/2006/math">
                    <m:r>
                      <a:rPr lang="en-US" altLang="zh-CN" sz="1600" i="1" dirty="0">
                        <a:latin typeface="Cambria Math" panose="02040503050406030204" pitchFamily="18" charset="0"/>
                        <a:cs typeface="Times New Roman" panose="02020603050405020304" charset="0"/>
                      </a:rPr>
                      <m:t>𝑡</m:t>
                    </m:r>
                    <m:r>
                      <a:rPr lang="en-US" altLang="zh-CN" sz="1600" i="1" dirty="0">
                        <a:latin typeface="Cambria Math" panose="02040503050406030204" pitchFamily="18" charset="0"/>
                        <a:cs typeface="Times New Roman" panose="02020603050405020304" charset="0"/>
                      </a:rPr>
                      <m:t> </m:t>
                    </m:r>
                  </m:oMath>
                </a14:m>
                <a:r>
                  <a:rPr lang="zh-CN" altLang="en-US" sz="1600" dirty="0">
                    <a:latin typeface="Times New Roman" panose="02020603050405020304" charset="0"/>
                    <a:cs typeface="Times New Roman" panose="02020603050405020304" charset="0"/>
                  </a:rPr>
                  <a:t>→ </a:t>
                </a:r>
                <a:r>
                  <a:rPr lang="en-US" altLang="zh-CN" sz="1600" i="1" dirty="0">
                    <a:latin typeface="Times New Roman" panose="02020603050405020304" charset="0"/>
                    <a:cs typeface="Times New Roman" panose="02020603050405020304" charset="0"/>
                  </a:rPr>
                  <a:t>b W </a:t>
                </a:r>
                <a:r>
                  <a:rPr lang="en-US" altLang="zh-CN" sz="1600" dirty="0">
                    <a:latin typeface="Times New Roman" panose="02020603050405020304" charset="0"/>
                    <a:cs typeface="Times New Roman" panose="02020603050405020304" charset="0"/>
                  </a:rPr>
                  <a:t>) </a:t>
                </a:r>
                <a:r>
                  <a:rPr lang="zh-CN" altLang="en-US" sz="1600" dirty="0">
                    <a:latin typeface="Times New Roman" panose="02020603050405020304" charset="0"/>
                    <a:cs typeface="Times New Roman" panose="02020603050405020304" charset="0"/>
                  </a:rPr>
                  <a:t>在</a:t>
                </a:r>
                <a:r>
                  <a:rPr lang="en-US" altLang="zh-CN" sz="1600" dirty="0">
                    <a:latin typeface="Times New Roman" panose="02020603050405020304" charset="0"/>
                    <a:cs typeface="Times New Roman" panose="02020603050405020304" charset="0"/>
                  </a:rPr>
                  <a:t>LHC</a:t>
                </a:r>
                <a:r>
                  <a:rPr lang="zh-CN" altLang="en-US" sz="1600" dirty="0">
                    <a:latin typeface="Times New Roman" panose="02020603050405020304" charset="0"/>
                    <a:cs typeface="Times New Roman" panose="02020603050405020304" charset="0"/>
                  </a:rPr>
                  <a:t>上有较大的产生截面，加上一个光子作为</a:t>
                </a:r>
                <a:r>
                  <a:rPr lang="en-US" altLang="zh-CN" sz="1600" dirty="0">
                    <a:latin typeface="Times New Roman" panose="02020603050405020304" charset="0"/>
                    <a:cs typeface="Times New Roman" panose="02020603050405020304" charset="0"/>
                  </a:rPr>
                  <a:t>B6</a:t>
                </a:r>
                <a:endParaRPr lang="zh-CN" altLang="en-US" sz="1600" dirty="0">
                  <a:latin typeface="Times New Roman" panose="02020603050405020304" charset="0"/>
                  <a:cs typeface="Times New Roman" panose="02020603050405020304" charset="0"/>
                </a:endParaRPr>
              </a:p>
            </p:txBody>
          </p:sp>
        </mc:Choice>
        <mc:Fallback>
          <p:sp>
            <p:nvSpPr>
              <p:cNvPr id="9" name="文本框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62917" y="1597933"/>
                <a:ext cx="6969251" cy="1530675"/>
              </a:xfrm>
              <a:prstGeom prst="rect">
                <a:avLst/>
              </a:prstGeom>
              <a:blipFill>
                <a:blip r:embed="rId3"/>
                <a:stretch>
                  <a:fillRect l="-962" b="-4382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图片 4">
            <a:extLst>
              <a:ext uri="{FF2B5EF4-FFF2-40B4-BE49-F238E27FC236}">
                <a16:creationId xmlns:a16="http://schemas.microsoft.com/office/drawing/2014/main" id="{AC8A5AF2-C101-CD93-4C3A-29491920CE4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086" y="1623576"/>
            <a:ext cx="5125555" cy="4097420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11" name="文本框 10">
                <a:extLst>
                  <a:ext uri="{FF2B5EF4-FFF2-40B4-BE49-F238E27FC236}">
                    <a16:creationId xmlns:a16="http://schemas.microsoft.com/office/drawing/2014/main" id="{D8F659F6-F056-17D3-033D-89610B43D4EE}"/>
                  </a:ext>
                </a:extLst>
              </p:cNvPr>
              <p:cNvSpPr txBox="1"/>
              <p:nvPr/>
            </p:nvSpPr>
            <p:spPr>
              <a:xfrm>
                <a:off x="477869" y="1505142"/>
                <a:ext cx="5780943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altLang="zh-CN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i="1" dirty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altLang="zh-CN" i="1" dirty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𝑎𝑏</m:t>
                        </m:r>
                      </m:e>
                      <m:sup>
                        <m:r>
                          <a:rPr lang="en-US" altLang="zh-CN" i="1" dirty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−1</m:t>
                        </m:r>
                      </m:sup>
                    </m:sSup>
                    <m:r>
                      <m:rPr>
                        <m:nor/>
                      </m:rPr>
                      <a:rPr lang="en-US" altLang="zh-CN" b="0" i="0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</m:t>
                    </m:r>
                    <m:r>
                      <m:rPr>
                        <m:nor/>
                      </m:rPr>
                      <a:rPr lang="en-US" altLang="zh-CN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14 </m:t>
                    </m:r>
                    <m:r>
                      <m:rPr>
                        <m:nor/>
                      </m:rPr>
                      <a:rPr lang="en-US" altLang="zh-CN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TeV</m:t>
                    </m:r>
                    <m:r>
                      <m:rPr>
                        <m:nor/>
                      </m:rPr>
                      <a:rPr lang="en-US" altLang="zh-CN" b="0" i="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                                            </m:t>
                    </m:r>
                    <m:r>
                      <m:rPr>
                        <m:nor/>
                      </m:rPr>
                      <a:rPr lang="zh-CN" altLang="en-US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事例数</m:t>
                    </m:r>
                  </m:oMath>
                </a14:m>
                <a:endParaRPr lang="zh-CN" altLang="en-US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11" name="文本框 10">
                <a:extLst>
                  <a:ext uri="{FF2B5EF4-FFF2-40B4-BE49-F238E27FC236}">
                    <a16:creationId xmlns:a16="http://schemas.microsoft.com/office/drawing/2014/main" id="{D8F659F6-F056-17D3-033D-89610B43D4E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7869" y="1505142"/>
                <a:ext cx="5780943" cy="369332"/>
              </a:xfrm>
              <a:prstGeom prst="rect">
                <a:avLst/>
              </a:prstGeom>
              <a:blipFill>
                <a:blip r:embed="rId5"/>
                <a:stretch>
                  <a:fillRect t="-10000" b="-2666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3" name="文本框 12">
                <a:extLst>
                  <a:ext uri="{FF2B5EF4-FFF2-40B4-BE49-F238E27FC236}">
                    <a16:creationId xmlns:a16="http://schemas.microsoft.com/office/drawing/2014/main" id="{722162CD-58E8-41F7-7A02-A8F2238FB9A1}"/>
                  </a:ext>
                </a:extLst>
              </p:cNvPr>
              <p:cNvSpPr txBox="1"/>
              <p:nvPr/>
            </p:nvSpPr>
            <p:spPr>
              <a:xfrm>
                <a:off x="4161835" y="2586278"/>
                <a:ext cx="1745391" cy="30777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14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altLang="zh-CN" sz="14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a:rPr lang="en-US" altLang="zh-CN" sz="14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𝑚</m:t>
                        </m:r>
                      </m:e>
                      <m:sub>
                        <m:r>
                          <a:rPr lang="en-US" altLang="zh-CN" sz="14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𝑎</m:t>
                        </m:r>
                      </m:sub>
                    </m:sSub>
                  </m:oMath>
                </a14:m>
                <a:r>
                  <a:rPr lang="en-US" altLang="zh-CN" sz="1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700 GeV)</a:t>
                </a:r>
                <a:endParaRPr lang="zh-CN" altLang="en-US" sz="1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13" name="文本框 12">
                <a:extLst>
                  <a:ext uri="{FF2B5EF4-FFF2-40B4-BE49-F238E27FC236}">
                    <a16:creationId xmlns:a16="http://schemas.microsoft.com/office/drawing/2014/main" id="{722162CD-58E8-41F7-7A02-A8F2238FB9A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61835" y="2586278"/>
                <a:ext cx="1745391" cy="307777"/>
              </a:xfrm>
              <a:prstGeom prst="rect">
                <a:avLst/>
              </a:prstGeom>
              <a:blipFill>
                <a:blip r:embed="rId6"/>
                <a:stretch>
                  <a:fillRect t="-1961" b="-19608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文本框 3">
            <a:extLst>
              <a:ext uri="{FF2B5EF4-FFF2-40B4-BE49-F238E27FC236}">
                <a16:creationId xmlns:a16="http://schemas.microsoft.com/office/drawing/2014/main" id="{03497118-E5AB-6EB9-E037-F02ECE17B13C}"/>
              </a:ext>
            </a:extLst>
          </p:cNvPr>
          <p:cNvSpPr txBox="1"/>
          <p:nvPr/>
        </p:nvSpPr>
        <p:spPr>
          <a:xfrm>
            <a:off x="5907226" y="4309521"/>
            <a:ext cx="5281816" cy="7920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Times New Roman" panose="02020603050405020304" charset="0"/>
                <a:cs typeface="Times New Roman" panose="02020603050405020304" charset="0"/>
              </a:rPr>
              <a:t>这里产生事例的初始条件较宽松，会导致一些发散，显得散射截面更大，后续的 </a:t>
            </a:r>
            <a:r>
              <a:rPr lang="en-US" altLang="zh-CN" sz="1600" dirty="0">
                <a:latin typeface="Times New Roman" panose="02020603050405020304" charset="0"/>
                <a:cs typeface="Times New Roman" panose="02020603050405020304" charset="0"/>
              </a:rPr>
              <a:t>Cut </a:t>
            </a:r>
            <a:r>
              <a:rPr lang="zh-CN" altLang="en-US" sz="1600" dirty="0">
                <a:latin typeface="Times New Roman" panose="02020603050405020304" charset="0"/>
                <a:cs typeface="Times New Roman" panose="02020603050405020304" charset="0"/>
              </a:rPr>
              <a:t>会自动减除掉这些非物理部分。</a:t>
            </a:r>
            <a:endParaRPr lang="en-US" altLang="zh-CN" sz="1600" dirty="0"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"/>
    </mc:Choice>
    <mc:Fallback xmlns="">
      <p:transition spd="slow" advClick="0" advTm="100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ubtitle 2"/>
          <p:cNvSpPr txBox="1"/>
          <p:nvPr/>
        </p:nvSpPr>
        <p:spPr>
          <a:xfrm>
            <a:off x="1343996" y="5342808"/>
            <a:ext cx="3693153" cy="1255656"/>
          </a:xfrm>
          <a:prstGeom prst="rect">
            <a:avLst/>
          </a:prstGeom>
        </p:spPr>
        <p:txBody>
          <a:bodyPr vert="horz" lIns="91420" tIns="45709" rIns="91420" bIns="45709" rtlCol="0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 panose="020B0604020202020204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 panose="020B0604020202020204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endParaRPr lang="en-US" altLang="zh-CN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1379403" y="6134167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>
                <a:solidFill>
                  <a:srgbClr val="2E495C"/>
                </a:solidFill>
              </a:rPr>
              <a:t>8</a:t>
            </a:r>
            <a:endParaRPr lang="zh-CN" altLang="en-US" b="1" dirty="0">
              <a:solidFill>
                <a:srgbClr val="2E495C"/>
              </a:solidFill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76800" y="192776"/>
            <a:ext cx="2518119" cy="631788"/>
            <a:chOff x="259215" y="185827"/>
            <a:chExt cx="3127930" cy="631788"/>
          </a:xfrm>
          <a:solidFill>
            <a:schemeClr val="tx2"/>
          </a:solidFill>
        </p:grpSpPr>
        <p:sp>
          <p:nvSpPr>
            <p:cNvPr id="26" name="Rounded Rectangle 43"/>
            <p:cNvSpPr/>
            <p:nvPr/>
          </p:nvSpPr>
          <p:spPr>
            <a:xfrm>
              <a:off x="259215" y="185827"/>
              <a:ext cx="3127930" cy="631788"/>
            </a:xfrm>
            <a:prstGeom prst="roundRect">
              <a:avLst>
                <a:gd name="adj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27" name="TextBox 44"/>
            <p:cNvSpPr txBox="1"/>
            <p:nvPr/>
          </p:nvSpPr>
          <p:spPr>
            <a:xfrm>
              <a:off x="411547" y="339393"/>
              <a:ext cx="2805870" cy="338554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en-US" altLang="zh-CN" sz="1600" b="1" dirty="0">
                  <a:solidFill>
                    <a:schemeClr val="bg1"/>
                  </a:solidFill>
                  <a:latin typeface="思源黑体 CN Medium" pitchFamily="34" charset="-122"/>
                  <a:ea typeface="思源黑体 CN Medium" pitchFamily="34" charset="-122"/>
                </a:rPr>
                <a:t>3.1   </a:t>
              </a:r>
              <a:r>
                <a:rPr lang="zh-CN" altLang="en-US" sz="1600" b="1" dirty="0">
                  <a:solidFill>
                    <a:schemeClr val="bg1"/>
                  </a:solidFill>
                  <a:latin typeface="思源黑体 CN Medium" pitchFamily="34" charset="-122"/>
                  <a:ea typeface="思源黑体 CN Medium" pitchFamily="34" charset="-122"/>
                </a:rPr>
                <a:t>数据分析</a:t>
              </a:r>
              <a:endParaRPr lang="id-ID" sz="1600" b="1" dirty="0">
                <a:solidFill>
                  <a:schemeClr val="bg1"/>
                </a:solidFill>
                <a:latin typeface="思源黑体 CN Medium" pitchFamily="34" charset="-122"/>
                <a:ea typeface="思源黑体 CN Medium" pitchFamily="34" charset="-122"/>
              </a:endParaRPr>
            </a:p>
          </p:txBody>
        </p:sp>
      </p:grpSp>
      <p:sp>
        <p:nvSpPr>
          <p:cNvPr id="29" name="Rounded Rectangle 43"/>
          <p:cNvSpPr/>
          <p:nvPr/>
        </p:nvSpPr>
        <p:spPr>
          <a:xfrm>
            <a:off x="2575452" y="187914"/>
            <a:ext cx="1961152" cy="631789"/>
          </a:xfrm>
          <a:prstGeom prst="roundRect">
            <a:avLst>
              <a:gd name="adj" fmla="val 0"/>
            </a:avLst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0" name="TextBox 44"/>
          <p:cNvSpPr txBox="1"/>
          <p:nvPr/>
        </p:nvSpPr>
        <p:spPr>
          <a:xfrm>
            <a:off x="2822669" y="342925"/>
            <a:ext cx="1672639" cy="338554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1600" b="1" dirty="0">
                <a:solidFill>
                  <a:schemeClr val="bg1"/>
                </a:solidFill>
                <a:latin typeface="思源黑体 CN Medium" pitchFamily="34" charset="-122"/>
                <a:ea typeface="思源黑体 CN Medium" pitchFamily="34" charset="-122"/>
              </a:rPr>
              <a:t>3.2 </a:t>
            </a:r>
            <a:r>
              <a:rPr lang="zh-CN" altLang="en-US" sz="1600" b="1" dirty="0">
                <a:solidFill>
                  <a:schemeClr val="bg1"/>
                </a:solidFill>
                <a:latin typeface="思源黑体 CN Medium" pitchFamily="34" charset="-122"/>
                <a:ea typeface="思源黑体 CN Medium" pitchFamily="34" charset="-122"/>
              </a:rPr>
              <a:t>主要结果</a:t>
            </a:r>
            <a:endParaRPr lang="id-ID" sz="1600" b="1" dirty="0">
              <a:solidFill>
                <a:schemeClr val="bg1"/>
              </a:solidFill>
              <a:latin typeface="思源黑体 CN Medium" pitchFamily="34" charset="-122"/>
              <a:ea typeface="思源黑体 CN Medium" pitchFamily="3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25534" y="1176541"/>
            <a:ext cx="6508140" cy="27622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900"/>
              </a:spcBef>
              <a:spcAft>
                <a:spcPts val="900"/>
              </a:spcAft>
            </a:pPr>
            <a:r>
              <a:rPr lang="zh-CN" altLang="en-US" sz="1600" dirty="0"/>
              <a:t>预选择：</a:t>
            </a:r>
            <a:endParaRPr lang="en-US" altLang="zh-CN" sz="1600" dirty="0"/>
          </a:p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en-US" altLang="zh-CN" sz="1600" dirty="0">
                <a:latin typeface="Times New Roman" panose="02020603050405020304" charset="0"/>
                <a:cs typeface="Times New Roman" panose="02020603050405020304" charset="0"/>
              </a:rPr>
              <a:t>Cut1: </a:t>
            </a:r>
            <a:r>
              <a:rPr lang="zh-CN" altLang="en-US" sz="1600" dirty="0">
                <a:latin typeface="Times New Roman" panose="02020603050405020304" charset="0"/>
                <a:cs typeface="Times New Roman" panose="02020603050405020304" charset="0"/>
              </a:rPr>
              <a:t>包含两个带相反电荷的轻子</a:t>
            </a:r>
            <a:endParaRPr lang="en-US" altLang="zh-CN" sz="1600" dirty="0">
              <a:latin typeface="Times New Roman" panose="02020603050405020304" charset="0"/>
              <a:cs typeface="Times New Roman" panose="02020603050405020304" charset="0"/>
            </a:endParaRPr>
          </a:p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en-US" altLang="zh-CN" sz="1600" dirty="0">
                <a:latin typeface="Times New Roman" panose="02020603050405020304" charset="0"/>
                <a:cs typeface="Times New Roman" panose="02020603050405020304" charset="0"/>
              </a:rPr>
              <a:t>Cut2: </a:t>
            </a:r>
            <a:r>
              <a:rPr lang="zh-CN" altLang="en-US" sz="1600" dirty="0">
                <a:latin typeface="Times New Roman" panose="02020603050405020304" charset="0"/>
                <a:cs typeface="Times New Roman" panose="02020603050405020304" charset="0"/>
              </a:rPr>
              <a:t>包含至少两个喷注 </a:t>
            </a:r>
            <a:r>
              <a:rPr lang="en-US" altLang="zh-CN" sz="1600" dirty="0">
                <a:latin typeface="Times New Roman" panose="02020603050405020304" charset="0"/>
                <a:cs typeface="Times New Roman" panose="02020603050405020304" charset="0"/>
              </a:rPr>
              <a:t>jet</a:t>
            </a:r>
          </a:p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en-US" altLang="zh-CN" sz="1600" dirty="0">
                <a:latin typeface="Times New Roman" panose="02020603050405020304" charset="0"/>
                <a:cs typeface="Times New Roman" panose="02020603050405020304" charset="0"/>
              </a:rPr>
              <a:t>Cut3: </a:t>
            </a:r>
            <a:r>
              <a:rPr lang="zh-CN" altLang="en-US" sz="1600" dirty="0">
                <a:latin typeface="Times New Roman" panose="02020603050405020304" charset="0"/>
                <a:cs typeface="Times New Roman" panose="02020603050405020304" charset="0"/>
              </a:rPr>
              <a:t>包含至少一个光子 </a:t>
            </a:r>
            <a:r>
              <a:rPr lang="en-US" altLang="zh-CN" sz="1600" i="1" dirty="0">
                <a:latin typeface="Times New Roman" panose="02020603050405020304" charset="0"/>
                <a:cs typeface="Times New Roman" panose="02020603050405020304" charset="0"/>
              </a:rPr>
              <a:t>γ</a:t>
            </a:r>
          </a:p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en-US" altLang="zh-CN" sz="1600" dirty="0">
                <a:latin typeface="Times New Roman" panose="02020603050405020304" charset="0"/>
                <a:cs typeface="Times New Roman" panose="02020603050405020304" charset="0"/>
              </a:rPr>
              <a:t>Cut4: </a:t>
            </a:r>
            <a:r>
              <a:rPr lang="zh-CN" altLang="en-US" sz="1600" dirty="0">
                <a:latin typeface="Times New Roman" panose="02020603050405020304" charset="0"/>
                <a:cs typeface="Times New Roman" panose="02020603050405020304" charset="0"/>
              </a:rPr>
              <a:t>光子、轻子的横动量大于</a:t>
            </a:r>
            <a:r>
              <a:rPr lang="en-US" altLang="zh-CN" sz="1600" dirty="0">
                <a:latin typeface="Times New Roman" panose="02020603050405020304" charset="0"/>
                <a:cs typeface="Times New Roman" panose="02020603050405020304" charset="0"/>
              </a:rPr>
              <a:t>10 GeV</a:t>
            </a:r>
          </a:p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en-US" altLang="zh-CN" sz="1600" dirty="0">
                <a:latin typeface="Times New Roman" panose="02020603050405020304" charset="0"/>
                <a:cs typeface="Times New Roman" panose="02020603050405020304" charset="0"/>
              </a:rPr>
              <a:t>          </a:t>
            </a:r>
            <a:r>
              <a:rPr lang="zh-CN" altLang="en-US" sz="1600" dirty="0">
                <a:latin typeface="Times New Roman" panose="02020603050405020304" charset="0"/>
                <a:cs typeface="Times New Roman" panose="02020603050405020304" charset="0"/>
              </a:rPr>
              <a:t>喷注的动量大于</a:t>
            </a:r>
            <a:r>
              <a:rPr lang="en-US" altLang="zh-CN" sz="1600" dirty="0">
                <a:latin typeface="Times New Roman" panose="02020603050405020304" charset="0"/>
                <a:cs typeface="Times New Roman" panose="02020603050405020304" charset="0"/>
              </a:rPr>
              <a:t> 30 GeV</a:t>
            </a:r>
          </a:p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en-US" altLang="zh-CN" sz="1600" dirty="0">
                <a:latin typeface="Times New Roman" panose="02020603050405020304" charset="0"/>
                <a:cs typeface="Times New Roman" panose="02020603050405020304" charset="0"/>
              </a:rPr>
              <a:t>Cut5: </a:t>
            </a:r>
            <a:r>
              <a:rPr lang="zh-CN" altLang="en-US" sz="1600" dirty="0">
                <a:latin typeface="Times New Roman" panose="02020603050405020304" charset="0"/>
                <a:cs typeface="Times New Roman" panose="02020603050405020304" charset="0"/>
              </a:rPr>
              <a:t>不包含 </a:t>
            </a:r>
            <a:r>
              <a:rPr lang="en-US" altLang="zh-CN" sz="1600" i="1" dirty="0">
                <a:latin typeface="Times New Roman" panose="02020603050405020304" charset="0"/>
                <a:cs typeface="Times New Roman" panose="02020603050405020304" charset="0"/>
              </a:rPr>
              <a:t>b</a:t>
            </a:r>
            <a:r>
              <a:rPr lang="en-US" altLang="zh-CN" sz="1600" dirty="0">
                <a:latin typeface="Times New Roman" panose="02020603050405020304" charset="0"/>
                <a:cs typeface="Times New Roman" panose="02020603050405020304" charset="0"/>
              </a:rPr>
              <a:t>-jet</a:t>
            </a:r>
          </a:p>
          <a:p>
            <a:endParaRPr lang="zh-CN" altLang="en-US" sz="2400" dirty="0">
              <a:solidFill>
                <a:srgbClr val="00B050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84357" y="3785660"/>
            <a:ext cx="256361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zh-CN" dirty="0"/>
              <a:t>BDT</a:t>
            </a:r>
            <a:r>
              <a:rPr lang="zh-CN" altLang="en-US" dirty="0"/>
              <a:t>优化：</a:t>
            </a:r>
            <a:endParaRPr lang="en-US" altLang="zh-CN" dirty="0"/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zh-CN" altLang="en-US" dirty="0"/>
              <a:t>通过多变量分析对信号和本底进行进一步区分</a:t>
            </a:r>
            <a:endParaRPr lang="en-US" altLang="zh-CN" dirty="0"/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en-US" altLang="zh-CN" dirty="0"/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en-US" altLang="zh-CN" sz="2400" dirty="0">
              <a:solidFill>
                <a:srgbClr val="00B050"/>
              </a:solidFill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06216" y="3669958"/>
            <a:ext cx="7243445" cy="3093838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id="{061F89EB-CB4D-2F4C-209D-5844245A9B7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0568" y="1119485"/>
            <a:ext cx="8109147" cy="2140292"/>
          </a:xfrm>
          <a:prstGeom prst="rect">
            <a:avLst/>
          </a:prstGeom>
        </p:spPr>
      </p:pic>
      <p:sp>
        <p:nvSpPr>
          <p:cNvPr id="11" name="文本框 10">
            <a:extLst>
              <a:ext uri="{FF2B5EF4-FFF2-40B4-BE49-F238E27FC236}">
                <a16:creationId xmlns:a16="http://schemas.microsoft.com/office/drawing/2014/main" id="{D3EF7647-CD4B-9782-CE8B-F5A5E1B2C34E}"/>
              </a:ext>
            </a:extLst>
          </p:cNvPr>
          <p:cNvSpPr txBox="1"/>
          <p:nvPr/>
        </p:nvSpPr>
        <p:spPr>
          <a:xfrm>
            <a:off x="4905633" y="3020154"/>
            <a:ext cx="7466293" cy="833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6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13.0 million    52.0 million    11.0 million  8.3 million   48.8 million   21.1 million </a:t>
            </a:r>
            <a:endParaRPr lang="zh-CN" altLang="en-US" sz="1600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dirty="0"/>
              <a:t> </a:t>
            </a:r>
            <a:endParaRPr lang="zh-CN" altLang="en-US" dirty="0">
              <a:latin typeface="Times New Roman" panose="02020603050405020304" charset="0"/>
              <a:cs typeface="Times New Roman" panose="0202060305040502030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文本框 2">
                <a:extLst>
                  <a:ext uri="{FF2B5EF4-FFF2-40B4-BE49-F238E27FC236}">
                    <a16:creationId xmlns:a16="http://schemas.microsoft.com/office/drawing/2014/main" id="{711D73AF-FAE6-8000-FFDF-B99163B283C3}"/>
                  </a:ext>
                </a:extLst>
              </p:cNvPr>
              <p:cNvSpPr txBox="1"/>
              <p:nvPr/>
            </p:nvSpPr>
            <p:spPr>
              <a:xfrm>
                <a:off x="423228" y="4948619"/>
                <a:ext cx="3385295" cy="18151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zh-CN" altLang="en-US" sz="1400" dirty="0"/>
                  <a:t>输入变量：</a:t>
                </a:r>
                <a:endParaRPr lang="en-US" altLang="zh-CN" sz="1400" dirty="0"/>
              </a:p>
              <a:p>
                <a:pPr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zh-CN" altLang="en-US" sz="1400" dirty="0"/>
                  <a:t>末态粒子四动量</a:t>
                </a:r>
                <a:endParaRPr lang="en-US" altLang="zh-CN" sz="1400" dirty="0"/>
              </a:p>
              <a:p>
                <a:pPr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altLang="zh-CN" sz="14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 </a:t>
                </a:r>
                <a:r>
                  <a:rPr lang="zh-CN" altLang="en-US" sz="1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的</a:t>
                </a:r>
                <a:r>
                  <a:rPr lang="zh-CN" altLang="en-US" sz="1400" dirty="0"/>
                  <a:t>不变质量</a:t>
                </a:r>
                <a:endParaRPr lang="en-US" altLang="zh-CN" sz="1400" dirty="0"/>
              </a:p>
              <a:p>
                <a:pPr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zh-CN" altLang="en-US" sz="1400" dirty="0"/>
                  <a:t>立体角间距（</a:t>
                </a:r>
                <a14:m>
                  <m:oMath xmlns:m="http://schemas.openxmlformats.org/officeDocument/2006/math">
                    <m:r>
                      <a:rPr lang="zh-CN" altLang="en-US" sz="1400" i="1" smtClean="0">
                        <a:latin typeface="Cambria Math" panose="02040503050406030204" pitchFamily="18" charset="0"/>
                      </a:rPr>
                      <m:t>∆</m:t>
                    </m:r>
                    <m:r>
                      <a:rPr lang="en-US" altLang="zh-CN" sz="1400" i="1">
                        <a:latin typeface="Cambria Math" panose="02040503050406030204" pitchFamily="18" charset="0"/>
                      </a:rPr>
                      <m:t>𝑅</m:t>
                    </m:r>
                    <m:r>
                      <a:rPr lang="en-US" altLang="zh-CN" sz="1400" b="0" i="1" smtClean="0">
                        <a:latin typeface="Cambria Math" panose="020405030504060302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altLang="zh-CN" sz="1400" b="0" i="1" smtClean="0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en-US" altLang="zh-CN" sz="14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zh-CN" altLang="en-US" sz="1400" i="1">
                                <a:latin typeface="Cambria Math" panose="02040503050406030204" pitchFamily="18" charset="0"/>
                              </a:rPr>
                              <m:t>∆</m:t>
                            </m:r>
                            <m:r>
                              <a:rPr lang="el-GR" altLang="zh-CN" sz="1400" i="1" smtClean="0">
                                <a:latin typeface="Cambria Math" panose="02040503050406030204" pitchFamily="18" charset="0"/>
                              </a:rPr>
                              <m:t>𝜂</m:t>
                            </m:r>
                          </m:e>
                          <m:sup>
                            <m:r>
                              <a:rPr lang="en-US" altLang="zh-CN" sz="14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sSup>
                          <m:sSupPr>
                            <m:ctrlPr>
                              <a:rPr lang="en-US" altLang="zh-CN" sz="14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sz="1400" b="0" i="1" smtClean="0">
                                <a:latin typeface="Cambria Math" panose="02040503050406030204" pitchFamily="18" charset="0"/>
                              </a:rPr>
                              <m:t>+</m:t>
                            </m:r>
                            <m:r>
                              <a:rPr lang="zh-CN" altLang="en-US" sz="1400" i="1">
                                <a:latin typeface="Cambria Math" panose="02040503050406030204" pitchFamily="18" charset="0"/>
                              </a:rPr>
                              <m:t>∆</m:t>
                            </m:r>
                            <m:r>
                              <a:rPr lang="el-GR" altLang="zh-CN" sz="1400" i="1" smtClean="0">
                                <a:latin typeface="Cambria Math" panose="02040503050406030204" pitchFamily="18" charset="0"/>
                              </a:rPr>
                              <m:t>𝜑</m:t>
                            </m:r>
                          </m:e>
                          <m:sup>
                            <m:r>
                              <a:rPr lang="en-US" altLang="zh-CN" sz="14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e>
                    </m:rad>
                  </m:oMath>
                </a14:m>
                <a:r>
                  <a:rPr lang="zh-CN" altLang="en-US" sz="1400" dirty="0"/>
                  <a:t>）等</a:t>
                </a:r>
                <a:endParaRPr lang="en-US" altLang="zh-CN" sz="1400" dirty="0"/>
              </a:p>
              <a:p>
                <a:endParaRPr lang="zh-CN" altLang="en-US" dirty="0"/>
              </a:p>
            </p:txBody>
          </p:sp>
        </mc:Choice>
        <mc:Fallback>
          <p:sp>
            <p:nvSpPr>
              <p:cNvPr id="3" name="文本框 2">
                <a:extLst>
                  <a:ext uri="{FF2B5EF4-FFF2-40B4-BE49-F238E27FC236}">
                    <a16:creationId xmlns:a16="http://schemas.microsoft.com/office/drawing/2014/main" id="{711D73AF-FAE6-8000-FFDF-B99163B283C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3228" y="4948619"/>
                <a:ext cx="3385295" cy="1815177"/>
              </a:xfrm>
              <a:prstGeom prst="rect">
                <a:avLst/>
              </a:prstGeom>
              <a:blipFill>
                <a:blip r:embed="rId5"/>
                <a:stretch>
                  <a:fillRect l="-540" t="-67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"/>
    </mc:Choice>
    <mc:Fallback xmlns="">
      <p:transition spd="slow" advClick="0" advTm="1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788512-AFC2-C48C-921C-D26AB27B79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ubtitle 2">
            <a:extLst>
              <a:ext uri="{FF2B5EF4-FFF2-40B4-BE49-F238E27FC236}">
                <a16:creationId xmlns:a16="http://schemas.microsoft.com/office/drawing/2014/main" id="{58938D32-F77B-E32E-F2A7-CD5E9666B8B3}"/>
              </a:ext>
            </a:extLst>
          </p:cNvPr>
          <p:cNvSpPr txBox="1"/>
          <p:nvPr/>
        </p:nvSpPr>
        <p:spPr>
          <a:xfrm>
            <a:off x="1343996" y="5342808"/>
            <a:ext cx="3693153" cy="1255656"/>
          </a:xfrm>
          <a:prstGeom prst="rect">
            <a:avLst/>
          </a:prstGeom>
        </p:spPr>
        <p:txBody>
          <a:bodyPr vert="horz" lIns="91420" tIns="45709" rIns="91420" bIns="45709" rtlCol="0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 panose="020B0604020202020204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 panose="020B0604020202020204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endParaRPr lang="en-US" altLang="zh-CN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B0374DB5-6463-643E-4C6B-AC6583A3DB95}"/>
              </a:ext>
            </a:extLst>
          </p:cNvPr>
          <p:cNvSpPr txBox="1"/>
          <p:nvPr/>
        </p:nvSpPr>
        <p:spPr>
          <a:xfrm>
            <a:off x="11379403" y="6134167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>
                <a:solidFill>
                  <a:srgbClr val="2E495C"/>
                </a:solidFill>
              </a:rPr>
              <a:t>8</a:t>
            </a:r>
            <a:endParaRPr lang="zh-CN" altLang="en-US" b="1" dirty="0">
              <a:solidFill>
                <a:srgbClr val="2E495C"/>
              </a:solidFill>
            </a:endParaRPr>
          </a:p>
        </p:txBody>
      </p:sp>
      <p:grpSp>
        <p:nvGrpSpPr>
          <p:cNvPr id="22" name="组合 21">
            <a:extLst>
              <a:ext uri="{FF2B5EF4-FFF2-40B4-BE49-F238E27FC236}">
                <a16:creationId xmlns:a16="http://schemas.microsoft.com/office/drawing/2014/main" id="{37D71F89-2E10-8DCC-2045-6E001EFE7912}"/>
              </a:ext>
            </a:extLst>
          </p:cNvPr>
          <p:cNvGrpSpPr/>
          <p:nvPr/>
        </p:nvGrpSpPr>
        <p:grpSpPr>
          <a:xfrm>
            <a:off x="76800" y="192776"/>
            <a:ext cx="2518119" cy="631788"/>
            <a:chOff x="259215" y="185827"/>
            <a:chExt cx="3127930" cy="631788"/>
          </a:xfrm>
          <a:solidFill>
            <a:schemeClr val="tx2"/>
          </a:solidFill>
        </p:grpSpPr>
        <p:sp>
          <p:nvSpPr>
            <p:cNvPr id="26" name="Rounded Rectangle 43">
              <a:extLst>
                <a:ext uri="{FF2B5EF4-FFF2-40B4-BE49-F238E27FC236}">
                  <a16:creationId xmlns:a16="http://schemas.microsoft.com/office/drawing/2014/main" id="{ED41FBF3-4C0D-F75C-72C3-1BB991CC73D1}"/>
                </a:ext>
              </a:extLst>
            </p:cNvPr>
            <p:cNvSpPr/>
            <p:nvPr/>
          </p:nvSpPr>
          <p:spPr>
            <a:xfrm>
              <a:off x="259215" y="185827"/>
              <a:ext cx="3127930" cy="631788"/>
            </a:xfrm>
            <a:prstGeom prst="roundRect">
              <a:avLst>
                <a:gd name="adj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27" name="TextBox 44">
              <a:extLst>
                <a:ext uri="{FF2B5EF4-FFF2-40B4-BE49-F238E27FC236}">
                  <a16:creationId xmlns:a16="http://schemas.microsoft.com/office/drawing/2014/main" id="{8B9B789D-C46F-D8A5-55E2-1CD3A589CFF1}"/>
                </a:ext>
              </a:extLst>
            </p:cNvPr>
            <p:cNvSpPr txBox="1"/>
            <p:nvPr/>
          </p:nvSpPr>
          <p:spPr>
            <a:xfrm>
              <a:off x="411547" y="339393"/>
              <a:ext cx="2805870" cy="338554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en-US" altLang="zh-CN" sz="1600" b="1" dirty="0">
                  <a:solidFill>
                    <a:schemeClr val="bg1"/>
                  </a:solidFill>
                  <a:latin typeface="思源黑体 CN Medium" pitchFamily="34" charset="-122"/>
                  <a:ea typeface="思源黑体 CN Medium" pitchFamily="34" charset="-122"/>
                </a:rPr>
                <a:t>3.1   </a:t>
              </a:r>
              <a:r>
                <a:rPr lang="zh-CN" altLang="en-US" sz="1600" b="1" dirty="0">
                  <a:solidFill>
                    <a:schemeClr val="bg1"/>
                  </a:solidFill>
                  <a:latin typeface="思源黑体 CN Medium" pitchFamily="34" charset="-122"/>
                  <a:ea typeface="思源黑体 CN Medium" pitchFamily="34" charset="-122"/>
                </a:rPr>
                <a:t>数据分析</a:t>
              </a:r>
              <a:endParaRPr lang="id-ID" sz="1600" b="1" dirty="0">
                <a:solidFill>
                  <a:schemeClr val="bg1"/>
                </a:solidFill>
                <a:latin typeface="思源黑体 CN Medium" pitchFamily="34" charset="-122"/>
                <a:ea typeface="思源黑体 CN Medium" pitchFamily="34" charset="-122"/>
              </a:endParaRPr>
            </a:p>
          </p:txBody>
        </p:sp>
      </p:grpSp>
      <p:sp>
        <p:nvSpPr>
          <p:cNvPr id="29" name="Rounded Rectangle 43">
            <a:extLst>
              <a:ext uri="{FF2B5EF4-FFF2-40B4-BE49-F238E27FC236}">
                <a16:creationId xmlns:a16="http://schemas.microsoft.com/office/drawing/2014/main" id="{B97C285B-EECE-AE62-F686-8F5F33DF420E}"/>
              </a:ext>
            </a:extLst>
          </p:cNvPr>
          <p:cNvSpPr/>
          <p:nvPr/>
        </p:nvSpPr>
        <p:spPr>
          <a:xfrm>
            <a:off x="2575452" y="187914"/>
            <a:ext cx="1961152" cy="631789"/>
          </a:xfrm>
          <a:prstGeom prst="roundRect">
            <a:avLst>
              <a:gd name="adj" fmla="val 0"/>
            </a:avLst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0" name="TextBox 44">
            <a:extLst>
              <a:ext uri="{FF2B5EF4-FFF2-40B4-BE49-F238E27FC236}">
                <a16:creationId xmlns:a16="http://schemas.microsoft.com/office/drawing/2014/main" id="{C0CC1A78-4008-5964-D64F-B8A2AD869519}"/>
              </a:ext>
            </a:extLst>
          </p:cNvPr>
          <p:cNvSpPr txBox="1"/>
          <p:nvPr/>
        </p:nvSpPr>
        <p:spPr>
          <a:xfrm>
            <a:off x="2822669" y="342925"/>
            <a:ext cx="1672639" cy="338554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1600" b="1" dirty="0">
                <a:solidFill>
                  <a:schemeClr val="bg1"/>
                </a:solidFill>
                <a:latin typeface="思源黑体 CN Medium" pitchFamily="34" charset="-122"/>
                <a:ea typeface="思源黑体 CN Medium" pitchFamily="34" charset="-122"/>
              </a:rPr>
              <a:t>3.2 </a:t>
            </a:r>
            <a:r>
              <a:rPr lang="zh-CN" altLang="en-US" sz="1600" b="1" dirty="0">
                <a:solidFill>
                  <a:schemeClr val="bg1"/>
                </a:solidFill>
                <a:latin typeface="思源黑体 CN Medium" pitchFamily="34" charset="-122"/>
                <a:ea typeface="思源黑体 CN Medium" pitchFamily="34" charset="-122"/>
              </a:rPr>
              <a:t>主要结果</a:t>
            </a:r>
            <a:endParaRPr lang="id-ID" sz="1600" b="1" dirty="0">
              <a:solidFill>
                <a:schemeClr val="bg1"/>
              </a:solidFill>
              <a:latin typeface="思源黑体 CN Medium" pitchFamily="34" charset="-122"/>
              <a:ea typeface="思源黑体 CN Medium" pitchFamily="34" charset="-122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4D56CD17-217A-9B9B-6B58-C483AC205D6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4145" y="1737135"/>
            <a:ext cx="5583531" cy="3648922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1B505251-2DC7-CF05-C8F8-C121A557D7D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37422" y="1768026"/>
            <a:ext cx="5786119" cy="3648921"/>
          </a:xfrm>
          <a:prstGeom prst="rect">
            <a:avLst/>
          </a:prstGeom>
        </p:spPr>
      </p:pic>
      <p:sp>
        <p:nvSpPr>
          <p:cNvPr id="10" name="文本框 9">
            <a:extLst>
              <a:ext uri="{FF2B5EF4-FFF2-40B4-BE49-F238E27FC236}">
                <a16:creationId xmlns:a16="http://schemas.microsoft.com/office/drawing/2014/main" id="{41BD9E6B-4FF8-F3E8-7A47-6A063BE87CEB}"/>
              </a:ext>
            </a:extLst>
          </p:cNvPr>
          <p:cNvSpPr txBox="1"/>
          <p:nvPr/>
        </p:nvSpPr>
        <p:spPr>
          <a:xfrm>
            <a:off x="5388818" y="1155907"/>
            <a:ext cx="206927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</a:rPr>
              <a:t>重建类轴子质量</a:t>
            </a:r>
          </a:p>
        </p:txBody>
      </p:sp>
      <p:sp>
        <p:nvSpPr>
          <p:cNvPr id="12" name="Rounded Rectangle 43">
            <a:extLst>
              <a:ext uri="{FF2B5EF4-FFF2-40B4-BE49-F238E27FC236}">
                <a16:creationId xmlns:a16="http://schemas.microsoft.com/office/drawing/2014/main" id="{231879E3-778F-781B-31CE-1057A414B91C}"/>
              </a:ext>
            </a:extLst>
          </p:cNvPr>
          <p:cNvSpPr/>
          <p:nvPr/>
        </p:nvSpPr>
        <p:spPr>
          <a:xfrm>
            <a:off x="5265750" y="1185330"/>
            <a:ext cx="1956531" cy="322843"/>
          </a:xfrm>
          <a:prstGeom prst="roundRect">
            <a:avLst>
              <a:gd name="adj" fmla="val 0"/>
            </a:avLst>
          </a:prstGeom>
          <a:solidFill>
            <a:srgbClr val="FFAE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C9F0248C-5C55-21D9-0E54-15F881A900D9}"/>
              </a:ext>
            </a:extLst>
          </p:cNvPr>
          <p:cNvSpPr txBox="1"/>
          <p:nvPr/>
        </p:nvSpPr>
        <p:spPr>
          <a:xfrm>
            <a:off x="5376461" y="1166796"/>
            <a:ext cx="206927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</a:rPr>
              <a:t>重建类轴子质量</a:t>
            </a:r>
          </a:p>
        </p:txBody>
      </p:sp>
    </p:spTree>
    <p:extLst>
      <p:ext uri="{BB962C8B-B14F-4D97-AF65-F5344CB8AC3E}">
        <p14:creationId xmlns:p14="http://schemas.microsoft.com/office/powerpoint/2010/main" val="950414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"/>
    </mc:Choice>
    <mc:Fallback xmlns="">
      <p:transition spd="slow" advClick="0" advTm="10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ubtitle 2"/>
          <p:cNvSpPr txBox="1"/>
          <p:nvPr/>
        </p:nvSpPr>
        <p:spPr>
          <a:xfrm>
            <a:off x="1343996" y="5342808"/>
            <a:ext cx="3693153" cy="1255656"/>
          </a:xfrm>
          <a:prstGeom prst="rect">
            <a:avLst/>
          </a:prstGeom>
        </p:spPr>
        <p:txBody>
          <a:bodyPr vert="horz" lIns="91420" tIns="45709" rIns="91420" bIns="45709" rtlCol="0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 panose="020B0604020202020204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 panose="020B0604020202020204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endParaRPr lang="en-US" altLang="zh-CN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1379403" y="6134167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>
                <a:solidFill>
                  <a:srgbClr val="2E495C"/>
                </a:solidFill>
              </a:rPr>
              <a:t>9</a:t>
            </a:r>
            <a:endParaRPr lang="zh-CN" altLang="en-US" b="1" dirty="0">
              <a:solidFill>
                <a:srgbClr val="2E495C"/>
              </a:solidFill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76800" y="192776"/>
            <a:ext cx="2518119" cy="631788"/>
            <a:chOff x="259215" y="185827"/>
            <a:chExt cx="3127930" cy="631788"/>
          </a:xfrm>
          <a:solidFill>
            <a:schemeClr val="tx2">
              <a:lumMod val="20000"/>
              <a:lumOff val="80000"/>
            </a:schemeClr>
          </a:solidFill>
        </p:grpSpPr>
        <p:sp>
          <p:nvSpPr>
            <p:cNvPr id="26" name="Rounded Rectangle 43"/>
            <p:cNvSpPr/>
            <p:nvPr/>
          </p:nvSpPr>
          <p:spPr>
            <a:xfrm>
              <a:off x="259215" y="185827"/>
              <a:ext cx="3127930" cy="631788"/>
            </a:xfrm>
            <a:prstGeom prst="roundRect">
              <a:avLst>
                <a:gd name="adj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27" name="TextBox 44"/>
            <p:cNvSpPr txBox="1"/>
            <p:nvPr/>
          </p:nvSpPr>
          <p:spPr>
            <a:xfrm>
              <a:off x="411547" y="339393"/>
              <a:ext cx="2805870" cy="338554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en-US" altLang="zh-CN" sz="1600" b="1" dirty="0">
                  <a:solidFill>
                    <a:schemeClr val="bg1"/>
                  </a:solidFill>
                  <a:latin typeface="思源黑体 CN Medium" pitchFamily="34" charset="-122"/>
                  <a:ea typeface="思源黑体 CN Medium" pitchFamily="34" charset="-122"/>
                </a:rPr>
                <a:t>3.1   </a:t>
              </a:r>
              <a:r>
                <a:rPr lang="zh-CN" altLang="en-US" sz="1600" b="1" dirty="0">
                  <a:solidFill>
                    <a:schemeClr val="bg1"/>
                  </a:solidFill>
                  <a:latin typeface="思源黑体 CN Medium" pitchFamily="34" charset="-122"/>
                  <a:ea typeface="思源黑体 CN Medium" pitchFamily="34" charset="-122"/>
                </a:rPr>
                <a:t>数据分析</a:t>
              </a:r>
              <a:endParaRPr lang="id-ID" sz="1600" b="1" dirty="0">
                <a:solidFill>
                  <a:schemeClr val="bg1"/>
                </a:solidFill>
                <a:latin typeface="思源黑体 CN Medium" pitchFamily="34" charset="-122"/>
                <a:ea typeface="思源黑体 CN Medium" pitchFamily="34" charset="-122"/>
              </a:endParaRPr>
            </a:p>
          </p:txBody>
        </p:sp>
      </p:grpSp>
      <p:sp>
        <p:nvSpPr>
          <p:cNvPr id="29" name="Rounded Rectangle 43"/>
          <p:cNvSpPr/>
          <p:nvPr/>
        </p:nvSpPr>
        <p:spPr>
          <a:xfrm>
            <a:off x="2575452" y="187914"/>
            <a:ext cx="1961152" cy="631789"/>
          </a:xfrm>
          <a:prstGeom prst="roundRect">
            <a:avLst>
              <a:gd name="adj" fmla="val 0"/>
            </a:avLst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0" name="TextBox 44"/>
          <p:cNvSpPr txBox="1"/>
          <p:nvPr/>
        </p:nvSpPr>
        <p:spPr>
          <a:xfrm>
            <a:off x="2822669" y="342925"/>
            <a:ext cx="1672639" cy="338554"/>
          </a:xfrm>
          <a:prstGeom prst="rect">
            <a:avLst/>
          </a:prstGeom>
          <a:solidFill>
            <a:schemeClr val="tx2"/>
          </a:solidFill>
        </p:spPr>
        <p:txBody>
          <a:bodyPr wrap="square" rtlCol="0">
            <a:spAutoFit/>
          </a:bodyPr>
          <a:lstStyle/>
          <a:p>
            <a:r>
              <a:rPr lang="en-US" altLang="zh-CN" sz="1600" b="1" dirty="0">
                <a:solidFill>
                  <a:schemeClr val="bg1"/>
                </a:solidFill>
                <a:latin typeface="思源黑体 CN Medium" pitchFamily="34" charset="-122"/>
                <a:ea typeface="思源黑体 CN Medium" pitchFamily="34" charset="-122"/>
              </a:rPr>
              <a:t>3.2 </a:t>
            </a:r>
            <a:r>
              <a:rPr lang="zh-CN" altLang="en-US" sz="1600" b="1" dirty="0">
                <a:solidFill>
                  <a:schemeClr val="bg1"/>
                </a:solidFill>
                <a:latin typeface="思源黑体 CN Medium" pitchFamily="34" charset="-122"/>
                <a:ea typeface="思源黑体 CN Medium" pitchFamily="34" charset="-122"/>
              </a:rPr>
              <a:t>主要结果</a:t>
            </a:r>
            <a:endParaRPr lang="id-ID" sz="1600" b="1" dirty="0">
              <a:solidFill>
                <a:schemeClr val="bg1"/>
              </a:solidFill>
              <a:latin typeface="思源黑体 CN Medium" pitchFamily="34" charset="-122"/>
              <a:ea typeface="思源黑体 CN Medium" pitchFamily="34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668" y="1847335"/>
            <a:ext cx="5740135" cy="3999726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60713640-46FA-AEF2-F379-40EE8DA0A6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7740" y="1728116"/>
            <a:ext cx="5933239" cy="399972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"/>
    </mc:Choice>
    <mc:Fallback xmlns="">
      <p:transition spd="slow" advClick="0" advTm="10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图片 16" descr="图片包含 屏幕截图&#10;&#10;已生成极高可信度的说明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7570"/>
            <a:ext cx="12192000" cy="6858000"/>
          </a:xfrm>
          <a:prstGeom prst="rect">
            <a:avLst/>
          </a:prstGeom>
        </p:spPr>
      </p:pic>
      <p:pic>
        <p:nvPicPr>
          <p:cNvPr id="18" name="图片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519" y="-615627"/>
            <a:ext cx="4350675" cy="3479314"/>
          </a:xfrm>
          <a:prstGeom prst="rect">
            <a:avLst/>
          </a:prstGeom>
        </p:spPr>
      </p:pic>
      <p:pic>
        <p:nvPicPr>
          <p:cNvPr id="19" name="图片 1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5250" y="3581265"/>
            <a:ext cx="4153479" cy="3919049"/>
          </a:xfrm>
          <a:prstGeom prst="rect">
            <a:avLst/>
          </a:prstGeom>
        </p:spPr>
      </p:pic>
      <p:grpSp>
        <p:nvGrpSpPr>
          <p:cNvPr id="20" name="组合 19"/>
          <p:cNvGrpSpPr/>
          <p:nvPr/>
        </p:nvGrpSpPr>
        <p:grpSpPr>
          <a:xfrm>
            <a:off x="3145583" y="2892859"/>
            <a:ext cx="6032421" cy="1075263"/>
            <a:chOff x="3117954" y="2986973"/>
            <a:chExt cx="6033818" cy="986580"/>
          </a:xfrm>
        </p:grpSpPr>
        <p:sp>
          <p:nvSpPr>
            <p:cNvPr id="21" name="文本框 283"/>
            <p:cNvSpPr txBox="1"/>
            <p:nvPr/>
          </p:nvSpPr>
          <p:spPr>
            <a:xfrm>
              <a:off x="3117954" y="3051972"/>
              <a:ext cx="6033818" cy="847178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5400" b="1" spc="300" dirty="0">
                  <a:solidFill>
                    <a:srgbClr val="2E495B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谢谢您的观看指导</a:t>
              </a:r>
            </a:p>
          </p:txBody>
        </p:sp>
        <p:grpSp>
          <p:nvGrpSpPr>
            <p:cNvPr id="23" name="组合 22"/>
            <p:cNvGrpSpPr/>
            <p:nvPr/>
          </p:nvGrpSpPr>
          <p:grpSpPr>
            <a:xfrm>
              <a:off x="3238500" y="2986973"/>
              <a:ext cx="5729514" cy="986580"/>
              <a:chOff x="3200400" y="2986973"/>
              <a:chExt cx="5729514" cy="986580"/>
            </a:xfrm>
          </p:grpSpPr>
          <p:cxnSp>
            <p:nvCxnSpPr>
              <p:cNvPr id="24" name="直接连接符 23"/>
              <p:cNvCxnSpPr/>
              <p:nvPr/>
            </p:nvCxnSpPr>
            <p:spPr>
              <a:xfrm>
                <a:off x="3214914" y="2986973"/>
                <a:ext cx="5715000" cy="0"/>
              </a:xfrm>
              <a:prstGeom prst="line">
                <a:avLst/>
              </a:prstGeom>
              <a:ln>
                <a:solidFill>
                  <a:srgbClr val="2E495B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" name="直接连接符 24"/>
              <p:cNvCxnSpPr/>
              <p:nvPr/>
            </p:nvCxnSpPr>
            <p:spPr>
              <a:xfrm>
                <a:off x="3200400" y="3973553"/>
                <a:ext cx="5715000" cy="0"/>
              </a:xfrm>
              <a:prstGeom prst="line">
                <a:avLst/>
              </a:prstGeom>
              <a:ln>
                <a:solidFill>
                  <a:srgbClr val="2E495B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6" name="文本框 283"/>
          <p:cNvSpPr txBox="1"/>
          <p:nvPr/>
        </p:nvSpPr>
        <p:spPr>
          <a:xfrm>
            <a:off x="4536055" y="1539958"/>
            <a:ext cx="3159263" cy="13542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8200" spc="600" dirty="0">
                <a:solidFill>
                  <a:srgbClr val="2E495B"/>
                </a:solidFill>
                <a:latin typeface="Broadway" panose="04040905080B02020502" pitchFamily="82" charset="0"/>
                <a:ea typeface="MStiffHei PRC UltraBold" panose="00000500000000000000" pitchFamily="2" charset="-122"/>
              </a:rPr>
              <a:t>2</a:t>
            </a:r>
            <a:r>
              <a:rPr lang="en-US" altLang="zh-CN" sz="8200" spc="600" dirty="0">
                <a:solidFill>
                  <a:srgbClr val="FFAE39"/>
                </a:solidFill>
                <a:latin typeface="Broadway" panose="04040905080B02020502" pitchFamily="82" charset="0"/>
                <a:ea typeface="MStiffHei PRC UltraBold" panose="00000500000000000000" pitchFamily="2" charset="-122"/>
              </a:rPr>
              <a:t>0</a:t>
            </a:r>
            <a:r>
              <a:rPr lang="en-US" altLang="zh-CN" sz="8200" spc="600" dirty="0">
                <a:solidFill>
                  <a:srgbClr val="2E495B"/>
                </a:solidFill>
                <a:latin typeface="Broadway" panose="04040905080B02020502" pitchFamily="82" charset="0"/>
                <a:ea typeface="MStiffHei PRC UltraBold" panose="00000500000000000000" pitchFamily="2" charset="-122"/>
              </a:rPr>
              <a:t>24</a:t>
            </a:r>
            <a:endParaRPr lang="zh-CN" altLang="en-US" sz="8200" spc="600" dirty="0">
              <a:solidFill>
                <a:srgbClr val="FFAE39"/>
              </a:solidFill>
              <a:latin typeface="Broadway" panose="04040905080B02020502" pitchFamily="82" charset="0"/>
              <a:ea typeface="MStiffHei PRC UltraBold" panose="00000500000000000000" pitchFamily="2" charset="-122"/>
            </a:endParaRP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5062" y="320854"/>
            <a:ext cx="1261875" cy="126370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"/>
    </mc:Choice>
    <mc:Fallback xmlns="">
      <p:transition spd="slow" advClick="0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</p:bld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1930</TotalTime>
  <Words>745</Words>
  <Application>Microsoft Office PowerPoint</Application>
  <PresentationFormat>宽屏</PresentationFormat>
  <Paragraphs>121</Paragraphs>
  <Slides>13</Slides>
  <Notes>13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13</vt:i4>
      </vt:variant>
    </vt:vector>
  </HeadingPairs>
  <TitlesOfParts>
    <vt:vector size="22" baseType="lpstr">
      <vt:lpstr>等线</vt:lpstr>
      <vt:lpstr>等线 Light</vt:lpstr>
      <vt:lpstr>思源黑体 CN Medium</vt:lpstr>
      <vt:lpstr>微软雅黑</vt:lpstr>
      <vt:lpstr>Arial</vt:lpstr>
      <vt:lpstr>Broadway</vt:lpstr>
      <vt:lpstr>Cambria Math</vt:lpstr>
      <vt:lpstr>Times New Roman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yxc</dc:creator>
  <cp:lastModifiedBy>1612402447@qq.com</cp:lastModifiedBy>
  <cp:revision>128</cp:revision>
  <dcterms:created xsi:type="dcterms:W3CDTF">2024-11-27T08:25:35Z</dcterms:created>
  <dcterms:modified xsi:type="dcterms:W3CDTF">2024-11-29T14:54:13Z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2052-10.1.0.6757</vt:lpwstr>
  </property>
</Properties>
</file>