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1" r:id="rId4"/>
    <p:sldId id="259" r:id="rId5"/>
    <p:sldId id="260" r:id="rId6"/>
    <p:sldId id="261" r:id="rId7"/>
    <p:sldId id="274" r:id="rId8"/>
    <p:sldId id="275" r:id="rId9"/>
    <p:sldId id="273" r:id="rId10"/>
    <p:sldId id="263" r:id="rId11"/>
    <p:sldId id="267" r:id="rId12"/>
    <p:sldId id="264" r:id="rId13"/>
    <p:sldId id="262" r:id="rId14"/>
    <p:sldId id="265" r:id="rId15"/>
    <p:sldId id="268" r:id="rId16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9000"/>
    <a:srgbClr val="D0FA38"/>
    <a:srgbClr val="951752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142920-84C1-4F7A-AE44-C06841501AC3}" v="18" dt="2024-11-29T13:56:03.64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4718"/>
  </p:normalViewPr>
  <p:slideViewPr>
    <p:cSldViewPr snapToGrid="0">
      <p:cViewPr varScale="1">
        <p:scale>
          <a:sx n="58" d="100"/>
          <a:sy n="58" d="100"/>
        </p:scale>
        <p:origin x="96" y="6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239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9203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3831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4777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7570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735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作者和日期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54311" y="7544461"/>
            <a:ext cx="15624304" cy="339723"/>
          </a:xfrm>
          <a:prstGeom prst="rect">
            <a:avLst/>
          </a:prstGeom>
        </p:spPr>
        <p:txBody>
          <a:bodyPr lIns="24383" tIns="24383" rIns="24383" bIns="24383"/>
          <a:lstStyle>
            <a:lvl1pPr marL="0" indent="0" defTabSz="563570">
              <a:lnSpc>
                <a:spcPct val="100000"/>
              </a:lnSpc>
              <a:spcBef>
                <a:spcPts val="0"/>
              </a:spcBef>
              <a:buSzTx/>
              <a:buNone/>
              <a:defRPr sz="2304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作者和日期</a:t>
            </a:r>
          </a:p>
        </p:txBody>
      </p:sp>
      <p:sp>
        <p:nvSpPr>
          <p:cNvPr id="12" name="演示文稿标题"/>
          <p:cNvSpPr txBox="1">
            <a:spLocks noGrp="1"/>
          </p:cNvSpPr>
          <p:nvPr>
            <p:ph type="title" hasCustomPrompt="1"/>
          </p:nvPr>
        </p:nvSpPr>
        <p:spPr>
          <a:xfrm>
            <a:off x="857978" y="2592529"/>
            <a:ext cx="15624304" cy="2479041"/>
          </a:xfrm>
          <a:prstGeom prst="rect">
            <a:avLst/>
          </a:prstGeom>
        </p:spPr>
        <p:txBody>
          <a:bodyPr lIns="27093" tIns="27093" rIns="27093" bIns="27093" anchor="b"/>
          <a:lstStyle>
            <a:lvl1pPr algn="l" defTabSz="2312022">
              <a:lnSpc>
                <a:spcPct val="80000"/>
              </a:lnSpc>
              <a:defRPr sz="10934" b="1" spc="-219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演示文稿标题</a:t>
            </a:r>
          </a:p>
        </p:txBody>
      </p:sp>
      <p:sp>
        <p:nvSpPr>
          <p:cNvPr id="1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54313" y="5071569"/>
            <a:ext cx="15624301" cy="1016001"/>
          </a:xfrm>
          <a:prstGeom prst="rect">
            <a:avLst/>
          </a:prstGeom>
        </p:spPr>
        <p:txBody>
          <a:bodyPr lIns="27093" tIns="27093" rIns="27093" bIns="27093"/>
          <a:lstStyle>
            <a:lvl1pPr marL="0" indent="0" defTabSz="782735">
              <a:lnSpc>
                <a:spcPct val="100000"/>
              </a:lnSpc>
              <a:spcBef>
                <a:spcPts val="0"/>
              </a:spcBef>
              <a:buSzTx/>
              <a:buNone/>
              <a:defRPr sz="5067" b="1">
                <a:latin typeface="+mn-lt"/>
                <a:ea typeface="+mn-ea"/>
                <a:cs typeface="+mn-cs"/>
                <a:sym typeface="Helvetica Neue"/>
              </a:defRPr>
            </a:lvl1pPr>
            <a:lvl2pPr marL="0" indent="609630" defTabSz="782735">
              <a:lnSpc>
                <a:spcPct val="100000"/>
              </a:lnSpc>
              <a:spcBef>
                <a:spcPts val="0"/>
              </a:spcBef>
              <a:buSzTx/>
              <a:buNone/>
              <a:defRPr sz="5067" b="1">
                <a:latin typeface="+mn-lt"/>
                <a:ea typeface="+mn-ea"/>
                <a:cs typeface="+mn-cs"/>
                <a:sym typeface="Helvetica Neue"/>
              </a:defRPr>
            </a:lvl2pPr>
            <a:lvl3pPr marL="0" indent="1219261" defTabSz="782735">
              <a:lnSpc>
                <a:spcPct val="100000"/>
              </a:lnSpc>
              <a:spcBef>
                <a:spcPts val="0"/>
              </a:spcBef>
              <a:buSzTx/>
              <a:buNone/>
              <a:defRPr sz="5067" b="1">
                <a:latin typeface="+mn-lt"/>
                <a:ea typeface="+mn-ea"/>
                <a:cs typeface="+mn-cs"/>
                <a:sym typeface="Helvetica Neue"/>
              </a:defRPr>
            </a:lvl3pPr>
            <a:lvl4pPr marL="0" indent="1828891" defTabSz="782735">
              <a:lnSpc>
                <a:spcPct val="100000"/>
              </a:lnSpc>
              <a:spcBef>
                <a:spcPts val="0"/>
              </a:spcBef>
              <a:buSzTx/>
              <a:buNone/>
              <a:defRPr sz="5067" b="1">
                <a:latin typeface="+mn-lt"/>
                <a:ea typeface="+mn-ea"/>
                <a:cs typeface="+mn-cs"/>
                <a:sym typeface="Helvetica Neue"/>
              </a:defRPr>
            </a:lvl4pPr>
            <a:lvl5pPr marL="0" indent="2438522" defTabSz="782735">
              <a:lnSpc>
                <a:spcPct val="100000"/>
              </a:lnSpc>
              <a:spcBef>
                <a:spcPts val="0"/>
              </a:spcBef>
              <a:buSzTx/>
              <a:buNone/>
              <a:defRPr sz="5067" b="1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rPr dirty="0" err="1"/>
              <a:t>演示文稿副标题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389064" y="7827716"/>
            <a:ext cx="553250" cy="567804"/>
          </a:xfrm>
          <a:prstGeom prst="rect">
            <a:avLst/>
          </a:prstGeom>
        </p:spPr>
        <p:txBody>
          <a:bodyPr lIns="27093" tIns="27093" rIns="27093" bIns="27093"/>
          <a:lstStyle>
            <a:lvl1pPr defTabSz="553936">
              <a:defRPr sz="3334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说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57981" y="3843649"/>
            <a:ext cx="15624301" cy="2066302"/>
          </a:xfrm>
          <a:prstGeom prst="rect">
            <a:avLst/>
          </a:prstGeom>
        </p:spPr>
        <p:txBody>
          <a:bodyPr lIns="27093" tIns="27093" rIns="27093" bIns="27093" anchor="ctr"/>
          <a:lstStyle>
            <a:lvl1pPr marL="0" indent="0" algn="ctr" defTabSz="2312022">
              <a:lnSpc>
                <a:spcPct val="80000"/>
              </a:lnSpc>
              <a:spcBef>
                <a:spcPts val="0"/>
              </a:spcBef>
              <a:buSzTx/>
              <a:buNone/>
              <a:defRPr sz="10934" spc="-2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609630" algn="ctr" defTabSz="2312022">
              <a:lnSpc>
                <a:spcPct val="80000"/>
              </a:lnSpc>
              <a:spcBef>
                <a:spcPts val="0"/>
              </a:spcBef>
              <a:buSzTx/>
              <a:buNone/>
              <a:defRPr sz="10934" spc="-2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1219261" algn="ctr" defTabSz="2312022">
              <a:lnSpc>
                <a:spcPct val="80000"/>
              </a:lnSpc>
              <a:spcBef>
                <a:spcPts val="0"/>
              </a:spcBef>
              <a:buSzTx/>
              <a:buNone/>
              <a:defRPr sz="10934" spc="-2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828891" algn="ctr" defTabSz="2312022">
              <a:lnSpc>
                <a:spcPct val="80000"/>
              </a:lnSpc>
              <a:spcBef>
                <a:spcPts val="0"/>
              </a:spcBef>
              <a:buSzTx/>
              <a:buNone/>
              <a:defRPr sz="10934" spc="-2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2438522" algn="ctr" defTabSz="2312022">
              <a:lnSpc>
                <a:spcPct val="80000"/>
              </a:lnSpc>
              <a:spcBef>
                <a:spcPts val="0"/>
              </a:spcBef>
              <a:buSzTx/>
              <a:buNone/>
              <a:defRPr sz="10934" spc="-2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说明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389064" y="7827716"/>
            <a:ext cx="553250" cy="567804"/>
          </a:xfrm>
          <a:prstGeom prst="rect">
            <a:avLst/>
          </a:prstGeom>
        </p:spPr>
        <p:txBody>
          <a:bodyPr lIns="27093" tIns="27093" rIns="27093" bIns="27093"/>
          <a:lstStyle>
            <a:lvl1pPr defTabSz="553936">
              <a:defRPr sz="3334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显著事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57981" y="1793027"/>
            <a:ext cx="15624301" cy="3862179"/>
          </a:xfrm>
          <a:prstGeom prst="rect">
            <a:avLst/>
          </a:prstGeom>
        </p:spPr>
        <p:txBody>
          <a:bodyPr lIns="27093" tIns="27093" rIns="27093" bIns="27093" anchor="b"/>
          <a:lstStyle>
            <a:lvl1pPr marL="0" indent="0" algn="ctr" defTabSz="2312022">
              <a:lnSpc>
                <a:spcPct val="80000"/>
              </a:lnSpc>
              <a:spcBef>
                <a:spcPts val="0"/>
              </a:spcBef>
              <a:buSzTx/>
              <a:buNone/>
              <a:defRPr sz="23468" b="1" spc="-235">
                <a:latin typeface="+mn-lt"/>
                <a:ea typeface="+mn-ea"/>
                <a:cs typeface="+mn-cs"/>
                <a:sym typeface="Helvetica Neue"/>
              </a:defRPr>
            </a:lvl1pPr>
            <a:lvl2pPr marL="0" indent="609630" algn="ctr" defTabSz="2312022">
              <a:lnSpc>
                <a:spcPct val="80000"/>
              </a:lnSpc>
              <a:spcBef>
                <a:spcPts val="0"/>
              </a:spcBef>
              <a:buSzTx/>
              <a:buNone/>
              <a:defRPr sz="23468" b="1" spc="-235">
                <a:latin typeface="+mn-lt"/>
                <a:ea typeface="+mn-ea"/>
                <a:cs typeface="+mn-cs"/>
                <a:sym typeface="Helvetica Neue"/>
              </a:defRPr>
            </a:lvl2pPr>
            <a:lvl3pPr marL="0" indent="1219261" algn="ctr" defTabSz="2312022">
              <a:lnSpc>
                <a:spcPct val="80000"/>
              </a:lnSpc>
              <a:spcBef>
                <a:spcPts val="0"/>
              </a:spcBef>
              <a:buSzTx/>
              <a:buNone/>
              <a:defRPr sz="23468" b="1" spc="-235">
                <a:latin typeface="+mn-lt"/>
                <a:ea typeface="+mn-ea"/>
                <a:cs typeface="+mn-cs"/>
                <a:sym typeface="Helvetica Neue"/>
              </a:defRPr>
            </a:lvl3pPr>
            <a:lvl4pPr marL="0" indent="1828891" algn="ctr" defTabSz="2312022">
              <a:lnSpc>
                <a:spcPct val="80000"/>
              </a:lnSpc>
              <a:spcBef>
                <a:spcPts val="0"/>
              </a:spcBef>
              <a:buSzTx/>
              <a:buNone/>
              <a:defRPr sz="23468" b="1" spc="-235">
                <a:latin typeface="+mn-lt"/>
                <a:ea typeface="+mn-ea"/>
                <a:cs typeface="+mn-cs"/>
                <a:sym typeface="Helvetica Neue"/>
              </a:defRPr>
            </a:lvl4pPr>
            <a:lvl5pPr marL="0" indent="2438522" algn="ctr" defTabSz="2312022">
              <a:lnSpc>
                <a:spcPct val="80000"/>
              </a:lnSpc>
              <a:spcBef>
                <a:spcPts val="0"/>
              </a:spcBef>
              <a:buSzTx/>
              <a:buNone/>
              <a:defRPr sz="23468" b="1" spc="-235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事实信息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57981" y="5625696"/>
            <a:ext cx="15624301" cy="498550"/>
          </a:xfrm>
          <a:prstGeom prst="rect">
            <a:avLst/>
          </a:prstGeom>
        </p:spPr>
        <p:txBody>
          <a:bodyPr lIns="24383" tIns="24383" rIns="24383" bIns="24383"/>
          <a:lstStyle>
            <a:lvl1pPr marL="0" indent="0" algn="ctr" defTabSz="532260">
              <a:lnSpc>
                <a:spcPct val="100000"/>
              </a:lnSpc>
              <a:spcBef>
                <a:spcPts val="0"/>
              </a:spcBef>
              <a:buSzTx/>
              <a:buNone/>
              <a:defRPr sz="3446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事实信息</a:t>
            </a:r>
          </a:p>
        </p:txBody>
      </p:sp>
      <p:sp>
        <p:nvSpPr>
          <p:cNvPr id="11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389064" y="7827716"/>
            <a:ext cx="553250" cy="567804"/>
          </a:xfrm>
          <a:prstGeom prst="rect">
            <a:avLst/>
          </a:prstGeom>
        </p:spPr>
        <p:txBody>
          <a:bodyPr lIns="27093" tIns="27093" rIns="27093" bIns="27093"/>
          <a:lstStyle>
            <a:lvl1pPr defTabSz="553936">
              <a:defRPr sz="3334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属性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728070" y="6912776"/>
            <a:ext cx="14364921" cy="339723"/>
          </a:xfrm>
          <a:prstGeom prst="rect">
            <a:avLst/>
          </a:prstGeom>
        </p:spPr>
        <p:txBody>
          <a:bodyPr lIns="24383" tIns="24383" rIns="24383" bIns="24383"/>
          <a:lstStyle>
            <a:lvl1pPr marL="0" indent="0" defTabSz="563570">
              <a:lnSpc>
                <a:spcPct val="100000"/>
              </a:lnSpc>
              <a:spcBef>
                <a:spcPts val="0"/>
              </a:spcBef>
              <a:buSzTx/>
              <a:buNone/>
              <a:defRPr sz="2304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属性</a:t>
            </a:r>
          </a:p>
        </p:txBody>
      </p:sp>
      <p:sp>
        <p:nvSpPr>
          <p:cNvPr id="119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47272" y="3853792"/>
            <a:ext cx="14845720" cy="2046016"/>
          </a:xfrm>
          <a:prstGeom prst="rect">
            <a:avLst/>
          </a:prstGeom>
        </p:spPr>
        <p:txBody>
          <a:bodyPr lIns="27093" tIns="27093" rIns="27093" bIns="27093"/>
          <a:lstStyle>
            <a:lvl1pPr marL="605824" indent="-445557" defTabSz="2312022">
              <a:spcBef>
                <a:spcPts val="0"/>
              </a:spcBef>
              <a:buSzTx/>
              <a:buNone/>
              <a:defRPr sz="8000" spc="-15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05824" indent="164072" defTabSz="2312022">
              <a:spcBef>
                <a:spcPts val="0"/>
              </a:spcBef>
              <a:buSzTx/>
              <a:buNone/>
              <a:defRPr sz="8000" spc="-15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05824" indent="773703" defTabSz="2312022">
              <a:spcBef>
                <a:spcPts val="0"/>
              </a:spcBef>
              <a:buSzTx/>
              <a:buNone/>
              <a:defRPr sz="8000" spc="-15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05824" indent="1383333" defTabSz="2312022">
              <a:spcBef>
                <a:spcPts val="0"/>
              </a:spcBef>
              <a:buSzTx/>
              <a:buNone/>
              <a:defRPr sz="8000" spc="-15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05824" indent="1992964" defTabSz="2312022">
              <a:spcBef>
                <a:spcPts val="0"/>
              </a:spcBef>
              <a:buSzTx/>
              <a:buNone/>
              <a:defRPr sz="8000" spc="-15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“著名引文”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389064" y="7827716"/>
            <a:ext cx="553250" cy="567804"/>
          </a:xfrm>
          <a:prstGeom prst="rect">
            <a:avLst/>
          </a:prstGeom>
        </p:spPr>
        <p:txBody>
          <a:bodyPr lIns="27093" tIns="27093" rIns="27093" bIns="27093"/>
          <a:lstStyle>
            <a:lvl1pPr defTabSz="553936">
              <a:defRPr sz="3334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一碗沙拉配有炒饭、水煮蛋和一双筷子"/>
          <p:cNvSpPr>
            <a:spLocks noGrp="1"/>
          </p:cNvSpPr>
          <p:nvPr>
            <p:ph type="pic" sz="quarter" idx="21"/>
          </p:nvPr>
        </p:nvSpPr>
        <p:spPr>
          <a:xfrm>
            <a:off x="11207952" y="1761066"/>
            <a:ext cx="5290188" cy="317316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8" name="一碗三文鱼饼、沙拉和鹰嘴豆泥"/>
          <p:cNvSpPr>
            <a:spLocks noGrp="1"/>
          </p:cNvSpPr>
          <p:nvPr>
            <p:ph type="pic" sz="half" idx="22"/>
          </p:nvPr>
        </p:nvSpPr>
        <p:spPr>
          <a:xfrm>
            <a:off x="9600365" y="3340947"/>
            <a:ext cx="7423801" cy="648009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9" name="一碗宽意大利面配有欧芹黄油、烤榛子和帕尔马干酪"/>
          <p:cNvSpPr>
            <a:spLocks noGrp="1"/>
          </p:cNvSpPr>
          <p:nvPr>
            <p:ph type="pic" idx="23"/>
          </p:nvPr>
        </p:nvSpPr>
        <p:spPr>
          <a:xfrm>
            <a:off x="-99347" y="1483360"/>
            <a:ext cx="11813057" cy="66446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389064" y="7827716"/>
            <a:ext cx="553250" cy="567804"/>
          </a:xfrm>
          <a:prstGeom prst="rect">
            <a:avLst/>
          </a:prstGeom>
        </p:spPr>
        <p:txBody>
          <a:bodyPr lIns="27093" tIns="27093" rIns="27093" bIns="27093"/>
          <a:lstStyle>
            <a:lvl1pPr defTabSz="553936">
              <a:defRPr sz="3334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一碗沙拉配有炒饭、水煮蛋和一双筷子"/>
          <p:cNvSpPr>
            <a:spLocks noGrp="1"/>
          </p:cNvSpPr>
          <p:nvPr>
            <p:ph type="pic" idx="21"/>
          </p:nvPr>
        </p:nvSpPr>
        <p:spPr>
          <a:xfrm>
            <a:off x="-948297" y="-1727201"/>
            <a:ext cx="19236856" cy="1154176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528526" y="8094585"/>
            <a:ext cx="274326" cy="300936"/>
          </a:xfrm>
          <a:prstGeom prst="rect">
            <a:avLst/>
          </a:prstGeom>
        </p:spPr>
        <p:txBody>
          <a:bodyPr lIns="27093" tIns="27093" rIns="27093" bIns="27093"/>
          <a:lstStyle>
            <a:lvl1pPr defTabSz="553936">
              <a:defRPr sz="16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389064" y="7827716"/>
            <a:ext cx="553250" cy="567804"/>
          </a:xfrm>
          <a:prstGeom prst="rect">
            <a:avLst/>
          </a:prstGeom>
        </p:spPr>
        <p:txBody>
          <a:bodyPr lIns="27093" tIns="27093" rIns="27093" bIns="27093"/>
          <a:lstStyle>
            <a:lvl1pPr defTabSz="553936">
              <a:defRPr sz="3334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演示文稿标题"/>
          <p:cNvSpPr txBox="1">
            <a:spLocks noGrp="1"/>
          </p:cNvSpPr>
          <p:nvPr>
            <p:ph type="title" hasCustomPrompt="1"/>
          </p:nvPr>
        </p:nvSpPr>
        <p:spPr>
          <a:xfrm>
            <a:off x="948296" y="2197100"/>
            <a:ext cx="15443672" cy="3302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10934" spc="-109"/>
            </a:lvl1pPr>
          </a:lstStyle>
          <a:p>
            <a:r>
              <a:t>演示文稿标题</a:t>
            </a:r>
          </a:p>
        </p:txBody>
      </p:sp>
      <p:sp>
        <p:nvSpPr>
          <p:cNvPr id="15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48296" y="5334000"/>
            <a:ext cx="15443672" cy="1455526"/>
          </a:xfrm>
          <a:prstGeom prst="rect">
            <a:avLst/>
          </a:prstGeom>
        </p:spPr>
        <p:txBody>
          <a:bodyPr/>
          <a:lstStyle>
            <a:lvl1pPr marL="0" indent="0" algn="ctr" defTabSz="778972">
              <a:lnSpc>
                <a:spcPct val="100000"/>
              </a:lnSpc>
              <a:spcBef>
                <a:spcPts val="0"/>
              </a:spcBef>
              <a:buSzTx/>
              <a:buNone/>
              <a:defRPr sz="5067" spc="-51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609630" algn="ctr" defTabSz="778972">
              <a:lnSpc>
                <a:spcPct val="100000"/>
              </a:lnSpc>
              <a:spcBef>
                <a:spcPts val="0"/>
              </a:spcBef>
              <a:buSzTx/>
              <a:buNone/>
              <a:defRPr sz="5067" spc="-51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1219261" algn="ctr" defTabSz="778972">
              <a:lnSpc>
                <a:spcPct val="100000"/>
              </a:lnSpc>
              <a:spcBef>
                <a:spcPts val="0"/>
              </a:spcBef>
              <a:buSzTx/>
              <a:buNone/>
              <a:defRPr sz="5067" spc="-51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1828891" algn="ctr" defTabSz="778972">
              <a:lnSpc>
                <a:spcPct val="100000"/>
              </a:lnSpc>
              <a:spcBef>
                <a:spcPts val="0"/>
              </a:spcBef>
              <a:buSzTx/>
              <a:buNone/>
              <a:defRPr sz="5067" spc="-51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2438522" algn="ctr" defTabSz="778972">
              <a:lnSpc>
                <a:spcPct val="100000"/>
              </a:lnSpc>
              <a:spcBef>
                <a:spcPts val="0"/>
              </a:spcBef>
              <a:buSzTx/>
              <a:buNone/>
              <a:defRPr sz="5067" spc="-51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演示文稿副标题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4" name="作者和日期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48296" y="8410817"/>
            <a:ext cx="15443672" cy="429261"/>
          </a:xfrm>
          <a:prstGeom prst="rect">
            <a:avLst/>
          </a:prstGeom>
        </p:spPr>
        <p:txBody>
          <a:bodyPr/>
          <a:lstStyle>
            <a:lvl1pPr marL="0" indent="0" algn="ctr" defTabSz="743599">
              <a:lnSpc>
                <a:spcPct val="100000"/>
              </a:lnSpc>
              <a:spcBef>
                <a:spcPts val="0"/>
              </a:spcBef>
              <a:buSzTx/>
              <a:buNone/>
              <a:defRPr sz="2533" spc="-25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作者和日期</a:t>
            </a:r>
          </a:p>
        </p:txBody>
      </p:sp>
      <p:sp>
        <p:nvSpPr>
          <p:cNvPr id="15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40315" y="8975098"/>
            <a:ext cx="461665" cy="47192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幻灯片项目符号文本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3" name="幻灯片标题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幻灯片标题</a:t>
            </a:r>
          </a:p>
        </p:txBody>
      </p:sp>
      <p:sp>
        <p:nvSpPr>
          <p:cNvPr id="164" name="幻灯片副标题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48296" y="1504880"/>
            <a:ext cx="15443672" cy="630937"/>
          </a:xfrm>
          <a:prstGeom prst="rect">
            <a:avLst/>
          </a:prstGeom>
        </p:spPr>
        <p:txBody>
          <a:bodyPr/>
          <a:lstStyle>
            <a:lvl1pPr marL="0" indent="0" algn="ctr" defTabSz="740024">
              <a:lnSpc>
                <a:spcPct val="100000"/>
              </a:lnSpc>
              <a:spcBef>
                <a:spcPts val="0"/>
              </a:spcBef>
              <a:buSzTx/>
              <a:buNone/>
              <a:defRPr sz="4054" spc="-4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幻灯片副标题</a:t>
            </a:r>
          </a:p>
        </p:txBody>
      </p:sp>
      <p:sp>
        <p:nvSpPr>
          <p:cNvPr id="16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鳄梨和酸橙"/>
          <p:cNvSpPr>
            <a:spLocks noGrp="1"/>
          </p:cNvSpPr>
          <p:nvPr>
            <p:ph type="pic" idx="21"/>
          </p:nvPr>
        </p:nvSpPr>
        <p:spPr>
          <a:xfrm>
            <a:off x="-821857" y="528320"/>
            <a:ext cx="19020104" cy="85434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" name="演示文稿标题"/>
          <p:cNvSpPr txBox="1">
            <a:spLocks noGrp="1"/>
          </p:cNvSpPr>
          <p:nvPr>
            <p:ph type="title" hasCustomPrompt="1"/>
          </p:nvPr>
        </p:nvSpPr>
        <p:spPr>
          <a:xfrm>
            <a:off x="857981" y="5019041"/>
            <a:ext cx="15624301" cy="2479041"/>
          </a:xfrm>
          <a:prstGeom prst="rect">
            <a:avLst/>
          </a:prstGeom>
        </p:spPr>
        <p:txBody>
          <a:bodyPr lIns="27093" tIns="27093" rIns="27093" bIns="27093" anchor="b"/>
          <a:lstStyle>
            <a:lvl1pPr algn="l" defTabSz="2312022">
              <a:lnSpc>
                <a:spcPct val="80000"/>
              </a:lnSpc>
              <a:defRPr sz="10934" b="1" spc="-219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演示文稿标题</a:t>
            </a:r>
          </a:p>
        </p:txBody>
      </p:sp>
      <p:sp>
        <p:nvSpPr>
          <p:cNvPr id="26" name="作者和日期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858828" y="1809140"/>
            <a:ext cx="15622609" cy="339722"/>
          </a:xfrm>
          <a:prstGeom prst="rect">
            <a:avLst/>
          </a:prstGeom>
        </p:spPr>
        <p:txBody>
          <a:bodyPr lIns="24383" tIns="24383" rIns="24383" bIns="24383"/>
          <a:lstStyle>
            <a:lvl1pPr marL="0" indent="0" defTabSz="563570">
              <a:lnSpc>
                <a:spcPct val="100000"/>
              </a:lnSpc>
              <a:spcBef>
                <a:spcPts val="0"/>
              </a:spcBef>
              <a:buSzTx/>
              <a:buNone/>
              <a:defRPr sz="2304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作者和日期</a:t>
            </a:r>
          </a:p>
        </p:txBody>
      </p:sp>
      <p:sp>
        <p:nvSpPr>
          <p:cNvPr id="27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57981" y="7411152"/>
            <a:ext cx="15624301" cy="595708"/>
          </a:xfrm>
          <a:prstGeom prst="rect">
            <a:avLst/>
          </a:prstGeom>
        </p:spPr>
        <p:txBody>
          <a:bodyPr lIns="27093" tIns="27093" rIns="27093" bIns="27093"/>
          <a:lstStyle>
            <a:lvl1pPr marL="0" indent="0" defTabSz="782735">
              <a:lnSpc>
                <a:spcPct val="100000"/>
              </a:lnSpc>
              <a:spcBef>
                <a:spcPts val="0"/>
              </a:spcBef>
              <a:buSzTx/>
              <a:buNone/>
              <a:defRPr sz="5067" b="1">
                <a:latin typeface="+mn-lt"/>
                <a:ea typeface="+mn-ea"/>
                <a:cs typeface="+mn-cs"/>
                <a:sym typeface="Helvetica Neue"/>
              </a:defRPr>
            </a:lvl1pPr>
            <a:lvl2pPr marL="0" indent="609630" defTabSz="782735">
              <a:lnSpc>
                <a:spcPct val="100000"/>
              </a:lnSpc>
              <a:spcBef>
                <a:spcPts val="0"/>
              </a:spcBef>
              <a:buSzTx/>
              <a:buNone/>
              <a:defRPr sz="5067" b="1">
                <a:latin typeface="+mn-lt"/>
                <a:ea typeface="+mn-ea"/>
                <a:cs typeface="+mn-cs"/>
                <a:sym typeface="Helvetica Neue"/>
              </a:defRPr>
            </a:lvl2pPr>
            <a:lvl3pPr marL="0" indent="1219261" defTabSz="782735">
              <a:lnSpc>
                <a:spcPct val="100000"/>
              </a:lnSpc>
              <a:spcBef>
                <a:spcPts val="0"/>
              </a:spcBef>
              <a:buSzTx/>
              <a:buNone/>
              <a:defRPr sz="5067" b="1">
                <a:latin typeface="+mn-lt"/>
                <a:ea typeface="+mn-ea"/>
                <a:cs typeface="+mn-cs"/>
                <a:sym typeface="Helvetica Neue"/>
              </a:defRPr>
            </a:lvl3pPr>
            <a:lvl4pPr marL="0" indent="1828891" defTabSz="782735">
              <a:lnSpc>
                <a:spcPct val="100000"/>
              </a:lnSpc>
              <a:spcBef>
                <a:spcPts val="0"/>
              </a:spcBef>
              <a:buSzTx/>
              <a:buNone/>
              <a:defRPr sz="5067" b="1">
                <a:latin typeface="+mn-lt"/>
                <a:ea typeface="+mn-ea"/>
                <a:cs typeface="+mn-cs"/>
                <a:sym typeface="Helvetica Neue"/>
              </a:defRPr>
            </a:lvl4pPr>
            <a:lvl5pPr marL="0" indent="2438522" defTabSz="782735">
              <a:lnSpc>
                <a:spcPct val="100000"/>
              </a:lnSpc>
              <a:spcBef>
                <a:spcPts val="0"/>
              </a:spcBef>
              <a:buSzTx/>
              <a:buNone/>
              <a:defRPr sz="5067" b="1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演示文稿副标题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389064" y="7827716"/>
            <a:ext cx="553250" cy="567804"/>
          </a:xfrm>
          <a:prstGeom prst="rect">
            <a:avLst/>
          </a:prstGeom>
        </p:spPr>
        <p:txBody>
          <a:bodyPr lIns="27093" tIns="27093" rIns="27093" bIns="27093"/>
          <a:lstStyle>
            <a:lvl1pPr defTabSz="553936">
              <a:defRPr sz="3334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照片（备选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一碗三文鱼饼、沙拉和鹰嘴豆泥"/>
          <p:cNvSpPr>
            <a:spLocks noGrp="1"/>
          </p:cNvSpPr>
          <p:nvPr>
            <p:ph type="pic" sz="half" idx="21"/>
          </p:nvPr>
        </p:nvSpPr>
        <p:spPr>
          <a:xfrm>
            <a:off x="7803117" y="1110826"/>
            <a:ext cx="8636594" cy="75387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6" name="幻灯片标题"/>
          <p:cNvSpPr txBox="1">
            <a:spLocks noGrp="1"/>
          </p:cNvSpPr>
          <p:nvPr>
            <p:ph type="title" hasCustomPrompt="1"/>
          </p:nvPr>
        </p:nvSpPr>
        <p:spPr>
          <a:xfrm>
            <a:off x="857981" y="1896533"/>
            <a:ext cx="6954170" cy="3137213"/>
          </a:xfrm>
          <a:prstGeom prst="rect">
            <a:avLst/>
          </a:prstGeom>
        </p:spPr>
        <p:txBody>
          <a:bodyPr lIns="27093" tIns="27093" rIns="27093" bIns="27093" anchor="b"/>
          <a:lstStyle>
            <a:lvl1pPr algn="l" defTabSz="2312022">
              <a:lnSpc>
                <a:spcPct val="80000"/>
              </a:lnSpc>
              <a:defRPr sz="8000" b="1" spc="-159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幻灯片标题</a:t>
            </a:r>
          </a:p>
        </p:txBody>
      </p:sp>
      <p:sp>
        <p:nvSpPr>
          <p:cNvPr id="37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57981" y="4984841"/>
            <a:ext cx="6954170" cy="2872226"/>
          </a:xfrm>
          <a:prstGeom prst="rect">
            <a:avLst/>
          </a:prstGeom>
        </p:spPr>
        <p:txBody>
          <a:bodyPr lIns="27093" tIns="27093" rIns="27093" bIns="27093"/>
          <a:lstStyle>
            <a:lvl1pPr marL="0" indent="0" defTabSz="782735">
              <a:lnSpc>
                <a:spcPct val="100000"/>
              </a:lnSpc>
              <a:spcBef>
                <a:spcPts val="0"/>
              </a:spcBef>
              <a:buSzTx/>
              <a:buNone/>
              <a:defRPr sz="5067" b="1">
                <a:latin typeface="+mn-lt"/>
                <a:ea typeface="+mn-ea"/>
                <a:cs typeface="+mn-cs"/>
                <a:sym typeface="Helvetica Neue"/>
              </a:defRPr>
            </a:lvl1pPr>
            <a:lvl2pPr marL="0" indent="609630" defTabSz="782735">
              <a:lnSpc>
                <a:spcPct val="100000"/>
              </a:lnSpc>
              <a:spcBef>
                <a:spcPts val="0"/>
              </a:spcBef>
              <a:buSzTx/>
              <a:buNone/>
              <a:defRPr sz="5067" b="1">
                <a:latin typeface="+mn-lt"/>
                <a:ea typeface="+mn-ea"/>
                <a:cs typeface="+mn-cs"/>
                <a:sym typeface="Helvetica Neue"/>
              </a:defRPr>
            </a:lvl2pPr>
            <a:lvl3pPr marL="0" indent="1219261" defTabSz="782735">
              <a:lnSpc>
                <a:spcPct val="100000"/>
              </a:lnSpc>
              <a:spcBef>
                <a:spcPts val="0"/>
              </a:spcBef>
              <a:buSzTx/>
              <a:buNone/>
              <a:defRPr sz="5067" b="1">
                <a:latin typeface="+mn-lt"/>
                <a:ea typeface="+mn-ea"/>
                <a:cs typeface="+mn-cs"/>
                <a:sym typeface="Helvetica Neue"/>
              </a:defRPr>
            </a:lvl3pPr>
            <a:lvl4pPr marL="0" indent="1828891" defTabSz="782735">
              <a:lnSpc>
                <a:spcPct val="100000"/>
              </a:lnSpc>
              <a:spcBef>
                <a:spcPts val="0"/>
              </a:spcBef>
              <a:buSzTx/>
              <a:buNone/>
              <a:defRPr sz="5067" b="1">
                <a:latin typeface="+mn-lt"/>
                <a:ea typeface="+mn-ea"/>
                <a:cs typeface="+mn-cs"/>
                <a:sym typeface="Helvetica Neue"/>
              </a:defRPr>
            </a:lvl4pPr>
            <a:lvl5pPr marL="0" indent="2438522" defTabSz="782735">
              <a:lnSpc>
                <a:spcPct val="100000"/>
              </a:lnSpc>
              <a:spcBef>
                <a:spcPts val="0"/>
              </a:spcBef>
              <a:buSzTx/>
              <a:buNone/>
              <a:defRPr sz="5067" b="1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幻灯片副标题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389064" y="7829974"/>
            <a:ext cx="553250" cy="567804"/>
          </a:xfrm>
          <a:prstGeom prst="rect">
            <a:avLst/>
          </a:prstGeom>
        </p:spPr>
        <p:txBody>
          <a:bodyPr lIns="27093" tIns="27093" rIns="27093" bIns="27093"/>
          <a:lstStyle>
            <a:lvl1pPr defTabSz="553936">
              <a:defRPr sz="3334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幻灯片标题"/>
          <p:cNvSpPr txBox="1">
            <a:spLocks noGrp="1"/>
          </p:cNvSpPr>
          <p:nvPr>
            <p:ph type="title" hasCustomPrompt="1"/>
          </p:nvPr>
        </p:nvSpPr>
        <p:spPr>
          <a:xfrm>
            <a:off x="857981" y="1794933"/>
            <a:ext cx="15624301" cy="764354"/>
          </a:xfrm>
          <a:prstGeom prst="rect">
            <a:avLst/>
          </a:prstGeom>
        </p:spPr>
        <p:txBody>
          <a:bodyPr lIns="27093" tIns="27093" rIns="27093" bIns="27093"/>
          <a:lstStyle>
            <a:lvl1pPr algn="l" defTabSz="2312022">
              <a:lnSpc>
                <a:spcPct val="80000"/>
              </a:lnSpc>
              <a:defRPr sz="8000" b="1" spc="-159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幻灯片标题</a:t>
            </a:r>
          </a:p>
        </p:txBody>
      </p:sp>
      <p:sp>
        <p:nvSpPr>
          <p:cNvPr id="46" name="幻灯片副标题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57981" y="2484779"/>
            <a:ext cx="15624301" cy="498550"/>
          </a:xfrm>
          <a:prstGeom prst="rect">
            <a:avLst/>
          </a:prstGeom>
        </p:spPr>
        <p:txBody>
          <a:bodyPr lIns="24383" tIns="24383" rIns="24383" bIns="24383"/>
          <a:lstStyle>
            <a:lvl1pPr marL="0" indent="0" defTabSz="532260">
              <a:lnSpc>
                <a:spcPct val="100000"/>
              </a:lnSpc>
              <a:spcBef>
                <a:spcPts val="0"/>
              </a:spcBef>
              <a:buSzTx/>
              <a:buNone/>
              <a:defRPr sz="3446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幻灯片副标题</a:t>
            </a:r>
          </a:p>
        </p:txBody>
      </p:sp>
      <p:sp>
        <p:nvSpPr>
          <p:cNvPr id="47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857981" y="3485070"/>
            <a:ext cx="15624301" cy="4403207"/>
          </a:xfrm>
          <a:prstGeom prst="rect">
            <a:avLst/>
          </a:prstGeom>
        </p:spPr>
        <p:txBody>
          <a:bodyPr lIns="27093" tIns="27093" rIns="27093" bIns="27093"/>
          <a:lstStyle>
            <a:lvl1pPr marL="575762" indent="-575762" defTabSz="2312022">
              <a:spcBef>
                <a:spcPts val="4267"/>
              </a:spcBef>
              <a:buSzPct val="123000"/>
              <a:defRPr sz="4534">
                <a:latin typeface="+mn-lt"/>
                <a:ea typeface="+mn-ea"/>
                <a:cs typeface="+mn-cs"/>
                <a:sym typeface="Helvetica Neue"/>
              </a:defRPr>
            </a:lvl1pPr>
            <a:lvl2pPr marL="1388603" indent="-575762" defTabSz="2312022">
              <a:spcBef>
                <a:spcPts val="4267"/>
              </a:spcBef>
              <a:buSzPct val="123000"/>
              <a:defRPr sz="4534">
                <a:latin typeface="+mn-lt"/>
                <a:ea typeface="+mn-ea"/>
                <a:cs typeface="+mn-cs"/>
                <a:sym typeface="Helvetica Neue"/>
              </a:defRPr>
            </a:lvl2pPr>
            <a:lvl3pPr marL="2201443" indent="-575762" defTabSz="2312022">
              <a:spcBef>
                <a:spcPts val="4267"/>
              </a:spcBef>
              <a:buSzPct val="123000"/>
              <a:defRPr sz="4534">
                <a:latin typeface="+mn-lt"/>
                <a:ea typeface="+mn-ea"/>
                <a:cs typeface="+mn-cs"/>
                <a:sym typeface="Helvetica Neue"/>
              </a:defRPr>
            </a:lvl3pPr>
            <a:lvl4pPr marL="3014284" indent="-575762" defTabSz="2312022">
              <a:spcBef>
                <a:spcPts val="4267"/>
              </a:spcBef>
              <a:buSzPct val="123000"/>
              <a:defRPr sz="4534">
                <a:latin typeface="+mn-lt"/>
                <a:ea typeface="+mn-ea"/>
                <a:cs typeface="+mn-cs"/>
                <a:sym typeface="Helvetica Neue"/>
              </a:defRPr>
            </a:lvl4pPr>
            <a:lvl5pPr marL="3827125" indent="-575762" defTabSz="2312022">
              <a:spcBef>
                <a:spcPts val="4267"/>
              </a:spcBef>
              <a:buSzPct val="123000"/>
              <a:defRPr sz="4534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幻灯片项目符号文本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389064" y="7827716"/>
            <a:ext cx="553250" cy="567804"/>
          </a:xfrm>
          <a:prstGeom prst="rect">
            <a:avLst/>
          </a:prstGeom>
        </p:spPr>
        <p:txBody>
          <a:bodyPr lIns="27093" tIns="27093" rIns="27093" bIns="27093"/>
          <a:lstStyle>
            <a:lvl1pPr defTabSz="553936">
              <a:defRPr sz="3334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857981" y="3485070"/>
            <a:ext cx="15624301" cy="4403207"/>
          </a:xfrm>
          <a:prstGeom prst="rect">
            <a:avLst/>
          </a:prstGeom>
        </p:spPr>
        <p:txBody>
          <a:bodyPr lIns="27093" tIns="27093" rIns="27093" bIns="27093" numCol="2" spcCol="585893"/>
          <a:lstStyle>
            <a:lvl1pPr marL="575762" indent="-575762" defTabSz="2312022">
              <a:spcBef>
                <a:spcPts val="4267"/>
              </a:spcBef>
              <a:buSzPct val="123000"/>
              <a:defRPr sz="4534">
                <a:latin typeface="+mn-lt"/>
                <a:ea typeface="+mn-ea"/>
                <a:cs typeface="+mn-cs"/>
                <a:sym typeface="Helvetica Neue"/>
              </a:defRPr>
            </a:lvl1pPr>
            <a:lvl2pPr marL="1388603" indent="-575762" defTabSz="2312022">
              <a:spcBef>
                <a:spcPts val="4267"/>
              </a:spcBef>
              <a:buSzPct val="123000"/>
              <a:defRPr sz="4534">
                <a:latin typeface="+mn-lt"/>
                <a:ea typeface="+mn-ea"/>
                <a:cs typeface="+mn-cs"/>
                <a:sym typeface="Helvetica Neue"/>
              </a:defRPr>
            </a:lvl2pPr>
            <a:lvl3pPr marL="2201443" indent="-575762" defTabSz="2312022">
              <a:spcBef>
                <a:spcPts val="4267"/>
              </a:spcBef>
              <a:buSzPct val="123000"/>
              <a:defRPr sz="4534">
                <a:latin typeface="+mn-lt"/>
                <a:ea typeface="+mn-ea"/>
                <a:cs typeface="+mn-cs"/>
                <a:sym typeface="Helvetica Neue"/>
              </a:defRPr>
            </a:lvl3pPr>
            <a:lvl4pPr marL="3014284" indent="-575762" defTabSz="2312022">
              <a:spcBef>
                <a:spcPts val="4267"/>
              </a:spcBef>
              <a:buSzPct val="123000"/>
              <a:defRPr sz="4534">
                <a:latin typeface="+mn-lt"/>
                <a:ea typeface="+mn-ea"/>
                <a:cs typeface="+mn-cs"/>
                <a:sym typeface="Helvetica Neue"/>
              </a:defRPr>
            </a:lvl4pPr>
            <a:lvl5pPr marL="3827125" indent="-575762" defTabSz="2312022">
              <a:spcBef>
                <a:spcPts val="4267"/>
              </a:spcBef>
              <a:buSzPct val="123000"/>
              <a:defRPr sz="4534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幻灯片项目符号文本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389064" y="7827716"/>
            <a:ext cx="553250" cy="567804"/>
          </a:xfrm>
          <a:prstGeom prst="rect">
            <a:avLst/>
          </a:prstGeom>
        </p:spPr>
        <p:txBody>
          <a:bodyPr lIns="27093" tIns="27093" rIns="27093" bIns="27093"/>
          <a:lstStyle>
            <a:lvl1pPr defTabSz="553936">
              <a:defRPr sz="3334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幻灯片副标题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57981" y="2484779"/>
            <a:ext cx="6954170" cy="498550"/>
          </a:xfrm>
          <a:prstGeom prst="rect">
            <a:avLst/>
          </a:prstGeom>
        </p:spPr>
        <p:txBody>
          <a:bodyPr lIns="24383" tIns="24383" rIns="24383" bIns="24383"/>
          <a:lstStyle>
            <a:lvl1pPr marL="0" indent="0" defTabSz="532260">
              <a:lnSpc>
                <a:spcPct val="100000"/>
              </a:lnSpc>
              <a:spcBef>
                <a:spcPts val="0"/>
              </a:spcBef>
              <a:buSzTx/>
              <a:buNone/>
              <a:defRPr sz="3446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幻灯片副标题</a:t>
            </a:r>
          </a:p>
        </p:txBody>
      </p:sp>
      <p:sp>
        <p:nvSpPr>
          <p:cNvPr id="64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57981" y="3485069"/>
            <a:ext cx="6954170" cy="4403536"/>
          </a:xfrm>
          <a:prstGeom prst="rect">
            <a:avLst/>
          </a:prstGeom>
        </p:spPr>
        <p:txBody>
          <a:bodyPr lIns="27093" tIns="27093" rIns="27093" bIns="27093"/>
          <a:lstStyle>
            <a:lvl1pPr marL="575762" indent="-575762" defTabSz="2312022">
              <a:spcBef>
                <a:spcPts val="4267"/>
              </a:spcBef>
              <a:buSzPct val="123000"/>
              <a:defRPr sz="4534">
                <a:latin typeface="+mn-lt"/>
                <a:ea typeface="+mn-ea"/>
                <a:cs typeface="+mn-cs"/>
                <a:sym typeface="Helvetica Neue"/>
              </a:defRPr>
            </a:lvl1pPr>
            <a:lvl2pPr marL="1388603" indent="-575762" defTabSz="2312022">
              <a:spcBef>
                <a:spcPts val="4267"/>
              </a:spcBef>
              <a:buSzPct val="123000"/>
              <a:defRPr sz="4534">
                <a:latin typeface="+mn-lt"/>
                <a:ea typeface="+mn-ea"/>
                <a:cs typeface="+mn-cs"/>
                <a:sym typeface="Helvetica Neue"/>
              </a:defRPr>
            </a:lvl2pPr>
            <a:lvl3pPr marL="2201443" indent="-575762" defTabSz="2312022">
              <a:spcBef>
                <a:spcPts val="4267"/>
              </a:spcBef>
              <a:buSzPct val="123000"/>
              <a:defRPr sz="4534">
                <a:latin typeface="+mn-lt"/>
                <a:ea typeface="+mn-ea"/>
                <a:cs typeface="+mn-cs"/>
                <a:sym typeface="Helvetica Neue"/>
              </a:defRPr>
            </a:lvl3pPr>
            <a:lvl4pPr marL="3014284" indent="-575762" defTabSz="2312022">
              <a:spcBef>
                <a:spcPts val="4267"/>
              </a:spcBef>
              <a:buSzPct val="123000"/>
              <a:defRPr sz="4534">
                <a:latin typeface="+mn-lt"/>
                <a:ea typeface="+mn-ea"/>
                <a:cs typeface="+mn-cs"/>
                <a:sym typeface="Helvetica Neue"/>
              </a:defRPr>
            </a:lvl4pPr>
            <a:lvl5pPr marL="3827125" indent="-575762" defTabSz="2312022">
              <a:spcBef>
                <a:spcPts val="4267"/>
              </a:spcBef>
              <a:buSzPct val="123000"/>
              <a:defRPr sz="4534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幻灯片项目符号文本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5" name="一碗宽意大利面配有欧芹黄油、烤榛子和帕尔马干酪"/>
          <p:cNvSpPr>
            <a:spLocks noGrp="1"/>
          </p:cNvSpPr>
          <p:nvPr>
            <p:ph type="pic" sz="half" idx="22"/>
          </p:nvPr>
        </p:nvSpPr>
        <p:spPr>
          <a:xfrm>
            <a:off x="8670132" y="1001991"/>
            <a:ext cx="7763348" cy="7763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幻灯片标题"/>
          <p:cNvSpPr txBox="1">
            <a:spLocks noGrp="1"/>
          </p:cNvSpPr>
          <p:nvPr>
            <p:ph type="title" hasCustomPrompt="1"/>
          </p:nvPr>
        </p:nvSpPr>
        <p:spPr>
          <a:xfrm>
            <a:off x="857981" y="1794934"/>
            <a:ext cx="6954170" cy="765387"/>
          </a:xfrm>
          <a:prstGeom prst="rect">
            <a:avLst/>
          </a:prstGeom>
        </p:spPr>
        <p:txBody>
          <a:bodyPr lIns="27093" tIns="27093" rIns="27093" bIns="27093"/>
          <a:lstStyle>
            <a:lvl1pPr algn="l" defTabSz="2312022">
              <a:lnSpc>
                <a:spcPct val="80000"/>
              </a:lnSpc>
              <a:defRPr sz="8000" b="1" spc="-159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幻灯片标题</a:t>
            </a:r>
          </a:p>
        </p:txBody>
      </p:sp>
      <p:sp>
        <p:nvSpPr>
          <p:cNvPr id="6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389064" y="7827716"/>
            <a:ext cx="553250" cy="567804"/>
          </a:xfrm>
          <a:prstGeom prst="rect">
            <a:avLst/>
          </a:prstGeom>
        </p:spPr>
        <p:txBody>
          <a:bodyPr lIns="27093" tIns="27093" rIns="27093" bIns="27093"/>
          <a:lstStyle>
            <a:lvl1pPr defTabSz="553936">
              <a:defRPr sz="3334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章节标题"/>
          <p:cNvSpPr txBox="1">
            <a:spLocks noGrp="1"/>
          </p:cNvSpPr>
          <p:nvPr>
            <p:ph type="title" hasCustomPrompt="1"/>
          </p:nvPr>
        </p:nvSpPr>
        <p:spPr>
          <a:xfrm>
            <a:off x="857978" y="3637279"/>
            <a:ext cx="15624304" cy="2479042"/>
          </a:xfrm>
          <a:prstGeom prst="rect">
            <a:avLst/>
          </a:prstGeom>
        </p:spPr>
        <p:txBody>
          <a:bodyPr lIns="27093" tIns="27093" rIns="27093" bIns="27093" anchor="ctr"/>
          <a:lstStyle>
            <a:lvl1pPr algn="l" defTabSz="2312022">
              <a:lnSpc>
                <a:spcPct val="80000"/>
              </a:lnSpc>
              <a:defRPr sz="10934" spc="-2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章节标题</a:t>
            </a:r>
          </a:p>
        </p:txBody>
      </p:sp>
      <p:sp>
        <p:nvSpPr>
          <p:cNvPr id="7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389064" y="7829974"/>
            <a:ext cx="553250" cy="567804"/>
          </a:xfrm>
          <a:prstGeom prst="rect">
            <a:avLst/>
          </a:prstGeom>
        </p:spPr>
        <p:txBody>
          <a:bodyPr lIns="27093" tIns="27093" rIns="27093" bIns="27093"/>
          <a:lstStyle>
            <a:lvl1pPr defTabSz="553936">
              <a:defRPr sz="3334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幻灯片标题"/>
          <p:cNvSpPr txBox="1">
            <a:spLocks noGrp="1"/>
          </p:cNvSpPr>
          <p:nvPr>
            <p:ph type="title" hasCustomPrompt="1"/>
          </p:nvPr>
        </p:nvSpPr>
        <p:spPr>
          <a:xfrm>
            <a:off x="857981" y="1794934"/>
            <a:ext cx="15624301" cy="765307"/>
          </a:xfrm>
          <a:prstGeom prst="rect">
            <a:avLst/>
          </a:prstGeom>
        </p:spPr>
        <p:txBody>
          <a:bodyPr lIns="27093" tIns="27093" rIns="27093" bIns="27093"/>
          <a:lstStyle>
            <a:lvl1pPr algn="l" defTabSz="2312022">
              <a:lnSpc>
                <a:spcPct val="80000"/>
              </a:lnSpc>
              <a:defRPr sz="8000" b="1" spc="-159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幻灯片标题</a:t>
            </a:r>
          </a:p>
        </p:txBody>
      </p:sp>
      <p:sp>
        <p:nvSpPr>
          <p:cNvPr id="83" name="幻灯片副标题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57981" y="2484779"/>
            <a:ext cx="15624301" cy="498550"/>
          </a:xfrm>
          <a:prstGeom prst="rect">
            <a:avLst/>
          </a:prstGeom>
        </p:spPr>
        <p:txBody>
          <a:bodyPr lIns="24383" tIns="24383" rIns="24383" bIns="24383"/>
          <a:lstStyle>
            <a:lvl1pPr marL="0" indent="0" defTabSz="532260">
              <a:lnSpc>
                <a:spcPct val="100000"/>
              </a:lnSpc>
              <a:spcBef>
                <a:spcPts val="0"/>
              </a:spcBef>
              <a:buSzTx/>
              <a:buNone/>
              <a:defRPr sz="3446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幻灯片副标题</a:t>
            </a:r>
          </a:p>
        </p:txBody>
      </p:sp>
      <p:sp>
        <p:nvSpPr>
          <p:cNvPr id="8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389064" y="7827716"/>
            <a:ext cx="553250" cy="567804"/>
          </a:xfrm>
          <a:prstGeom prst="rect">
            <a:avLst/>
          </a:prstGeom>
        </p:spPr>
        <p:txBody>
          <a:bodyPr lIns="27093" tIns="27093" rIns="27093" bIns="27093"/>
          <a:lstStyle>
            <a:lvl1pPr defTabSz="553936">
              <a:defRPr sz="3334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议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议程标题"/>
          <p:cNvSpPr txBox="1">
            <a:spLocks noGrp="1"/>
          </p:cNvSpPr>
          <p:nvPr>
            <p:ph type="title" hasCustomPrompt="1"/>
          </p:nvPr>
        </p:nvSpPr>
        <p:spPr>
          <a:xfrm>
            <a:off x="857981" y="1794934"/>
            <a:ext cx="15624301" cy="765387"/>
          </a:xfrm>
          <a:prstGeom prst="rect">
            <a:avLst/>
          </a:prstGeom>
        </p:spPr>
        <p:txBody>
          <a:bodyPr lIns="27093" tIns="27093" rIns="27093" bIns="27093"/>
          <a:lstStyle>
            <a:lvl1pPr algn="l" defTabSz="2312022">
              <a:lnSpc>
                <a:spcPct val="80000"/>
              </a:lnSpc>
              <a:defRPr sz="8000" b="1" spc="-159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议程标题</a:t>
            </a:r>
          </a:p>
        </p:txBody>
      </p:sp>
      <p:sp>
        <p:nvSpPr>
          <p:cNvPr id="92" name="议程副标题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57981" y="2484779"/>
            <a:ext cx="15624301" cy="498550"/>
          </a:xfrm>
          <a:prstGeom prst="rect">
            <a:avLst/>
          </a:prstGeom>
        </p:spPr>
        <p:txBody>
          <a:bodyPr lIns="24383" tIns="24383" rIns="24383" bIns="24383"/>
          <a:lstStyle>
            <a:lvl1pPr marL="0" indent="0" defTabSz="532260">
              <a:lnSpc>
                <a:spcPct val="100000"/>
              </a:lnSpc>
              <a:spcBef>
                <a:spcPts val="0"/>
              </a:spcBef>
              <a:buSzTx/>
              <a:buNone/>
              <a:defRPr sz="3446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议程副标题</a:t>
            </a:r>
          </a:p>
        </p:txBody>
      </p:sp>
      <p:sp>
        <p:nvSpPr>
          <p:cNvPr id="93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857981" y="3485070"/>
            <a:ext cx="15624301" cy="4403207"/>
          </a:xfrm>
          <a:prstGeom prst="rect">
            <a:avLst/>
          </a:prstGeom>
        </p:spPr>
        <p:txBody>
          <a:bodyPr lIns="27093" tIns="27093" rIns="27093" bIns="27093"/>
          <a:lstStyle>
            <a:lvl1pPr marL="0" indent="0" defTabSz="782735">
              <a:lnSpc>
                <a:spcPct val="100000"/>
              </a:lnSpc>
              <a:spcBef>
                <a:spcPts val="1600"/>
              </a:spcBef>
              <a:buSzTx/>
              <a:buNone/>
              <a:defRPr sz="5067" spc="-51">
                <a:latin typeface="+mn-lt"/>
                <a:ea typeface="+mn-ea"/>
                <a:cs typeface="+mn-cs"/>
                <a:sym typeface="Helvetica Neue"/>
              </a:defRPr>
            </a:lvl1pPr>
            <a:lvl2pPr marL="0" indent="609630" defTabSz="782735">
              <a:lnSpc>
                <a:spcPct val="100000"/>
              </a:lnSpc>
              <a:spcBef>
                <a:spcPts val="1600"/>
              </a:spcBef>
              <a:buSzTx/>
              <a:buNone/>
              <a:defRPr sz="5067" spc="-51">
                <a:latin typeface="+mn-lt"/>
                <a:ea typeface="+mn-ea"/>
                <a:cs typeface="+mn-cs"/>
                <a:sym typeface="Helvetica Neue"/>
              </a:defRPr>
            </a:lvl2pPr>
            <a:lvl3pPr marL="0" indent="1219261" defTabSz="782735">
              <a:lnSpc>
                <a:spcPct val="100000"/>
              </a:lnSpc>
              <a:spcBef>
                <a:spcPts val="1600"/>
              </a:spcBef>
              <a:buSzTx/>
              <a:buNone/>
              <a:defRPr sz="5067" spc="-51">
                <a:latin typeface="+mn-lt"/>
                <a:ea typeface="+mn-ea"/>
                <a:cs typeface="+mn-cs"/>
                <a:sym typeface="Helvetica Neue"/>
              </a:defRPr>
            </a:lvl3pPr>
            <a:lvl4pPr marL="0" indent="1828891" defTabSz="782735">
              <a:lnSpc>
                <a:spcPct val="100000"/>
              </a:lnSpc>
              <a:spcBef>
                <a:spcPts val="1600"/>
              </a:spcBef>
              <a:buSzTx/>
              <a:buNone/>
              <a:defRPr sz="5067" spc="-51">
                <a:latin typeface="+mn-lt"/>
                <a:ea typeface="+mn-ea"/>
                <a:cs typeface="+mn-cs"/>
                <a:sym typeface="Helvetica Neue"/>
              </a:defRPr>
            </a:lvl4pPr>
            <a:lvl5pPr marL="0" indent="2438522" defTabSz="782735">
              <a:lnSpc>
                <a:spcPct val="100000"/>
              </a:lnSpc>
              <a:spcBef>
                <a:spcPts val="1600"/>
              </a:spcBef>
              <a:buSzTx/>
              <a:buNone/>
              <a:defRPr sz="5067" spc="-51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议程主题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389064" y="7827716"/>
            <a:ext cx="553250" cy="567804"/>
          </a:xfrm>
          <a:prstGeom prst="rect">
            <a:avLst/>
          </a:prstGeom>
        </p:spPr>
        <p:txBody>
          <a:bodyPr lIns="27093" tIns="27093" rIns="27093" bIns="27093"/>
          <a:lstStyle>
            <a:lvl1pPr defTabSz="553936">
              <a:defRPr sz="3334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948296" y="2997200"/>
            <a:ext cx="15443672" cy="60452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幻灯片项目符号文本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幻灯片标题"/>
          <p:cNvSpPr txBox="1">
            <a:spLocks noGrp="1"/>
          </p:cNvSpPr>
          <p:nvPr>
            <p:ph type="title" hasCustomPrompt="1"/>
          </p:nvPr>
        </p:nvSpPr>
        <p:spPr>
          <a:xfrm>
            <a:off x="948296" y="397934"/>
            <a:ext cx="15443672" cy="11684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幻灯片标题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34784" y="8975098"/>
            <a:ext cx="461665" cy="471924"/>
          </a:xfrm>
          <a:prstGeom prst="rect">
            <a:avLst/>
          </a:prstGeom>
          <a:ln w="3175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319983">
              <a:defRPr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ctr" defTabSz="2319983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34" b="0" i="0" u="none" strike="noStrike" cap="none" spc="-77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1pPr>
      <a:lvl2pPr marL="0" marR="0" indent="609630" algn="ctr" defTabSz="2319983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34" b="0" i="0" u="none" strike="noStrike" cap="none" spc="-77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2pPr>
      <a:lvl3pPr marL="0" marR="0" indent="1219261" algn="ctr" defTabSz="2319983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34" b="0" i="0" u="none" strike="noStrike" cap="none" spc="-77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3pPr>
      <a:lvl4pPr marL="0" marR="0" indent="1828891" algn="ctr" defTabSz="2319983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34" b="0" i="0" u="none" strike="noStrike" cap="none" spc="-77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4pPr>
      <a:lvl5pPr marL="0" marR="0" indent="2438522" algn="ctr" defTabSz="2319983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34" b="0" i="0" u="none" strike="noStrike" cap="none" spc="-77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5pPr>
      <a:lvl6pPr marL="0" marR="0" indent="3048152" algn="ctr" defTabSz="2319983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34" b="0" i="0" u="none" strike="noStrike" cap="none" spc="-77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6pPr>
      <a:lvl7pPr marL="0" marR="0" indent="3657783" algn="ctr" defTabSz="2319983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34" b="0" i="0" u="none" strike="noStrike" cap="none" spc="-77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7pPr>
      <a:lvl8pPr marL="0" marR="0" indent="4267413" algn="ctr" defTabSz="2319983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34" b="0" i="0" u="none" strike="noStrike" cap="none" spc="-77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8pPr>
      <a:lvl9pPr marL="0" marR="0" indent="4877044" algn="ctr" defTabSz="2319983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34" b="0" i="0" u="none" strike="noStrike" cap="none" spc="-77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9pPr>
    </p:titleStyle>
    <p:bodyStyle>
      <a:lvl1pPr marL="562456" marR="0" indent="-562456" algn="l" defTabSz="2319983" latinLnBrk="0">
        <a:lnSpc>
          <a:spcPct val="90000"/>
        </a:lnSpc>
        <a:spcBef>
          <a:spcPts val="2667"/>
        </a:spcBef>
        <a:spcAft>
          <a:spcPts val="0"/>
        </a:spcAft>
        <a:buClrTx/>
        <a:buSzPct val="175000"/>
        <a:buFontTx/>
        <a:buChar char="•"/>
        <a:tabLst/>
        <a:defRPr sz="40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49919" marR="0" indent="-524960" algn="l" defTabSz="2319983" latinLnBrk="0">
        <a:lnSpc>
          <a:spcPct val="90000"/>
        </a:lnSpc>
        <a:spcBef>
          <a:spcPts val="2667"/>
        </a:spcBef>
        <a:spcAft>
          <a:spcPts val="0"/>
        </a:spcAft>
        <a:buClrTx/>
        <a:buSzPct val="175000"/>
        <a:buFontTx/>
        <a:buChar char="•"/>
        <a:tabLst/>
        <a:defRPr sz="40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574879" marR="0" indent="-524960" algn="l" defTabSz="2319983" latinLnBrk="0">
        <a:lnSpc>
          <a:spcPct val="90000"/>
        </a:lnSpc>
        <a:spcBef>
          <a:spcPts val="2667"/>
        </a:spcBef>
        <a:spcAft>
          <a:spcPts val="0"/>
        </a:spcAft>
        <a:buClrTx/>
        <a:buSzPct val="175000"/>
        <a:buFontTx/>
        <a:buChar char="•"/>
        <a:tabLst/>
        <a:defRPr sz="40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099838" marR="0" indent="-524960" algn="l" defTabSz="2319983" latinLnBrk="0">
        <a:lnSpc>
          <a:spcPct val="90000"/>
        </a:lnSpc>
        <a:spcBef>
          <a:spcPts val="2667"/>
        </a:spcBef>
        <a:spcAft>
          <a:spcPts val="0"/>
        </a:spcAft>
        <a:buClrTx/>
        <a:buSzPct val="175000"/>
        <a:buFontTx/>
        <a:buChar char="•"/>
        <a:tabLst/>
        <a:defRPr sz="40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624798" marR="0" indent="-524960" algn="l" defTabSz="2319983" latinLnBrk="0">
        <a:lnSpc>
          <a:spcPct val="90000"/>
        </a:lnSpc>
        <a:spcBef>
          <a:spcPts val="2667"/>
        </a:spcBef>
        <a:spcAft>
          <a:spcPts val="0"/>
        </a:spcAft>
        <a:buClrTx/>
        <a:buSzPct val="175000"/>
        <a:buFontTx/>
        <a:buChar char="•"/>
        <a:tabLst/>
        <a:defRPr sz="40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149757" marR="0" indent="-524960" algn="l" defTabSz="2319983" latinLnBrk="0">
        <a:lnSpc>
          <a:spcPct val="90000"/>
        </a:lnSpc>
        <a:spcBef>
          <a:spcPts val="2667"/>
        </a:spcBef>
        <a:spcAft>
          <a:spcPts val="0"/>
        </a:spcAft>
        <a:buClrTx/>
        <a:buSzPct val="175000"/>
        <a:buFontTx/>
        <a:buChar char="•"/>
        <a:tabLst/>
        <a:defRPr sz="40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674717" marR="0" indent="-524960" algn="l" defTabSz="2319983" latinLnBrk="0">
        <a:lnSpc>
          <a:spcPct val="90000"/>
        </a:lnSpc>
        <a:spcBef>
          <a:spcPts val="2667"/>
        </a:spcBef>
        <a:spcAft>
          <a:spcPts val="0"/>
        </a:spcAft>
        <a:buClrTx/>
        <a:buSzPct val="175000"/>
        <a:buFontTx/>
        <a:buChar char="•"/>
        <a:tabLst/>
        <a:defRPr sz="40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199677" marR="0" indent="-524960" algn="l" defTabSz="2319983" latinLnBrk="0">
        <a:lnSpc>
          <a:spcPct val="90000"/>
        </a:lnSpc>
        <a:spcBef>
          <a:spcPts val="2667"/>
        </a:spcBef>
        <a:spcAft>
          <a:spcPts val="0"/>
        </a:spcAft>
        <a:buClrTx/>
        <a:buSzPct val="175000"/>
        <a:buFontTx/>
        <a:buChar char="•"/>
        <a:tabLst/>
        <a:defRPr sz="40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724636" marR="0" indent="-524960" algn="l" defTabSz="2319983" latinLnBrk="0">
        <a:lnSpc>
          <a:spcPct val="90000"/>
        </a:lnSpc>
        <a:spcBef>
          <a:spcPts val="2667"/>
        </a:spcBef>
        <a:spcAft>
          <a:spcPts val="0"/>
        </a:spcAft>
        <a:buClrTx/>
        <a:buSzPct val="175000"/>
        <a:buFontTx/>
        <a:buChar char="•"/>
        <a:tabLst/>
        <a:defRPr sz="40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231998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609630" algn="ctr" defTabSz="231998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1219261" algn="ctr" defTabSz="231998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828891" algn="ctr" defTabSz="231998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2438522" algn="ctr" defTabSz="231998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3048152" algn="ctr" defTabSz="231998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3657783" algn="ctr" defTabSz="231998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4267413" algn="ctr" defTabSz="231998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4877044" algn="ctr" defTabSz="231998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圆角矩形"/>
          <p:cNvSpPr/>
          <p:nvPr/>
        </p:nvSpPr>
        <p:spPr>
          <a:xfrm>
            <a:off x="2246243" y="1244385"/>
            <a:ext cx="13477462" cy="2174540"/>
          </a:xfrm>
          <a:prstGeom prst="roundRect">
            <a:avLst>
              <a:gd name="adj" fmla="val 13356"/>
            </a:avLst>
          </a:prstGeom>
          <a:solidFill>
            <a:srgbClr val="024D64">
              <a:alpha val="31082"/>
            </a:srgbClr>
          </a:solidFill>
          <a:ln w="3175">
            <a:miter lim="400000"/>
          </a:ln>
          <a:effectLst>
            <a:outerShdw blurRad="50800" dist="151599" dir="2700000" rotWithShape="0">
              <a:srgbClr val="000000">
                <a:alpha val="24381"/>
              </a:srgbClr>
            </a:outerShdw>
          </a:effectLst>
        </p:spPr>
        <p:txBody>
          <a:bodyPr lIns="36125" tIns="36125" rIns="36125" bIns="36125" anchor="ctr"/>
          <a:lstStyle/>
          <a:p>
            <a:pPr defTabSz="782735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933"/>
          </a:p>
        </p:txBody>
      </p:sp>
      <p:sp>
        <p:nvSpPr>
          <p:cNvPr id="177" name="Yu-Qi Xiao (肖雨奇)…"/>
          <p:cNvSpPr txBox="1">
            <a:spLocks noGrp="1"/>
          </p:cNvSpPr>
          <p:nvPr>
            <p:ph type="body" idx="21"/>
          </p:nvPr>
        </p:nvSpPr>
        <p:spPr>
          <a:xfrm>
            <a:off x="942736" y="4640104"/>
            <a:ext cx="15443671" cy="194076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defTabSz="782735">
              <a:defRPr sz="4000" b="1" spc="-39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altLang="zh-CN" dirty="0"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  <a:sym typeface="华文楷体"/>
              </a:rPr>
              <a:t>Feng-Hui Zhou</a:t>
            </a:r>
            <a:r>
              <a:rPr lang="zh-CN" altLang="en-US" dirty="0"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  <a:sym typeface="华文楷体"/>
              </a:rPr>
              <a:t> </a:t>
            </a:r>
            <a:r>
              <a:rPr dirty="0"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  <a:sym typeface="华文楷体"/>
              </a:rPr>
              <a:t>(</a:t>
            </a:r>
            <a:r>
              <a:rPr lang="en-US" dirty="0" err="1">
                <a:latin typeface="Songti SC" panose="02010600040101010101" pitchFamily="2" charset="-122"/>
                <a:ea typeface="Songti SC" panose="02010600040101010101" pitchFamily="2" charset="-122"/>
                <a:cs typeface="Times New Roman" panose="02020603050405020304" pitchFamily="18" charset="0"/>
                <a:sym typeface="华文楷体"/>
              </a:rPr>
              <a:t>周峰辉</a:t>
            </a:r>
            <a:r>
              <a:rPr dirty="0"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  <a:sym typeface="华文楷体"/>
              </a:rPr>
              <a:t>)</a:t>
            </a:r>
          </a:p>
          <a:p>
            <a:pPr defTabSz="782735">
              <a:defRPr sz="3000" b="1" spc="-29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China Normal University</a:t>
            </a:r>
          </a:p>
        </p:txBody>
      </p:sp>
      <p:pic>
        <p:nvPicPr>
          <p:cNvPr id="178" name="新校徽.png" descr="新校徽.png"/>
          <p:cNvPicPr>
            <a:picLocks noChangeAspect="1"/>
          </p:cNvPicPr>
          <p:nvPr/>
        </p:nvPicPr>
        <p:blipFill rotWithShape="1">
          <a:blip r:embed="rId2">
            <a:alphaModFix amt="19000"/>
          </a:blip>
          <a:srcRect l="-52167" t="3008" r="52167" b="-3008"/>
          <a:stretch/>
        </p:blipFill>
        <p:spPr>
          <a:xfrm>
            <a:off x="9016380" y="1381381"/>
            <a:ext cx="8323883" cy="8189229"/>
          </a:xfrm>
          <a:prstGeom prst="rect">
            <a:avLst/>
          </a:prstGeom>
          <a:ln w="3175">
            <a:miter lim="400000"/>
          </a:ln>
        </p:spPr>
      </p:pic>
      <p:sp>
        <p:nvSpPr>
          <p:cNvPr id="180" name="第十届粒子所“青年之星”学术论坛…"/>
          <p:cNvSpPr txBox="1"/>
          <p:nvPr/>
        </p:nvSpPr>
        <p:spPr>
          <a:xfrm>
            <a:off x="5512659" y="7159045"/>
            <a:ext cx="6303827" cy="8371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6125" tIns="36125" rIns="36125" bIns="36125" anchor="ctr">
            <a:spAutoFit/>
          </a:bodyPr>
          <a:lstStyle/>
          <a:p>
            <a:pPr>
              <a:lnSpc>
                <a:spcPct val="10000"/>
              </a:lnSpc>
              <a:spcBef>
                <a:spcPts val="4267"/>
              </a:spcBef>
              <a:defRPr sz="2800">
                <a:solidFill>
                  <a:srgbClr val="00566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CN" altLang="en-US" sz="3734" dirty="0"/>
              <a:t>第二届武汉高能物理青年论坛</a:t>
            </a:r>
            <a:endParaRPr lang="en-US" altLang="zh-CN" sz="3734" dirty="0"/>
          </a:p>
          <a:p>
            <a:pPr>
              <a:lnSpc>
                <a:spcPct val="10000"/>
              </a:lnSpc>
              <a:spcBef>
                <a:spcPts val="4267"/>
              </a:spcBef>
              <a:defRPr sz="2800">
                <a:solidFill>
                  <a:srgbClr val="00566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734" dirty="0"/>
              <a:t>2024.11.</a:t>
            </a:r>
            <a:r>
              <a:rPr lang="en-US" altLang="zh-CN" sz="3734" dirty="0"/>
              <a:t>30 @HUST </a:t>
            </a:r>
            <a:endParaRPr sz="3734" dirty="0"/>
          </a:p>
        </p:txBody>
      </p:sp>
      <p:sp>
        <p:nvSpPr>
          <p:cNvPr id="181" name="in Multiple Isotopes for Fingerprints Identification of Operators and Models"/>
          <p:cNvSpPr txBox="1">
            <a:spLocks noGrp="1"/>
          </p:cNvSpPr>
          <p:nvPr>
            <p:ph type="title"/>
          </p:nvPr>
        </p:nvSpPr>
        <p:spPr>
          <a:xfrm>
            <a:off x="1198413" y="657941"/>
            <a:ext cx="15624303" cy="2677062"/>
          </a:xfrm>
          <a:prstGeom prst="rect">
            <a:avLst/>
          </a:prstGeom>
        </p:spPr>
        <p:txBody>
          <a:bodyPr lIns="36125" tIns="36125" rIns="36125" bIns="36125" anchor="b">
            <a:normAutofit/>
          </a:bodyPr>
          <a:lstStyle/>
          <a:p>
            <a:pPr defTabSz="2150180">
              <a:defRPr sz="4185" spc="-83">
                <a:latin typeface="Canela Deck Bold"/>
                <a:ea typeface="Canela Deck Bold"/>
                <a:cs typeface="Canela Deck Bold"/>
                <a:sym typeface="Canela Deck Bold"/>
              </a:defRPr>
            </a:pPr>
            <a:r>
              <a:rPr lang="en-US" altLang="zh-CN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Neutrino and dark matter physics </a:t>
            </a:r>
            <a:br>
              <a:rPr lang="en-US" altLang="zh-CN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group @ CCNU</a:t>
            </a:r>
            <a:endParaRPr sz="72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">
            <a:extLst>
              <a:ext uri="{FF2B5EF4-FFF2-40B4-BE49-F238E27FC236}">
                <a16:creationId xmlns:a16="http://schemas.microsoft.com/office/drawing/2014/main" id="{88AFE531-4D68-01C4-6A2A-57AF2322D41E}"/>
              </a:ext>
            </a:extLst>
          </p:cNvPr>
          <p:cNvSpPr/>
          <p:nvPr/>
        </p:nvSpPr>
        <p:spPr>
          <a:xfrm>
            <a:off x="-36598" y="0"/>
            <a:ext cx="17406121" cy="1044476"/>
          </a:xfrm>
          <a:prstGeom prst="rect">
            <a:avLst/>
          </a:prstGeom>
          <a:solidFill>
            <a:srgbClr val="0D9082">
              <a:alpha val="50000"/>
            </a:srgbClr>
          </a:solidFill>
          <a:ln w="3175">
            <a:miter lim="400000"/>
          </a:ln>
        </p:spPr>
        <p:txBody>
          <a:bodyPr lIns="36125" tIns="36125" rIns="36125" bIns="36125" anchor="ctr"/>
          <a:lstStyle/>
          <a:p>
            <a:pPr defTabSz="782735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933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A687587-69C4-B69B-3DE9-AF998E32B2EF}"/>
              </a:ext>
            </a:extLst>
          </p:cNvPr>
          <p:cNvSpPr txBox="1"/>
          <p:nvPr/>
        </p:nvSpPr>
        <p:spPr>
          <a:xfrm>
            <a:off x="241300" y="123538"/>
            <a:ext cx="5521986" cy="83099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bg2">
                    <a:lumMod val="1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暗物质存在的证据</a:t>
            </a:r>
          </a:p>
        </p:txBody>
      </p:sp>
      <p:pic>
        <p:nvPicPr>
          <p:cNvPr id="2050" name="Picture 2" descr="Dark Matter Diagram">
            <a:extLst>
              <a:ext uri="{FF2B5EF4-FFF2-40B4-BE49-F238E27FC236}">
                <a16:creationId xmlns:a16="http://schemas.microsoft.com/office/drawing/2014/main" id="{257A7E85-F51C-7958-9FF6-196993B7C6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8"/>
          <a:stretch/>
        </p:blipFill>
        <p:spPr bwMode="auto">
          <a:xfrm>
            <a:off x="6395790" y="5758794"/>
            <a:ext cx="5035808" cy="382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4188ECC-4EFB-DB47-9260-8F13CD08D7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743" b="46243"/>
          <a:stretch/>
        </p:blipFill>
        <p:spPr>
          <a:xfrm>
            <a:off x="1841273" y="5439938"/>
            <a:ext cx="4685094" cy="4467242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EEC214CE-1DB5-66B4-90DA-3E27425A427F}"/>
              </a:ext>
            </a:extLst>
          </p:cNvPr>
          <p:cNvGrpSpPr/>
          <p:nvPr/>
        </p:nvGrpSpPr>
        <p:grpSpPr>
          <a:xfrm>
            <a:off x="1821516" y="1168014"/>
            <a:ext cx="14514998" cy="4668262"/>
            <a:chOff x="1622734" y="1168014"/>
            <a:chExt cx="14514998" cy="4668262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76AB84E2-C431-162A-C7A1-81CE91D59D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3205" b="46243"/>
            <a:stretch/>
          </p:blipFill>
          <p:spPr>
            <a:xfrm>
              <a:off x="1622734" y="1168014"/>
              <a:ext cx="9409702" cy="4467242"/>
            </a:xfrm>
            <a:prstGeom prst="rect">
              <a:avLst/>
            </a:prstGeom>
          </p:spPr>
        </p:pic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D4D0820E-7C8A-D275-1613-B447BF0A3205}"/>
                </a:ext>
              </a:extLst>
            </p:cNvPr>
            <p:cNvGrpSpPr/>
            <p:nvPr/>
          </p:nvGrpSpPr>
          <p:grpSpPr>
            <a:xfrm>
              <a:off x="11101925" y="1168014"/>
              <a:ext cx="5035807" cy="4668262"/>
              <a:chOff x="11101925" y="1168014"/>
              <a:chExt cx="5035807" cy="4668262"/>
            </a:xfrm>
          </p:grpSpPr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01FE69EA-AE7D-0B7C-EC19-0243E0F2A1A9}"/>
                  </a:ext>
                </a:extLst>
              </p:cNvPr>
              <p:cNvGrpSpPr/>
              <p:nvPr/>
            </p:nvGrpSpPr>
            <p:grpSpPr>
              <a:xfrm>
                <a:off x="11101925" y="1168014"/>
                <a:ext cx="5035807" cy="4271924"/>
                <a:chOff x="11482614" y="1168014"/>
                <a:chExt cx="5035807" cy="4271924"/>
              </a:xfrm>
            </p:grpSpPr>
            <p:pic>
              <p:nvPicPr>
                <p:cNvPr id="7" name="图片 6">
                  <a:extLst>
                    <a:ext uri="{FF2B5EF4-FFF2-40B4-BE49-F238E27FC236}">
                      <a16:creationId xmlns:a16="http://schemas.microsoft.com/office/drawing/2014/main" id="{9AE58847-31B5-C420-7AF9-9C527F7033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66743" b="48593"/>
                <a:stretch/>
              </p:blipFill>
              <p:spPr>
                <a:xfrm>
                  <a:off x="11482614" y="1168014"/>
                  <a:ext cx="5035807" cy="4271924"/>
                </a:xfrm>
                <a:prstGeom prst="rect">
                  <a:avLst/>
                </a:prstGeom>
              </p:spPr>
            </p:pic>
            <p:pic>
              <p:nvPicPr>
                <p:cNvPr id="2052" name="Picture 4" descr="Hubble finds evidence for widely held 'cold dark matter' theory – Astronomy  Now">
                  <a:extLst>
                    <a:ext uri="{FF2B5EF4-FFF2-40B4-BE49-F238E27FC236}">
                      <a16:creationId xmlns:a16="http://schemas.microsoft.com/office/drawing/2014/main" id="{6402F352-4E47-BA99-11D4-BE99A6E0751E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23" r="6996"/>
                <a:stretch/>
              </p:blipFill>
              <p:spPr bwMode="auto">
                <a:xfrm>
                  <a:off x="11700000" y="1368000"/>
                  <a:ext cx="4572000" cy="334800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08E9AFCE-15A9-E01E-8CD1-3CDC27D2FB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65728" y="5023476"/>
                <a:ext cx="2108200" cy="812800"/>
              </a:xfrm>
              <a:prstGeom prst="rect">
                <a:avLst/>
              </a:prstGeom>
            </p:spPr>
          </p:pic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36F71CE-5952-0B2A-F388-54D2A7FCB6C7}"/>
                  </a:ext>
                </a:extLst>
              </p:cNvPr>
              <p:cNvSpPr txBox="1"/>
              <p:nvPr/>
            </p:nvSpPr>
            <p:spPr>
              <a:xfrm>
                <a:off x="12823029" y="5077296"/>
                <a:ext cx="1593599" cy="516380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27093" tIns="27093" rIns="27093" bIns="27093" numCol="1" spcCol="38100" rtlCol="0" anchor="ctr">
                <a:spAutoFit/>
              </a:bodyPr>
              <a:lstStyle/>
              <a:p>
                <a:pPr marL="0" marR="0" indent="0" algn="ctr" defTabSz="173393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zh-CN" altLang="en-US" sz="3000" dirty="0">
                    <a:solidFill>
                      <a:schemeClr val="bg2">
                        <a:lumMod val="10000"/>
                      </a:schemeClr>
                    </a:solidFill>
                    <a:latin typeface="Kaiti SC" panose="02010600040101010101" pitchFamily="2" charset="-122"/>
                    <a:ea typeface="Kaiti SC" panose="02010600040101010101" pitchFamily="2" charset="-122"/>
                  </a:rPr>
                  <a:t>引力透镜</a:t>
                </a:r>
                <a:endParaRPr kumimoji="0" lang="zh-CN" altLang="en-US" sz="3000" b="0" i="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Kaiti SC" panose="02010600040101010101" pitchFamily="2" charset="-122"/>
                  <a:ea typeface="Kaiti SC" panose="02010600040101010101" pitchFamily="2" charset="-122"/>
                  <a:sym typeface="Helvetica Neue"/>
                </a:endParaRPr>
              </a:p>
            </p:txBody>
          </p:sp>
        </p:grp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085FD63C-5F53-7774-EA03-07F9B4D4F917}"/>
              </a:ext>
            </a:extLst>
          </p:cNvPr>
          <p:cNvSpPr txBox="1"/>
          <p:nvPr/>
        </p:nvSpPr>
        <p:spPr>
          <a:xfrm>
            <a:off x="11609576" y="6792002"/>
            <a:ext cx="5593090" cy="159359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7093" tIns="27093" rIns="27093" bIns="27093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5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CADEMY ENGRAVED LET PLAIN:1.0" panose="02000000000000000000" pitchFamily="2" charset="0"/>
                <a:sym typeface="Helvetica Neue"/>
              </a:rPr>
              <a:t>What is </a:t>
            </a:r>
          </a:p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5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CADEMY ENGRAVED LET PLAIN:1.0" panose="02000000000000000000" pitchFamily="2" charset="0"/>
                <a:sym typeface="Helvetica Neue"/>
              </a:rPr>
              <a:t>DARK MATTER?</a:t>
            </a:r>
          </a:p>
        </p:txBody>
      </p:sp>
    </p:spTree>
    <p:extLst>
      <p:ext uri="{BB962C8B-B14F-4D97-AF65-F5344CB8AC3E}">
        <p14:creationId xmlns:p14="http://schemas.microsoft.com/office/powerpoint/2010/main" val="387335965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7A171-F9E9-E9E3-E09E-7B39024A7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">
            <a:extLst>
              <a:ext uri="{FF2B5EF4-FFF2-40B4-BE49-F238E27FC236}">
                <a16:creationId xmlns:a16="http://schemas.microsoft.com/office/drawing/2014/main" id="{71D4B978-3CF4-086A-353F-D6E432917EC9}"/>
              </a:ext>
            </a:extLst>
          </p:cNvPr>
          <p:cNvSpPr/>
          <p:nvPr/>
        </p:nvSpPr>
        <p:spPr>
          <a:xfrm>
            <a:off x="-36598" y="0"/>
            <a:ext cx="17406121" cy="1044476"/>
          </a:xfrm>
          <a:prstGeom prst="rect">
            <a:avLst/>
          </a:prstGeom>
          <a:solidFill>
            <a:srgbClr val="0D9082">
              <a:alpha val="50000"/>
            </a:srgbClr>
          </a:solidFill>
          <a:ln w="3175">
            <a:miter lim="400000"/>
          </a:ln>
        </p:spPr>
        <p:txBody>
          <a:bodyPr lIns="36125" tIns="36125" rIns="36125" bIns="36125" anchor="ctr"/>
          <a:lstStyle/>
          <a:p>
            <a:pPr defTabSz="782735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933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6A4FFB3-02CA-F728-7018-528D436C90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0" t="4584" r="17974" b="9120"/>
          <a:stretch/>
        </p:blipFill>
        <p:spPr bwMode="auto">
          <a:xfrm>
            <a:off x="121646" y="2180648"/>
            <a:ext cx="6832977" cy="590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F6D9812-C7BB-E546-4E76-F84C0205B686}"/>
              </a:ext>
            </a:extLst>
          </p:cNvPr>
          <p:cNvSpPr txBox="1"/>
          <p:nvPr/>
        </p:nvSpPr>
        <p:spPr>
          <a:xfrm>
            <a:off x="203200" y="106739"/>
            <a:ext cx="3643142" cy="83099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bg2">
                    <a:lumMod val="1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暗物质模型</a:t>
            </a:r>
          </a:p>
        </p:txBody>
      </p:sp>
      <p:pic>
        <p:nvPicPr>
          <p:cNvPr id="1026" name="Picture 2" descr="PDF] TASI lectures on dark matter models and direct detection | Semantic  Scholar">
            <a:extLst>
              <a:ext uri="{FF2B5EF4-FFF2-40B4-BE49-F238E27FC236}">
                <a16:creationId xmlns:a16="http://schemas.microsoft.com/office/drawing/2014/main" id="{57B7A729-F5CD-6551-01B2-FBD116003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71" b="-31"/>
          <a:stretch/>
        </p:blipFill>
        <p:spPr bwMode="auto">
          <a:xfrm>
            <a:off x="6478291" y="1364615"/>
            <a:ext cx="10740326" cy="262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6359487-7A89-8BB0-B9D4-9E2E5E95D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420" y="5856013"/>
            <a:ext cx="10978308" cy="3029570"/>
          </a:xfrm>
          <a:prstGeom prst="rect">
            <a:avLst/>
          </a:prstGeom>
        </p:spPr>
      </p:pic>
      <p:sp>
        <p:nvSpPr>
          <p:cNvPr id="6" name="右中括号 5">
            <a:extLst>
              <a:ext uri="{FF2B5EF4-FFF2-40B4-BE49-F238E27FC236}">
                <a16:creationId xmlns:a16="http://schemas.microsoft.com/office/drawing/2014/main" id="{CEBDA5B8-F558-5B8B-AFA4-4260BAB4EE19}"/>
              </a:ext>
            </a:extLst>
          </p:cNvPr>
          <p:cNvSpPr/>
          <p:nvPr/>
        </p:nvSpPr>
        <p:spPr>
          <a:xfrm rot="5400000">
            <a:off x="14954326" y="2045720"/>
            <a:ext cx="643192" cy="3885390"/>
          </a:xfrm>
          <a:prstGeom prst="rightBracket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7" name="右中括号 6">
            <a:extLst>
              <a:ext uri="{FF2B5EF4-FFF2-40B4-BE49-F238E27FC236}">
                <a16:creationId xmlns:a16="http://schemas.microsoft.com/office/drawing/2014/main" id="{C14E4CC3-079F-263E-E287-41F68D29E249}"/>
              </a:ext>
            </a:extLst>
          </p:cNvPr>
          <p:cNvSpPr/>
          <p:nvPr/>
        </p:nvSpPr>
        <p:spPr>
          <a:xfrm rot="5400000">
            <a:off x="9799575" y="927263"/>
            <a:ext cx="643192" cy="6122303"/>
          </a:xfrm>
          <a:prstGeom prst="rightBracket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E09CF1C-8BD7-C0A1-F33C-72BC03C22B38}"/>
              </a:ext>
            </a:extLst>
          </p:cNvPr>
          <p:cNvSpPr txBox="1"/>
          <p:nvPr/>
        </p:nvSpPr>
        <p:spPr>
          <a:xfrm>
            <a:off x="8087937" y="4618610"/>
            <a:ext cx="3435449" cy="51638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7093" tIns="27093" rIns="27093" bIns="27093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000" b="1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Particle dark matter</a:t>
            </a:r>
            <a:endParaRPr kumimoji="0" lang="zh-CN" altLang="en-US" sz="30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650A401-61BD-9D85-B5D6-40B89A4E9626}"/>
              </a:ext>
            </a:extLst>
          </p:cNvPr>
          <p:cNvSpPr txBox="1"/>
          <p:nvPr/>
        </p:nvSpPr>
        <p:spPr>
          <a:xfrm>
            <a:off x="14200201" y="4480462"/>
            <a:ext cx="2151443" cy="97804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7093" tIns="27093" rIns="27093" bIns="27093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000" b="1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Macroscopic</a:t>
            </a:r>
          </a:p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000" b="1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dark matter</a:t>
            </a:r>
            <a:endParaRPr kumimoji="0" lang="zh-CN" altLang="en-US" sz="30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7098358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">
            <a:extLst>
              <a:ext uri="{FF2B5EF4-FFF2-40B4-BE49-F238E27FC236}">
                <a16:creationId xmlns:a16="http://schemas.microsoft.com/office/drawing/2014/main" id="{88AFE531-4D68-01C4-6A2A-57AF2322D41E}"/>
              </a:ext>
            </a:extLst>
          </p:cNvPr>
          <p:cNvSpPr/>
          <p:nvPr/>
        </p:nvSpPr>
        <p:spPr>
          <a:xfrm>
            <a:off x="-36598" y="0"/>
            <a:ext cx="17406121" cy="1044476"/>
          </a:xfrm>
          <a:prstGeom prst="rect">
            <a:avLst/>
          </a:prstGeom>
          <a:solidFill>
            <a:srgbClr val="0D9082">
              <a:alpha val="50000"/>
            </a:srgbClr>
          </a:solidFill>
          <a:ln w="3175">
            <a:miter lim="400000"/>
          </a:ln>
        </p:spPr>
        <p:txBody>
          <a:bodyPr lIns="36125" tIns="36125" rIns="36125" bIns="36125" anchor="ctr"/>
          <a:lstStyle/>
          <a:p>
            <a:pPr defTabSz="782735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933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A687587-69C4-B69B-3DE9-AF998E32B2EF}"/>
              </a:ext>
            </a:extLst>
          </p:cNvPr>
          <p:cNvSpPr txBox="1"/>
          <p:nvPr/>
        </p:nvSpPr>
        <p:spPr>
          <a:xfrm>
            <a:off x="203200" y="106739"/>
            <a:ext cx="3643142" cy="83099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bg2">
                    <a:lumMod val="1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暗物质模型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D6B2791-F218-3537-F044-70F01CAA4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533450"/>
            <a:ext cx="11376341" cy="7405817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24F04D2-32F1-BC97-376E-9C532CE04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042" y="1747171"/>
            <a:ext cx="5464221" cy="71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363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">
            <a:extLst>
              <a:ext uri="{FF2B5EF4-FFF2-40B4-BE49-F238E27FC236}">
                <a16:creationId xmlns:a16="http://schemas.microsoft.com/office/drawing/2014/main" id="{88AFE531-4D68-01C4-6A2A-57AF2322D41E}"/>
              </a:ext>
            </a:extLst>
          </p:cNvPr>
          <p:cNvSpPr/>
          <p:nvPr/>
        </p:nvSpPr>
        <p:spPr>
          <a:xfrm>
            <a:off x="-36598" y="0"/>
            <a:ext cx="17406121" cy="1044476"/>
          </a:xfrm>
          <a:prstGeom prst="rect">
            <a:avLst/>
          </a:prstGeom>
          <a:solidFill>
            <a:srgbClr val="0D9082">
              <a:alpha val="50000"/>
            </a:srgbClr>
          </a:solidFill>
          <a:ln w="3175">
            <a:miter lim="400000"/>
          </a:ln>
        </p:spPr>
        <p:txBody>
          <a:bodyPr lIns="36125" tIns="36125" rIns="36125" bIns="36125" anchor="ctr"/>
          <a:lstStyle/>
          <a:p>
            <a:pPr defTabSz="782735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933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1DBD685-B056-8E6B-BBD3-49BB7E57E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063" y="1151215"/>
            <a:ext cx="6118180" cy="84788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8BFA84B-0E88-FA44-8057-4575F22BA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4724" y="1256913"/>
            <a:ext cx="7564138" cy="846731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CEFCF99-D5A8-D9C8-8FC7-FFB167D1A4FC}"/>
              </a:ext>
            </a:extLst>
          </p:cNvPr>
          <p:cNvSpPr txBox="1"/>
          <p:nvPr/>
        </p:nvSpPr>
        <p:spPr>
          <a:xfrm>
            <a:off x="203200" y="106739"/>
            <a:ext cx="3643142" cy="83099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bg2">
                    <a:lumMod val="1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暗物质探测</a:t>
            </a:r>
          </a:p>
        </p:txBody>
      </p:sp>
    </p:spTree>
    <p:extLst>
      <p:ext uri="{BB962C8B-B14F-4D97-AF65-F5344CB8AC3E}">
        <p14:creationId xmlns:p14="http://schemas.microsoft.com/office/powerpoint/2010/main" val="39145499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760EBD74-BFEB-D62B-031C-72D0D6E62A6B}"/>
              </a:ext>
            </a:extLst>
          </p:cNvPr>
          <p:cNvGrpSpPr/>
          <p:nvPr/>
        </p:nvGrpSpPr>
        <p:grpSpPr>
          <a:xfrm>
            <a:off x="300771" y="5302732"/>
            <a:ext cx="16253764" cy="4411050"/>
            <a:chOff x="300771" y="5302732"/>
            <a:chExt cx="16253764" cy="4411050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94FB67BF-4C71-EF5C-524A-256257EDA464}"/>
                </a:ext>
              </a:extLst>
            </p:cNvPr>
            <p:cNvGrpSpPr/>
            <p:nvPr/>
          </p:nvGrpSpPr>
          <p:grpSpPr>
            <a:xfrm>
              <a:off x="10215931" y="5637075"/>
              <a:ext cx="6338604" cy="4076707"/>
              <a:chOff x="10215931" y="5637075"/>
              <a:chExt cx="6338604" cy="4076707"/>
            </a:xfrm>
          </p:grpSpPr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1DD1C944-676E-1D78-4D8A-9DEE78B088ED}"/>
                  </a:ext>
                </a:extLst>
              </p:cNvPr>
              <p:cNvGrpSpPr/>
              <p:nvPr/>
            </p:nvGrpSpPr>
            <p:grpSpPr>
              <a:xfrm>
                <a:off x="11610266" y="7604914"/>
                <a:ext cx="3252613" cy="2108868"/>
                <a:chOff x="11780914" y="7485062"/>
                <a:chExt cx="3252613" cy="2108868"/>
              </a:xfrm>
            </p:grpSpPr>
            <p:pic>
              <p:nvPicPr>
                <p:cNvPr id="20" name="图片 19">
                  <a:extLst>
                    <a:ext uri="{FF2B5EF4-FFF2-40B4-BE49-F238E27FC236}">
                      <a16:creationId xmlns:a16="http://schemas.microsoft.com/office/drawing/2014/main" id="{62B2D71C-528D-CB93-40A6-F2AC02A6C0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68243"/>
                <a:stretch/>
              </p:blipFill>
              <p:spPr>
                <a:xfrm>
                  <a:off x="12163367" y="7485062"/>
                  <a:ext cx="2870160" cy="2108868"/>
                </a:xfrm>
                <a:prstGeom prst="rect">
                  <a:avLst/>
                </a:prstGeom>
              </p:spPr>
            </p:pic>
            <p:pic>
              <p:nvPicPr>
                <p:cNvPr id="23" name="图片 22">
                  <a:extLst>
                    <a:ext uri="{FF2B5EF4-FFF2-40B4-BE49-F238E27FC236}">
                      <a16:creationId xmlns:a16="http://schemas.microsoft.com/office/drawing/2014/main" id="{11DB2B64-C640-E833-11ED-1F34FE4886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883245" y="7753040"/>
                  <a:ext cx="838200" cy="469900"/>
                </a:xfrm>
                <a:prstGeom prst="rect">
                  <a:avLst/>
                </a:prstGeom>
              </p:spPr>
            </p:pic>
            <p:pic>
              <p:nvPicPr>
                <p:cNvPr id="24" name="图片 23">
                  <a:extLst>
                    <a:ext uri="{FF2B5EF4-FFF2-40B4-BE49-F238E27FC236}">
                      <a16:creationId xmlns:a16="http://schemas.microsoft.com/office/drawing/2014/main" id="{9E5531F6-1715-BAF7-62B0-912DAED00B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780914" y="9109113"/>
                  <a:ext cx="838200" cy="469900"/>
                </a:xfrm>
                <a:prstGeom prst="rect">
                  <a:avLst/>
                </a:prstGeom>
              </p:spPr>
            </p:pic>
          </p:grpSp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1BBFDA92-0BFD-0AFA-7118-B654B92C42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29867"/>
              <a:stretch/>
            </p:blipFill>
            <p:spPr>
              <a:xfrm>
                <a:off x="10215931" y="5637075"/>
                <a:ext cx="6338604" cy="2108868"/>
              </a:xfrm>
              <a:prstGeom prst="rect">
                <a:avLst/>
              </a:prstGeom>
            </p:spPr>
          </p:pic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8342716E-8FCD-2492-FEDA-CB348ADE07FA}"/>
                </a:ext>
              </a:extLst>
            </p:cNvPr>
            <p:cNvSpPr txBox="1"/>
            <p:nvPr/>
          </p:nvSpPr>
          <p:spPr>
            <a:xfrm>
              <a:off x="350223" y="5302732"/>
              <a:ext cx="10382745" cy="13605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just">
                <a:lnSpc>
                  <a:spcPct val="250000"/>
                </a:lnSpc>
              </a:pPr>
              <a:r>
                <a:rPr lang="en-US" altLang="zh-CN" sz="40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Leptogenesis</a:t>
              </a:r>
              <a:r>
                <a:rPr lang="en-US" altLang="zh-CN" sz="4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zh-CN" altLang="en-US" sz="4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轻子生成机制</a:t>
              </a:r>
              <a:r>
                <a:rPr lang="en-US" altLang="zh-CN" sz="4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zh-CN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B24066F5-5D5D-D363-7B18-DC05760A0FC9}"/>
                </a:ext>
              </a:extLst>
            </p:cNvPr>
            <p:cNvSpPr txBox="1"/>
            <p:nvPr/>
          </p:nvSpPr>
          <p:spPr>
            <a:xfrm>
              <a:off x="300771" y="6332803"/>
              <a:ext cx="10382745" cy="13605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just">
                <a:lnSpc>
                  <a:spcPct val="250000"/>
                </a:lnSpc>
              </a:pPr>
              <a:r>
                <a:rPr lang="zh-CN" altLang="en-US" sz="40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右手中微子衰变，产生</a:t>
              </a:r>
              <a:r>
                <a:rPr lang="en-US" altLang="zh-CN" sz="40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CP</a:t>
              </a:r>
              <a:r>
                <a:rPr lang="zh-CN" altLang="en-US" sz="40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破坏，生成轻子</a:t>
              </a:r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1324D561-E99C-CBC6-6975-D775825AA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0788" y="7808049"/>
              <a:ext cx="9392164" cy="1401619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CF1D2DD6-0A6E-2CF6-0623-4076D23D13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157" y="1927853"/>
            <a:ext cx="10407470" cy="3133786"/>
          </a:xfrm>
          <a:prstGeom prst="rect">
            <a:avLst/>
          </a:prstGeom>
        </p:spPr>
      </p:pic>
      <p:sp>
        <p:nvSpPr>
          <p:cNvPr id="5" name="矩形">
            <a:extLst>
              <a:ext uri="{FF2B5EF4-FFF2-40B4-BE49-F238E27FC236}">
                <a16:creationId xmlns:a16="http://schemas.microsoft.com/office/drawing/2014/main" id="{88AFE531-4D68-01C4-6A2A-57AF2322D41E}"/>
              </a:ext>
            </a:extLst>
          </p:cNvPr>
          <p:cNvSpPr/>
          <p:nvPr/>
        </p:nvSpPr>
        <p:spPr>
          <a:xfrm>
            <a:off x="-36598" y="0"/>
            <a:ext cx="17406121" cy="1044476"/>
          </a:xfrm>
          <a:prstGeom prst="rect">
            <a:avLst/>
          </a:prstGeom>
          <a:solidFill>
            <a:srgbClr val="0D9082">
              <a:alpha val="50000"/>
            </a:srgbClr>
          </a:solidFill>
          <a:ln w="3175">
            <a:miter lim="400000"/>
          </a:ln>
        </p:spPr>
        <p:txBody>
          <a:bodyPr lIns="36125" tIns="36125" rIns="36125" bIns="36125" anchor="ctr"/>
          <a:lstStyle/>
          <a:p>
            <a:pPr defTabSz="782735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933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A687587-69C4-B69B-3DE9-AF998E32B2EF}"/>
              </a:ext>
            </a:extLst>
          </p:cNvPr>
          <p:cNvSpPr txBox="1"/>
          <p:nvPr/>
        </p:nvSpPr>
        <p:spPr>
          <a:xfrm>
            <a:off x="317500" y="106739"/>
            <a:ext cx="5185704" cy="83099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bg2">
                    <a:lumMod val="1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正反物质不对称性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A3FD8D4-E006-3B73-169F-30697D38F6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49589" y="2133476"/>
            <a:ext cx="4584748" cy="233645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F598A23-6EA8-5F59-AD34-714D05AB0B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9631" y="2696491"/>
            <a:ext cx="1752600" cy="7874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4E3904B-26F6-EDD2-4F30-B172AD713277}"/>
              </a:ext>
            </a:extLst>
          </p:cNvPr>
          <p:cNvSpPr txBox="1"/>
          <p:nvPr/>
        </p:nvSpPr>
        <p:spPr>
          <a:xfrm>
            <a:off x="-474101" y="1137618"/>
            <a:ext cx="15852531" cy="86177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5000" b="1" dirty="0">
                <a:solidFill>
                  <a:srgbClr val="0A58AD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zh-CN" sz="5000" b="1" dirty="0">
                <a:solidFill>
                  <a:srgbClr val="0B5AB1"/>
                </a:solidFill>
                <a:effectLst/>
                <a:latin typeface="Times New Roman" panose="02020603050405020304" pitchFamily="18" charset="0"/>
              </a:rPr>
              <a:t>What is the origin of matter-antimatter asymmetry?</a:t>
            </a:r>
            <a:endParaRPr lang="en-US" altLang="zh-CN" sz="5000" dirty="0">
              <a:solidFill>
                <a:srgbClr val="0B5AB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7" name="AutoShape 2" descr="AKIMOTO Yuki／秋本祐希🌟HiggsTan（ひっぐすたん） on X: &quot;Illustration of proton decay  (has never been observed) ✨If a proton decays, it should be a positron and  a neutral pion, but its lifetime seems to be longer">
            <a:extLst>
              <a:ext uri="{FF2B5EF4-FFF2-40B4-BE49-F238E27FC236}">
                <a16:creationId xmlns:a16="http://schemas.microsoft.com/office/drawing/2014/main" id="{1AFA5665-344C-C62A-17E9-BCB90BB121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58E7CB46-F2CE-3126-B04F-E183EBD2C029}"/>
              </a:ext>
            </a:extLst>
          </p:cNvPr>
          <p:cNvSpPr>
            <a:spLocks/>
          </p:cNvSpPr>
          <p:nvPr/>
        </p:nvSpPr>
        <p:spPr>
          <a:xfrm>
            <a:off x="300771" y="5769854"/>
            <a:ext cx="16488704" cy="3905719"/>
          </a:xfrm>
          <a:prstGeom prst="roundRect">
            <a:avLst/>
          </a:prstGeom>
          <a:noFill/>
          <a:ln w="50800" cap="flat">
            <a:solidFill>
              <a:srgbClr val="951752"/>
            </a:solidFill>
            <a:prstDash val="sysDot"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650158"/>
                      <a:gd name="connsiteY0" fmla="*/ 814770 h 4888523"/>
                      <a:gd name="connsiteX1" fmla="*/ 814770 w 6650158"/>
                      <a:gd name="connsiteY1" fmla="*/ 0 h 4888523"/>
                      <a:gd name="connsiteX2" fmla="*/ 5835388 w 6650158"/>
                      <a:gd name="connsiteY2" fmla="*/ 0 h 4888523"/>
                      <a:gd name="connsiteX3" fmla="*/ 6650158 w 6650158"/>
                      <a:gd name="connsiteY3" fmla="*/ 814770 h 4888523"/>
                      <a:gd name="connsiteX4" fmla="*/ 6650158 w 6650158"/>
                      <a:gd name="connsiteY4" fmla="*/ 4073753 h 4888523"/>
                      <a:gd name="connsiteX5" fmla="*/ 5835388 w 6650158"/>
                      <a:gd name="connsiteY5" fmla="*/ 4888523 h 4888523"/>
                      <a:gd name="connsiteX6" fmla="*/ 814770 w 6650158"/>
                      <a:gd name="connsiteY6" fmla="*/ 4888523 h 4888523"/>
                      <a:gd name="connsiteX7" fmla="*/ 0 w 6650158"/>
                      <a:gd name="connsiteY7" fmla="*/ 4073753 h 4888523"/>
                      <a:gd name="connsiteX8" fmla="*/ 0 w 6650158"/>
                      <a:gd name="connsiteY8" fmla="*/ 814770 h 4888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650158" h="4888523" extrusionOk="0">
                        <a:moveTo>
                          <a:pt x="0" y="814770"/>
                        </a:moveTo>
                        <a:cubicBezTo>
                          <a:pt x="-67469" y="323168"/>
                          <a:pt x="350881" y="5218"/>
                          <a:pt x="814770" y="0"/>
                        </a:cubicBezTo>
                        <a:cubicBezTo>
                          <a:pt x="3244977" y="132882"/>
                          <a:pt x="5049239" y="-84951"/>
                          <a:pt x="5835388" y="0"/>
                        </a:cubicBezTo>
                        <a:cubicBezTo>
                          <a:pt x="6229722" y="54346"/>
                          <a:pt x="6642456" y="407359"/>
                          <a:pt x="6650158" y="814770"/>
                        </a:cubicBezTo>
                        <a:cubicBezTo>
                          <a:pt x="6670345" y="1566455"/>
                          <a:pt x="6802638" y="2715098"/>
                          <a:pt x="6650158" y="4073753"/>
                        </a:cubicBezTo>
                        <a:cubicBezTo>
                          <a:pt x="6667127" y="4525751"/>
                          <a:pt x="6291257" y="4876413"/>
                          <a:pt x="5835388" y="4888523"/>
                        </a:cubicBezTo>
                        <a:cubicBezTo>
                          <a:pt x="3824049" y="4976162"/>
                          <a:pt x="2685186" y="4815844"/>
                          <a:pt x="814770" y="4888523"/>
                        </a:cubicBezTo>
                        <a:cubicBezTo>
                          <a:pt x="364206" y="4882997"/>
                          <a:pt x="-38765" y="4577611"/>
                          <a:pt x="0" y="4073753"/>
                        </a:cubicBezTo>
                        <a:cubicBezTo>
                          <a:pt x="-38581" y="2997582"/>
                          <a:pt x="63341" y="1284014"/>
                          <a:pt x="0" y="814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AA05D80-D56C-24F3-6CCE-2896B1257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3805" y="6428283"/>
            <a:ext cx="838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4813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D7AD9-AC26-5D4E-26C3-982F874A8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">
            <a:extLst>
              <a:ext uri="{FF2B5EF4-FFF2-40B4-BE49-F238E27FC236}">
                <a16:creationId xmlns:a16="http://schemas.microsoft.com/office/drawing/2014/main" id="{50685583-3400-8695-2E2D-6F8F56D59958}"/>
              </a:ext>
            </a:extLst>
          </p:cNvPr>
          <p:cNvSpPr/>
          <p:nvPr/>
        </p:nvSpPr>
        <p:spPr>
          <a:xfrm>
            <a:off x="-36598" y="0"/>
            <a:ext cx="17406121" cy="1044476"/>
          </a:xfrm>
          <a:prstGeom prst="rect">
            <a:avLst/>
          </a:prstGeom>
          <a:solidFill>
            <a:srgbClr val="0D9082">
              <a:alpha val="50000"/>
            </a:srgbClr>
          </a:solidFill>
          <a:ln w="3175">
            <a:miter lim="400000"/>
          </a:ln>
        </p:spPr>
        <p:txBody>
          <a:bodyPr lIns="36125" tIns="36125" rIns="36125" bIns="36125" anchor="ctr"/>
          <a:lstStyle/>
          <a:p>
            <a:pPr defTabSz="782735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933"/>
          </a:p>
        </p:txBody>
      </p:sp>
      <p:sp>
        <p:nvSpPr>
          <p:cNvPr id="17" name="AutoShape 2" descr="AKIMOTO Yuki／秋本祐希🌟HiggsTan（ひっぐすたん） on X: &quot;Illustration of proton decay  (has never been observed) ✨If a proton decays, it should be a positron and  a neutral pion, but its lifetime seems to be longer">
            <a:extLst>
              <a:ext uri="{FF2B5EF4-FFF2-40B4-BE49-F238E27FC236}">
                <a16:creationId xmlns:a16="http://schemas.microsoft.com/office/drawing/2014/main" id="{7C6D1BB4-9B29-3190-3238-F07B2509AC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B225F80D-3ED0-63DB-21EC-C4A5715176B6}"/>
              </a:ext>
            </a:extLst>
          </p:cNvPr>
          <p:cNvSpPr txBox="1"/>
          <p:nvPr/>
        </p:nvSpPr>
        <p:spPr>
          <a:xfrm>
            <a:off x="241300" y="82723"/>
            <a:ext cx="1855898" cy="83099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bg2">
                    <a:lumMod val="1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总结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628E2A8-8665-7041-18F5-8C5AC21A41C9}"/>
              </a:ext>
            </a:extLst>
          </p:cNvPr>
          <p:cNvSpPr txBox="1"/>
          <p:nvPr/>
        </p:nvSpPr>
        <p:spPr>
          <a:xfrm>
            <a:off x="1267807" y="1044476"/>
            <a:ext cx="8070284" cy="830272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600" b="1" dirty="0">
                <a:solidFill>
                  <a:srgbClr val="0B5AB1"/>
                </a:solidFill>
                <a:latin typeface="Times New Roman" panose="02020603050405020304" pitchFamily="18" charset="0"/>
              </a:rPr>
              <a:t>中微子</a:t>
            </a:r>
            <a:endParaRPr lang="en-US" altLang="zh-CN" sz="3600" b="1" dirty="0">
              <a:solidFill>
                <a:srgbClr val="0B5AB1"/>
              </a:solidFill>
              <a:latin typeface="Times New Roman" panose="02020603050405020304" pitchFamily="18" charset="0"/>
            </a:endParaRPr>
          </a:p>
          <a:p>
            <a:pPr marL="685800" indent="-6858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中微子振荡</a:t>
            </a:r>
            <a:endParaRPr lang="en-US" altLang="zh-CN" sz="3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</a:endParaRPr>
          </a:p>
          <a:p>
            <a:pPr marL="685800" indent="-6858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36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</a:rPr>
              <a:t>无中微子双贝塔衰变</a:t>
            </a:r>
            <a:endParaRPr lang="en-US" altLang="zh-CN" sz="3600" b="1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marL="685800" indent="-6858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中微子质量模型</a:t>
            </a:r>
            <a:endParaRPr lang="en-US" altLang="zh-CN" sz="3600" b="1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marL="685800" indent="-6858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轻子味破坏</a:t>
            </a:r>
            <a:endParaRPr lang="en-US" altLang="zh-CN" sz="3600" b="1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3600" b="1" dirty="0">
                <a:solidFill>
                  <a:srgbClr val="0B5AB1"/>
                </a:solidFill>
                <a:latin typeface="Times New Roman" panose="02020603050405020304" pitchFamily="18" charset="0"/>
              </a:rPr>
              <a:t>暗物质</a:t>
            </a:r>
            <a:endParaRPr lang="en-US" altLang="zh-CN" sz="3600" b="1" dirty="0">
              <a:solidFill>
                <a:srgbClr val="0B5AB1"/>
              </a:solidFill>
              <a:latin typeface="Times New Roman" panose="02020603050405020304" pitchFamily="18" charset="0"/>
            </a:endParaRPr>
          </a:p>
          <a:p>
            <a:pPr marL="685800" indent="-6858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暗物质存在的证据</a:t>
            </a:r>
            <a:endParaRPr lang="en-US" altLang="zh-CN" sz="3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</a:endParaRPr>
          </a:p>
          <a:p>
            <a:pPr marL="685800" indent="-6858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36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</a:rPr>
              <a:t>暗物质模型</a:t>
            </a:r>
            <a:endParaRPr lang="en-US" altLang="zh-CN" sz="3600" b="1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marL="685800" indent="-6858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暗物质探测</a:t>
            </a:r>
            <a:endParaRPr lang="en-US" altLang="zh-CN" sz="3600" b="1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36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</a:rPr>
              <a:t>     </a:t>
            </a:r>
            <a:endParaRPr lang="en-US" altLang="zh-CN" sz="3600" b="1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6C99753-345C-F3A9-6ADE-2198C244C1E6}"/>
              </a:ext>
            </a:extLst>
          </p:cNvPr>
          <p:cNvSpPr/>
          <p:nvPr/>
        </p:nvSpPr>
        <p:spPr>
          <a:xfrm>
            <a:off x="4173601" y="8603353"/>
            <a:ext cx="9802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 for your attention!</a:t>
            </a:r>
            <a:endParaRPr lang="zh-CN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16E6E00-4071-B93A-E42E-062C73C5C153}"/>
              </a:ext>
            </a:extLst>
          </p:cNvPr>
          <p:cNvSpPr txBox="1"/>
          <p:nvPr/>
        </p:nvSpPr>
        <p:spPr>
          <a:xfrm>
            <a:off x="8927515" y="1044476"/>
            <a:ext cx="8070284" cy="248016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600" b="1" dirty="0">
                <a:solidFill>
                  <a:srgbClr val="0B5AB1"/>
                </a:solidFill>
                <a:latin typeface="Times New Roman" panose="02020603050405020304" pitchFamily="18" charset="0"/>
              </a:rPr>
              <a:t>正反物质不对称性</a:t>
            </a:r>
            <a:endParaRPr lang="en-US" altLang="zh-CN" sz="3600" b="1" dirty="0">
              <a:solidFill>
                <a:srgbClr val="0B5AB1"/>
              </a:solidFill>
              <a:latin typeface="Times New Roman" panose="02020603050405020304" pitchFamily="18" charset="0"/>
            </a:endParaRPr>
          </a:p>
          <a:p>
            <a:pPr marL="685800" indent="-685800" algn="l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36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</a:rPr>
              <a:t>重子数破坏过程</a:t>
            </a:r>
            <a:endParaRPr lang="en-US" altLang="zh-CN" sz="3600" b="1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marL="685800" indent="-685800" algn="l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轻子生成机制</a:t>
            </a:r>
            <a:endParaRPr lang="en-US" altLang="zh-CN" sz="3600" b="1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3074" name="Picture 2" descr="Dark Matter and Neutrino Detection Group">
            <a:extLst>
              <a:ext uri="{FF2B5EF4-FFF2-40B4-BE49-F238E27FC236}">
                <a16:creationId xmlns:a16="http://schemas.microsoft.com/office/drawing/2014/main" id="{D62EC0A7-8F12-742D-E15C-381995BD2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3980495"/>
            <a:ext cx="8070284" cy="453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65543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圆角矩形"/>
          <p:cNvSpPr/>
          <p:nvPr/>
        </p:nvSpPr>
        <p:spPr>
          <a:xfrm>
            <a:off x="5179584" y="0"/>
            <a:ext cx="6981093" cy="1354015"/>
          </a:xfrm>
          <a:prstGeom prst="roundRect">
            <a:avLst>
              <a:gd name="adj" fmla="val 11392"/>
            </a:avLst>
          </a:prstGeom>
          <a:solidFill>
            <a:srgbClr val="00637E">
              <a:alpha val="62373"/>
            </a:srgbClr>
          </a:solidFill>
          <a:ln w="3175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36125" tIns="36125" rIns="36125" bIns="36125" anchor="ctr"/>
          <a:lstStyle/>
          <a:p>
            <a:pPr defTabSz="782735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933"/>
          </a:p>
        </p:txBody>
      </p:sp>
      <p:sp>
        <p:nvSpPr>
          <p:cNvPr id="185" name="OUTLINE"/>
          <p:cNvSpPr txBox="1"/>
          <p:nvPr/>
        </p:nvSpPr>
        <p:spPr>
          <a:xfrm>
            <a:off x="5806373" y="381825"/>
            <a:ext cx="5727516" cy="9721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125" tIns="36125" rIns="36125" bIns="36125">
            <a:normAutofit/>
          </a:bodyPr>
          <a:lstStyle>
            <a:lvl1pPr>
              <a:lnSpc>
                <a:spcPct val="80000"/>
              </a:lnSpc>
              <a:defRPr sz="5600" spc="-112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lvl1pPr>
          </a:lstStyle>
          <a:p>
            <a:r>
              <a:rPr lang="zh-CN" altLang="en-US" sz="6000" b="1" dirty="0">
                <a:latin typeface="SimHei" panose="02010609060101010101" pitchFamily="49" charset="-122"/>
                <a:ea typeface="SimHei" panose="02010609060101010101" pitchFamily="49" charset="-122"/>
              </a:rPr>
              <a:t>组内成员</a:t>
            </a:r>
            <a:endParaRPr sz="60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F25E4DE1-1FA5-CD2E-BF68-4A9204EC0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687" y="1735840"/>
            <a:ext cx="13992950" cy="754376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3600" b="1" dirty="0">
                <a:latin typeface="Songti SC" panose="02010600040101010101" pitchFamily="2" charset="-122"/>
                <a:ea typeface="Songti SC" panose="02010600040101010101" pitchFamily="2" charset="-122"/>
              </a:rPr>
              <a:t>导师：</a:t>
            </a:r>
            <a:br>
              <a:rPr lang="en-US" altLang="zh-CN" sz="3600" b="1" dirty="0">
                <a:latin typeface="Songti SC" panose="02010600040101010101" pitchFamily="2" charset="-122"/>
                <a:ea typeface="Songti SC" panose="02010600040101010101" pitchFamily="2" charset="-122"/>
              </a:rPr>
            </a:br>
            <a:r>
              <a:rPr lang="en-US" altLang="zh-CN" sz="3600" b="1" dirty="0">
                <a:latin typeface="Songti SC" panose="02010600040101010101" pitchFamily="2" charset="-122"/>
                <a:ea typeface="Songti SC" panose="02010600040101010101" pitchFamily="2" charset="-122"/>
              </a:rPr>
              <a:t>	</a:t>
            </a:r>
            <a:r>
              <a:rPr lang="zh-CN" altLang="en-US" sz="3200" b="1" dirty="0">
                <a:ea typeface="Songti SC" panose="02010600040101010101" pitchFamily="2" charset="-122"/>
              </a:rPr>
              <a:t>陈绍龙教授</a:t>
            </a:r>
            <a:r>
              <a:rPr lang="en-US" altLang="zh-CN" sz="3200" b="1" dirty="0">
                <a:ea typeface="Songti SC" panose="02010600040101010101" pitchFamily="2" charset="-122"/>
              </a:rPr>
              <a:t>	</a:t>
            </a:r>
            <a:r>
              <a:rPr lang="en-US" altLang="zh-CN" sz="3600" b="1" dirty="0">
                <a:ea typeface="Songti SC" panose="02010600040101010101"/>
              </a:rPr>
              <a:t>Prof. Shao-Long Chen </a:t>
            </a:r>
            <a:r>
              <a:rPr lang="zh-CN" altLang="en-US" sz="3600" b="1" dirty="0">
                <a:ea typeface="Songti SC" panose="02010600040101010101"/>
              </a:rPr>
              <a:t>                </a:t>
            </a:r>
            <a:br>
              <a:rPr lang="en-US" altLang="zh-CN" sz="3200" b="1" dirty="0">
                <a:latin typeface="Songti SC" panose="02010600040101010101" pitchFamily="2" charset="-122"/>
                <a:ea typeface="Songti SC" panose="02010600040101010101" pitchFamily="2" charset="-122"/>
              </a:rPr>
            </a:br>
            <a:br>
              <a:rPr lang="en-US" altLang="zh-CN" sz="3200" b="1" dirty="0">
                <a:latin typeface="Songti SC" panose="02010600040101010101" pitchFamily="2" charset="-122"/>
                <a:ea typeface="Songti SC" panose="02010600040101010101" pitchFamily="2" charset="-122"/>
              </a:rPr>
            </a:br>
            <a:r>
              <a:rPr lang="zh-CN" altLang="en-US" sz="3600" b="1" dirty="0">
                <a:latin typeface="Songti SC" panose="02010600040101010101" pitchFamily="2" charset="-122"/>
                <a:ea typeface="Songti SC" panose="02010600040101010101" pitchFamily="2" charset="-122"/>
              </a:rPr>
              <a:t>学生：</a:t>
            </a:r>
            <a:br>
              <a:rPr lang="en-US" altLang="zh-CN" sz="3600" b="1" dirty="0">
                <a:latin typeface="Songti SC" panose="02010600040101010101" pitchFamily="2" charset="-122"/>
                <a:ea typeface="Songti SC" panose="02010600040101010101" pitchFamily="2" charset="-122"/>
              </a:rPr>
            </a:br>
            <a:r>
              <a:rPr lang="en-US" altLang="zh-CN" sz="3600" b="1" dirty="0">
                <a:latin typeface="Songti SC" panose="02010600040101010101" pitchFamily="2" charset="-122"/>
                <a:ea typeface="Songti SC" panose="02010600040101010101" pitchFamily="2" charset="-122"/>
              </a:rPr>
              <a:t>	</a:t>
            </a:r>
            <a:r>
              <a:rPr lang="en-US" altLang="zh-CN" sz="3200" b="1" dirty="0">
                <a:latin typeface="Songti SC" panose="02010600040101010101" pitchFamily="2" charset="-122"/>
                <a:ea typeface="Songti SC" panose="02010600040101010101" pitchFamily="2" charset="-122"/>
              </a:rPr>
              <a:t>21</a:t>
            </a:r>
            <a:r>
              <a:rPr lang="zh-CN" altLang="en-US" sz="3200" b="1" dirty="0">
                <a:latin typeface="Songti SC" panose="02010600040101010101" pitchFamily="2" charset="-122"/>
                <a:ea typeface="Songti SC" panose="02010600040101010101" pitchFamily="2" charset="-122"/>
              </a:rPr>
              <a:t>级 江雯雯 </a:t>
            </a:r>
            <a:r>
              <a:rPr lang="en-US" altLang="zh-CN" sz="3200" b="1" dirty="0">
                <a:latin typeface="Songti SC" panose="02010600040101010101" pitchFamily="2" charset="-122"/>
                <a:ea typeface="Songti SC" panose="02010600040101010101" pitchFamily="2" charset="-122"/>
              </a:rPr>
              <a:t> </a:t>
            </a:r>
            <a:r>
              <a:rPr lang="zh-CN" altLang="en-US" sz="3200" b="1" dirty="0">
                <a:latin typeface="Songti SC" panose="02010600040101010101" pitchFamily="2" charset="-122"/>
                <a:ea typeface="Songti SC" panose="02010600040101010101" pitchFamily="2" charset="-122"/>
              </a:rPr>
              <a:t> </a:t>
            </a:r>
            <a:r>
              <a:rPr lang="en-US" altLang="zh-CN" sz="3200" b="1" dirty="0">
                <a:latin typeface="Songti SC" panose="02010600040101010101" pitchFamily="2" charset="-122"/>
                <a:ea typeface="Songti SC" panose="02010600040101010101" pitchFamily="2" charset="-122"/>
              </a:rPr>
              <a:t>Wen-wen Jiang</a:t>
            </a:r>
            <a:br>
              <a:rPr lang="en-US" altLang="zh-CN" sz="3200" b="1" dirty="0">
                <a:latin typeface="Songti SC" panose="02010600040101010101" pitchFamily="2" charset="-122"/>
                <a:ea typeface="Songti SC" panose="02010600040101010101" pitchFamily="2" charset="-122"/>
              </a:rPr>
            </a:br>
            <a:r>
              <a:rPr lang="en-US" altLang="zh-CN" sz="3200" b="1" dirty="0">
                <a:latin typeface="Songti SC" panose="02010600040101010101" pitchFamily="2" charset="-122"/>
                <a:ea typeface="Songti SC" panose="02010600040101010101" pitchFamily="2" charset="-122"/>
              </a:rPr>
              <a:t>	21</a:t>
            </a:r>
            <a:r>
              <a:rPr lang="zh-CN" altLang="en-US" sz="3200" b="1" dirty="0">
                <a:latin typeface="Songti SC" panose="02010600040101010101" pitchFamily="2" charset="-122"/>
                <a:ea typeface="Songti SC" panose="02010600040101010101" pitchFamily="2" charset="-122"/>
              </a:rPr>
              <a:t>级 肖雨奇</a:t>
            </a:r>
            <a:r>
              <a:rPr lang="en-US" altLang="zh-CN" sz="3200" b="1" dirty="0">
                <a:latin typeface="Songti SC" panose="02010600040101010101" pitchFamily="2" charset="-122"/>
                <a:ea typeface="Songti SC" panose="02010600040101010101" pitchFamily="2" charset="-122"/>
              </a:rPr>
              <a:t>  </a:t>
            </a:r>
            <a:r>
              <a:rPr lang="zh-CN" altLang="en-US" sz="3200" b="1" dirty="0">
                <a:latin typeface="Songti SC" panose="02010600040101010101" pitchFamily="2" charset="-122"/>
                <a:ea typeface="Songti SC" panose="02010600040101010101" pitchFamily="2" charset="-122"/>
              </a:rPr>
              <a:t> </a:t>
            </a:r>
            <a:r>
              <a:rPr lang="en-US" altLang="zh-CN" sz="3200" b="1" dirty="0">
                <a:latin typeface="Songti SC" panose="02010600040101010101" pitchFamily="2" charset="-122"/>
                <a:ea typeface="Songti SC" panose="02010600040101010101" pitchFamily="2" charset="-122"/>
              </a:rPr>
              <a:t>Yu-Qi Xiao</a:t>
            </a:r>
            <a:br>
              <a:rPr lang="en-US" altLang="zh-CN" sz="3200" b="1" dirty="0">
                <a:latin typeface="Songti SC" panose="02010600040101010101" pitchFamily="2" charset="-122"/>
                <a:ea typeface="Songti SC" panose="02010600040101010101" pitchFamily="2" charset="-122"/>
              </a:rPr>
            </a:br>
            <a:r>
              <a:rPr lang="en-US" altLang="zh-CN" sz="3200" b="1" dirty="0">
                <a:latin typeface="Songti SC" panose="02010600040101010101" pitchFamily="2" charset="-122"/>
                <a:ea typeface="Songti SC" panose="02010600040101010101" pitchFamily="2" charset="-122"/>
              </a:rPr>
              <a:t>	23</a:t>
            </a:r>
            <a:r>
              <a:rPr lang="zh-CN" altLang="en-US" sz="3200" b="1" dirty="0">
                <a:latin typeface="Songti SC" panose="02010600040101010101" pitchFamily="2" charset="-122"/>
                <a:ea typeface="Songti SC" panose="02010600040101010101" pitchFamily="2" charset="-122"/>
              </a:rPr>
              <a:t>级 李天       </a:t>
            </a:r>
            <a:r>
              <a:rPr lang="en-US" altLang="zh-CN" sz="3200" b="1" dirty="0">
                <a:latin typeface="Songti SC" panose="02010600040101010101" pitchFamily="2" charset="-122"/>
                <a:ea typeface="Songti SC" panose="02010600040101010101" pitchFamily="2" charset="-122"/>
              </a:rPr>
              <a:t>Tian Li</a:t>
            </a:r>
            <a:br>
              <a:rPr lang="en-US" altLang="zh-CN" sz="3200" b="1" dirty="0">
                <a:latin typeface="Songti SC" panose="02010600040101010101" pitchFamily="2" charset="-122"/>
                <a:ea typeface="Songti SC" panose="02010600040101010101" pitchFamily="2" charset="-122"/>
              </a:rPr>
            </a:br>
            <a:r>
              <a:rPr lang="en-US" altLang="zh-CN" sz="3200" b="1" dirty="0">
                <a:latin typeface="Songti SC" panose="02010600040101010101" pitchFamily="2" charset="-122"/>
                <a:ea typeface="Songti SC" panose="02010600040101010101" pitchFamily="2" charset="-122"/>
              </a:rPr>
              <a:t>	24</a:t>
            </a:r>
            <a:r>
              <a:rPr lang="zh-CN" altLang="en-US" sz="3200" b="1" dirty="0">
                <a:latin typeface="Songti SC" panose="02010600040101010101" pitchFamily="2" charset="-122"/>
                <a:ea typeface="Songti SC" panose="02010600040101010101" pitchFamily="2" charset="-122"/>
              </a:rPr>
              <a:t>级 程清峰   </a:t>
            </a:r>
            <a:r>
              <a:rPr lang="en-US" altLang="zh-CN" sz="3200" b="1" dirty="0">
                <a:latin typeface="Songti SC" panose="02010600040101010101" pitchFamily="2" charset="-122"/>
                <a:ea typeface="Songti SC" panose="02010600040101010101" pitchFamily="2" charset="-122"/>
              </a:rPr>
              <a:t>Qing-Feng Cheng</a:t>
            </a:r>
            <a:br>
              <a:rPr lang="en-US" altLang="zh-CN" sz="3200" b="1" dirty="0">
                <a:latin typeface="Songti SC" panose="02010600040101010101" pitchFamily="2" charset="-122"/>
                <a:ea typeface="Songti SC" panose="02010600040101010101" pitchFamily="2" charset="-122"/>
              </a:rPr>
            </a:br>
            <a:r>
              <a:rPr lang="en-US" altLang="zh-CN" sz="3200" b="1" dirty="0">
                <a:latin typeface="Songti SC" panose="02010600040101010101" pitchFamily="2" charset="-122"/>
                <a:ea typeface="Songti SC" panose="02010600040101010101" pitchFamily="2" charset="-122"/>
              </a:rPr>
              <a:t>	24</a:t>
            </a:r>
            <a:r>
              <a:rPr lang="zh-CN" altLang="en-US" sz="3200" b="1" dirty="0">
                <a:latin typeface="Songti SC" panose="02010600040101010101" pitchFamily="2" charset="-122"/>
                <a:ea typeface="Songti SC" panose="02010600040101010101" pitchFamily="2" charset="-122"/>
              </a:rPr>
              <a:t>级 周峰辉   </a:t>
            </a:r>
            <a:r>
              <a:rPr lang="en-US" altLang="zh-CN" sz="3200" b="1" dirty="0">
                <a:latin typeface="Songti SC" panose="02010600040101010101" pitchFamily="2" charset="-122"/>
                <a:ea typeface="Songti SC" panose="02010600040101010101" pitchFamily="2" charset="-122"/>
              </a:rPr>
              <a:t>Feng-Hui Zhou</a:t>
            </a:r>
            <a:br>
              <a:rPr lang="en-US" altLang="zh-CN" sz="3200" b="1" dirty="0">
                <a:latin typeface="Songti SC" panose="02010600040101010101" pitchFamily="2" charset="-122"/>
                <a:ea typeface="Songti SC" panose="02010600040101010101" pitchFamily="2" charset="-122"/>
              </a:rPr>
            </a:br>
            <a:r>
              <a:rPr lang="en-US" altLang="zh-CN" sz="3200" b="1" dirty="0">
                <a:latin typeface="Songti SC" panose="02010600040101010101" pitchFamily="2" charset="-122"/>
                <a:ea typeface="Songti SC" panose="02010600040101010101" pitchFamily="2" charset="-122"/>
              </a:rPr>
              <a:t>	22</a:t>
            </a:r>
            <a:r>
              <a:rPr lang="zh-CN" altLang="en-US" sz="3200" b="1" dirty="0">
                <a:latin typeface="Songti SC" panose="02010600040101010101" pitchFamily="2" charset="-122"/>
                <a:ea typeface="Songti SC" panose="02010600040101010101" pitchFamily="2" charset="-122"/>
              </a:rPr>
              <a:t>级 陈醴懿</a:t>
            </a:r>
            <a:r>
              <a:rPr lang="en-US" altLang="zh-CN" sz="3200" b="1" dirty="0">
                <a:latin typeface="Songti SC" panose="02010600040101010101" pitchFamily="2" charset="-122"/>
                <a:ea typeface="Songti SC" panose="02010600040101010101" pitchFamily="2" charset="-122"/>
              </a:rPr>
              <a:t>  </a:t>
            </a:r>
            <a:r>
              <a:rPr lang="zh-CN" altLang="en-US" sz="3200" b="1" dirty="0">
                <a:latin typeface="Songti SC" panose="02010600040101010101" pitchFamily="2" charset="-122"/>
                <a:ea typeface="Songti SC" panose="02010600040101010101" pitchFamily="2" charset="-122"/>
              </a:rPr>
              <a:t> </a:t>
            </a:r>
            <a:r>
              <a:rPr lang="en-US" altLang="zh-CN" sz="3200" b="1" dirty="0">
                <a:latin typeface="Songti SC" panose="02010600040101010101" pitchFamily="2" charset="-122"/>
                <a:ea typeface="Songti SC" panose="02010600040101010101" pitchFamily="2" charset="-122"/>
              </a:rPr>
              <a:t>Li-Yi Chen</a:t>
            </a:r>
            <a:br>
              <a:rPr lang="en-US" altLang="zh-CN" sz="3200" b="1" dirty="0">
                <a:latin typeface="Songti SC" panose="02010600040101010101" pitchFamily="2" charset="-122"/>
                <a:ea typeface="Songti SC" panose="02010600040101010101" pitchFamily="2" charset="-122"/>
              </a:rPr>
            </a:br>
            <a:r>
              <a:rPr lang="en-US" altLang="zh-CN" sz="3200" b="1" dirty="0">
                <a:latin typeface="Songti SC" panose="02010600040101010101" pitchFamily="2" charset="-122"/>
                <a:ea typeface="Songti SC" panose="02010600040101010101" pitchFamily="2" charset="-122"/>
              </a:rPr>
              <a:t>	23</a:t>
            </a:r>
            <a:r>
              <a:rPr lang="zh-CN" altLang="en-US" sz="3200" b="1" dirty="0">
                <a:latin typeface="Songti SC" panose="02010600040101010101" pitchFamily="2" charset="-122"/>
                <a:ea typeface="Songti SC" panose="02010600040101010101" pitchFamily="2" charset="-122"/>
              </a:rPr>
              <a:t>级 储不凡</a:t>
            </a:r>
            <a:r>
              <a:rPr lang="en-US" altLang="zh-CN" sz="3200" b="1" dirty="0">
                <a:latin typeface="Songti SC" panose="02010600040101010101" pitchFamily="2" charset="-122"/>
                <a:ea typeface="Songti SC" panose="02010600040101010101" pitchFamily="2" charset="-122"/>
              </a:rPr>
              <a:t>  </a:t>
            </a:r>
            <a:r>
              <a:rPr lang="zh-CN" altLang="en-US" sz="3200" b="1" dirty="0">
                <a:latin typeface="Songti SC" panose="02010600040101010101" pitchFamily="2" charset="-122"/>
                <a:ea typeface="Songti SC" panose="02010600040101010101" pitchFamily="2" charset="-122"/>
              </a:rPr>
              <a:t> </a:t>
            </a:r>
            <a:r>
              <a:rPr lang="en-US" altLang="zh-CN" sz="3200" b="1" dirty="0">
                <a:latin typeface="Songti SC" panose="02010600040101010101" pitchFamily="2" charset="-122"/>
                <a:ea typeface="Songti SC" panose="02010600040101010101" pitchFamily="2" charset="-122"/>
              </a:rPr>
              <a:t>Bu-Fan Chu</a:t>
            </a:r>
            <a:br>
              <a:rPr lang="en-US" altLang="zh-CN" sz="3200" b="1" dirty="0">
                <a:latin typeface="Songti SC" panose="02010600040101010101" pitchFamily="2" charset="-122"/>
                <a:ea typeface="Songti SC" panose="02010600040101010101" pitchFamily="2" charset="-122"/>
              </a:rPr>
            </a:br>
            <a:r>
              <a:rPr lang="en-US" altLang="zh-CN" sz="3200" b="1" dirty="0">
                <a:latin typeface="Songti SC" panose="02010600040101010101" pitchFamily="2" charset="-122"/>
                <a:ea typeface="Songti SC" panose="02010600040101010101" pitchFamily="2" charset="-122"/>
              </a:rPr>
              <a:t>	23</a:t>
            </a:r>
            <a:r>
              <a:rPr lang="zh-CN" altLang="en-US" sz="3200" b="1" dirty="0">
                <a:latin typeface="Songti SC" panose="02010600040101010101" pitchFamily="2" charset="-122"/>
                <a:ea typeface="Songti SC" panose="02010600040101010101" pitchFamily="2" charset="-122"/>
              </a:rPr>
              <a:t>级 俞炯灵 </a:t>
            </a:r>
            <a:r>
              <a:rPr lang="en-US" altLang="zh-CN" sz="3200" b="1" dirty="0">
                <a:latin typeface="Songti SC" panose="02010600040101010101" pitchFamily="2" charset="-122"/>
                <a:ea typeface="Songti SC" panose="02010600040101010101" pitchFamily="2" charset="-122"/>
              </a:rPr>
              <a:t>  </a:t>
            </a:r>
            <a:r>
              <a:rPr lang="en-US" altLang="zh-CN" sz="3200" b="1" dirty="0" err="1">
                <a:latin typeface="Songti SC" panose="02010600040101010101" pitchFamily="2" charset="-122"/>
                <a:ea typeface="Songti SC" panose="02010600040101010101" pitchFamily="2" charset="-122"/>
              </a:rPr>
              <a:t>Jiong</a:t>
            </a:r>
            <a:r>
              <a:rPr lang="en-US" altLang="zh-CN" sz="3200" b="1" dirty="0">
                <a:latin typeface="Songti SC" panose="02010600040101010101" pitchFamily="2" charset="-122"/>
                <a:ea typeface="Songti SC" panose="02010600040101010101" pitchFamily="2" charset="-122"/>
              </a:rPr>
              <a:t>-Ling Yu</a:t>
            </a:r>
            <a:br>
              <a:rPr lang="en-US" altLang="zh-CN" sz="3600" b="1" dirty="0">
                <a:latin typeface="Songti SC" panose="02010600040101010101" pitchFamily="2" charset="-122"/>
                <a:ea typeface="Songti SC" panose="02010600040101010101" pitchFamily="2" charset="-122"/>
              </a:rPr>
            </a:br>
            <a:r>
              <a:rPr lang="zh-CN" altLang="en-US" sz="3600" b="1" dirty="0">
                <a:latin typeface="Songti SC" panose="02010600040101010101" pitchFamily="2" charset="-122"/>
                <a:ea typeface="Songti SC" panose="02010600040101010101" pitchFamily="2" charset="-122"/>
              </a:rPr>
              <a:t>主要研究领域：</a:t>
            </a:r>
            <a:br>
              <a:rPr lang="en-US" altLang="zh-CN" sz="3600" b="1" dirty="0">
                <a:latin typeface="Songti SC" panose="02010600040101010101" pitchFamily="2" charset="-122"/>
                <a:ea typeface="Songti SC" panose="02010600040101010101" pitchFamily="2" charset="-122"/>
              </a:rPr>
            </a:br>
            <a:r>
              <a:rPr lang="en-US" altLang="zh-CN" sz="3600" b="1" dirty="0">
                <a:latin typeface="Songti SC" panose="02010600040101010101" pitchFamily="2" charset="-122"/>
                <a:ea typeface="Songti SC" panose="02010600040101010101" pitchFamily="2" charset="-122"/>
              </a:rPr>
              <a:t>	</a:t>
            </a:r>
            <a:r>
              <a:rPr lang="zh-CN" altLang="en-US" sz="3600" b="1" dirty="0">
                <a:latin typeface="Songti SC" panose="02010600040101010101" pitchFamily="2" charset="-122"/>
                <a:ea typeface="Songti SC" panose="02010600040101010101" pitchFamily="2" charset="-122"/>
              </a:rPr>
              <a:t>中微子、暗物质、正反物质不对称性</a:t>
            </a:r>
            <a:endParaRPr lang="zh-CN" altLang="en-US" sz="3200" b="1" dirty="0"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pic>
        <p:nvPicPr>
          <p:cNvPr id="2" name="新校徽.png" descr="新校徽.png">
            <a:extLst>
              <a:ext uri="{FF2B5EF4-FFF2-40B4-BE49-F238E27FC236}">
                <a16:creationId xmlns:a16="http://schemas.microsoft.com/office/drawing/2014/main" id="{3E6A0ACC-E5D7-14F8-9647-45E71DDBC9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9000"/>
          </a:blip>
          <a:srcRect l="-52167" t="3008" r="52167" b="-3008"/>
          <a:stretch/>
        </p:blipFill>
        <p:spPr>
          <a:xfrm>
            <a:off x="9016380" y="1381381"/>
            <a:ext cx="8323883" cy="8189229"/>
          </a:xfrm>
          <a:prstGeom prst="rect">
            <a:avLst/>
          </a:prstGeom>
          <a:ln w="3175">
            <a:miter lim="400000"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">
            <a:extLst>
              <a:ext uri="{FF2B5EF4-FFF2-40B4-BE49-F238E27FC236}">
                <a16:creationId xmlns:a16="http://schemas.microsoft.com/office/drawing/2014/main" id="{5561647F-E2BC-93C6-DAA9-EEB0C77446A6}"/>
              </a:ext>
            </a:extLst>
          </p:cNvPr>
          <p:cNvSpPr/>
          <p:nvPr/>
        </p:nvSpPr>
        <p:spPr>
          <a:xfrm>
            <a:off x="3900059" y="27366"/>
            <a:ext cx="9540143" cy="1354015"/>
          </a:xfrm>
          <a:prstGeom prst="roundRect">
            <a:avLst>
              <a:gd name="adj" fmla="val 11392"/>
            </a:avLst>
          </a:prstGeom>
          <a:solidFill>
            <a:srgbClr val="00637E">
              <a:alpha val="62373"/>
            </a:srgbClr>
          </a:solidFill>
          <a:ln w="3175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36125" tIns="36125" rIns="36125" bIns="36125" anchor="ctr"/>
          <a:lstStyle/>
          <a:p>
            <a:pPr defTabSz="782735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zh-CN" altLang="en-US" sz="6000" b="1" dirty="0"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  <a:endParaRPr sz="6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8744BC4-24B8-1C9C-88AE-0CB34A21980E}"/>
              </a:ext>
            </a:extLst>
          </p:cNvPr>
          <p:cNvSpPr txBox="1"/>
          <p:nvPr/>
        </p:nvSpPr>
        <p:spPr>
          <a:xfrm>
            <a:off x="9653556" y="2417454"/>
            <a:ext cx="8070284" cy="572714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685800" indent="-6858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5000" b="1" dirty="0">
                <a:solidFill>
                  <a:srgbClr val="0B5AB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暗物质</a:t>
            </a:r>
            <a:endParaRPr lang="en-US" altLang="zh-CN" sz="5000" b="1" dirty="0">
              <a:solidFill>
                <a:srgbClr val="0B5AB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5000" b="1" dirty="0">
                <a:solidFill>
                  <a:srgbClr val="0B5AB1"/>
                </a:solidFill>
                <a:effectLst/>
                <a:latin typeface="Songti SC" panose="02010600040101010101" pitchFamily="2" charset="-122"/>
                <a:ea typeface="Songti SC" panose="02010600040101010101" pitchFamily="2" charset="-122"/>
              </a:rPr>
              <a:t>    </a:t>
            </a:r>
            <a:r>
              <a:rPr lang="zh-CN" altLang="en-US" sz="5000" dirty="0">
                <a:solidFill>
                  <a:schemeClr val="bg2">
                    <a:lumMod val="10000"/>
                  </a:schemeClr>
                </a:solidFill>
                <a:effectLst/>
                <a:latin typeface="Songti SC" panose="02010600040101010101" pitchFamily="2" charset="-122"/>
                <a:ea typeface="Songti SC" panose="02010600040101010101" pitchFamily="2" charset="-122"/>
              </a:rPr>
              <a:t>暗物质存在的证据</a:t>
            </a:r>
            <a:endParaRPr lang="en-US" altLang="zh-CN" sz="5000" dirty="0">
              <a:solidFill>
                <a:schemeClr val="bg2">
                  <a:lumMod val="10000"/>
                </a:schemeClr>
              </a:solidFill>
              <a:effectLst/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5000" dirty="0">
                <a:solidFill>
                  <a:schemeClr val="bg2">
                    <a:lumMod val="10000"/>
                  </a:schemeClr>
                </a:solidFill>
                <a:effectLst/>
                <a:latin typeface="Songti SC" panose="02010600040101010101" pitchFamily="2" charset="-122"/>
                <a:ea typeface="Songti SC" panose="02010600040101010101" pitchFamily="2" charset="-122"/>
              </a:rPr>
              <a:t>    暗物质模型</a:t>
            </a:r>
            <a:endParaRPr lang="en-US" altLang="zh-CN" sz="5000" dirty="0">
              <a:solidFill>
                <a:schemeClr val="bg2">
                  <a:lumMod val="10000"/>
                </a:schemeClr>
              </a:solidFill>
              <a:effectLst/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5000" dirty="0">
                <a:solidFill>
                  <a:schemeClr val="bg2">
                    <a:lumMod val="10000"/>
                  </a:schemeClr>
                </a:solidFill>
                <a:effectLst/>
                <a:latin typeface="Songti SC" panose="02010600040101010101" pitchFamily="2" charset="-122"/>
                <a:ea typeface="Songti SC" panose="02010600040101010101" pitchFamily="2" charset="-122"/>
              </a:rPr>
              <a:t>    暗物质探测</a:t>
            </a:r>
            <a:endParaRPr lang="en-US" altLang="zh-CN" sz="5000" dirty="0">
              <a:solidFill>
                <a:schemeClr val="bg2">
                  <a:lumMod val="10000"/>
                </a:schemeClr>
              </a:solidFill>
              <a:effectLst/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685800" indent="-6858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5000" b="1" dirty="0">
                <a:solidFill>
                  <a:srgbClr val="4E9000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正反物质不对称性</a:t>
            </a:r>
            <a:endParaRPr lang="en-US" altLang="zh-CN" sz="5000" b="1" dirty="0">
              <a:solidFill>
                <a:srgbClr val="4E9000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20A79D1-09FD-832E-CFC8-25FF333009C1}"/>
              </a:ext>
            </a:extLst>
          </p:cNvPr>
          <p:cNvSpPr txBox="1"/>
          <p:nvPr/>
        </p:nvSpPr>
        <p:spPr>
          <a:xfrm>
            <a:off x="1583272" y="2417454"/>
            <a:ext cx="8070284" cy="68813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685800" indent="-6858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5000" b="1" dirty="0">
                <a:solidFill>
                  <a:schemeClr val="bg2">
                    <a:lumMod val="1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标准模型简介</a:t>
            </a:r>
            <a:endParaRPr lang="en-US" altLang="zh-CN" sz="5000" b="1" dirty="0">
              <a:solidFill>
                <a:schemeClr val="bg2">
                  <a:lumMod val="10000"/>
                </a:schemeClr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685800" indent="-6858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5000" b="1" dirty="0">
                <a:solidFill>
                  <a:schemeClr val="accent5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中微子</a:t>
            </a:r>
            <a:endParaRPr lang="en-US" altLang="zh-CN" sz="5000" b="1" dirty="0">
              <a:solidFill>
                <a:schemeClr val="accent5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5000" b="1" dirty="0">
                <a:solidFill>
                  <a:schemeClr val="accent5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    </a:t>
            </a:r>
            <a:r>
              <a:rPr lang="zh-CN" altLang="en-US" sz="5000" dirty="0">
                <a:solidFill>
                  <a:schemeClr val="bg2">
                    <a:lumMod val="1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中微子振荡</a:t>
            </a:r>
            <a:endParaRPr lang="en-US" altLang="zh-CN" sz="5000" dirty="0">
              <a:solidFill>
                <a:schemeClr val="bg2">
                  <a:lumMod val="10000"/>
                </a:schemeClr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5000" dirty="0">
                <a:solidFill>
                  <a:schemeClr val="bg2">
                    <a:lumMod val="10000"/>
                  </a:schemeClr>
                </a:solidFill>
                <a:effectLst/>
                <a:latin typeface="Songti SC" panose="02010600040101010101" pitchFamily="2" charset="-122"/>
                <a:ea typeface="Songti SC" panose="02010600040101010101" pitchFamily="2" charset="-122"/>
              </a:rPr>
              <a:t>    无中微子双贝塔衰变</a:t>
            </a:r>
            <a:endParaRPr lang="en-US" altLang="zh-CN" sz="5000" dirty="0">
              <a:solidFill>
                <a:schemeClr val="bg2">
                  <a:lumMod val="10000"/>
                </a:schemeClr>
              </a:solidFill>
              <a:effectLst/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5000" dirty="0">
                <a:solidFill>
                  <a:schemeClr val="bg2">
                    <a:lumMod val="1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    中微子质量模型</a:t>
            </a:r>
            <a:endParaRPr lang="en-US" altLang="zh-CN" sz="5000" dirty="0">
              <a:solidFill>
                <a:schemeClr val="bg2">
                  <a:lumMod val="10000"/>
                </a:schemeClr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5000" dirty="0">
                <a:solidFill>
                  <a:schemeClr val="bg2">
                    <a:lumMod val="10000"/>
                  </a:schemeClr>
                </a:solidFill>
                <a:effectLst/>
                <a:latin typeface="Songti SC" panose="02010600040101010101" pitchFamily="2" charset="-122"/>
                <a:ea typeface="Songti SC" panose="02010600040101010101" pitchFamily="2" charset="-122"/>
              </a:rPr>
              <a:t>    轻子味破坏</a:t>
            </a:r>
            <a:endParaRPr lang="en-US" altLang="zh-CN" sz="5000" dirty="0">
              <a:solidFill>
                <a:schemeClr val="bg2">
                  <a:lumMod val="10000"/>
                </a:schemeClr>
              </a:solidFill>
              <a:effectLst/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448772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">
            <a:extLst>
              <a:ext uri="{FF2B5EF4-FFF2-40B4-BE49-F238E27FC236}">
                <a16:creationId xmlns:a16="http://schemas.microsoft.com/office/drawing/2014/main" id="{88AFE531-4D68-01C4-6A2A-57AF2322D41E}"/>
              </a:ext>
            </a:extLst>
          </p:cNvPr>
          <p:cNvSpPr/>
          <p:nvPr/>
        </p:nvSpPr>
        <p:spPr>
          <a:xfrm>
            <a:off x="-36598" y="0"/>
            <a:ext cx="17406121" cy="1044476"/>
          </a:xfrm>
          <a:prstGeom prst="rect">
            <a:avLst/>
          </a:prstGeom>
          <a:solidFill>
            <a:srgbClr val="0D9082">
              <a:alpha val="50000"/>
            </a:srgbClr>
          </a:solidFill>
          <a:ln w="3175">
            <a:miter lim="400000"/>
          </a:ln>
        </p:spPr>
        <p:txBody>
          <a:bodyPr lIns="36125" tIns="36125" rIns="36125" bIns="36125" anchor="ctr"/>
          <a:lstStyle/>
          <a:p>
            <a:pPr defTabSz="782735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933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BB3CD68-C18B-036F-790A-7E32B23D8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90" y="1904213"/>
            <a:ext cx="17027776" cy="694531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162F645-C216-8BF2-F87B-17BB93A55BAB}"/>
              </a:ext>
            </a:extLst>
          </p:cNvPr>
          <p:cNvSpPr txBox="1"/>
          <p:nvPr/>
        </p:nvSpPr>
        <p:spPr>
          <a:xfrm>
            <a:off x="330200" y="131724"/>
            <a:ext cx="4064832" cy="83099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标准模型简介</a:t>
            </a:r>
          </a:p>
        </p:txBody>
      </p:sp>
    </p:spTree>
    <p:extLst>
      <p:ext uri="{BB962C8B-B14F-4D97-AF65-F5344CB8AC3E}">
        <p14:creationId xmlns:p14="http://schemas.microsoft.com/office/powerpoint/2010/main" val="22715623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">
            <a:extLst>
              <a:ext uri="{FF2B5EF4-FFF2-40B4-BE49-F238E27FC236}">
                <a16:creationId xmlns:a16="http://schemas.microsoft.com/office/drawing/2014/main" id="{88AFE531-4D68-01C4-6A2A-57AF2322D41E}"/>
              </a:ext>
            </a:extLst>
          </p:cNvPr>
          <p:cNvSpPr/>
          <p:nvPr/>
        </p:nvSpPr>
        <p:spPr>
          <a:xfrm>
            <a:off x="-36598" y="0"/>
            <a:ext cx="17406121" cy="1044476"/>
          </a:xfrm>
          <a:prstGeom prst="rect">
            <a:avLst/>
          </a:prstGeom>
          <a:solidFill>
            <a:srgbClr val="0D9082">
              <a:alpha val="50000"/>
            </a:srgbClr>
          </a:solidFill>
          <a:ln w="3175">
            <a:miter lim="400000"/>
          </a:ln>
        </p:spPr>
        <p:txBody>
          <a:bodyPr lIns="36125" tIns="36125" rIns="36125" bIns="36125" anchor="ctr"/>
          <a:lstStyle/>
          <a:p>
            <a:pPr defTabSz="782735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933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A687587-69C4-B69B-3DE9-AF998E32B2EF}"/>
              </a:ext>
            </a:extLst>
          </p:cNvPr>
          <p:cNvSpPr txBox="1"/>
          <p:nvPr/>
        </p:nvSpPr>
        <p:spPr>
          <a:xfrm>
            <a:off x="381000" y="131724"/>
            <a:ext cx="3359727" cy="83099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bg2">
                    <a:lumMod val="1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中微子振荡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CA363B1-B6CE-3767-B0E9-61C81AF3E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147"/>
          <a:stretch/>
        </p:blipFill>
        <p:spPr>
          <a:xfrm>
            <a:off x="600032" y="5863572"/>
            <a:ext cx="16140198" cy="294290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48BA210-2EA4-9981-2BBE-6C1D61DEE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960" y="2014113"/>
            <a:ext cx="2565400" cy="14478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FA1D1D3-823B-5D65-D9D7-235289A5C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289" y="1483912"/>
            <a:ext cx="8477894" cy="394022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93094B0D-9EC5-8989-6DEA-611EB1DBDC5D}"/>
              </a:ext>
            </a:extLst>
          </p:cNvPr>
          <p:cNvSpPr txBox="1"/>
          <p:nvPr/>
        </p:nvSpPr>
        <p:spPr>
          <a:xfrm>
            <a:off x="1090080" y="3755043"/>
            <a:ext cx="5284033" cy="7078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-US" altLang="zh-CN" sz="4000" b="1" dirty="0">
                <a:solidFill>
                  <a:schemeClr val="bg2">
                    <a:lumMod val="1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2015</a:t>
            </a:r>
            <a:r>
              <a:rPr lang="zh-CN" altLang="en-US" sz="4000" b="1" dirty="0">
                <a:solidFill>
                  <a:schemeClr val="bg2">
                    <a:lumMod val="1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年诺贝尔物理学奖</a:t>
            </a:r>
            <a:endParaRPr lang="zh-CN" altLang="en-US" sz="4000" dirty="0">
              <a:solidFill>
                <a:schemeClr val="bg2">
                  <a:lumMod val="10000"/>
                </a:schemeClr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111021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">
            <a:extLst>
              <a:ext uri="{FF2B5EF4-FFF2-40B4-BE49-F238E27FC236}">
                <a16:creationId xmlns:a16="http://schemas.microsoft.com/office/drawing/2014/main" id="{88AFE531-4D68-01C4-6A2A-57AF2322D41E}"/>
              </a:ext>
            </a:extLst>
          </p:cNvPr>
          <p:cNvSpPr/>
          <p:nvPr/>
        </p:nvSpPr>
        <p:spPr>
          <a:xfrm>
            <a:off x="-36598" y="0"/>
            <a:ext cx="17406121" cy="1044476"/>
          </a:xfrm>
          <a:prstGeom prst="rect">
            <a:avLst/>
          </a:prstGeom>
          <a:solidFill>
            <a:srgbClr val="0D9082">
              <a:alpha val="50000"/>
            </a:srgbClr>
          </a:solidFill>
          <a:ln w="3175">
            <a:miter lim="400000"/>
          </a:ln>
        </p:spPr>
        <p:txBody>
          <a:bodyPr lIns="36125" tIns="36125" rIns="36125" bIns="36125" anchor="ctr"/>
          <a:lstStyle/>
          <a:p>
            <a:pPr defTabSz="782735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933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A687587-69C4-B69B-3DE9-AF998E32B2EF}"/>
              </a:ext>
            </a:extLst>
          </p:cNvPr>
          <p:cNvSpPr txBox="1"/>
          <p:nvPr/>
        </p:nvSpPr>
        <p:spPr>
          <a:xfrm>
            <a:off x="254000" y="123538"/>
            <a:ext cx="5905916" cy="83099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bg2">
                    <a:lumMod val="1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无中微子双贝塔衰变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A449F33-6642-D350-BED5-96611B431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5138" y="1250485"/>
            <a:ext cx="4052716" cy="345831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ECDB5D8-8CD4-5B5C-B6C7-30248F2CA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0903" y="5044798"/>
            <a:ext cx="3615285" cy="298917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B497C5F-A454-0AB0-FBA2-75AF43F10616}"/>
              </a:ext>
            </a:extLst>
          </p:cNvPr>
          <p:cNvSpPr txBox="1"/>
          <p:nvPr/>
        </p:nvSpPr>
        <p:spPr>
          <a:xfrm>
            <a:off x="404075" y="3946202"/>
            <a:ext cx="12115802" cy="409342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CN" altLang="en-US" sz="4000" b="1" dirty="0">
                <a:solidFill>
                  <a:srgbClr val="9517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如何确定中微子是否具有</a:t>
            </a:r>
            <a:r>
              <a:rPr lang="en-US" altLang="zh-CN" sz="4000" b="1" dirty="0">
                <a:solidFill>
                  <a:srgbClr val="9517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Majorana</a:t>
            </a:r>
            <a:r>
              <a:rPr lang="zh-CN" altLang="en-US" sz="4000" b="1" dirty="0">
                <a:solidFill>
                  <a:srgbClr val="9517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属性？</a:t>
            </a:r>
            <a:endParaRPr lang="en-US" altLang="zh-CN" sz="4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zh-CN" alt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对于某些核，由于结合能的限制，不能发生贝塔衰变，但是可以发生双贝塔衰变。</a:t>
            </a:r>
            <a:endParaRPr lang="en-US" altLang="zh-CN" sz="4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当中微子具有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Majorana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属性时，可以自然地发生</a:t>
            </a:r>
            <a:r>
              <a:rPr lang="zh-CN" altLang="en-US" sz="4000" b="1" dirty="0">
                <a:solidFill>
                  <a:srgbClr val="4E9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无中微子双贝塔衰变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F2EBCB0-EEEE-4CA0-7F64-9FECB6E60075}"/>
              </a:ext>
            </a:extLst>
          </p:cNvPr>
          <p:cNvSpPr txBox="1"/>
          <p:nvPr/>
        </p:nvSpPr>
        <p:spPr>
          <a:xfrm>
            <a:off x="404075" y="954535"/>
            <a:ext cx="12115802" cy="286232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CN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中微子质量起源？</a:t>
            </a:r>
            <a:endParaRPr lang="en-US" altLang="zh-CN" sz="4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zh-CN" alt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中微子是</a:t>
            </a:r>
            <a:r>
              <a:rPr lang="en-US" altLang="zh-CN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Dirac</a:t>
            </a:r>
            <a:r>
              <a:rPr lang="zh-CN" alt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粒子：</a:t>
            </a:r>
            <a:r>
              <a:rPr lang="en-US" altLang="zh-CN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Higgs </a:t>
            </a:r>
            <a:r>
              <a:rPr lang="zh-CN" alt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机制</a:t>
            </a:r>
            <a:endParaRPr lang="en-US" altLang="zh-CN" sz="4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中微子是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Majorana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粒子：跷跷板机制</a:t>
            </a:r>
            <a:endParaRPr lang="en-US" altLang="zh-CN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26716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458BE1-080F-4F6F-FFDD-FE750EE7CD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colorTemperature colorTemp="5506"/>
                    </a14:imgEffect>
                    <a14:imgEffect>
                      <a14:saturation sat="0"/>
                    </a14:imgEffect>
                    <a14:imgEffect>
                      <a14:brightnessContrast bright="-37000" contrast="100000"/>
                    </a14:imgEffect>
                  </a14:imgLayer>
                </a14:imgProps>
              </a:ext>
            </a:extLst>
          </a:blip>
          <a:srcRect l="-1" r="65473"/>
          <a:stretch/>
        </p:blipFill>
        <p:spPr>
          <a:xfrm>
            <a:off x="3510890" y="2206755"/>
            <a:ext cx="4533901" cy="252804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90BDDAF-0C22-1949-A6E0-2A7C9AB153A1}"/>
              </a:ext>
            </a:extLst>
          </p:cNvPr>
          <p:cNvSpPr txBox="1"/>
          <p:nvPr/>
        </p:nvSpPr>
        <p:spPr>
          <a:xfrm>
            <a:off x="729283" y="2681085"/>
            <a:ext cx="2402958" cy="111184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Tree-level</a:t>
            </a:r>
            <a:endParaRPr lang="zh-CN" altLang="en-US" sz="3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B87F243-0151-C3C7-5B3E-0898AB713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7202" y="6614468"/>
            <a:ext cx="4021081" cy="23365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0ACCADF-3995-9777-DC7B-869965DEF47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247"/>
          <a:stretch/>
        </p:blipFill>
        <p:spPr>
          <a:xfrm>
            <a:off x="11876706" y="2761353"/>
            <a:ext cx="4533900" cy="2063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ED9529D-D09C-3F95-97C6-5FCA92CB3C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2075" y="1923073"/>
            <a:ext cx="2692400" cy="2819400"/>
          </a:xfrm>
          <a:prstGeom prst="rect">
            <a:avLst/>
          </a:prstGeom>
        </p:spPr>
      </p:pic>
      <p:sp>
        <p:nvSpPr>
          <p:cNvPr id="15" name="圆角矩形 14">
            <a:extLst>
              <a:ext uri="{FF2B5EF4-FFF2-40B4-BE49-F238E27FC236}">
                <a16:creationId xmlns:a16="http://schemas.microsoft.com/office/drawing/2014/main" id="{2CB7D968-940A-737F-8C21-8D36C8A43F8A}"/>
              </a:ext>
            </a:extLst>
          </p:cNvPr>
          <p:cNvSpPr>
            <a:spLocks/>
          </p:cNvSpPr>
          <p:nvPr/>
        </p:nvSpPr>
        <p:spPr>
          <a:xfrm>
            <a:off x="350634" y="1794427"/>
            <a:ext cx="16343317" cy="3082373"/>
          </a:xfrm>
          <a:prstGeom prst="roundRect">
            <a:avLst/>
          </a:prstGeom>
          <a:noFill/>
          <a:ln w="50800" cap="flat">
            <a:solidFill>
              <a:schemeClr val="tx1">
                <a:lumMod val="75000"/>
              </a:schemeClr>
            </a:solidFill>
            <a:prstDash val="sysDot"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650158"/>
                      <a:gd name="connsiteY0" fmla="*/ 814770 h 4888523"/>
                      <a:gd name="connsiteX1" fmla="*/ 814770 w 6650158"/>
                      <a:gd name="connsiteY1" fmla="*/ 0 h 4888523"/>
                      <a:gd name="connsiteX2" fmla="*/ 5835388 w 6650158"/>
                      <a:gd name="connsiteY2" fmla="*/ 0 h 4888523"/>
                      <a:gd name="connsiteX3" fmla="*/ 6650158 w 6650158"/>
                      <a:gd name="connsiteY3" fmla="*/ 814770 h 4888523"/>
                      <a:gd name="connsiteX4" fmla="*/ 6650158 w 6650158"/>
                      <a:gd name="connsiteY4" fmla="*/ 4073753 h 4888523"/>
                      <a:gd name="connsiteX5" fmla="*/ 5835388 w 6650158"/>
                      <a:gd name="connsiteY5" fmla="*/ 4888523 h 4888523"/>
                      <a:gd name="connsiteX6" fmla="*/ 814770 w 6650158"/>
                      <a:gd name="connsiteY6" fmla="*/ 4888523 h 4888523"/>
                      <a:gd name="connsiteX7" fmla="*/ 0 w 6650158"/>
                      <a:gd name="connsiteY7" fmla="*/ 4073753 h 4888523"/>
                      <a:gd name="connsiteX8" fmla="*/ 0 w 6650158"/>
                      <a:gd name="connsiteY8" fmla="*/ 814770 h 4888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650158" h="4888523" extrusionOk="0">
                        <a:moveTo>
                          <a:pt x="0" y="814770"/>
                        </a:moveTo>
                        <a:cubicBezTo>
                          <a:pt x="-67469" y="323168"/>
                          <a:pt x="350881" y="5218"/>
                          <a:pt x="814770" y="0"/>
                        </a:cubicBezTo>
                        <a:cubicBezTo>
                          <a:pt x="3244977" y="132882"/>
                          <a:pt x="5049239" y="-84951"/>
                          <a:pt x="5835388" y="0"/>
                        </a:cubicBezTo>
                        <a:cubicBezTo>
                          <a:pt x="6229722" y="54346"/>
                          <a:pt x="6642456" y="407359"/>
                          <a:pt x="6650158" y="814770"/>
                        </a:cubicBezTo>
                        <a:cubicBezTo>
                          <a:pt x="6670345" y="1566455"/>
                          <a:pt x="6802638" y="2715098"/>
                          <a:pt x="6650158" y="4073753"/>
                        </a:cubicBezTo>
                        <a:cubicBezTo>
                          <a:pt x="6667127" y="4525751"/>
                          <a:pt x="6291257" y="4876413"/>
                          <a:pt x="5835388" y="4888523"/>
                        </a:cubicBezTo>
                        <a:cubicBezTo>
                          <a:pt x="3824049" y="4976162"/>
                          <a:pt x="2685186" y="4815844"/>
                          <a:pt x="814770" y="4888523"/>
                        </a:cubicBezTo>
                        <a:cubicBezTo>
                          <a:pt x="364206" y="4882997"/>
                          <a:pt x="-38765" y="4577611"/>
                          <a:pt x="0" y="4073753"/>
                        </a:cubicBezTo>
                        <a:cubicBezTo>
                          <a:pt x="-38581" y="2997582"/>
                          <a:pt x="63341" y="1284014"/>
                          <a:pt x="0" y="814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1C03E151-ACFF-35DF-1530-8A3A10C0D30F}"/>
              </a:ext>
            </a:extLst>
          </p:cNvPr>
          <p:cNvSpPr>
            <a:spLocks/>
          </p:cNvSpPr>
          <p:nvPr/>
        </p:nvSpPr>
        <p:spPr>
          <a:xfrm>
            <a:off x="350634" y="4975673"/>
            <a:ext cx="16343317" cy="4654390"/>
          </a:xfrm>
          <a:prstGeom prst="roundRect">
            <a:avLst/>
          </a:prstGeom>
          <a:noFill/>
          <a:ln w="50800" cap="flat">
            <a:solidFill>
              <a:schemeClr val="tx1">
                <a:lumMod val="75000"/>
              </a:schemeClr>
            </a:solidFill>
            <a:prstDash val="sysDot"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650158"/>
                      <a:gd name="connsiteY0" fmla="*/ 814770 h 4888523"/>
                      <a:gd name="connsiteX1" fmla="*/ 814770 w 6650158"/>
                      <a:gd name="connsiteY1" fmla="*/ 0 h 4888523"/>
                      <a:gd name="connsiteX2" fmla="*/ 5835388 w 6650158"/>
                      <a:gd name="connsiteY2" fmla="*/ 0 h 4888523"/>
                      <a:gd name="connsiteX3" fmla="*/ 6650158 w 6650158"/>
                      <a:gd name="connsiteY3" fmla="*/ 814770 h 4888523"/>
                      <a:gd name="connsiteX4" fmla="*/ 6650158 w 6650158"/>
                      <a:gd name="connsiteY4" fmla="*/ 4073753 h 4888523"/>
                      <a:gd name="connsiteX5" fmla="*/ 5835388 w 6650158"/>
                      <a:gd name="connsiteY5" fmla="*/ 4888523 h 4888523"/>
                      <a:gd name="connsiteX6" fmla="*/ 814770 w 6650158"/>
                      <a:gd name="connsiteY6" fmla="*/ 4888523 h 4888523"/>
                      <a:gd name="connsiteX7" fmla="*/ 0 w 6650158"/>
                      <a:gd name="connsiteY7" fmla="*/ 4073753 h 4888523"/>
                      <a:gd name="connsiteX8" fmla="*/ 0 w 6650158"/>
                      <a:gd name="connsiteY8" fmla="*/ 814770 h 4888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650158" h="4888523" extrusionOk="0">
                        <a:moveTo>
                          <a:pt x="0" y="814770"/>
                        </a:moveTo>
                        <a:cubicBezTo>
                          <a:pt x="-67469" y="323168"/>
                          <a:pt x="350881" y="5218"/>
                          <a:pt x="814770" y="0"/>
                        </a:cubicBezTo>
                        <a:cubicBezTo>
                          <a:pt x="3244977" y="132882"/>
                          <a:pt x="5049239" y="-84951"/>
                          <a:pt x="5835388" y="0"/>
                        </a:cubicBezTo>
                        <a:cubicBezTo>
                          <a:pt x="6229722" y="54346"/>
                          <a:pt x="6642456" y="407359"/>
                          <a:pt x="6650158" y="814770"/>
                        </a:cubicBezTo>
                        <a:cubicBezTo>
                          <a:pt x="6670345" y="1566455"/>
                          <a:pt x="6802638" y="2715098"/>
                          <a:pt x="6650158" y="4073753"/>
                        </a:cubicBezTo>
                        <a:cubicBezTo>
                          <a:pt x="6667127" y="4525751"/>
                          <a:pt x="6291257" y="4876413"/>
                          <a:pt x="5835388" y="4888523"/>
                        </a:cubicBezTo>
                        <a:cubicBezTo>
                          <a:pt x="3824049" y="4976162"/>
                          <a:pt x="2685186" y="4815844"/>
                          <a:pt x="814770" y="4888523"/>
                        </a:cubicBezTo>
                        <a:cubicBezTo>
                          <a:pt x="364206" y="4882997"/>
                          <a:pt x="-38765" y="4577611"/>
                          <a:pt x="0" y="4073753"/>
                        </a:cubicBezTo>
                        <a:cubicBezTo>
                          <a:pt x="-38581" y="2997582"/>
                          <a:pt x="63341" y="1284014"/>
                          <a:pt x="0" y="814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199E800-9900-478E-A659-E11B7E5D9323}"/>
              </a:ext>
            </a:extLst>
          </p:cNvPr>
          <p:cNvSpPr txBox="1"/>
          <p:nvPr/>
        </p:nvSpPr>
        <p:spPr>
          <a:xfrm>
            <a:off x="8689205" y="4684589"/>
            <a:ext cx="7281128" cy="110684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</a:t>
            </a:r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Scotogenic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  <a:endParaRPr lang="zh-CN" altLang="en-US" sz="3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">
            <a:extLst>
              <a:ext uri="{FF2B5EF4-FFF2-40B4-BE49-F238E27FC236}">
                <a16:creationId xmlns:a16="http://schemas.microsoft.com/office/drawing/2014/main" id="{AB1BD4F5-1808-482D-6919-E914E69174B6}"/>
              </a:ext>
            </a:extLst>
          </p:cNvPr>
          <p:cNvSpPr/>
          <p:nvPr/>
        </p:nvSpPr>
        <p:spPr>
          <a:xfrm>
            <a:off x="-65858" y="-37867"/>
            <a:ext cx="17406121" cy="1044476"/>
          </a:xfrm>
          <a:prstGeom prst="rect">
            <a:avLst/>
          </a:prstGeom>
          <a:solidFill>
            <a:srgbClr val="0D9082">
              <a:alpha val="50000"/>
            </a:srgbClr>
          </a:solidFill>
          <a:ln w="3175">
            <a:miter lim="400000"/>
          </a:ln>
        </p:spPr>
        <p:txBody>
          <a:bodyPr lIns="36125" tIns="36125" rIns="36125" bIns="36125" anchor="ctr"/>
          <a:lstStyle/>
          <a:p>
            <a:pPr defTabSz="782735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933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B497C5F-A454-0AB0-FBA2-75AF43F10616}"/>
              </a:ext>
            </a:extLst>
          </p:cNvPr>
          <p:cNvSpPr txBox="1"/>
          <p:nvPr/>
        </p:nvSpPr>
        <p:spPr>
          <a:xfrm>
            <a:off x="350634" y="408776"/>
            <a:ext cx="5985829" cy="136050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altLang="zh-CN" sz="4000" b="1" dirty="0">
                <a:solidFill>
                  <a:srgbClr val="9517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Majorana</a:t>
            </a:r>
            <a:r>
              <a:rPr lang="zh-CN" altLang="en-US" sz="4000" b="1" dirty="0">
                <a:solidFill>
                  <a:srgbClr val="9517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中微子质量模型</a:t>
            </a:r>
            <a:endParaRPr lang="en-US" altLang="zh-CN" sz="4000" b="1" dirty="0">
              <a:solidFill>
                <a:srgbClr val="9517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540935C-520A-4B23-42BC-3A98172F00A1}"/>
              </a:ext>
            </a:extLst>
          </p:cNvPr>
          <p:cNvSpPr txBox="1"/>
          <p:nvPr/>
        </p:nvSpPr>
        <p:spPr>
          <a:xfrm>
            <a:off x="-756969" y="68872"/>
            <a:ext cx="6687127" cy="83099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bg2">
                    <a:lumMod val="1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中微子质量模型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08E2C94-1F8B-19C2-FA77-6E46AE167D69}"/>
              </a:ext>
            </a:extLst>
          </p:cNvPr>
          <p:cNvSpPr txBox="1"/>
          <p:nvPr/>
        </p:nvSpPr>
        <p:spPr>
          <a:xfrm>
            <a:off x="12329769" y="6148706"/>
            <a:ext cx="4364182" cy="230832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zh-CN" alt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引入额外对称性</a:t>
            </a:r>
            <a:endParaRPr lang="en-US" altLang="zh-CN" sz="3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zh-CN" alt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最轻的中性粒子可以作为暗物质候选者</a:t>
            </a:r>
            <a:endParaRPr lang="en-US" altLang="zh-CN" sz="3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41F1A5B-DACF-A4EB-1FEF-EE69F590AC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6595" y="5147131"/>
            <a:ext cx="5940642" cy="402786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B45A88B-4A46-0AB8-52CF-0ACE0D7A5A48}"/>
              </a:ext>
            </a:extLst>
          </p:cNvPr>
          <p:cNvSpPr txBox="1"/>
          <p:nvPr/>
        </p:nvSpPr>
        <p:spPr>
          <a:xfrm>
            <a:off x="646312" y="6626658"/>
            <a:ext cx="2402958" cy="111184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Loop-level</a:t>
            </a:r>
            <a:endParaRPr lang="zh-CN" altLang="en-US" sz="3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5ADB7F0-F28F-D262-CCC3-8E2B068264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4956" y="2791978"/>
            <a:ext cx="488637" cy="40487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00A3135-5A6A-293B-0006-6DEA70E99F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9247" y="2791978"/>
            <a:ext cx="488637" cy="3513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F37EED7-9734-0354-460F-63F961C919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6598" y="2037569"/>
            <a:ext cx="488637" cy="40487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6A8D336-E9FD-043E-9140-7F1636D0E6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67641" y="2057129"/>
            <a:ext cx="488637" cy="40487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CF78D8E-471D-5AD7-0E3F-9770E788B3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92700" y="2848760"/>
            <a:ext cx="488637" cy="40487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2A5A97A-A739-A86C-B46E-71F948C651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75159" y="2819392"/>
            <a:ext cx="488637" cy="40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7768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">
            <a:extLst>
              <a:ext uri="{FF2B5EF4-FFF2-40B4-BE49-F238E27FC236}">
                <a16:creationId xmlns:a16="http://schemas.microsoft.com/office/drawing/2014/main" id="{AB1BD4F5-1808-482D-6919-E914E69174B6}"/>
              </a:ext>
            </a:extLst>
          </p:cNvPr>
          <p:cNvSpPr/>
          <p:nvPr/>
        </p:nvSpPr>
        <p:spPr>
          <a:xfrm>
            <a:off x="-65858" y="-37867"/>
            <a:ext cx="17406121" cy="1044476"/>
          </a:xfrm>
          <a:prstGeom prst="rect">
            <a:avLst/>
          </a:prstGeom>
          <a:solidFill>
            <a:srgbClr val="0D9082">
              <a:alpha val="50000"/>
            </a:srgbClr>
          </a:solidFill>
          <a:ln w="3175">
            <a:miter lim="400000"/>
          </a:ln>
        </p:spPr>
        <p:txBody>
          <a:bodyPr lIns="36125" tIns="36125" rIns="36125" bIns="36125" anchor="ctr"/>
          <a:lstStyle/>
          <a:p>
            <a:pPr defTabSz="782735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933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165C749-CEF9-21B1-942E-87BD9BFA4A1E}"/>
              </a:ext>
            </a:extLst>
          </p:cNvPr>
          <p:cNvSpPr txBox="1"/>
          <p:nvPr/>
        </p:nvSpPr>
        <p:spPr>
          <a:xfrm>
            <a:off x="361514" y="402301"/>
            <a:ext cx="5985829" cy="136050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altLang="zh-CN" sz="4000" b="1" dirty="0">
                <a:solidFill>
                  <a:srgbClr val="9517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Dirac</a:t>
            </a:r>
            <a:r>
              <a:rPr lang="zh-CN" altLang="en-US" sz="4000" b="1" dirty="0">
                <a:solidFill>
                  <a:srgbClr val="9517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中微子质量模型</a:t>
            </a:r>
            <a:endParaRPr lang="en-US" altLang="zh-CN" sz="4000" b="1" dirty="0">
              <a:solidFill>
                <a:srgbClr val="9517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D2A5CF1-CBB8-7257-8718-B2C52EFC2D7B}"/>
              </a:ext>
            </a:extLst>
          </p:cNvPr>
          <p:cNvSpPr txBox="1"/>
          <p:nvPr/>
        </p:nvSpPr>
        <p:spPr>
          <a:xfrm>
            <a:off x="385587" y="6017296"/>
            <a:ext cx="11432309" cy="136050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altLang="zh-CN" sz="4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CMB</a:t>
            </a:r>
            <a:r>
              <a:rPr lang="zh-CN" altLang="en-US" sz="4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对中微子有效数量敏感</a:t>
            </a:r>
            <a:endParaRPr lang="en-US" altLang="zh-CN" sz="4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6A54A65-F5AE-7AE6-D448-C07701926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9" y="1978172"/>
            <a:ext cx="9260116" cy="45674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AAF013-5AF7-4574-8190-81E45EA3E5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295"/>
          <a:stretch/>
        </p:blipFill>
        <p:spPr>
          <a:xfrm>
            <a:off x="9252432" y="1941937"/>
            <a:ext cx="8087831" cy="4206553"/>
          </a:xfrm>
          <a:prstGeom prst="rect">
            <a:avLst/>
          </a:prstGeom>
        </p:spPr>
      </p:pic>
      <p:sp>
        <p:nvSpPr>
          <p:cNvPr id="5" name="圆角矩形 4">
            <a:extLst>
              <a:ext uri="{FF2B5EF4-FFF2-40B4-BE49-F238E27FC236}">
                <a16:creationId xmlns:a16="http://schemas.microsoft.com/office/drawing/2014/main" id="{0DCE2037-1E8A-39D6-FCE0-4037D540B043}"/>
              </a:ext>
            </a:extLst>
          </p:cNvPr>
          <p:cNvSpPr>
            <a:spLocks/>
          </p:cNvSpPr>
          <p:nvPr/>
        </p:nvSpPr>
        <p:spPr>
          <a:xfrm>
            <a:off x="330200" y="1794427"/>
            <a:ext cx="9030776" cy="4567490"/>
          </a:xfrm>
          <a:prstGeom prst="roundRect">
            <a:avLst/>
          </a:prstGeom>
          <a:noFill/>
          <a:ln w="50800" cap="flat">
            <a:solidFill>
              <a:schemeClr val="tx1">
                <a:lumMod val="75000"/>
              </a:schemeClr>
            </a:solidFill>
            <a:prstDash val="sysDot"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650158"/>
                      <a:gd name="connsiteY0" fmla="*/ 814770 h 4888523"/>
                      <a:gd name="connsiteX1" fmla="*/ 814770 w 6650158"/>
                      <a:gd name="connsiteY1" fmla="*/ 0 h 4888523"/>
                      <a:gd name="connsiteX2" fmla="*/ 5835388 w 6650158"/>
                      <a:gd name="connsiteY2" fmla="*/ 0 h 4888523"/>
                      <a:gd name="connsiteX3" fmla="*/ 6650158 w 6650158"/>
                      <a:gd name="connsiteY3" fmla="*/ 814770 h 4888523"/>
                      <a:gd name="connsiteX4" fmla="*/ 6650158 w 6650158"/>
                      <a:gd name="connsiteY4" fmla="*/ 4073753 h 4888523"/>
                      <a:gd name="connsiteX5" fmla="*/ 5835388 w 6650158"/>
                      <a:gd name="connsiteY5" fmla="*/ 4888523 h 4888523"/>
                      <a:gd name="connsiteX6" fmla="*/ 814770 w 6650158"/>
                      <a:gd name="connsiteY6" fmla="*/ 4888523 h 4888523"/>
                      <a:gd name="connsiteX7" fmla="*/ 0 w 6650158"/>
                      <a:gd name="connsiteY7" fmla="*/ 4073753 h 4888523"/>
                      <a:gd name="connsiteX8" fmla="*/ 0 w 6650158"/>
                      <a:gd name="connsiteY8" fmla="*/ 814770 h 4888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650158" h="4888523" extrusionOk="0">
                        <a:moveTo>
                          <a:pt x="0" y="814770"/>
                        </a:moveTo>
                        <a:cubicBezTo>
                          <a:pt x="-67469" y="323168"/>
                          <a:pt x="350881" y="5218"/>
                          <a:pt x="814770" y="0"/>
                        </a:cubicBezTo>
                        <a:cubicBezTo>
                          <a:pt x="3244977" y="132882"/>
                          <a:pt x="5049239" y="-84951"/>
                          <a:pt x="5835388" y="0"/>
                        </a:cubicBezTo>
                        <a:cubicBezTo>
                          <a:pt x="6229722" y="54346"/>
                          <a:pt x="6642456" y="407359"/>
                          <a:pt x="6650158" y="814770"/>
                        </a:cubicBezTo>
                        <a:cubicBezTo>
                          <a:pt x="6670345" y="1566455"/>
                          <a:pt x="6802638" y="2715098"/>
                          <a:pt x="6650158" y="4073753"/>
                        </a:cubicBezTo>
                        <a:cubicBezTo>
                          <a:pt x="6667127" y="4525751"/>
                          <a:pt x="6291257" y="4876413"/>
                          <a:pt x="5835388" y="4888523"/>
                        </a:cubicBezTo>
                        <a:cubicBezTo>
                          <a:pt x="3824049" y="4976162"/>
                          <a:pt x="2685186" y="4815844"/>
                          <a:pt x="814770" y="4888523"/>
                        </a:cubicBezTo>
                        <a:cubicBezTo>
                          <a:pt x="364206" y="4882997"/>
                          <a:pt x="-38765" y="4577611"/>
                          <a:pt x="0" y="4073753"/>
                        </a:cubicBezTo>
                        <a:cubicBezTo>
                          <a:pt x="-38581" y="2997582"/>
                          <a:pt x="63341" y="1284014"/>
                          <a:pt x="0" y="814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5F149896-621F-2553-3205-948A68CBF7AF}"/>
              </a:ext>
            </a:extLst>
          </p:cNvPr>
          <p:cNvSpPr>
            <a:spLocks/>
          </p:cNvSpPr>
          <p:nvPr/>
        </p:nvSpPr>
        <p:spPr>
          <a:xfrm>
            <a:off x="9492564" y="1799076"/>
            <a:ext cx="7801072" cy="4567490"/>
          </a:xfrm>
          <a:prstGeom prst="roundRect">
            <a:avLst/>
          </a:prstGeom>
          <a:noFill/>
          <a:ln w="50800" cap="flat">
            <a:solidFill>
              <a:schemeClr val="tx1">
                <a:lumMod val="75000"/>
              </a:schemeClr>
            </a:solidFill>
            <a:prstDash val="sysDot"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650158"/>
                      <a:gd name="connsiteY0" fmla="*/ 814770 h 4888523"/>
                      <a:gd name="connsiteX1" fmla="*/ 814770 w 6650158"/>
                      <a:gd name="connsiteY1" fmla="*/ 0 h 4888523"/>
                      <a:gd name="connsiteX2" fmla="*/ 5835388 w 6650158"/>
                      <a:gd name="connsiteY2" fmla="*/ 0 h 4888523"/>
                      <a:gd name="connsiteX3" fmla="*/ 6650158 w 6650158"/>
                      <a:gd name="connsiteY3" fmla="*/ 814770 h 4888523"/>
                      <a:gd name="connsiteX4" fmla="*/ 6650158 w 6650158"/>
                      <a:gd name="connsiteY4" fmla="*/ 4073753 h 4888523"/>
                      <a:gd name="connsiteX5" fmla="*/ 5835388 w 6650158"/>
                      <a:gd name="connsiteY5" fmla="*/ 4888523 h 4888523"/>
                      <a:gd name="connsiteX6" fmla="*/ 814770 w 6650158"/>
                      <a:gd name="connsiteY6" fmla="*/ 4888523 h 4888523"/>
                      <a:gd name="connsiteX7" fmla="*/ 0 w 6650158"/>
                      <a:gd name="connsiteY7" fmla="*/ 4073753 h 4888523"/>
                      <a:gd name="connsiteX8" fmla="*/ 0 w 6650158"/>
                      <a:gd name="connsiteY8" fmla="*/ 814770 h 4888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650158" h="4888523" extrusionOk="0">
                        <a:moveTo>
                          <a:pt x="0" y="814770"/>
                        </a:moveTo>
                        <a:cubicBezTo>
                          <a:pt x="-67469" y="323168"/>
                          <a:pt x="350881" y="5218"/>
                          <a:pt x="814770" y="0"/>
                        </a:cubicBezTo>
                        <a:cubicBezTo>
                          <a:pt x="3244977" y="132882"/>
                          <a:pt x="5049239" y="-84951"/>
                          <a:pt x="5835388" y="0"/>
                        </a:cubicBezTo>
                        <a:cubicBezTo>
                          <a:pt x="6229722" y="54346"/>
                          <a:pt x="6642456" y="407359"/>
                          <a:pt x="6650158" y="814770"/>
                        </a:cubicBezTo>
                        <a:cubicBezTo>
                          <a:pt x="6670345" y="1566455"/>
                          <a:pt x="6802638" y="2715098"/>
                          <a:pt x="6650158" y="4073753"/>
                        </a:cubicBezTo>
                        <a:cubicBezTo>
                          <a:pt x="6667127" y="4525751"/>
                          <a:pt x="6291257" y="4876413"/>
                          <a:pt x="5835388" y="4888523"/>
                        </a:cubicBezTo>
                        <a:cubicBezTo>
                          <a:pt x="3824049" y="4976162"/>
                          <a:pt x="2685186" y="4815844"/>
                          <a:pt x="814770" y="4888523"/>
                        </a:cubicBezTo>
                        <a:cubicBezTo>
                          <a:pt x="364206" y="4882997"/>
                          <a:pt x="-38765" y="4577611"/>
                          <a:pt x="0" y="4073753"/>
                        </a:cubicBezTo>
                        <a:cubicBezTo>
                          <a:pt x="-38581" y="2997582"/>
                          <a:pt x="63341" y="1284014"/>
                          <a:pt x="0" y="814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209A09B-2877-F228-C04C-9EBB026217F9}"/>
              </a:ext>
            </a:extLst>
          </p:cNvPr>
          <p:cNvSpPr txBox="1"/>
          <p:nvPr/>
        </p:nvSpPr>
        <p:spPr>
          <a:xfrm>
            <a:off x="-756969" y="68872"/>
            <a:ext cx="6687127" cy="83099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bg2">
                    <a:lumMod val="1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中微子质量模型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2C40EFC-38A4-26E0-7AD9-FD27A2D900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893" y="7763016"/>
            <a:ext cx="7762862" cy="136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5566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FBDAA-6870-DEE2-B696-2A31B0EA1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1BA7ADE4-B8F6-1A60-4200-61C0B15E9BFB}"/>
              </a:ext>
            </a:extLst>
          </p:cNvPr>
          <p:cNvSpPr txBox="1"/>
          <p:nvPr/>
        </p:nvSpPr>
        <p:spPr>
          <a:xfrm>
            <a:off x="3343454" y="1769259"/>
            <a:ext cx="8710046" cy="185223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CN" altLang="en-US" sz="5400" b="1" dirty="0">
                <a:solidFill>
                  <a:srgbClr val="C00000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Times New Roman" panose="02020603050405020304" pitchFamily="18" charset="0"/>
              </a:rPr>
              <a:t>轻子味不守恒</a:t>
            </a:r>
          </a:p>
        </p:txBody>
      </p:sp>
      <p:sp>
        <p:nvSpPr>
          <p:cNvPr id="5" name="矩形">
            <a:extLst>
              <a:ext uri="{FF2B5EF4-FFF2-40B4-BE49-F238E27FC236}">
                <a16:creationId xmlns:a16="http://schemas.microsoft.com/office/drawing/2014/main" id="{DE651894-1E8D-A958-F6C8-449B1F0720C0}"/>
              </a:ext>
            </a:extLst>
          </p:cNvPr>
          <p:cNvSpPr/>
          <p:nvPr/>
        </p:nvSpPr>
        <p:spPr>
          <a:xfrm>
            <a:off x="-36598" y="0"/>
            <a:ext cx="17406121" cy="1044476"/>
          </a:xfrm>
          <a:prstGeom prst="rect">
            <a:avLst/>
          </a:prstGeom>
          <a:solidFill>
            <a:srgbClr val="0D9082">
              <a:alpha val="50000"/>
            </a:srgbClr>
          </a:solidFill>
          <a:ln w="3175">
            <a:miter lim="400000"/>
          </a:ln>
        </p:spPr>
        <p:txBody>
          <a:bodyPr lIns="36125" tIns="36125" rIns="36125" bIns="36125" anchor="ctr"/>
          <a:lstStyle/>
          <a:p>
            <a:pPr defTabSz="782735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933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5F64CB3-8A1B-998F-D63E-F8BD983A97EB}"/>
              </a:ext>
            </a:extLst>
          </p:cNvPr>
          <p:cNvSpPr txBox="1"/>
          <p:nvPr/>
        </p:nvSpPr>
        <p:spPr>
          <a:xfrm>
            <a:off x="330199" y="106739"/>
            <a:ext cx="6554571" cy="83099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zh-CN" altLang="en-US" sz="4800" b="1" dirty="0">
                <a:solidFill>
                  <a:schemeClr val="bg2">
                    <a:lumMod val="1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轻子味破坏</a:t>
            </a:r>
          </a:p>
        </p:txBody>
      </p:sp>
      <p:pic>
        <p:nvPicPr>
          <p:cNvPr id="3" name="Picture 2" descr="Figure 1 from Neutrino-induced forward meson-production reactions in ...">
            <a:extLst>
              <a:ext uri="{FF2B5EF4-FFF2-40B4-BE49-F238E27FC236}">
                <a16:creationId xmlns:a16="http://schemas.microsoft.com/office/drawing/2014/main" id="{0DFD07C2-89D3-8E5B-F130-099D87563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719" y="5473736"/>
            <a:ext cx="4364952" cy="297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µ + → e + e − e + decay via neutrino mixing. | Download Scientific Diagram">
            <a:extLst>
              <a:ext uri="{FF2B5EF4-FFF2-40B4-BE49-F238E27FC236}">
                <a16:creationId xmlns:a16="http://schemas.microsoft.com/office/drawing/2014/main" id="{3D59C3BE-DA99-DFC7-4E71-58BB5DA2B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937" y="5473736"/>
            <a:ext cx="5892899" cy="29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51ACE308-8D18-1202-DD77-E4BF375FB93B}"/>
              </a:ext>
            </a:extLst>
          </p:cNvPr>
          <p:cNvGrpSpPr/>
          <p:nvPr/>
        </p:nvGrpSpPr>
        <p:grpSpPr>
          <a:xfrm>
            <a:off x="647866" y="5759623"/>
            <a:ext cx="5919236" cy="2694957"/>
            <a:chOff x="1940234" y="2372988"/>
            <a:chExt cx="5919236" cy="2694957"/>
          </a:xfrm>
        </p:grpSpPr>
        <p:pic>
          <p:nvPicPr>
            <p:cNvPr id="7" name="Picture 4" descr="µ + → e + e − e + decay via neutrino mixing. | Download Scientific Diagram">
              <a:extLst>
                <a:ext uri="{FF2B5EF4-FFF2-40B4-BE49-F238E27FC236}">
                  <a16:creationId xmlns:a16="http://schemas.microsoft.com/office/drawing/2014/main" id="{704A0298-426A-F9E6-7204-6E15F130D7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74" r="18155"/>
            <a:stretch/>
          </p:blipFill>
          <p:spPr bwMode="auto">
            <a:xfrm>
              <a:off x="1940234" y="2479728"/>
              <a:ext cx="5219983" cy="258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663C5E0-7528-3173-9C1F-B02C6BAE2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32270" y="2372988"/>
              <a:ext cx="1727200" cy="7747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E6F15A4-9C67-02CD-7720-AB417BF415E5}"/>
                  </a:ext>
                </a:extLst>
              </p:cNvPr>
              <p:cNvSpPr txBox="1"/>
              <p:nvPr/>
            </p:nvSpPr>
            <p:spPr>
              <a:xfrm>
                <a:off x="1118755" y="8700801"/>
                <a:ext cx="4584747" cy="547158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7093" tIns="27093" rIns="27093" bIns="27093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Helvetica Neue"/>
                        </a:rPr>
                        <m:t>𝜇</m:t>
                      </m:r>
                      <m:r>
                        <a:rPr kumimoji="0" lang="zh-CN" alt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Helvetica Neue"/>
                        </a:rPr>
                        <m:t>→</m:t>
                      </m:r>
                      <m:r>
                        <a:rPr kumimoji="0" lang="en-US" altLang="zh-CN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Helvetica Neue"/>
                        </a:rPr>
                        <m:t>𝑒</m:t>
                      </m:r>
                      <m:r>
                        <a:rPr kumimoji="0" lang="zh-CN" alt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Helvetica Neue"/>
                        </a:rPr>
                        <m:t>𝛾</m:t>
                      </m:r>
                    </m:oMath>
                  </m:oMathPara>
                </a14:m>
                <a:endParaRPr kumimoji="0" lang="zh-CN" altLang="en-US" sz="3200" b="0" i="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E6F15A4-9C67-02CD-7720-AB417BF41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755" y="8700801"/>
                <a:ext cx="4584747" cy="5471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175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585EBB9-0C43-A134-18AF-A661BAC43922}"/>
                  </a:ext>
                </a:extLst>
              </p:cNvPr>
              <p:cNvSpPr txBox="1"/>
              <p:nvPr/>
            </p:nvSpPr>
            <p:spPr>
              <a:xfrm>
                <a:off x="5979937" y="8700801"/>
                <a:ext cx="4584747" cy="547158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7093" tIns="27093" rIns="27093" bIns="27093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Helvetica Neue"/>
                        </a:rPr>
                        <m:t>𝜇</m:t>
                      </m:r>
                      <m:r>
                        <a:rPr kumimoji="0" lang="zh-CN" alt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Helvetica Neue"/>
                        </a:rPr>
                        <m:t>→3</m:t>
                      </m:r>
                      <m:r>
                        <a:rPr kumimoji="0" lang="en-US" altLang="zh-CN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Helvetica Neue"/>
                        </a:rPr>
                        <m:t>𝑒</m:t>
                      </m:r>
                    </m:oMath>
                  </m:oMathPara>
                </a14:m>
                <a:endParaRPr kumimoji="0" lang="zh-CN" altLang="en-US" sz="3200" b="0" i="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585EBB9-0C43-A134-18AF-A661BAC43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937" y="8700801"/>
                <a:ext cx="4584747" cy="5471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175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2A8566F1-0073-3E8C-8B0F-D4C17F20A92B}"/>
              </a:ext>
            </a:extLst>
          </p:cNvPr>
          <p:cNvSpPr txBox="1"/>
          <p:nvPr/>
        </p:nvSpPr>
        <p:spPr>
          <a:xfrm>
            <a:off x="444455" y="465354"/>
            <a:ext cx="10382745" cy="136050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CN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中微子振荡</a:t>
            </a:r>
            <a:r>
              <a:rPr lang="zh-CN" altLang="en-US" sz="4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意味着轻子味之间可以相互转化</a:t>
            </a:r>
          </a:p>
        </p:txBody>
      </p:sp>
      <p:sp>
        <p:nvSpPr>
          <p:cNvPr id="13" name="下箭头 12">
            <a:extLst>
              <a:ext uri="{FF2B5EF4-FFF2-40B4-BE49-F238E27FC236}">
                <a16:creationId xmlns:a16="http://schemas.microsoft.com/office/drawing/2014/main" id="{3332E389-6411-8C65-657E-80BB2C865F7F}"/>
              </a:ext>
            </a:extLst>
          </p:cNvPr>
          <p:cNvSpPr/>
          <p:nvPr/>
        </p:nvSpPr>
        <p:spPr>
          <a:xfrm>
            <a:off x="5077763" y="1937516"/>
            <a:ext cx="722412" cy="712922"/>
          </a:xfrm>
          <a:prstGeom prst="downArrow">
            <a:avLst/>
          </a:prstGeom>
          <a:solidFill>
            <a:srgbClr val="000000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1FF3A44-0450-7C5D-3816-AEB9F34EF4B4}"/>
              </a:ext>
            </a:extLst>
          </p:cNvPr>
          <p:cNvSpPr txBox="1"/>
          <p:nvPr/>
        </p:nvSpPr>
        <p:spPr>
          <a:xfrm>
            <a:off x="2507104" y="3514758"/>
            <a:ext cx="10382745" cy="185223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CN" altLang="en-US" sz="5400" b="1" dirty="0">
                <a:solidFill>
                  <a:schemeClr val="accent2">
                    <a:lumMod val="5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Times New Roman" panose="02020603050405020304" pitchFamily="18" charset="0"/>
              </a:rPr>
              <a:t>带电轻子味破坏过程</a:t>
            </a:r>
          </a:p>
        </p:txBody>
      </p:sp>
      <p:sp>
        <p:nvSpPr>
          <p:cNvPr id="21" name="下箭头 20">
            <a:extLst>
              <a:ext uri="{FF2B5EF4-FFF2-40B4-BE49-F238E27FC236}">
                <a16:creationId xmlns:a16="http://schemas.microsoft.com/office/drawing/2014/main" id="{7E335A2A-9B76-A0D1-98D5-BFBD06B1F6DB}"/>
              </a:ext>
            </a:extLst>
          </p:cNvPr>
          <p:cNvSpPr/>
          <p:nvPr/>
        </p:nvSpPr>
        <p:spPr>
          <a:xfrm>
            <a:off x="5077763" y="3733158"/>
            <a:ext cx="722412" cy="712922"/>
          </a:xfrm>
          <a:prstGeom prst="downArrow">
            <a:avLst/>
          </a:prstGeom>
          <a:solidFill>
            <a:srgbClr val="000000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F8CB5D65-D3B7-5BB4-F29D-DF0F3CD383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66012" y="1136935"/>
            <a:ext cx="3861593" cy="37569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35002F6-1A4B-1C1A-0C51-F42114395BAC}"/>
                  </a:ext>
                </a:extLst>
              </p:cNvPr>
              <p:cNvSpPr txBox="1"/>
              <p:nvPr/>
            </p:nvSpPr>
            <p:spPr>
              <a:xfrm>
                <a:off x="12204719" y="8700801"/>
                <a:ext cx="4584747" cy="547158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7093" tIns="27093" rIns="27093" bIns="27093" numCol="1" spcCol="38100" rtlCol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zh-CN" alt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Helvetica Neue"/>
                      </a:rPr>
                      <m:t>𝜇</m:t>
                    </m:r>
                    <m:r>
                      <a:rPr kumimoji="0" lang="en-US" altLang="zh-CN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Helvetica Neue"/>
                      </a:rPr>
                      <m:t>−</m:t>
                    </m:r>
                    <m:r>
                      <a:rPr kumimoji="0" lang="en-US" altLang="zh-CN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Helvetica Neue"/>
                      </a:rPr>
                      <m:t>𝑒</m:t>
                    </m:r>
                  </m:oMath>
                </a14:m>
                <a:r>
                  <a:rPr kumimoji="0" lang="en-US" altLang="zh-CN" sz="3200" b="0" i="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 Neue"/>
                  </a:rPr>
                  <a:t> conversion</a:t>
                </a:r>
                <a:endParaRPr kumimoji="0" lang="zh-CN" altLang="en-US" sz="3200" b="0" i="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35002F6-1A4B-1C1A-0C51-F42114395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719" y="8700801"/>
                <a:ext cx="4584747" cy="547158"/>
              </a:xfrm>
              <a:prstGeom prst="rect">
                <a:avLst/>
              </a:prstGeom>
              <a:blipFill>
                <a:blip r:embed="rId8"/>
                <a:stretch>
                  <a:fillRect t="-17778" b="-38889"/>
                </a:stretch>
              </a:blipFill>
              <a:ln w="3175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333095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21_BasicWhite">
    <a:dk1>
      <a:srgbClr val="5E5E5E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FD932"/>
    </a:accent4>
    <a:accent5>
      <a:srgbClr val="FF644E"/>
    </a:accent5>
    <a:accent6>
      <a:srgbClr val="FF42A1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4593</TotalTime>
  <Words>429</Words>
  <Application>Microsoft Office PowerPoint</Application>
  <PresentationFormat>自定义</PresentationFormat>
  <Paragraphs>75</Paragraphs>
  <Slides>15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ACADEMY ENGRAVED LET PLAIN:1.0</vt:lpstr>
      <vt:lpstr>Avenir Next Demi Bold</vt:lpstr>
      <vt:lpstr>Avenir Next Medium</vt:lpstr>
      <vt:lpstr>Canela Bold</vt:lpstr>
      <vt:lpstr>Canela Text Regular</vt:lpstr>
      <vt:lpstr>Helvetica Neue</vt:lpstr>
      <vt:lpstr>Helvetica Neue Medium</vt:lpstr>
      <vt:lpstr>Kaiti SC</vt:lpstr>
      <vt:lpstr>Songti SC</vt:lpstr>
      <vt:lpstr>黑体</vt:lpstr>
      <vt:lpstr>黑体</vt:lpstr>
      <vt:lpstr>Arial</vt:lpstr>
      <vt:lpstr>Cambria Math</vt:lpstr>
      <vt:lpstr>Times New Roman</vt:lpstr>
      <vt:lpstr>Wingdings</vt:lpstr>
      <vt:lpstr>21_BasicWhite</vt:lpstr>
      <vt:lpstr>Neutrino and dark matter physics  study group @ CCNU</vt:lpstr>
      <vt:lpstr>导师：  陈绍龙教授 Prof. Shao-Long Chen                   学生：  21级 江雯雯   Wen-wen Jiang  21级 肖雨奇   Yu-Qi Xiao  23级 李天       Tian Li  24级 程清峰   Qing-Feng Cheng  24级 周峰辉   Feng-Hui Zhou  22级 陈醴懿   Li-Yi Chen  23级 储不凡   Bu-Fan Chu  23级 俞炯灵   Jiong-Ling Yu 主要研究领域：  中微子、暗物质、正反物质不对称性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Hunters  中微子暗物质猎手</dc:title>
  <dc:creator>fh</dc:creator>
  <cp:lastModifiedBy>峰辉 周</cp:lastModifiedBy>
  <cp:revision>87</cp:revision>
  <dcterms:modified xsi:type="dcterms:W3CDTF">2024-11-29T14:06:01Z</dcterms:modified>
</cp:coreProperties>
</file>