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4369" r:id="rId4"/>
    <p:sldId id="4370" r:id="rId5"/>
    <p:sldId id="263" r:id="rId6"/>
    <p:sldId id="503" r:id="rId7"/>
    <p:sldId id="4352" r:id="rId8"/>
    <p:sldId id="4371" r:id="rId9"/>
    <p:sldId id="504" r:id="rId10"/>
    <p:sldId id="4372" r:id="rId11"/>
    <p:sldId id="506" r:id="rId12"/>
    <p:sldId id="505" r:id="rId13"/>
    <p:sldId id="439" r:id="rId14"/>
    <p:sldId id="507" r:id="rId15"/>
    <p:sldId id="508" r:id="rId16"/>
    <p:sldId id="4373" r:id="rId17"/>
    <p:sldId id="510" r:id="rId18"/>
    <p:sldId id="511" r:id="rId19"/>
    <p:sldId id="4374" r:id="rId20"/>
    <p:sldId id="513" r:id="rId21"/>
    <p:sldId id="4345" r:id="rId22"/>
    <p:sldId id="4346" r:id="rId23"/>
    <p:sldId id="4375" r:id="rId24"/>
    <p:sldId id="4356" r:id="rId25"/>
    <p:sldId id="431" r:id="rId26"/>
    <p:sldId id="4377" r:id="rId27"/>
    <p:sldId id="433" r:id="rId28"/>
    <p:sldId id="444" r:id="rId29"/>
    <p:sldId id="446" r:id="rId30"/>
    <p:sldId id="4366" r:id="rId31"/>
    <p:sldId id="451" r:id="rId32"/>
    <p:sldId id="4378" r:id="rId33"/>
    <p:sldId id="4379" r:id="rId34"/>
    <p:sldId id="4367" r:id="rId35"/>
    <p:sldId id="4368" r:id="rId36"/>
    <p:sldId id="490" r:id="rId37"/>
    <p:sldId id="483" r:id="rId38"/>
    <p:sldId id="407" r:id="rId39"/>
    <p:sldId id="484" r:id="rId40"/>
    <p:sldId id="468" r:id="rId41"/>
    <p:sldId id="516" r:id="rId42"/>
    <p:sldId id="4381" r:id="rId43"/>
    <p:sldId id="4358" r:id="rId44"/>
    <p:sldId id="4380" r:id="rId45"/>
    <p:sldId id="4360" r:id="rId46"/>
    <p:sldId id="282" r:id="rId47"/>
    <p:sldId id="4350" r:id="rId48"/>
    <p:sldId id="4376" r:id="rId49"/>
    <p:sldId id="512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 userDrawn="1">
          <p15:clr>
            <a:srgbClr val="A4A3A4"/>
          </p15:clr>
        </p15:guide>
        <p15:guide id="2" pos="35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6B0"/>
    <a:srgbClr val="F6FBFF"/>
    <a:srgbClr val="0F34A6"/>
    <a:srgbClr val="FFFF00"/>
    <a:srgbClr val="6B429E"/>
    <a:srgbClr val="942193"/>
    <a:srgbClr val="C65F10"/>
    <a:srgbClr val="4E8F00"/>
    <a:srgbClr val="F7F7F7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A855C15-69C9-4D67-82A2-5A833C4B72E2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insideH>
          <a:insideV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>
        <a:fontRef idx="none">
          <a:srgbClr val="08090C"/>
        </a:fontRef>
      </a:tcTxStyle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right>
          <a:top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firstCol>
    <a:la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>
                  <a:lumMod val="34000"/>
                  <a:lumOff val="66000"/>
                </a:schemeClr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rgbClr val="FFFFFF"/>
              </a:solidFill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6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6" y="324"/>
      </p:cViewPr>
      <p:guideLst>
        <p:guide orient="horz" pos="2138"/>
        <p:guide pos="35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92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5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19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/>
        </p:nvSpPr>
        <p:spPr>
          <a:xfrm>
            <a:off x="-24765" y="0"/>
            <a:ext cx="12216765" cy="7302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39" h="1150">
                <a:moveTo>
                  <a:pt x="0" y="0"/>
                </a:moveTo>
                <a:lnTo>
                  <a:pt x="19239" y="0"/>
                </a:lnTo>
                <a:lnTo>
                  <a:pt x="19239" y="1006"/>
                </a:lnTo>
                <a:lnTo>
                  <a:pt x="19239" y="1060"/>
                </a:lnTo>
                <a:lnTo>
                  <a:pt x="19239" y="1150"/>
                </a:lnTo>
                <a:lnTo>
                  <a:pt x="14895" y="1148"/>
                </a:lnTo>
                <a:lnTo>
                  <a:pt x="14711" y="1060"/>
                </a:lnTo>
                <a:lnTo>
                  <a:pt x="0" y="1060"/>
                </a:lnTo>
                <a:lnTo>
                  <a:pt x="0" y="0"/>
                </a:lnTo>
                <a:close/>
              </a:path>
            </a:pathLst>
          </a:cu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 9" descr="1231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8940" y="117475"/>
            <a:ext cx="2247265" cy="438785"/>
          </a:xfrm>
          <a:prstGeom prst="rect">
            <a:avLst/>
          </a:prstGeom>
        </p:spPr>
      </p:pic>
      <p:sp>
        <p:nvSpPr>
          <p:cNvPr id="4" name="任意多边形 3"/>
          <p:cNvSpPr/>
          <p:nvPr userDrawn="1"/>
        </p:nvSpPr>
        <p:spPr>
          <a:xfrm>
            <a:off x="-635" y="6581775"/>
            <a:ext cx="12200890" cy="295910"/>
          </a:xfrm>
          <a:custGeom>
            <a:avLst/>
            <a:gdLst>
              <a:gd name="connsiteX0" fmla="*/ 0 w 2626"/>
              <a:gd name="connsiteY0" fmla="*/ 0 h 227"/>
              <a:gd name="connsiteX1" fmla="*/ 2458 w 2626"/>
              <a:gd name="connsiteY1" fmla="*/ 3 h 227"/>
              <a:gd name="connsiteX2" fmla="*/ 2626 w 2626"/>
              <a:gd name="connsiteY2" fmla="*/ 227 h 227"/>
              <a:gd name="connsiteX3" fmla="*/ 0 w 2626"/>
              <a:gd name="connsiteY3" fmla="*/ 227 h 227"/>
              <a:gd name="connsiteX4" fmla="*/ 0 w 2626"/>
              <a:gd name="connsiteY4" fmla="*/ 0 h 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4" h="466">
                <a:moveTo>
                  <a:pt x="1" y="0"/>
                </a:moveTo>
                <a:lnTo>
                  <a:pt x="4345" y="5"/>
                </a:lnTo>
                <a:lnTo>
                  <a:pt x="4419" y="96"/>
                </a:lnTo>
                <a:lnTo>
                  <a:pt x="19214" y="96"/>
                </a:lnTo>
                <a:lnTo>
                  <a:pt x="19214" y="466"/>
                </a:lnTo>
                <a:lnTo>
                  <a:pt x="0" y="466"/>
                </a:lnTo>
                <a:lnTo>
                  <a:pt x="0" y="96"/>
                </a:lnTo>
                <a:lnTo>
                  <a:pt x="1" y="96"/>
                </a:lnTo>
                <a:lnTo>
                  <a:pt x="1" y="0"/>
                </a:lnTo>
                <a:close/>
              </a:path>
            </a:pathLst>
          </a:cu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0" y="1508125"/>
            <a:ext cx="12216765" cy="294195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23111"/>
          <p:cNvPicPr>
            <a:picLocks noChangeAspect="1"/>
          </p:cNvPicPr>
          <p:nvPr userDrawn="1"/>
        </p:nvPicPr>
        <p:blipFill>
          <a:blip r:embed="rId6">
            <a:alphaModFix amt="11000"/>
          </a:blip>
          <a:srcRect r="54046" b="23327"/>
          <a:stretch>
            <a:fillRect/>
          </a:stretch>
        </p:blipFill>
        <p:spPr>
          <a:xfrm>
            <a:off x="807720" y="894080"/>
            <a:ext cx="10921365" cy="355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35" y="-25400"/>
            <a:ext cx="12197080" cy="78930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123111"/>
          <p:cNvPicPr>
            <a:picLocks noChangeAspect="1"/>
          </p:cNvPicPr>
          <p:nvPr userDrawn="1"/>
        </p:nvPicPr>
        <p:blipFill>
          <a:blip r:embed="rId3"/>
          <a:srcRect r="54046" b="-37838"/>
          <a:stretch>
            <a:fillRect/>
          </a:stretch>
        </p:blipFill>
        <p:spPr>
          <a:xfrm>
            <a:off x="10287000" y="85090"/>
            <a:ext cx="1281430" cy="749935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0610" y="1848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7" name="椭圆 16">
            <a:extLst>
              <a:ext uri="{FF2B5EF4-FFF2-40B4-BE49-F238E27FC236}">
                <a16:creationId xmlns:a16="http://schemas.microsoft.com/office/drawing/2014/main" id="{43D67136-9BF0-EAB1-B3C0-E71C9A179D9A}"/>
              </a:ext>
            </a:extLst>
          </p:cNvPr>
          <p:cNvSpPr/>
          <p:nvPr userDrawn="1"/>
        </p:nvSpPr>
        <p:spPr>
          <a:xfrm>
            <a:off x="11569700" y="6280785"/>
            <a:ext cx="298450" cy="29845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9BF2AE-9D78-0737-66A8-23D2C682D185}"/>
              </a:ext>
            </a:extLst>
          </p:cNvPr>
          <p:cNvSpPr txBox="1">
            <a:spLocks/>
          </p:cNvSpPr>
          <p:nvPr userDrawn="1"/>
        </p:nvSpPr>
        <p:spPr>
          <a:xfrm>
            <a:off x="9221639" y="626243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5" y="-25400"/>
            <a:ext cx="12197080" cy="6883400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23111"/>
          <p:cNvPicPr>
            <a:picLocks noChangeAspect="1"/>
          </p:cNvPicPr>
          <p:nvPr userDrawn="1"/>
        </p:nvPicPr>
        <p:blipFill>
          <a:blip r:embed="rId3">
            <a:alphaModFix amt="11000"/>
          </a:blip>
          <a:srcRect r="54046" b="-37838"/>
          <a:stretch>
            <a:fillRect/>
          </a:stretch>
        </p:blipFill>
        <p:spPr>
          <a:xfrm>
            <a:off x="2244725" y="1528445"/>
            <a:ext cx="8295640" cy="485521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161665" y="2504440"/>
            <a:ext cx="5773420" cy="1734820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>
                <a:sym typeface="+mn-ea"/>
              </a:rPr>
              <a:t>01.</a:t>
            </a:r>
            <a:r>
              <a:rPr lang="en-US" altLang="zh-CN" b="1">
                <a:sym typeface="+mn-ea"/>
              </a:rPr>
              <a:t> </a:t>
            </a:r>
            <a:r>
              <a:rPr lang="zh-CN" altLang="en-US" b="1">
                <a:sym typeface="+mn-ea"/>
              </a:rPr>
              <a:t>项目介绍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35" y="-25400"/>
            <a:ext cx="12197080" cy="6883400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123111"/>
          <p:cNvPicPr>
            <a:picLocks noChangeAspect="1"/>
          </p:cNvPicPr>
          <p:nvPr userDrawn="1"/>
        </p:nvPicPr>
        <p:blipFill>
          <a:blip r:embed="rId2">
            <a:alphaModFix amt="11000"/>
          </a:blip>
          <a:srcRect r="54046" b="-37838"/>
          <a:stretch>
            <a:fillRect/>
          </a:stretch>
        </p:blipFill>
        <p:spPr>
          <a:xfrm>
            <a:off x="1670685" y="1571625"/>
            <a:ext cx="8850630" cy="5180330"/>
          </a:xfrm>
          <a:prstGeom prst="rect">
            <a:avLst/>
          </a:prstGeom>
        </p:spPr>
      </p:pic>
      <p:pic>
        <p:nvPicPr>
          <p:cNvPr id="9" name="图片 8" descr="1231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240" y="339725"/>
            <a:ext cx="2247265" cy="43878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4972050" y="5651500"/>
            <a:ext cx="16446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1400" b="1">
                <a:solidFill>
                  <a:schemeClr val="bg2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ea"/>
              </a:rPr>
              <a:t> 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2" hasCustomPrompt="1"/>
          </p:nvPr>
        </p:nvSpPr>
        <p:spPr>
          <a:xfrm>
            <a:off x="808990" y="1860550"/>
            <a:ext cx="10795000" cy="3136900"/>
          </a:xfrm>
        </p:spPr>
        <p:txBody>
          <a:bodyPr/>
          <a:lstStyle>
            <a:lvl1pPr marL="0" indent="0" algn="ctr">
              <a:buNone/>
              <a:defRPr sz="5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algn="ctr">
              <a:lnSpc>
                <a:spcPct val="110000"/>
              </a:lnSpc>
            </a:pPr>
            <a:r>
              <a:rPr lang="zh-CN" altLang="en-US" b="1">
                <a:sym typeface="+mn-ea"/>
              </a:rPr>
              <a:t>衷心感谢大家的长期支持！</a:t>
            </a:r>
            <a:br>
              <a:rPr lang="zh-CN" altLang="en-US" b="1">
                <a:sym typeface="+mn-ea"/>
              </a:rPr>
            </a:br>
            <a:r>
              <a:rPr lang="zh-CN" altLang="en-US" b="1">
                <a:sym typeface="+mn-ea"/>
              </a:rPr>
              <a:t>请批评指正！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635" y="6581775"/>
            <a:ext cx="12200890" cy="295910"/>
            <a:chOff x="-1" y="10365"/>
            <a:chExt cx="19214" cy="466"/>
          </a:xfrm>
          <a:solidFill>
            <a:srgbClr val="0E3272"/>
          </a:solidFill>
        </p:grpSpPr>
        <p:sp>
          <p:nvSpPr>
            <p:cNvPr id="22" name="矩形 21"/>
            <p:cNvSpPr/>
            <p:nvPr/>
          </p:nvSpPr>
          <p:spPr>
            <a:xfrm>
              <a:off x="-1" y="10461"/>
              <a:ext cx="19214" cy="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0" y="10365"/>
              <a:ext cx="4641" cy="370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-24765" y="0"/>
            <a:ext cx="12216130" cy="730250"/>
            <a:chOff x="-39" y="0"/>
            <a:chExt cx="19238" cy="1150"/>
          </a:xfrm>
          <a:solidFill>
            <a:srgbClr val="0E3272"/>
          </a:solidFill>
        </p:grpSpPr>
        <p:sp>
          <p:nvSpPr>
            <p:cNvPr id="24" name="矩形 23"/>
            <p:cNvSpPr/>
            <p:nvPr/>
          </p:nvSpPr>
          <p:spPr>
            <a:xfrm>
              <a:off x="-39" y="0"/>
              <a:ext cx="19239" cy="1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0800000">
              <a:off x="14559" y="1006"/>
              <a:ext cx="4641" cy="144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 descr="1231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940" y="117475"/>
            <a:ext cx="2247265" cy="438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08400" y="17044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411600" y="17044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635" y="-25400"/>
            <a:ext cx="12197080" cy="78930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23111"/>
          <p:cNvPicPr>
            <a:picLocks noChangeAspect="1"/>
          </p:cNvPicPr>
          <p:nvPr userDrawn="1"/>
        </p:nvPicPr>
        <p:blipFill>
          <a:blip r:embed="rId5"/>
          <a:srcRect r="54046" b="-37838"/>
          <a:stretch>
            <a:fillRect/>
          </a:stretch>
        </p:blipFill>
        <p:spPr>
          <a:xfrm>
            <a:off x="10287000" y="85090"/>
            <a:ext cx="1281430" cy="749935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10610" y="1848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椭圆 16">
            <a:extLst>
              <a:ext uri="{FF2B5EF4-FFF2-40B4-BE49-F238E27FC236}">
                <a16:creationId xmlns:a16="http://schemas.microsoft.com/office/drawing/2014/main" id="{E7271CDB-6E29-97B2-188C-A746BA37F716}"/>
              </a:ext>
            </a:extLst>
          </p:cNvPr>
          <p:cNvSpPr/>
          <p:nvPr userDrawn="1"/>
        </p:nvSpPr>
        <p:spPr>
          <a:xfrm>
            <a:off x="11569700" y="6280785"/>
            <a:ext cx="298450" cy="29845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5B0236-097F-92A9-C918-10FFDE22F850}"/>
              </a:ext>
            </a:extLst>
          </p:cNvPr>
          <p:cNvSpPr txBox="1">
            <a:spLocks/>
          </p:cNvSpPr>
          <p:nvPr userDrawn="1"/>
        </p:nvSpPr>
        <p:spPr>
          <a:xfrm>
            <a:off x="9221639" y="626243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3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635" y="-25400"/>
            <a:ext cx="12197080" cy="789305"/>
          </a:xfrm>
          <a:prstGeom prst="rect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123111"/>
          <p:cNvPicPr>
            <a:picLocks noChangeAspect="1"/>
          </p:cNvPicPr>
          <p:nvPr userDrawn="1"/>
        </p:nvPicPr>
        <p:blipFill>
          <a:blip r:embed="rId8"/>
          <a:srcRect r="54046" b="-37838"/>
          <a:stretch>
            <a:fillRect/>
          </a:stretch>
        </p:blipFill>
        <p:spPr>
          <a:xfrm>
            <a:off x="10287000" y="85090"/>
            <a:ext cx="1281430" cy="749935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 userDrawn="1">
            <p:custDataLst>
              <p:tags r:id="rId5"/>
            </p:custDataLst>
          </p:nvPr>
        </p:nvSpPr>
        <p:spPr>
          <a:xfrm>
            <a:off x="438220" y="1404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3200"/>
            </a:lvl1pPr>
          </a:lstStyle>
          <a:p>
            <a:pPr lvl="0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10610" y="1848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椭圆 16">
            <a:extLst>
              <a:ext uri="{FF2B5EF4-FFF2-40B4-BE49-F238E27FC236}">
                <a16:creationId xmlns:a16="http://schemas.microsoft.com/office/drawing/2014/main" id="{751F4433-5B38-74D3-E8B5-5A55978336DD}"/>
              </a:ext>
            </a:extLst>
          </p:cNvPr>
          <p:cNvSpPr/>
          <p:nvPr userDrawn="1"/>
        </p:nvSpPr>
        <p:spPr>
          <a:xfrm>
            <a:off x="11569700" y="6280785"/>
            <a:ext cx="298450" cy="29845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C2D024-8BF3-4E06-AB0A-FEC7093F4E90}"/>
              </a:ext>
            </a:extLst>
          </p:cNvPr>
          <p:cNvSpPr txBox="1">
            <a:spLocks/>
          </p:cNvSpPr>
          <p:nvPr userDrawn="1"/>
        </p:nvSpPr>
        <p:spPr>
          <a:xfrm>
            <a:off x="9221639" y="626243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8368B9-474A-451C-A011-8B70B01E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45E347-341E-41BE-9654-B439A75D3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FBA519-B788-4253-B2CD-AF04B83A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E81DF-818A-4F8E-8FD2-AF2A69C6F339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756DBD-E61C-4175-AB19-9FFAC793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E706D1-DD9B-4459-8767-FC107863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7C05-3A65-4088-A709-6BF1DDF204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56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9" r:id="rId4"/>
    <p:sldLayoutId id="2147483650" r:id="rId5"/>
    <p:sldLayoutId id="2147483652" r:id="rId6"/>
    <p:sldLayoutId id="2147483653" r:id="rId7"/>
    <p:sldLayoutId id="2147483660" r:id="rId8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tiff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63.png"/><Relationship Id="rId4" Type="http://schemas.openxmlformats.org/officeDocument/2006/relationships/image" Target="../media/image51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5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Relationship Id="rId9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770.png"/><Relationship Id="rId7" Type="http://schemas.openxmlformats.org/officeDocument/2006/relationships/image" Target="../media/image18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87.png"/><Relationship Id="rId10" Type="http://schemas.openxmlformats.org/officeDocument/2006/relationships/image" Target="../media/image840.png"/><Relationship Id="rId4" Type="http://schemas.openxmlformats.org/officeDocument/2006/relationships/image" Target="../media/image186.png"/><Relationship Id="rId9" Type="http://schemas.openxmlformats.org/officeDocument/2006/relationships/image" Target="../media/image8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51461" y="4605981"/>
            <a:ext cx="6298565" cy="1165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彭海平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中国科学技术大学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代表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STCF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项目组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67641" y="6046619"/>
            <a:ext cx="286385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09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安阳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54746" y="1533841"/>
            <a:ext cx="11282507" cy="14363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600" b="1" dirty="0">
                <a:solidFill>
                  <a:schemeClr val="bg1"/>
                </a:solidFill>
                <a:latin typeface="+mj-ea"/>
                <a:ea typeface="+mj-ea"/>
                <a:cs typeface="思源宋体 CN Heavy" panose="02020900000000000000" charset="-122"/>
                <a:sym typeface="+mn-ea"/>
              </a:rPr>
              <a:t>超级陶粲装置</a:t>
            </a:r>
            <a:r>
              <a:rPr lang="zh-CN" altLang="en-US" sz="66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研究进展</a:t>
            </a:r>
            <a:endParaRPr lang="en-US" altLang="zh-CN" sz="66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0B114E9F-9BA1-4D78-A73D-65BB99D5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科学目标</a:t>
            </a:r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一：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基本对称性破缺检验</a:t>
            </a:r>
            <a:endParaRPr lang="zh-CN" altLang="en-US" sz="3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2150B0-3CB8-4411-8B75-5A811DFAE883}"/>
              </a:ext>
            </a:extLst>
          </p:cNvPr>
          <p:cNvSpPr txBox="1"/>
          <p:nvPr/>
        </p:nvSpPr>
        <p:spPr>
          <a:xfrm>
            <a:off x="0" y="724085"/>
            <a:ext cx="12191999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CP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破坏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是宇宙物质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反物质不对称性的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必要条件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，但当前实验观测的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CP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破坏效应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远不足够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09D78AC-0548-405B-8A15-63CFCF4FF79E}"/>
              </a:ext>
            </a:extLst>
          </p:cNvPr>
          <p:cNvSpPr/>
          <p:nvPr/>
        </p:nvSpPr>
        <p:spPr>
          <a:xfrm>
            <a:off x="6945594" y="4035488"/>
            <a:ext cx="3876521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目前仅剩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奇异重子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粲重子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破坏没有发现，存在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新物理空间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强子物理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最后未被开垦的前沿之一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3377374-A56F-4C25-91FD-54F09A646BB7}"/>
              </a:ext>
            </a:extLst>
          </p:cNvPr>
          <p:cNvGrpSpPr/>
          <p:nvPr/>
        </p:nvGrpSpPr>
        <p:grpSpPr>
          <a:xfrm>
            <a:off x="1177584" y="1226465"/>
            <a:ext cx="9635252" cy="2558416"/>
            <a:chOff x="1168304" y="1390962"/>
            <a:chExt cx="9635252" cy="255841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0A12A54-C696-4043-A803-BADB3E3A45FA}"/>
                </a:ext>
              </a:extLst>
            </p:cNvPr>
            <p:cNvGrpSpPr/>
            <p:nvPr/>
          </p:nvGrpSpPr>
          <p:grpSpPr>
            <a:xfrm>
              <a:off x="2444653" y="1390962"/>
              <a:ext cx="8358903" cy="2558416"/>
              <a:chOff x="1516535" y="1553682"/>
              <a:chExt cx="8026813" cy="284494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1C17119-DC1C-4D9F-A9AA-295F57C0F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6535" y="1553682"/>
                <a:ext cx="8026813" cy="284494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03C1CE0C-B2FF-42B2-BA6D-9A59A99BF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5002" y="1666833"/>
                <a:ext cx="1104745" cy="771568"/>
              </a:xfrm>
              <a:prstGeom prst="rect">
                <a:avLst/>
              </a:prstGeom>
            </p:spPr>
          </p:pic>
          <p:sp>
            <p:nvSpPr>
              <p:cNvPr id="12" name="文本框 9">
                <a:extLst>
                  <a:ext uri="{FF2B5EF4-FFF2-40B4-BE49-F238E27FC236}">
                    <a16:creationId xmlns:a16="http://schemas.microsoft.com/office/drawing/2014/main" id="{6856F5E4-1FF3-4FCB-B93F-AD31A265F1B1}"/>
                  </a:ext>
                </a:extLst>
              </p:cNvPr>
              <p:cNvSpPr txBox="1"/>
              <p:nvPr/>
            </p:nvSpPr>
            <p:spPr>
              <a:xfrm>
                <a:off x="4794005" y="2465466"/>
                <a:ext cx="901412" cy="40011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Nobel Prize 1980</a:t>
                </a:r>
                <a:endPara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28D9DCEC-64B2-4DAF-AF3E-57E55F0C7F6D}"/>
                  </a:ext>
                </a:extLst>
              </p:cNvPr>
              <p:cNvGrpSpPr/>
              <p:nvPr/>
            </p:nvGrpSpPr>
            <p:grpSpPr>
              <a:xfrm>
                <a:off x="5132015" y="3267732"/>
                <a:ext cx="1041390" cy="812074"/>
                <a:chOff x="9678369" y="1104338"/>
                <a:chExt cx="1878425" cy="1454831"/>
              </a:xfrm>
            </p:grpSpPr>
            <p:pic>
              <p:nvPicPr>
                <p:cNvPr id="15" name="Picture 24">
                  <a:extLst>
                    <a:ext uri="{FF2B5EF4-FFF2-40B4-BE49-F238E27FC236}">
                      <a16:creationId xmlns:a16="http://schemas.microsoft.com/office/drawing/2014/main" id="{0BC65801-C55F-4507-8ECD-9924CA98D6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30855" y="1104338"/>
                  <a:ext cx="1625939" cy="10394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lc="http://schemas.openxmlformats.org/drawingml/2006/lockedCanvas"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lc="http://schemas.openxmlformats.org/drawingml/2006/lockedCanvas" xmlns=""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lc="http://schemas.openxmlformats.org/drawingml/2006/lockedCanvas"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" name="文本框 20">
                  <a:extLst>
                    <a:ext uri="{FF2B5EF4-FFF2-40B4-BE49-F238E27FC236}">
                      <a16:creationId xmlns:a16="http://schemas.microsoft.com/office/drawing/2014/main" id="{094F4CE5-1329-4BAB-B0C5-1609F8415D8A}"/>
                    </a:ext>
                  </a:extLst>
                </p:cNvPr>
                <p:cNvSpPr txBox="1"/>
                <p:nvPr/>
              </p:nvSpPr>
              <p:spPr>
                <a:xfrm>
                  <a:off x="9678369" y="2143833"/>
                  <a:ext cx="203279" cy="415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kumimoji="1" lang="zh-CN" altLang="en-US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4" name="文本框 9">
                <a:extLst>
                  <a:ext uri="{FF2B5EF4-FFF2-40B4-BE49-F238E27FC236}">
                    <a16:creationId xmlns:a16="http://schemas.microsoft.com/office/drawing/2014/main" id="{9C7D4A08-DD24-43FE-8A58-C4498F53DE25}"/>
                  </a:ext>
                </a:extLst>
              </p:cNvPr>
              <p:cNvSpPr txBox="1"/>
              <p:nvPr/>
            </p:nvSpPr>
            <p:spPr>
              <a:xfrm>
                <a:off x="5271992" y="3847969"/>
                <a:ext cx="901413" cy="40011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Nobel Prize 2008</a:t>
                </a:r>
                <a:endPara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文本框 9">
              <a:extLst>
                <a:ext uri="{FF2B5EF4-FFF2-40B4-BE49-F238E27FC236}">
                  <a16:creationId xmlns:a16="http://schemas.microsoft.com/office/drawing/2014/main" id="{4E88EA3F-5A61-4D6A-B281-6F1FB5817CC7}"/>
                </a:ext>
              </a:extLst>
            </p:cNvPr>
            <p:cNvSpPr txBox="1"/>
            <p:nvPr/>
          </p:nvSpPr>
          <p:spPr>
            <a:xfrm>
              <a:off x="1343199" y="2261036"/>
              <a:ext cx="941724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Nobel Prize 1957</a:t>
              </a:r>
              <a:endParaRPr lang="zh-CN" altLang="en-US" sz="1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0618386-C801-4C23-8BCE-A8BCF4871831}"/>
                </a:ext>
              </a:extLst>
            </p:cNvPr>
            <p:cNvGrpSpPr/>
            <p:nvPr/>
          </p:nvGrpSpPr>
          <p:grpSpPr>
            <a:xfrm>
              <a:off x="1168304" y="1492717"/>
              <a:ext cx="1200990" cy="768320"/>
              <a:chOff x="748616" y="1201457"/>
              <a:chExt cx="1425008" cy="852571"/>
            </a:xfrm>
          </p:grpSpPr>
          <p:pic>
            <p:nvPicPr>
              <p:cNvPr id="2050" name="Picture 2" descr="https://pic.rmb.bdstatic.com/bjh/7be598d8f618a3c37f7dbf39e218ea545245.jpeg@h_1280">
                <a:extLst>
                  <a:ext uri="{FF2B5EF4-FFF2-40B4-BE49-F238E27FC236}">
                    <a16:creationId xmlns:a16="http://schemas.microsoft.com/office/drawing/2014/main" id="{BFCA9CF2-12DD-4B29-84B3-C2EDA9F09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48616" y="1201457"/>
                <a:ext cx="766209" cy="852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https://inews.gtimg.com/news_bt/OvxSYMBPrptAjNhz1aCfbZC4wkWVdbW5Tv9tzw5gXC01cAA/641">
                <a:extLst>
                  <a:ext uri="{FF2B5EF4-FFF2-40B4-BE49-F238E27FC236}">
                    <a16:creationId xmlns:a16="http://schemas.microsoft.com/office/drawing/2014/main" id="{36478521-9199-41AC-8A13-04AAC09C78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7415" y="1201458"/>
                <a:ext cx="766209" cy="852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72977534-8916-4829-BCAF-EF266CFC7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60" y="3784881"/>
            <a:ext cx="5780903" cy="30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2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BE2BA0EA-9372-4226-A8DE-F5B834D4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超子极化与</a:t>
            </a:r>
            <a:r>
              <a:rPr lang="en-US" altLang="zh-CN" sz="3600" b="1" dirty="0">
                <a:latin typeface="+mj-ea"/>
              </a:rPr>
              <a:t>CP</a:t>
            </a:r>
            <a:r>
              <a:rPr lang="zh-CN" altLang="en-US" sz="3600" b="1" dirty="0">
                <a:latin typeface="+mj-ea"/>
              </a:rPr>
              <a:t>破坏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60E77C1-D971-455E-B2F6-569C745697C3}"/>
                  </a:ext>
                </a:extLst>
              </p:cNvPr>
              <p:cNvSpPr/>
              <p:nvPr/>
            </p:nvSpPr>
            <p:spPr>
              <a:xfrm>
                <a:off x="238416" y="668976"/>
                <a:ext cx="6707605" cy="2807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+mj-ea"/>
                    <a:ea typeface="+mj-ea"/>
                  </a:rPr>
                  <a:t>BES3</a:t>
                </a:r>
                <a:r>
                  <a:rPr lang="zh-CN" altLang="en-US" sz="2000" b="1" dirty="0">
                    <a:latin typeface="+mj-ea"/>
                    <a:ea typeface="+mj-ea"/>
                  </a:rPr>
                  <a:t>实验发现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J/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+mj-ea"/>
                    <a:ea typeface="+mj-ea"/>
                    <a:sym typeface="Symbol" panose="05050102010706020507" pitchFamily="18" charset="2"/>
                  </a:rPr>
                  <a:t></a:t>
                </a:r>
                <a:r>
                  <a:rPr lang="zh-CN" altLang="en-US" sz="2000" b="1" dirty="0">
                    <a:latin typeface="+mj-ea"/>
                    <a:ea typeface="+mj-ea"/>
                    <a:sym typeface="Symbol" panose="05050102010706020507" pitchFamily="18" charset="2"/>
                  </a:rPr>
                  <a:t>衰变产生的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  <a:sym typeface="Symbol" panose="05050102010706020507" pitchFamily="18" charset="2"/>
                  </a:rPr>
                  <a:t>超子对</a:t>
                </a:r>
                <a:r>
                  <a:rPr lang="zh-CN" altLang="en-US" sz="2000" b="1" dirty="0">
                    <a:latin typeface="+mj-ea"/>
                    <a:ea typeface="+mj-ea"/>
                    <a:sym typeface="Symbol" panose="05050102010706020507" pitchFamily="18" charset="2"/>
                  </a:rPr>
                  <a:t>，具备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量子纠缠</a:t>
                </a:r>
                <a:r>
                  <a:rPr lang="zh-CN" altLang="en-US" sz="2000" b="1" dirty="0">
                    <a:latin typeface="+mj-ea"/>
                    <a:ea typeface="+mj-ea"/>
                  </a:rPr>
                  <a:t>和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极化（最大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30%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）</a:t>
                </a:r>
                <a:r>
                  <a:rPr lang="zh-CN" altLang="en-US" sz="2000" b="1" dirty="0">
                    <a:latin typeface="+mj-ea"/>
                    <a:ea typeface="+mj-ea"/>
                  </a:rPr>
                  <a:t>的特性，可</a:t>
                </a:r>
                <a:r>
                  <a:rPr lang="zh-CN" altLang="en-US" sz="2000" b="1" dirty="0">
                    <a:latin typeface="+mj-ea"/>
                    <a:ea typeface="+mj-ea"/>
                    <a:cs typeface="Times New Roman" panose="02020603050405020304" pitchFamily="18" charset="0"/>
                  </a:rPr>
                  <a:t>构造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多个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破坏观测量，</a:t>
                </a:r>
                <a:r>
                  <a:rPr lang="zh-CN" altLang="en-US" sz="2000" b="1" dirty="0">
                    <a:latin typeface="+mj-ea"/>
                    <a:ea typeface="+mj-ea"/>
                  </a:rPr>
                  <a:t>为测量超子</a:t>
                </a:r>
                <a:r>
                  <a:rPr lang="en-US" altLang="zh-CN" sz="2000" b="1" dirty="0">
                    <a:latin typeface="+mj-ea"/>
                    <a:ea typeface="+mj-ea"/>
                  </a:rPr>
                  <a:t>CP</a:t>
                </a:r>
                <a:r>
                  <a:rPr lang="zh-CN" altLang="en-US" sz="2000" b="1" dirty="0">
                    <a:latin typeface="+mj-ea"/>
                    <a:ea typeface="+mj-ea"/>
                  </a:rPr>
                  <a:t>破坏提供了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重大机遇</a:t>
                </a:r>
                <a:endParaRPr lang="en-US" altLang="zh-CN" sz="20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多衰变角联合分析</a:t>
                </a:r>
                <a:r>
                  <a:rPr lang="zh-CN" altLang="en-US" sz="2000" b="1" dirty="0">
                    <a:latin typeface="+mj-ea"/>
                    <a:ea typeface="+mj-ea"/>
                  </a:rPr>
                  <a:t>提升</a:t>
                </a:r>
                <a:r>
                  <a:rPr lang="en-US" altLang="zh-CN" sz="2000" b="1" dirty="0">
                    <a:latin typeface="+mj-ea"/>
                    <a:ea typeface="+mj-ea"/>
                  </a:rPr>
                  <a:t>CP</a:t>
                </a:r>
                <a:r>
                  <a:rPr lang="zh-CN" altLang="en-US" sz="2000" b="1" dirty="0">
                    <a:latin typeface="+mj-ea"/>
                    <a:ea typeface="+mj-ea"/>
                  </a:rPr>
                  <a:t>对称性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检验敏感度</a:t>
                </a:r>
                <a:r>
                  <a:rPr lang="zh-CN" altLang="en-US" sz="2000" b="1" dirty="0">
                    <a:latin typeface="+mj-ea"/>
                    <a:ea typeface="+mj-ea"/>
                  </a:rPr>
                  <a:t>（</a:t>
                </a:r>
                <a:r>
                  <a:rPr lang="en-US" altLang="zh-CN" sz="2000" b="1" dirty="0">
                    <a:latin typeface="+mj-ea"/>
                    <a:ea typeface="+mj-ea"/>
                  </a:rPr>
                  <a:t>1500</a:t>
                </a:r>
                <a:r>
                  <a:rPr lang="zh-CN" altLang="en-US" sz="2000" b="1" dirty="0">
                    <a:latin typeface="+mj-ea"/>
                    <a:ea typeface="+mj-ea"/>
                  </a:rPr>
                  <a:t>倍）</a:t>
                </a:r>
                <a:endParaRPr lang="en-US" altLang="zh-CN" sz="2000" b="1" dirty="0">
                  <a:latin typeface="+mj-ea"/>
                  <a:ea typeface="+mj-ea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+mj-ea"/>
                    <a:ea typeface="+mj-ea"/>
                  </a:rPr>
                  <a:t>BESIII</a:t>
                </a:r>
                <a:r>
                  <a:rPr lang="zh-CN" altLang="en-US" sz="2000" b="1" dirty="0">
                    <a:latin typeface="+mj-ea"/>
                    <a:ea typeface="+mj-ea"/>
                  </a:rPr>
                  <a:t>获得世界上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最精确</a:t>
                </a:r>
                <a:r>
                  <a:rPr lang="zh-CN" altLang="en-US" sz="2000" b="1" dirty="0">
                    <a:latin typeface="+mj-ea"/>
                    <a:ea typeface="+mj-ea"/>
                  </a:rPr>
                  <a:t>的</a:t>
                </a:r>
                <a14:m>
                  <m:oMath xmlns:m="http://schemas.openxmlformats.org/officeDocument/2006/math">
                    <m:r>
                      <a:rPr lang="zh-CN" altLang="en-US" sz="2000" b="1">
                        <a:latin typeface="Cambria Math" panose="02040503050406030204" pitchFamily="18" charset="0"/>
                        <a:ea typeface="+mj-ea"/>
                      </a:rPr>
                      <m:t>𝚲</m:t>
                    </m:r>
                  </m:oMath>
                </a14:m>
                <a:r>
                  <a:rPr lang="zh-CN" altLang="en-US" sz="2000" b="1" dirty="0">
                    <a:latin typeface="+mj-ea"/>
                    <a:ea typeface="+mj-ea"/>
                  </a:rPr>
                  <a:t>衰变中的</a:t>
                </a:r>
                <a:r>
                  <a:rPr lang="en-US" altLang="zh-CN" sz="2000" b="1" dirty="0">
                    <a:latin typeface="+mj-ea"/>
                    <a:ea typeface="+mj-ea"/>
                  </a:rPr>
                  <a:t>CP</a:t>
                </a:r>
                <a:r>
                  <a:rPr lang="zh-CN" altLang="en-US" sz="2000" b="1" dirty="0">
                    <a:latin typeface="+mj-ea"/>
                    <a:ea typeface="+mj-ea"/>
                  </a:rPr>
                  <a:t>对称性检验敏感度，但和标准模型预言有一定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差距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60E77C1-D971-455E-B2F6-569C74569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16" y="668976"/>
                <a:ext cx="6707605" cy="2807948"/>
              </a:xfrm>
              <a:prstGeom prst="rect">
                <a:avLst/>
              </a:prstGeom>
              <a:blipFill>
                <a:blip r:embed="rId3"/>
                <a:stretch>
                  <a:fillRect l="-818" r="-2000" b="-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C25A2BCB-A984-4B5D-80CF-EE366BA8B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06" y="3480646"/>
            <a:ext cx="2920652" cy="30813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0B4568-4061-45DA-9104-76C180C0C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75" y="923597"/>
            <a:ext cx="4514741" cy="2505403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BE9632B7-B0A9-40B3-B601-50250EAA30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148" y="3412883"/>
            <a:ext cx="3713961" cy="252151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4D36AAB-B5DA-4A79-BE78-65A1B2C4D4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109" y="3412883"/>
            <a:ext cx="3713961" cy="2521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9A1BC8E-06A2-4FD8-85A5-0BE178C86C9E}"/>
                  </a:ext>
                </a:extLst>
              </p:cNvPr>
              <p:cNvSpPr txBox="1"/>
              <p:nvPr/>
            </p:nvSpPr>
            <p:spPr>
              <a:xfrm>
                <a:off x="4446602" y="5868568"/>
                <a:ext cx="3713960" cy="652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baseline="0" dirty="0">
                    <a:solidFill>
                      <a:schemeClr val="tx1"/>
                    </a:solidFill>
                  </a:rPr>
                  <a:t>CP test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  <m:r>
                      <a:rPr lang="en-US" altLang="zh-CN" sz="2400" b="1" i="1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 baseline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 baseline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400" b="1" i="1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 baseline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400" b="1" i="1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400" b="1" baseline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9A1BC8E-06A2-4FD8-85A5-0BE178C86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602" y="5868568"/>
                <a:ext cx="3713960" cy="652038"/>
              </a:xfrm>
              <a:prstGeom prst="rect">
                <a:avLst/>
              </a:prstGeom>
              <a:blipFill>
                <a:blip r:embed="rId8"/>
                <a:stretch>
                  <a:fillRect l="-2459" b="-9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FFDA9617-263F-4EEE-9692-807B9323D308}"/>
              </a:ext>
            </a:extLst>
          </p:cNvPr>
          <p:cNvSpPr txBox="1"/>
          <p:nvPr/>
        </p:nvSpPr>
        <p:spPr>
          <a:xfrm>
            <a:off x="8085109" y="5817896"/>
            <a:ext cx="3638507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BESIII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 CPV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检验灵敏度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0.5 %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，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宋体" charset="0"/>
              <a:sym typeface="Wingdings"/>
            </a:endParaRPr>
          </a:p>
          <a:p>
            <a:pPr>
              <a:lnSpc>
                <a:spcPct val="140000"/>
              </a:lnSpc>
            </a:pPr>
            <a:r>
              <a:rPr lang="en-US" altLang="zh-CN" sz="2000" b="1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SM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预言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:</a:t>
            </a:r>
            <a:r>
              <a:rPr lang="en-US" altLang="zh-CN" sz="2000" b="1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10</a:t>
            </a:r>
            <a:r>
              <a:rPr lang="en-US" altLang="zh-CN" sz="2000" b="1" baseline="30000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-4</a:t>
            </a:r>
            <a:r>
              <a:rPr lang="en-US" altLang="zh-CN" sz="2000" b="1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~10</a:t>
            </a:r>
            <a:r>
              <a:rPr lang="en-US" altLang="zh-CN" sz="2000" b="1" baseline="30000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  <a:sym typeface="Wingdings"/>
              </a:rPr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188226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BE2BA0EA-9372-4226-A8DE-F5B834D4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超子极化与</a:t>
            </a:r>
            <a:r>
              <a:rPr lang="en-US" altLang="zh-CN" sz="3600" b="1" dirty="0">
                <a:latin typeface="+mj-ea"/>
              </a:rPr>
              <a:t>CP</a:t>
            </a:r>
            <a:r>
              <a:rPr lang="zh-CN" altLang="en-US" sz="3600" b="1" dirty="0">
                <a:latin typeface="+mj-ea"/>
              </a:rPr>
              <a:t>破坏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605B307-9497-482D-895C-E61C41DD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7" t="1761" r="2417" b="2924"/>
          <a:stretch>
            <a:fillRect/>
          </a:stretch>
        </p:blipFill>
        <p:spPr>
          <a:xfrm>
            <a:off x="1987483" y="851513"/>
            <a:ext cx="3857218" cy="2824867"/>
          </a:xfrm>
          <a:prstGeom prst="rect">
            <a:avLst/>
          </a:prstGeom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A93B582-A27D-46CA-BBFD-4BF1F68B92C8}"/>
              </a:ext>
            </a:extLst>
          </p:cNvPr>
          <p:cNvSpPr txBox="1"/>
          <p:nvPr/>
        </p:nvSpPr>
        <p:spPr>
          <a:xfrm>
            <a:off x="750123" y="6070522"/>
            <a:ext cx="10691753" cy="5810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+mn-ea"/>
              </a:rPr>
              <a:t>STCF 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一年数据</a:t>
            </a:r>
            <a:r>
              <a:rPr lang="zh-CN" altLang="en-US" sz="2400" b="1" dirty="0">
                <a:latin typeface="+mn-ea"/>
              </a:rPr>
              <a:t>，将达到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标准模型</a:t>
            </a:r>
            <a:r>
              <a:rPr lang="zh-CN" altLang="en-US" sz="2400" b="1" dirty="0">
                <a:latin typeface="+mn-ea"/>
              </a:rPr>
              <a:t>预期的</a:t>
            </a:r>
            <a:r>
              <a:rPr lang="en-US" altLang="zh-CN" sz="2400" b="1" dirty="0">
                <a:latin typeface="+mn-ea"/>
              </a:rPr>
              <a:t>CP</a:t>
            </a:r>
            <a:r>
              <a:rPr lang="zh-CN" altLang="en-US" sz="2400" b="1" dirty="0">
                <a:latin typeface="+mn-ea"/>
              </a:rPr>
              <a:t>破坏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灵敏度，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系统误差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可控制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4D9E04B-BD3E-47D2-98FD-C4650F70A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58" y="1063831"/>
            <a:ext cx="4344694" cy="2824868"/>
          </a:xfrm>
          <a:prstGeom prst="rect">
            <a:avLst/>
          </a:prstGeom>
        </p:spPr>
      </p:pic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BE9AC884-FF12-4C1D-871C-13F1AE53865A}"/>
              </a:ext>
            </a:extLst>
          </p:cNvPr>
          <p:cNvSpPr txBox="1">
            <a:spLocks/>
          </p:cNvSpPr>
          <p:nvPr/>
        </p:nvSpPr>
        <p:spPr>
          <a:xfrm>
            <a:off x="711804" y="4076952"/>
            <a:ext cx="5961951" cy="1910728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 lnSpcReduction="10000"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b="1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b="1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大量产生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各类超子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反超子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对，构造多个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破坏观测量，灵敏度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可达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极化束流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能够显著提高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对称性检验敏感度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系统误差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可控制在与统计误差相当的量级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2400" dirty="0">
              <a:solidFill>
                <a:srgbClr val="0F34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5A56F5E-2EB6-40F3-BB9C-FFD5F0011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176" y="3866827"/>
            <a:ext cx="3713932" cy="985767"/>
          </a:xfrm>
          <a:prstGeom prst="rect">
            <a:avLst/>
          </a:prstGeom>
          <a:ln w="3175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8416716-39D9-4243-9AB3-04D7566E0A38}"/>
                  </a:ext>
                </a:extLst>
              </p:cNvPr>
              <p:cNvSpPr txBox="1"/>
              <p:nvPr/>
            </p:nvSpPr>
            <p:spPr>
              <a:xfrm>
                <a:off x="7476588" y="4725560"/>
                <a:ext cx="4099520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l-GR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  <m:acc>
                            <m:accPr>
                              <m:chr m:val="̅"/>
                              <m:ctrlP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𝜦</m:t>
                              </m:r>
                            </m:e>
                          </m:acc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    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𝑪𝑷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8416716-39D9-4243-9AB3-04D7566E0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588" y="4725560"/>
                <a:ext cx="4099520" cy="6192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C6037F4-F2EE-4E23-92D5-D4C452450922}"/>
                  </a:ext>
                </a:extLst>
              </p:cNvPr>
              <p:cNvSpPr txBox="1"/>
              <p:nvPr/>
            </p:nvSpPr>
            <p:spPr>
              <a:xfrm>
                <a:off x="7476588" y="5368471"/>
                <a:ext cx="3849964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l-GR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  <m:acc>
                            <m:accPr>
                              <m:chr m:val="̅"/>
                              <m:ctrlP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𝜦</m:t>
                              </m:r>
                            </m:e>
                          </m:acc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    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𝑪𝑷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solidFill>
                    <a:srgbClr val="0F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C6037F4-F2EE-4E23-92D5-D4C452450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588" y="5368471"/>
                <a:ext cx="3849964" cy="619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141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228C258F-1C1D-43FD-A8C9-16DED3085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超子</a:t>
            </a:r>
            <a:r>
              <a:rPr lang="en-US" altLang="zh-CN" sz="3600" b="1" dirty="0">
                <a:latin typeface="+mj-ea"/>
              </a:rPr>
              <a:t>EDM</a:t>
            </a:r>
            <a:r>
              <a:rPr lang="zh-CN" altLang="en-US" sz="3600" b="1" dirty="0">
                <a:latin typeface="+mj-ea"/>
              </a:rPr>
              <a:t>测量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59449A-979F-4E7E-A721-74CC7AD2C05E}"/>
              </a:ext>
            </a:extLst>
          </p:cNvPr>
          <p:cNvSpPr txBox="1"/>
          <p:nvPr/>
        </p:nvSpPr>
        <p:spPr>
          <a:xfrm>
            <a:off x="70282" y="674492"/>
            <a:ext cx="12051436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b="1" dirty="0">
                <a:latin typeface="+mn-ea"/>
                <a:cs typeface="Times New Roman" panose="02020603050405020304" pitchFamily="18" charset="0"/>
              </a:rPr>
              <a:t>非零的</a:t>
            </a:r>
            <a:r>
              <a:rPr lang="zh-CN" altLang="zh-CN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电偶极矩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破坏时间反演对称性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，在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CPT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联合对称性守恒下，</a:t>
            </a:r>
            <a:r>
              <a:rPr lang="zh-CN" altLang="zh-CN" sz="2400" b="1" dirty="0">
                <a:latin typeface="+mn-ea"/>
                <a:cs typeface="Times New Roman" panose="02020603050405020304" pitchFamily="18" charset="0"/>
              </a:rPr>
              <a:t>是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CP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破坏</a:t>
            </a:r>
            <a:r>
              <a:rPr lang="zh-CN" altLang="zh-CN" sz="2400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的间接证据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63D5CD-97A5-4329-AEB5-16B01C92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70" y="1924224"/>
            <a:ext cx="2584725" cy="331592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4DFD923-22B8-4D6A-A177-5724D2702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41" r="58592" b="9036"/>
          <a:stretch>
            <a:fillRect/>
          </a:stretch>
        </p:blipFill>
        <p:spPr>
          <a:xfrm>
            <a:off x="4346368" y="2640128"/>
            <a:ext cx="3813808" cy="3188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C56590D-A926-4EA9-B3CC-4877753447BE}"/>
                  </a:ext>
                </a:extLst>
              </p:cNvPr>
              <p:cNvSpPr txBox="1"/>
              <p:nvPr/>
            </p:nvSpPr>
            <p:spPr>
              <a:xfrm>
                <a:off x="660228" y="1709879"/>
                <a:ext cx="25847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 altLang="zh-CN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sz="1600" i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magnetic dipole moment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sz="1600" i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electric dipole moment</a:t>
                </a:r>
                <a:endParaRPr lang="zh-CN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C56590D-A926-4EA9-B3CC-487775344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28" y="1709879"/>
                <a:ext cx="2584725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2EEF79-7EAA-4142-B10C-30589DB4314E}"/>
              </a:ext>
            </a:extLst>
          </p:cNvPr>
          <p:cNvSpPr txBox="1"/>
          <p:nvPr/>
        </p:nvSpPr>
        <p:spPr bwMode="auto">
          <a:xfrm>
            <a:off x="4494467" y="1580629"/>
            <a:ext cx="5289929" cy="7920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000" tIns="0" rIns="0" bIns="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Heiti SC Light" panose="02000000000000000000" charset="-122"/>
              </a:rPr>
              <a:t>Detailed dynamics  have been studied: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1AE1E20E-CACF-4C97-AFCB-5D527B2465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6368" y="1953256"/>
                <a:ext cx="7705069" cy="700922"/>
              </a:xfrm>
              <a:prstGeom prst="rect">
                <a:avLst/>
              </a:prstGeom>
            </p:spPr>
            <p:txBody>
              <a:bodyPr vert="horz" lIns="101600" tIns="38100" rIns="76200" bIns="38100" rtlCol="0" anchor="t" anchorCtr="0">
                <a:noAutofit/>
              </a:bodyPr>
              <a:lstStyle>
                <a:lvl1pPr mar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000"/>
                  </a:spcAft>
                  <a:buFont typeface="Arial" panose="020B0604020202020204" pitchFamily="34" charset="0"/>
                  <a:buNone/>
                  <a:defRPr sz="2000" b="1" u="none" strike="noStrike" kern="1200" cap="none" spc="200" normalizeH="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tabLst>
                    <a:tab pos="1609725" algn="l"/>
                    <a:tab pos="1609725" algn="l"/>
                    <a:tab pos="1609725" algn="l"/>
                    <a:tab pos="1609725" algn="l"/>
                  </a:tabLst>
                  <a:defRPr sz="2000" b="1" u="none" strike="noStrike" kern="1200" cap="none" spc="150" normalizeH="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uFillTx/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800" b="1" u="none" strike="noStrike" kern="1200" cap="none" spc="150" normalizeH="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uFillTx/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300"/>
                  </a:spcAft>
                  <a:buFont typeface="Wingdings" panose="05000000000000000000" charset="0"/>
                  <a:buNone/>
                  <a:defRPr sz="1600" b="1" u="none" strike="noStrike" kern="1200" cap="none" spc="150" normalizeH="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uFillTx/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300"/>
                  </a:spcAft>
                  <a:buFont typeface="Arial" panose="020B0604020202020204" pitchFamily="34" charset="0"/>
                  <a:buNone/>
                  <a:defRPr sz="1600" b="1" u="none" strike="noStrike" kern="1200" cap="none" spc="150" normalizeH="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uFillTx/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𝓐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num>
                            <m:den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𝜦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𝝁𝝂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6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sub>
                          </m:s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𝝁𝝂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altLang="zh-CN" sz="1600" b="1" i="1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𝝂</m:t>
                      </m:r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1AE1E20E-CACF-4C97-AFCB-5D527B246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368" y="1953256"/>
                <a:ext cx="7705069" cy="700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4">
            <a:extLst>
              <a:ext uri="{FF2B5EF4-FFF2-40B4-BE49-F238E27FC236}">
                <a16:creationId xmlns:a16="http://schemas.microsoft.com/office/drawing/2014/main" id="{4E611438-F44F-414D-BB38-EB074FA5F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58" t="16435" r="18950"/>
          <a:stretch>
            <a:fillRect/>
          </a:stretch>
        </p:blipFill>
        <p:spPr>
          <a:xfrm>
            <a:off x="8365964" y="2693989"/>
            <a:ext cx="3224353" cy="308123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2516C83-BB4F-4834-964F-BFCFB637C1C0}"/>
              </a:ext>
            </a:extLst>
          </p:cNvPr>
          <p:cNvSpPr txBox="1"/>
          <p:nvPr/>
        </p:nvSpPr>
        <p:spPr>
          <a:xfrm>
            <a:off x="409432" y="5646145"/>
            <a:ext cx="4759325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+mn-ea"/>
              </a:rPr>
              <a:t>STCF</a:t>
            </a:r>
            <a:r>
              <a:rPr lang="zh-CN" altLang="en-US" sz="2400" b="1" dirty="0">
                <a:latin typeface="+mn-ea"/>
              </a:rPr>
              <a:t>在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超子</a:t>
            </a:r>
            <a:r>
              <a:rPr lang="zh-CN" altLang="en-US" sz="2400" b="1" dirty="0">
                <a:latin typeface="+mn-ea"/>
              </a:rPr>
              <a:t>的</a:t>
            </a:r>
            <a:r>
              <a:rPr lang="en-US" altLang="zh-CN" sz="2400" b="1" dirty="0">
                <a:latin typeface="+mn-ea"/>
              </a:rPr>
              <a:t>CP</a:t>
            </a:r>
            <a:r>
              <a:rPr lang="zh-CN" altLang="en-US" sz="2400" b="1" dirty="0">
                <a:latin typeface="+mn-ea"/>
              </a:rPr>
              <a:t>破坏和</a:t>
            </a:r>
            <a:r>
              <a:rPr lang="en-US" altLang="zh-CN" sz="2400" b="1" dirty="0">
                <a:latin typeface="+mn-ea"/>
              </a:rPr>
              <a:t>EDM</a:t>
            </a:r>
            <a:r>
              <a:rPr lang="zh-CN" altLang="en-US" sz="2400" b="1" dirty="0">
                <a:latin typeface="+mn-ea"/>
              </a:rPr>
              <a:t>将是国际实验的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最高精度</a:t>
            </a:r>
            <a:endParaRPr lang="zh-CN" altLang="en-US" sz="2400" b="1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1E73BA-3DAA-4815-AC28-E6342D9C74D8}"/>
              </a:ext>
            </a:extLst>
          </p:cNvPr>
          <p:cNvSpPr txBox="1"/>
          <p:nvPr/>
        </p:nvSpPr>
        <p:spPr>
          <a:xfrm>
            <a:off x="7362393" y="5891120"/>
            <a:ext cx="4759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J.L. Fu et al.,</a:t>
            </a:r>
            <a:r>
              <a:rPr lang="en-US" altLang="zh-CN" sz="1600" b="0" i="1" dirty="0" err="1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Phys.Rev.D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108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9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(2023) 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X.G.He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J.P. Ma,  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Phys.Lett.B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839, 137834 (2023) </a:t>
            </a:r>
            <a:endParaRPr kumimoji="1"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6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5">
                <a:extLst>
                  <a:ext uri="{FF2B5EF4-FFF2-40B4-BE49-F238E27FC236}">
                    <a16:creationId xmlns:a16="http://schemas.microsoft.com/office/drawing/2014/main" id="{F93137B3-DA35-411A-875A-8960E0BE7B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3600" b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sz="36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3600" b="1" dirty="0">
                    <a:latin typeface="+mj-ea"/>
                    <a:cs typeface="Arial Bold" panose="020B0604020202020204" charset="0"/>
                  </a:rPr>
                  <a:t> 系统中的</a:t>
                </a:r>
                <a:r>
                  <a:rPr lang="en-US" altLang="zh-CN" sz="3600" b="1" dirty="0">
                    <a:latin typeface="+mj-ea"/>
                    <a:cs typeface="Arial Bold" panose="020B0604020202020204" charset="0"/>
                  </a:rPr>
                  <a:t>CPT</a:t>
                </a:r>
                <a:r>
                  <a:rPr lang="zh-CN" altLang="en-US" sz="3600" b="1" dirty="0">
                    <a:latin typeface="+mj-ea"/>
                    <a:cs typeface="Arial Bold" panose="020B0604020202020204" charset="0"/>
                  </a:rPr>
                  <a:t>对称性检验 </a:t>
                </a:r>
                <a:endParaRPr lang="zh-CN" altLang="en-US" sz="3600" b="1" dirty="0">
                  <a:latin typeface="+mj-ea"/>
                </a:endParaRPr>
              </a:p>
            </p:txBody>
          </p:sp>
        </mc:Choice>
        <mc:Fallback xmlns="">
          <p:sp>
            <p:nvSpPr>
              <p:cNvPr id="6" name="标题 5">
                <a:extLst>
                  <a:ext uri="{FF2B5EF4-FFF2-40B4-BE49-F238E27FC236}">
                    <a16:creationId xmlns:a16="http://schemas.microsoft.com/office/drawing/2014/main" id="{F93137B3-DA35-411A-875A-8960E0BE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579" t="-7018" b="-2807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B6273E4-7263-4D1E-A3A0-7FB5FE2B6242}"/>
              </a:ext>
            </a:extLst>
          </p:cNvPr>
          <p:cNvSpPr txBox="1"/>
          <p:nvPr/>
        </p:nvSpPr>
        <p:spPr>
          <a:xfrm>
            <a:off x="914398" y="828082"/>
            <a:ext cx="10363199" cy="941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zh-CN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量子场论，洛伦兹不变的局域场论中CPT对称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CPT</a:t>
            </a: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的对称性检验是对超出标准模型的新物理的直接寻找。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0177CA4-596B-4415-8381-1F8EC4AAD014}"/>
              </a:ext>
            </a:extLst>
          </p:cNvPr>
          <p:cNvGrpSpPr/>
          <p:nvPr/>
        </p:nvGrpSpPr>
        <p:grpSpPr>
          <a:xfrm>
            <a:off x="346391" y="2024213"/>
            <a:ext cx="11499215" cy="2534463"/>
            <a:chOff x="442718" y="2322720"/>
            <a:chExt cx="11833989" cy="253484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4419C88-3B74-4E6A-919E-467D7D0E5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922" y="2322720"/>
              <a:ext cx="2817328" cy="22456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C6D203FB-A1EE-4A39-9B4B-83F9885A0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4953" y="2527073"/>
              <a:ext cx="3282094" cy="207578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88679991-4D93-4EBC-9FF2-E0B2390B3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2676" y="2470959"/>
              <a:ext cx="3572670" cy="2386601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9835E17A-DCF6-45A4-AEF3-8A26B2D1E87B}"/>
                </a:ext>
              </a:extLst>
            </p:cNvPr>
            <p:cNvSpPr/>
            <p:nvPr/>
          </p:nvSpPr>
          <p:spPr>
            <a:xfrm>
              <a:off x="442718" y="2390106"/>
              <a:ext cx="11833989" cy="238666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098B84DA-1CB8-4F34-AA60-85D65AA25001}"/>
              </a:ext>
            </a:extLst>
          </p:cNvPr>
          <p:cNvSpPr txBox="1"/>
          <p:nvPr/>
        </p:nvSpPr>
        <p:spPr>
          <a:xfrm>
            <a:off x="8655545" y="1873235"/>
            <a:ext cx="2337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arXiv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 :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2209.12551 </a:t>
            </a:r>
            <a:endParaRPr lang="zh-CN" altLang="en-US" b="1" dirty="0">
              <a:solidFill>
                <a:srgbClr val="C00000"/>
              </a:solidFill>
              <a:latin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0">
                <a:extLst>
                  <a:ext uri="{FF2B5EF4-FFF2-40B4-BE49-F238E27FC236}">
                    <a16:creationId xmlns:a16="http://schemas.microsoft.com/office/drawing/2014/main" id="{B456CCF2-9CAF-49B9-B9DA-36CC71D2A339}"/>
                  </a:ext>
                </a:extLst>
              </p:cNvPr>
              <p:cNvSpPr txBox="1"/>
              <p:nvPr/>
            </p:nvSpPr>
            <p:spPr>
              <a:xfrm>
                <a:off x="711441" y="4772311"/>
                <a:ext cx="6556817" cy="17137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sup>
                    </m:sSup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acc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flavor tagging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via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𝐽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/</m:t>
                    </m:r>
                    <m:r>
                      <a:rPr lang="zh-CN" alt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𝜓</m:t>
                    </m:r>
                    <m:r>
                      <a:rPr lang="zh-CN" alt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+</m:t>
                        </m:r>
                      </m:sup>
                    </m:sSup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/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</m:ctrlPr>
                          </m:acc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j-ea"/>
                              </a:rPr>
                              <m:t>𝐾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1</m:t>
                        </m:r>
                      </m:sub>
                    </m:sSub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CP tagging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by reconstructing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Precise determination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decay vertex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essential for time-distribution</a:t>
                </a:r>
                <a:endParaRPr lang="zh-CN" altLang="en-US" sz="20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0">
                <a:extLst>
                  <a:ext uri="{FF2B5EF4-FFF2-40B4-BE49-F238E27FC236}">
                    <a16:creationId xmlns:a16="http://schemas.microsoft.com/office/drawing/2014/main" id="{B456CCF2-9CAF-49B9-B9DA-36CC71D2A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41" y="4772311"/>
                <a:ext cx="6556817" cy="1713739"/>
              </a:xfrm>
              <a:prstGeom prst="rect">
                <a:avLst/>
              </a:prstGeom>
              <a:blipFill>
                <a:blip r:embed="rId6"/>
                <a:stretch>
                  <a:fillRect l="-2233" t="-4270" b="-7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CA9AE43-D245-4D1B-962D-6C8391F2C5EE}"/>
                  </a:ext>
                </a:extLst>
              </p:cNvPr>
              <p:cNvSpPr txBox="1"/>
              <p:nvPr/>
            </p:nvSpPr>
            <p:spPr>
              <a:xfrm>
                <a:off x="7434369" y="4817771"/>
                <a:ext cx="4438561" cy="16228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 phase in CP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used to set limits on CPT violation</a:t>
                </a: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sensitivity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𝒪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sup>
                    </m:sSup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at STCF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⇒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one magnitude better than PDG average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CA9AE43-D245-4D1B-962D-6C8391F2C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369" y="4817771"/>
                <a:ext cx="4438561" cy="1622817"/>
              </a:xfrm>
              <a:prstGeom prst="rect">
                <a:avLst/>
              </a:prstGeom>
              <a:blipFill>
                <a:blip r:embed="rId7"/>
                <a:stretch>
                  <a:fillRect l="-3297" t="-4494" b="-86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065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6E2513B8-E519-434C-B2F3-1AFDA6F1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+mj-ea"/>
              </a:rPr>
              <a:t>STCF</a:t>
            </a:r>
            <a:r>
              <a:rPr lang="zh-CN" altLang="en-US" sz="3600" b="1" dirty="0">
                <a:latin typeface="+mj-ea"/>
              </a:rPr>
              <a:t>上的</a:t>
            </a:r>
            <a:r>
              <a:rPr lang="en-US" altLang="zh-CN" sz="3600" b="1" dirty="0">
                <a:latin typeface="+mj-ea"/>
              </a:rPr>
              <a:t>CP</a:t>
            </a:r>
            <a:r>
              <a:rPr lang="zh-CN" altLang="en-US" sz="3600" b="1" dirty="0">
                <a:latin typeface="+mj-ea"/>
              </a:rPr>
              <a:t>破坏专题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8A5887-9335-4947-9B48-49E5DA9E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066853"/>
            <a:ext cx="4102388" cy="518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394FC-39C2-4222-847C-CFE598B8F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426780"/>
            <a:ext cx="3962400" cy="48716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91F7CBB-6142-462D-911E-E15344706A97}"/>
              </a:ext>
            </a:extLst>
          </p:cNvPr>
          <p:cNvSpPr txBox="1"/>
          <p:nvPr/>
        </p:nvSpPr>
        <p:spPr>
          <a:xfrm>
            <a:off x="4038600" y="948844"/>
            <a:ext cx="1295400" cy="1941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500" spc="120" dirty="0">
              <a:solidFill>
                <a:srgbClr val="1034A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C009BFC-BDF4-4A04-B6C4-2C6272708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20" y="948844"/>
            <a:ext cx="3957927" cy="547356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D8620BD-9F0C-41B8-97B4-48FDDAD398C9}"/>
              </a:ext>
            </a:extLst>
          </p:cNvPr>
          <p:cNvSpPr/>
          <p:nvPr/>
        </p:nvSpPr>
        <p:spPr>
          <a:xfrm>
            <a:off x="9778451" y="1045922"/>
            <a:ext cx="2250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arXiv:2502.08907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8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5DA7E-B32D-41EF-8E84-DD7974A2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轻子味破坏研究</a:t>
            </a: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B0532FF6-F5CF-4E6D-A33B-1AB9DEB6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12" y="1089485"/>
            <a:ext cx="3148617" cy="1577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0">
                <a:extLst>
                  <a:ext uri="{FF2B5EF4-FFF2-40B4-BE49-F238E27FC236}">
                    <a16:creationId xmlns:a16="http://schemas.microsoft.com/office/drawing/2014/main" id="{B4DFC2F0-5E23-483F-99B9-16174AB706A4}"/>
                  </a:ext>
                </a:extLst>
              </p:cNvPr>
              <p:cNvSpPr txBox="1"/>
              <p:nvPr/>
            </p:nvSpPr>
            <p:spPr>
              <a:xfrm>
                <a:off x="357352" y="916022"/>
                <a:ext cx="6576848" cy="2171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b="0" baseline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Signal side: </a:t>
                </a:r>
                <a14:m>
                  <m:oMath xmlns:m="http://schemas.openxmlformats.org/officeDocument/2006/math">
                    <m:r>
                      <a:rPr lang="zh-CN" altLang="en-US" b="1" i="1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  <m:r>
                      <a:rPr lang="zh-CN" altLang="en-US" b="1" i="1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1" i="1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b="1" i="1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𝒍𝒆𝒑𝒕𝒐𝒏𝒔</m:t>
                    </m:r>
                  </m:oMath>
                </a14:m>
                <a:endParaRPr lang="en-US" altLang="zh-CN" b="1" baseline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0BCBE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baseline="0" dirty="0">
                    <a:solidFill>
                      <a:srgbClr val="0BCBE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ag side: </a:t>
                </a:r>
                <a14:m>
                  <m:oMath xmlns:m="http://schemas.openxmlformats.org/officeDocument/2006/math">
                    <m:r>
                      <a:rPr lang="zh-CN" altLang="en-US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zh-CN" altLang="en-US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𝜐</m:t>
                    </m:r>
                    <m:acc>
                      <m:accPr>
                        <m:chr m:val="̅"/>
                        <m:ctrlPr>
                          <a:rPr lang="zh-CN" altLang="en-US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0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𝜐</m:t>
                        </m:r>
                      </m:e>
                    </m:acc>
                    <m:r>
                      <a:rPr lang="en-US" altLang="zh-CN" b="0" i="0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zh-CN" altLang="en-US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𝜇𝜐</m:t>
                    </m:r>
                    <m:acc>
                      <m:accPr>
                        <m:chr m:val="̅"/>
                        <m:ctrlPr>
                          <a:rPr lang="zh-CN" altLang="en-US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0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𝜐</m:t>
                        </m:r>
                      </m:e>
                    </m:acc>
                    <m:r>
                      <a:rPr lang="en-US" altLang="zh-CN" b="0" i="0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,  </m:t>
                    </m:r>
                    <m:r>
                      <a:rPr lang="el-GR" altLang="zh-CN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zh-CN" altLang="en-US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𝜐</m:t>
                    </m:r>
                    <m:r>
                      <a:rPr lang="en-US" altLang="zh-CN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sSup>
                      <m:sSupPr>
                        <m:ctrlPr>
                          <a:rPr lang="en-US" altLang="zh-CN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baseline="0" smtClean="0">
                            <a:solidFill>
                              <a:srgbClr val="0BCBE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baseline="0" dirty="0">
                    <a:solidFill>
                      <a:srgbClr val="0BCBE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aseline="0" dirty="0">
                    <a:solidFill>
                      <a:srgbClr val="0BCBE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ℬ</m:t>
                    </m:r>
                    <m:r>
                      <a:rPr lang="en-US" altLang="zh-CN" b="0" i="1" baseline="0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zh-CN" i="1">
                        <a:solidFill>
                          <a:srgbClr val="0BCBE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 smtClean="0">
                        <a:solidFill>
                          <a:srgbClr val="0BCBE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en-US" altLang="zh-CN" baseline="0" dirty="0">
                    <a:solidFill>
                      <a:srgbClr val="0BCBE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2%</a:t>
                </a:r>
                <a:r>
                  <a:rPr lang="en-US" altLang="zh-CN" dirty="0">
                    <a:solidFill>
                      <a:srgbClr val="0BCBE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</a:t>
                </a:r>
              </a:p>
              <a:p>
                <a:pPr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baseline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lmost background free,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sensitivity 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ℬ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𝑈𝐿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</m:sup>
                    </m:sSubSup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𝜏</m:t>
                        </m:r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→</m:t>
                        </m:r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𝜇𝜇𝜇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~1/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ℒ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indent="-285750">
                  <a:lnSpc>
                    <a:spcPct val="12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baseline="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Best </a:t>
                </a:r>
                <a:r>
                  <a:rPr lang="en-US" altLang="zh-CN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efficiency (</a:t>
                </a:r>
                <a14:m>
                  <m:oMath xmlns:m="http://schemas.openxmlformats.org/officeDocument/2006/math">
                    <m:r>
                      <a:rPr lang="zh-CN" altLang="en-US" b="0" i="1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𝜏</m:t>
                    </m:r>
                    <m:r>
                      <a:rPr lang="zh-CN" altLang="en-US" b="0" i="1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zh-CN" altLang="en-US" b="0" i="1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𝜇𝜇𝜇</m:t>
                    </m:r>
                  </m:oMath>
                </a14:m>
                <a:r>
                  <a:rPr lang="zh-CN" altLang="en-US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): 22.5% </a:t>
                </a:r>
                <a:r>
                  <a:rPr lang="en-US" altLang="zh-CN" b="1" baseline="0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(including</a:t>
                </a:r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the tag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𝓑𝓕</m:t>
                    </m:r>
                  </m:oMath>
                </a14:m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𝓑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𝑼𝑳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𝟗𝟎</m:t>
                          </m:r>
                        </m:sup>
                      </m:sSubSup>
                      <m:d>
                        <m:d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𝝉</m:t>
                          </m:r>
                          <m:r>
                            <a:rPr lang="zh-CN" alt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→</m:t>
                          </m:r>
                          <m:r>
                            <a:rPr lang="zh-CN" alt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𝝁𝝁𝝁</m:t>
                          </m:r>
                        </m:e>
                      </m:d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&lt;</m:t>
                      </m:r>
                      <m:f>
                        <m:f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𝑼𝑳</m:t>
                              </m:r>
                            </m:sub>
                            <m:sup>
                              <m: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𝟗𝟎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zh-CN" alt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𝝉𝝉</m:t>
                              </m:r>
                            </m:sub>
                          </m:sSub>
                        </m:den>
                      </m:f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</m:oMath>
                  </m:oMathPara>
                </a14:m>
                <a:endParaRPr lang="zh-CN" altLang="en-US" b="1" baseline="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0">
                <a:extLst>
                  <a:ext uri="{FF2B5EF4-FFF2-40B4-BE49-F238E27FC236}">
                    <a16:creationId xmlns:a16="http://schemas.microsoft.com/office/drawing/2014/main" id="{B4DFC2F0-5E23-483F-99B9-16174AB70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52" y="916022"/>
                <a:ext cx="6576848" cy="2171685"/>
              </a:xfrm>
              <a:prstGeom prst="rect">
                <a:avLst/>
              </a:prstGeom>
              <a:blipFill>
                <a:blip r:embed="rId3"/>
                <a:stretch>
                  <a:fillRect l="-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6">
                <a:extLst>
                  <a:ext uri="{FF2B5EF4-FFF2-40B4-BE49-F238E27FC236}">
                    <a16:creationId xmlns:a16="http://schemas.microsoft.com/office/drawing/2014/main" id="{75B03141-BCAB-4E63-B9F3-137783D4320D}"/>
                  </a:ext>
                </a:extLst>
              </p:cNvPr>
              <p:cNvSpPr txBox="1"/>
              <p:nvPr/>
            </p:nvSpPr>
            <p:spPr>
              <a:xfrm>
                <a:off x="409905" y="3102063"/>
                <a:ext cx="11553496" cy="395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cLFV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decays of vector mesons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</m:t>
                    </m:r>
                    <m:r>
                      <a:rPr lang="en-US" altLang="zh-CN" b="1" i="1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  <m:sSub>
                      <m:sSubPr>
                        <m:ctrlP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𝒍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are also predicted </a:t>
                </a:r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in various of extension models 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of SM: </a:t>
                </a:r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6">
                <a:extLst>
                  <a:ext uri="{FF2B5EF4-FFF2-40B4-BE49-F238E27FC236}">
                    <a16:creationId xmlns:a16="http://schemas.microsoft.com/office/drawing/2014/main" id="{75B03141-BCAB-4E63-B9F3-137783D43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05" y="3102063"/>
                <a:ext cx="11553496" cy="395621"/>
              </a:xfrm>
              <a:prstGeom prst="rect">
                <a:avLst/>
              </a:prstGeom>
              <a:blipFill>
                <a:blip r:embed="rId4"/>
                <a:stretch>
                  <a:fillRect l="-316" t="-9231"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F8E392FD-F479-4392-BF53-92B1C8A7E610}"/>
                  </a:ext>
                </a:extLst>
              </p:cNvPr>
              <p:cNvSpPr/>
              <p:nvPr/>
            </p:nvSpPr>
            <p:spPr>
              <a:xfrm>
                <a:off x="1219200" y="3526808"/>
                <a:ext cx="6096000" cy="7616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ℬ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𝑈𝐿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</m:sup>
                    </m:sSubSup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zh-CN" alt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ℬ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𝑈𝐿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90</m:t>
                        </m:r>
                      </m:sup>
                    </m:sSubSup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zh-CN" alt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altLang="zh-CN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l-GR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zh-CN" alt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 )</a:t>
                </a:r>
                <a14:m>
                  <m:oMath xmlns:m="http://schemas.openxmlformats.org/officeDocument/2006/math">
                    <m:r>
                      <a:rPr lang="en-US" altLang="zh-CN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F8E392FD-F479-4392-BF53-92B1C8A7E6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526808"/>
                <a:ext cx="6096000" cy="761619"/>
              </a:xfrm>
              <a:prstGeom prst="rect">
                <a:avLst/>
              </a:prstGeom>
              <a:blipFill>
                <a:blip r:embed="rId5"/>
                <a:stretch>
                  <a:fillRect t="-4032"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13A30139-5939-4D07-8EF1-275D534F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036410"/>
            <a:ext cx="3216111" cy="15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C53F5E6-75D2-402B-A2E3-B967BAD3E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866" y="3966817"/>
            <a:ext cx="3515058" cy="2477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634EF4B-0E7A-4518-BB90-0BCD9CF84976}"/>
                  </a:ext>
                </a:extLst>
              </p:cNvPr>
              <p:cNvSpPr txBox="1"/>
              <p:nvPr/>
            </p:nvSpPr>
            <p:spPr>
              <a:xfrm>
                <a:off x="357352" y="4441208"/>
                <a:ext cx="8329448" cy="1765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At </a:t>
                </a:r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STCF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 trillion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b="1" i="1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b="1" i="1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can be obtained per year, taken efficiency from BESIII, the upper limit can be predicted to be: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𝓑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𝑼𝑳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𝒆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𝓑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𝑼𝑳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</m:t>
                        </m:r>
                      </m:sup>
                    </m:sSubSup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zh-CN" alt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𝐞</m:t>
                    </m:r>
                    <m:r>
                      <a:rPr lang="zh-CN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 )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endPara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𝓑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𝑼𝑳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00A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b="1" i="1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b="1" i="1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zh-CN" altLang="en-US" b="1" i="1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1" i="0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𝐞</m:t>
                    </m:r>
                    <m:r>
                      <a:rPr lang="zh-CN" altLang="en-US" b="1" i="1" smtClean="0">
                        <a:solidFill>
                          <a:srgbClr val="0000A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</m:oMath>
                </a14:m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 )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can be further </a:t>
                </a:r>
                <a:r>
                  <a:rPr lang="en-US" altLang="zh-CN" b="1" dirty="0">
                    <a:solidFill>
                      <a:srgbClr val="0000A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optimized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with better </a:t>
                </a:r>
                <a:r>
                  <a:rPr lang="en-US" altLang="zh-CN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PID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.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634EF4B-0E7A-4518-BB90-0BCD9CF84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52" y="4441208"/>
                <a:ext cx="8329448" cy="1765676"/>
              </a:xfrm>
              <a:prstGeom prst="rect">
                <a:avLst/>
              </a:prstGeom>
              <a:blipFill>
                <a:blip r:embed="rId8"/>
                <a:stretch>
                  <a:fillRect l="-512" t="-2076" r="-439" b="-4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8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022B494-E414-4A04-9332-2645F549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科学目标</a:t>
            </a:r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二：色禁闭之谜</a:t>
            </a:r>
            <a:endParaRPr lang="zh-CN" altLang="en-US" sz="36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85221E0-DE33-4F2B-86BA-4A8973AB51A6}"/>
              </a:ext>
            </a:extLst>
          </p:cNvPr>
          <p:cNvGrpSpPr/>
          <p:nvPr/>
        </p:nvGrpSpPr>
        <p:grpSpPr>
          <a:xfrm>
            <a:off x="8053070" y="2276044"/>
            <a:ext cx="3870486" cy="2722283"/>
            <a:chOff x="7903773" y="1567578"/>
            <a:chExt cx="3618497" cy="235511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53C9D87-1FC1-440F-9CA6-C20A01B0C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3773" y="1567578"/>
              <a:ext cx="3618497" cy="2355112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BF5C6CF-9A4C-4B01-AF19-32E6CC46F79B}"/>
                </a:ext>
              </a:extLst>
            </p:cNvPr>
            <p:cNvSpPr/>
            <p:nvPr/>
          </p:nvSpPr>
          <p:spPr>
            <a:xfrm>
              <a:off x="9837711" y="1635212"/>
              <a:ext cx="388714" cy="1850453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?</a:t>
              </a:r>
              <a:endParaRPr lang="zh-CN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5EF76443-60D7-4739-9ABC-377A7AA75630}"/>
              </a:ext>
            </a:extLst>
          </p:cNvPr>
          <p:cNvGrpSpPr/>
          <p:nvPr/>
        </p:nvGrpSpPr>
        <p:grpSpPr>
          <a:xfrm>
            <a:off x="307043" y="2154656"/>
            <a:ext cx="4363225" cy="3032828"/>
            <a:chOff x="573533" y="1186686"/>
            <a:chExt cx="5322411" cy="374351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5E1253-4D6C-4130-9D2C-92814D89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588" y="1186686"/>
              <a:ext cx="5122356" cy="374351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E6C3F96-C4AF-4447-AEEF-78C3EC38A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0556" y="2314636"/>
              <a:ext cx="1451139" cy="9640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66EF0D3-61FF-47AF-889C-EEA504243FCA}"/>
                    </a:ext>
                  </a:extLst>
                </p:cNvPr>
                <p:cNvSpPr txBox="1"/>
                <p:nvPr/>
              </p:nvSpPr>
              <p:spPr>
                <a:xfrm rot="16200000">
                  <a:off x="-610180" y="2520232"/>
                  <a:ext cx="276753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" altLang="zh-CN" sz="2000" dirty="0">
                      <a:solidFill>
                        <a:srgbClr val="FF0000"/>
                      </a:solidFill>
                      <a:highlight>
                        <a:srgbClr val="FFFF00"/>
                      </a:highlight>
                    </a:rPr>
                    <a:t>QCD </a:t>
                  </a:r>
                  <a:r>
                    <a:rPr kumimoji="1" lang="zh-CN" altLang="en" sz="2000" dirty="0">
                      <a:solidFill>
                        <a:srgbClr val="FF0000"/>
                      </a:solidFill>
                      <a:highlight>
                        <a:srgbClr val="FFFF00"/>
                      </a:highlight>
                    </a:rPr>
                    <a:t>耦合</a:t>
                  </a:r>
                  <a:r>
                    <a:rPr kumimoji="1" lang="zh-CN" altLang="en-US" sz="2000" dirty="0">
                      <a:solidFill>
                        <a:srgbClr val="FF0000"/>
                      </a:solidFill>
                      <a:highlight>
                        <a:srgbClr val="FFFF00"/>
                      </a:highlight>
                    </a:rPr>
                    <a:t>强度</a:t>
                  </a:r>
                  <a:r>
                    <a:rPr kumimoji="1" lang="en" altLang="zh-CN" sz="2000" dirty="0">
                      <a:solidFill>
                        <a:srgbClr val="FF0000"/>
                      </a:solidFill>
                      <a:highlight>
                        <a:srgbClr val="FFFF00"/>
                      </a:highlight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" altLang="zh-CN" sz="2000" i="1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" altLang="zh-CN" sz="2000" i="1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sz="2000" i="1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endParaRPr kumimoji="1" lang="zh-CN" altLang="en-US" sz="2000" dirty="0">
                    <a:solidFill>
                      <a:srgbClr val="FF0000"/>
                    </a:solidFill>
                    <a:highlight>
                      <a:srgbClr val="FFFF00"/>
                    </a:highlight>
                  </a:endParaRPr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E66EF0D3-61FF-47AF-889C-EEA504243F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610180" y="2520232"/>
                  <a:ext cx="2767535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8065" r="-33871" b="-23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6182314-EED9-4AC2-85E8-099F62CEC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709" y="1514496"/>
              <a:ext cx="1245827" cy="114781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EDB06DE-1FC7-4D50-85AF-9CD377A0C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34068" y="3101563"/>
              <a:ext cx="1066935" cy="908822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BBEFD9FD-5B27-4205-AFB4-6369A554769C}"/>
              </a:ext>
            </a:extLst>
          </p:cNvPr>
          <p:cNvSpPr txBox="1"/>
          <p:nvPr/>
        </p:nvSpPr>
        <p:spPr>
          <a:xfrm>
            <a:off x="862778" y="4965208"/>
            <a:ext cx="9798756" cy="104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200" b="1" dirty="0">
                <a:solidFill>
                  <a:srgbClr val="C00000"/>
                </a:solidFill>
                <a:latin typeface="+mn-ea"/>
              </a:rPr>
              <a:t>强子与核子</a:t>
            </a:r>
            <a:r>
              <a:rPr lang="zh-CN" altLang="en-US" sz="2200" b="1" dirty="0">
                <a:latin typeface="+mn-ea"/>
              </a:rPr>
              <a:t>是研究非微扰</a:t>
            </a:r>
            <a:r>
              <a:rPr lang="en-US" altLang="zh-CN" sz="2200" b="1" dirty="0">
                <a:latin typeface="+mn-ea"/>
              </a:rPr>
              <a:t>QCD</a:t>
            </a:r>
            <a:r>
              <a:rPr lang="zh-CN" altLang="en-US" sz="2200" b="1" dirty="0">
                <a:latin typeface="+mn-ea"/>
              </a:rPr>
              <a:t>的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</a:rPr>
              <a:t>静态探针</a:t>
            </a:r>
            <a:endParaRPr lang="en-US" altLang="zh-CN" sz="2200" b="1" dirty="0">
              <a:solidFill>
                <a:srgbClr val="C0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200" b="1" dirty="0">
                <a:solidFill>
                  <a:srgbClr val="C00000"/>
                </a:solidFill>
                <a:latin typeface="+mn-ea"/>
              </a:rPr>
              <a:t>夸克碎裂函数</a:t>
            </a:r>
            <a:r>
              <a:rPr lang="zh-CN" altLang="en-US" sz="2200" b="1" dirty="0">
                <a:latin typeface="+mn-ea"/>
              </a:rPr>
              <a:t>是研究非微扰</a:t>
            </a:r>
            <a:r>
              <a:rPr lang="en-US" altLang="zh-CN" sz="2200" b="1" dirty="0">
                <a:latin typeface="+mn-ea"/>
              </a:rPr>
              <a:t>QCD</a:t>
            </a:r>
            <a:r>
              <a:rPr lang="zh-CN" altLang="en-US" sz="2200" b="1" dirty="0">
                <a:latin typeface="+mn-ea"/>
              </a:rPr>
              <a:t>的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</a:rPr>
              <a:t>动态探针</a:t>
            </a:r>
            <a:r>
              <a:rPr lang="zh-CN" altLang="en-US" sz="2200" b="1" dirty="0">
                <a:latin typeface="+mn-ea"/>
              </a:rPr>
              <a:t>，理论无法计算必须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</a:rPr>
              <a:t>依赖实验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5C52251-CB9F-4B2A-AB81-0CC688F1B183}"/>
              </a:ext>
            </a:extLst>
          </p:cNvPr>
          <p:cNvSpPr txBox="1"/>
          <p:nvPr/>
        </p:nvSpPr>
        <p:spPr>
          <a:xfrm>
            <a:off x="727167" y="731702"/>
            <a:ext cx="9546567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在低能区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QCD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色禁闭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非微扰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性质已逐渐发展为标准模型的重大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挑战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之一。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相应的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不确定性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已成为精确检验标准模型和探索新物理的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瓶颈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强子谱学、核子内部结构、碎裂函数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等是研究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QCD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色禁闭的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天然场所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09FF52F-A946-49CE-9620-CD22BE25B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4941" y="2511015"/>
            <a:ext cx="3289694" cy="234758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A0F4362-B217-4D0D-BAD4-94EC94ADB594}"/>
              </a:ext>
            </a:extLst>
          </p:cNvPr>
          <p:cNvSpPr txBox="1"/>
          <p:nvPr/>
        </p:nvSpPr>
        <p:spPr>
          <a:xfrm>
            <a:off x="862778" y="5994453"/>
            <a:ext cx="1046644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400" b="1" dirty="0">
                <a:solidFill>
                  <a:srgbClr val="0F34A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上强子形状因子、强子谱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学和夸克碎裂函数的精确测量将提供夸克塑造强子内部结构信息，从而破解色禁闭难题。</a:t>
            </a:r>
          </a:p>
        </p:txBody>
      </p:sp>
    </p:spTree>
    <p:extLst>
      <p:ext uri="{BB962C8B-B14F-4D97-AF65-F5344CB8AC3E}">
        <p14:creationId xmlns:p14="http://schemas.microsoft.com/office/powerpoint/2010/main" val="985635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93D61A17-1EF6-4319-BDAA-D462C938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强子谱学与奇特态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B74F64-F1B5-4EDF-88FA-34B602D00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86" y="3608788"/>
            <a:ext cx="4390654" cy="300446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50D14EA-70CF-44EA-9B65-EEAB360C5E30}"/>
              </a:ext>
            </a:extLst>
          </p:cNvPr>
          <p:cNvSpPr/>
          <p:nvPr/>
        </p:nvSpPr>
        <p:spPr>
          <a:xfrm>
            <a:off x="277315" y="1684371"/>
            <a:ext cx="4794415" cy="1907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强子是物质世界基本组成单元：正反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两个夸克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构成的是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介子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三个夸克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构成的是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重子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理论预期存在胶球、混杂态、分子态、多夸克态等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奇特强子态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AE74D7E-A80A-42DF-9ED4-F8EF45CB6466}"/>
              </a:ext>
            </a:extLst>
          </p:cNvPr>
          <p:cNvGrpSpPr/>
          <p:nvPr/>
        </p:nvGrpSpPr>
        <p:grpSpPr>
          <a:xfrm>
            <a:off x="5256775" y="891039"/>
            <a:ext cx="3210331" cy="3077437"/>
            <a:chOff x="3002092" y="1520537"/>
            <a:chExt cx="3818625" cy="525184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E85E613-3209-4C95-A896-46A2B1DA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2925" y="3732151"/>
              <a:ext cx="1974407" cy="289992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74BBB58-B0F2-490C-97B2-0B1473C71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3850" y="3757379"/>
              <a:ext cx="1599903" cy="2604410"/>
            </a:xfrm>
            <a:prstGeom prst="rect">
              <a:avLst/>
            </a:prstGeom>
          </p:spPr>
        </p:pic>
        <p:sp>
          <p:nvSpPr>
            <p:cNvPr id="14" name="Rectangle 1032">
              <a:extLst>
                <a:ext uri="{FF2B5EF4-FFF2-40B4-BE49-F238E27FC236}">
                  <a16:creationId xmlns:a16="http://schemas.microsoft.com/office/drawing/2014/main" id="{576B889C-4672-4C72-8ABB-5CA21DF35547}"/>
                </a:ext>
              </a:extLst>
            </p:cNvPr>
            <p:cNvSpPr/>
            <p:nvPr/>
          </p:nvSpPr>
          <p:spPr>
            <a:xfrm>
              <a:off x="3002092" y="1524001"/>
              <a:ext cx="3818625" cy="5248381"/>
            </a:xfrm>
            <a:prstGeom prst="rect">
              <a:avLst/>
            </a:prstGeom>
            <a:noFill/>
            <a:ln w="28575" cap="flat" cmpd="sng" algn="ctr">
              <a:solidFill>
                <a:srgbClr val="302EF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CN" sz="135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9F76B18-9EE1-4884-9781-83FCED2299E7}"/>
                </a:ext>
              </a:extLst>
            </p:cNvPr>
            <p:cNvGrpSpPr/>
            <p:nvPr/>
          </p:nvGrpSpPr>
          <p:grpSpPr>
            <a:xfrm>
              <a:off x="3144928" y="1919146"/>
              <a:ext cx="3618601" cy="1427641"/>
              <a:chOff x="3111773" y="2053609"/>
              <a:chExt cx="4275313" cy="1427641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B973404-CE96-4343-8AE6-EA18BAD8A56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1773" y="2369115"/>
                <a:ext cx="1080000" cy="1112135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EE16E746-B40F-4668-AA76-BDAC492F5DF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0139" y="2371271"/>
                <a:ext cx="1080000" cy="1012944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AD77B2B-EC12-4329-AB94-7C53592C8A6A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18196" y="2053609"/>
                <a:ext cx="1568890" cy="1417863"/>
              </a:xfrm>
              <a:prstGeom prst="rect">
                <a:avLst/>
              </a:prstGeom>
            </p:spPr>
          </p:pic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3EC9BED-7ABB-472D-8E2F-28EB7BD608B6}"/>
                </a:ext>
              </a:extLst>
            </p:cNvPr>
            <p:cNvSpPr txBox="1"/>
            <p:nvPr/>
          </p:nvSpPr>
          <p:spPr>
            <a:xfrm>
              <a:off x="3074785" y="1520537"/>
              <a:ext cx="3074288" cy="5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Charmonium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Decay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F6AA068-7F2F-4DDB-849F-90369BF9DD7B}"/>
              </a:ext>
            </a:extLst>
          </p:cNvPr>
          <p:cNvGrpSpPr/>
          <p:nvPr/>
        </p:nvGrpSpPr>
        <p:grpSpPr>
          <a:xfrm>
            <a:off x="8621009" y="2399647"/>
            <a:ext cx="3391119" cy="1545911"/>
            <a:chOff x="9138794" y="922869"/>
            <a:chExt cx="5996927" cy="1949170"/>
          </a:xfrm>
        </p:grpSpPr>
        <p:pic>
          <p:nvPicPr>
            <p:cNvPr id="21" name="Picture 2" descr="http://bes3.ihep.ac.cn/hi/202310/W020231020540609909928.png">
              <a:extLst>
                <a:ext uri="{FF2B5EF4-FFF2-40B4-BE49-F238E27FC236}">
                  <a16:creationId xmlns:a16="http://schemas.microsoft.com/office/drawing/2014/main" id="{0CAA9829-19E0-47FC-BC72-BD636C551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3866" y="957429"/>
              <a:ext cx="2878797" cy="191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123A7FC-3F0E-4CEA-B0BB-4CBA9A0B62DB}"/>
                </a:ext>
              </a:extLst>
            </p:cNvPr>
            <p:cNvSpPr txBox="1"/>
            <p:nvPr/>
          </p:nvSpPr>
          <p:spPr>
            <a:xfrm>
              <a:off x="9138794" y="934482"/>
              <a:ext cx="2300788" cy="45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Fine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Scan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158C69C-B6F8-49D1-A557-9734CE30D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63544" y="940468"/>
              <a:ext cx="2960426" cy="1839517"/>
            </a:xfrm>
            <a:prstGeom prst="rect">
              <a:avLst/>
            </a:prstGeom>
          </p:spPr>
        </p:pic>
        <p:sp>
          <p:nvSpPr>
            <p:cNvPr id="24" name="Rectangle 1032">
              <a:extLst>
                <a:ext uri="{FF2B5EF4-FFF2-40B4-BE49-F238E27FC236}">
                  <a16:creationId xmlns:a16="http://schemas.microsoft.com/office/drawing/2014/main" id="{51506034-CB02-43A2-9A70-199463A21AD3}"/>
                </a:ext>
              </a:extLst>
            </p:cNvPr>
            <p:cNvSpPr/>
            <p:nvPr/>
          </p:nvSpPr>
          <p:spPr>
            <a:xfrm>
              <a:off x="9163877" y="922869"/>
              <a:ext cx="5971844" cy="1918233"/>
            </a:xfrm>
            <a:prstGeom prst="rect">
              <a:avLst/>
            </a:prstGeom>
            <a:noFill/>
            <a:ln w="28575" cap="flat" cmpd="sng" algn="ctr">
              <a:solidFill>
                <a:srgbClr val="302EF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CN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1F6FD74-C456-47E4-9394-C45E664C2D2E}"/>
              </a:ext>
            </a:extLst>
          </p:cNvPr>
          <p:cNvGrpSpPr/>
          <p:nvPr/>
        </p:nvGrpSpPr>
        <p:grpSpPr>
          <a:xfrm>
            <a:off x="8555187" y="865461"/>
            <a:ext cx="3456942" cy="1406519"/>
            <a:chOff x="6643905" y="932057"/>
            <a:chExt cx="4987188" cy="192524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9C4B2F1-08D7-4981-A00B-810B6D264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53179" y="968594"/>
              <a:ext cx="2445143" cy="1888711"/>
            </a:xfrm>
            <a:prstGeom prst="rect">
              <a:avLst/>
            </a:prstGeom>
          </p:spPr>
        </p:pic>
        <p:sp>
          <p:nvSpPr>
            <p:cNvPr id="27" name="Rectangle 1032">
              <a:extLst>
                <a:ext uri="{FF2B5EF4-FFF2-40B4-BE49-F238E27FC236}">
                  <a16:creationId xmlns:a16="http://schemas.microsoft.com/office/drawing/2014/main" id="{265519CF-42F5-4223-8553-3680AEF384D9}"/>
                </a:ext>
              </a:extLst>
            </p:cNvPr>
            <p:cNvSpPr/>
            <p:nvPr/>
          </p:nvSpPr>
          <p:spPr>
            <a:xfrm>
              <a:off x="6718469" y="957414"/>
              <a:ext cx="4912624" cy="1893833"/>
            </a:xfrm>
            <a:prstGeom prst="rect">
              <a:avLst/>
            </a:prstGeom>
            <a:noFill/>
            <a:ln w="28575" cap="flat" cmpd="sng" algn="ctr">
              <a:solidFill>
                <a:srgbClr val="302EF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CN" sz="135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2F65351C-AFDD-42D1-956F-8B57D0AE2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60856" y="1050064"/>
              <a:ext cx="2169163" cy="1766636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BC0499C-4FF3-4FBD-AB3D-C94209E5E2AA}"/>
                </a:ext>
              </a:extLst>
            </p:cNvPr>
            <p:cNvSpPr txBox="1"/>
            <p:nvPr/>
          </p:nvSpPr>
          <p:spPr>
            <a:xfrm>
              <a:off x="6643905" y="932057"/>
              <a:ext cx="3638787" cy="413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Charmonium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Transiton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4CBA29DF-9D55-4452-A8D6-88C12C7A9646}"/>
              </a:ext>
            </a:extLst>
          </p:cNvPr>
          <p:cNvSpPr txBox="1"/>
          <p:nvPr/>
        </p:nvSpPr>
        <p:spPr>
          <a:xfrm>
            <a:off x="5130140" y="4017115"/>
            <a:ext cx="8151471" cy="65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1600" b="1" dirty="0" err="1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en-US" altLang="zh-CN" sz="16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(-like) factory (per year):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3T J/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, 0.1T (3686),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1B Y(4230), 100M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en-US" altLang="zh-CN" sz="1600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(3900) and 5M X(3872)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FCE2FEA-16E8-4C79-9730-3CFB16EF9479}"/>
              </a:ext>
            </a:extLst>
          </p:cNvPr>
          <p:cNvSpPr txBox="1"/>
          <p:nvPr/>
        </p:nvSpPr>
        <p:spPr>
          <a:xfrm>
            <a:off x="5130140" y="4611231"/>
            <a:ext cx="40261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opportunities 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dependent structures of </a:t>
            </a:r>
            <a:r>
              <a:rPr lang="en-US" altLang="zh-CN" sz="16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en-US" altLang="zh-CN" sz="1600" baseline="-250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XYZ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states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Spectroscopy</a:t>
            </a:r>
            <a:endParaRPr lang="en-US" altLang="zh-CN" sz="16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Missing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charmonium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states and their transitions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Traces of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glueballs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Hybrid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states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9A54BAE-F07B-4A33-BCBA-E1F9390EACD7}"/>
              </a:ext>
            </a:extLst>
          </p:cNvPr>
          <p:cNvSpPr txBox="1"/>
          <p:nvPr/>
        </p:nvSpPr>
        <p:spPr>
          <a:xfrm>
            <a:off x="8895966" y="4721383"/>
            <a:ext cx="3116162" cy="192815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STCF has an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absolute advantage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studying hadron spectroscopy and exotic states, and is expected to achieve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significant breakthroughs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F997403-3AE3-4165-A02B-7EC68F954933}"/>
              </a:ext>
            </a:extLst>
          </p:cNvPr>
          <p:cNvSpPr/>
          <p:nvPr/>
        </p:nvSpPr>
        <p:spPr>
          <a:xfrm>
            <a:off x="510610" y="771919"/>
            <a:ext cx="4247886" cy="92967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强子谱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的研究是探索与认识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强相互作用理论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的重要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</a:t>
            </a:r>
            <a:endParaRPr lang="en-US" altLang="zh-CN" sz="2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322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EEBD6-2FCF-4A5F-9E97-001A7CC8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五夸克态和双粲偶素态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4178F16-8986-4494-B637-DD2E26A7E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23336"/>
            <a:ext cx="3360292" cy="27342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D0D8F3E-2AC9-4083-9A5E-C3B2203F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492" y="914400"/>
            <a:ext cx="4171594" cy="26713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691123-6021-43DA-9ED0-A6D2CACD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587" y="933497"/>
            <a:ext cx="4165864" cy="26713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21C1CC-4331-4D59-B5AC-6514DDD49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042" y="1034965"/>
            <a:ext cx="1444399" cy="884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D69EBC8-D4A7-485B-9A13-195D843AF5AA}"/>
                  </a:ext>
                </a:extLst>
              </p:cNvPr>
              <p:cNvSpPr txBox="1"/>
              <p:nvPr/>
            </p:nvSpPr>
            <p:spPr>
              <a:xfrm>
                <a:off x="318120" y="3820929"/>
                <a:ext cx="6235080" cy="2079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</a:t>
                </a:r>
                <a:r>
                  <a:rPr kumimoji="0" lang="en-US" altLang="zh-CN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pentaquarks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are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good hadronic molecule candidates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𝝍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𝒉</m:t>
                    </m:r>
                    <m:acc>
                      <m:accPr>
                        <m:chr m:val="̅"/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are possible processes for studying hidden-charm pentaquarks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More likely decay to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34A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open-charm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34A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final states: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34A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1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kumimoji="0" lang="en-US" altLang="zh-CN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altLang="zh-CN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0" lang="en-US" altLang="zh-CN" sz="1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altLang="zh-CN" sz="18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More pentaquark states? Cross-section </a:t>
                </a:r>
                <a:r>
                  <a:rPr kumimoji="0" lang="en-US" altLang="zh-CN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lineshape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...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D69EBC8-D4A7-485B-9A13-195D843AF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20" y="3820929"/>
                <a:ext cx="6235080" cy="2079095"/>
              </a:xfrm>
              <a:prstGeom prst="rect">
                <a:avLst/>
              </a:prstGeom>
              <a:blipFill>
                <a:blip r:embed="rId6"/>
                <a:stretch>
                  <a:fillRect l="-587" t="-293" b="-38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7063AA0-C56B-4290-ADAC-F312A7A2BE59}"/>
                  </a:ext>
                </a:extLst>
              </p:cNvPr>
              <p:cNvSpPr txBox="1"/>
              <p:nvPr/>
            </p:nvSpPr>
            <p:spPr>
              <a:xfrm>
                <a:off x="6553200" y="3962400"/>
                <a:ext cx="5511800" cy="2212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Energy region above 6 GeV is ideal for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fully charmed tetraquark states</a:t>
                </a:r>
                <a:endParaRPr kumimoji="0" lang="en-US" altLang="zh-CN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𝐽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𝜓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0" lang="en-US" altLang="zh-CN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has a production cross-section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on the order of tens of fb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l"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Low background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and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34A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high efficiency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of reconstructing charged leptons at STCF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7063AA0-C56B-4290-ADAC-F312A7A2B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962400"/>
                <a:ext cx="5511800" cy="2212465"/>
              </a:xfrm>
              <a:prstGeom prst="rect">
                <a:avLst/>
              </a:prstGeom>
              <a:blipFill>
                <a:blip r:embed="rId7"/>
                <a:stretch>
                  <a:fillRect l="-664" r="-1438" b="-3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63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06500" y="2157095"/>
            <a:ext cx="2413000" cy="11430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目录</a:t>
            </a:r>
            <a:r>
              <a:rPr lang="en-US" altLang="zh-CN" sz="7200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36725" y="3011170"/>
            <a:ext cx="160591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>
                <a:solidFill>
                  <a:schemeClr val="bg1">
                    <a:lumMod val="75000"/>
                  </a:schemeClr>
                </a:solidFill>
                <a:sym typeface="+mn-ea"/>
              </a:rPr>
              <a:t>CONTENTS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267751" y="1646786"/>
            <a:ext cx="5650849" cy="295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+mn-ea"/>
                <a:sym typeface="+mn-ea"/>
              </a:rPr>
              <a:t>一、</a:t>
            </a:r>
            <a:r>
              <a:rPr lang="en-US" altLang="zh-CN" sz="3200" b="1" dirty="0">
                <a:solidFill>
                  <a:schemeClr val="tx1"/>
                </a:solidFill>
                <a:latin typeface="+mn-ea"/>
                <a:sym typeface="+mn-ea"/>
              </a:rPr>
              <a:t>STCF</a:t>
            </a:r>
            <a:r>
              <a:rPr lang="zh-CN" altLang="en-US" sz="3200" b="1" dirty="0">
                <a:solidFill>
                  <a:schemeClr val="tx1"/>
                </a:solidFill>
                <a:latin typeface="+mn-ea"/>
                <a:sym typeface="+mn-ea"/>
              </a:rPr>
              <a:t>项目介绍</a:t>
            </a:r>
            <a:endParaRPr lang="en-US" altLang="zh-CN" sz="3200" b="1" dirty="0">
              <a:solidFill>
                <a:schemeClr val="tx1"/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n-ea"/>
                <a:sym typeface="+mn-ea"/>
              </a:rPr>
              <a:t>二、项目科学目标</a:t>
            </a:r>
            <a:endParaRPr lang="en-US" altLang="zh-CN" sz="3200" b="1" dirty="0"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+mn-ea"/>
                <a:sym typeface="+mn-ea"/>
              </a:rPr>
              <a:t>三、项目的</a:t>
            </a:r>
            <a:r>
              <a:rPr lang="zh-CN" altLang="en-US" sz="3200" b="1" dirty="0">
                <a:latin typeface="+mn-ea"/>
                <a:sym typeface="+mn-ea"/>
              </a:rPr>
              <a:t>研究进展</a:t>
            </a:r>
            <a:endParaRPr lang="zh-CN" altLang="en-US" sz="3200" b="1" dirty="0">
              <a:latin typeface="+mn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n-ea"/>
                <a:cs typeface="微软雅黑" panose="020B0503020204020204" charset="-122"/>
              </a:rPr>
              <a:t>四、总结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B04E421A-DC77-49C3-A25D-E9496ADD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</a:rPr>
              <a:t>强子形状因子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FCD85B6-C9C2-4469-ACE7-A77A7EF577D6}"/>
              </a:ext>
            </a:extLst>
          </p:cNvPr>
          <p:cNvSpPr/>
          <p:nvPr/>
        </p:nvSpPr>
        <p:spPr>
          <a:xfrm>
            <a:off x="304799" y="1015864"/>
            <a:ext cx="7312233" cy="2407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电磁形状因子</a:t>
            </a:r>
            <a:r>
              <a:rPr kumimoji="1" lang="zh-CN" altLang="en-US" sz="20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是核子</a:t>
            </a: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最基本</a:t>
            </a:r>
            <a:r>
              <a:rPr kumimoji="1" lang="zh-CN" altLang="en-US" sz="20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的观测量之一，提供电和磁密度信息，并对强相互作用相关理论提供严格的验证。</a:t>
            </a:r>
            <a:endParaRPr kumimoji="1" lang="en-US" altLang="zh-CN" sz="200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由于超子和粲重子束流难以形成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，其内部结构研究只能通过类时空间的电磁形状因子研究获得。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高四动量转移的电磁形状因子研究可以抽取核子的光锥波函数，从而确认质子中的夸克成分。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8">
            <a:extLst>
              <a:ext uri="{FF2B5EF4-FFF2-40B4-BE49-F238E27FC236}">
                <a16:creationId xmlns:a16="http://schemas.microsoft.com/office/drawing/2014/main" id="{E2F441AA-5C54-4157-9D7A-C26F5BD0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4047274"/>
            <a:ext cx="2667000" cy="20270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2AF9FB-3DE3-4C91-828D-6033EFBD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268" y="4090260"/>
            <a:ext cx="2764944" cy="208316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FDDDF29-FE9B-4586-A6B6-E64F53882035}"/>
              </a:ext>
            </a:extLst>
          </p:cNvPr>
          <p:cNvSpPr/>
          <p:nvPr/>
        </p:nvSpPr>
        <p:spPr>
          <a:xfrm>
            <a:off x="6718189" y="6074367"/>
            <a:ext cx="3131710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Natl.Sci.Rev</a:t>
            </a: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 (2021) 11, nwab187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5" descr="Fig. 4">
            <a:extLst>
              <a:ext uri="{FF2B5EF4-FFF2-40B4-BE49-F238E27FC236}">
                <a16:creationId xmlns:a16="http://schemas.microsoft.com/office/drawing/2014/main" id="{E6AF2238-9C5F-4BAA-864F-F4E69147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42905"/>
            <a:ext cx="6146223" cy="24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35413A4-A9FE-4920-A7B2-B716104DE129}"/>
              </a:ext>
            </a:extLst>
          </p:cNvPr>
          <p:cNvGrpSpPr/>
          <p:nvPr/>
        </p:nvGrpSpPr>
        <p:grpSpPr>
          <a:xfrm>
            <a:off x="7732568" y="913088"/>
            <a:ext cx="3872165" cy="2364750"/>
            <a:chOff x="6400800" y="3030929"/>
            <a:chExt cx="3872165" cy="2364750"/>
          </a:xfrm>
        </p:grpSpPr>
        <p:pic>
          <p:nvPicPr>
            <p:cNvPr id="14" name="Picture 4" descr="http://bes3.ihep.ac.cn/hi/202201/W020220120516936142342.jpg">
              <a:extLst>
                <a:ext uri="{FF2B5EF4-FFF2-40B4-BE49-F238E27FC236}">
                  <a16:creationId xmlns:a16="http://schemas.microsoft.com/office/drawing/2014/main" id="{7FD4BD7E-44D1-4D3C-A5B0-FF6A1F1FC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030929"/>
              <a:ext cx="1853656" cy="2350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3AF3F10E-B0F4-44F7-B07D-2AE7F928877F}"/>
                </a:ext>
              </a:extLst>
            </p:cNvPr>
            <p:cNvSpPr/>
            <p:nvPr/>
          </p:nvSpPr>
          <p:spPr>
            <a:xfrm>
              <a:off x="8254457" y="3058475"/>
              <a:ext cx="2016116" cy="231763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450C35B-203B-4BCB-9C2C-91171F5153C1}"/>
                </a:ext>
              </a:extLst>
            </p:cNvPr>
            <p:cNvSpPr txBox="1"/>
            <p:nvPr/>
          </p:nvSpPr>
          <p:spPr>
            <a:xfrm>
              <a:off x="8309814" y="3148910"/>
              <a:ext cx="1963151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2021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中子电磁结构精细测量，解决光子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核子耦合之谜， 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BESIII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首篇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自然∙物理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封面文章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080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A80D02B-BC0B-4448-999D-669B39C7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EMFFs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的研究前景</a:t>
            </a:r>
            <a:endParaRPr lang="zh-CN" altLang="en-US" sz="36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A7C39AF-C14B-407B-B8A0-12D5C79A92A9}"/>
              </a:ext>
            </a:extLst>
          </p:cNvPr>
          <p:cNvSpPr txBox="1"/>
          <p:nvPr/>
        </p:nvSpPr>
        <p:spPr>
          <a:xfrm>
            <a:off x="6824092" y="3158199"/>
            <a:ext cx="5367907" cy="310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200" b="1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STCF</a:t>
            </a:r>
            <a:r>
              <a:rPr lang="zh-CN" altLang="en-US" sz="2200" b="1" dirty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研究潜力：</a:t>
            </a:r>
            <a:endParaRPr lang="en-US" altLang="zh-CN" sz="2200" b="1" dirty="0">
              <a:solidFill>
                <a:srgbClr val="180AF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将在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4-50 GeV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范围内提供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最精确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多维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FFs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分布函数，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极化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束流能够近一步提升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测量精度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和增加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测量量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高精度验证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FFs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普适性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以及随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演化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过程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将为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EIC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EicC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Jlab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等实验提供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关键输入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978242F-A48A-46AB-A057-8130745C2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57" y="791186"/>
            <a:ext cx="4163495" cy="22999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0A13398-2740-481F-BBAD-063BC6F3919A}"/>
              </a:ext>
            </a:extLst>
          </p:cNvPr>
          <p:cNvSpPr txBox="1"/>
          <p:nvPr/>
        </p:nvSpPr>
        <p:spPr>
          <a:xfrm>
            <a:off x="634652" y="791186"/>
            <a:ext cx="64008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FFs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描述夸克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胶子的强子化过程，是理论计算和实验测量的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桥梁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，具有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非微扰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效应，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无法精确理论计算</a:t>
            </a: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未来高能量装置依赖的质子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部分子分布函数（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PDFs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）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的精确测量需要更精确的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FFs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输入</a:t>
            </a: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正负电子对撞机能够提供测量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FFs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最干净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的数据样本</a:t>
            </a: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ymbol" panose="05050102010706020507" pitchFamily="18" charset="2"/>
            </a:endParaRPr>
          </a:p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1270077-4C0B-4B16-8E99-371D4E58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2" y="3158199"/>
            <a:ext cx="3434701" cy="32004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A6F755C-32B2-4857-88C5-BA2F8A2F9A4E}"/>
              </a:ext>
            </a:extLst>
          </p:cNvPr>
          <p:cNvGrpSpPr/>
          <p:nvPr/>
        </p:nvGrpSpPr>
        <p:grpSpPr>
          <a:xfrm>
            <a:off x="3952759" y="3133614"/>
            <a:ext cx="2830299" cy="3252437"/>
            <a:chOff x="1965642" y="540702"/>
            <a:chExt cx="3952875" cy="564032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6B7CACC-47AC-40EE-9596-046821EF8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5642" y="540702"/>
              <a:ext cx="3952875" cy="555307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74DB01D-52F0-4A50-82BE-A96175BF5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7828" y="5893030"/>
              <a:ext cx="1288000" cy="288000"/>
            </a:xfrm>
            <a:prstGeom prst="rect">
              <a:avLst/>
            </a:prstGeom>
          </p:spPr>
        </p:pic>
        <p:sp>
          <p:nvSpPr>
            <p:cNvPr id="15" name="直角三角形 14">
              <a:extLst>
                <a:ext uri="{FF2B5EF4-FFF2-40B4-BE49-F238E27FC236}">
                  <a16:creationId xmlns:a16="http://schemas.microsoft.com/office/drawing/2014/main" id="{3C80EF14-59AC-496B-852E-D47EFF08E857}"/>
                </a:ext>
              </a:extLst>
            </p:cNvPr>
            <p:cNvSpPr/>
            <p:nvPr/>
          </p:nvSpPr>
          <p:spPr>
            <a:xfrm>
              <a:off x="2792232" y="4947472"/>
              <a:ext cx="2517897" cy="605029"/>
            </a:xfrm>
            <a:prstGeom prst="rtTriangle">
              <a:avLst/>
            </a:prstGeom>
            <a:noFill/>
            <a:ln w="44450" cap="rnd">
              <a:solidFill>
                <a:srgbClr val="C00000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EF5EDF7-C971-4A8A-869B-D8EC0097629E}"/>
                </a:ext>
              </a:extLst>
            </p:cNvPr>
            <p:cNvSpPr txBox="1"/>
            <p:nvPr/>
          </p:nvSpPr>
          <p:spPr>
            <a:xfrm>
              <a:off x="2803251" y="5006202"/>
              <a:ext cx="973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Lack of </a:t>
              </a:r>
            </a:p>
            <a:p>
              <a:r>
                <a:rPr lang="en-US" altLang="zh-CN" sz="1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precise data</a:t>
              </a:r>
              <a:endParaRPr lang="zh-CN" alt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138E1B5-2671-4A21-84CE-E76A88F1DACC}"/>
                </a:ext>
              </a:extLst>
            </p:cNvPr>
            <p:cNvSpPr txBox="1"/>
            <p:nvPr/>
          </p:nvSpPr>
          <p:spPr>
            <a:xfrm>
              <a:off x="5220393" y="764223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955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FC081FED-2FFF-43C3-82DB-E8B0DAD1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科学问题</a:t>
            </a:r>
            <a:r>
              <a:rPr lang="zh-CN" altLang="en-US" sz="3600" b="1" dirty="0"/>
              <a:t>三：基本物理量精确测量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5AD141-622D-4C4E-820B-5A90D1E3012F}"/>
              </a:ext>
            </a:extLst>
          </p:cNvPr>
          <p:cNvSpPr txBox="1"/>
          <p:nvPr/>
        </p:nvSpPr>
        <p:spPr>
          <a:xfrm>
            <a:off x="213360" y="818682"/>
            <a:ext cx="11765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/>
              <a:t>实验</a:t>
            </a:r>
            <a:r>
              <a:rPr lang="zh-CN" altLang="en-US" sz="2200" b="1" dirty="0">
                <a:solidFill>
                  <a:srgbClr val="C00000"/>
                </a:solidFill>
              </a:rPr>
              <a:t>测量精度</a:t>
            </a:r>
            <a:r>
              <a:rPr lang="zh-CN" altLang="en-US" sz="2200" b="1" dirty="0"/>
              <a:t>直接放映人类对自然的</a:t>
            </a:r>
            <a:r>
              <a:rPr lang="zh-CN" altLang="en-US" sz="2200" b="1" dirty="0">
                <a:solidFill>
                  <a:srgbClr val="C00000"/>
                </a:solidFill>
              </a:rPr>
              <a:t>认知程度</a:t>
            </a:r>
            <a:r>
              <a:rPr lang="zh-CN" altLang="en-US" sz="2200" b="1" dirty="0"/>
              <a:t>，</a:t>
            </a:r>
            <a:r>
              <a:rPr lang="zh-CN" altLang="en-US" sz="2200" b="1" dirty="0">
                <a:solidFill>
                  <a:srgbClr val="C00000"/>
                </a:solidFill>
              </a:rPr>
              <a:t>精确实验测量</a:t>
            </a:r>
            <a:r>
              <a:rPr lang="zh-CN" altLang="en-US" sz="2200" b="1" dirty="0"/>
              <a:t>是探索</a:t>
            </a:r>
            <a:r>
              <a:rPr lang="zh-CN" altLang="en-US" sz="2200" b="1" dirty="0">
                <a:solidFill>
                  <a:srgbClr val="C00000"/>
                </a:solidFill>
              </a:rPr>
              <a:t>新物理</a:t>
            </a:r>
            <a:r>
              <a:rPr lang="zh-CN" altLang="en-US" sz="2200" b="1" dirty="0"/>
              <a:t>的重要途径之一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868BCE7-70EE-447D-983E-D6B2D8CA9C5F}"/>
              </a:ext>
            </a:extLst>
          </p:cNvPr>
          <p:cNvSpPr/>
          <p:nvPr/>
        </p:nvSpPr>
        <p:spPr>
          <a:xfrm>
            <a:off x="0" y="1344166"/>
            <a:ext cx="117190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值测量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：粒子物理中最基本的物理量之一，直接反映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夸克的味道和颜色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，发现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新粒子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，并对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精细结构常数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缪子反常磁矩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的理论计算提供实验输入。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陶轻子质量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精度对于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轻子普适性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的精确检验具有重要意义。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CKM</a:t>
            </a: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矩阵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幺正性能够保证是否只有三代夸克，幺正性的破坏意味着第四代夸克的存在！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497D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强耦合常数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α</a:t>
            </a:r>
            <a:r>
              <a:rPr kumimoji="0" lang="en-US" altLang="zh-CN" sz="1600" b="1" i="0" u="none" strike="noStrike" kern="100" cap="none" spc="0" normalizeH="0" baseline="-2500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kumimoji="0" lang="zh-CN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的精度会直接影响希格斯物理、电弱物理和顶夸克物理的理论预言，对理解电弱真空的稳定性具有重要意义。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4461117-D7D8-4DD6-A5DE-B81FE1515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950" y="3898633"/>
            <a:ext cx="3796743" cy="242093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4D12EC0-CDB8-4F2F-AA1F-AC9D11080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6" y="3560404"/>
            <a:ext cx="3221387" cy="275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8B80836-6A57-40EF-88AA-31FCBA32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493" y="5115264"/>
            <a:ext cx="3170366" cy="11433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064213C-F9FC-4BEB-A37A-CB53B772E7D0}"/>
              </a:ext>
            </a:extLst>
          </p:cNvPr>
          <p:cNvSpPr/>
          <p:nvPr/>
        </p:nvSpPr>
        <p:spPr>
          <a:xfrm>
            <a:off x="7839194" y="4755320"/>
            <a:ext cx="4175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描述夸克味道的混合的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CKM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矩阵：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8190F4E-11F0-4835-9341-85B44542D886}"/>
              </a:ext>
            </a:extLst>
          </p:cNvPr>
          <p:cNvSpPr/>
          <p:nvPr/>
        </p:nvSpPr>
        <p:spPr>
          <a:xfrm>
            <a:off x="3877623" y="3560404"/>
            <a:ext cx="281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标准模型自由参数：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BD0978D-04C5-4727-80E1-D10FB8058DFD}"/>
              </a:ext>
            </a:extLst>
          </p:cNvPr>
          <p:cNvSpPr/>
          <p:nvPr/>
        </p:nvSpPr>
        <p:spPr>
          <a:xfrm>
            <a:off x="7820745" y="3617989"/>
            <a:ext cx="4175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值定义：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28780E7-BBC7-4484-8B2F-A3624698E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089" y="4138578"/>
            <a:ext cx="3601404" cy="5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97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06500" y="2157095"/>
            <a:ext cx="2413000" cy="11430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目录</a:t>
            </a:r>
            <a:r>
              <a:rPr lang="en-US" altLang="zh-CN" sz="7200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36725" y="3011170"/>
            <a:ext cx="160591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>
                <a:solidFill>
                  <a:schemeClr val="bg1">
                    <a:lumMod val="75000"/>
                  </a:schemeClr>
                </a:solidFill>
                <a:sym typeface="+mn-ea"/>
              </a:rPr>
              <a:t>CONTENTS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267751" y="1646786"/>
            <a:ext cx="5650849" cy="295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一、</a:t>
            </a:r>
            <a:r>
              <a:rPr lang="en-US" altLang="zh-CN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STCF</a:t>
            </a: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项目介绍</a:t>
            </a:r>
            <a:endParaRPr lang="en-US" altLang="zh-CN" sz="3200" b="1" dirty="0">
              <a:solidFill>
                <a:schemeClr val="bg1">
                  <a:lumMod val="85000"/>
                </a:schemeClr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二、项目科学目标</a:t>
            </a:r>
            <a:endParaRPr lang="en-US" altLang="zh-CN" sz="3200" b="1" dirty="0">
              <a:solidFill>
                <a:schemeClr val="bg1">
                  <a:lumMod val="85000"/>
                </a:schemeClr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+mn-ea"/>
                <a:sym typeface="+mn-ea"/>
              </a:rPr>
              <a:t>三、项目的</a:t>
            </a:r>
            <a:r>
              <a:rPr lang="zh-CN" altLang="en-US" sz="3200" b="1" dirty="0">
                <a:latin typeface="+mn-ea"/>
                <a:sym typeface="+mn-ea"/>
              </a:rPr>
              <a:t>研究进展</a:t>
            </a:r>
            <a:endParaRPr lang="zh-CN" altLang="en-US" sz="3200" b="1" dirty="0">
              <a:latin typeface="+mn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cs typeface="微软雅黑" panose="020B0503020204020204" charset="-122"/>
              </a:rPr>
              <a:t>四、总结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585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7D8B4DD-92F8-4AF5-AA18-305285E5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Symbol" panose="05050102010706020507" pitchFamily="18" charset="2"/>
              </a:rPr>
              <a:t>STCF</a:t>
            </a:r>
            <a:r>
              <a:rPr lang="zh-CN" altLang="en-US" sz="36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Symbol" panose="05050102010706020507" pitchFamily="18" charset="2"/>
              </a:rPr>
              <a:t>加速器设计方案</a:t>
            </a:r>
            <a:endParaRPr lang="zh-CN" altLang="en-US" sz="3600" dirty="0"/>
          </a:p>
        </p:txBody>
      </p:sp>
      <p:pic>
        <p:nvPicPr>
          <p:cNvPr id="6" name="图片 5" descr="8cad67c994d0c5e37cdc7cbcd731419">
            <a:extLst>
              <a:ext uri="{FF2B5EF4-FFF2-40B4-BE49-F238E27FC236}">
                <a16:creationId xmlns:a16="http://schemas.microsoft.com/office/drawing/2014/main" id="{C9E93093-294E-4E47-88A6-5B4D82CE73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7227" r="27930" b="-9507"/>
          <a:stretch>
            <a:fillRect/>
          </a:stretch>
        </p:blipFill>
        <p:spPr>
          <a:xfrm>
            <a:off x="3351212" y="1108301"/>
            <a:ext cx="5489575" cy="5217160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id="{13693C23-B983-475A-BA4C-4B0741B6E840}"/>
              </a:ext>
            </a:extLst>
          </p:cNvPr>
          <p:cNvSpPr/>
          <p:nvPr/>
        </p:nvSpPr>
        <p:spPr>
          <a:xfrm>
            <a:off x="432435" y="1050290"/>
            <a:ext cx="4503420" cy="195199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457200">
              <a:lnSpc>
                <a:spcPct val="110000"/>
              </a:lnSpc>
              <a:spcAft>
                <a:spcPts val="1200"/>
              </a:spcAft>
              <a:defRPr/>
            </a:pPr>
            <a:r>
              <a:rPr lang="en-US" altLang="zh-CN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对撞环和对撞区设计</a:t>
            </a:r>
            <a:endParaRPr lang="en-US" altLang="zh-CN" sz="2200" b="1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ct val="110000"/>
              </a:lnSpc>
              <a:spcAft>
                <a:spcPts val="600"/>
              </a:spcAft>
              <a:defRPr/>
            </a:pPr>
            <a:r>
              <a:rPr lang="zh-CN" altLang="en-US" b="1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r>
              <a:rPr lang="zh-CN" altLang="en-US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高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流强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zh-CN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低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发射度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大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能量范围，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对撞点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极小</a:t>
            </a:r>
            <a:r>
              <a:rPr lang="en-US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  <a:sym typeface="Symbol" panose="05050102010706020507" pitchFamily="18" charset="2"/>
              </a:rPr>
              <a:t>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函数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稳定运行与精确控制</a:t>
            </a:r>
            <a:endParaRPr lang="en-US" altLang="zh-CN" sz="1600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ct val="110000"/>
              </a:lnSpc>
              <a:spcAft>
                <a:spcPts val="600"/>
              </a:spcAft>
              <a:defRPr/>
            </a:pPr>
            <a:r>
              <a:rPr lang="zh-CN" altLang="en-US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挑战</a:t>
            </a:r>
            <a:r>
              <a:rPr lang="zh-CN" altLang="en-US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小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动力学孔径和动量孔径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，强束束作</a:t>
            </a:r>
            <a:r>
              <a:rPr lang="en-US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用和束流集体效应，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极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短束流寿命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等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A748E1B-F878-4F9E-899C-7B2CE573FE20}"/>
              </a:ext>
            </a:extLst>
          </p:cNvPr>
          <p:cNvCxnSpPr>
            <a:cxnSpLocks/>
          </p:cNvCxnSpPr>
          <p:nvPr/>
        </p:nvCxnSpPr>
        <p:spPr>
          <a:xfrm flipH="1" flipV="1">
            <a:off x="3284492" y="1458287"/>
            <a:ext cx="1461679" cy="3267383"/>
          </a:xfrm>
          <a:prstGeom prst="line">
            <a:avLst/>
          </a:prstGeom>
          <a:noFill/>
          <a:ln w="34925" cap="flat" cmpd="sng" algn="ctr">
            <a:solidFill>
              <a:srgbClr val="0B3A75"/>
            </a:solidFill>
            <a:prstDash val="solid"/>
            <a:headEnd type="oval"/>
          </a:ln>
          <a:effectLst>
            <a:outerShdw blurRad="50800" dist="50800" dir="5400000" algn="ctr" rotWithShape="0">
              <a:schemeClr val="bg1">
                <a:lumMod val="85000"/>
                <a:alpha val="100000"/>
              </a:schemeClr>
            </a:outerShdw>
          </a:effectLst>
        </p:spPr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A2CEC63-3012-4EDA-94A3-F6256DFC93AC}"/>
              </a:ext>
            </a:extLst>
          </p:cNvPr>
          <p:cNvCxnSpPr>
            <a:cxnSpLocks/>
          </p:cNvCxnSpPr>
          <p:nvPr/>
        </p:nvCxnSpPr>
        <p:spPr>
          <a:xfrm flipV="1">
            <a:off x="7628709" y="1459703"/>
            <a:ext cx="1137466" cy="665188"/>
          </a:xfrm>
          <a:prstGeom prst="line">
            <a:avLst/>
          </a:prstGeom>
          <a:noFill/>
          <a:ln w="34925" cap="flat" cmpd="sng" algn="ctr">
            <a:solidFill>
              <a:srgbClr val="0B3A75"/>
            </a:solidFill>
            <a:prstDash val="solid"/>
            <a:headEnd type="oval"/>
          </a:ln>
          <a:effectLst>
            <a:outerShdw blurRad="50800" dist="50800" dir="5400000" algn="ctr" rotWithShape="0">
              <a:schemeClr val="bg1">
                <a:lumMod val="85000"/>
                <a:alpha val="100000"/>
              </a:schemeClr>
            </a:outerShdw>
          </a:effectLst>
        </p:spPr>
      </p:cxnSp>
      <p:sp>
        <p:nvSpPr>
          <p:cNvPr id="10" name="矩形: 圆角 24">
            <a:extLst>
              <a:ext uri="{FF2B5EF4-FFF2-40B4-BE49-F238E27FC236}">
                <a16:creationId xmlns:a16="http://schemas.microsoft.com/office/drawing/2014/main" id="{FBE7E295-09B0-4E9E-A70D-890A706CEA5F}"/>
              </a:ext>
            </a:extLst>
          </p:cNvPr>
          <p:cNvSpPr/>
          <p:nvPr/>
        </p:nvSpPr>
        <p:spPr>
          <a:xfrm>
            <a:off x="432435" y="4036060"/>
            <a:ext cx="3150870" cy="2165350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457200">
              <a:lnSpc>
                <a:spcPts val="1840"/>
              </a:lnSpc>
              <a:spcAft>
                <a:spcPts val="1200"/>
              </a:spcAft>
              <a:defRPr/>
            </a:pPr>
            <a:r>
              <a:rPr lang="en-US" altLang="zh-CN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zh-CN" altLang="en-US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加速器</a:t>
            </a:r>
            <a:r>
              <a:rPr lang="en-US" altLang="zh-CN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谱仪交接面</a:t>
            </a:r>
            <a:endParaRPr lang="en-US" altLang="zh-CN" sz="2200" b="1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ts val="1840"/>
              </a:lnSpc>
              <a:spcAft>
                <a:spcPts val="1200"/>
              </a:spcAft>
              <a:defRPr/>
            </a:pPr>
            <a:r>
              <a:rPr lang="zh-CN" altLang="en-US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  探测谱仪设计</a:t>
            </a:r>
            <a:endParaRPr lang="en-US" altLang="zh-CN" sz="2200" b="1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ct val="110000"/>
              </a:lnSpc>
              <a:spcAft>
                <a:spcPts val="600"/>
              </a:spcAft>
              <a:defRPr/>
            </a:pPr>
            <a:r>
              <a:rPr lang="zh-CN" altLang="en-US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r>
              <a:rPr lang="zh-CN" altLang="en-US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接口强聚焦和低本底，谱仪探测谱仪精确探测粒子</a:t>
            </a:r>
            <a:endParaRPr lang="en-US" altLang="zh-CN" sz="1600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ct val="110000"/>
              </a:lnSpc>
              <a:spcAft>
                <a:spcPts val="600"/>
              </a:spcAft>
              <a:defRPr/>
            </a:pPr>
            <a:r>
              <a:rPr lang="zh-CN" altLang="en-US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挑战</a:t>
            </a:r>
            <a:r>
              <a:rPr lang="zh-CN" altLang="en-US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MDI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结构复杂，空间极其紧张，超导组合磁铁；探测谱仪所处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极强辐照高本底环境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2220EC8-A42D-40C4-9AB8-18A17877128E}"/>
              </a:ext>
            </a:extLst>
          </p:cNvPr>
          <p:cNvCxnSpPr>
            <a:cxnSpLocks/>
          </p:cNvCxnSpPr>
          <p:nvPr/>
        </p:nvCxnSpPr>
        <p:spPr>
          <a:xfrm flipH="1">
            <a:off x="7033865" y="4806568"/>
            <a:ext cx="1882920" cy="101653"/>
          </a:xfrm>
          <a:prstGeom prst="straightConnector1">
            <a:avLst/>
          </a:prstGeom>
          <a:ln w="34925">
            <a:solidFill>
              <a:srgbClr val="0B3A75"/>
            </a:solidFill>
            <a:headEnd type="none"/>
            <a:tailEnd type="oval"/>
          </a:ln>
          <a:effectLst>
            <a:outerShdw blurRad="50800" dist="50800" dir="5400000" algn="ctr" rotWithShape="0">
              <a:schemeClr val="bg1">
                <a:lumMod val="85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250DD14-0D12-475C-A2C6-587BE443FF49}"/>
              </a:ext>
            </a:extLst>
          </p:cNvPr>
          <p:cNvCxnSpPr>
            <a:cxnSpLocks/>
          </p:cNvCxnSpPr>
          <p:nvPr/>
        </p:nvCxnSpPr>
        <p:spPr>
          <a:xfrm flipH="1" flipV="1">
            <a:off x="2761276" y="4317570"/>
            <a:ext cx="1984895" cy="466111"/>
          </a:xfrm>
          <a:prstGeom prst="line">
            <a:avLst/>
          </a:prstGeom>
          <a:noFill/>
          <a:ln w="34925" cap="flat" cmpd="sng" algn="ctr">
            <a:solidFill>
              <a:srgbClr val="0B3A75"/>
            </a:solidFill>
            <a:prstDash val="solid"/>
            <a:headEnd type="oval"/>
          </a:ln>
          <a:effectLst>
            <a:outerShdw blurRad="50800" dist="50800" dir="5400000" algn="ctr" rotWithShape="0">
              <a:schemeClr val="bg1">
                <a:lumMod val="85000"/>
                <a:alpha val="100000"/>
              </a:schemeClr>
            </a:outerShdw>
          </a:effectLst>
        </p:spPr>
      </p:cxnSp>
      <p:pic>
        <p:nvPicPr>
          <p:cNvPr id="13" name="图片 10">
            <a:extLst>
              <a:ext uri="{FF2B5EF4-FFF2-40B4-BE49-F238E27FC236}">
                <a16:creationId xmlns:a16="http://schemas.microsoft.com/office/drawing/2014/main" id="{12458F64-21AF-4E67-BC12-71F029E52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171" y="3934460"/>
            <a:ext cx="1564279" cy="76997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74F1D09-D3C1-4088-87C3-A538D42F2C2B}"/>
              </a:ext>
            </a:extLst>
          </p:cNvPr>
          <p:cNvSpPr/>
          <p:nvPr/>
        </p:nvSpPr>
        <p:spPr>
          <a:xfrm>
            <a:off x="8509636" y="1232535"/>
            <a:ext cx="3391738" cy="2701925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457200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altLang="zh-CN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注入器设计</a:t>
            </a:r>
            <a:endParaRPr lang="en-US" altLang="zh-CN" sz="2200" b="1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b="1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r>
              <a:rPr lang="zh-CN" altLang="en-US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高重频注入、高电荷量、</a:t>
            </a:r>
          </a:p>
          <a:p>
            <a:pPr algn="l" defTabSz="457200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低发射度正负电子束</a:t>
            </a:r>
            <a:endParaRPr lang="en-US" altLang="zh-CN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457200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b="1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挑战</a:t>
            </a:r>
            <a:r>
              <a:rPr lang="zh-CN" altLang="en-US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大电荷量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束团加速过程中</a:t>
            </a:r>
          </a:p>
          <a:p>
            <a:pPr algn="l" defTabSz="457200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发射度和能散控制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，大电荷量</a:t>
            </a:r>
          </a:p>
          <a:p>
            <a:pPr algn="l" defTabSz="457200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正电子的产生和俘获、累积环中</a:t>
            </a:r>
          </a:p>
          <a:p>
            <a:pPr algn="l" defTabSz="457200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的累积和发射度阻</a:t>
            </a:r>
            <a:r>
              <a:rPr lang="zh-CN" altLang="en-US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尼</a:t>
            </a:r>
            <a:r>
              <a:rPr lang="zh-CN" altLang="zh-CN" sz="160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等</a:t>
            </a:r>
          </a:p>
        </p:txBody>
      </p:sp>
      <p:sp>
        <p:nvSpPr>
          <p:cNvPr id="15" name="矩形: 圆角 27">
            <a:extLst>
              <a:ext uri="{FF2B5EF4-FFF2-40B4-BE49-F238E27FC236}">
                <a16:creationId xmlns:a16="http://schemas.microsoft.com/office/drawing/2014/main" id="{1CFC33B3-E71D-405A-82DD-C3B87CF02649}"/>
              </a:ext>
            </a:extLst>
          </p:cNvPr>
          <p:cNvSpPr/>
          <p:nvPr/>
        </p:nvSpPr>
        <p:spPr>
          <a:xfrm>
            <a:off x="8739302" y="4653518"/>
            <a:ext cx="3391738" cy="1466120"/>
          </a:xfrm>
          <a:prstGeom prst="roundRect">
            <a:avLst>
              <a:gd name="adj" fmla="val 12907"/>
            </a:avLst>
          </a:prstGeom>
          <a:noFill/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57200">
              <a:lnSpc>
                <a:spcPct val="120000"/>
              </a:lnSpc>
              <a:spcAft>
                <a:spcPts val="1200"/>
              </a:spcAft>
              <a:defRPr/>
            </a:pPr>
            <a:r>
              <a:rPr lang="en-US" altLang="zh-CN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4. </a:t>
            </a:r>
            <a:r>
              <a:rPr lang="zh-CN" altLang="en-US" sz="2200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核心关键技术</a:t>
            </a:r>
            <a:endParaRPr lang="en-US" altLang="zh-CN" sz="2200" b="1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zh-CN" altLang="en-US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r>
              <a:rPr lang="zh-CN" altLang="en-US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先进技术与成熟技术结合，</a:t>
            </a:r>
          </a:p>
          <a:p>
            <a:pPr defTabSz="457200">
              <a:spcAft>
                <a:spcPts val="600"/>
              </a:spcAft>
              <a:defRPr/>
            </a:pP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满足物理设计和未来实验要求</a:t>
            </a:r>
            <a:endParaRPr lang="en-US" altLang="zh-CN" sz="1600" kern="0" dirty="0">
              <a:solidFill>
                <a:srgbClr val="0B3A7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457200">
              <a:spcAft>
                <a:spcPts val="600"/>
              </a:spcAft>
              <a:defRPr/>
            </a:pPr>
            <a:r>
              <a:rPr lang="zh-CN" altLang="en-US" b="1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挑战</a:t>
            </a:r>
            <a:r>
              <a:rPr lang="zh-CN" altLang="en-US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极端环境</a:t>
            </a:r>
            <a:r>
              <a:rPr lang="zh-CN" altLang="en-US" sz="1600" kern="0" dirty="0">
                <a:solidFill>
                  <a:srgbClr val="0B3A75"/>
                </a:solidFill>
                <a:latin typeface="微软雅黑" panose="020B0503020204020204" charset="-122"/>
                <a:ea typeface="微软雅黑" panose="020B0503020204020204" charset="-122"/>
              </a:rPr>
              <a:t>、极高参数需求</a:t>
            </a:r>
          </a:p>
        </p:txBody>
      </p:sp>
    </p:spTree>
    <p:extLst>
      <p:ext uri="{BB962C8B-B14F-4D97-AF65-F5344CB8AC3E}">
        <p14:creationId xmlns:p14="http://schemas.microsoft.com/office/powerpoint/2010/main" val="272745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502418D1-1A5A-411D-9CF0-96CEA572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谱仪设计要求与技术挑战</a:t>
            </a:r>
            <a:endParaRPr lang="zh-CN" altLang="en-US" sz="3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F844BD-455C-45C6-9A27-0F5C652BA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9" y="1271417"/>
            <a:ext cx="5102158" cy="25065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8B7DF6-2A17-429A-8BE6-1BA0DF825670}"/>
              </a:ext>
            </a:extLst>
          </p:cNvPr>
          <p:cNvSpPr txBox="1">
            <a:spLocks/>
          </p:cNvSpPr>
          <p:nvPr/>
        </p:nvSpPr>
        <p:spPr bwMode="auto">
          <a:xfrm>
            <a:off x="1302637" y="845370"/>
            <a:ext cx="3451091" cy="40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Century Gothic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宽能量范围</a:t>
            </a:r>
            <a:r>
              <a:rPr 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</a:t>
            </a:r>
            <a:r>
              <a:rPr lang="en-US" altLang="zh-CN" sz="2000" b="1" baseline="-250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sz="2000" b="1" baseline="-250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</a:t>
            </a:r>
            <a:r>
              <a:rPr 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: 2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 GeV</a:t>
            </a:r>
          </a:p>
        </p:txBody>
      </p:sp>
      <p:sp>
        <p:nvSpPr>
          <p:cNvPr id="10" name="右箭头 18">
            <a:extLst>
              <a:ext uri="{FF2B5EF4-FFF2-40B4-BE49-F238E27FC236}">
                <a16:creationId xmlns:a16="http://schemas.microsoft.com/office/drawing/2014/main" id="{1D03BF96-78C0-4EEE-898D-65ED7F5ACFFE}"/>
              </a:ext>
            </a:extLst>
          </p:cNvPr>
          <p:cNvSpPr/>
          <p:nvPr/>
        </p:nvSpPr>
        <p:spPr>
          <a:xfrm>
            <a:off x="947335" y="3299094"/>
            <a:ext cx="2587030" cy="119816"/>
          </a:xfrm>
          <a:prstGeom prst="rightArrow">
            <a:avLst/>
          </a:prstGeom>
          <a:solidFill>
            <a:srgbClr val="0F3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67CD50F0-CEA2-4073-8A85-B749A681CFD4}"/>
              </a:ext>
            </a:extLst>
          </p:cNvPr>
          <p:cNvGrpSpPr/>
          <p:nvPr/>
        </p:nvGrpSpPr>
        <p:grpSpPr>
          <a:xfrm>
            <a:off x="762987" y="3822631"/>
            <a:ext cx="5861843" cy="2765779"/>
            <a:chOff x="762987" y="3822631"/>
            <a:chExt cx="5861843" cy="2765779"/>
          </a:xfrm>
        </p:grpSpPr>
        <p:pic>
          <p:nvPicPr>
            <p:cNvPr id="12" name="Picture 47" descr="cms_event.jpeg">
              <a:extLst>
                <a:ext uri="{FF2B5EF4-FFF2-40B4-BE49-F238E27FC236}">
                  <a16:creationId xmlns:a16="http://schemas.microsoft.com/office/drawing/2014/main" id="{B428F886-1CA9-4084-B781-E71B96640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657" y="4376135"/>
              <a:ext cx="2677542" cy="2212274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4A6D6EF-47EB-4131-AB01-C2FDB65DFF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62987" y="3822631"/>
              <a:ext cx="4495799" cy="420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Century Gothic" pitchFamily="34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高峰值亮度</a:t>
              </a:r>
              <a:r>
                <a:rPr 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5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×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10</a:t>
              </a:r>
              <a:r>
                <a:rPr lang="en-US" sz="20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lang="en-US" altLang="zh-CN" sz="20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r>
                <a:rPr lang="en-US" sz="20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cm</a:t>
              </a:r>
              <a:r>
                <a:rPr lang="en-US" sz="20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-2</a:t>
              </a:r>
              <a:r>
                <a:rPr 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</a:t>
              </a:r>
              <a:r>
                <a:rPr lang="en-US" sz="20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-1</a:t>
              </a:r>
              <a:endParaRPr 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8C0E02C3-75F1-46FF-84A8-AF180E0C3F2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05200" y="4376136"/>
              <a:ext cx="3119630" cy="221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Century Gothic" pitchFamily="34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高物理事例率</a:t>
              </a:r>
              <a:br>
                <a: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</a:b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~400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kHz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高计数率水平</a:t>
              </a:r>
              <a:br>
                <a:rPr lang="en-US" altLang="zh-CN" sz="1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</a:b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~1 MHz/cm</a:t>
              </a:r>
              <a:r>
                <a:rPr lang="en-US" altLang="zh-CN" sz="1400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高数据率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~10 GB/s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高辐照本底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~4 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kGy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/y,~2×10</a:t>
              </a:r>
              <a:r>
                <a:rPr lang="en-US" altLang="zh-CN" sz="1400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r>
                <a:rPr lang="en-US" altLang="zh-CN" sz="1400" baseline="-25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eq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/cm</a:t>
              </a:r>
              <a:r>
                <a:rPr lang="en-US" altLang="zh-CN" sz="1400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/y</a:t>
              </a:r>
              <a:endPara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" name="右大括号 14">
            <a:extLst>
              <a:ext uri="{FF2B5EF4-FFF2-40B4-BE49-F238E27FC236}">
                <a16:creationId xmlns:a16="http://schemas.microsoft.com/office/drawing/2014/main" id="{ED94C55C-2F42-433B-A2EA-5AC6E6F12090}"/>
              </a:ext>
            </a:extLst>
          </p:cNvPr>
          <p:cNvSpPr/>
          <p:nvPr/>
        </p:nvSpPr>
        <p:spPr>
          <a:xfrm>
            <a:off x="5483752" y="1959251"/>
            <a:ext cx="726103" cy="3973715"/>
          </a:xfrm>
          <a:prstGeom prst="rightBrace">
            <a:avLst>
              <a:gd name="adj1" fmla="val 8333"/>
              <a:gd name="adj2" fmla="val 51048"/>
            </a:avLst>
          </a:prstGeom>
          <a:ln w="38100">
            <a:solidFill>
              <a:srgbClr val="0F3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4E92D1-421C-4F7A-986C-C773DDDB0CAA}"/>
              </a:ext>
            </a:extLst>
          </p:cNvPr>
          <p:cNvSpPr txBox="1">
            <a:spLocks/>
          </p:cNvSpPr>
          <p:nvPr/>
        </p:nvSpPr>
        <p:spPr bwMode="auto">
          <a:xfrm>
            <a:off x="1302637" y="2979103"/>
            <a:ext cx="1494836" cy="46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Century Gothic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8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低动量粒子</a:t>
            </a:r>
            <a:endParaRPr lang="en-US" altLang="zh-CN" sz="180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0CCD826-B1E9-43D4-8703-F5AFDE5464EC}"/>
              </a:ext>
            </a:extLst>
          </p:cNvPr>
          <p:cNvSpPr/>
          <p:nvPr/>
        </p:nvSpPr>
        <p:spPr>
          <a:xfrm>
            <a:off x="6624830" y="776527"/>
            <a:ext cx="4876800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挑战：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强辐照、高本底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高事例率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、宽能量范围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精确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测量和鉴别各种粒子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E6306F3A-032E-42D2-86FE-E5A40ECD53F9}"/>
              </a:ext>
            </a:extLst>
          </p:cNvPr>
          <p:cNvGrpSpPr/>
          <p:nvPr/>
        </p:nvGrpSpPr>
        <p:grpSpPr>
          <a:xfrm>
            <a:off x="3505199" y="2899753"/>
            <a:ext cx="1754523" cy="546031"/>
            <a:chOff x="3505199" y="2899753"/>
            <a:chExt cx="1754523" cy="546031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4188F092-43D4-4AF1-A67A-2562B9F088C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00041" y="2899753"/>
              <a:ext cx="1494836" cy="466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Century Gothic" pitchFamily="34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高动量粒子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右箭头 18">
              <a:extLst>
                <a:ext uri="{FF2B5EF4-FFF2-40B4-BE49-F238E27FC236}">
                  <a16:creationId xmlns:a16="http://schemas.microsoft.com/office/drawing/2014/main" id="{EC3C46A3-1B61-4DF8-84CE-0B986D1F7130}"/>
                </a:ext>
              </a:extLst>
            </p:cNvPr>
            <p:cNvSpPr/>
            <p:nvPr/>
          </p:nvSpPr>
          <p:spPr>
            <a:xfrm>
              <a:off x="3505199" y="3276600"/>
              <a:ext cx="1754523" cy="16918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1" name="文本框 12">
            <a:extLst>
              <a:ext uri="{FF2B5EF4-FFF2-40B4-BE49-F238E27FC236}">
                <a16:creationId xmlns:a16="http://schemas.microsoft.com/office/drawing/2014/main" id="{C3F3BCCE-232B-4922-83C1-4B10ADB6E9D3}"/>
              </a:ext>
            </a:extLst>
          </p:cNvPr>
          <p:cNvSpPr txBox="1"/>
          <p:nvPr/>
        </p:nvSpPr>
        <p:spPr>
          <a:xfrm>
            <a:off x="6624830" y="1909418"/>
            <a:ext cx="4876800" cy="1980670"/>
          </a:xfrm>
          <a:prstGeom prst="rect">
            <a:avLst/>
          </a:prstGeom>
          <a:noFill/>
          <a:ln w="38100">
            <a:solidFill>
              <a:srgbClr val="0F34A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低物质量、高计数率的径迹探测器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紧凑型、低物质量的粒子鉴别探测器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快速发光和定时的闪烁晶体探测器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高计数率、大面积位敏探测器</a:t>
            </a:r>
          </a:p>
        </p:txBody>
      </p:sp>
      <p:sp>
        <p:nvSpPr>
          <p:cNvPr id="22" name="文本框 15">
            <a:extLst>
              <a:ext uri="{FF2B5EF4-FFF2-40B4-BE49-F238E27FC236}">
                <a16:creationId xmlns:a16="http://schemas.microsoft.com/office/drawing/2014/main" id="{FEF9778A-7706-4B4B-A444-AC72EB2BCDF6}"/>
              </a:ext>
            </a:extLst>
          </p:cNvPr>
          <p:cNvSpPr txBox="1"/>
          <p:nvPr/>
        </p:nvSpPr>
        <p:spPr>
          <a:xfrm>
            <a:off x="6624830" y="4233547"/>
            <a:ext cx="4876800" cy="2365391"/>
          </a:xfrm>
          <a:prstGeom prst="rect">
            <a:avLst/>
          </a:prstGeom>
          <a:noFill/>
          <a:ln w="38100">
            <a:solidFill>
              <a:srgbClr val="0F34A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超快微弱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核脉冲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信号的准确提取与处理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高精度时钟分发与同步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高速数据传输与大容量数据获取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高密集物理事例分辨</a:t>
            </a:r>
          </a:p>
        </p:txBody>
      </p:sp>
    </p:spTree>
    <p:extLst>
      <p:ext uri="{BB962C8B-B14F-4D97-AF65-F5344CB8AC3E}">
        <p14:creationId xmlns:p14="http://schemas.microsoft.com/office/powerpoint/2010/main" val="484034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518BB9-9F55-45AB-835D-EF51A66B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关键技术攻关项目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57AECEF-3306-4A26-9C4C-63D8C5548619}"/>
              </a:ext>
            </a:extLst>
          </p:cNvPr>
          <p:cNvSpPr txBox="1"/>
          <p:nvPr/>
        </p:nvSpPr>
        <p:spPr>
          <a:xfrm>
            <a:off x="398459" y="800963"/>
            <a:ext cx="11488741" cy="3079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+mn-ea"/>
              </a:rPr>
              <a:t>2022</a:t>
            </a:r>
            <a:r>
              <a:rPr lang="zh-CN" altLang="zh-CN" sz="2200" b="1" dirty="0">
                <a:latin typeface="+mn-ea"/>
              </a:rPr>
              <a:t>年</a:t>
            </a:r>
            <a:r>
              <a:rPr lang="en-US" altLang="zh-CN" sz="2200" b="1" dirty="0">
                <a:latin typeface="+mn-ea"/>
              </a:rPr>
              <a:t>4</a:t>
            </a:r>
            <a:r>
              <a:rPr lang="zh-CN" altLang="zh-CN" sz="2200" b="1" dirty="0">
                <a:latin typeface="+mn-ea"/>
              </a:rPr>
              <a:t>月，中国科大、</a:t>
            </a:r>
            <a:r>
              <a:rPr lang="zh-CN" altLang="en-US" sz="2200" b="1" dirty="0">
                <a:latin typeface="+mn-ea"/>
              </a:rPr>
              <a:t>安徽</a:t>
            </a:r>
            <a:r>
              <a:rPr lang="zh-CN" altLang="zh-CN" sz="2200" b="1" dirty="0">
                <a:latin typeface="+mn-ea"/>
              </a:rPr>
              <a:t>省发改委、合肥市发改委共同组织项目</a:t>
            </a:r>
            <a:r>
              <a:rPr lang="zh-CN" altLang="zh-CN" sz="2200" b="1" dirty="0">
                <a:solidFill>
                  <a:srgbClr val="C00000"/>
                </a:solidFill>
                <a:latin typeface="+mn-ea"/>
              </a:rPr>
              <a:t>入库评审</a:t>
            </a:r>
            <a:r>
              <a:rPr lang="zh-CN" altLang="zh-CN" sz="2200" b="1" dirty="0">
                <a:latin typeface="+mn-ea"/>
              </a:rPr>
              <a:t>，初步明确项目主要</a:t>
            </a:r>
            <a:r>
              <a:rPr lang="zh-CN" altLang="en-US" sz="2200" b="1" dirty="0">
                <a:latin typeface="+mn-ea"/>
              </a:rPr>
              <a:t>研究</a:t>
            </a:r>
            <a:r>
              <a:rPr lang="zh-CN" altLang="zh-CN" sz="2200" b="1" dirty="0">
                <a:latin typeface="+mn-ea"/>
              </a:rPr>
              <a:t>内容</a:t>
            </a:r>
            <a:r>
              <a:rPr lang="zh-CN" altLang="en-US" sz="2200" b="1" dirty="0">
                <a:latin typeface="+mn-ea"/>
              </a:rPr>
              <a:t>。</a:t>
            </a:r>
            <a:endParaRPr lang="en-US" altLang="zh-CN" sz="2200" b="1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b="1" dirty="0">
                <a:latin typeface="+mn-ea"/>
              </a:rPr>
              <a:t>2023</a:t>
            </a:r>
            <a:r>
              <a:rPr lang="zh-CN" altLang="en-US" sz="2200" b="1" dirty="0">
                <a:latin typeface="+mn-ea"/>
              </a:rPr>
              <a:t>年</a:t>
            </a:r>
            <a:r>
              <a:rPr lang="en-US" altLang="zh-CN" sz="2200" b="1" dirty="0">
                <a:latin typeface="+mn-ea"/>
              </a:rPr>
              <a:t>11</a:t>
            </a:r>
            <a:r>
              <a:rPr lang="zh-CN" altLang="en-US" sz="2200" b="1" dirty="0">
                <a:latin typeface="+mn-ea"/>
              </a:rPr>
              <a:t>月，</a:t>
            </a:r>
            <a:r>
              <a:rPr lang="zh-CN" altLang="zh-CN" sz="2200" b="1" dirty="0">
                <a:latin typeface="+mn-ea"/>
              </a:rPr>
              <a:t>安徽省发改委、合肥市发改委委托中国国际工程咨询有限公司，开展</a:t>
            </a:r>
            <a:r>
              <a:rPr lang="zh-CN" altLang="en-US" sz="2200" b="1" dirty="0">
                <a:latin typeface="+mn-ea"/>
              </a:rPr>
              <a:t>关键技术攻关</a:t>
            </a:r>
            <a:r>
              <a:rPr lang="zh-CN" altLang="zh-CN" sz="2200" b="1" dirty="0">
                <a:latin typeface="+mn-ea"/>
              </a:rPr>
              <a:t>项目</a:t>
            </a:r>
            <a:r>
              <a:rPr lang="zh-CN" altLang="zh-CN" sz="2200" b="1" dirty="0">
                <a:solidFill>
                  <a:srgbClr val="C00000"/>
                </a:solidFill>
                <a:latin typeface="+mn-ea"/>
              </a:rPr>
              <a:t>资金评审</a:t>
            </a:r>
            <a:r>
              <a:rPr lang="zh-CN" altLang="en-US" sz="2200" b="1" dirty="0">
                <a:latin typeface="+mn-ea"/>
              </a:rPr>
              <a:t>，总经费</a:t>
            </a:r>
            <a:r>
              <a:rPr lang="en-US" altLang="zh-CN" sz="2200" b="1" dirty="0">
                <a:latin typeface="+mn-ea"/>
              </a:rPr>
              <a:t>3.64</a:t>
            </a:r>
            <a:r>
              <a:rPr lang="zh-CN" altLang="en-US" sz="2200" b="1" dirty="0">
                <a:latin typeface="+mn-ea"/>
              </a:rPr>
              <a:t>亿。</a:t>
            </a:r>
            <a:endParaRPr lang="en-US" altLang="zh-CN" sz="2200" b="1" dirty="0">
              <a:latin typeface="+mn-ea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b="1">
                <a:latin typeface="+mn-ea"/>
              </a:rPr>
              <a:t>2025</a:t>
            </a:r>
            <a:r>
              <a:rPr lang="zh-CN" altLang="en-US" sz="2200" b="1">
                <a:latin typeface="+mn-ea"/>
              </a:rPr>
              <a:t>年</a:t>
            </a:r>
            <a:r>
              <a:rPr lang="en-US" altLang="zh-CN" sz="2200" b="1" dirty="0">
                <a:latin typeface="+mn-ea"/>
              </a:rPr>
              <a:t>3</a:t>
            </a:r>
            <a:r>
              <a:rPr lang="zh-CN" altLang="en-US" sz="2200" b="1" dirty="0">
                <a:latin typeface="+mn-ea"/>
              </a:rPr>
              <a:t>月，</a:t>
            </a:r>
            <a:r>
              <a:rPr lang="zh-CN" altLang="zh-CN" sz="2200" b="1" dirty="0">
                <a:latin typeface="+mn-ea"/>
              </a:rPr>
              <a:t>安徽省发改委、合肥市发改委</a:t>
            </a:r>
            <a:r>
              <a:rPr lang="zh-CN" altLang="en-US" sz="2200" b="1" dirty="0">
                <a:latin typeface="+mn-ea"/>
              </a:rPr>
              <a:t>组织项目中期考核，专家组对项目的进展给予高度评价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FFECC2-8EC4-483A-B0B3-802A390A2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42" y="3957339"/>
            <a:ext cx="3352800" cy="2514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8D0294-33FD-4CC7-B326-AFABF3902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9" y="3957338"/>
            <a:ext cx="33528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E2508C-1293-4F35-8B16-19C0A8A68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96" y="3957338"/>
            <a:ext cx="437321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72ECFA4-7DD9-4970-9B15-74BF4FBC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参与单位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F3B4704-86BC-4812-ABF9-86FDF7C45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10" y="867330"/>
            <a:ext cx="8183797" cy="5926197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51548DA4-A88C-488B-A13F-BEDD3DF3ECA0}"/>
              </a:ext>
            </a:extLst>
          </p:cNvPr>
          <p:cNvSpPr txBox="1"/>
          <p:nvPr/>
        </p:nvSpPr>
        <p:spPr>
          <a:xfrm>
            <a:off x="9210875" y="869600"/>
            <a:ext cx="2590800" cy="571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其他参与物理研究单位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中国科学院高能所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中国科学院理论所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北京师范大学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武汉大学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中国地质大学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辽宁大学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南京师范大学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河北师范大学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南开大学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。。。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DA3F98-E849-4D6C-8231-0ED25732CCAB}"/>
              </a:ext>
            </a:extLst>
          </p:cNvPr>
          <p:cNvSpPr txBox="1"/>
          <p:nvPr/>
        </p:nvSpPr>
        <p:spPr>
          <a:xfrm>
            <a:off x="390325" y="5529955"/>
            <a:ext cx="5147281" cy="9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目前共有来自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26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个单位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，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206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位研究人员、</a:t>
            </a: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243</a:t>
            </a:r>
            <a:r>
              <a:rPr lang="zh-CN" altLang="en-US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位研究生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MISANS VF MEDIUM" pitchFamily="2" charset="-122"/>
              </a:rPr>
              <a:t>参与关键技术攻关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MISANS VF MEDIUM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3992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B57E509-2DE7-4B70-8184-7A77F3D6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对撞环物理设计</a:t>
            </a:r>
            <a:endParaRPr lang="zh-CN" altLang="en-US" sz="3600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885639F5-B6CB-411D-967E-A45D1BF77C93}"/>
              </a:ext>
            </a:extLst>
          </p:cNvPr>
          <p:cNvSpPr txBox="1">
            <a:spLocks/>
          </p:cNvSpPr>
          <p:nvPr/>
        </p:nvSpPr>
        <p:spPr>
          <a:xfrm>
            <a:off x="327280" y="834601"/>
            <a:ext cx="7067360" cy="20774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2200" b="1" dirty="0">
                <a:solidFill>
                  <a:srgbClr val="1034A6"/>
                </a:solidFill>
                <a:latin typeface="+mn-ea"/>
              </a:rPr>
              <a:t>两个不同</a:t>
            </a:r>
            <a:r>
              <a:rPr lang="en-US" altLang="zh-CN" sz="2200" b="1" dirty="0">
                <a:solidFill>
                  <a:srgbClr val="1034A6"/>
                </a:solidFill>
                <a:latin typeface="+mn-ea"/>
              </a:rPr>
              <a:t>Lattice</a:t>
            </a:r>
            <a:r>
              <a:rPr lang="zh-CN" altLang="en-US" sz="2200" b="1" dirty="0">
                <a:solidFill>
                  <a:srgbClr val="1034A6"/>
                </a:solidFill>
                <a:latin typeface="+mn-ea"/>
              </a:rPr>
              <a:t>方案同时进行</a:t>
            </a:r>
            <a:endParaRPr lang="en-US" altLang="zh-CN" sz="2200" b="1" dirty="0">
              <a:solidFill>
                <a:srgbClr val="1034A6"/>
              </a:solidFill>
              <a:latin typeface="+mn-ea"/>
            </a:endParaRPr>
          </a:p>
          <a:p>
            <a:pPr marL="435600" lvl="1">
              <a:lnSpc>
                <a:spcPct val="11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两折对称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Lattice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作为</a:t>
            </a: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主方案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，</a:t>
            </a: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完整物理设计和技术设计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; 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为未来极化束预留自旋旋转器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(spin rotators)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空间。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 marL="435600" lvl="1">
              <a:lnSpc>
                <a:spcPct val="11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一折对称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Lattice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作为</a:t>
            </a: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备选方案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, 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为未来极化束预留西伯利亚蛇 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(Siberian Snakes)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空间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A5A120B-B2B5-46EC-B659-8E8C91408F76}"/>
              </a:ext>
            </a:extLst>
          </p:cNvPr>
          <p:cNvGrpSpPr/>
          <p:nvPr/>
        </p:nvGrpSpPr>
        <p:grpSpPr>
          <a:xfrm>
            <a:off x="7925220" y="791009"/>
            <a:ext cx="4112192" cy="4151160"/>
            <a:chOff x="7453700" y="805259"/>
            <a:chExt cx="4645008" cy="450097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A933005-C75D-4689-B5D7-D3C2A71E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5695" y="1938965"/>
              <a:ext cx="3061018" cy="228479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A50AAC-8B8A-4166-B3BF-7ADD1404E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3700" y="805259"/>
              <a:ext cx="4645008" cy="4500978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0BF4DD9F-8001-4AF1-A229-E3F19A68538E}"/>
                </a:ext>
              </a:extLst>
            </p:cNvPr>
            <p:cNvSpPr txBox="1"/>
            <p:nvPr/>
          </p:nvSpPr>
          <p:spPr>
            <a:xfrm>
              <a:off x="8929264" y="1251689"/>
              <a:ext cx="1693877" cy="70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+mn-ea"/>
                </a:rPr>
                <a:t>二折对称</a:t>
              </a:r>
              <a:endParaRPr lang="en-US" altLang="zh-CN" b="1" dirty="0">
                <a:solidFill>
                  <a:srgbClr val="C00000"/>
                </a:solidFill>
                <a:latin typeface="+mn-ea"/>
              </a:endParaRPr>
            </a:p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+mn-ea"/>
                </a:rPr>
                <a:t>Lattice</a:t>
              </a:r>
              <a:r>
                <a:rPr lang="zh-CN" altLang="en-US" b="1" dirty="0">
                  <a:solidFill>
                    <a:srgbClr val="C00000"/>
                  </a:solidFill>
                  <a:latin typeface="+mn-ea"/>
                </a:rPr>
                <a:t>方案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A2BF703-E2D7-47D3-9A5F-05DF700174A1}"/>
              </a:ext>
            </a:extLst>
          </p:cNvPr>
          <p:cNvGrpSpPr/>
          <p:nvPr/>
        </p:nvGrpSpPr>
        <p:grpSpPr>
          <a:xfrm>
            <a:off x="510610" y="3841195"/>
            <a:ext cx="4800600" cy="2747214"/>
            <a:chOff x="484383" y="2984990"/>
            <a:chExt cx="4800600" cy="281939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E9DB307-08E5-4635-B22B-358D4B2F6CB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84383" y="2984990"/>
              <a:ext cx="4800600" cy="281939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3FF9EBB-B266-4948-B433-18237069954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9"/>
            <a:stretch/>
          </p:blipFill>
          <p:spPr bwMode="auto">
            <a:xfrm>
              <a:off x="1551521" y="3999697"/>
              <a:ext cx="2743200" cy="14619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EF037C6-97CB-445B-8AC6-CC0F69D4BFE7}"/>
                </a:ext>
              </a:extLst>
            </p:cNvPr>
            <p:cNvSpPr txBox="1"/>
            <p:nvPr/>
          </p:nvSpPr>
          <p:spPr>
            <a:xfrm>
              <a:off x="1920669" y="3298440"/>
              <a:ext cx="1887042" cy="66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0000"/>
                  </a:solidFill>
                  <a:latin typeface="+mn-ea"/>
                </a:rPr>
                <a:t>一折对称</a:t>
              </a:r>
              <a:endParaRPr lang="en-US" altLang="zh-CN" b="1" dirty="0">
                <a:solidFill>
                  <a:srgbClr val="C00000"/>
                </a:solidFill>
                <a:latin typeface="+mn-ea"/>
              </a:endParaRPr>
            </a:p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+mn-ea"/>
                </a:rPr>
                <a:t>Lattice</a:t>
              </a:r>
              <a:r>
                <a:rPr lang="zh-CN" altLang="en-US" b="1" dirty="0">
                  <a:solidFill>
                    <a:srgbClr val="C00000"/>
                  </a:solidFill>
                  <a:latin typeface="+mn-ea"/>
                </a:rPr>
                <a:t>方案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01E06B5-0772-4C7D-8CEE-E8246EB14D7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95999" y="5333764"/>
            <a:ext cx="5460879" cy="118772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D39E870-90AB-4BBA-8824-C25FAC7CF313}"/>
              </a:ext>
            </a:extLst>
          </p:cNvPr>
          <p:cNvSpPr txBox="1"/>
          <p:nvPr/>
        </p:nvSpPr>
        <p:spPr>
          <a:xfrm>
            <a:off x="6139524" y="4887343"/>
            <a:ext cx="251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对撞区</a:t>
            </a:r>
            <a:r>
              <a:rPr lang="en-US" altLang="zh-CN" b="1" dirty="0">
                <a:solidFill>
                  <a:srgbClr val="C00000"/>
                </a:solidFill>
                <a:latin typeface="+mn-ea"/>
              </a:rPr>
              <a:t>Lattice</a:t>
            </a:r>
            <a:r>
              <a:rPr lang="zh-CN" altLang="en-US" b="1" dirty="0">
                <a:solidFill>
                  <a:srgbClr val="C00000"/>
                </a:solidFill>
                <a:latin typeface="+mn-ea"/>
              </a:rPr>
              <a:t>（右侧）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1BAEA1B-4CF5-45E5-B793-D18F86103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36" y="2807154"/>
            <a:ext cx="6114024" cy="8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B57E509-2DE7-4B70-8184-7A77F3D6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注入器物理设计</a:t>
            </a:r>
            <a:endParaRPr lang="zh-CN" altLang="en-US" sz="3600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78AB50CB-7E26-47CB-BB9A-87609C0C249E}"/>
              </a:ext>
            </a:extLst>
          </p:cNvPr>
          <p:cNvSpPr txBox="1">
            <a:spLocks/>
          </p:cNvSpPr>
          <p:nvPr/>
        </p:nvSpPr>
        <p:spPr>
          <a:xfrm>
            <a:off x="335725" y="799646"/>
            <a:ext cx="5917590" cy="5788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zh-CN" altLang="en-US" sz="2200" b="1" dirty="0">
                <a:solidFill>
                  <a:srgbClr val="0F52BA"/>
                </a:solidFill>
                <a:latin typeface="+mn-ea"/>
              </a:rPr>
              <a:t>两个不同的注入器设计方案，对应于对撞环的离轴注入方案和置换注入方案</a:t>
            </a:r>
            <a:endParaRPr lang="en-US" altLang="zh-CN" sz="2200" b="1" dirty="0">
              <a:solidFill>
                <a:srgbClr val="0F52BA"/>
              </a:solidFill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200" b="1" dirty="0">
                <a:solidFill>
                  <a:srgbClr val="0F52BA"/>
                </a:solidFill>
                <a:latin typeface="+mn-ea"/>
              </a:rPr>
              <a:t>离轴注入</a:t>
            </a:r>
            <a:r>
              <a:rPr lang="en-US" altLang="zh-CN" sz="2200" b="1" dirty="0">
                <a:solidFill>
                  <a:srgbClr val="0F52BA"/>
                </a:solidFill>
                <a:latin typeface="+mn-ea"/>
              </a:rPr>
              <a:t>(Off-axis)</a:t>
            </a:r>
            <a:r>
              <a:rPr lang="zh-CN" altLang="en-US" sz="2200" b="1" dirty="0">
                <a:solidFill>
                  <a:srgbClr val="0F52BA"/>
                </a:solidFill>
                <a:latin typeface="+mn-ea"/>
              </a:rPr>
              <a:t>方案</a:t>
            </a:r>
            <a:r>
              <a:rPr lang="en-US" altLang="zh-CN" sz="2200" b="1" dirty="0">
                <a:solidFill>
                  <a:srgbClr val="0F52BA"/>
                </a:solidFill>
                <a:latin typeface="+mn-ea"/>
              </a:rPr>
              <a:t>: </a:t>
            </a:r>
          </a:p>
          <a:p>
            <a:pPr marL="435600" lvl="1">
              <a:lnSpc>
                <a:spcPct val="11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最大</a:t>
            </a:r>
            <a:r>
              <a:rPr lang="en-US" altLang="zh-CN" sz="1800" dirty="0">
                <a:solidFill>
                  <a:srgbClr val="C00000"/>
                </a:solidFill>
                <a:latin typeface="+mn-ea"/>
              </a:rPr>
              <a:t>1.5nC e</a:t>
            </a:r>
            <a:r>
              <a:rPr lang="en-US" altLang="zh-CN" sz="1800" baseline="30000" dirty="0">
                <a:solidFill>
                  <a:srgbClr val="C00000"/>
                </a:solidFill>
                <a:latin typeface="+mn-ea"/>
              </a:rPr>
              <a:t>+</a:t>
            </a:r>
            <a:r>
              <a:rPr lang="en-US" altLang="zh-CN" sz="1800" dirty="0">
                <a:solidFill>
                  <a:srgbClr val="C00000"/>
                </a:solidFill>
                <a:latin typeface="+mn-ea"/>
              </a:rPr>
              <a:t>/e</a:t>
            </a:r>
            <a:r>
              <a:rPr lang="en-US" altLang="zh-CN" sz="1800" baseline="30000" dirty="0">
                <a:solidFill>
                  <a:srgbClr val="C00000"/>
                </a:solidFill>
                <a:latin typeface="+mn-ea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，各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30Hz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注入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 marL="435600" lvl="1">
              <a:lnSpc>
                <a:spcPct val="11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e+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束流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: 1.5GeV/10nC/30Hz e</a:t>
            </a:r>
            <a:r>
              <a:rPr lang="en-US" altLang="zh-CN" sz="1800" baseline="30000" dirty="0">
                <a:solidFill>
                  <a:schemeClr val="tx1"/>
                </a:solidFill>
                <a:latin typeface="+mn-ea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直线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, 1GeV30Hz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阻尼环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zh-CN" altLang="en-US" sz="2200" b="1" dirty="0">
                <a:solidFill>
                  <a:srgbClr val="0F52BA"/>
                </a:solidFill>
                <a:latin typeface="+mn-ea"/>
              </a:rPr>
              <a:t>置换注入</a:t>
            </a:r>
            <a:r>
              <a:rPr lang="en-US" altLang="zh-CN" sz="2200" b="1" dirty="0">
                <a:solidFill>
                  <a:srgbClr val="0F52BA"/>
                </a:solidFill>
                <a:latin typeface="+mn-ea"/>
              </a:rPr>
              <a:t>(Swap-out)</a:t>
            </a:r>
            <a:r>
              <a:rPr lang="zh-CN" altLang="en-US" sz="2200" b="1" dirty="0">
                <a:solidFill>
                  <a:srgbClr val="0F52BA"/>
                </a:solidFill>
                <a:latin typeface="+mn-ea"/>
              </a:rPr>
              <a:t>方案</a:t>
            </a:r>
            <a:r>
              <a:rPr lang="en-US" altLang="zh-CN" sz="2200" b="1" dirty="0">
                <a:solidFill>
                  <a:srgbClr val="0F52BA"/>
                </a:solidFill>
                <a:latin typeface="+mn-ea"/>
              </a:rPr>
              <a:t>: </a:t>
            </a:r>
          </a:p>
          <a:p>
            <a:pPr marL="435600" lvl="1">
              <a:lnSpc>
                <a:spcPct val="110000"/>
              </a:lnSpc>
            </a:pPr>
            <a:r>
              <a:rPr lang="en-US" altLang="zh-CN" sz="1800" dirty="0">
                <a:solidFill>
                  <a:srgbClr val="C00000"/>
                </a:solidFill>
                <a:latin typeface="+mn-ea"/>
              </a:rPr>
              <a:t>8.5nC e</a:t>
            </a:r>
            <a:r>
              <a:rPr lang="en-US" altLang="zh-CN" sz="1800" baseline="30000" dirty="0">
                <a:solidFill>
                  <a:srgbClr val="C00000"/>
                </a:solidFill>
                <a:latin typeface="+mn-ea"/>
              </a:rPr>
              <a:t>+</a:t>
            </a:r>
            <a:r>
              <a:rPr lang="en-US" altLang="zh-CN" sz="1800" dirty="0">
                <a:solidFill>
                  <a:srgbClr val="C00000"/>
                </a:solidFill>
                <a:latin typeface="+mn-ea"/>
              </a:rPr>
              <a:t>/e</a:t>
            </a:r>
            <a:r>
              <a:rPr lang="en-US" altLang="zh-CN" sz="1800" baseline="30000" dirty="0">
                <a:solidFill>
                  <a:srgbClr val="C00000"/>
                </a:solidFill>
                <a:latin typeface="+mn-ea"/>
              </a:rPr>
              <a:t>-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, 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各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30Hz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注入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 marL="435600" lvl="1">
              <a:lnSpc>
                <a:spcPct val="11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e</a:t>
            </a:r>
            <a:r>
              <a:rPr lang="en-US" altLang="zh-CN" sz="1800" baseline="30000" dirty="0">
                <a:solidFill>
                  <a:schemeClr val="tx1"/>
                </a:solidFill>
                <a:latin typeface="+mn-ea"/>
              </a:rPr>
              <a:t>+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束流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: 2.5GeV/10nC/90Hz e</a:t>
            </a:r>
            <a:r>
              <a:rPr lang="en-US" altLang="zh-CN" sz="1800" baseline="30000" dirty="0">
                <a:solidFill>
                  <a:schemeClr val="tx1"/>
                </a:solidFill>
                <a:latin typeface="+mn-ea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直线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, 1GeV/30Hz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累积环（或阻尼环</a:t>
            </a:r>
            <a:r>
              <a:rPr lang="en-US" altLang="zh-CN" sz="1800" dirty="0">
                <a:solidFill>
                  <a:schemeClr val="tx1"/>
                </a:solidFill>
                <a:latin typeface="+mn-ea"/>
              </a:rPr>
              <a:t>+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累积环）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200" b="1" dirty="0">
                <a:solidFill>
                  <a:srgbClr val="0F52BA"/>
                </a:solidFill>
                <a:latin typeface="+mn-ea"/>
              </a:rPr>
              <a:t>兼容方案（专家评审建议）</a:t>
            </a:r>
            <a:endParaRPr lang="en-US" altLang="zh-CN" sz="2200" b="1" dirty="0">
              <a:solidFill>
                <a:srgbClr val="0F52BA"/>
              </a:solidFill>
              <a:latin typeface="+mn-ea"/>
            </a:endParaRPr>
          </a:p>
          <a:p>
            <a:pPr marL="435600" lvl="1">
              <a:lnSpc>
                <a:spcPct val="11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布局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采用</a:t>
            </a: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置换注入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，初期采用</a:t>
            </a:r>
            <a:r>
              <a:rPr lang="zh-CN" altLang="en-US" sz="1800" dirty="0">
                <a:solidFill>
                  <a:srgbClr val="C00000"/>
                </a:solidFill>
                <a:latin typeface="+mn-ea"/>
              </a:rPr>
              <a:t>离轴注入</a:t>
            </a: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（降低造价），后期可升级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  <a:p>
            <a:pPr marL="435600" lvl="1">
              <a:lnSpc>
                <a:spcPct val="11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离轴注入：阻尼环；置换注入：叠加累积环</a:t>
            </a:r>
            <a:endParaRPr lang="en-US" altLang="zh-CN" sz="18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B33B1EA-87B2-45C6-8709-5B7DAFF2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64" y="1079448"/>
            <a:ext cx="5546112" cy="15632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1D6C33-B279-4AA7-AF63-238DD5E9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178" y="2652782"/>
            <a:ext cx="5643715" cy="174699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44220C1-704B-4F6D-A1E9-D7100033B4C8}"/>
              </a:ext>
            </a:extLst>
          </p:cNvPr>
          <p:cNvSpPr txBox="1"/>
          <p:nvPr/>
        </p:nvSpPr>
        <p:spPr>
          <a:xfrm>
            <a:off x="6548284" y="2182761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离轴注入方案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25D1BCC-BD4F-4ACC-A7B9-B73D3F2B5BC3}"/>
              </a:ext>
            </a:extLst>
          </p:cNvPr>
          <p:cNvSpPr txBox="1"/>
          <p:nvPr/>
        </p:nvSpPr>
        <p:spPr>
          <a:xfrm>
            <a:off x="6644437" y="4319056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置换注入方案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2E14FE-2853-46A7-A27B-74F5C7C57988}"/>
              </a:ext>
            </a:extLst>
          </p:cNvPr>
          <p:cNvSpPr txBox="1"/>
          <p:nvPr/>
        </p:nvSpPr>
        <p:spPr>
          <a:xfrm>
            <a:off x="6644437" y="6170921"/>
            <a:ext cx="260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兼容方案（离轴注入）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586BB37-D6E5-430A-881D-09E1486E8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4437" y="4283044"/>
            <a:ext cx="5740285" cy="24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3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06500" y="2157095"/>
            <a:ext cx="2413000" cy="11430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目录</a:t>
            </a:r>
            <a:r>
              <a:rPr lang="en-US" altLang="zh-CN" sz="7200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36725" y="3011170"/>
            <a:ext cx="160591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>
                <a:solidFill>
                  <a:schemeClr val="bg1">
                    <a:lumMod val="75000"/>
                  </a:schemeClr>
                </a:solidFill>
                <a:sym typeface="+mn-ea"/>
              </a:rPr>
              <a:t>CONTENTS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267751" y="1646786"/>
            <a:ext cx="5650849" cy="295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+mn-ea"/>
                <a:sym typeface="+mn-ea"/>
              </a:rPr>
              <a:t>一、</a:t>
            </a:r>
            <a:r>
              <a:rPr lang="en-US" altLang="zh-CN" sz="3200" b="1" dirty="0">
                <a:solidFill>
                  <a:schemeClr val="tx1"/>
                </a:solidFill>
                <a:latin typeface="+mn-ea"/>
                <a:sym typeface="+mn-ea"/>
              </a:rPr>
              <a:t>STCF</a:t>
            </a:r>
            <a:r>
              <a:rPr lang="zh-CN" altLang="en-US" sz="3200" b="1" dirty="0">
                <a:solidFill>
                  <a:schemeClr val="tx1"/>
                </a:solidFill>
                <a:latin typeface="+mn-ea"/>
                <a:sym typeface="+mn-ea"/>
              </a:rPr>
              <a:t>项目介绍</a:t>
            </a:r>
            <a:endParaRPr lang="en-US" altLang="zh-CN" sz="3200" b="1" dirty="0">
              <a:solidFill>
                <a:schemeClr val="tx1"/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二、项目科学目标</a:t>
            </a:r>
            <a:endParaRPr lang="en-US" altLang="zh-CN" sz="3200" b="1" dirty="0">
              <a:solidFill>
                <a:schemeClr val="bg1">
                  <a:lumMod val="85000"/>
                </a:schemeClr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三、项目的研究进展</a:t>
            </a:r>
            <a:endParaRPr lang="zh-CN" altLang="en-US" sz="3200" b="1" dirty="0">
              <a:solidFill>
                <a:schemeClr val="bg1">
                  <a:lumMod val="85000"/>
                </a:schemeClr>
              </a:solidFill>
              <a:latin typeface="+mn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cs typeface="微软雅黑" panose="020B0503020204020204" charset="-122"/>
              </a:rPr>
              <a:t>四、总结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802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F3FDC0-3620-4C23-A5B8-60070B4747CB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6" y="101318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BB40A8-6866-407F-B6DB-C1E8B0DFB96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87225" y="101318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7F1B6BF-C615-4996-A59B-D561E8BA67F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6" y="3516682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0D1F82-A439-45E3-9AE0-7F35F6F6E1E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87225" y="3516682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</p:spTree>
    <p:extLst>
      <p:ext uri="{BB962C8B-B14F-4D97-AF65-F5344CB8AC3E}">
        <p14:creationId xmlns:p14="http://schemas.microsoft.com/office/powerpoint/2010/main" val="2155257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62F5319-C503-4099-8C12-BA9DF0F2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其他技术系统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507DC3-3725-4BBF-B4D8-AE6C50AF8A8E}"/>
              </a:ext>
            </a:extLst>
          </p:cNvPr>
          <p:cNvSpPr txBox="1"/>
          <p:nvPr/>
        </p:nvSpPr>
        <p:spPr>
          <a:xfrm>
            <a:off x="394742" y="770989"/>
            <a:ext cx="70055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b="1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注入与引出系统</a:t>
            </a:r>
            <a:endParaRPr lang="en-US" altLang="zh-CN" sz="2200" b="1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55200" lvl="1" indent="-342900"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对撞环</a:t>
            </a:r>
            <a:r>
              <a:rPr lang="en-US" altLang="zh-CN" sz="2000" dirty="0"/>
              <a:t>/</a:t>
            </a:r>
            <a:r>
              <a:rPr lang="zh-CN" altLang="en-US" sz="2000" dirty="0"/>
              <a:t>累积环离轴注入：</a:t>
            </a:r>
            <a:r>
              <a:rPr lang="zh-CN" altLang="en-US" sz="2000" dirty="0">
                <a:solidFill>
                  <a:srgbClr val="C00000"/>
                </a:solidFill>
              </a:rPr>
              <a:t>非线性冲击磁铁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marL="655200" lvl="1" indent="-342900">
              <a:spcAft>
                <a:spcPts val="600"/>
              </a:spcAft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对撞环置换注入：</a:t>
            </a:r>
            <a:r>
              <a:rPr lang="zh-CN" altLang="en-US" sz="2000" dirty="0">
                <a:solidFill>
                  <a:srgbClr val="C00000"/>
                </a:solidFill>
              </a:rPr>
              <a:t>超快冲击磁铁</a:t>
            </a:r>
            <a:r>
              <a:rPr lang="en-US" altLang="zh-CN" sz="2000" dirty="0">
                <a:solidFill>
                  <a:srgbClr val="C00000"/>
                </a:solidFill>
              </a:rPr>
              <a:t> </a:t>
            </a:r>
            <a:r>
              <a:rPr lang="en-US" altLang="zh-CN" sz="2000" dirty="0"/>
              <a:t>(</a:t>
            </a:r>
            <a:r>
              <a:rPr lang="zh-CN" altLang="en-US" sz="2000" dirty="0"/>
              <a:t>条带型</a:t>
            </a:r>
            <a:r>
              <a:rPr lang="en-US" altLang="zh-CN" sz="2000" dirty="0"/>
              <a:t>, </a:t>
            </a:r>
            <a:r>
              <a:rPr lang="zh-CN" altLang="en-US" sz="2000" dirty="0"/>
              <a:t>底宽</a:t>
            </a:r>
            <a:r>
              <a:rPr lang="en-US" altLang="zh-CN" sz="2000" dirty="0"/>
              <a:t>&lt;6ns)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b="1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正电子源</a:t>
            </a:r>
            <a:endParaRPr lang="en-US" altLang="zh-CN" sz="2200" b="1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/>
              <a:t>对撞环</a:t>
            </a:r>
            <a:r>
              <a:rPr lang="zh-CN" altLang="en-US" sz="2000" dirty="0">
                <a:solidFill>
                  <a:srgbClr val="C00000"/>
                </a:solidFill>
              </a:rPr>
              <a:t>离轴注入</a:t>
            </a:r>
            <a:r>
              <a:rPr lang="zh-CN" altLang="en-US" sz="2000" dirty="0"/>
              <a:t>：常规固定靶正电子源</a:t>
            </a:r>
            <a:endParaRPr lang="en-US" altLang="zh-CN" sz="2000" dirty="0"/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/>
              <a:t>对撞环</a:t>
            </a:r>
            <a:r>
              <a:rPr lang="zh-CN" altLang="en-US" sz="2000" dirty="0">
                <a:solidFill>
                  <a:srgbClr val="C00000"/>
                </a:solidFill>
              </a:rPr>
              <a:t>置换注入</a:t>
            </a:r>
            <a:r>
              <a:rPr lang="zh-CN" altLang="en-US" sz="2000" dirty="0"/>
              <a:t>：摆动靶正电子源</a:t>
            </a:r>
            <a:endParaRPr lang="en-US" altLang="zh-CN" sz="2000" dirty="0"/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/>
              <a:t>绝热匹配设备</a:t>
            </a:r>
            <a:r>
              <a:rPr lang="en-US" altLang="zh-CN" sz="2000" dirty="0"/>
              <a:t>(AMD</a:t>
            </a:r>
            <a:r>
              <a:rPr lang="zh-CN" altLang="en-US" sz="2000" dirty="0"/>
              <a:t>：短脉冲大电流产生纵向快速下降磁场，最高</a:t>
            </a:r>
            <a:r>
              <a:rPr lang="en-US" altLang="zh-CN" sz="2000" dirty="0"/>
              <a:t>6T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b="1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微波</a:t>
            </a:r>
            <a:endParaRPr lang="en-US" altLang="zh-CN" sz="2200" b="1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C00000"/>
                </a:solidFill>
              </a:rPr>
              <a:t>大孔径加速管</a:t>
            </a:r>
            <a:r>
              <a:rPr lang="zh-CN" altLang="en-US" sz="2000" dirty="0"/>
              <a:t>，正电子俘获和初加速需要，样机研制</a:t>
            </a:r>
            <a:endParaRPr lang="en-US" altLang="zh-CN" sz="2000" dirty="0"/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/>
              <a:t>LLRF</a:t>
            </a:r>
            <a:r>
              <a:rPr lang="zh-CN" altLang="en-US" sz="2000" dirty="0"/>
              <a:t>控制：样机研制</a:t>
            </a:r>
            <a:endParaRPr lang="en-US" altLang="zh-CN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b="1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高重频速调管</a:t>
            </a:r>
            <a:endParaRPr lang="en-US" altLang="zh-CN" sz="2200" b="1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/>
              <a:t>2998MHz</a:t>
            </a:r>
            <a:r>
              <a:rPr lang="zh-CN" altLang="en-US" sz="2000" dirty="0"/>
              <a:t>，</a:t>
            </a:r>
            <a:r>
              <a:rPr lang="en-US" altLang="zh-CN" sz="2000" dirty="0"/>
              <a:t>45 MW</a:t>
            </a:r>
            <a:r>
              <a:rPr lang="zh-CN" altLang="en-US" sz="2000" dirty="0"/>
              <a:t>，</a:t>
            </a:r>
            <a:r>
              <a:rPr lang="en-US" altLang="zh-CN" sz="2000" dirty="0"/>
              <a:t>30/60</a:t>
            </a:r>
            <a:r>
              <a:rPr lang="en-US" altLang="zh-CN" sz="2000" dirty="0">
                <a:solidFill>
                  <a:srgbClr val="FF0000"/>
                </a:solidFill>
              </a:rPr>
              <a:t>/90Hz</a:t>
            </a:r>
            <a:r>
              <a:rPr lang="zh-CN" altLang="en-US" sz="2000" dirty="0"/>
              <a:t>（国产型号待提高）</a:t>
            </a:r>
            <a:endParaRPr lang="en-US" altLang="zh-CN" sz="20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200" b="1" dirty="0">
                <a:solidFill>
                  <a:srgbClr val="10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高功率固态调制器</a:t>
            </a:r>
            <a:endParaRPr lang="en-US" altLang="zh-CN" sz="2200" b="1" dirty="0">
              <a:solidFill>
                <a:srgbClr val="1034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55200" lvl="1" indent="-342900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/>
              <a:t>样机研制</a:t>
            </a:r>
            <a:endParaRPr lang="en-US" altLang="zh-CN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705233-89C7-4492-9483-08D8ABDDD1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72933" y="2190186"/>
            <a:ext cx="1770076" cy="20642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6FDF8B-FBAA-4C76-A6E2-DD025E9733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543009" y="2081917"/>
            <a:ext cx="2594288" cy="1667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D377B7-C300-489E-ACC4-9FB04DDD746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619389" y="3925129"/>
            <a:ext cx="2177869" cy="13285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81BE4ED-844E-49AA-B8BF-A03BDBCEB684}"/>
              </a:ext>
            </a:extLst>
          </p:cNvPr>
          <p:cNvSpPr txBox="1"/>
          <p:nvPr/>
        </p:nvSpPr>
        <p:spPr>
          <a:xfrm>
            <a:off x="8060924" y="4362711"/>
            <a:ext cx="182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上左：固定靶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上右：摆动靶</a:t>
            </a:r>
            <a:endParaRPr lang="en-US" altLang="zh-CN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下右：</a:t>
            </a:r>
            <a:r>
              <a:rPr lang="en-US" altLang="zh-CN" dirty="0">
                <a:latin typeface="+mn-ea"/>
              </a:rPr>
              <a:t>AMD</a:t>
            </a:r>
            <a:endParaRPr lang="zh-CN" altLang="en-US" dirty="0">
              <a:latin typeface="+mn-ea"/>
            </a:endParaRPr>
          </a:p>
        </p:txBody>
      </p:sp>
      <p:pic>
        <p:nvPicPr>
          <p:cNvPr id="11" name="图片 10" descr="D:\STCF\系统布局图.jpg">
            <a:extLst>
              <a:ext uri="{FF2B5EF4-FFF2-40B4-BE49-F238E27FC236}">
                <a16:creationId xmlns:a16="http://schemas.microsoft.com/office/drawing/2014/main" id="{92A5F213-E0DC-4084-B95A-73D72AAB87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4" y="5370217"/>
            <a:ext cx="3418886" cy="13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1C286B7-BBDE-46E1-B8E4-B89D5BA91B6B}"/>
              </a:ext>
            </a:extLst>
          </p:cNvPr>
          <p:cNvSpPr txBox="1"/>
          <p:nvPr/>
        </p:nvSpPr>
        <p:spPr>
          <a:xfrm>
            <a:off x="7300985" y="5987802"/>
            <a:ext cx="94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固态调制器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4D3F58-C5CC-4BA7-A55E-A7B369D45C1E}"/>
              </a:ext>
            </a:extLst>
          </p:cNvPr>
          <p:cNvSpPr txBox="1"/>
          <p:nvPr/>
        </p:nvSpPr>
        <p:spPr>
          <a:xfrm>
            <a:off x="8393680" y="5669184"/>
            <a:ext cx="1994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  <a:cs typeface="Calibri" panose="020F0502020204030204" pitchFamily="34" charset="0"/>
              </a:rPr>
              <a:t>超快冲击磁铁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33FDB6F-420E-456C-AEED-D0EC5DA8FD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6664"/>
          <a:stretch/>
        </p:blipFill>
        <p:spPr>
          <a:xfrm>
            <a:off x="8060924" y="788706"/>
            <a:ext cx="1543548" cy="1050687"/>
          </a:xfrm>
          <a:prstGeom prst="rect">
            <a:avLst/>
          </a:prstGeom>
        </p:spPr>
      </p:pic>
      <p:pic>
        <p:nvPicPr>
          <p:cNvPr id="16" name="图片 15" descr="IMG_256">
            <a:extLst>
              <a:ext uri="{FF2B5EF4-FFF2-40B4-BE49-F238E27FC236}">
                <a16:creationId xmlns:a16="http://schemas.microsoft.com/office/drawing/2014/main" id="{EFE5F95B-95B9-46A8-A70B-5B673EA4AB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77" r="5930"/>
          <a:stretch/>
        </p:blipFill>
        <p:spPr>
          <a:xfrm>
            <a:off x="10188318" y="835103"/>
            <a:ext cx="1854062" cy="1050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2CD0C64-98F2-48B9-AA52-BAEDC0D7507D}"/>
              </a:ext>
            </a:extLst>
          </p:cNvPr>
          <p:cNvSpPr txBox="1"/>
          <p:nvPr/>
        </p:nvSpPr>
        <p:spPr>
          <a:xfrm>
            <a:off x="7824587" y="1689663"/>
            <a:ext cx="201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非线性冲击磁铁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7AC88F0-E5CE-4006-B20F-E69E067161BB}"/>
              </a:ext>
            </a:extLst>
          </p:cNvPr>
          <p:cNvSpPr txBox="1"/>
          <p:nvPr/>
        </p:nvSpPr>
        <p:spPr>
          <a:xfrm>
            <a:off x="10424655" y="1649475"/>
            <a:ext cx="1994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+mn-ea"/>
                <a:cs typeface="Calibri" panose="020F0502020204030204" pitchFamily="34" charset="0"/>
              </a:rPr>
              <a:t>超快冲击磁铁</a:t>
            </a:r>
          </a:p>
        </p:txBody>
      </p:sp>
    </p:spTree>
    <p:extLst>
      <p:ext uri="{BB962C8B-B14F-4D97-AF65-F5344CB8AC3E}">
        <p14:creationId xmlns:p14="http://schemas.microsoft.com/office/powerpoint/2010/main" val="3687505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5798F8-DA6E-4977-8F67-5E1054D4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加速器概念设计报告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39E901-D2F1-4DE7-9924-B05E0D8F3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3" y="692335"/>
            <a:ext cx="2946537" cy="42398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170068F-37C0-46C3-92A7-7F73405C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88" y="1397935"/>
            <a:ext cx="2880812" cy="42398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7472BC-9E11-4D6B-AACE-5F4D7C3B7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714" y="724085"/>
            <a:ext cx="2481974" cy="36678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E9D5F82-03F5-4F76-A4FA-37EF233A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571" y="1079055"/>
            <a:ext cx="2662362" cy="38531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7E698F-C066-4687-92BA-2BA8F7B8C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989" y="857118"/>
            <a:ext cx="2711411" cy="40150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1A1FFB-A121-4845-8283-6645D2B15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880" y="2763391"/>
            <a:ext cx="2419083" cy="35230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8264420-7B3F-4926-891E-539FB9C4A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9248" y="2763391"/>
            <a:ext cx="2202367" cy="32117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54C1C17-D901-4921-8E35-09436F775346}"/>
              </a:ext>
            </a:extLst>
          </p:cNvPr>
          <p:cNvSpPr txBox="1"/>
          <p:nvPr/>
        </p:nvSpPr>
        <p:spPr>
          <a:xfrm>
            <a:off x="1732788" y="5947314"/>
            <a:ext cx="631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2025</a:t>
            </a:r>
            <a:r>
              <a:rPr lang="zh-CN" altLang="en-US" sz="2400" dirty="0">
                <a:latin typeface="+mn-ea"/>
              </a:rPr>
              <a:t>年</a:t>
            </a:r>
            <a:r>
              <a:rPr lang="en-US" altLang="zh-CN" sz="2400" dirty="0">
                <a:latin typeface="+mn-ea"/>
              </a:rPr>
              <a:t>6</a:t>
            </a:r>
            <a:r>
              <a:rPr lang="zh-CN" altLang="en-US" sz="2400" dirty="0">
                <a:latin typeface="+mn-ea"/>
              </a:rPr>
              <a:t>月</a:t>
            </a:r>
            <a:r>
              <a:rPr lang="en-US" altLang="zh-CN" sz="2400" dirty="0">
                <a:latin typeface="+mn-ea"/>
              </a:rPr>
              <a:t>9</a:t>
            </a:r>
            <a:r>
              <a:rPr lang="zh-CN" altLang="en-US" sz="2400" dirty="0">
                <a:latin typeface="+mn-ea"/>
              </a:rPr>
              <a:t>日将开加速器</a:t>
            </a:r>
            <a:r>
              <a:rPr lang="en-US" altLang="zh-CN" sz="2400" dirty="0">
                <a:latin typeface="+mn-ea"/>
              </a:rPr>
              <a:t>CDR</a:t>
            </a:r>
            <a:r>
              <a:rPr lang="zh-CN" altLang="en-US" sz="2400" dirty="0">
                <a:latin typeface="+mn-ea"/>
              </a:rPr>
              <a:t>国际评审会</a:t>
            </a:r>
          </a:p>
        </p:txBody>
      </p:sp>
    </p:spTree>
    <p:extLst>
      <p:ext uri="{BB962C8B-B14F-4D97-AF65-F5344CB8AC3E}">
        <p14:creationId xmlns:p14="http://schemas.microsoft.com/office/powerpoint/2010/main" val="2818042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BE306F-659D-47E2-B981-7F9C287D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探测谱仪概念设计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A35C7B-0C99-4C1C-819B-7943992A3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32" y="1274593"/>
            <a:ext cx="4566478" cy="373037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477BEB0-36ED-4CC3-8CD3-3DEA100534BF}"/>
              </a:ext>
            </a:extLst>
          </p:cNvPr>
          <p:cNvGrpSpPr/>
          <p:nvPr/>
        </p:nvGrpSpPr>
        <p:grpSpPr>
          <a:xfrm>
            <a:off x="5134545" y="4846314"/>
            <a:ext cx="1801108" cy="1496653"/>
            <a:chOff x="13972801" y="9504865"/>
            <a:chExt cx="3684104" cy="324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C831078-05AF-44D0-8895-E382F0BD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2801" y="9560703"/>
              <a:ext cx="3684104" cy="318416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A5C5ADB-F7A5-46F9-9372-C8EF3A7CA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90961" y="9504865"/>
              <a:ext cx="1065944" cy="998868"/>
            </a:xfrm>
            <a:prstGeom prst="rect">
              <a:avLst/>
            </a:prstGeom>
          </p:spPr>
        </p:pic>
      </p:grpSp>
      <p:grpSp>
        <p:nvGrpSpPr>
          <p:cNvPr id="7" name="Group 31">
            <a:extLst>
              <a:ext uri="{FF2B5EF4-FFF2-40B4-BE49-F238E27FC236}">
                <a16:creationId xmlns:a16="http://schemas.microsoft.com/office/drawing/2014/main" id="{58D2510C-6527-40D5-920E-724025A555ED}"/>
              </a:ext>
            </a:extLst>
          </p:cNvPr>
          <p:cNvGrpSpPr/>
          <p:nvPr/>
        </p:nvGrpSpPr>
        <p:grpSpPr>
          <a:xfrm>
            <a:off x="7760115" y="1115374"/>
            <a:ext cx="3739772" cy="1733517"/>
            <a:chOff x="8058725" y="926964"/>
            <a:chExt cx="3739772" cy="1733517"/>
          </a:xfrm>
        </p:grpSpPr>
        <p:pic>
          <p:nvPicPr>
            <p:cNvPr id="8" name="Picture 28">
              <a:extLst>
                <a:ext uri="{FF2B5EF4-FFF2-40B4-BE49-F238E27FC236}">
                  <a16:creationId xmlns:a16="http://schemas.microsoft.com/office/drawing/2014/main" id="{D2676D6B-DECC-4F19-8EF4-2DD913230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6" b="17186"/>
            <a:stretch/>
          </p:blipFill>
          <p:spPr>
            <a:xfrm>
              <a:off x="10386479" y="1038598"/>
              <a:ext cx="1412018" cy="1419719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CBE9497-0F56-44CB-95F2-314E3DC31349}"/>
                </a:ext>
              </a:extLst>
            </p:cNvPr>
            <p:cNvGrpSpPr/>
            <p:nvPr/>
          </p:nvGrpSpPr>
          <p:grpSpPr>
            <a:xfrm>
              <a:off x="8058725" y="926964"/>
              <a:ext cx="2923420" cy="1733517"/>
              <a:chOff x="14833600" y="449772"/>
              <a:chExt cx="6249214" cy="3604242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84AFB969-5576-4407-B84C-7E96C528F8A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33600" y="449772"/>
                <a:ext cx="4975895" cy="3604242"/>
              </a:xfrm>
              <a:prstGeom prst="rect">
                <a:avLst/>
              </a:prstGeom>
            </p:spPr>
          </p:pic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4BBB4AE-5A60-4798-91F8-F591182E981F}"/>
                  </a:ext>
                </a:extLst>
              </p:cNvPr>
              <p:cNvSpPr txBox="1"/>
              <p:nvPr/>
            </p:nvSpPr>
            <p:spPr>
              <a:xfrm>
                <a:off x="16762814" y="865679"/>
                <a:ext cx="4320000" cy="1749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2438338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523B7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晶体量能器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algn="ctr" defTabSz="2438338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纯碘化铯</a:t>
                </a: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+APD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" name="Group 30">
            <a:extLst>
              <a:ext uri="{FF2B5EF4-FFF2-40B4-BE49-F238E27FC236}">
                <a16:creationId xmlns:a16="http://schemas.microsoft.com/office/drawing/2014/main" id="{DE1E0724-2341-4E8F-A624-DF0FC4F73E74}"/>
              </a:ext>
            </a:extLst>
          </p:cNvPr>
          <p:cNvGrpSpPr/>
          <p:nvPr/>
        </p:nvGrpSpPr>
        <p:grpSpPr>
          <a:xfrm>
            <a:off x="8169334" y="3040009"/>
            <a:ext cx="4107528" cy="3713168"/>
            <a:chOff x="8155129" y="2923548"/>
            <a:chExt cx="4107528" cy="3713168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55EBB4DD-EB36-4A6C-854A-9D80A6E2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7995" y="3023321"/>
              <a:ext cx="1867885" cy="112787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A46297A-45CD-4D5E-B486-B4395DAC2319}"/>
                </a:ext>
              </a:extLst>
            </p:cNvPr>
            <p:cNvGrpSpPr/>
            <p:nvPr/>
          </p:nvGrpSpPr>
          <p:grpSpPr>
            <a:xfrm>
              <a:off x="8155129" y="2923548"/>
              <a:ext cx="4107528" cy="3713168"/>
              <a:chOff x="16498856" y="5358883"/>
              <a:chExt cx="8548839" cy="7938627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185CB33-89B0-4A6D-A0C4-3D70F3BDC962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98856" y="5358883"/>
                <a:ext cx="3731920" cy="2441023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22D04F6-5CA8-4E82-A2F6-918B9EC9231E}"/>
                  </a:ext>
                </a:extLst>
              </p:cNvPr>
              <p:cNvSpPr txBox="1"/>
              <p:nvPr/>
            </p:nvSpPr>
            <p:spPr>
              <a:xfrm>
                <a:off x="17119361" y="10709314"/>
                <a:ext cx="7928334" cy="2588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lvl="0" indent="0" algn="ctr" defTabSz="2438338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523B7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粒子鉴别系统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桶部：</a:t>
                </a:r>
                <a:r>
                  <a:rPr kumimoji="0" lang="zh-CN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环形切伦科夫辐射探测器</a:t>
                </a:r>
                <a:endPara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端盖：</a:t>
                </a:r>
                <a:r>
                  <a:rPr kumimoji="0" lang="zh-CN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>
                      <a:glow rad="190500">
                        <a:schemeClr val="bg1"/>
                      </a:glo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内全反射切伦科夫探测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Group 32">
            <a:extLst>
              <a:ext uri="{FF2B5EF4-FFF2-40B4-BE49-F238E27FC236}">
                <a16:creationId xmlns:a16="http://schemas.microsoft.com/office/drawing/2014/main" id="{5F67695F-387F-4C0F-B88B-E88298C25119}"/>
              </a:ext>
            </a:extLst>
          </p:cNvPr>
          <p:cNvGrpSpPr/>
          <p:nvPr/>
        </p:nvGrpSpPr>
        <p:grpSpPr>
          <a:xfrm>
            <a:off x="35948" y="3552251"/>
            <a:ext cx="4002652" cy="2790716"/>
            <a:chOff x="35948" y="3836908"/>
            <a:chExt cx="4002652" cy="2790716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74066F6C-7199-4019-A0AD-456902793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0" b="10064"/>
            <a:stretch/>
          </p:blipFill>
          <p:spPr>
            <a:xfrm>
              <a:off x="35948" y="3986940"/>
              <a:ext cx="2546723" cy="1367898"/>
            </a:xfrm>
            <a:prstGeom prst="rect">
              <a:avLst/>
            </a:prstGeom>
          </p:spPr>
        </p:pic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590387AE-8367-465B-B203-098CD0685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7" y="5323347"/>
              <a:ext cx="1301052" cy="1304277"/>
            </a:xfrm>
            <a:prstGeom prst="rect">
              <a:avLst/>
            </a:prstGeom>
          </p:spPr>
        </p:pic>
        <p:pic>
          <p:nvPicPr>
            <p:cNvPr id="20" name="Picture 26">
              <a:extLst>
                <a:ext uri="{FF2B5EF4-FFF2-40B4-BE49-F238E27FC236}">
                  <a16:creationId xmlns:a16="http://schemas.microsoft.com/office/drawing/2014/main" id="{4F9847BE-1FDA-4295-BD9F-C2E3A6326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38" y="5342955"/>
              <a:ext cx="1301052" cy="1277300"/>
            </a:xfrm>
            <a:prstGeom prst="rect">
              <a:avLst/>
            </a:prstGeom>
          </p:spPr>
        </p:pic>
        <p:pic>
          <p:nvPicPr>
            <p:cNvPr id="21" name="Picture 27">
              <a:extLst>
                <a:ext uri="{FF2B5EF4-FFF2-40B4-BE49-F238E27FC236}">
                  <a16:creationId xmlns:a16="http://schemas.microsoft.com/office/drawing/2014/main" id="{F80A6A85-0BED-4816-A556-69B31606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194" y="5342955"/>
              <a:ext cx="1328555" cy="1277300"/>
            </a:xfrm>
            <a:prstGeom prst="rect">
              <a:avLst/>
            </a:prstGeom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A822644F-5CCB-4CD0-85F2-8A33F9995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04"/>
            <a:stretch/>
          </p:blipFill>
          <p:spPr>
            <a:xfrm>
              <a:off x="2549145" y="3836908"/>
              <a:ext cx="1489455" cy="1725692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382E0D5-0462-4788-B8AE-7564B3BF016D}"/>
                </a:ext>
              </a:extLst>
            </p:cNvPr>
            <p:cNvSpPr txBox="1"/>
            <p:nvPr/>
          </p:nvSpPr>
          <p:spPr>
            <a:xfrm>
              <a:off x="378118" y="4552317"/>
              <a:ext cx="3058476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内径迹室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523B7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微结构气体探测器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单片有源像素探测器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433363F-E75C-460A-988B-E0FFA446FDC5}"/>
              </a:ext>
            </a:extLst>
          </p:cNvPr>
          <p:cNvGrpSpPr/>
          <p:nvPr/>
        </p:nvGrpSpPr>
        <p:grpSpPr>
          <a:xfrm>
            <a:off x="457086" y="812162"/>
            <a:ext cx="3717527" cy="2665073"/>
            <a:chOff x="966777" y="2579608"/>
            <a:chExt cx="7426712" cy="479259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BA4489F-9639-4FF8-B1F2-A1604C86BEF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633488" y="2579608"/>
              <a:ext cx="5760001" cy="3117377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B4BC822-76CE-432F-BE85-6047ABC5C833}"/>
                </a:ext>
              </a:extLst>
            </p:cNvPr>
            <p:cNvSpPr txBox="1"/>
            <p:nvPr/>
          </p:nvSpPr>
          <p:spPr>
            <a:xfrm>
              <a:off x="966777" y="5195204"/>
              <a:ext cx="6543568" cy="21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523B7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缪子探测系统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523B7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窄气隙高阻性气体探测器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ctr" defTabSz="2438338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glow rad="190500">
                      <a:schemeClr val="bg1"/>
                    </a:glo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塑料闪烁体探测器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C0DB3930-1FDC-4A3B-9F39-D980A85EFE59}"/>
              </a:ext>
            </a:extLst>
          </p:cNvPr>
          <p:cNvSpPr txBox="1"/>
          <p:nvPr/>
        </p:nvSpPr>
        <p:spPr>
          <a:xfrm>
            <a:off x="5437100" y="5988717"/>
            <a:ext cx="26248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3B7"/>
                </a:solidFill>
                <a:effectLst>
                  <a:glow rad="190500">
                    <a:schemeClr val="bg1"/>
                  </a:glo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超低物质量主漂移室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672615D-7110-4251-AE18-E8BCB118DE8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520" y="4291253"/>
            <a:ext cx="2203304" cy="130927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442B2DF-19D6-4598-97DD-65DDD1C0817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277" y="4362553"/>
            <a:ext cx="1287414" cy="9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01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82EA66-775F-40D2-AFD7-2D9F31F5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4"/>
            <a:ext cx="5969307" cy="3264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D6CB42-D494-4755-87A3-16BA466F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06" y="21622"/>
            <a:ext cx="6222693" cy="3314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95EC2E-5982-402A-9306-D9FA0A675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0"/>
            <a:ext cx="5969307" cy="34164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DFAE6D-1116-438B-BE93-20169DA5F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305" y="3429000"/>
            <a:ext cx="6222693" cy="340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3B79AB-6FE3-459D-BDBE-D4505BF1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D7C05-3A65-4088-A709-6BF1DDF204FC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9868B9-25DB-4A15-B43B-E7015997434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3093" y="107779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EF68EB-D018-4011-ABB8-2EEDC0A4C43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39666" y="107779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3B2CC7-0928-45E0-BE5D-EC762E0ED176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3093" y="3475429"/>
            <a:ext cx="5760000" cy="324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9B5C0B-EEE2-41E3-8CC5-4016D6474ED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39666" y="3475429"/>
            <a:ext cx="3960000" cy="216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228199-7B00-4E45-97BC-DD44156423C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152551" y="4070171"/>
            <a:ext cx="3960000" cy="216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28CC87-1D57-4D4F-A3C6-7547B6EB12B5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5436" y="4624766"/>
            <a:ext cx="3960000" cy="2160000"/>
          </a:xfrm>
          <a:prstGeom prst="rect">
            <a:avLst/>
          </a:prstGeom>
          <a:ln w="25400">
            <a:solidFill>
              <a:srgbClr val="0A06B0"/>
            </a:solidFill>
          </a:ln>
        </p:spPr>
      </p:pic>
    </p:spTree>
    <p:extLst>
      <p:ext uri="{BB962C8B-B14F-4D97-AF65-F5344CB8AC3E}">
        <p14:creationId xmlns:p14="http://schemas.microsoft.com/office/powerpoint/2010/main" val="4104153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65FFCE4-9534-4B27-A4F8-51A3BFD7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其他系统研究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CFA9E1-C52F-494A-AA5B-AE328B52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71" y="1214178"/>
            <a:ext cx="3444866" cy="24200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BFCE98A-D7BC-4348-8D2F-4A9245FFDCA2}"/>
              </a:ext>
            </a:extLst>
          </p:cNvPr>
          <p:cNvSpPr txBox="1"/>
          <p:nvPr/>
        </p:nvSpPr>
        <p:spPr>
          <a:xfrm>
            <a:off x="914993" y="804672"/>
            <a:ext cx="2143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A06B0"/>
                </a:solidFill>
              </a:rPr>
              <a:t>前向区系统研究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D5E65E7-B3AB-4BCF-8A91-8C7581F8A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63" y="1379275"/>
            <a:ext cx="4262430" cy="24186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00BB5D-F839-455C-BAEC-32F404D03ABE}"/>
              </a:ext>
            </a:extLst>
          </p:cNvPr>
          <p:cNvSpPr txBox="1"/>
          <p:nvPr/>
        </p:nvSpPr>
        <p:spPr>
          <a:xfrm>
            <a:off x="6329980" y="782726"/>
            <a:ext cx="2143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A06B0"/>
                </a:solidFill>
              </a:rPr>
              <a:t>超导螺旋管磁体</a:t>
            </a:r>
          </a:p>
        </p:txBody>
      </p:sp>
      <p:pic>
        <p:nvPicPr>
          <p:cNvPr id="12" name="图片 11" descr="descript">
            <a:extLst>
              <a:ext uri="{FF2B5EF4-FFF2-40B4-BE49-F238E27FC236}">
                <a16:creationId xmlns:a16="http://schemas.microsoft.com/office/drawing/2014/main" id="{DC7D7238-AD17-42AD-81DB-7D68C77864F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56" y="4949717"/>
            <a:ext cx="1558363" cy="61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 descr="descript">
            <a:extLst>
              <a:ext uri="{FF2B5EF4-FFF2-40B4-BE49-F238E27FC236}">
                <a16:creationId xmlns:a16="http://schemas.microsoft.com/office/drawing/2014/main" id="{A2B05E8D-F1EC-4AA2-8845-0105EFBEFB9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30" y="4156813"/>
            <a:ext cx="1748069" cy="76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9265BD-6174-4D36-AC7A-6BEB9C40F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75" y="4230540"/>
            <a:ext cx="2957455" cy="198232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CA99811-0CCA-4AF2-8822-A47481188BE4}"/>
              </a:ext>
            </a:extLst>
          </p:cNvPr>
          <p:cNvSpPr txBox="1"/>
          <p:nvPr/>
        </p:nvSpPr>
        <p:spPr>
          <a:xfrm>
            <a:off x="914993" y="3869736"/>
            <a:ext cx="2143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A06B0"/>
                </a:solidFill>
              </a:rPr>
              <a:t>谱仪机械系统</a:t>
            </a:r>
          </a:p>
        </p:txBody>
      </p:sp>
      <p:pic>
        <p:nvPicPr>
          <p:cNvPr id="17" name="图片 16" descr="descript">
            <a:extLst>
              <a:ext uri="{FF2B5EF4-FFF2-40B4-BE49-F238E27FC236}">
                <a16:creationId xmlns:a16="http://schemas.microsoft.com/office/drawing/2014/main" id="{84C3B1DE-7598-4CB1-9438-407AC265669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56" y="5593616"/>
            <a:ext cx="1288851" cy="67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EFBA615-5974-49F7-926B-8F2117B1AE48}"/>
              </a:ext>
            </a:extLst>
          </p:cNvPr>
          <p:cNvSpPr txBox="1"/>
          <p:nvPr/>
        </p:nvSpPr>
        <p:spPr>
          <a:xfrm>
            <a:off x="6329980" y="3995260"/>
            <a:ext cx="2143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A06B0"/>
                </a:solidFill>
              </a:rPr>
              <a:t>谱仪控制系统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B8F9F87-6792-44A5-87B5-0B6070F9CF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20" r="4031"/>
          <a:stretch/>
        </p:blipFill>
        <p:spPr>
          <a:xfrm>
            <a:off x="6484129" y="4453092"/>
            <a:ext cx="2535513" cy="16321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7B100DB-A427-4A45-98F8-574E7991AC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7858" y="4560563"/>
            <a:ext cx="2425181" cy="132228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5EB5E3D-C5CB-4112-86A8-6E2BECC8AEB9}"/>
              </a:ext>
            </a:extLst>
          </p:cNvPr>
          <p:cNvSpPr txBox="1"/>
          <p:nvPr/>
        </p:nvSpPr>
        <p:spPr>
          <a:xfrm>
            <a:off x="2839993" y="6340348"/>
            <a:ext cx="728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A06B0"/>
                </a:solidFill>
              </a:rPr>
              <a:t>开展其他相关系统的研究，实现技术设计报告内容的全覆盖</a:t>
            </a:r>
          </a:p>
        </p:txBody>
      </p:sp>
    </p:spTree>
    <p:extLst>
      <p:ext uri="{BB962C8B-B14F-4D97-AF65-F5344CB8AC3E}">
        <p14:creationId xmlns:p14="http://schemas.microsoft.com/office/powerpoint/2010/main" val="1428908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CCCF077-B911-4BF6-95B6-AD214D577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联合束流测试</a:t>
            </a:r>
            <a:endParaRPr lang="zh-CN" altLang="en-US" sz="3600" dirty="0"/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F34BF7C-DC26-4127-8C40-E0724D9A56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366" y="1310604"/>
            <a:ext cx="2817987" cy="2114316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2353E41D-386D-42ED-8085-7CEE9BB5F3D0}"/>
              </a:ext>
            </a:extLst>
          </p:cNvPr>
          <p:cNvSpPr txBox="1"/>
          <p:nvPr/>
        </p:nvSpPr>
        <p:spPr>
          <a:xfrm>
            <a:off x="1143184" y="688137"/>
            <a:ext cx="1029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test beam campaign for a combined system (DTOF, EMC, DAQ)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F38EA97-6C2B-4CE7-A2B9-65E0E94C60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6" y="1193871"/>
            <a:ext cx="5557516" cy="2378755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6F87473C-DB4D-4ACD-9E15-79270FA28B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10604"/>
            <a:ext cx="2633655" cy="2114316"/>
          </a:xfrm>
          <a:prstGeom prst="rect">
            <a:avLst/>
          </a:prstGeom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A0627DAC-E003-41BF-B265-C8DE7BC24497}"/>
              </a:ext>
            </a:extLst>
          </p:cNvPr>
          <p:cNvSpPr/>
          <p:nvPr/>
        </p:nvSpPr>
        <p:spPr>
          <a:xfrm>
            <a:off x="6024427" y="1331350"/>
            <a:ext cx="5410455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CERN PS T9 beam line (July 31 – August 14</a:t>
            </a:r>
            <a:r>
              <a:rPr lang="zh-CN" altLang="en-US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altLang="zh-CN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2024)</a:t>
            </a:r>
            <a:endParaRPr lang="en-CN" altLang="zh-CN" sz="1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241C6A72-D1C5-4B01-9169-3703D61713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12" y="4178352"/>
            <a:ext cx="2259900" cy="1774599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B4EB88BE-FA29-40EB-8084-8E13B5A02CEE}"/>
              </a:ext>
            </a:extLst>
          </p:cNvPr>
          <p:cNvSpPr txBox="1"/>
          <p:nvPr/>
        </p:nvSpPr>
        <p:spPr>
          <a:xfrm>
            <a:off x="922462" y="3757934"/>
            <a:ext cx="221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DTOF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样机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5571288-4453-4BD6-AF8E-4DB26F39AB08}"/>
              </a:ext>
            </a:extLst>
          </p:cNvPr>
          <p:cNvSpPr txBox="1"/>
          <p:nvPr/>
        </p:nvSpPr>
        <p:spPr>
          <a:xfrm>
            <a:off x="3248494" y="369689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MC 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样机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22">
            <a:extLst>
              <a:ext uri="{FF2B5EF4-FFF2-40B4-BE49-F238E27FC236}">
                <a16:creationId xmlns:a16="http://schemas.microsoft.com/office/drawing/2014/main" id="{2196293C-D99F-4953-883B-5CDFF15435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494" y="4178352"/>
            <a:ext cx="1981200" cy="177459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0CE9A6E0-8AFF-42EC-B660-6271F47CB6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144" y="4037507"/>
            <a:ext cx="3113504" cy="2246102"/>
          </a:xfrm>
          <a:prstGeom prst="rect">
            <a:avLst/>
          </a:prstGeom>
        </p:spPr>
      </p:pic>
      <p:pic>
        <p:nvPicPr>
          <p:cNvPr id="17" name="内容占位符 4">
            <a:extLst>
              <a:ext uri="{FF2B5EF4-FFF2-40B4-BE49-F238E27FC236}">
                <a16:creationId xmlns:a16="http://schemas.microsoft.com/office/drawing/2014/main" id="{7784B888-CCFC-4B69-86AC-328B8F7EBF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050" y="3942600"/>
            <a:ext cx="2329717" cy="1255293"/>
          </a:xfrm>
          <a:prstGeom prst="rect">
            <a:avLst/>
          </a:prstGeom>
        </p:spPr>
      </p:pic>
      <p:pic>
        <p:nvPicPr>
          <p:cNvPr id="18" name="图片 25">
            <a:extLst>
              <a:ext uri="{FF2B5EF4-FFF2-40B4-BE49-F238E27FC236}">
                <a16:creationId xmlns:a16="http://schemas.microsoft.com/office/drawing/2014/main" id="{A70A07CB-B821-4D4B-82C9-46D3EA09DF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427" y="5106699"/>
            <a:ext cx="2022113" cy="1004652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43882EA8-A3F1-4A4B-A0B9-80A38A0B58D9}"/>
              </a:ext>
            </a:extLst>
          </p:cNvPr>
          <p:cNvSpPr txBox="1"/>
          <p:nvPr/>
        </p:nvSpPr>
        <p:spPr>
          <a:xfrm>
            <a:off x="6180949" y="3674529"/>
            <a:ext cx="19968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DTOF: </a:t>
            </a:r>
            <a:r>
              <a:rPr lang="el-GR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σ</a:t>
            </a:r>
            <a:r>
              <a:rPr lang="en-US" b="1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~25 </a:t>
            </a:r>
            <a:r>
              <a:rPr lang="en-US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ps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C87314-716D-4534-AFD2-62E001489926}"/>
              </a:ext>
            </a:extLst>
          </p:cNvPr>
          <p:cNvSpPr txBox="1"/>
          <p:nvPr/>
        </p:nvSpPr>
        <p:spPr>
          <a:xfrm>
            <a:off x="8989673" y="3674529"/>
            <a:ext cx="22117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EMC: </a:t>
            </a:r>
            <a:r>
              <a:rPr lang="el-GR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σ</a:t>
            </a:r>
            <a:r>
              <a:rPr lang="en-US" altLang="zh-CN" b="1" baseline="-25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/E</a:t>
            </a:r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~2.5%</a:t>
            </a:r>
            <a:endParaRPr lang="en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85F0C3-5DD0-4FCC-87FB-F60FFE4F0425}"/>
              </a:ext>
            </a:extLst>
          </p:cNvPr>
          <p:cNvSpPr txBox="1"/>
          <p:nvPr/>
        </p:nvSpPr>
        <p:spPr>
          <a:xfrm>
            <a:off x="1672676" y="6248373"/>
            <a:ext cx="615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</a:rPr>
              <a:t>正在准备今年</a:t>
            </a:r>
            <a:r>
              <a:rPr lang="en-US" altLang="zh-CN" sz="2400" b="1" dirty="0">
                <a:latin typeface="+mn-ea"/>
              </a:rPr>
              <a:t>8</a:t>
            </a:r>
            <a:r>
              <a:rPr lang="zh-CN" altLang="en-US" sz="2400" b="1" dirty="0">
                <a:latin typeface="+mn-ea"/>
              </a:rPr>
              <a:t>月份在</a:t>
            </a:r>
            <a:r>
              <a:rPr lang="en-US" altLang="zh-CN" sz="2400" b="1" dirty="0">
                <a:latin typeface="+mn-ea"/>
              </a:rPr>
              <a:t>CERN</a:t>
            </a:r>
            <a:r>
              <a:rPr lang="zh-CN" altLang="en-US" sz="2400" b="1" dirty="0">
                <a:latin typeface="+mn-ea"/>
              </a:rPr>
              <a:t>的束流测试。。。</a:t>
            </a:r>
          </a:p>
        </p:txBody>
      </p:sp>
    </p:spTree>
    <p:extLst>
      <p:ext uri="{BB962C8B-B14F-4D97-AF65-F5344CB8AC3E}">
        <p14:creationId xmlns:p14="http://schemas.microsoft.com/office/powerpoint/2010/main" val="2388942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17DAA4A-E22D-4ACD-84E7-BF3CE3A7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软件及物理研究进展及成果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B3079C-0CC1-4243-A911-4283BBC46E86}"/>
              </a:ext>
            </a:extLst>
          </p:cNvPr>
          <p:cNvSpPr txBox="1"/>
          <p:nvPr/>
        </p:nvSpPr>
        <p:spPr>
          <a:xfrm>
            <a:off x="180790" y="816416"/>
            <a:ext cx="11391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</a:t>
            </a:r>
            <a:r>
              <a:rPr lang="en-US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探测器性能研究、方案优化和物理可行性研究需求，</a:t>
            </a:r>
            <a:r>
              <a:rPr lang="zh-CN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专门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  <a:r>
              <a:rPr lang="zh-CN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设计和</a:t>
            </a:r>
            <a:r>
              <a:rPr lang="zh-CN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研发一套</a:t>
            </a:r>
            <a:r>
              <a:rPr lang="zh-CN" altLang="zh-CN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高性能的离线软件系统</a:t>
            </a:r>
            <a:r>
              <a:rPr lang="en-US" altLang="zh-CN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OSCAR</a:t>
            </a:r>
            <a:r>
              <a:rPr lang="zh-CN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Offline Software of Super Tau Charm Facility</a:t>
            </a:r>
            <a:r>
              <a:rPr lang="zh-CN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</a:t>
            </a:r>
            <a:endParaRPr lang="zh-CN" altLang="en-US" sz="2000" b="1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87675F-5500-45A4-8FBA-21DA5F08FA69}"/>
              </a:ext>
            </a:extLst>
          </p:cNvPr>
          <p:cNvSpPr txBox="1"/>
          <p:nvPr/>
        </p:nvSpPr>
        <p:spPr>
          <a:xfrm>
            <a:off x="269874" y="1487672"/>
            <a:ext cx="4730389" cy="21754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SzPct val="120000"/>
            </a:pPr>
            <a:r>
              <a:rPr lang="zh-CN" altLang="en-US" sz="1600" spc="120" dirty="0">
                <a:solidFill>
                  <a:srgbClr val="0B3A75"/>
                </a:solidFill>
                <a:latin typeface="+mn-ea"/>
                <a:cs typeface="Times New Roman" panose="02020603050405020304" pitchFamily="18" charset="0"/>
              </a:rPr>
              <a:t>采用</a:t>
            </a:r>
            <a:r>
              <a:rPr lang="zh-CN" altLang="zh-CN" sz="1600" spc="120" dirty="0">
                <a:solidFill>
                  <a:srgbClr val="0B3A75"/>
                </a:solidFill>
                <a:latin typeface="+mn-ea"/>
                <a:cs typeface="Times New Roman" panose="02020603050405020304" pitchFamily="18" charset="0"/>
              </a:rPr>
              <a:t>国际先进技术</a:t>
            </a:r>
            <a:r>
              <a:rPr lang="zh-CN" altLang="en-US" sz="1600" spc="120" dirty="0">
                <a:solidFill>
                  <a:srgbClr val="0B3A75"/>
                </a:solidFill>
                <a:latin typeface="+mn-ea"/>
                <a:cs typeface="Times New Roman" panose="02020603050405020304" pitchFamily="18" charset="0"/>
              </a:rPr>
              <a:t>：</a:t>
            </a:r>
            <a:endParaRPr lang="en-US" altLang="zh-CN" sz="1600" spc="120" dirty="0">
              <a:solidFill>
                <a:srgbClr val="0B3A75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PODIO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国际上高效快速事例模型定义和管理工具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DD4hep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国际上高效灵活探测器几何定义和管理工具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TBB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14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因特尔</a:t>
            </a:r>
            <a:r>
              <a:rPr lang="zh-CN" altLang="en" sz="14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多</a:t>
            </a:r>
            <a:r>
              <a:rPr lang="zh-CN" altLang="en-US" sz="14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线程构建模块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OneAPI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zh-CN" altLang="en-US" sz="14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因特尔跨架构的编程模型</a:t>
            </a:r>
            <a:endParaRPr lang="en-US" altLang="zh-CN" sz="1400" i="0" u="none" strike="noStrike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ONNX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1400" i="0" u="none" strike="noStrike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开源深度学习模型交换格式和生态系统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SNiPER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我国自主研发全新软件框架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ACTS: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实验开发径迹重建公用软件工具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C16BF6-3584-47DE-9893-599D5909BFEA}"/>
              </a:ext>
            </a:extLst>
          </p:cNvPr>
          <p:cNvSpPr txBox="1"/>
          <p:nvPr/>
        </p:nvSpPr>
        <p:spPr>
          <a:xfrm>
            <a:off x="8707152" y="1601302"/>
            <a:ext cx="3214974" cy="19169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SzPct val="120000"/>
            </a:pPr>
            <a:r>
              <a:rPr lang="zh-CN" altLang="en-US" sz="1600" spc="120" dirty="0">
                <a:solidFill>
                  <a:srgbClr val="0B3A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遵循国际软件开发规范：</a:t>
            </a:r>
            <a:endParaRPr lang="en-US" altLang="zh-CN" sz="1600" spc="120" dirty="0">
              <a:solidFill>
                <a:srgbClr val="0B3A7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C++:</a:t>
            </a:r>
            <a:r>
              <a:rPr lang="zh-CN" altLang="en-US" sz="1400" spc="12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面向对象高级编程语言</a:t>
            </a:r>
            <a:endParaRPr lang="en-US" altLang="zh-CN" sz="1400" spc="12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Python:</a:t>
            </a:r>
            <a:r>
              <a:rPr lang="zh-CN" altLang="en-US" sz="1400" spc="12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用户灵活的配置语言</a:t>
            </a:r>
            <a:endParaRPr lang="en-US" altLang="zh-CN" sz="1400" spc="12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CMake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1400" spc="12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跨平台编译工具</a:t>
            </a:r>
            <a:endParaRPr lang="en-US" altLang="zh-CN" sz="1400" spc="12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1400" spc="12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协同软件开发工具</a:t>
            </a:r>
            <a:endParaRPr lang="en-US" altLang="zh-CN" sz="1400" spc="12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CentOS7/AlimaL9</a:t>
            </a:r>
            <a:r>
              <a:rPr lang="en-US" altLang="zh-CN" sz="1400" spc="12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zh-CN" altLang="en-US" sz="1400" spc="12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国际高能物理软运行系统</a:t>
            </a:r>
            <a:endParaRPr lang="en-US" altLang="zh-CN" sz="1400" spc="12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338DF04-E0CB-4D2C-98B7-462C9DF4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94" y="4422586"/>
            <a:ext cx="9095425" cy="22683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0E2EB-8322-464E-95C8-45C7D301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263" y="1652970"/>
            <a:ext cx="3706889" cy="1813600"/>
          </a:xfrm>
          <a:prstGeom prst="rect">
            <a:avLst/>
          </a:prstGeom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CAF6A99-AEBF-4331-B1B4-BBAEB83D0873}"/>
              </a:ext>
            </a:extLst>
          </p:cNvPr>
          <p:cNvSpPr txBox="1"/>
          <p:nvPr/>
        </p:nvSpPr>
        <p:spPr>
          <a:xfrm>
            <a:off x="180790" y="3631868"/>
            <a:ext cx="11391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研发了</a:t>
            </a:r>
            <a:r>
              <a:rPr lang="en-US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OSCAR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重要组成软件系统，构建起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离线数据处理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物理分析流程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，版本发布</a:t>
            </a:r>
            <a:r>
              <a:rPr lang="en-US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余次，支撑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探测器性能研究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设计优化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物理潜力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7B92E6-0B80-4912-9BA3-DE7DDA505C1E}"/>
              </a:ext>
            </a:extLst>
          </p:cNvPr>
          <p:cNvSpPr txBox="1"/>
          <p:nvPr/>
        </p:nvSpPr>
        <p:spPr>
          <a:xfrm>
            <a:off x="335725" y="4339754"/>
            <a:ext cx="2192833" cy="24340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SzPct val="120000"/>
            </a:pPr>
            <a:r>
              <a:rPr lang="en-US" altLang="zh-CN" sz="1400" b="1" spc="120" dirty="0">
                <a:solidFill>
                  <a:srgbClr val="0B3A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600" spc="120" dirty="0">
                <a:solidFill>
                  <a:srgbClr val="0B3A75"/>
                </a:solidFill>
                <a:latin typeface="+mn-ea"/>
                <a:cs typeface="Times New Roman" panose="02020603050405020304" pitchFamily="18" charset="0"/>
              </a:rPr>
              <a:t>核心组成部分：</a:t>
            </a:r>
            <a:endParaRPr lang="en-US" altLang="zh-CN" sz="1600" spc="120" dirty="0">
              <a:solidFill>
                <a:srgbClr val="0B3A75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核心软件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事例产生子软件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探测器模拟</a:t>
            </a: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本底混合软件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事例重建</a:t>
            </a: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物理分析</a:t>
            </a: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事例显示软件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333333"/>
                </a:solidFill>
                <a:latin typeface="+mn-ea"/>
                <a:cs typeface="Times New Roman" panose="02020603050405020304" pitchFamily="18" charset="0"/>
              </a:rPr>
              <a:t>性能检测软件</a:t>
            </a:r>
            <a:endParaRPr lang="en-US" altLang="zh-CN" sz="1400" dirty="0">
              <a:solidFill>
                <a:srgbClr val="333333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52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A413543-F088-4190-80D9-17EBB651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基于全模拟的探测器预期性能</a:t>
            </a:r>
            <a:endParaRPr lang="zh-CN" altLang="en-US" sz="3600" dirty="0"/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95704D1B-2B42-4599-A249-9223ABE5E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51" y="3927203"/>
            <a:ext cx="3610479" cy="260641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C098BE7-6A49-40BF-BF89-3A3B8BAAD799}"/>
              </a:ext>
            </a:extLst>
          </p:cNvPr>
          <p:cNvSpPr txBox="1"/>
          <p:nvPr/>
        </p:nvSpPr>
        <p:spPr>
          <a:xfrm>
            <a:off x="4591142" y="3794921"/>
            <a:ext cx="29354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EMC energy resolution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D12B1C2-FF94-4CC5-9B70-F12A5793009F}"/>
              </a:ext>
            </a:extLst>
          </p:cNvPr>
          <p:cNvSpPr txBox="1"/>
          <p:nvPr/>
        </p:nvSpPr>
        <p:spPr>
          <a:xfrm>
            <a:off x="1170787" y="800000"/>
            <a:ext cx="51791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PID: Pion ID eff. &gt;97% @ mis-ID (K-&gt;pi)=2%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1817673-1557-4B8B-A2E8-5B0CE58570E6}"/>
              </a:ext>
            </a:extLst>
          </p:cNvPr>
          <p:cNvSpPr txBox="1"/>
          <p:nvPr/>
        </p:nvSpPr>
        <p:spPr>
          <a:xfrm>
            <a:off x="8415051" y="3760115"/>
            <a:ext cx="27488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EMC position resolution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DE3B2B55-66B6-4580-815E-129F906CEFA1}"/>
              </a:ext>
            </a:extLst>
          </p:cNvPr>
          <p:cNvSpPr txBox="1"/>
          <p:nvPr/>
        </p:nvSpPr>
        <p:spPr>
          <a:xfrm>
            <a:off x="8030296" y="806774"/>
            <a:ext cx="38259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Muon ID eff. @ pi suppression=30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F9EC9E4D-BE8C-4F76-9306-22BF89E58D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952" y="4092550"/>
            <a:ext cx="3497600" cy="246380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F2C175A-1C98-42E1-B526-5A64CCD0DF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537" y="4040527"/>
            <a:ext cx="3589241" cy="2477662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C081349D-61DD-45BD-80CC-1A9E7CDD6F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08" y="1271448"/>
            <a:ext cx="3825979" cy="2273283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D5F9ABED-BBD9-41FE-9606-066E53B1F7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628" y="1285628"/>
            <a:ext cx="3650223" cy="2087368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B11E721E-D2AB-4D84-93AE-50A10572CF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6" b="-4449"/>
          <a:stretch/>
        </p:blipFill>
        <p:spPr>
          <a:xfrm>
            <a:off x="8332111" y="1233218"/>
            <a:ext cx="3197899" cy="2175541"/>
          </a:xfrm>
          <a:prstGeom prst="rect">
            <a:avLst/>
          </a:prstGeom>
        </p:spPr>
      </p:pic>
      <p:sp>
        <p:nvSpPr>
          <p:cNvPr id="17" name="TextBox 29">
            <a:extLst>
              <a:ext uri="{FF2B5EF4-FFF2-40B4-BE49-F238E27FC236}">
                <a16:creationId xmlns:a16="http://schemas.microsoft.com/office/drawing/2014/main" id="{DCC2B59B-3F3A-4AFC-934A-9BFF76823A96}"/>
              </a:ext>
            </a:extLst>
          </p:cNvPr>
          <p:cNvSpPr txBox="1"/>
          <p:nvPr/>
        </p:nvSpPr>
        <p:spPr>
          <a:xfrm>
            <a:off x="2551354" y="1324184"/>
            <a:ext cx="996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Barrel  </a:t>
            </a:r>
            <a:endParaRPr lang="en-CN" dirty="0"/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FEB83B60-0B39-42EA-A03C-4BE1D6CEC5A7}"/>
              </a:ext>
            </a:extLst>
          </p:cNvPr>
          <p:cNvSpPr txBox="1"/>
          <p:nvPr/>
        </p:nvSpPr>
        <p:spPr>
          <a:xfrm>
            <a:off x="6129051" y="1317796"/>
            <a:ext cx="1311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Endcap  </a:t>
            </a:r>
            <a:endParaRPr lang="en-CN" dirty="0"/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1EDB0D34-3D91-4640-944D-AC6556061CA8}"/>
              </a:ext>
            </a:extLst>
          </p:cNvPr>
          <p:cNvSpPr txBox="1"/>
          <p:nvPr/>
        </p:nvSpPr>
        <p:spPr>
          <a:xfrm>
            <a:off x="8229600" y="3467361"/>
            <a:ext cx="3825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eff. ~&gt;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90% when p ~&gt;1GeV/c</a:t>
            </a:r>
            <a:endParaRPr lang="en-CN" dirty="0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6DE468C4-2201-4C19-B602-96796D285AA8}"/>
              </a:ext>
            </a:extLst>
          </p:cNvPr>
          <p:cNvSpPr txBox="1"/>
          <p:nvPr/>
        </p:nvSpPr>
        <p:spPr>
          <a:xfrm>
            <a:off x="1010398" y="3796442"/>
            <a:ext cx="2223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Tracking efficiency 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35">
            <a:extLst>
              <a:ext uri="{FF2B5EF4-FFF2-40B4-BE49-F238E27FC236}">
                <a16:creationId xmlns:a16="http://schemas.microsoft.com/office/drawing/2014/main" id="{A9F0C171-0EC9-4BA0-BC83-CB75710BA580}"/>
              </a:ext>
            </a:extLst>
          </p:cNvPr>
          <p:cNvSpPr txBox="1"/>
          <p:nvPr/>
        </p:nvSpPr>
        <p:spPr>
          <a:xfrm>
            <a:off x="5064033" y="4174399"/>
            <a:ext cx="2398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r>
              <a:rPr lang="en-US" altLang="zh-CN" sz="1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/E~2.5% @1GeV</a:t>
            </a:r>
            <a:endParaRPr lang="en-CN" dirty="0"/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B2EBC515-A00A-40FB-9004-8DF30002F12E}"/>
              </a:ext>
            </a:extLst>
          </p:cNvPr>
          <p:cNvSpPr txBox="1"/>
          <p:nvPr/>
        </p:nvSpPr>
        <p:spPr>
          <a:xfrm>
            <a:off x="8976492" y="4249187"/>
            <a:ext cx="2398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r>
              <a:rPr lang="en-US" altLang="zh-CN" sz="1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~5.5mm @1GeV</a:t>
            </a:r>
            <a:endParaRPr lang="en-CN" dirty="0"/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A70F3896-6DB9-4C0E-A918-BA2EB4F6FDAA}"/>
              </a:ext>
            </a:extLst>
          </p:cNvPr>
          <p:cNvSpPr txBox="1"/>
          <p:nvPr/>
        </p:nvSpPr>
        <p:spPr>
          <a:xfrm>
            <a:off x="1137821" y="4665192"/>
            <a:ext cx="2607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&gt;90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% @100MeV/c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7139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+mj-ea"/>
                <a:sym typeface="+mn-ea"/>
              </a:rPr>
              <a:t>STCF</a:t>
            </a:r>
            <a:r>
              <a:rPr lang="zh-CN" altLang="en-US" sz="3600" b="1" dirty="0">
                <a:latin typeface="+mj-ea"/>
                <a:sym typeface="+mn-ea"/>
              </a:rPr>
              <a:t>独特性质</a:t>
            </a:r>
            <a:endParaRPr lang="zh-CN" altLang="en-US" sz="3600" dirty="0">
              <a:latin typeface="+mj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09E0A9-CEA5-4EA9-9999-A32A579A6FBB}"/>
              </a:ext>
            </a:extLst>
          </p:cNvPr>
          <p:cNvGrpSpPr/>
          <p:nvPr/>
        </p:nvGrpSpPr>
        <p:grpSpPr>
          <a:xfrm>
            <a:off x="808559" y="956527"/>
            <a:ext cx="10125340" cy="4143180"/>
            <a:chOff x="1354470" y="929232"/>
            <a:chExt cx="10125340" cy="4143180"/>
          </a:xfrm>
        </p:grpSpPr>
        <p:grpSp>
          <p:nvGrpSpPr>
            <p:cNvPr id="4" name="Group 7"/>
            <p:cNvGrpSpPr/>
            <p:nvPr/>
          </p:nvGrpSpPr>
          <p:grpSpPr>
            <a:xfrm>
              <a:off x="1354470" y="929232"/>
              <a:ext cx="10125340" cy="4143180"/>
              <a:chOff x="239523" y="-584363"/>
              <a:chExt cx="7261942" cy="5792941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39523" y="-584363"/>
                <a:ext cx="7261942" cy="5792941"/>
                <a:chOff x="539931" y="-598396"/>
                <a:chExt cx="11042800" cy="4479300"/>
              </a:xfrm>
            </p:grpSpPr>
            <p:pic>
              <p:nvPicPr>
                <p:cNvPr id="2" name="图片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31" y="-598396"/>
                  <a:ext cx="11042800" cy="4479300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5079" y="168704"/>
                  <a:ext cx="754536" cy="2425522"/>
                </a:xfrm>
                <a:prstGeom prst="rect">
                  <a:avLst/>
                </a:prstGeom>
              </p:spPr>
            </p:pic>
            <p:cxnSp>
              <p:nvCxnSpPr>
                <p:cNvPr id="12" name="直接箭头连接符 11"/>
                <p:cNvCxnSpPr/>
                <p:nvPr/>
              </p:nvCxnSpPr>
              <p:spPr bwMode="auto">
                <a:xfrm flipV="1">
                  <a:off x="3962400" y="1785620"/>
                  <a:ext cx="0" cy="91440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4" name="直接箭头连接符 13"/>
                <p:cNvCxnSpPr/>
                <p:nvPr/>
              </p:nvCxnSpPr>
              <p:spPr bwMode="auto">
                <a:xfrm flipV="1">
                  <a:off x="4876800" y="1785620"/>
                  <a:ext cx="0" cy="914400"/>
                </a:xfrm>
                <a:prstGeom prst="straightConnector1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5" name="Rectangle 32"/>
                <p:cNvSpPr/>
                <p:nvPr/>
              </p:nvSpPr>
              <p:spPr>
                <a:xfrm>
                  <a:off x="7554300" y="-444906"/>
                  <a:ext cx="3846433" cy="3652743"/>
                </a:xfrm>
                <a:prstGeom prst="rect">
                  <a:avLst/>
                </a:prstGeom>
                <a:solidFill>
                  <a:srgbClr val="00B050">
                    <a:alpha val="45098"/>
                  </a:srgbClr>
                </a:solidFill>
                <a:ln>
                  <a:solidFill>
                    <a:srgbClr val="00B050">
                      <a:alpha val="21176"/>
                    </a:srgb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46000"/>
                    </a:lnSpc>
                    <a:spcBef>
                      <a:spcPct val="20000"/>
                    </a:spcBef>
                    <a:buClr>
                      <a:srgbClr val="FF3399"/>
                    </a:buClr>
                    <a:defRPr/>
                  </a:pPr>
                  <a:endParaRPr kumimoji="1" lang="en-US" altLang="zh-CN" sz="2000" kern="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Symbol" panose="05050102010706020507" pitchFamily="18" charset="2"/>
                  </a:endParaRPr>
                </a:p>
              </p:txBody>
            </p:sp>
          </p:grpSp>
          <p:sp>
            <p:nvSpPr>
              <p:cNvPr id="19" name="对话气泡: 圆角矩形 5"/>
              <p:cNvSpPr/>
              <p:nvPr/>
            </p:nvSpPr>
            <p:spPr>
              <a:xfrm>
                <a:off x="4979650" y="52928"/>
                <a:ext cx="2298250" cy="2004237"/>
              </a:xfrm>
              <a:prstGeom prst="wedgeRoundRectCallout">
                <a:avLst>
                  <a:gd name="adj1" fmla="val 18277"/>
                  <a:gd name="adj2" fmla="val 49831"/>
                  <a:gd name="adj3" fmla="val 16667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Bef>
                    <a:spcPct val="20000"/>
                  </a:spcBef>
                  <a:buClr>
                    <a:srgbClr val="FF3399"/>
                  </a:buClr>
                  <a:defRPr/>
                </a:pPr>
                <a:r>
                  <a:rPr kumimoji="1" lang="en-US" altLang="zh-CN" sz="2000" b="1" kern="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Symbol" panose="05050102010706020507" pitchFamily="18" charset="2"/>
                  </a:rPr>
                  <a:t>5-7</a:t>
                </a:r>
                <a:r>
                  <a:rPr kumimoji="1" lang="zh-CN" altLang="en-US" sz="2000" b="1" kern="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Symbol" panose="05050102010706020507" pitchFamily="18" charset="2"/>
                  </a:rPr>
                  <a:t> </a:t>
                </a:r>
                <a:r>
                  <a:rPr kumimoji="1" lang="en-US" altLang="zh-CN" sz="2000" b="1" kern="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Symbol" panose="05050102010706020507" pitchFamily="18" charset="2"/>
                  </a:rPr>
                  <a:t>GeV</a:t>
                </a:r>
                <a:r>
                  <a:rPr kumimoji="1" lang="zh-CN" altLang="en-US" sz="2000" b="1" kern="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Symbol" panose="05050102010706020507" pitchFamily="18" charset="2"/>
                  </a:rPr>
                  <a:t>能区尚无研究</a:t>
                </a:r>
                <a:endParaRPr kumimoji="1" lang="en-US" altLang="zh-CN" sz="2000" b="1" kern="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Symbol" panose="05050102010706020507" pitchFamily="18" charset="2"/>
                </a:endParaRPr>
              </a:p>
              <a:p>
                <a:pPr algn="ctr">
                  <a:lnSpc>
                    <a:spcPct val="120000"/>
                  </a:lnSpc>
                  <a:spcBef>
                    <a:spcPct val="20000"/>
                  </a:spcBef>
                  <a:buClr>
                    <a:srgbClr val="FF3399"/>
                  </a:buClr>
                  <a:defRPr/>
                </a:pPr>
                <a:r>
                  <a:rPr kumimoji="1" lang="zh-CN" altLang="en-US" sz="2000" b="1" kern="0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sym typeface="Symbol" panose="05050102010706020507" pitchFamily="18" charset="2"/>
                  </a:rPr>
                  <a:t>填补空白，探索强子形成机制</a:t>
                </a:r>
                <a:endParaRPr kumimoji="1" lang="en-US" altLang="zh-CN" sz="2000" b="1" kern="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Symbol" panose="05050102010706020507" pitchFamily="18" charset="2"/>
                </a:endParaRPr>
              </a:p>
            </p:txBody>
          </p:sp>
        </p:grp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3F328E13-A2BA-40DF-BA90-63D585B58818}"/>
                </a:ext>
              </a:extLst>
            </p:cNvPr>
            <p:cNvSpPr/>
            <p:nvPr/>
          </p:nvSpPr>
          <p:spPr>
            <a:xfrm>
              <a:off x="2521287" y="1057554"/>
              <a:ext cx="1804429" cy="3390509"/>
            </a:xfrm>
            <a:prstGeom prst="rect">
              <a:avLst/>
            </a:prstGeom>
            <a:solidFill>
              <a:srgbClr val="F34BD2">
                <a:alpha val="3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93E38ED4-0CF3-4A21-8900-32C219384A45}"/>
                </a:ext>
              </a:extLst>
            </p:cNvPr>
            <p:cNvSpPr/>
            <p:nvPr/>
          </p:nvSpPr>
          <p:spPr>
            <a:xfrm>
              <a:off x="4325716" y="1057555"/>
              <a:ext cx="1770280" cy="3390509"/>
            </a:xfrm>
            <a:prstGeom prst="rect">
              <a:avLst/>
            </a:prstGeom>
            <a:solidFill>
              <a:srgbClr val="79FF21">
                <a:alpha val="3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36DD1ADC-330D-4913-A2F8-60B09488EFF5}"/>
                </a:ext>
              </a:extLst>
            </p:cNvPr>
            <p:cNvSpPr/>
            <p:nvPr/>
          </p:nvSpPr>
          <p:spPr>
            <a:xfrm>
              <a:off x="6095995" y="1057554"/>
              <a:ext cx="1699591" cy="3390509"/>
            </a:xfrm>
            <a:prstGeom prst="rect">
              <a:avLst/>
            </a:prstGeom>
            <a:solidFill>
              <a:srgbClr val="F3F137">
                <a:alpha val="30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3">
            <a:extLst>
              <a:ext uri="{FF2B5EF4-FFF2-40B4-BE49-F238E27FC236}">
                <a16:creationId xmlns:a16="http://schemas.microsoft.com/office/drawing/2014/main" id="{F87DF2D9-CECE-46D8-B148-1E767FA75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892" y="4816538"/>
            <a:ext cx="8016674" cy="19132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29" tIns="45714" rIns="91429" bIns="45714"/>
          <a:lstStyle/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独特宽域能区：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微扰与非微扰 </a:t>
            </a:r>
            <a:r>
              <a:rPr lang="en-US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QCD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的过渡能区</a:t>
            </a:r>
            <a:endParaRPr lang="en-US" altLang="zh-CN" sz="2000" b="1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丰富的强子谱</a:t>
            </a:r>
            <a:r>
              <a:rPr lang="zh-CN" altLang="en-US" sz="2000" b="1" spc="120" dirty="0">
                <a:solidFill>
                  <a:srgbClr val="C41A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奇特量子数强子、胶球、多夸克态、混杂态</a:t>
            </a:r>
            <a:endParaRPr lang="en-US" altLang="zh-CN" sz="2000" b="1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超高产生截面：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丰富的共振结构、粲偶素态等</a:t>
            </a:r>
            <a:endParaRPr lang="en-US" altLang="zh-CN" sz="2000" spc="1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SzPct val="120000"/>
              <a:buFont typeface="Wingdings" panose="05000000000000000000" pitchFamily="2" charset="2"/>
              <a:buChar char="p"/>
            </a:pP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阈产生效应：   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强子对</a:t>
            </a:r>
            <a:r>
              <a:rPr lang="en-US" altLang="zh-CN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𝝉</a:t>
            </a:r>
            <a:r>
              <a:rPr 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spc="12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轻子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对，量子关联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534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1B54B67-ADAB-4394-9F73-C5BEF7E0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概念设计报告</a:t>
            </a:r>
            <a:endParaRPr lang="zh-CN" alt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F3EDE7F-6E58-4CC3-B1F9-0EDCA8714667}"/>
              </a:ext>
            </a:extLst>
          </p:cNvPr>
          <p:cNvSpPr txBox="1"/>
          <p:nvPr/>
        </p:nvSpPr>
        <p:spPr>
          <a:xfrm>
            <a:off x="9423257" y="5841318"/>
            <a:ext cx="2056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u="none" strike="noStrike" dirty="0">
                <a:effectLst/>
              </a:rPr>
              <a:t>arXiv:2303.15790</a:t>
            </a:r>
            <a:endParaRPr lang="en-CN" i="1" dirty="0"/>
          </a:p>
        </p:txBody>
      </p:sp>
      <p:sp>
        <p:nvSpPr>
          <p:cNvPr id="8" name="文本框 25">
            <a:extLst>
              <a:ext uri="{FF2B5EF4-FFF2-40B4-BE49-F238E27FC236}">
                <a16:creationId xmlns:a16="http://schemas.microsoft.com/office/drawing/2014/main" id="{2B55AC00-5FEC-41AB-A90B-05ADCE3B8A32}"/>
              </a:ext>
            </a:extLst>
          </p:cNvPr>
          <p:cNvSpPr txBox="1"/>
          <p:nvPr/>
        </p:nvSpPr>
        <p:spPr>
          <a:xfrm>
            <a:off x="189828" y="5757757"/>
            <a:ext cx="756096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来自国内外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家科研单位和高校的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453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名研究人员署名了本报告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601883-9041-428D-AF38-9AD2026F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24" y="1032089"/>
            <a:ext cx="3441934" cy="46177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CED25F-EE07-4EC3-BB98-22D5165D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654" y="1032089"/>
            <a:ext cx="3567775" cy="4617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C2DAC7-F2B1-4062-AFAB-70AA3DF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019" y="1032089"/>
            <a:ext cx="3567774" cy="4617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60163D4F-A1E2-45B6-8BA6-CA72EEDD53BB}"/>
              </a:ext>
            </a:extLst>
          </p:cNvPr>
          <p:cNvSpPr txBox="1"/>
          <p:nvPr/>
        </p:nvSpPr>
        <p:spPr>
          <a:xfrm>
            <a:off x="3209849" y="6210650"/>
            <a:ext cx="44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STCF项目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建设中</a:t>
            </a:r>
            <a:r>
              <a:rPr lang="en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一个</a:t>
            </a:r>
            <a:r>
              <a:rPr lang="en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里程碑</a:t>
            </a:r>
          </a:p>
        </p:txBody>
      </p:sp>
    </p:spTree>
    <p:extLst>
      <p:ext uri="{BB962C8B-B14F-4D97-AF65-F5344CB8AC3E}">
        <p14:creationId xmlns:p14="http://schemas.microsoft.com/office/powerpoint/2010/main" val="1264772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FD7BB7A-6FBF-4B82-B240-8DDE6156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40" y="778244"/>
            <a:ext cx="5471024" cy="4020019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8C03D480-C842-4F86-B805-D0A54CF5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选址与园区规划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B277EE-E75B-430B-A2D9-FAD069F1B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3" y="778244"/>
            <a:ext cx="6280487" cy="4004379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01A37C0-8985-44B4-9337-0DF46DC645B6}"/>
              </a:ext>
            </a:extLst>
          </p:cNvPr>
          <p:cNvSpPr txBox="1">
            <a:spLocks/>
          </p:cNvSpPr>
          <p:nvPr/>
        </p:nvSpPr>
        <p:spPr>
          <a:xfrm>
            <a:off x="5108406" y="5955729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03DFA5-9C83-451C-8383-02E95E72024D}"/>
              </a:ext>
            </a:extLst>
          </p:cNvPr>
          <p:cNvSpPr/>
          <p:nvPr/>
        </p:nvSpPr>
        <p:spPr>
          <a:xfrm>
            <a:off x="168536" y="5362838"/>
            <a:ext cx="1715440" cy="1195707"/>
          </a:xfrm>
          <a:prstGeom prst="rect">
            <a:avLst/>
          </a:prstGeom>
          <a:solidFill>
            <a:srgbClr val="E1A75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77EB21-7373-47D8-9B38-D4B2DD2723D3}"/>
              </a:ext>
            </a:extLst>
          </p:cNvPr>
          <p:cNvSpPr/>
          <p:nvPr/>
        </p:nvSpPr>
        <p:spPr>
          <a:xfrm>
            <a:off x="168536" y="4908266"/>
            <a:ext cx="1715440" cy="449485"/>
          </a:xfrm>
          <a:prstGeom prst="rect">
            <a:avLst/>
          </a:prstGeom>
          <a:solidFill>
            <a:srgbClr val="E1A75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3E1A7D-F691-4B0E-AA50-92CB9C5E3EB6}"/>
              </a:ext>
            </a:extLst>
          </p:cNvPr>
          <p:cNvSpPr/>
          <p:nvPr/>
        </p:nvSpPr>
        <p:spPr>
          <a:xfrm>
            <a:off x="1852888" y="5365586"/>
            <a:ext cx="2330308" cy="1214930"/>
          </a:xfrm>
          <a:prstGeom prst="rect">
            <a:avLst/>
          </a:prstGeom>
          <a:solidFill>
            <a:srgbClr val="C1D4E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B435CB-18C0-464A-BA9E-A16A14F9E37B}"/>
              </a:ext>
            </a:extLst>
          </p:cNvPr>
          <p:cNvSpPr/>
          <p:nvPr/>
        </p:nvSpPr>
        <p:spPr>
          <a:xfrm>
            <a:off x="1861563" y="4920244"/>
            <a:ext cx="2321633" cy="449485"/>
          </a:xfrm>
          <a:prstGeom prst="rect">
            <a:avLst/>
          </a:prstGeom>
          <a:solidFill>
            <a:srgbClr val="C1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5C41102-5487-4BDE-8E40-8FCE9415D72B}"/>
              </a:ext>
            </a:extLst>
          </p:cNvPr>
          <p:cNvSpPr/>
          <p:nvPr/>
        </p:nvSpPr>
        <p:spPr>
          <a:xfrm>
            <a:off x="4192712" y="5362439"/>
            <a:ext cx="4228027" cy="1212133"/>
          </a:xfrm>
          <a:prstGeom prst="rect">
            <a:avLst/>
          </a:prstGeom>
          <a:solidFill>
            <a:srgbClr val="E8C9B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F020BE1-14B9-43C3-BB98-D842F3E5FCCA}"/>
              </a:ext>
            </a:extLst>
          </p:cNvPr>
          <p:cNvSpPr/>
          <p:nvPr/>
        </p:nvSpPr>
        <p:spPr>
          <a:xfrm>
            <a:off x="4183196" y="4930869"/>
            <a:ext cx="4202566" cy="449485"/>
          </a:xfrm>
          <a:prstGeom prst="rect">
            <a:avLst/>
          </a:prstGeom>
          <a:solidFill>
            <a:srgbClr val="E8C9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FE89CC0-F391-49E9-92FD-8118B42AFBE1}"/>
              </a:ext>
            </a:extLst>
          </p:cNvPr>
          <p:cNvSpPr txBox="1"/>
          <p:nvPr/>
        </p:nvSpPr>
        <p:spPr>
          <a:xfrm>
            <a:off x="4268536" y="5330954"/>
            <a:ext cx="1510112" cy="116769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C-1 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能源中心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C-2  110kv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变电站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C-3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低温大厅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C-4 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环境监测站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18">
            <a:extLst>
              <a:ext uri="{FF2B5EF4-FFF2-40B4-BE49-F238E27FC236}">
                <a16:creationId xmlns:a16="http://schemas.microsoft.com/office/drawing/2014/main" id="{EF82F1C9-4E56-4AFB-80EA-1B14BD115A0C}"/>
              </a:ext>
            </a:extLst>
          </p:cNvPr>
          <p:cNvSpPr/>
          <p:nvPr/>
        </p:nvSpPr>
        <p:spPr>
          <a:xfrm>
            <a:off x="4890734" y="4863225"/>
            <a:ext cx="1005403" cy="41819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配套工程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CAEE5B6-3F30-4477-8AF1-0599BC9DA4F4}"/>
              </a:ext>
            </a:extLst>
          </p:cNvPr>
          <p:cNvSpPr txBox="1"/>
          <p:nvPr/>
        </p:nvSpPr>
        <p:spPr>
          <a:xfrm>
            <a:off x="1905182" y="5330954"/>
            <a:ext cx="2083854" cy="116769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>
              <a:lnSpc>
                <a:spcPct val="150000"/>
              </a:lnSpc>
              <a:buClrTx/>
              <a:buSzTx/>
              <a:buFontTx/>
              <a:defRPr kumimoji="0" sz="1200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B-1  </a:t>
            </a:r>
            <a:r>
              <a:rPr lang="zh-CN" altLang="en-US" dirty="0"/>
              <a:t>谱仪大厅</a:t>
            </a:r>
            <a:endParaRPr lang="en-US" altLang="zh-CN" dirty="0"/>
          </a:p>
          <a:p>
            <a:r>
              <a:rPr lang="en-US" altLang="zh-CN" dirty="0"/>
              <a:t>B-3  </a:t>
            </a:r>
            <a:r>
              <a:rPr lang="zh-CN" altLang="en-US" dirty="0"/>
              <a:t>谱仪控制楼</a:t>
            </a:r>
            <a:endParaRPr lang="en-US" altLang="zh-CN" dirty="0"/>
          </a:p>
          <a:p>
            <a:r>
              <a:rPr lang="en-US" altLang="zh-CN" dirty="0"/>
              <a:t>B-4  </a:t>
            </a:r>
            <a:r>
              <a:rPr lang="zh-CN" altLang="en-US" dirty="0"/>
              <a:t>探测器装配楼</a:t>
            </a:r>
            <a:endParaRPr lang="en-US" altLang="zh-CN" dirty="0"/>
          </a:p>
          <a:p>
            <a:r>
              <a:rPr lang="en-US" altLang="zh-CN" dirty="0"/>
              <a:t>B-5  </a:t>
            </a:r>
            <a:r>
              <a:rPr lang="zh-CN" altLang="en-US" dirty="0"/>
              <a:t>数据处理中心</a:t>
            </a:r>
            <a:endParaRPr lang="en-US" altLang="zh-CN" dirty="0"/>
          </a:p>
        </p:txBody>
      </p:sp>
      <p:sp>
        <p:nvSpPr>
          <p:cNvPr id="18" name="矩形 117">
            <a:extLst>
              <a:ext uri="{FF2B5EF4-FFF2-40B4-BE49-F238E27FC236}">
                <a16:creationId xmlns:a16="http://schemas.microsoft.com/office/drawing/2014/main" id="{79FC4271-FFF0-4034-8AC4-6ADA6FF99499}"/>
              </a:ext>
            </a:extLst>
          </p:cNvPr>
          <p:cNvSpPr/>
          <p:nvPr/>
        </p:nvSpPr>
        <p:spPr>
          <a:xfrm>
            <a:off x="2178216" y="4900337"/>
            <a:ext cx="1620957" cy="41819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谱仪主体装置区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BB857AC-8035-482F-AD96-A5623B3283B3}"/>
              </a:ext>
            </a:extLst>
          </p:cNvPr>
          <p:cNvSpPr txBox="1"/>
          <p:nvPr/>
        </p:nvSpPr>
        <p:spPr>
          <a:xfrm>
            <a:off x="5626709" y="5363193"/>
            <a:ext cx="1902671" cy="116769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C-5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装配维修厅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C-6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学科中心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 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报告厅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/9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综合实验楼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5F434A1-03D3-4894-B7B9-59358AC9FDFC}"/>
              </a:ext>
            </a:extLst>
          </p:cNvPr>
          <p:cNvSpPr txBox="1"/>
          <p:nvPr/>
        </p:nvSpPr>
        <p:spPr>
          <a:xfrm>
            <a:off x="7472719" y="5551515"/>
            <a:ext cx="1747910" cy="116769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C-10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食堂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C-11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用户楼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C-12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废物回收仓库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C-13  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门卫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117">
            <a:extLst>
              <a:ext uri="{FF2B5EF4-FFF2-40B4-BE49-F238E27FC236}">
                <a16:creationId xmlns:a16="http://schemas.microsoft.com/office/drawing/2014/main" id="{4EE4E4A0-C845-4B13-A471-7440A5A7C0C4}"/>
              </a:ext>
            </a:extLst>
          </p:cNvPr>
          <p:cNvSpPr/>
          <p:nvPr/>
        </p:nvSpPr>
        <p:spPr>
          <a:xfrm>
            <a:off x="428775" y="4900431"/>
            <a:ext cx="1856004" cy="4181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加速器装置区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51FC61-26BD-44A6-A434-10322BF6945C}"/>
              </a:ext>
            </a:extLst>
          </p:cNvPr>
          <p:cNvSpPr txBox="1"/>
          <p:nvPr/>
        </p:nvSpPr>
        <p:spPr>
          <a:xfrm>
            <a:off x="213448" y="5296104"/>
            <a:ext cx="1626908" cy="116769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>
              <a:lnSpc>
                <a:spcPct val="150000"/>
              </a:lnSpc>
              <a:buClrTx/>
              <a:buSzTx/>
              <a:buFontTx/>
              <a:defRPr kumimoji="0" sz="1200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A-1  </a:t>
            </a:r>
            <a:r>
              <a:rPr lang="zh-CN" altLang="en-US" dirty="0"/>
              <a:t>主体建筑</a:t>
            </a:r>
            <a:endParaRPr lang="en-US" altLang="zh-CN" dirty="0"/>
          </a:p>
          <a:p>
            <a:r>
              <a:rPr lang="en-US" altLang="zh-CN" dirty="0"/>
              <a:t>A-2  </a:t>
            </a:r>
            <a:r>
              <a:rPr lang="zh-CN" altLang="en-US" dirty="0"/>
              <a:t>装置控制中心</a:t>
            </a:r>
            <a:endParaRPr lang="en-US" altLang="zh-CN" dirty="0"/>
          </a:p>
          <a:p>
            <a:r>
              <a:rPr lang="en-US" altLang="zh-CN" dirty="0"/>
              <a:t>A-7  </a:t>
            </a:r>
            <a:r>
              <a:rPr lang="zh-CN" altLang="en-US" dirty="0"/>
              <a:t>加速器测试厅</a:t>
            </a:r>
            <a:r>
              <a:rPr lang="en-US" altLang="zh-CN" dirty="0"/>
              <a:t>1</a:t>
            </a:r>
          </a:p>
          <a:p>
            <a:r>
              <a:rPr lang="en-US" altLang="zh-CN" dirty="0"/>
              <a:t>A-8  </a:t>
            </a:r>
            <a:r>
              <a:rPr lang="zh-CN" altLang="en-US" dirty="0"/>
              <a:t>加速器测试厅</a:t>
            </a:r>
            <a:r>
              <a:rPr lang="en-US" altLang="zh-CN" dirty="0"/>
              <a:t>2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FFF69C9-749D-40A4-8BAF-6215A435928D}"/>
              </a:ext>
            </a:extLst>
          </p:cNvPr>
          <p:cNvSpPr txBox="1"/>
          <p:nvPr/>
        </p:nvSpPr>
        <p:spPr>
          <a:xfrm>
            <a:off x="3283033" y="5303798"/>
            <a:ext cx="1032280" cy="89069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R="0">
              <a:lnSpc>
                <a:spcPct val="150000"/>
              </a:lnSpc>
              <a:buClrTx/>
              <a:buSzTx/>
              <a:buFontTx/>
              <a:defRPr kumimoji="0" sz="1200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B-6  </a:t>
            </a:r>
            <a:r>
              <a:rPr lang="zh-CN" altLang="en-US" dirty="0"/>
              <a:t>实验楼</a:t>
            </a:r>
            <a:endParaRPr lang="en-US" altLang="zh-CN" dirty="0"/>
          </a:p>
          <a:p>
            <a:r>
              <a:rPr lang="en-US" altLang="zh-CN" dirty="0"/>
              <a:t>B-7  </a:t>
            </a:r>
            <a:r>
              <a:rPr lang="zh-CN" altLang="en-US" dirty="0"/>
              <a:t>配气间</a:t>
            </a:r>
            <a:endParaRPr lang="en-US" altLang="zh-CN" dirty="0"/>
          </a:p>
          <a:p>
            <a:r>
              <a:rPr lang="en-US" altLang="zh-CN" dirty="0"/>
              <a:t>B-8  </a:t>
            </a:r>
            <a:r>
              <a:rPr lang="zh-CN" altLang="en-US" dirty="0"/>
              <a:t>气站</a:t>
            </a:r>
            <a:endParaRPr lang="en-US" altLang="zh-C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AB40245-0AA7-46F8-B813-3994004ECB33}"/>
              </a:ext>
            </a:extLst>
          </p:cNvPr>
          <p:cNvSpPr/>
          <p:nvPr/>
        </p:nvSpPr>
        <p:spPr>
          <a:xfrm>
            <a:off x="7166729" y="719186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合肥市长丰县岗集镇，属于大科学装置集中区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665FC93-33E5-4845-A253-2189B73A4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263" y="3951975"/>
            <a:ext cx="4977289" cy="26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3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915AC7-C767-4DB3-BF53-0884D840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地质初堪和微振动测量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2ECE92-01AB-4EBF-BF91-FCB129E2D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10" y="3396508"/>
            <a:ext cx="3211615" cy="18133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91427FC-ECB8-475A-9EB4-8627DD4F6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25" y="3396508"/>
            <a:ext cx="2445797" cy="9229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883CD6-3AE8-4064-B868-65698E593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11" y="4319416"/>
            <a:ext cx="2445797" cy="23706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B9B56B-75F5-445C-9980-FCB394961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10" y="5209832"/>
            <a:ext cx="3234752" cy="15356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FDF0820-7B1B-48E9-AE3E-2DD2A3C04A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74" y="4898637"/>
            <a:ext cx="2858040" cy="17233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427F450-C357-4437-844E-F798E3304350}"/>
              </a:ext>
            </a:extLst>
          </p:cNvPr>
          <p:cNvSpPr txBox="1"/>
          <p:nvPr/>
        </p:nvSpPr>
        <p:spPr>
          <a:xfrm>
            <a:off x="3859504" y="5022181"/>
            <a:ext cx="821427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rgbClr val="2F5597"/>
                </a:solidFill>
              </a:defRPr>
            </a:lvl1pPr>
          </a:lstStyle>
          <a:p>
            <a:r>
              <a:rPr lang="zh-CN" altLang="en-US" dirty="0"/>
              <a:t>剖面图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EA8695-B74E-40A1-B9B4-DB2F42B5E938}"/>
              </a:ext>
            </a:extLst>
          </p:cNvPr>
          <p:cNvSpPr txBox="1"/>
          <p:nvPr/>
        </p:nvSpPr>
        <p:spPr>
          <a:xfrm>
            <a:off x="6548468" y="3520861"/>
            <a:ext cx="1006433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2F5597"/>
                </a:solidFill>
              </a:rPr>
              <a:t>现场定位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876A551-ECA7-4B8F-BCCC-AF44FB7B86A8}"/>
              </a:ext>
            </a:extLst>
          </p:cNvPr>
          <p:cNvSpPr txBox="1"/>
          <p:nvPr/>
        </p:nvSpPr>
        <p:spPr>
          <a:xfrm>
            <a:off x="9687062" y="3460092"/>
            <a:ext cx="1006433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2F5597"/>
                </a:solidFill>
              </a:rPr>
              <a:t>现场协调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D7F151-6090-491C-B7C8-3C3BF5E7FD2F}"/>
              </a:ext>
            </a:extLst>
          </p:cNvPr>
          <p:cNvSpPr txBox="1"/>
          <p:nvPr/>
        </p:nvSpPr>
        <p:spPr>
          <a:xfrm>
            <a:off x="11458441" y="6339071"/>
            <a:ext cx="821427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2F5597"/>
                </a:solidFill>
              </a:rPr>
              <a:t>开孔照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399C301-1799-40DF-BCBC-427B965CBA61}"/>
              </a:ext>
            </a:extLst>
          </p:cNvPr>
          <p:cNvSpPr txBox="1"/>
          <p:nvPr/>
        </p:nvSpPr>
        <p:spPr>
          <a:xfrm>
            <a:off x="7658972" y="6499260"/>
            <a:ext cx="821427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2F5597"/>
                </a:solidFill>
              </a:rPr>
              <a:t>岩芯箱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1F0948-CE84-4F9D-8D12-DDF82EB9D854}"/>
              </a:ext>
            </a:extLst>
          </p:cNvPr>
          <p:cNvSpPr txBox="1"/>
          <p:nvPr/>
        </p:nvSpPr>
        <p:spPr>
          <a:xfrm>
            <a:off x="459661" y="826680"/>
            <a:ext cx="11732339" cy="2214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kern="100" dirty="0">
                <a:latin typeface="+mn-ea"/>
              </a:rPr>
              <a:t>大科学装置的选址是一个涉及多学科、多因素的复杂决策过程。需根据总体建设方案，综合考虑地理位置、地质条件、生态环境、科研需求、基础设施配套和社会经济条件等多方面因素。</a:t>
            </a:r>
            <a:endParaRPr lang="en-US" altLang="zh-CN" kern="100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kern="100" dirty="0">
                <a:latin typeface="+mn-ea"/>
                <a:cs typeface="Times New Roman" panose="02020603050405020304" pitchFamily="18" charset="0"/>
              </a:rPr>
              <a:t>地质初堪：</a:t>
            </a:r>
            <a:r>
              <a:rPr lang="zh-CN" altLang="en-US" kern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CN" altLang="zh-CN" kern="100" dirty="0">
                <a:effectLst/>
                <a:latin typeface="+mn-ea"/>
                <a:cs typeface="Times New Roman" panose="02020603050405020304" pitchFamily="18" charset="0"/>
              </a:rPr>
              <a:t>场地范围内及周边亦未发现影响场地稳定的滑坡、崩塌、泥石流等不良地质作用</a:t>
            </a:r>
            <a:r>
              <a:rPr lang="zh-CN" altLang="zh-CN" kern="100" dirty="0">
                <a:latin typeface="+mn-ea"/>
              </a:rPr>
              <a:t>，场地稳定，工程地质及水文地质条件简单，适宜工程建设。</a:t>
            </a:r>
            <a:endParaRPr lang="en-US" altLang="zh-CN" kern="100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kern="100" dirty="0">
                <a:latin typeface="+mn-ea"/>
              </a:rPr>
              <a:t>微振动：</a:t>
            </a:r>
            <a:r>
              <a:rPr lang="en-US" altLang="zh-CN" kern="100" dirty="0">
                <a:latin typeface="+mn-ea"/>
              </a:rPr>
              <a:t>1</a:t>
            </a:r>
            <a:r>
              <a:rPr lang="zh-CN" altLang="en-US" kern="100" dirty="0">
                <a:latin typeface="+mn-ea"/>
              </a:rPr>
              <a:t>）现有场地振动水平高于北京光源限值，低于上海光源限值；</a:t>
            </a:r>
            <a:r>
              <a:rPr lang="en-US" altLang="zh-CN" kern="100" dirty="0">
                <a:latin typeface="+mn-ea"/>
              </a:rPr>
              <a:t>2</a:t>
            </a:r>
            <a:r>
              <a:rPr lang="zh-CN" altLang="en-US" kern="100" dirty="0">
                <a:latin typeface="+mn-ea"/>
              </a:rPr>
              <a:t>）后续结合装置运营及使用需求确定具体振动控制辅助措施，以确保满足工艺使用需求。</a:t>
            </a:r>
            <a:endParaRPr lang="zh-CN" altLang="zh-CN" kern="100" dirty="0">
              <a:latin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D5C265-21BB-4CB4-929B-7F33DBE79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3" y="3352266"/>
            <a:ext cx="2006214" cy="15106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3A4C61-3A9F-4B9D-8516-FC201F4E4EAB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r="6154"/>
          <a:stretch/>
        </p:blipFill>
        <p:spPr>
          <a:xfrm>
            <a:off x="280818" y="5038035"/>
            <a:ext cx="1833962" cy="1723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6777A46-0665-466A-B6D5-BD76FB5259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77" y="3352266"/>
            <a:ext cx="1839557" cy="1510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3D4DDF8-8251-4937-8920-271EF70435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31" y="3383925"/>
            <a:ext cx="2009983" cy="14790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8366CA6-4460-4F47-BF82-2D3E210C1C00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r="5723"/>
          <a:stretch/>
        </p:blipFill>
        <p:spPr>
          <a:xfrm>
            <a:off x="2042954" y="5038035"/>
            <a:ext cx="1779199" cy="15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17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+mj-ea"/>
                <a:sym typeface="+mn-ea"/>
              </a:rPr>
              <a:t>计划时间表</a:t>
            </a:r>
            <a:endParaRPr lang="zh-CN" altLang="en-US" sz="3600" b="1" dirty="0">
              <a:latin typeface="+mj-ea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831965" y="1655445"/>
            <a:ext cx="2919730" cy="3422015"/>
          </a:xfrm>
          <a:prstGeom prst="rect">
            <a:avLst/>
          </a:prstGeom>
          <a:gradFill>
            <a:gsLst>
              <a:gs pos="0">
                <a:srgbClr val="2E54A1">
                  <a:alpha val="43000"/>
                </a:srgbClr>
              </a:gs>
              <a:gs pos="100000">
                <a:srgbClr val="F0F0F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930015" y="1659890"/>
            <a:ext cx="2919730" cy="3422015"/>
          </a:xfrm>
          <a:prstGeom prst="rect">
            <a:avLst/>
          </a:prstGeom>
          <a:gradFill>
            <a:gsLst>
              <a:gs pos="0">
                <a:srgbClr val="AD584E">
                  <a:alpha val="53000"/>
                </a:srgbClr>
              </a:gs>
              <a:gs pos="100000">
                <a:srgbClr val="F0F0F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930015" y="1014730"/>
            <a:ext cx="2919730" cy="645160"/>
          </a:xfrm>
          <a:prstGeom prst="rect">
            <a:avLst/>
          </a:prstGeom>
          <a:solidFill>
            <a:srgbClr val="AD584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25120" y="2329815"/>
            <a:ext cx="1758950" cy="565785"/>
          </a:xfrm>
          <a:prstGeom prst="rect">
            <a:avLst/>
          </a:prstGeom>
          <a:solidFill>
            <a:srgbClr val="4E8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9230" y="2342515"/>
            <a:ext cx="203898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可行性研究与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Futura"/>
            </a:endParaRPr>
          </a:p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概念设计</a:t>
            </a:r>
          </a:p>
        </p:txBody>
      </p:sp>
      <p:sp>
        <p:nvSpPr>
          <p:cNvPr id="31" name="矩形 30"/>
          <p:cNvSpPr/>
          <p:nvPr/>
        </p:nvSpPr>
        <p:spPr>
          <a:xfrm>
            <a:off x="325120" y="3055620"/>
            <a:ext cx="1758950" cy="558165"/>
          </a:xfrm>
          <a:prstGeom prst="rect">
            <a:avLst/>
          </a:prstGeom>
          <a:solidFill>
            <a:srgbClr val="0F34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15900" y="3051810"/>
            <a:ext cx="203898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预研与关键技术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Futura"/>
            </a:endParaRPr>
          </a:p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攻关（</a:t>
            </a:r>
            <a:r>
              <a:rPr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TDR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）</a:t>
            </a:r>
          </a:p>
        </p:txBody>
      </p:sp>
      <p:sp>
        <p:nvSpPr>
          <p:cNvPr id="34" name="矩形 33"/>
          <p:cNvSpPr/>
          <p:nvPr/>
        </p:nvSpPr>
        <p:spPr>
          <a:xfrm>
            <a:off x="307340" y="3761105"/>
            <a:ext cx="1758950" cy="566420"/>
          </a:xfrm>
          <a:prstGeom prst="rect">
            <a:avLst/>
          </a:prstGeom>
          <a:solidFill>
            <a:srgbClr val="94219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448945" y="3854450"/>
            <a:ext cx="14757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工程建设</a:t>
            </a:r>
          </a:p>
        </p:txBody>
      </p:sp>
      <p:sp>
        <p:nvSpPr>
          <p:cNvPr id="12" name="矩形 11"/>
          <p:cNvSpPr/>
          <p:nvPr/>
        </p:nvSpPr>
        <p:spPr>
          <a:xfrm>
            <a:off x="325120" y="4458335"/>
            <a:ext cx="1758950" cy="586740"/>
          </a:xfrm>
          <a:prstGeom prst="rect">
            <a:avLst/>
          </a:prstGeom>
          <a:solidFill>
            <a:srgbClr val="6B429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66395" y="4474210"/>
            <a:ext cx="168402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可行性研究与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Futura"/>
            </a:endParaRPr>
          </a:p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Futura"/>
              </a:rPr>
              <a:t>概念设计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455795" y="1144270"/>
            <a:ext cx="1847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82550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2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14</a:t>
            </a:r>
            <a:r>
              <a:rPr sz="2000" b="1" kern="0" baseline="3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</a:t>
            </a:r>
            <a:r>
              <a:rPr sz="2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Helvetica Neue"/>
              </a:rPr>
              <a:t>五年计划</a:t>
            </a:r>
          </a:p>
        </p:txBody>
      </p:sp>
      <p:sp>
        <p:nvSpPr>
          <p:cNvPr id="50" name="矩形 49"/>
          <p:cNvSpPr/>
          <p:nvPr/>
        </p:nvSpPr>
        <p:spPr>
          <a:xfrm>
            <a:off x="6849745" y="1014730"/>
            <a:ext cx="2901950" cy="6451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" name="表格 18"/>
          <p:cNvGraphicFramePr/>
          <p:nvPr>
            <p:custDataLst>
              <p:tags r:id="rId2"/>
            </p:custDataLst>
          </p:nvPr>
        </p:nvGraphicFramePr>
        <p:xfrm>
          <a:off x="2181860" y="1924050"/>
          <a:ext cx="9580880" cy="3161665"/>
        </p:xfrm>
        <a:graphic>
          <a:graphicData uri="http://schemas.openxmlformats.org/drawingml/2006/table">
            <a:tbl>
              <a:tblPr firstRow="1">
                <a:tableStyleId>{7A855C15-69C9-4D67-82A2-5A833C4B72E2}</a:tableStyleId>
              </a:tblPr>
              <a:tblGrid>
                <a:gridCol w="58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22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  <a:sym typeface="+mn-ea"/>
                        </a:rPr>
                        <a:t>2019</a:t>
                      </a:r>
                      <a:endParaRPr lang="zh-CN" altLang="en-US" sz="130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>
                          <a:solidFill>
                            <a:schemeClr val="bg1"/>
                          </a:solidFill>
                          <a:sym typeface="+mn-ea"/>
                        </a:rPr>
                        <a:t>2020</a:t>
                      </a:r>
                      <a:endParaRPr lang="en-US" sz="130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>
                          <a:solidFill>
                            <a:schemeClr val="bg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2028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2029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2030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2031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300">
                          <a:solidFill>
                            <a:schemeClr val="bg1"/>
                          </a:solidFill>
                        </a:rPr>
                        <a:t>2032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1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1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1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rgbClr val="FFFFFF">
                        <a:alpha val="1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3" name="文本框 52"/>
          <p:cNvSpPr txBox="1"/>
          <p:nvPr/>
        </p:nvSpPr>
        <p:spPr>
          <a:xfrm>
            <a:off x="7415530" y="1144270"/>
            <a:ext cx="1847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82550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2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15</a:t>
            </a:r>
            <a:r>
              <a:rPr sz="2000" b="1" kern="0" baseline="3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th</a:t>
            </a:r>
            <a:r>
              <a:rPr sz="20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Helvetica Neue"/>
              </a:rPr>
              <a:t>五年计划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2310765" y="1764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0" name="五边形 19"/>
          <p:cNvSpPr/>
          <p:nvPr/>
        </p:nvSpPr>
        <p:spPr>
          <a:xfrm>
            <a:off x="2254885" y="2408555"/>
            <a:ext cx="3362960" cy="481330"/>
          </a:xfrm>
          <a:prstGeom prst="homePlate">
            <a:avLst/>
          </a:prstGeom>
          <a:solidFill>
            <a:srgbClr val="4E8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五边形 21"/>
          <p:cNvSpPr/>
          <p:nvPr/>
        </p:nvSpPr>
        <p:spPr>
          <a:xfrm>
            <a:off x="5264150" y="3133725"/>
            <a:ext cx="2151380" cy="466725"/>
          </a:xfrm>
          <a:prstGeom prst="homePlate">
            <a:avLst/>
          </a:prstGeom>
          <a:solidFill>
            <a:srgbClr val="0F34A6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五边形 23"/>
          <p:cNvSpPr/>
          <p:nvPr/>
        </p:nvSpPr>
        <p:spPr>
          <a:xfrm>
            <a:off x="4552950" y="3133725"/>
            <a:ext cx="2296795" cy="466725"/>
          </a:xfrm>
          <a:prstGeom prst="homePlate">
            <a:avLst/>
          </a:prstGeom>
          <a:solidFill>
            <a:srgbClr val="0F34A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五边形 24"/>
          <p:cNvSpPr/>
          <p:nvPr/>
        </p:nvSpPr>
        <p:spPr>
          <a:xfrm>
            <a:off x="7415530" y="3781425"/>
            <a:ext cx="3498850" cy="514350"/>
          </a:xfrm>
          <a:prstGeom prst="homePlate">
            <a:avLst/>
          </a:prstGeom>
          <a:solidFill>
            <a:srgbClr val="942193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6" name="五边形 25"/>
          <p:cNvSpPr/>
          <p:nvPr/>
        </p:nvSpPr>
        <p:spPr>
          <a:xfrm>
            <a:off x="10914380" y="4464050"/>
            <a:ext cx="848360" cy="514350"/>
          </a:xfrm>
          <a:prstGeom prst="homePlate">
            <a:avLst/>
          </a:prstGeom>
          <a:solidFill>
            <a:srgbClr val="6B429E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63" name="左箭头 62"/>
          <p:cNvSpPr/>
          <p:nvPr/>
        </p:nvSpPr>
        <p:spPr>
          <a:xfrm>
            <a:off x="4068445" y="1186815"/>
            <a:ext cx="314325" cy="31432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左箭头 63"/>
          <p:cNvSpPr/>
          <p:nvPr/>
        </p:nvSpPr>
        <p:spPr>
          <a:xfrm rot="10800000">
            <a:off x="6265545" y="1186815"/>
            <a:ext cx="314325" cy="31432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左箭头 64"/>
          <p:cNvSpPr/>
          <p:nvPr/>
        </p:nvSpPr>
        <p:spPr>
          <a:xfrm>
            <a:off x="7066280" y="1186815"/>
            <a:ext cx="314325" cy="31432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左箭头 65"/>
          <p:cNvSpPr/>
          <p:nvPr/>
        </p:nvSpPr>
        <p:spPr>
          <a:xfrm rot="10800000">
            <a:off x="9263380" y="1186815"/>
            <a:ext cx="314325" cy="31432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10668000" y="1924050"/>
            <a:ext cx="134112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lang="en-US" altLang="zh-CN" sz="1300" b="1" dirty="0">
                <a:solidFill>
                  <a:schemeClr val="bg1"/>
                </a:solidFill>
                <a:latin typeface="Arial" panose="020B0604020202020204" pitchFamily="34" charset="0"/>
                <a:ea typeface="Futura"/>
                <a:cs typeface="Arial" panose="020B0604020202020204" pitchFamily="34" charset="0"/>
                <a:sym typeface="Futura"/>
              </a:rPr>
              <a:t>2033-2048</a:t>
            </a:r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06500" y="2157095"/>
            <a:ext cx="2413000" cy="11430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目录</a:t>
            </a:r>
            <a:r>
              <a:rPr lang="en-US" altLang="zh-CN" sz="7200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36725" y="3011170"/>
            <a:ext cx="160591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>
                <a:solidFill>
                  <a:schemeClr val="bg1">
                    <a:lumMod val="75000"/>
                  </a:schemeClr>
                </a:solidFill>
                <a:sym typeface="+mn-ea"/>
              </a:rPr>
              <a:t>CONTENTS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267751" y="1646786"/>
            <a:ext cx="5650849" cy="295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一、</a:t>
            </a:r>
            <a:r>
              <a:rPr lang="en-US" altLang="zh-CN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STCF</a:t>
            </a: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项目介绍</a:t>
            </a:r>
            <a:endParaRPr lang="en-US" altLang="zh-CN" sz="3200" b="1" dirty="0">
              <a:solidFill>
                <a:schemeClr val="bg1">
                  <a:lumMod val="85000"/>
                </a:schemeClr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二、项目科学目标</a:t>
            </a:r>
            <a:endParaRPr lang="en-US" altLang="zh-CN" sz="3200" b="1" dirty="0">
              <a:solidFill>
                <a:schemeClr val="bg1">
                  <a:lumMod val="85000"/>
                </a:schemeClr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三、项目的研究进展</a:t>
            </a:r>
            <a:endParaRPr lang="zh-CN" altLang="en-US" sz="3200" b="1" dirty="0">
              <a:solidFill>
                <a:schemeClr val="bg1">
                  <a:lumMod val="85000"/>
                </a:schemeClr>
              </a:solidFill>
              <a:latin typeface="+mn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n-ea"/>
                <a:cs typeface="微软雅黑" panose="020B0503020204020204" charset="-122"/>
              </a:rPr>
              <a:t>四、总结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720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BA99904-973B-4D3F-922D-513BB1CA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12AE2D-D5ED-44A5-9973-97C53A915C9D}"/>
              </a:ext>
            </a:extLst>
          </p:cNvPr>
          <p:cNvSpPr/>
          <p:nvPr/>
        </p:nvSpPr>
        <p:spPr>
          <a:xfrm>
            <a:off x="611400" y="782823"/>
            <a:ext cx="10969200" cy="6016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具有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丰富的前沿物理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，是研究物质深层次结构</a:t>
            </a:r>
            <a:r>
              <a:rPr lang="zh-CN" altLang="en-US" sz="2000" b="1" spc="12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，探索宇宙正反物质不对称，寻找奇特物质和新物理的</a:t>
            </a:r>
            <a:r>
              <a:rPr lang="zh-CN" altLang="en-US" sz="2000" b="1" spc="12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独特装置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具有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重大发现潜力；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将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引领世界陶粲物理的研究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将取得重大科学突破，保持我国在该领域的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国际领先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0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属于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高亮度</a:t>
            </a:r>
            <a:r>
              <a:rPr lang="en-US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高精度前沿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：在加速器、粒子探测、数据获取和处理、计算和网络技术和方法等方面均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极具挑战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；这些关键技术的攻克将使我国在该领域处于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世界前列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，也具有广阔的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应用前景</a:t>
            </a:r>
            <a:endParaRPr lang="en-US" altLang="zh-CN" sz="2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我国在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项目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具有优势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，是国际公认建造 </a:t>
            </a: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的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最佳场所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，得到国际的充分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支持和认可</a:t>
            </a:r>
            <a:endParaRPr lang="en-US" altLang="zh-CN" sz="20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符合当前国情，是我国在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近中期能够实现</a:t>
            </a:r>
            <a:r>
              <a:rPr lang="zh-CN" altLang="en-US" sz="2000" b="1" kern="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能对</a:t>
            </a:r>
            <a:r>
              <a:rPr lang="zh-CN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中国高能物理发展起到</a:t>
            </a:r>
            <a:r>
              <a:rPr lang="zh-CN" altLang="zh-CN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重要支撑</a:t>
            </a:r>
            <a:r>
              <a:rPr lang="zh-CN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的关键装置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，值得我国</a:t>
            </a:r>
            <a:r>
              <a:rPr lang="zh-CN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高能物理界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同仁的</a:t>
            </a:r>
            <a:r>
              <a:rPr lang="zh-CN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共同努力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STCF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项目得到安徽省和合肥市的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坚定支持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，也得到中国科学院、科技部、基金委等部门相关项目的支持，目标将是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纳入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“十五五”国家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重大科技基础设施项目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建设规划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关键技术攻关取得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重要研究进展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技术突破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，国内多家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团队</a:t>
            </a: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参与攻关项目，希望能够得到进一步支持</a:t>
            </a:r>
            <a:endParaRPr lang="en-US" altLang="zh-CN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58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12"/>
          </p:nvPr>
        </p:nvSpPr>
        <p:spPr>
          <a:xfrm>
            <a:off x="833301" y="1287144"/>
            <a:ext cx="10795000" cy="3502569"/>
          </a:xfrm>
        </p:spPr>
        <p:txBody>
          <a:bodyPr>
            <a:normAutofit lnSpcReduction="10000"/>
          </a:bodyPr>
          <a:lstStyle/>
          <a:p>
            <a:r>
              <a:rPr lang="zh-CN" altLang="en-US" b="1" dirty="0">
                <a:sym typeface="+mn-ea"/>
              </a:rPr>
              <a:t>衷心感谢大家的长期支持！</a:t>
            </a:r>
            <a:endParaRPr lang="en-US" altLang="zh-CN" b="1" dirty="0">
              <a:sym typeface="+mn-ea"/>
            </a:endParaRPr>
          </a:p>
          <a:p>
            <a:r>
              <a:rPr lang="zh-CN" altLang="en-US" b="1" dirty="0">
                <a:sym typeface="+mn-ea"/>
              </a:rPr>
              <a:t>欢迎大家参与！</a:t>
            </a:r>
            <a:br>
              <a:rPr lang="zh-CN" altLang="en-US" b="1" dirty="0">
                <a:sym typeface="+mn-ea"/>
              </a:rPr>
            </a:br>
            <a:r>
              <a:rPr lang="zh-CN" altLang="en-US" b="1" dirty="0">
                <a:sym typeface="+mn-ea"/>
              </a:rPr>
              <a:t>请批评指正！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  <a:p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7A28BD5-F9E0-4CCA-BBC6-811F1050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上关键物理敏感度</a:t>
            </a:r>
            <a:endParaRPr lang="zh-CN" altLang="en-US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09520C-8E27-4C90-8040-DD89ABEFB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00" y="1066801"/>
            <a:ext cx="11800400" cy="52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40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DBB34046-7E90-465B-9EB2-8E81C4E7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与其他实验的比较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CD7DBB-1714-43EB-8FC4-CFC3361E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14400"/>
            <a:ext cx="9001199" cy="57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66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71676357-73F9-48E4-8DB4-CF1927DB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更多的数据，更精细的结构</a:t>
            </a:r>
            <a:endParaRPr lang="zh-CN" altLang="en-US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07D81AB-F197-4F11-BE1B-1CF26DC92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1" y="903367"/>
            <a:ext cx="11660928" cy="5277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72FFF90-5736-4E32-A25B-E007543AEBDD}"/>
                  </a:ext>
                </a:extLst>
              </p:cNvPr>
              <p:cNvSpPr/>
              <p:nvPr/>
            </p:nvSpPr>
            <p:spPr>
              <a:xfrm>
                <a:off x="423785" y="5522197"/>
                <a:ext cx="7063216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You never have enough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events!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                     — Stephen Lars Olsen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zh-CN" b="1" i="0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Talk on ”Symposium on 30 years of BES Physics”, (2019)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72FFF90-5736-4E32-A25B-E007543AE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85" y="5522197"/>
                <a:ext cx="7063216" cy="1107996"/>
              </a:xfrm>
              <a:prstGeom prst="rect">
                <a:avLst/>
              </a:prstGeom>
              <a:blipFill>
                <a:blip r:embed="rId3"/>
                <a:stretch>
                  <a:fillRect l="-950" t="-3297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ED1A4075-6428-40DC-84B0-A337DF01452A}"/>
              </a:ext>
            </a:extLst>
          </p:cNvPr>
          <p:cNvSpPr/>
          <p:nvPr/>
        </p:nvSpPr>
        <p:spPr>
          <a:xfrm>
            <a:off x="10274796" y="3388030"/>
            <a:ext cx="1574405" cy="307777"/>
          </a:xfrm>
          <a:prstGeom prst="rect">
            <a:avLst/>
          </a:prstGeom>
          <a:solidFill>
            <a:srgbClr val="DAE3F3"/>
          </a:solidFill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E4D92"/>
                </a:solidFill>
                <a:latin typeface="Arial" panose="020B0604020202020204" pitchFamily="34" charset="0"/>
              </a:rPr>
              <a:t>PRL 129, 042001</a:t>
            </a:r>
            <a:endParaRPr lang="zh-CN" altLang="en-US" sz="1400" b="1" dirty="0">
              <a:solidFill>
                <a:srgbClr val="0E4D92"/>
              </a:solidFill>
            </a:endParaRPr>
          </a:p>
        </p:txBody>
      </p:sp>
      <p:pic>
        <p:nvPicPr>
          <p:cNvPr id="11" name="Picture 2" descr="http://bes3.ihep.ac.cn/hi/202207/W020220720636718642916.png">
            <a:extLst>
              <a:ext uri="{FF2B5EF4-FFF2-40B4-BE49-F238E27FC236}">
                <a16:creationId xmlns:a16="http://schemas.microsoft.com/office/drawing/2014/main" id="{07E2008F-D8FA-4B89-BD4F-1B083E727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161" y="1593074"/>
            <a:ext cx="209464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934639-4781-4B49-9339-64BC04513DB4}"/>
              </a:ext>
            </a:extLst>
          </p:cNvPr>
          <p:cNvSpPr txBox="1"/>
          <p:nvPr/>
        </p:nvSpPr>
        <p:spPr>
          <a:xfrm>
            <a:off x="10036609" y="856055"/>
            <a:ext cx="1981200" cy="3770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spc="120" dirty="0">
                <a:solidFill>
                  <a:srgbClr val="8E0A4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2022</a:t>
            </a:r>
            <a:r>
              <a:rPr lang="zh-CN" altLang="en-US" sz="1400" b="1" spc="120" dirty="0">
                <a:solidFill>
                  <a:srgbClr val="8E0A4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400" b="1" spc="120" dirty="0">
                <a:solidFill>
                  <a:srgbClr val="8E0A4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10B J/</a:t>
            </a:r>
            <a:r>
              <a:rPr lang="el-GR" altLang="zh-CN" sz="1400" b="1" spc="120" dirty="0">
                <a:solidFill>
                  <a:srgbClr val="8E0A4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ψ</a:t>
            </a:r>
            <a:r>
              <a:rPr lang="en-US" altLang="zh-CN" sz="1400" b="1" spc="120" dirty="0">
                <a:solidFill>
                  <a:srgbClr val="8E0A47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’s</a:t>
            </a:r>
            <a:endParaRPr lang="zh-CN" altLang="en-US" sz="1400" b="1" spc="120" dirty="0">
              <a:solidFill>
                <a:srgbClr val="8E0A47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74A0A5-B1CB-4E15-B978-C3F17BF8213C}"/>
              </a:ext>
            </a:extLst>
          </p:cNvPr>
          <p:cNvSpPr txBox="1"/>
          <p:nvPr/>
        </p:nvSpPr>
        <p:spPr>
          <a:xfrm>
            <a:off x="6815346" y="4104697"/>
            <a:ext cx="736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</a:rPr>
              <a:t>X(2370)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509E860-837A-4DAA-BC41-1C780BA95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409" y="4042360"/>
            <a:ext cx="2143009" cy="175478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1E7E673-16AD-43AA-BF60-3D5CF77470E6}"/>
              </a:ext>
            </a:extLst>
          </p:cNvPr>
          <p:cNvSpPr/>
          <p:nvPr/>
        </p:nvSpPr>
        <p:spPr>
          <a:xfrm>
            <a:off x="8313552" y="5768418"/>
            <a:ext cx="1095621" cy="307777"/>
          </a:xfrm>
          <a:prstGeom prst="rect">
            <a:avLst/>
          </a:prstGeom>
          <a:solidFill>
            <a:srgbClr val="DAE3F3"/>
          </a:solidFill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E4D92"/>
                </a:solidFill>
              </a:rPr>
              <a:t>EPJC 80,746 </a:t>
            </a:r>
            <a:endParaRPr lang="zh-CN" altLang="en-US" sz="1400" b="1" dirty="0">
              <a:solidFill>
                <a:srgbClr val="0E4D9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C43C7A4-B72B-4375-BAA4-3EC1EECB2C75}"/>
                  </a:ext>
                </a:extLst>
              </p:cNvPr>
              <p:cNvSpPr txBox="1"/>
              <p:nvPr/>
            </p:nvSpPr>
            <p:spPr>
              <a:xfrm>
                <a:off x="8237352" y="3777263"/>
                <a:ext cx="1496500" cy="330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𝑱</m:t>
                      </m:r>
                      <m:r>
                        <a:rPr lang="en-US" altLang="zh-CN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/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𝝍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→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𝜸</m:t>
                      </m:r>
                      <m:sSubSup>
                        <m:sSub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zh-CN" altLang="en-US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𝜼</m:t>
                          </m:r>
                        </m:e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sz="1400" b="1" spc="120" dirty="0">
                  <a:solidFill>
                    <a:srgbClr val="1034A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C43C7A4-B72B-4375-BAA4-3EC1EECB2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352" y="3777263"/>
                <a:ext cx="1496500" cy="330411"/>
              </a:xfrm>
              <a:prstGeom prst="rect">
                <a:avLst/>
              </a:prstGeom>
              <a:blipFill>
                <a:blip r:embed="rId6"/>
                <a:stretch>
                  <a:fillRect l="-2439" b="-9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DBBE020B-3F14-4345-9E79-D1FE5B4BF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138" y="4052815"/>
            <a:ext cx="2223997" cy="1715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8C6688F-5F3F-49A1-9AEC-FF02D428F903}"/>
                  </a:ext>
                </a:extLst>
              </p:cNvPr>
              <p:cNvSpPr txBox="1"/>
              <p:nvPr/>
            </p:nvSpPr>
            <p:spPr>
              <a:xfrm>
                <a:off x="10340563" y="3715277"/>
                <a:ext cx="1496500" cy="330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𝑱</m:t>
                      </m:r>
                      <m:r>
                        <a:rPr lang="en-US" altLang="zh-CN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/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𝝍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→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𝜸</m:t>
                      </m:r>
                      <m:sSubSup>
                        <m:sSub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zh-CN" altLang="en-US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𝜼</m:t>
                          </m:r>
                        </m:e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sz="1400" b="1" spc="120" dirty="0">
                  <a:solidFill>
                    <a:srgbClr val="1034A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8C6688F-5F3F-49A1-9AEC-FF02D428F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563" y="3715277"/>
                <a:ext cx="1496500" cy="330411"/>
              </a:xfrm>
              <a:prstGeom prst="rect">
                <a:avLst/>
              </a:prstGeom>
              <a:blipFill>
                <a:blip r:embed="rId8"/>
                <a:stretch>
                  <a:fillRect l="-2439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5236898-4855-44BC-A494-D065A454ECE6}"/>
                  </a:ext>
                </a:extLst>
              </p:cNvPr>
              <p:cNvSpPr txBox="1"/>
              <p:nvPr/>
            </p:nvSpPr>
            <p:spPr>
              <a:xfrm>
                <a:off x="10386098" y="1285219"/>
                <a:ext cx="1448410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𝑱</m:t>
                      </m:r>
                      <m:r>
                        <a:rPr lang="en-US" altLang="zh-CN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/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𝝍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→</m:t>
                      </m:r>
                      <m:r>
                        <a:rPr lang="zh-CN" altLang="en-US" sz="1400" b="1" i="1" spc="120" smtClean="0">
                          <a:solidFill>
                            <a:srgbClr val="1034A6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</a:rPr>
                        <m:t>𝜸</m:t>
                      </m:r>
                      <m:sSup>
                        <m:s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zh-CN" altLang="en-US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400" b="1" i="1" spc="12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zh-CN" altLang="en-US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400" b="1" i="1" spc="12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zh-CN" altLang="en-US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𝜼</m:t>
                          </m:r>
                        </m:e>
                        <m:sup>
                          <m:r>
                            <a:rPr lang="en-US" altLang="zh-CN" sz="1400" b="1" i="1" spc="120" smtClean="0">
                              <a:solidFill>
                                <a:srgbClr val="1034A6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sz="1400" b="1" spc="120" dirty="0">
                  <a:solidFill>
                    <a:srgbClr val="1034A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5236898-4855-44BC-A494-D065A454E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098" y="1285219"/>
                <a:ext cx="1448410" cy="323165"/>
              </a:xfrm>
              <a:prstGeom prst="rect">
                <a:avLst/>
              </a:prstGeom>
              <a:blipFill>
                <a:blip r:embed="rId9"/>
                <a:stretch>
                  <a:fillRect l="-4641" r="-844" b="-94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9DEA5BF-588E-4945-A9EC-2B22CAFC75AB}"/>
              </a:ext>
            </a:extLst>
          </p:cNvPr>
          <p:cNvSpPr txBox="1"/>
          <p:nvPr/>
        </p:nvSpPr>
        <p:spPr>
          <a:xfrm>
            <a:off x="10516854" y="5780848"/>
            <a:ext cx="1567859" cy="307777"/>
          </a:xfrm>
          <a:prstGeom prst="rect">
            <a:avLst/>
          </a:prstGeom>
          <a:solidFill>
            <a:srgbClr val="DAE3F3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E4D92"/>
                </a:solidFill>
              </a:rPr>
              <a:t>P</a:t>
            </a:r>
            <a:r>
              <a:rPr lang="zh-CN" altLang="en-US" sz="1400" b="1" dirty="0">
                <a:solidFill>
                  <a:srgbClr val="0E4D92"/>
                </a:solidFill>
              </a:rPr>
              <a:t>RL 132.181901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63FD415-867C-4000-9400-33269A702140}"/>
                  </a:ext>
                </a:extLst>
              </p:cNvPr>
              <p:cNvSpPr txBox="1"/>
              <p:nvPr/>
            </p:nvSpPr>
            <p:spPr>
              <a:xfrm>
                <a:off x="8783002" y="6088625"/>
                <a:ext cx="33873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3258A6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3258A6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3258A6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 +</m:t>
                        </m:r>
                      </m:sup>
                    </m:sSup>
                  </m:oMath>
                </a14:m>
                <a:r>
                  <a:rPr lang="en-US" altLang="zh-CN" sz="1600" b="1" i="0" dirty="0">
                    <a:solidFill>
                      <a:srgbClr val="3258A6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="1" i="0" dirty="0" err="1">
                    <a:solidFill>
                      <a:srgbClr val="3258A6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Pseudoscalar</a:t>
                </a:r>
                <a:r>
                  <a:rPr lang="en-US" altLang="zh-CN" sz="1600" b="1" i="0" dirty="0">
                    <a:solidFill>
                      <a:srgbClr val="3258A6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Glueball-like 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A63FD415-867C-4000-9400-33269A702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002" y="6088625"/>
                <a:ext cx="3387337" cy="338554"/>
              </a:xfrm>
              <a:prstGeom prst="rect">
                <a:avLst/>
              </a:prstGeom>
              <a:blipFill>
                <a:blip r:embed="rId10"/>
                <a:stretch>
                  <a:fillRect t="-5455" r="-1802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53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+mj-ea"/>
                <a:sym typeface="+mn-ea"/>
              </a:rPr>
              <a:t>新一代大科学工程 : 超级陶粲装置</a:t>
            </a:r>
            <a:endParaRPr lang="zh-CN" altLang="en-US" sz="3600" dirty="0">
              <a:latin typeface="+mj-ea"/>
            </a:endParaRPr>
          </a:p>
        </p:txBody>
      </p:sp>
      <p:grpSp>
        <p:nvGrpSpPr>
          <p:cNvPr id="7" name="Group 67"/>
          <p:cNvGrpSpPr>
            <a:grpSpLocks noChangeAspect="1"/>
          </p:cNvGrpSpPr>
          <p:nvPr/>
        </p:nvGrpSpPr>
        <p:grpSpPr>
          <a:xfrm>
            <a:off x="17785" y="1962035"/>
            <a:ext cx="9162415" cy="4664825"/>
            <a:chOff x="2044722" y="3466554"/>
            <a:chExt cx="15595294" cy="6340944"/>
          </a:xfrm>
        </p:grpSpPr>
        <p:grpSp>
          <p:nvGrpSpPr>
            <p:cNvPr id="8" name="Group 49"/>
            <p:cNvGrpSpPr>
              <a:grpSpLocks noChangeAspect="1"/>
            </p:cNvGrpSpPr>
            <p:nvPr/>
          </p:nvGrpSpPr>
          <p:grpSpPr>
            <a:xfrm>
              <a:off x="2162831" y="3466554"/>
              <a:ext cx="14979931" cy="6340944"/>
              <a:chOff x="5928972" y="1576950"/>
              <a:chExt cx="16456550" cy="6965992"/>
            </a:xfrm>
          </p:grpSpPr>
          <p:pic>
            <p:nvPicPr>
              <p:cNvPr id="9" name="Picture 62"/>
              <p:cNvPicPr>
                <a:picLocks noChangeAspect="1"/>
              </p:cNvPicPr>
              <p:nvPr/>
            </p:nvPicPr>
            <p:blipFill rotWithShape="1">
              <a:blip r:embed="rId3"/>
              <a:srcRect l="-4068" t="-30" r="16222" b="14746"/>
              <a:stretch>
                <a:fillRect/>
              </a:stretch>
            </p:blipFill>
            <p:spPr>
              <a:xfrm>
                <a:off x="5928972" y="1576950"/>
                <a:ext cx="16456550" cy="6965992"/>
              </a:xfrm>
              <a:prstGeom prst="rect">
                <a:avLst/>
              </a:prstGeom>
              <a:effectLst/>
            </p:spPr>
          </p:pic>
          <p:cxnSp>
            <p:nvCxnSpPr>
              <p:cNvPr id="11" name="Straight Arrow Connector 51"/>
              <p:cNvCxnSpPr>
                <a:cxnSpLocks/>
              </p:cNvCxnSpPr>
              <p:nvPr/>
            </p:nvCxnSpPr>
            <p:spPr>
              <a:xfrm flipH="1">
                <a:off x="13193149" y="2999587"/>
                <a:ext cx="919545" cy="163331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oval"/>
              </a:ln>
              <a:effectLst>
                <a:outerShdw blurRad="50800" dist="38100" dir="2700000" sx="98850" sy="98850" algn="tl" rotWithShape="0">
                  <a:schemeClr val="bg1">
                    <a:alpha val="99893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52"/>
              <p:cNvCxnSpPr>
                <a:cxnSpLocks/>
              </p:cNvCxnSpPr>
              <p:nvPr/>
            </p:nvCxnSpPr>
            <p:spPr>
              <a:xfrm>
                <a:off x="8390762" y="3351097"/>
                <a:ext cx="1899477" cy="170884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oval"/>
              </a:ln>
              <a:effectLst>
                <a:outerShdw blurRad="50800" dist="38100" dir="2700000" sx="91457" sy="91457" algn="tl" rotWithShape="0">
                  <a:schemeClr val="bg1">
                    <a:alpha val="99893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53"/>
              <p:cNvCxnSpPr>
                <a:cxnSpLocks/>
              </p:cNvCxnSpPr>
              <p:nvPr/>
            </p:nvCxnSpPr>
            <p:spPr>
              <a:xfrm flipH="1">
                <a:off x="18621151" y="2850160"/>
                <a:ext cx="808605" cy="225208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oval"/>
              </a:ln>
              <a:effectLst>
                <a:outerShdw blurRad="50800" dir="900000" sx="101000" sy="101000" algn="tl" rotWithShape="0">
                  <a:schemeClr val="bg1">
                    <a:alpha val="99893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63"/>
            <p:cNvSpPr/>
            <p:nvPr/>
          </p:nvSpPr>
          <p:spPr>
            <a:xfrm>
              <a:off x="2044722" y="4164434"/>
              <a:ext cx="4870543" cy="1213818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200" b="1" cap="none" spc="0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直线加速器</a:t>
              </a:r>
            </a:p>
            <a:p>
              <a:pPr algn="ctr"/>
              <a:r>
                <a:rPr lang="en-US" altLang="zh-CN" sz="2200" b="1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400</a:t>
              </a:r>
              <a:r>
                <a:rPr lang="zh-CN" altLang="en-US" sz="2200" b="1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米</a:t>
              </a:r>
              <a:endParaRPr lang="en-US" sz="2200" b="1" cap="none" spc="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Rectangle 64"/>
            <p:cNvSpPr/>
            <p:nvPr/>
          </p:nvSpPr>
          <p:spPr>
            <a:xfrm>
              <a:off x="7087718" y="3741171"/>
              <a:ext cx="5964852" cy="1213818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200" b="1" cap="none" spc="0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正电子阻尼环</a:t>
              </a:r>
            </a:p>
            <a:p>
              <a:pPr algn="ctr"/>
              <a:r>
                <a:rPr lang="en-US" altLang="zh-CN" sz="2200" b="1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150</a:t>
              </a:r>
              <a:r>
                <a:rPr lang="zh-CN" altLang="en-US" sz="2200" b="1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米</a:t>
              </a:r>
              <a:endParaRPr lang="en-US" sz="2200" b="1" cap="none" spc="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Rectangle 65"/>
            <p:cNvSpPr/>
            <p:nvPr/>
          </p:nvSpPr>
          <p:spPr>
            <a:xfrm>
              <a:off x="12193801" y="3682247"/>
              <a:ext cx="5446215" cy="1045909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200" b="1" cap="none" spc="0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双</a:t>
              </a:r>
              <a:r>
                <a:rPr lang="en-US" sz="2200" b="1" cap="none" spc="0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储存环</a:t>
              </a:r>
            </a:p>
            <a:p>
              <a:pPr algn="ctr"/>
              <a:r>
                <a:rPr lang="en-US" altLang="zh-CN" sz="2200" b="1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860</a:t>
              </a:r>
              <a:r>
                <a:rPr lang="zh-CN" altLang="en-US" sz="2200" b="1" dirty="0">
                  <a:ln w="25400" cap="sq" cmpd="sng">
                    <a:noFill/>
                    <a:prstDash val="solid"/>
                    <a:miter lim="800000"/>
                  </a:ln>
                  <a:solidFill>
                    <a:srgbClr val="FFFF00"/>
                  </a:solidFill>
                  <a:effectLst>
                    <a:glow rad="190500">
                      <a:schemeClr val="accent2">
                        <a:lumMod val="75000"/>
                      </a:schemeClr>
                    </a:glo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米</a:t>
              </a:r>
              <a:endParaRPr lang="en-US" sz="2200" b="1" cap="none" spc="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9" name="内容占位符 2"/>
          <p:cNvSpPr txBox="1"/>
          <p:nvPr/>
        </p:nvSpPr>
        <p:spPr bwMode="auto">
          <a:xfrm>
            <a:off x="477613" y="655804"/>
            <a:ext cx="11581057" cy="1250092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vert="horz" wrap="square" lIns="92075" tIns="46038" rIns="92075" bIns="46038" numCol="1" anchor="ctr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32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8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400" b="1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anose="05020102010507070707" pitchFamily="18" charset="2"/>
              <a:buChar char="è"/>
              <a:defRPr sz="2000" b="1">
                <a:solidFill>
                  <a:srgbClr val="000066"/>
                </a:solidFill>
                <a:latin typeface="+mn-lt"/>
                <a:ea typeface="+mn-ea"/>
              </a:defRPr>
            </a:lvl9pPr>
          </a:lstStyle>
          <a:p>
            <a:pPr marL="209550" indent="0" algn="ctr">
              <a:lnSpc>
                <a:spcPct val="130000"/>
              </a:lnSpc>
              <a:spcBef>
                <a:spcPts val="600"/>
              </a:spcBef>
              <a:buClrTx/>
              <a:buSzPct val="120000"/>
              <a:buNone/>
            </a:pPr>
            <a:r>
              <a:rPr lang="zh-CN" altLang="en-US" sz="2600" spc="12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新一代</a:t>
            </a:r>
            <a:r>
              <a:rPr lang="en-US" altLang="zh-CN" sz="2600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GeV</a:t>
            </a:r>
            <a:r>
              <a:rPr lang="zh-CN" altLang="en-US" sz="2600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能区</a:t>
            </a:r>
            <a:r>
              <a:rPr lang="zh-CN" altLang="en-US" sz="2600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正负电子对撞机，</a:t>
            </a:r>
            <a:r>
              <a:rPr lang="zh-CN" altLang="en-US" sz="2600" b="1" spc="12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国际</a:t>
            </a:r>
            <a:r>
              <a:rPr lang="zh-CN" altLang="en-US" sz="2600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粒子物理领域</a:t>
            </a:r>
            <a:r>
              <a:rPr lang="zh-CN" altLang="en-US" sz="2600" b="1" spc="12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高亮度前沿</a:t>
            </a:r>
            <a:r>
              <a:rPr lang="zh-CN" altLang="en-US" sz="2600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核心装置</a:t>
            </a:r>
            <a:r>
              <a:rPr lang="zh-CN" altLang="en-US" sz="2600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600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探索</a:t>
            </a:r>
            <a:r>
              <a:rPr lang="zh-CN" altLang="en-US" sz="2600" b="1" spc="12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夸克如何构成物质</a:t>
            </a:r>
            <a:r>
              <a:rPr lang="zh-CN" altLang="en-US" sz="2600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和研究</a:t>
            </a:r>
            <a:r>
              <a:rPr lang="zh-CN" altLang="en-US" sz="2600" b="1" spc="12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基本对称性</a:t>
            </a:r>
            <a:r>
              <a:rPr lang="zh-CN" altLang="en-US" sz="2600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的独特平台</a:t>
            </a: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00000">
            <a:off x="7738110" y="3117850"/>
            <a:ext cx="2882265" cy="1445895"/>
          </a:xfrm>
          <a:prstGeom prst="rect">
            <a:avLst/>
          </a:prstGeom>
        </p:spPr>
      </p:pic>
      <p:sp>
        <p:nvSpPr>
          <p:cNvPr id="37" name="Oval 2"/>
          <p:cNvSpPr>
            <a:spLocks noChangeAspect="1"/>
          </p:cNvSpPr>
          <p:nvPr/>
        </p:nvSpPr>
        <p:spPr>
          <a:xfrm>
            <a:off x="8933514" y="1867780"/>
            <a:ext cx="2722245" cy="2475865"/>
          </a:xfrm>
          <a:prstGeom prst="ellipse">
            <a:avLst/>
          </a:prstGeom>
          <a:solidFill>
            <a:srgbClr val="FCD5B5"/>
          </a:solidFill>
          <a:ln>
            <a:noFill/>
          </a:ln>
          <a:effectLst>
            <a:softEdge rad="163103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19"/>
          <p:cNvGrpSpPr/>
          <p:nvPr/>
        </p:nvGrpSpPr>
        <p:grpSpPr>
          <a:xfrm>
            <a:off x="9234797" y="2404777"/>
            <a:ext cx="2119677" cy="1680297"/>
            <a:chOff x="8419881" y="1210351"/>
            <a:chExt cx="2478775" cy="1925240"/>
          </a:xfrm>
        </p:grpSpPr>
        <p:pic>
          <p:nvPicPr>
            <p:cNvPr id="39" name="Image" descr="Image"/>
            <p:cNvPicPr>
              <a:picLocks noChangeAspect="1"/>
            </p:cNvPicPr>
            <p:nvPr/>
          </p:nvPicPr>
          <p:blipFill>
            <a:blip r:embed="rId5"/>
            <a:srcRect l="5042" t="6146" r="4212" b="2834"/>
            <a:stretch>
              <a:fillRect/>
            </a:stretch>
          </p:blipFill>
          <p:spPr>
            <a:xfrm>
              <a:off x="8524854" y="1210351"/>
              <a:ext cx="2373802" cy="1925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15423" y="5"/>
                  </a:moveTo>
                  <a:cubicBezTo>
                    <a:pt x="15189" y="15"/>
                    <a:pt x="14808" y="41"/>
                    <a:pt x="14210" y="88"/>
                  </a:cubicBezTo>
                  <a:cubicBezTo>
                    <a:pt x="13969" y="107"/>
                    <a:pt x="13396" y="150"/>
                    <a:pt x="12937" y="185"/>
                  </a:cubicBezTo>
                  <a:cubicBezTo>
                    <a:pt x="12478" y="220"/>
                    <a:pt x="11814" y="272"/>
                    <a:pt x="11460" y="299"/>
                  </a:cubicBezTo>
                  <a:cubicBezTo>
                    <a:pt x="11107" y="326"/>
                    <a:pt x="9209" y="460"/>
                    <a:pt x="7244" y="595"/>
                  </a:cubicBezTo>
                  <a:cubicBezTo>
                    <a:pt x="5279" y="731"/>
                    <a:pt x="3614" y="849"/>
                    <a:pt x="3543" y="858"/>
                  </a:cubicBezTo>
                  <a:cubicBezTo>
                    <a:pt x="3472" y="867"/>
                    <a:pt x="3257" y="882"/>
                    <a:pt x="3066" y="891"/>
                  </a:cubicBezTo>
                  <a:cubicBezTo>
                    <a:pt x="2876" y="901"/>
                    <a:pt x="2605" y="916"/>
                    <a:pt x="2463" y="927"/>
                  </a:cubicBezTo>
                  <a:cubicBezTo>
                    <a:pt x="2322" y="938"/>
                    <a:pt x="2131" y="951"/>
                    <a:pt x="2039" y="955"/>
                  </a:cubicBezTo>
                  <a:cubicBezTo>
                    <a:pt x="1947" y="960"/>
                    <a:pt x="1725" y="974"/>
                    <a:pt x="1545" y="989"/>
                  </a:cubicBezTo>
                  <a:lnTo>
                    <a:pt x="1221" y="1015"/>
                  </a:lnTo>
                  <a:lnTo>
                    <a:pt x="1117" y="1396"/>
                  </a:lnTo>
                  <a:cubicBezTo>
                    <a:pt x="1060" y="1606"/>
                    <a:pt x="785" y="2653"/>
                    <a:pt x="506" y="3724"/>
                  </a:cubicBezTo>
                  <a:lnTo>
                    <a:pt x="0" y="5673"/>
                  </a:lnTo>
                  <a:lnTo>
                    <a:pt x="72" y="7256"/>
                  </a:lnTo>
                  <a:cubicBezTo>
                    <a:pt x="112" y="8127"/>
                    <a:pt x="150" y="8920"/>
                    <a:pt x="154" y="9020"/>
                  </a:cubicBezTo>
                  <a:cubicBezTo>
                    <a:pt x="158" y="9119"/>
                    <a:pt x="194" y="9969"/>
                    <a:pt x="236" y="10909"/>
                  </a:cubicBezTo>
                  <a:lnTo>
                    <a:pt x="312" y="12618"/>
                  </a:lnTo>
                  <a:lnTo>
                    <a:pt x="430" y="13094"/>
                  </a:lnTo>
                  <a:cubicBezTo>
                    <a:pt x="496" y="13356"/>
                    <a:pt x="606" y="13783"/>
                    <a:pt x="675" y="14045"/>
                  </a:cubicBezTo>
                  <a:cubicBezTo>
                    <a:pt x="744" y="14307"/>
                    <a:pt x="912" y="14965"/>
                    <a:pt x="1048" y="15507"/>
                  </a:cubicBezTo>
                  <a:cubicBezTo>
                    <a:pt x="1750" y="18306"/>
                    <a:pt x="1912" y="18904"/>
                    <a:pt x="1983" y="18975"/>
                  </a:cubicBezTo>
                  <a:cubicBezTo>
                    <a:pt x="2058" y="19050"/>
                    <a:pt x="2084" y="19082"/>
                    <a:pt x="3350" y="20580"/>
                  </a:cubicBezTo>
                  <a:cubicBezTo>
                    <a:pt x="3997" y="21345"/>
                    <a:pt x="4224" y="21595"/>
                    <a:pt x="4263" y="21585"/>
                  </a:cubicBezTo>
                  <a:cubicBezTo>
                    <a:pt x="4291" y="21578"/>
                    <a:pt x="4360" y="21557"/>
                    <a:pt x="4417" y="21538"/>
                  </a:cubicBezTo>
                  <a:cubicBezTo>
                    <a:pt x="4473" y="21519"/>
                    <a:pt x="4594" y="21488"/>
                    <a:pt x="4686" y="21469"/>
                  </a:cubicBezTo>
                  <a:cubicBezTo>
                    <a:pt x="4777" y="21450"/>
                    <a:pt x="4867" y="21416"/>
                    <a:pt x="4884" y="21398"/>
                  </a:cubicBezTo>
                  <a:cubicBezTo>
                    <a:pt x="4902" y="21379"/>
                    <a:pt x="4925" y="21373"/>
                    <a:pt x="4938" y="21384"/>
                  </a:cubicBezTo>
                  <a:cubicBezTo>
                    <a:pt x="4951" y="21394"/>
                    <a:pt x="5001" y="21386"/>
                    <a:pt x="5049" y="21367"/>
                  </a:cubicBezTo>
                  <a:cubicBezTo>
                    <a:pt x="5150" y="21327"/>
                    <a:pt x="5378" y="21249"/>
                    <a:pt x="5509" y="21208"/>
                  </a:cubicBezTo>
                  <a:cubicBezTo>
                    <a:pt x="5614" y="21176"/>
                    <a:pt x="7431" y="20586"/>
                    <a:pt x="7489" y="20566"/>
                  </a:cubicBezTo>
                  <a:cubicBezTo>
                    <a:pt x="7510" y="20558"/>
                    <a:pt x="7856" y="20450"/>
                    <a:pt x="8259" y="20324"/>
                  </a:cubicBezTo>
                  <a:cubicBezTo>
                    <a:pt x="8662" y="20198"/>
                    <a:pt x="9270" y="20006"/>
                    <a:pt x="9609" y="19897"/>
                  </a:cubicBezTo>
                  <a:cubicBezTo>
                    <a:pt x="9948" y="19789"/>
                    <a:pt x="10770" y="19528"/>
                    <a:pt x="11434" y="19319"/>
                  </a:cubicBezTo>
                  <a:cubicBezTo>
                    <a:pt x="12099" y="19110"/>
                    <a:pt x="12759" y="18900"/>
                    <a:pt x="12900" y="18854"/>
                  </a:cubicBezTo>
                  <a:cubicBezTo>
                    <a:pt x="13041" y="18808"/>
                    <a:pt x="13579" y="18639"/>
                    <a:pt x="14095" y="18477"/>
                  </a:cubicBezTo>
                  <a:cubicBezTo>
                    <a:pt x="14611" y="18315"/>
                    <a:pt x="15049" y="18175"/>
                    <a:pt x="15070" y="18167"/>
                  </a:cubicBezTo>
                  <a:cubicBezTo>
                    <a:pt x="15091" y="18159"/>
                    <a:pt x="15492" y="18034"/>
                    <a:pt x="15959" y="17890"/>
                  </a:cubicBezTo>
                  <a:cubicBezTo>
                    <a:pt x="16425" y="17745"/>
                    <a:pt x="16921" y="17589"/>
                    <a:pt x="17063" y="17541"/>
                  </a:cubicBezTo>
                  <a:cubicBezTo>
                    <a:pt x="17204" y="17494"/>
                    <a:pt x="17350" y="17449"/>
                    <a:pt x="17385" y="17442"/>
                  </a:cubicBezTo>
                  <a:cubicBezTo>
                    <a:pt x="17421" y="17434"/>
                    <a:pt x="17508" y="17405"/>
                    <a:pt x="17578" y="17380"/>
                  </a:cubicBezTo>
                  <a:cubicBezTo>
                    <a:pt x="17649" y="17355"/>
                    <a:pt x="17782" y="17318"/>
                    <a:pt x="17873" y="17297"/>
                  </a:cubicBezTo>
                  <a:cubicBezTo>
                    <a:pt x="17965" y="17276"/>
                    <a:pt x="18051" y="17251"/>
                    <a:pt x="18064" y="17240"/>
                  </a:cubicBezTo>
                  <a:cubicBezTo>
                    <a:pt x="18078" y="17229"/>
                    <a:pt x="18123" y="17215"/>
                    <a:pt x="18164" y="17209"/>
                  </a:cubicBezTo>
                  <a:cubicBezTo>
                    <a:pt x="18206" y="17203"/>
                    <a:pt x="18255" y="17184"/>
                    <a:pt x="18272" y="17167"/>
                  </a:cubicBezTo>
                  <a:cubicBezTo>
                    <a:pt x="18289" y="17149"/>
                    <a:pt x="18357" y="17124"/>
                    <a:pt x="18424" y="17112"/>
                  </a:cubicBezTo>
                  <a:cubicBezTo>
                    <a:pt x="18520" y="17095"/>
                    <a:pt x="18574" y="17060"/>
                    <a:pt x="18667" y="16951"/>
                  </a:cubicBezTo>
                  <a:cubicBezTo>
                    <a:pt x="18733" y="16874"/>
                    <a:pt x="19379" y="16135"/>
                    <a:pt x="20105" y="15308"/>
                  </a:cubicBezTo>
                  <a:cubicBezTo>
                    <a:pt x="20831" y="14481"/>
                    <a:pt x="21429" y="13789"/>
                    <a:pt x="21435" y="13770"/>
                  </a:cubicBezTo>
                  <a:cubicBezTo>
                    <a:pt x="21445" y="13734"/>
                    <a:pt x="21600" y="10472"/>
                    <a:pt x="21600" y="10285"/>
                  </a:cubicBezTo>
                  <a:lnTo>
                    <a:pt x="21600" y="10183"/>
                  </a:lnTo>
                  <a:lnTo>
                    <a:pt x="21144" y="10010"/>
                  </a:lnTo>
                  <a:cubicBezTo>
                    <a:pt x="20893" y="9915"/>
                    <a:pt x="20600" y="9801"/>
                    <a:pt x="20494" y="9759"/>
                  </a:cubicBezTo>
                  <a:cubicBezTo>
                    <a:pt x="20388" y="9718"/>
                    <a:pt x="20082" y="9601"/>
                    <a:pt x="19814" y="9501"/>
                  </a:cubicBezTo>
                  <a:cubicBezTo>
                    <a:pt x="19545" y="9400"/>
                    <a:pt x="19236" y="9281"/>
                    <a:pt x="19127" y="9235"/>
                  </a:cubicBezTo>
                  <a:cubicBezTo>
                    <a:pt x="18915" y="9146"/>
                    <a:pt x="18904" y="9148"/>
                    <a:pt x="18105" y="9204"/>
                  </a:cubicBezTo>
                  <a:cubicBezTo>
                    <a:pt x="17943" y="9216"/>
                    <a:pt x="17791" y="9224"/>
                    <a:pt x="17769" y="9223"/>
                  </a:cubicBezTo>
                  <a:cubicBezTo>
                    <a:pt x="17733" y="9222"/>
                    <a:pt x="17148" y="9286"/>
                    <a:pt x="17090" y="9297"/>
                  </a:cubicBezTo>
                  <a:cubicBezTo>
                    <a:pt x="17076" y="9300"/>
                    <a:pt x="17050" y="9312"/>
                    <a:pt x="17033" y="9325"/>
                  </a:cubicBezTo>
                  <a:cubicBezTo>
                    <a:pt x="17016" y="9339"/>
                    <a:pt x="16995" y="9334"/>
                    <a:pt x="16987" y="9316"/>
                  </a:cubicBezTo>
                  <a:cubicBezTo>
                    <a:pt x="16978" y="9297"/>
                    <a:pt x="16946" y="9283"/>
                    <a:pt x="16916" y="9283"/>
                  </a:cubicBezTo>
                  <a:cubicBezTo>
                    <a:pt x="16865" y="9283"/>
                    <a:pt x="16872" y="9328"/>
                    <a:pt x="16923" y="9337"/>
                  </a:cubicBezTo>
                  <a:cubicBezTo>
                    <a:pt x="16972" y="9346"/>
                    <a:pt x="16976" y="9350"/>
                    <a:pt x="16961" y="9382"/>
                  </a:cubicBezTo>
                  <a:cubicBezTo>
                    <a:pt x="16952" y="9401"/>
                    <a:pt x="16931" y="9405"/>
                    <a:pt x="16914" y="9392"/>
                  </a:cubicBezTo>
                  <a:cubicBezTo>
                    <a:pt x="16897" y="9378"/>
                    <a:pt x="16873" y="9364"/>
                    <a:pt x="16859" y="9363"/>
                  </a:cubicBezTo>
                  <a:cubicBezTo>
                    <a:pt x="16844" y="9362"/>
                    <a:pt x="16835" y="9345"/>
                    <a:pt x="16838" y="9325"/>
                  </a:cubicBezTo>
                  <a:cubicBezTo>
                    <a:pt x="16841" y="9305"/>
                    <a:pt x="16823" y="9293"/>
                    <a:pt x="16799" y="9299"/>
                  </a:cubicBezTo>
                  <a:cubicBezTo>
                    <a:pt x="16775" y="9305"/>
                    <a:pt x="16672" y="9312"/>
                    <a:pt x="16571" y="9313"/>
                  </a:cubicBezTo>
                  <a:cubicBezTo>
                    <a:pt x="16434" y="9315"/>
                    <a:pt x="16383" y="9329"/>
                    <a:pt x="16373" y="9366"/>
                  </a:cubicBezTo>
                  <a:cubicBezTo>
                    <a:pt x="16365" y="9392"/>
                    <a:pt x="16356" y="9538"/>
                    <a:pt x="16354" y="9693"/>
                  </a:cubicBezTo>
                  <a:cubicBezTo>
                    <a:pt x="16350" y="9982"/>
                    <a:pt x="16335" y="10031"/>
                    <a:pt x="16259" y="9987"/>
                  </a:cubicBezTo>
                  <a:cubicBezTo>
                    <a:pt x="16235" y="9973"/>
                    <a:pt x="16163" y="9959"/>
                    <a:pt x="16100" y="9958"/>
                  </a:cubicBezTo>
                  <a:cubicBezTo>
                    <a:pt x="15991" y="9956"/>
                    <a:pt x="15984" y="9951"/>
                    <a:pt x="15985" y="9866"/>
                  </a:cubicBezTo>
                  <a:cubicBezTo>
                    <a:pt x="15985" y="9816"/>
                    <a:pt x="15977" y="9776"/>
                    <a:pt x="15966" y="9776"/>
                  </a:cubicBezTo>
                  <a:cubicBezTo>
                    <a:pt x="15956" y="9776"/>
                    <a:pt x="15915" y="9759"/>
                    <a:pt x="15875" y="9738"/>
                  </a:cubicBezTo>
                  <a:cubicBezTo>
                    <a:pt x="15836" y="9717"/>
                    <a:pt x="15797" y="9696"/>
                    <a:pt x="15790" y="9693"/>
                  </a:cubicBezTo>
                  <a:cubicBezTo>
                    <a:pt x="15783" y="9690"/>
                    <a:pt x="15749" y="9674"/>
                    <a:pt x="15714" y="9655"/>
                  </a:cubicBezTo>
                  <a:cubicBezTo>
                    <a:pt x="15679" y="9636"/>
                    <a:pt x="15627" y="9614"/>
                    <a:pt x="15599" y="9607"/>
                  </a:cubicBezTo>
                  <a:cubicBezTo>
                    <a:pt x="15565" y="9599"/>
                    <a:pt x="15512" y="9512"/>
                    <a:pt x="15447" y="9354"/>
                  </a:cubicBezTo>
                  <a:lnTo>
                    <a:pt x="15349" y="9110"/>
                  </a:lnTo>
                  <a:lnTo>
                    <a:pt x="15376" y="7766"/>
                  </a:lnTo>
                  <a:lnTo>
                    <a:pt x="15406" y="6422"/>
                  </a:lnTo>
                  <a:lnTo>
                    <a:pt x="15562" y="6163"/>
                  </a:lnTo>
                  <a:cubicBezTo>
                    <a:pt x="15705" y="5928"/>
                    <a:pt x="15737" y="5894"/>
                    <a:pt x="15961" y="5751"/>
                  </a:cubicBezTo>
                  <a:cubicBezTo>
                    <a:pt x="16095" y="5665"/>
                    <a:pt x="16216" y="5566"/>
                    <a:pt x="16230" y="5533"/>
                  </a:cubicBezTo>
                  <a:cubicBezTo>
                    <a:pt x="16244" y="5499"/>
                    <a:pt x="16282" y="5474"/>
                    <a:pt x="16313" y="5473"/>
                  </a:cubicBezTo>
                  <a:cubicBezTo>
                    <a:pt x="16344" y="5473"/>
                    <a:pt x="16398" y="5442"/>
                    <a:pt x="16434" y="5407"/>
                  </a:cubicBezTo>
                  <a:cubicBezTo>
                    <a:pt x="16469" y="5372"/>
                    <a:pt x="16520" y="5343"/>
                    <a:pt x="16549" y="5343"/>
                  </a:cubicBezTo>
                  <a:cubicBezTo>
                    <a:pt x="16577" y="5343"/>
                    <a:pt x="16616" y="5313"/>
                    <a:pt x="16634" y="5277"/>
                  </a:cubicBezTo>
                  <a:cubicBezTo>
                    <a:pt x="16652" y="5241"/>
                    <a:pt x="16692" y="5210"/>
                    <a:pt x="16725" y="5210"/>
                  </a:cubicBezTo>
                  <a:cubicBezTo>
                    <a:pt x="16758" y="5210"/>
                    <a:pt x="16812" y="5173"/>
                    <a:pt x="16846" y="5127"/>
                  </a:cubicBezTo>
                  <a:cubicBezTo>
                    <a:pt x="16882" y="5077"/>
                    <a:pt x="16933" y="5047"/>
                    <a:pt x="16977" y="5047"/>
                  </a:cubicBezTo>
                  <a:cubicBezTo>
                    <a:pt x="17024" y="5047"/>
                    <a:pt x="17050" y="5030"/>
                    <a:pt x="17050" y="4999"/>
                  </a:cubicBezTo>
                  <a:cubicBezTo>
                    <a:pt x="17050" y="4973"/>
                    <a:pt x="17071" y="4936"/>
                    <a:pt x="17096" y="4919"/>
                  </a:cubicBezTo>
                  <a:cubicBezTo>
                    <a:pt x="17137" y="4889"/>
                    <a:pt x="17145" y="4710"/>
                    <a:pt x="17196" y="2823"/>
                  </a:cubicBezTo>
                  <a:cubicBezTo>
                    <a:pt x="17267" y="202"/>
                    <a:pt x="17268" y="262"/>
                    <a:pt x="17213" y="235"/>
                  </a:cubicBezTo>
                  <a:cubicBezTo>
                    <a:pt x="17140" y="199"/>
                    <a:pt x="16100" y="54"/>
                    <a:pt x="16059" y="74"/>
                  </a:cubicBezTo>
                  <a:cubicBezTo>
                    <a:pt x="16038" y="84"/>
                    <a:pt x="16004" y="74"/>
                    <a:pt x="15983" y="52"/>
                  </a:cubicBezTo>
                  <a:cubicBezTo>
                    <a:pt x="15959" y="27"/>
                    <a:pt x="15912" y="20"/>
                    <a:pt x="15857" y="33"/>
                  </a:cubicBezTo>
                  <a:cubicBezTo>
                    <a:pt x="15807" y="45"/>
                    <a:pt x="15762" y="40"/>
                    <a:pt x="15753" y="22"/>
                  </a:cubicBezTo>
                  <a:cubicBezTo>
                    <a:pt x="15743" y="0"/>
                    <a:pt x="15656" y="-5"/>
                    <a:pt x="15423" y="5"/>
                  </a:cubicBezTo>
                  <a:close/>
                </a:path>
              </a:pathLst>
            </a:custGeom>
            <a:ln w="254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glow rad="64053">
                <a:schemeClr val="accent3">
                  <a:satMod val="175000"/>
                  <a:alpha val="73000"/>
                </a:schemeClr>
              </a:glow>
            </a:effectLst>
          </p:spPr>
        </p:pic>
        <p:sp>
          <p:nvSpPr>
            <p:cNvPr id="40" name="Shape"/>
            <p:cNvSpPr/>
            <p:nvPr/>
          </p:nvSpPr>
          <p:spPr>
            <a:xfrm rot="10105591">
              <a:off x="9741991" y="1822535"/>
              <a:ext cx="930852" cy="251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" y="2657"/>
                  </a:moveTo>
                  <a:lnTo>
                    <a:pt x="17547" y="6638"/>
                  </a:lnTo>
                  <a:lnTo>
                    <a:pt x="17078" y="0"/>
                  </a:lnTo>
                  <a:lnTo>
                    <a:pt x="21600" y="10429"/>
                  </a:lnTo>
                  <a:lnTo>
                    <a:pt x="16824" y="21600"/>
                  </a:lnTo>
                  <a:lnTo>
                    <a:pt x="17378" y="15309"/>
                  </a:lnTo>
                  <a:lnTo>
                    <a:pt x="0" y="19711"/>
                  </a:lnTo>
                  <a:lnTo>
                    <a:pt x="40" y="26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96FF"/>
                </a:gs>
                <a:gs pos="100000">
                  <a:srgbClr val="011993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39700" dist="25400" dir="10015175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1" name="Group"/>
            <p:cNvSpPr/>
            <p:nvPr/>
          </p:nvSpPr>
          <p:spPr>
            <a:xfrm>
              <a:off x="10207417" y="1854537"/>
              <a:ext cx="144802" cy="150169"/>
            </a:xfrm>
            <a:prstGeom prst="ellipse">
              <a:avLst/>
            </a:prstGeom>
            <a:gradFill flip="none" rotWithShape="1">
              <a:gsLst>
                <a:gs pos="54513">
                  <a:srgbClr val="FFFFFF"/>
                </a:gs>
                <a:gs pos="74426">
                  <a:srgbClr val="FFC980"/>
                </a:gs>
                <a:gs pos="100000">
                  <a:schemeClr val="accent4">
                    <a:hueOff val="-858837"/>
                    <a:lumOff val="-9760"/>
                  </a:schemeClr>
                </a:gs>
              </a:gsLst>
              <a:path path="shape">
                <a:fillToRect l="27536" t="57492" r="72463" b="42507"/>
              </a:path>
            </a:gra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43793" dir="6877683" rotWithShape="0">
                <a:srgbClr val="FFFFFF">
                  <a:alpha val="52467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" name="Shape"/>
            <p:cNvSpPr/>
            <p:nvPr/>
          </p:nvSpPr>
          <p:spPr>
            <a:xfrm rot="21060000">
              <a:off x="8419881" y="2082689"/>
              <a:ext cx="1270059" cy="291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" y="0"/>
                  </a:moveTo>
                  <a:lnTo>
                    <a:pt x="18630" y="5886"/>
                  </a:lnTo>
                  <a:lnTo>
                    <a:pt x="18286" y="164"/>
                  </a:lnTo>
                  <a:lnTo>
                    <a:pt x="21600" y="9154"/>
                  </a:lnTo>
                  <a:lnTo>
                    <a:pt x="18099" y="18784"/>
                  </a:lnTo>
                  <a:lnTo>
                    <a:pt x="18505" y="13360"/>
                  </a:lnTo>
                  <a:lnTo>
                    <a:pt x="0" y="21600"/>
                  </a:lnTo>
                  <a:lnTo>
                    <a:pt x="17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Off val="-29835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139700" dist="25400" dir="5400000" rotWithShape="0">
                <a:srgbClr val="FFFFFF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3" name="Group"/>
            <p:cNvSpPr/>
            <p:nvPr/>
          </p:nvSpPr>
          <p:spPr>
            <a:xfrm>
              <a:off x="9014122" y="2153447"/>
              <a:ext cx="144802" cy="150169"/>
            </a:xfrm>
            <a:prstGeom prst="ellipse">
              <a:avLst/>
            </a:prstGeom>
            <a:gradFill flip="none" rotWithShape="1">
              <a:gsLst>
                <a:gs pos="54513">
                  <a:srgbClr val="FFFFFF"/>
                </a:gs>
                <a:gs pos="74426">
                  <a:srgbClr val="FFC980"/>
                </a:gs>
                <a:gs pos="100000">
                  <a:schemeClr val="accent4">
                    <a:hueOff val="-858837"/>
                    <a:lumOff val="-9760"/>
                  </a:schemeClr>
                </a:gs>
              </a:gsLst>
              <a:path path="shape">
                <a:fillToRect l="141018" t="31811" r="-41018" b="68188"/>
              </a:path>
            </a:gra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blurRad="25400" dist="43793" dir="6877683" rotWithShape="0">
                <a:srgbClr val="FFFFFF">
                  <a:alpha val="52467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>
                  <a:solidFill>
                    <a:srgbClr val="D5D5D5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4" name="Group 11"/>
          <p:cNvGrpSpPr/>
          <p:nvPr/>
        </p:nvGrpSpPr>
        <p:grpSpPr>
          <a:xfrm>
            <a:off x="8897105" y="4257074"/>
            <a:ext cx="2795062" cy="2425297"/>
            <a:chOff x="8425616" y="3691411"/>
            <a:chExt cx="3475062" cy="2935529"/>
          </a:xfrm>
        </p:grpSpPr>
        <p:sp>
          <p:nvSpPr>
            <p:cNvPr id="46" name="Rectangle 9"/>
            <p:cNvSpPr/>
            <p:nvPr/>
          </p:nvSpPr>
          <p:spPr>
            <a:xfrm>
              <a:off x="8425616" y="3691411"/>
              <a:ext cx="3475062" cy="2935529"/>
            </a:xfrm>
            <a:prstGeom prst="rect">
              <a:avLst/>
            </a:prstGeom>
            <a:solidFill>
              <a:srgbClr val="04060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15923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10"/>
            <p:cNvGrpSpPr/>
            <p:nvPr/>
          </p:nvGrpSpPr>
          <p:grpSpPr>
            <a:xfrm>
              <a:off x="8612551" y="3919082"/>
              <a:ext cx="2929441" cy="2356039"/>
              <a:chOff x="8803312" y="4048207"/>
              <a:chExt cx="2929441" cy="2356039"/>
            </a:xfrm>
          </p:grpSpPr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3312" y="4048207"/>
                <a:ext cx="2929441" cy="23560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" name="Rectangle 3"/>
              <p:cNvSpPr/>
              <p:nvPr/>
            </p:nvSpPr>
            <p:spPr>
              <a:xfrm>
                <a:off x="8946011" y="4053118"/>
                <a:ext cx="765745" cy="315203"/>
              </a:xfrm>
              <a:prstGeom prst="rect">
                <a:avLst/>
              </a:prstGeom>
              <a:solidFill>
                <a:srgbClr val="0406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微软雅黑" panose="020B0503020204020204" charset="-122"/>
                    <a:ea typeface="微软雅黑" panose="020B0503020204020204" charset="-122"/>
                  </a:rPr>
                  <a:t>夸克</a:t>
                </a:r>
              </a:p>
            </p:txBody>
          </p:sp>
          <p:sp>
            <p:nvSpPr>
              <p:cNvPr id="55" name="Rectangle 7"/>
              <p:cNvSpPr/>
              <p:nvPr/>
            </p:nvSpPr>
            <p:spPr>
              <a:xfrm>
                <a:off x="9388635" y="4368317"/>
                <a:ext cx="323120" cy="321999"/>
              </a:xfrm>
              <a:prstGeom prst="rect">
                <a:avLst/>
              </a:prstGeom>
              <a:solidFill>
                <a:srgbClr val="FFD579">
                  <a:alpha val="40000"/>
                </a:srgbClr>
              </a:solidFill>
              <a:ln w="28575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12"/>
              <p:cNvSpPr/>
              <p:nvPr/>
            </p:nvSpPr>
            <p:spPr>
              <a:xfrm>
                <a:off x="9717094" y="5385162"/>
                <a:ext cx="323120" cy="321998"/>
              </a:xfrm>
              <a:prstGeom prst="rect">
                <a:avLst/>
              </a:prstGeom>
              <a:solidFill>
                <a:srgbClr val="FFD579">
                  <a:alpha val="40000"/>
                </a:srgbClr>
              </a:solidFill>
              <a:ln w="28575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7"/>
              <p:cNvSpPr/>
              <p:nvPr/>
            </p:nvSpPr>
            <p:spPr>
              <a:xfrm>
                <a:off x="8977208" y="6021533"/>
                <a:ext cx="822852" cy="272149"/>
              </a:xfrm>
              <a:prstGeom prst="rect">
                <a:avLst/>
              </a:prstGeom>
              <a:solidFill>
                <a:srgbClr val="0406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微软雅黑" panose="020B0503020204020204" charset="-122"/>
                    <a:ea typeface="微软雅黑" panose="020B0503020204020204" charset="-122"/>
                  </a:rPr>
                  <a:t>轻子</a:t>
                </a:r>
              </a:p>
            </p:txBody>
          </p:sp>
          <p:sp>
            <p:nvSpPr>
              <p:cNvPr id="58" name="Rectangle 8"/>
              <p:cNvSpPr/>
              <p:nvPr/>
            </p:nvSpPr>
            <p:spPr>
              <a:xfrm>
                <a:off x="10882203" y="4560048"/>
                <a:ext cx="701922" cy="315203"/>
              </a:xfrm>
              <a:prstGeom prst="rect">
                <a:avLst/>
              </a:prstGeom>
              <a:solidFill>
                <a:srgbClr val="04060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微软雅黑" panose="020B0503020204020204" charset="-122"/>
                    <a:ea typeface="微软雅黑" panose="020B0503020204020204" charset="-122"/>
                  </a:rPr>
                  <a:t>传播子</a:t>
                </a:r>
              </a:p>
            </p:txBody>
          </p:sp>
        </p:grpSp>
      </p:grpSp>
      <p:sp>
        <p:nvSpPr>
          <p:cNvPr id="59" name="Rectangle 22"/>
          <p:cNvSpPr/>
          <p:nvPr/>
        </p:nvSpPr>
        <p:spPr>
          <a:xfrm>
            <a:off x="9488997" y="1782769"/>
            <a:ext cx="2533647" cy="408940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</a:schemeClr>
            </a:glow>
          </a:effectLst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en-US" sz="2400" b="1" cap="none" spc="0" dirty="0">
                <a:ln w="25400" cap="sq" cmpd="sng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glow rad="190500">
                    <a:schemeClr val="accent2">
                      <a:lumMod val="75000"/>
                    </a:schemeClr>
                  </a:glow>
                </a:effectLst>
                <a:latin typeface="微软雅黑" panose="020B0503020204020204" charset="-122"/>
                <a:ea typeface="微软雅黑" panose="020B0503020204020204" charset="-122"/>
              </a:rPr>
              <a:t>粒子探测谱仪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4260306C-BCF0-4AC4-8B08-077FD94A8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独特的超大数据样本</a:t>
            </a:r>
            <a:endParaRPr lang="zh-CN" altLang="en-US" sz="3600" dirty="0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888062F3-90E4-4059-9E64-13C53E61E98E}"/>
              </a:ext>
            </a:extLst>
          </p:cNvPr>
          <p:cNvSpPr txBox="1"/>
          <p:nvPr/>
        </p:nvSpPr>
        <p:spPr>
          <a:xfrm>
            <a:off x="1069348" y="5115180"/>
            <a:ext cx="107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世界</a:t>
            </a: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独特</a:t>
            </a:r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的超大数据样本 </a:t>
            </a:r>
            <a:r>
              <a:rPr lang="en-US" altLang="zh-CN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高分辨 </a:t>
            </a:r>
            <a:r>
              <a:rPr lang="en-US" altLang="zh-CN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低本底 </a:t>
            </a:r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➜</a:t>
            </a:r>
            <a:r>
              <a:rPr lang="en-US" altLang="zh-CN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高精度</a:t>
            </a:r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测量 ➜ </a:t>
            </a: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重大</a:t>
            </a:r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发现 </a:t>
            </a:r>
            <a:r>
              <a:rPr lang="en-US" altLang="zh-CN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endParaRPr lang="en-US" sz="2400" b="1" spc="12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C292A06-898C-42A0-A3B1-06EB22CC3A2C}"/>
              </a:ext>
            </a:extLst>
          </p:cNvPr>
          <p:cNvGrpSpPr/>
          <p:nvPr/>
        </p:nvGrpSpPr>
        <p:grpSpPr>
          <a:xfrm>
            <a:off x="113482" y="884164"/>
            <a:ext cx="11965036" cy="4226456"/>
            <a:chOff x="113482" y="515196"/>
            <a:chExt cx="11965036" cy="4669133"/>
          </a:xfrm>
        </p:grpSpPr>
        <p:pic>
          <p:nvPicPr>
            <p:cNvPr id="30" name="Picture 4" descr="C:\Users\pengh\Documents\WeChat Files\wxid_y8uq8au77eh822\FileStorage\File\2024-05\datasetv4 (2).gif">
              <a:extLst>
                <a:ext uri="{FF2B5EF4-FFF2-40B4-BE49-F238E27FC236}">
                  <a16:creationId xmlns:a16="http://schemas.microsoft.com/office/drawing/2014/main" id="{FFBF7EF8-B5C2-463C-B48C-77A130FAF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82" y="876940"/>
              <a:ext cx="11965036" cy="381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903BC694-1BDB-4E14-A9CB-EE6BA8398794}"/>
                </a:ext>
              </a:extLst>
            </p:cNvPr>
            <p:cNvGrpSpPr/>
            <p:nvPr/>
          </p:nvGrpSpPr>
          <p:grpSpPr>
            <a:xfrm>
              <a:off x="6321294" y="4450295"/>
              <a:ext cx="4986321" cy="734034"/>
              <a:chOff x="5809120" y="5530556"/>
              <a:chExt cx="5437274" cy="734034"/>
            </a:xfrm>
          </p:grpSpPr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E35BBB9F-5858-42BA-AFB5-700C27C18327}"/>
                  </a:ext>
                </a:extLst>
              </p:cNvPr>
              <p:cNvSpPr txBox="1"/>
              <p:nvPr/>
            </p:nvSpPr>
            <p:spPr>
              <a:xfrm>
                <a:off x="7649876" y="5864480"/>
                <a:ext cx="19814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spc="12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含粲强子</a:t>
                </a:r>
                <a:endParaRPr lang="en-CN" sz="2000" b="1" spc="12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Right Brace 13">
                <a:extLst>
                  <a:ext uri="{FF2B5EF4-FFF2-40B4-BE49-F238E27FC236}">
                    <a16:creationId xmlns:a16="http://schemas.microsoft.com/office/drawing/2014/main" id="{A50FFF54-4EFF-4B06-95C0-47B350C593D0}"/>
                  </a:ext>
                </a:extLst>
              </p:cNvPr>
              <p:cNvSpPr/>
              <p:nvPr/>
            </p:nvSpPr>
            <p:spPr>
              <a:xfrm rot="5400000">
                <a:off x="8381357" y="2958319"/>
                <a:ext cx="292799" cy="543727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32" name="Group 27">
              <a:extLst>
                <a:ext uri="{FF2B5EF4-FFF2-40B4-BE49-F238E27FC236}">
                  <a16:creationId xmlns:a16="http://schemas.microsoft.com/office/drawing/2014/main" id="{9A3FF645-98F2-4D1F-86FA-F5EF271A7160}"/>
                </a:ext>
              </a:extLst>
            </p:cNvPr>
            <p:cNvGrpSpPr/>
            <p:nvPr/>
          </p:nvGrpSpPr>
          <p:grpSpPr>
            <a:xfrm>
              <a:off x="1858494" y="4413558"/>
              <a:ext cx="3091193" cy="703182"/>
              <a:chOff x="1785600" y="5530559"/>
              <a:chExt cx="2744394" cy="703182"/>
            </a:xfrm>
          </p:grpSpPr>
          <p:sp>
            <p:nvSpPr>
              <p:cNvPr id="45" name="Right Brace 14">
                <a:extLst>
                  <a:ext uri="{FF2B5EF4-FFF2-40B4-BE49-F238E27FC236}">
                    <a16:creationId xmlns:a16="http://schemas.microsoft.com/office/drawing/2014/main" id="{F09600E2-7FA4-449A-AF35-E3B75AC2AEBA}"/>
                  </a:ext>
                </a:extLst>
              </p:cNvPr>
              <p:cNvSpPr/>
              <p:nvPr/>
            </p:nvSpPr>
            <p:spPr>
              <a:xfrm rot="5400000">
                <a:off x="3011397" y="4304762"/>
                <a:ext cx="292799" cy="274439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B54D6870-0750-40F9-BA69-5B7E8B2B0FD1}"/>
                  </a:ext>
                </a:extLst>
              </p:cNvPr>
              <p:cNvSpPr txBox="1"/>
              <p:nvPr/>
            </p:nvSpPr>
            <p:spPr>
              <a:xfrm>
                <a:off x="2747847" y="5833631"/>
                <a:ext cx="88805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N" sz="2000" b="1" spc="12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轻强子</a:t>
                </a:r>
              </a:p>
            </p:txBody>
          </p:sp>
        </p:grpSp>
        <p:grpSp>
          <p:nvGrpSpPr>
            <p:cNvPr id="33" name="Group 25">
              <a:extLst>
                <a:ext uri="{FF2B5EF4-FFF2-40B4-BE49-F238E27FC236}">
                  <a16:creationId xmlns:a16="http://schemas.microsoft.com/office/drawing/2014/main" id="{B4DF4036-35EE-4A2C-8853-5BFAE56C83A7}"/>
                </a:ext>
              </a:extLst>
            </p:cNvPr>
            <p:cNvGrpSpPr/>
            <p:nvPr/>
          </p:nvGrpSpPr>
          <p:grpSpPr>
            <a:xfrm>
              <a:off x="5128552" y="4354999"/>
              <a:ext cx="1114621" cy="788206"/>
              <a:chOff x="4724699" y="5472000"/>
              <a:chExt cx="1114621" cy="788206"/>
            </a:xfrm>
          </p:grpSpPr>
          <p:sp>
            <p:nvSpPr>
              <p:cNvPr id="43" name="TextBox 6">
                <a:extLst>
                  <a:ext uri="{FF2B5EF4-FFF2-40B4-BE49-F238E27FC236}">
                    <a16:creationId xmlns:a16="http://schemas.microsoft.com/office/drawing/2014/main" id="{52886B24-6572-4D71-AA07-A1D193403BFC}"/>
                  </a:ext>
                </a:extLst>
              </p:cNvPr>
              <p:cNvSpPr txBox="1"/>
              <p:nvPr/>
            </p:nvSpPr>
            <p:spPr>
              <a:xfrm>
                <a:off x="4724699" y="5860096"/>
                <a:ext cx="111462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spc="12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陶轻子</a:t>
                </a:r>
                <a:endParaRPr lang="en-CN" sz="2000" b="1" spc="12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44" name="Straight Arrow Connector 23">
                <a:extLst>
                  <a:ext uri="{FF2B5EF4-FFF2-40B4-BE49-F238E27FC236}">
                    <a16:creationId xmlns:a16="http://schemas.microsoft.com/office/drawing/2014/main" id="{7E183D44-4197-4526-B115-21689DA9C7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5600" y="5472000"/>
                <a:ext cx="0" cy="2950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F587D503-5775-4ABA-9907-DD608BA28CA2}"/>
                </a:ext>
              </a:extLst>
            </p:cNvPr>
            <p:cNvGrpSpPr/>
            <p:nvPr/>
          </p:nvGrpSpPr>
          <p:grpSpPr>
            <a:xfrm>
              <a:off x="5756175" y="1347495"/>
              <a:ext cx="1787625" cy="721938"/>
              <a:chOff x="3517844" y="2289148"/>
              <a:chExt cx="1787625" cy="721938"/>
            </a:xfrm>
          </p:grpSpPr>
          <p:cxnSp>
            <p:nvCxnSpPr>
              <p:cNvPr id="41" name="Straight Arrow Connector 5">
                <a:extLst>
                  <a:ext uri="{FF2B5EF4-FFF2-40B4-BE49-F238E27FC236}">
                    <a16:creationId xmlns:a16="http://schemas.microsoft.com/office/drawing/2014/main" id="{86007DF7-C244-4F6D-B6BF-DE5B3F3BF3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5469" y="2696982"/>
                <a:ext cx="0" cy="314104"/>
              </a:xfrm>
              <a:prstGeom prst="straightConnector1">
                <a:avLst/>
              </a:prstGeom>
              <a:ln>
                <a:solidFill>
                  <a:srgbClr val="180AF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154AE14C-EB36-4FDF-8343-49AA6CF5EDE2}"/>
                  </a:ext>
                </a:extLst>
              </p:cNvPr>
              <p:cNvSpPr txBox="1"/>
              <p:nvPr/>
            </p:nvSpPr>
            <p:spPr>
              <a:xfrm>
                <a:off x="3517844" y="2289148"/>
                <a:ext cx="1771639" cy="369332"/>
              </a:xfrm>
              <a:prstGeom prst="rect">
                <a:avLst/>
              </a:prstGeom>
              <a:noFill/>
              <a:ln>
                <a:solidFill>
                  <a:srgbClr val="0F34A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CN" b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BelleII: </a:t>
                </a:r>
                <a:r>
                  <a:rPr lang="en-US" b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50</a:t>
                </a:r>
                <a:r>
                  <a:rPr lang="en-US" altLang="zh-CN" b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ab</a:t>
                </a:r>
                <a:r>
                  <a:rPr lang="en-US" altLang="zh-CN" b="1" baseline="30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-1</a:t>
                </a:r>
                <a:endParaRPr lang="en-CN" b="1" baseline="30000" dirty="0">
                  <a:solidFill>
                    <a:srgbClr val="180A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Group 18">
              <a:extLst>
                <a:ext uri="{FF2B5EF4-FFF2-40B4-BE49-F238E27FC236}">
                  <a16:creationId xmlns:a16="http://schemas.microsoft.com/office/drawing/2014/main" id="{38191E34-10F3-4F7B-B0B7-3ECB3D6354AB}"/>
                </a:ext>
              </a:extLst>
            </p:cNvPr>
            <p:cNvGrpSpPr/>
            <p:nvPr/>
          </p:nvGrpSpPr>
          <p:grpSpPr>
            <a:xfrm>
              <a:off x="7607400" y="1360511"/>
              <a:ext cx="1539899" cy="928218"/>
              <a:chOff x="3941483" y="2561661"/>
              <a:chExt cx="2164891" cy="928218"/>
            </a:xfrm>
          </p:grpSpPr>
          <p:cxnSp>
            <p:nvCxnSpPr>
              <p:cNvPr id="39" name="Straight Arrow Connector 19">
                <a:extLst>
                  <a:ext uri="{FF2B5EF4-FFF2-40B4-BE49-F238E27FC236}">
                    <a16:creationId xmlns:a16="http://schemas.microsoft.com/office/drawing/2014/main" id="{F3808CB4-CFC5-4D92-8827-5A3B49E973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677" y="2961523"/>
                <a:ext cx="0" cy="5283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1D29759B-2D0E-4261-9279-4D2331C96AEB}"/>
                  </a:ext>
                </a:extLst>
              </p:cNvPr>
              <p:cNvSpPr txBox="1"/>
              <p:nvPr/>
            </p:nvSpPr>
            <p:spPr>
              <a:xfrm>
                <a:off x="3941483" y="2561661"/>
                <a:ext cx="216489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STCF: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1ab</a:t>
                </a:r>
                <a:r>
                  <a:rPr lang="en-US" altLang="zh-CN" b="1" baseline="300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-1</a:t>
                </a:r>
                <a:r>
                  <a:rPr lang="en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p:grpSp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7F8A18BE-C80A-4930-9938-F7AA49C3976D}"/>
                </a:ext>
              </a:extLst>
            </p:cNvPr>
            <p:cNvSpPr txBox="1"/>
            <p:nvPr/>
          </p:nvSpPr>
          <p:spPr>
            <a:xfrm>
              <a:off x="2063539" y="2667604"/>
              <a:ext cx="716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b="1" dirty="0">
                  <a:solidFill>
                    <a:srgbClr val="FF0000"/>
                  </a:solidFill>
                  <a:latin typeface="+mj-lt"/>
                </a:rPr>
                <a:t>BESIII</a:t>
              </a:r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179F7355-5294-4F96-9C6F-BD3BEF998405}"/>
                </a:ext>
              </a:extLst>
            </p:cNvPr>
            <p:cNvSpPr txBox="1"/>
            <p:nvPr/>
          </p:nvSpPr>
          <p:spPr>
            <a:xfrm>
              <a:off x="2328839" y="1840605"/>
              <a:ext cx="625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b="1" dirty="0">
                  <a:solidFill>
                    <a:srgbClr val="FF0000"/>
                  </a:solidFill>
                  <a:latin typeface="+mj-lt"/>
                </a:rPr>
                <a:t>STCF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9F37873-8A3D-4FDC-926E-87D1DB2B3AD9}"/>
                </a:ext>
              </a:extLst>
            </p:cNvPr>
            <p:cNvSpPr txBox="1"/>
            <p:nvPr/>
          </p:nvSpPr>
          <p:spPr>
            <a:xfrm>
              <a:off x="546164" y="515196"/>
              <a:ext cx="11526687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STCF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每年获取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1ab</a:t>
              </a:r>
              <a:r>
                <a:rPr lang="en-US" altLang="zh-CN" sz="2400" b="1" baseline="30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-1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数据，是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陶粲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工厂，同时也是</a:t>
              </a:r>
              <a:r>
                <a: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XYZ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粒子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超子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轻介子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工厂</a:t>
              </a:r>
            </a:p>
          </p:txBody>
        </p:sp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6A0F1B78-5474-45E1-A5C9-05CE1CCB1A3E}"/>
              </a:ext>
            </a:extLst>
          </p:cNvPr>
          <p:cNvSpPr/>
          <p:nvPr/>
        </p:nvSpPr>
        <p:spPr>
          <a:xfrm>
            <a:off x="1233099" y="5999632"/>
            <a:ext cx="10315662" cy="58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超级陶粲装置将解开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夸克如何构成物质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基本相互作用对称性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的奥秘</a:t>
            </a:r>
            <a:endParaRPr lang="zh-CN" altLang="en-US" sz="2400" dirty="0"/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2F4C01A8-862B-452D-8B3C-58713004535D}"/>
              </a:ext>
            </a:extLst>
          </p:cNvPr>
          <p:cNvSpPr txBox="1"/>
          <p:nvPr/>
        </p:nvSpPr>
        <p:spPr>
          <a:xfrm>
            <a:off x="9220201" y="1729743"/>
            <a:ext cx="9144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BES3</a:t>
            </a:r>
            <a:endParaRPr lang="en-CN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1" name="Straight Arrow Connector 19">
            <a:extLst>
              <a:ext uri="{FF2B5EF4-FFF2-40B4-BE49-F238E27FC236}">
                <a16:creationId xmlns:a16="http://schemas.microsoft.com/office/drawing/2014/main" id="{D5AA7A34-2A47-47F1-96DB-B76755CD64A8}"/>
              </a:ext>
            </a:extLst>
          </p:cNvPr>
          <p:cNvCxnSpPr>
            <a:cxnSpLocks/>
          </p:cNvCxnSpPr>
          <p:nvPr/>
        </p:nvCxnSpPr>
        <p:spPr>
          <a:xfrm>
            <a:off x="9296400" y="2124296"/>
            <a:ext cx="0" cy="5283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11">
            <a:extLst>
              <a:ext uri="{FF2B5EF4-FFF2-40B4-BE49-F238E27FC236}">
                <a16:creationId xmlns:a16="http://schemas.microsoft.com/office/drawing/2014/main" id="{4FDA5816-D047-4184-9F44-83D942623DD3}"/>
              </a:ext>
            </a:extLst>
          </p:cNvPr>
          <p:cNvSpPr/>
          <p:nvPr/>
        </p:nvSpPr>
        <p:spPr>
          <a:xfrm>
            <a:off x="760025" y="5642686"/>
            <a:ext cx="1140557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spc="12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● 味物理和宇称不守恒  ●强子物理与色禁闭之谜  ● 基本参数测量与新物理</a:t>
            </a:r>
            <a:endParaRPr lang="en-US" sz="2400" b="1" spc="12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96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31BCE141-255C-4FA3-A57D-DACBFD85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丰富的物理内容</a:t>
            </a:r>
            <a:endParaRPr lang="zh-CN" altLang="en-US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62EA15-3428-44C1-8910-1FBACE0D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6" y="1603062"/>
            <a:ext cx="3944865" cy="52059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CE31B3-6791-49AD-97BC-351790AD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1" y="907286"/>
            <a:ext cx="7139103" cy="56210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D2BE57-0E4D-45C7-8E05-2344149BF2E0}"/>
              </a:ext>
            </a:extLst>
          </p:cNvPr>
          <p:cNvSpPr txBox="1"/>
          <p:nvPr/>
        </p:nvSpPr>
        <p:spPr>
          <a:xfrm>
            <a:off x="4616831" y="5748014"/>
            <a:ext cx="5207000" cy="84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Leading role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2D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C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D2D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ompetition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D2D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Belle II/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D2D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LHCb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D2D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ynergy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BelleII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214DFF-AC77-4844-8037-0312DA88CEDA}"/>
              </a:ext>
            </a:extLst>
          </p:cNvPr>
          <p:cNvSpPr/>
          <p:nvPr/>
        </p:nvSpPr>
        <p:spPr>
          <a:xfrm>
            <a:off x="274044" y="840408"/>
            <a:ext cx="6181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M. </a:t>
            </a:r>
            <a:r>
              <a:rPr kumimoji="0" lang="en-US" altLang="zh-CN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Achasov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et al., STCF conceptual design report (Volume 1):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srgbClr val="0F34A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Physics &amp; detector, Front. Phys. 19(1), 14701 (2024)</a:t>
            </a:r>
            <a:endParaRPr kumimoji="0" lang="en-US" altLang="zh-CN" sz="1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30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206500" y="2157095"/>
            <a:ext cx="2413000" cy="114300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8000" b="1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目录</a:t>
            </a:r>
            <a:r>
              <a:rPr lang="en-US" altLang="zh-CN" sz="7200">
                <a:solidFill>
                  <a:srgbClr val="0B3A75"/>
                </a:solidFill>
                <a:cs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36725" y="3011170"/>
            <a:ext cx="160591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>
                <a:solidFill>
                  <a:schemeClr val="bg1">
                    <a:lumMod val="75000"/>
                  </a:schemeClr>
                </a:solidFill>
                <a:sym typeface="+mn-ea"/>
              </a:rPr>
              <a:t>CONTENTS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267751" y="1646786"/>
            <a:ext cx="5650849" cy="2959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一、</a:t>
            </a:r>
            <a:r>
              <a:rPr lang="en-US" altLang="zh-CN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STCF</a:t>
            </a: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项目介绍</a:t>
            </a:r>
            <a:endParaRPr lang="en-US" altLang="zh-CN" sz="3200" b="1" dirty="0">
              <a:solidFill>
                <a:schemeClr val="bg1">
                  <a:lumMod val="85000"/>
                </a:schemeClr>
              </a:solidFill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+mn-ea"/>
                <a:sym typeface="+mn-ea"/>
              </a:rPr>
              <a:t>二、项目科学目标</a:t>
            </a:r>
            <a:endParaRPr lang="en-US" altLang="zh-CN" sz="3200" b="1" dirty="0">
              <a:latin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三、项目的研究进展</a:t>
            </a:r>
            <a:endParaRPr lang="zh-CN" altLang="en-US" sz="3200" b="1" dirty="0">
              <a:solidFill>
                <a:schemeClr val="bg1">
                  <a:lumMod val="85000"/>
                </a:schemeClr>
              </a:solidFill>
              <a:latin typeface="+mn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>
                    <a:lumMod val="85000"/>
                  </a:schemeClr>
                </a:solidFill>
                <a:latin typeface="+mn-ea"/>
                <a:cs typeface="微软雅黑" panose="020B0503020204020204" charset="-122"/>
              </a:rPr>
              <a:t>四、总结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631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0B114E9F-9BA1-4D78-A73D-65BB99D5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科学目标凝练与模拟</a:t>
            </a:r>
            <a:endParaRPr lang="zh-CN" altLang="en-US" sz="3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3D718F7-2444-4B55-A630-EDC6896FCF13}"/>
              </a:ext>
            </a:extLst>
          </p:cNvPr>
          <p:cNvSpPr txBox="1"/>
          <p:nvPr/>
        </p:nvSpPr>
        <p:spPr>
          <a:xfrm>
            <a:off x="1796955" y="735997"/>
            <a:ext cx="859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多次的线上、线下会议，全国同仁的共同努力的结果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FED563-A0A0-4B44-8F30-C45F197229BA}"/>
              </a:ext>
            </a:extLst>
          </p:cNvPr>
          <p:cNvSpPr txBox="1"/>
          <p:nvPr/>
        </p:nvSpPr>
        <p:spPr>
          <a:xfrm>
            <a:off x="6483927" y="4155009"/>
            <a:ext cx="3754582" cy="1849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latin typeface="+mj-ea"/>
                <a:ea typeface="+mj-ea"/>
              </a:rPr>
              <a:t>三个研究方向：</a:t>
            </a:r>
            <a:endParaRPr lang="en-US" altLang="zh-CN" sz="2400" b="1" dirty="0"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+mj-ea"/>
                <a:ea typeface="+mj-ea"/>
              </a:rPr>
              <a:t>基本对称性破缺检验</a:t>
            </a:r>
            <a:endParaRPr lang="en-US" altLang="zh-CN" sz="2200" b="1" dirty="0"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+mj-ea"/>
                <a:ea typeface="+mj-ea"/>
              </a:rPr>
              <a:t>色禁闭之谜物理</a:t>
            </a:r>
            <a:endParaRPr lang="en-US" altLang="zh-CN" sz="2200" b="1" dirty="0">
              <a:latin typeface="+mj-ea"/>
              <a:ea typeface="+mj-ea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200" b="1" dirty="0">
                <a:latin typeface="+mj-ea"/>
                <a:ea typeface="+mj-ea"/>
              </a:rPr>
              <a:t>基本物理量精确测量</a:t>
            </a:r>
            <a:endParaRPr lang="en-US" altLang="zh-CN" sz="2200" b="1" dirty="0"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E5CA8EA-DE6D-44AD-947A-F1048DCAB652}"/>
              </a:ext>
            </a:extLst>
          </p:cNvPr>
          <p:cNvSpPr txBox="1"/>
          <p:nvPr/>
        </p:nvSpPr>
        <p:spPr>
          <a:xfrm>
            <a:off x="6096000" y="6192982"/>
            <a:ext cx="538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项目组组织三个物理组，开展模拟研究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1CC72F6-415B-4390-97B8-9A71886D4361}"/>
              </a:ext>
            </a:extLst>
          </p:cNvPr>
          <p:cNvGrpSpPr/>
          <p:nvPr/>
        </p:nvGrpSpPr>
        <p:grpSpPr>
          <a:xfrm>
            <a:off x="288937" y="1291801"/>
            <a:ext cx="11469302" cy="2573617"/>
            <a:chOff x="288937" y="1291801"/>
            <a:chExt cx="11469302" cy="272380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F0D67D9-97C3-4532-BC74-2861952C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937" y="1316668"/>
              <a:ext cx="3697825" cy="269894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2C82E15-4073-432B-AD23-EB132D6D1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6297" y="1316668"/>
              <a:ext cx="3697825" cy="269298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0234DB8-718C-408C-A954-0813A459D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3657" y="1291801"/>
              <a:ext cx="3754582" cy="267516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BAE8A2E-EE66-4E9E-BEF8-24E4C3B23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7" y="4155009"/>
            <a:ext cx="4864954" cy="249963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F0D099CD-2E5D-43EE-8639-0D2788679933}"/>
              </a:ext>
            </a:extLst>
          </p:cNvPr>
          <p:cNvSpPr/>
          <p:nvPr/>
        </p:nvSpPr>
        <p:spPr>
          <a:xfrm>
            <a:off x="2900341" y="4164242"/>
            <a:ext cx="2172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A06B0"/>
                </a:solidFill>
              </a:rPr>
              <a:t>物理课题凝练（六安）</a:t>
            </a:r>
            <a:endParaRPr lang="en-US" altLang="zh-CN" sz="1600" b="1" dirty="0">
              <a:solidFill>
                <a:srgbClr val="0A06B0"/>
              </a:solidFill>
            </a:endParaRPr>
          </a:p>
          <a:p>
            <a:pPr algn="r"/>
            <a:r>
              <a:rPr lang="en-US" altLang="zh-CN" sz="1600" b="1" dirty="0">
                <a:solidFill>
                  <a:srgbClr val="0A06B0"/>
                </a:solidFill>
              </a:rPr>
              <a:t>2024</a:t>
            </a:r>
            <a:r>
              <a:rPr lang="zh-CN" altLang="en-US" sz="1600" b="1" dirty="0">
                <a:solidFill>
                  <a:srgbClr val="0A06B0"/>
                </a:solidFill>
              </a:rPr>
              <a:t>年</a:t>
            </a:r>
            <a:r>
              <a:rPr lang="en-US" altLang="zh-CN" sz="1600" b="1" dirty="0">
                <a:solidFill>
                  <a:srgbClr val="0A06B0"/>
                </a:solidFill>
              </a:rPr>
              <a:t>12</a:t>
            </a:r>
            <a:r>
              <a:rPr lang="zh-CN" altLang="en-US" sz="1600" b="1" dirty="0">
                <a:solidFill>
                  <a:srgbClr val="0A06B0"/>
                </a:solidFill>
              </a:rPr>
              <a:t>月</a:t>
            </a:r>
            <a:endParaRPr lang="en-US" altLang="zh-CN" sz="1600" b="1" dirty="0">
              <a:solidFill>
                <a:srgbClr val="0A06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408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f"/>
  <p:tag name="KSO_WM_UNIT_INDEX" val="1_1_1"/>
  <p:tag name="KSO_WM_UNIT_ID" val="diagram19882022_6*l_h_f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78,&quot;left&quot;:246.95,&quot;top&quot;:136.5,&quot;width&quot;:433.0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f"/>
  <p:tag name="KSO_WM_UNIT_INDEX" val="1_1_1"/>
  <p:tag name="KSO_WM_UNIT_ID" val="diagram19882022_6*l_h_f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78,&quot;left&quot;:246.95,&quot;top&quot;:136.5,&quot;width&quot;:433.0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f"/>
  <p:tag name="KSO_WM_UNIT_INDEX" val="1_1_1"/>
  <p:tag name="KSO_WM_UNIT_ID" val="diagram19882022_6*l_h_f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78,&quot;left&quot;:246.95,&quot;top&quot;:136.5,&quot;width&quot;:433.0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f"/>
  <p:tag name="KSO_WM_UNIT_INDEX" val="1_1_1"/>
  <p:tag name="KSO_WM_UNIT_ID" val="diagram19882022_6*l_h_f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78,&quot;left&quot;:246.95,&quot;top&quot;:136.5,&quot;width&quot;:433.0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2,&quot;left&quot;:-29.52874015748032,&quot;top&quot;:130.05,&quot;width&quot;:1239.878740157480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32*257"/>
  <p:tag name="TABLE_ENDDRAG_RECT" val="198*141*732*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l_h_f"/>
  <p:tag name="KSO_WM_UNIT_INDEX" val="1_1_1"/>
  <p:tag name="KSO_WM_UNIT_ID" val="diagram19882022_6*l_h_f*1_1_1"/>
  <p:tag name="KSO_WM_TEMPLATE_INDEX" val="19882022"/>
  <p:tag name="KSO_WM_TAG_VERSION" val="3.0"/>
  <p:tag name="KSO_WM_DIAGRAM_VERSION" val="3"/>
  <p:tag name="KSO_WM_DIAGRAM_GROUP_CODE" val="l1-1"/>
  <p:tag name="KSO_WM_DIAGRAM_VIRTUALLY_FRAME" val="{&quot;height&quot;:278,&quot;left&quot;:246.95,&quot;top&quot;:136.5,&quot;width&quot;:433.0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10629</TotalTime>
  <Words>3962</Words>
  <Application>Microsoft Office PowerPoint</Application>
  <PresentationFormat>宽屏</PresentationFormat>
  <Paragraphs>465</Paragraphs>
  <Slides>49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9" baseType="lpstr">
      <vt:lpstr>Futura</vt:lpstr>
      <vt:lpstr>Heiti SC Light</vt:lpstr>
      <vt:lpstr>Helvetica Neue</vt:lpstr>
      <vt:lpstr>Helvetica Neue Medium</vt:lpstr>
      <vt:lpstr>MISANS VF MEDIUM</vt:lpstr>
      <vt:lpstr>黑体</vt:lpstr>
      <vt:lpstr>思源宋体 CN Heavy</vt:lpstr>
      <vt:lpstr>宋体</vt:lpstr>
      <vt:lpstr>微软雅黑</vt:lpstr>
      <vt:lpstr>微软雅黑</vt:lpstr>
      <vt:lpstr>Arial</vt:lpstr>
      <vt:lpstr>Arial Bold</vt:lpstr>
      <vt:lpstr>Calibri</vt:lpstr>
      <vt:lpstr>Cambria Math</vt:lpstr>
      <vt:lpstr>Century Gothic</vt:lpstr>
      <vt:lpstr>Symbol</vt:lpstr>
      <vt:lpstr>Times New Roman</vt:lpstr>
      <vt:lpstr>Wingdings</vt:lpstr>
      <vt:lpstr>Wingdings 2</vt:lpstr>
      <vt:lpstr>WPS</vt:lpstr>
      <vt:lpstr>PowerPoint 演示文稿</vt:lpstr>
      <vt:lpstr>PowerPoint 演示文稿</vt:lpstr>
      <vt:lpstr>PowerPoint 演示文稿</vt:lpstr>
      <vt:lpstr>STCF独特性质</vt:lpstr>
      <vt:lpstr>新一代大科学工程 : 超级陶粲装置</vt:lpstr>
      <vt:lpstr>独特的超大数据样本</vt:lpstr>
      <vt:lpstr>丰富的物理内容</vt:lpstr>
      <vt:lpstr>PowerPoint 演示文稿</vt:lpstr>
      <vt:lpstr>科学目标凝练与模拟</vt:lpstr>
      <vt:lpstr>科学目标一：基本对称性破缺检验</vt:lpstr>
      <vt:lpstr>超子极化与CP破坏</vt:lpstr>
      <vt:lpstr>超子极化与CP破坏</vt:lpstr>
      <vt:lpstr>超子EDM测量</vt:lpstr>
      <vt:lpstr>K^0-K ̅^0 系统中的CPT对称性检验 </vt:lpstr>
      <vt:lpstr>STCF上的CP破坏专题</vt:lpstr>
      <vt:lpstr>轻子味破坏研究</vt:lpstr>
      <vt:lpstr>科学目标二：色禁闭之谜</vt:lpstr>
      <vt:lpstr>强子谱学与奇特态</vt:lpstr>
      <vt:lpstr>五夸克态和双粲偶素态</vt:lpstr>
      <vt:lpstr>强子形状因子</vt:lpstr>
      <vt:lpstr>STCF在EMFFs的研究前景</vt:lpstr>
      <vt:lpstr>科学问题三：基本物理量精确测量</vt:lpstr>
      <vt:lpstr>PowerPoint 演示文稿</vt:lpstr>
      <vt:lpstr>STCF加速器设计方案</vt:lpstr>
      <vt:lpstr>谱仪设计要求与技术挑战</vt:lpstr>
      <vt:lpstr>关键技术攻关项目</vt:lpstr>
      <vt:lpstr>参与单位</vt:lpstr>
      <vt:lpstr>对撞环物理设计</vt:lpstr>
      <vt:lpstr>注入器物理设计</vt:lpstr>
      <vt:lpstr>PowerPoint 演示文稿</vt:lpstr>
      <vt:lpstr>其他技术系统</vt:lpstr>
      <vt:lpstr>加速器概念设计报告</vt:lpstr>
      <vt:lpstr>探测谱仪概念设计</vt:lpstr>
      <vt:lpstr>PowerPoint 演示文稿</vt:lpstr>
      <vt:lpstr>PowerPoint 演示文稿</vt:lpstr>
      <vt:lpstr>其他系统研究</vt:lpstr>
      <vt:lpstr>联合束流测试</vt:lpstr>
      <vt:lpstr>软件及物理研究进展及成果</vt:lpstr>
      <vt:lpstr>基于全模拟的探测器预期性能</vt:lpstr>
      <vt:lpstr>概念设计报告</vt:lpstr>
      <vt:lpstr>选址与园区规划</vt:lpstr>
      <vt:lpstr>地质初堪和微振动测量</vt:lpstr>
      <vt:lpstr>计划时间表</vt:lpstr>
      <vt:lpstr>PowerPoint 演示文稿</vt:lpstr>
      <vt:lpstr>总结</vt:lpstr>
      <vt:lpstr>PowerPoint 演示文稿</vt:lpstr>
      <vt:lpstr>STCF上关键物理敏感度</vt:lpstr>
      <vt:lpstr>与其他实验的比较</vt:lpstr>
      <vt:lpstr>更多的数据，更精细的结构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penghp</dc:creator>
  <cp:lastModifiedBy>penghp</cp:lastModifiedBy>
  <cp:revision>517</cp:revision>
  <dcterms:created xsi:type="dcterms:W3CDTF">2019-06-19T02:08:00Z</dcterms:created>
  <dcterms:modified xsi:type="dcterms:W3CDTF">2025-05-09T03:21:24Z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F3A9084AFB4B456EA3342C218151F668_11</vt:lpwstr>
  </property>
</Properties>
</file>