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232" r:id="rId2"/>
    <p:sldId id="1414" r:id="rId3"/>
    <p:sldId id="1415" r:id="rId4"/>
    <p:sldId id="1416" r:id="rId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70C0"/>
    <a:srgbClr val="00A249"/>
    <a:srgbClr val="003399"/>
    <a:srgbClr val="4D8357"/>
    <a:srgbClr val="FDCC6D"/>
    <a:srgbClr val="E6E6E6"/>
    <a:srgbClr val="FFFFFF"/>
    <a:srgbClr val="005800"/>
    <a:srgbClr val="008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4" autoAdjust="0"/>
    <p:restoredTop sz="89888" autoAdjust="0"/>
  </p:normalViewPr>
  <p:slideViewPr>
    <p:cSldViewPr>
      <p:cViewPr varScale="1">
        <p:scale>
          <a:sx n="111" d="100"/>
          <a:sy n="111" d="100"/>
        </p:scale>
        <p:origin x="968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87" d="100"/>
          <a:sy n="87" d="100"/>
        </p:scale>
        <p:origin x="35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2024/11/21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0B2B-8DAF-4635-9F01-0B9C458933E3}" type="datetime1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latin typeface="Arial" panose="020B0604020202020204" pitchFamily="34" charset="0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315D-5845-4E10-96EE-900B6420E4E9}" type="datetime1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3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D2C3-E4EE-4507-8B92-8AE7B7B616F4}" type="datetime1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E2C9-0858-40D0-852F-2215466EB8FC}" type="datetime1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E11B-FB15-1F21-D4C4-AFD112C251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基于</a:t>
            </a:r>
            <a:r>
              <a:rPr lang="en-US" altLang="zh-CN" sz="4400" dirty="0"/>
              <a:t>BEPCII</a:t>
            </a:r>
            <a:r>
              <a:rPr lang="zh-CN" altLang="en-US" sz="4400"/>
              <a:t>的</a:t>
            </a:r>
            <a:r>
              <a:rPr lang="en-US" altLang="zh-CN" sz="4400" dirty="0"/>
              <a:t>Compton</a:t>
            </a:r>
            <a:r>
              <a:rPr lang="zh-CN" altLang="en-US" sz="4400"/>
              <a:t>极化仪</a:t>
            </a:r>
            <a:br>
              <a:rPr lang="en-HK" altLang="zh-CN" sz="4400"/>
            </a:br>
            <a:r>
              <a:rPr lang="zh-CN" altLang="en-HK" sz="4400"/>
              <a:t>总体进展</a:t>
            </a:r>
            <a:r>
              <a:rPr lang="zh-CN" altLang="en-US" sz="4400"/>
              <a:t>和近期工作计划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EE2D5-5D0E-9E09-6788-84C4AC0F8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456" y="3861048"/>
            <a:ext cx="9433048" cy="1152128"/>
          </a:xfrm>
        </p:spPr>
        <p:txBody>
          <a:bodyPr>
            <a:normAutofit lnSpcReduction="10000"/>
          </a:bodyPr>
          <a:lstStyle/>
          <a:p>
            <a:r>
              <a:rPr lang="zh-CN" altLang="en-HK"/>
              <a:t>段哲</a:t>
            </a:r>
            <a:endParaRPr lang="en-HK" altLang="zh-CN" dirty="0"/>
          </a:p>
          <a:p>
            <a:r>
              <a:rPr lang="en-US" dirty="0"/>
              <a:t>2024. </a:t>
            </a:r>
            <a:r>
              <a:rPr lang="en-US" altLang="zh-CN" dirty="0"/>
              <a:t>11</a:t>
            </a:r>
            <a:r>
              <a:rPr lang="en-US" dirty="0"/>
              <a:t>. </a:t>
            </a:r>
            <a:r>
              <a:rPr lang="en-US" altLang="zh-CN" dirty="0"/>
              <a:t>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7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FAD135-A3C9-0A27-23A8-84DFD0927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/>
              <a:t>R4OMB04</a:t>
            </a:r>
            <a:r>
              <a:rPr lang="zh-CN" altLang="en-US"/>
              <a:t>前室真空盒完成方案设计（王建力、周宁闯、李琦），设备采购中（周宁闯）</a:t>
            </a:r>
            <a:endParaRPr lang="en-US"/>
          </a:p>
          <a:p>
            <a:r>
              <a:rPr lang="en-US"/>
              <a:t>激光参数讨论沟通</a:t>
            </a:r>
            <a:r>
              <a:rPr lang="zh-CN" altLang="en-US"/>
              <a:t>（</a:t>
            </a:r>
            <a:r>
              <a:rPr lang="en-US" altLang="zh-CN"/>
              <a:t>A.</a:t>
            </a:r>
            <a:r>
              <a:rPr lang="zh-CN" altLang="en-US"/>
              <a:t> </a:t>
            </a:r>
            <a:r>
              <a:rPr lang="en-US" altLang="zh-CN"/>
              <a:t>Martens</a:t>
            </a:r>
            <a:r>
              <a:rPr lang="zh-CN" altLang="en-US"/>
              <a:t>）</a:t>
            </a:r>
            <a:endParaRPr lang="en-HK" altLang="zh-CN"/>
          </a:p>
          <a:p>
            <a:pPr lvl="1"/>
            <a:r>
              <a:rPr lang="en-US"/>
              <a:t>绿光</a:t>
            </a:r>
            <a:r>
              <a:rPr lang="zh-CN" altLang="en-US"/>
              <a:t>、</a:t>
            </a:r>
            <a:r>
              <a:rPr lang="en-US"/>
              <a:t>激光平均功率</a:t>
            </a:r>
            <a:r>
              <a:rPr lang="zh-CN" altLang="en-US"/>
              <a:t> </a:t>
            </a:r>
            <a:r>
              <a:rPr lang="en-US" altLang="zh-CN"/>
              <a:t>&gt;</a:t>
            </a:r>
            <a:r>
              <a:rPr lang="zh-CN" altLang="en-US"/>
              <a:t> </a:t>
            </a:r>
            <a:r>
              <a:rPr lang="en-US" altLang="zh-CN"/>
              <a:t>4W</a:t>
            </a:r>
            <a:r>
              <a:rPr lang="zh-CN" altLang="en-US"/>
              <a:t> （有升级到</a:t>
            </a:r>
            <a:r>
              <a:rPr lang="en-US" altLang="zh-CN"/>
              <a:t>~20W</a:t>
            </a:r>
            <a:r>
              <a:rPr lang="zh-CN" altLang="en-US"/>
              <a:t>的潜力），单脉冲光子能量</a:t>
            </a:r>
            <a:r>
              <a:rPr lang="en-US" altLang="zh-CN"/>
              <a:t>&gt;0.1mJ</a:t>
            </a:r>
            <a:endParaRPr lang="en-HK" altLang="zh-CN"/>
          </a:p>
          <a:p>
            <a:pPr lvl="1"/>
            <a:r>
              <a:rPr lang="en-US"/>
              <a:t>脉冲宽度</a:t>
            </a:r>
            <a:r>
              <a:rPr lang="zh-CN" altLang="en-US"/>
              <a:t> </a:t>
            </a:r>
            <a:r>
              <a:rPr lang="en-US" altLang="zh-CN"/>
              <a:t>&lt;</a:t>
            </a:r>
            <a:r>
              <a:rPr lang="zh-CN" altLang="en-US"/>
              <a:t> </a:t>
            </a:r>
            <a:r>
              <a:rPr lang="en-US" altLang="zh-CN"/>
              <a:t>1ns</a:t>
            </a:r>
            <a:r>
              <a:rPr lang="zh-CN" altLang="en-US"/>
              <a:t> </a:t>
            </a:r>
            <a:r>
              <a:rPr lang="en-US" altLang="zh-CN"/>
              <a:t>(</a:t>
            </a:r>
            <a:r>
              <a:rPr lang="zh-CN" altLang="en-US"/>
              <a:t>可以稍微放松</a:t>
            </a:r>
            <a:r>
              <a:rPr lang="en-US" altLang="zh-CN"/>
              <a:t>)</a:t>
            </a:r>
            <a:endParaRPr lang="en-HK" altLang="zh-CN"/>
          </a:p>
          <a:p>
            <a:pPr lvl="1"/>
            <a:r>
              <a:rPr lang="zh-CN" altLang="en-US"/>
              <a:t>可接受外触发，时间抖动 </a:t>
            </a:r>
            <a:r>
              <a:rPr lang="en-US" altLang="zh-CN"/>
              <a:t>&lt;</a:t>
            </a:r>
            <a:r>
              <a:rPr lang="zh-CN" altLang="en-US"/>
              <a:t> </a:t>
            </a:r>
            <a:r>
              <a:rPr lang="en-US" altLang="zh-CN"/>
              <a:t>100</a:t>
            </a:r>
            <a:r>
              <a:rPr lang="zh-CN" altLang="en-US"/>
              <a:t> </a:t>
            </a:r>
            <a:r>
              <a:rPr lang="en-US" altLang="zh-CN"/>
              <a:t>ps</a:t>
            </a:r>
            <a:r>
              <a:rPr lang="zh-CN" altLang="en-US"/>
              <a:t> （可以稍微放松）</a:t>
            </a:r>
            <a:endParaRPr lang="en-HK" altLang="zh-CN"/>
          </a:p>
          <a:p>
            <a:pPr lvl="1"/>
            <a:r>
              <a:rPr lang="zh-CN" altLang="en-US"/>
              <a:t>正在同多个不同国内外厂家沟通</a:t>
            </a:r>
            <a:endParaRPr lang="en-HK" altLang="zh-CN"/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同步定时讨论</a:t>
            </a:r>
            <a:r>
              <a:rPr lang="zh-CN" altLang="en-US"/>
              <a:t>（雷革、马新朋、麻中惠）</a:t>
            </a:r>
            <a:endParaRPr lang="en-US"/>
          </a:p>
          <a:p>
            <a:r>
              <a:rPr lang="en-US"/>
              <a:t>激光传输光路的设计计算</a:t>
            </a:r>
            <a:r>
              <a:rPr lang="zh-CN" altLang="en-US"/>
              <a:t>（苏梦雨）</a:t>
            </a: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F9347-466C-4160-FA38-6B80259A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近期工作进展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62BDE-2107-77AD-CCAF-E2ABD23F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47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01063-6D12-50CC-1245-81E6F0A9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激光</a:t>
            </a:r>
            <a:r>
              <a:rPr lang="en-US" altLang="zh-CN"/>
              <a:t>-</a:t>
            </a:r>
            <a:r>
              <a:rPr lang="zh-CN" altLang="en-US"/>
              <a:t>电子束对撞调节的步骤：初步考虑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E8341-D33F-D159-BBBA-4ABF4D72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1D28C3-1DDB-6F03-C509-3E876CD28025}"/>
              </a:ext>
            </a:extLst>
          </p:cNvPr>
          <p:cNvCxnSpPr>
            <a:cxnSpLocks/>
          </p:cNvCxnSpPr>
          <p:nvPr/>
        </p:nvCxnSpPr>
        <p:spPr>
          <a:xfrm flipH="1" flipV="1">
            <a:off x="8673878" y="1412776"/>
            <a:ext cx="10372" cy="995375"/>
          </a:xfrm>
          <a:prstGeom prst="line">
            <a:avLst/>
          </a:prstGeom>
          <a:ln w="19050">
            <a:solidFill>
              <a:srgbClr val="00B05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554AA5-7360-5A64-B966-295FD3FD1228}"/>
              </a:ext>
            </a:extLst>
          </p:cNvPr>
          <p:cNvCxnSpPr>
            <a:cxnSpLocks/>
          </p:cNvCxnSpPr>
          <p:nvPr/>
        </p:nvCxnSpPr>
        <p:spPr>
          <a:xfrm flipH="1">
            <a:off x="11174600" y="2480749"/>
            <a:ext cx="806632" cy="0"/>
          </a:xfrm>
          <a:prstGeom prst="line">
            <a:avLst/>
          </a:prstGeom>
          <a:ln w="158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AE9E9F7-D33A-04FF-EDA5-516069413ACC}"/>
              </a:ext>
            </a:extLst>
          </p:cNvPr>
          <p:cNvSpPr txBox="1"/>
          <p:nvPr/>
        </p:nvSpPr>
        <p:spPr>
          <a:xfrm>
            <a:off x="11496097" y="2172972"/>
            <a:ext cx="5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CC08F9-BD6B-89EB-94FD-A0F6FF54C15F}"/>
              </a:ext>
            </a:extLst>
          </p:cNvPr>
          <p:cNvSpPr txBox="1"/>
          <p:nvPr/>
        </p:nvSpPr>
        <p:spPr>
          <a:xfrm>
            <a:off x="9632230" y="2414191"/>
            <a:ext cx="2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4219D3-B5EA-CD59-F4F9-0AC0DCD2BE6D}"/>
              </a:ext>
            </a:extLst>
          </p:cNvPr>
          <p:cNvSpPr txBox="1"/>
          <p:nvPr/>
        </p:nvSpPr>
        <p:spPr>
          <a:xfrm>
            <a:off x="5973785" y="1203427"/>
            <a:ext cx="5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laser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537B14-0686-DD84-6624-35167E59D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874" y="2411309"/>
            <a:ext cx="2682080" cy="1379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A1E557-0AF2-0BA7-E318-BE15BFBDC746}"/>
              </a:ext>
            </a:extLst>
          </p:cNvPr>
          <p:cNvCxnSpPr>
            <a:cxnSpLocks/>
          </p:cNvCxnSpPr>
          <p:nvPr/>
        </p:nvCxnSpPr>
        <p:spPr>
          <a:xfrm>
            <a:off x="8580274" y="1341827"/>
            <a:ext cx="207952" cy="16303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BBD14A8-2BFC-0AF1-958D-6DBA3ABA36EF}"/>
              </a:ext>
            </a:extLst>
          </p:cNvPr>
          <p:cNvSpPr txBox="1"/>
          <p:nvPr/>
        </p:nvSpPr>
        <p:spPr>
          <a:xfrm>
            <a:off x="8743120" y="1266163"/>
            <a:ext cx="134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0070C0"/>
                </a:solidFill>
              </a:rPr>
              <a:t>Movable</a:t>
            </a:r>
            <a:r>
              <a:rPr lang="zh-CN" altLang="en-US" sz="1200" dirty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70C0"/>
                </a:solidFill>
              </a:rPr>
              <a:t>mirror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D51FAD-E1A8-ACB3-933E-95B97C237401}"/>
              </a:ext>
            </a:extLst>
          </p:cNvPr>
          <p:cNvSpPr txBox="1"/>
          <p:nvPr/>
        </p:nvSpPr>
        <p:spPr>
          <a:xfrm>
            <a:off x="7707072" y="2575937"/>
            <a:ext cx="134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Movable</a:t>
            </a:r>
            <a:r>
              <a:rPr lang="zh-CN" altLang="en-US" sz="1200" dirty="0"/>
              <a:t> </a:t>
            </a:r>
            <a:r>
              <a:rPr lang="en-US" altLang="zh-CN" sz="1200" dirty="0"/>
              <a:t>mirror</a:t>
            </a:r>
            <a:endParaRPr lang="en-US" sz="12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673EA9-FF01-F5C2-07B8-935816199B95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6895694" y="1467557"/>
            <a:ext cx="1719314" cy="1"/>
          </a:xfrm>
          <a:prstGeom prst="line">
            <a:avLst/>
          </a:prstGeom>
          <a:ln w="19050">
            <a:solidFill>
              <a:srgbClr val="00B050"/>
            </a:solidFill>
            <a:prstDash val="dash"/>
            <a:headEnd type="triangle" w="sm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6CBBB03-F7E3-4987-5490-8052AD1D110F}"/>
              </a:ext>
            </a:extLst>
          </p:cNvPr>
          <p:cNvSpPr/>
          <p:nvPr/>
        </p:nvSpPr>
        <p:spPr>
          <a:xfrm>
            <a:off x="6518293" y="1378323"/>
            <a:ext cx="377401" cy="178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75F1D1-DE49-7E3C-3C14-00DFFF5EA94A}"/>
              </a:ext>
            </a:extLst>
          </p:cNvPr>
          <p:cNvSpPr/>
          <p:nvPr/>
        </p:nvSpPr>
        <p:spPr>
          <a:xfrm>
            <a:off x="6545822" y="2395355"/>
            <a:ext cx="45719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447EE6-DCD4-52DA-B81B-6011B6325BC9}"/>
              </a:ext>
            </a:extLst>
          </p:cNvPr>
          <p:cNvCxnSpPr/>
          <p:nvPr/>
        </p:nvCxnSpPr>
        <p:spPr>
          <a:xfrm>
            <a:off x="6689838" y="2289478"/>
            <a:ext cx="0" cy="5513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8C18436-D6CF-FEF4-61D3-91B0277D64D7}"/>
              </a:ext>
            </a:extLst>
          </p:cNvPr>
          <p:cNvSpPr txBox="1"/>
          <p:nvPr/>
        </p:nvSpPr>
        <p:spPr>
          <a:xfrm>
            <a:off x="6001296" y="208198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detector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96659A-65E0-3A88-2CE7-93DD9D03DB3D}"/>
              </a:ext>
            </a:extLst>
          </p:cNvPr>
          <p:cNvSpPr txBox="1"/>
          <p:nvPr/>
        </p:nvSpPr>
        <p:spPr>
          <a:xfrm>
            <a:off x="6591243" y="208198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converter</a:t>
            </a:r>
            <a:endParaRPr lang="en-US" sz="12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4E10DB-F44B-4718-C1ED-6110C08EB5F6}"/>
              </a:ext>
            </a:extLst>
          </p:cNvPr>
          <p:cNvCxnSpPr>
            <a:cxnSpLocks/>
          </p:cNvCxnSpPr>
          <p:nvPr/>
        </p:nvCxnSpPr>
        <p:spPr>
          <a:xfrm>
            <a:off x="8737600" y="2852936"/>
            <a:ext cx="2349226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E130A5B-FAF8-3A01-D417-302090B8F11C}"/>
              </a:ext>
            </a:extLst>
          </p:cNvPr>
          <p:cNvSpPr txBox="1"/>
          <p:nvPr/>
        </p:nvSpPr>
        <p:spPr>
          <a:xfrm>
            <a:off x="9558506" y="2593284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m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F8C389B-A731-CDA8-E6F4-6D6E31D04A82}"/>
              </a:ext>
            </a:extLst>
          </p:cNvPr>
          <p:cNvCxnSpPr>
            <a:cxnSpLocks/>
          </p:cNvCxnSpPr>
          <p:nvPr/>
        </p:nvCxnSpPr>
        <p:spPr>
          <a:xfrm flipV="1">
            <a:off x="8737600" y="2486793"/>
            <a:ext cx="2349226" cy="27968"/>
          </a:xfrm>
          <a:prstGeom prst="line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C83B2789-0850-B62F-A6F8-44AFB46F91DD}"/>
              </a:ext>
            </a:extLst>
          </p:cNvPr>
          <p:cNvSpPr/>
          <p:nvPr/>
        </p:nvSpPr>
        <p:spPr>
          <a:xfrm>
            <a:off x="7607756" y="1261227"/>
            <a:ext cx="198633" cy="3242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02DE7A-A28D-D7D0-3A2E-8707FD7DEF4E}"/>
              </a:ext>
            </a:extLst>
          </p:cNvPr>
          <p:cNvSpPr txBox="1"/>
          <p:nvPr/>
        </p:nvSpPr>
        <p:spPr>
          <a:xfrm>
            <a:off x="7200466" y="1645952"/>
            <a:ext cx="1157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Pol</a:t>
            </a:r>
            <a:r>
              <a:rPr lang="en-US" altLang="zh-CN" sz="1200" dirty="0"/>
              <a:t>arization</a:t>
            </a:r>
            <a:r>
              <a:rPr lang="zh-CN" altLang="en-US" sz="1200" dirty="0"/>
              <a:t> </a:t>
            </a:r>
            <a:r>
              <a:rPr lang="en-US" altLang="zh-CN" sz="1200" dirty="0"/>
              <a:t>control</a:t>
            </a:r>
            <a:endParaRPr lang="en-US" sz="12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CB73BFA-0B87-1446-6933-ACE03601828F}"/>
              </a:ext>
            </a:extLst>
          </p:cNvPr>
          <p:cNvCxnSpPr>
            <a:cxnSpLocks/>
          </p:cNvCxnSpPr>
          <p:nvPr/>
        </p:nvCxnSpPr>
        <p:spPr>
          <a:xfrm>
            <a:off x="8562104" y="2420888"/>
            <a:ext cx="247504" cy="22134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3193587-288F-9815-1A23-ABD05852466F}"/>
              </a:ext>
            </a:extLst>
          </p:cNvPr>
          <p:cNvSpPr txBox="1"/>
          <p:nvPr/>
        </p:nvSpPr>
        <p:spPr>
          <a:xfrm>
            <a:off x="321094" y="1325264"/>
            <a:ext cx="54207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首次对撞调节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储存环填充约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120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个束团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探测器在无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trigger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模式，不加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converter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，不开激光器，调节电子束局部凸轨，使得探测器观测到同步光信号，且光斑中心位于探测器中心附近；记录探测器上的本底信号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加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converter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，记录探测器上的本底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打开激光器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，调节反射镜角度，使得探测器上看到超出本底水平的信号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精调反射镜角度、激光聚焦，使得探测器上的信号强度最大化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调节激光器的触发延时，使得激光器和指定的单个电子束团对撞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053EBC-CEEA-7346-F627-31A7FAB9A6C4}"/>
              </a:ext>
            </a:extLst>
          </p:cNvPr>
          <p:cNvSpPr txBox="1"/>
          <p:nvPr/>
        </p:nvSpPr>
        <p:spPr>
          <a:xfrm>
            <a:off x="378402" y="5227679"/>
            <a:ext cx="11117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极化测量的分步调试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激光圆偏振态在左旋、右旋之间手动切换，分别存储测量数据，计算得到电子束极化度。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调试探测器的</a:t>
            </a:r>
            <a:r>
              <a:rPr lang="en-US" altLang="zh-CN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trigger</a:t>
            </a: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模式。</a:t>
            </a:r>
            <a:endParaRPr lang="en-HK" altLang="zh-CN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调试 激光关 、 左旋、 右旋 三种状态按定时控制程序自动切换。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14EFEC48-793B-B927-7119-44EE7CDADBB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001296" y="3252416"/>
            <a:ext cx="3018054" cy="204950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DBC9D5A-86D2-BDAC-11E4-BCFF9CE571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5656" y="3230882"/>
            <a:ext cx="2594596" cy="19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9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A9E8E2-4A0F-DAF2-3810-7E0C8FF7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951451"/>
          </a:xfrm>
        </p:spPr>
        <p:txBody>
          <a:bodyPr/>
          <a:lstStyle/>
          <a:p>
            <a:r>
              <a:rPr lang="en-US"/>
              <a:t>继续开展激光聚焦</a:t>
            </a:r>
            <a:r>
              <a:rPr lang="zh-CN" altLang="en-US"/>
              <a:t>、极化测控实验（苏梦雨）</a:t>
            </a:r>
            <a:endParaRPr lang="en-HK" altLang="zh-CN"/>
          </a:p>
          <a:p>
            <a:r>
              <a:rPr lang="zh-CN" altLang="en-US"/>
              <a:t>完成</a:t>
            </a:r>
            <a:r>
              <a:rPr lang="en-US" altLang="zh-CN"/>
              <a:t>Compton</a:t>
            </a:r>
            <a:r>
              <a:rPr lang="zh-CN" altLang="en-US"/>
              <a:t> </a:t>
            </a:r>
            <a:r>
              <a:rPr lang="en-US" altLang="zh-CN"/>
              <a:t>polarimeter</a:t>
            </a:r>
            <a:r>
              <a:rPr lang="zh-CN" altLang="en-US"/>
              <a:t> 性能模拟，撰写期刊文章（唐光毅）</a:t>
            </a:r>
            <a:endParaRPr lang="en-HK" altLang="zh-CN"/>
          </a:p>
          <a:p>
            <a:r>
              <a:rPr lang="en-US" altLang="zh-CN"/>
              <a:t>4W2</a:t>
            </a:r>
            <a:r>
              <a:rPr lang="zh-CN" altLang="en-US"/>
              <a:t>束线前端区需要安装一块二极铁，用于偏转进入束线管道的杂散电子，磁铁设计进行中（孙献静）</a:t>
            </a:r>
            <a:endParaRPr lang="en-HK" altLang="zh-CN"/>
          </a:p>
          <a:p>
            <a:endParaRPr lang="en-HK" altLang="zh-CN"/>
          </a:p>
          <a:p>
            <a:r>
              <a:rPr lang="zh-CN" altLang="en-US"/>
              <a:t>后续需要继续讨论</a:t>
            </a:r>
            <a:endParaRPr lang="en-HK" altLang="zh-CN"/>
          </a:p>
          <a:p>
            <a:pPr lvl="1"/>
            <a:r>
              <a:rPr lang="zh-CN" altLang="en-HK"/>
              <a:t>定时</a:t>
            </a:r>
            <a:r>
              <a:rPr lang="zh-CN" altLang="en-US"/>
              <a:t>同步的设计方案，同激光器、探测器的接口等</a:t>
            </a:r>
            <a:endParaRPr lang="en-HK" altLang="zh-CN"/>
          </a:p>
          <a:p>
            <a:pPr lvl="1"/>
            <a:r>
              <a:rPr lang="zh-CN" altLang="en-US"/>
              <a:t>探测器的控制、数据读出和分析，如何适应极化测量的需求</a:t>
            </a:r>
            <a:endParaRPr lang="en-HK" altLang="zh-CN"/>
          </a:p>
          <a:p>
            <a:pPr marL="457200" lvl="1" indent="0">
              <a:buNone/>
            </a:pPr>
            <a:endParaRPr lang="en-HK" altLang="zh-CN"/>
          </a:p>
          <a:p>
            <a:pPr lvl="1"/>
            <a:endParaRPr lang="en-HK" altLang="zh-CN"/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646285-E754-3A7F-3708-57F684422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后续工作计划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3434A-43E5-EB60-39A8-463A4AA7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42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105233</TotalTime>
  <Words>394</Words>
  <Application>Microsoft Macintosh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基于BEPCII的Compton极化仪 总体进展和近期工作计划</vt:lpstr>
      <vt:lpstr>近期工作进展</vt:lpstr>
      <vt:lpstr>激光-电子束对撞调节的步骤：初步考虑</vt:lpstr>
      <vt:lpstr>后续工作计划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ZHE DUAN</cp:lastModifiedBy>
  <cp:revision>4955</cp:revision>
  <cp:lastPrinted>2022-11-06T05:19:21Z</cp:lastPrinted>
  <dcterms:created xsi:type="dcterms:W3CDTF">2012-09-04T11:33:36Z</dcterms:created>
  <dcterms:modified xsi:type="dcterms:W3CDTF">2024-11-21T02:00:12Z</dcterms:modified>
</cp:coreProperties>
</file>