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7C364-BED8-48E0-8BFC-722813C23F9D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B319-3FB1-46BA-98DB-DDBD4423EE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23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B319-3FB1-46BA-98DB-DDBD4423EE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07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个人理解，不一定对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B319-3FB1-46BA-98DB-DDBD4423EE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22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32981-C2DF-F2F3-33E2-501412870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668FD7-5BC8-66A6-2960-AE1FD9707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D1A678-36B9-F7C7-D7FD-0731DF6DE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个人理解，不一定对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C13FAF-207E-2753-47D8-48A66BBE3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B319-3FB1-46BA-98DB-DDBD4423EE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0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444C1-EC49-A532-3F52-227363013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2813AF-B273-862D-F073-0B206E717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AF00FF-8A13-7DC5-3E38-7A75F49FD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81249-D470-DEE7-A3F6-31106F23A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B319-3FB1-46BA-98DB-DDBD4423EED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3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1CA18-B6A8-4EDD-77FD-07842045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2D90E1-300A-08F9-0F5F-D4C0F1022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D476D4-542A-DBA6-5DF6-F729A4D54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FC1607-654B-921C-26C9-D24CF291B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B319-3FB1-46BA-98DB-DDBD4423EED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09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0FC4-7F12-C851-67F2-F31F9EE2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C0DE21-C47C-2926-3E97-A6EA68187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05BF25D-10DA-15B7-06F1-DDE5CA8B8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97AE20-3C73-7F98-4559-7F6B08E66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2B319-3FB1-46BA-98DB-DDBD4423EED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34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80B8F-FDA8-9F7B-0431-2001700EC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1ED274-78D7-401F-E337-C25EEC7AB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079D9-C188-D8A0-FE26-DB66B7EC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76755C-F65C-C45A-9913-E12DB43C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274C68-764C-BBED-CB34-F1A487B1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676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08FE-4A4A-F26B-A08D-3B96C1E3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6DA7B2-5741-ECCE-4B3B-85A7D0071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41F874-DF5C-DA24-9312-CEF025D8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6DE03C-0513-15AF-18EE-AE9FD077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B950F4-0750-60B4-8B1E-BEE27C95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42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EFED50-717B-87C3-5F16-D7D88CB18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F329DA-81DF-5821-3A71-C4379DFC1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2EAA1B-ECBD-B916-4956-1091A4F5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7AC2AC-259E-4A77-D86D-FFDF1007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425B4C-332C-4081-88A3-6C772E59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304A0-68C8-9E12-719B-CA50531C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AC7C13-79D1-1185-D8AB-381280A0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5E7C0-42B4-ADE6-CB6B-D5DBF739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0B7E-B52B-40E7-A326-9C46D870A11F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4A8AF9-1663-4BC2-3D1F-7DBD8C4C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951DE-A3DD-E16F-221C-48CC7686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06647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9774-09C3-C185-7C94-926E736F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432769-D8B9-D2C7-1239-76495D04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B3F24-7E85-EB10-BA69-724D1766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A0CC3F-D8E6-1C82-DE32-D148D73C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34745D-32E5-66E5-E284-EC6D2135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81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AB3AC-6F0F-CA73-8108-8B780538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2EB3D4-4A89-FBAC-9939-0BD42F30C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1B3721-B8E0-1EE8-408E-2B214B9C6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D5E6FA-C6EB-7DAD-53F9-7C4AF3A8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BDF218-B424-8FC3-C623-4D64338C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A04320-AEAD-1049-4ED1-5ED4DA62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316639-AA6C-3511-5121-09D12F6C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566F17-238D-E992-F13B-581E23C63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B9AC54-2F4E-BB5B-3C98-862E429F2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750DC9-6F18-F4E8-C0B9-883000AE4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F8F3A4-C600-C41F-7A84-2C909A07B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658351-DE29-4AD2-5606-48F97102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DE18EC-F3CA-95DC-5BF4-96381BE3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1D48EEB-5251-ABDE-2414-F8742371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25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273D2-EED4-C971-12C0-79D26E45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BBDD55-612C-90D2-FD63-49E37C25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294267-F2E1-9B6D-0C37-6D729A13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CA833E-8BF9-7CD0-3AC1-E0490503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8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36DE787-952F-CD3F-8182-82474D9D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627190-D475-91D7-1219-FCC2162C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25F93C-87D9-24A1-264D-6E191E58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0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93094-D4C6-BAED-FA49-4F8C328F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A46301-9EE8-6D3A-1BF8-C6DDC1F4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5EF332-8AE8-A505-214C-5563B263F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FCD95A-02E8-77FC-9B89-30302428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A9BD17-F93F-42F9-8D41-0E4C90A2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BB4C55-B717-9FB8-20C5-FAFD5919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46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4B2B1-2139-DCB3-B5CA-83AF7A82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06FA0E-6717-3B76-253C-C110654F3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7FA639-65F8-DFEF-3A16-9E6E3690F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200E59-13C5-1FD4-378C-07EFAD49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DEE89F-7878-4E46-8023-AD3DDB1A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D2C1C5-4098-B98E-135E-5B7E54A2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00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5C94016-3C5B-FA71-9CAB-63A0F53F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179CAD-3145-A82A-16C5-A786C8A6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2DB068-18C1-4809-74FD-55E99ADB9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2D1B-E204-4FC6-8783-67A0F0ED0F63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CCCCC-B7F0-31A8-3B42-CDFBFD801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89289D-E3B3-B209-F3A4-B551D1403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E825-773A-43A3-BCA3-D3D5099367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1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1EEC2-8FDE-DF10-7F15-D5994215E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/>
              <a:t>束流极化测量事件定时初步设计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54DB3A-B7E4-25E1-D262-AA059D39C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麻中惠 雷革</a:t>
            </a:r>
            <a:endParaRPr lang="en-US" altLang="zh-CN" dirty="0"/>
          </a:p>
          <a:p>
            <a:r>
              <a:rPr lang="en-US" altLang="zh-CN" dirty="0"/>
              <a:t>2024-11-21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91C95E-58CC-47FC-6398-614146D9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C83C2-89C8-C2D4-DD3A-D5678E15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D3832D-F22F-7EBA-C54F-47166FA44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8752D1-6927-7361-CF2D-DA34FBBA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5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5D0E8D-ACA2-4D05-5BF0-45595CD2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束流极化测量简介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D3821-8BAB-7B9C-5EAD-0C5DE4E2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71081"/>
            <a:ext cx="7819419" cy="49058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/>
              <a:t>在棚屋安装激光源将激光从束线引入</a:t>
            </a:r>
            <a:r>
              <a:rPr lang="en-US" altLang="zh-CN" sz="1800" dirty="0"/>
              <a:t>e-</a:t>
            </a:r>
            <a:r>
              <a:rPr lang="zh-CN" altLang="en-US" sz="1800" dirty="0"/>
              <a:t>环，与电子相互作用产生</a:t>
            </a:r>
            <a:r>
              <a:rPr lang="en-US" altLang="zh-CN" sz="1800" dirty="0"/>
              <a:t>γ</a:t>
            </a:r>
            <a:r>
              <a:rPr lang="zh-CN" altLang="en-US" sz="1800" dirty="0"/>
              <a:t>射线，在束线末端安装探测器获取</a:t>
            </a:r>
            <a:r>
              <a:rPr lang="en-US" altLang="zh-CN" sz="1800" dirty="0"/>
              <a:t>γ</a:t>
            </a:r>
            <a:r>
              <a:rPr lang="zh-CN" altLang="en-US" sz="1800" dirty="0"/>
              <a:t>射线的数据。</a:t>
            </a:r>
          </a:p>
          <a:p>
            <a:pPr>
              <a:lnSpc>
                <a:spcPct val="150000"/>
              </a:lnSpc>
            </a:pPr>
            <a:r>
              <a:rPr lang="zh-CN" altLang="en-US" sz="1800" dirty="0"/>
              <a:t>电子束团和激光在直线节部分碰撞，同一时间段内，假设储存环注入注满，</a:t>
            </a:r>
            <a:r>
              <a:rPr lang="en-US" altLang="zh-CN" sz="1800" dirty="0"/>
              <a:t>6</a:t>
            </a:r>
            <a:r>
              <a:rPr lang="zh-CN" altLang="en-US" sz="1800" dirty="0"/>
              <a:t>米长的直线节内有</a:t>
            </a:r>
            <a:r>
              <a:rPr lang="en-US" altLang="zh-CN" sz="1800" dirty="0"/>
              <a:t>3</a:t>
            </a:r>
            <a:r>
              <a:rPr lang="zh-CN" altLang="en-US" sz="1800" dirty="0"/>
              <a:t>个束团。</a:t>
            </a:r>
          </a:p>
          <a:p>
            <a:pPr>
              <a:lnSpc>
                <a:spcPct val="150000"/>
              </a:lnSpc>
            </a:pPr>
            <a:r>
              <a:rPr lang="zh-CN" altLang="en-US" sz="1800" dirty="0"/>
              <a:t>实验装置的物理位置示意如图，</a:t>
            </a:r>
            <a:r>
              <a:rPr lang="en-US" altLang="zh-CN" sz="1800" dirty="0"/>
              <a:t>4W2</a:t>
            </a:r>
            <a:r>
              <a:rPr lang="zh-CN" altLang="en-US" sz="1800" dirty="0"/>
              <a:t>站点位于储存环</a:t>
            </a:r>
            <a:r>
              <a:rPr lang="en-US" altLang="zh-CN" sz="1800" dirty="0"/>
              <a:t>e-</a:t>
            </a:r>
            <a:r>
              <a:rPr lang="zh-CN" altLang="en-US" sz="1800" dirty="0"/>
              <a:t>环</a:t>
            </a:r>
            <a:r>
              <a:rPr lang="en-US" altLang="zh-CN" sz="1800" dirty="0"/>
              <a:t>kicker2</a:t>
            </a:r>
            <a:r>
              <a:rPr lang="zh-CN" altLang="en-US" sz="1800" dirty="0"/>
              <a:t>的下游。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需要</a:t>
            </a:r>
            <a:r>
              <a:rPr lang="zh-CN" altLang="en-US" sz="1800" dirty="0">
                <a:solidFill>
                  <a:srgbClr val="FF0000"/>
                </a:solidFill>
              </a:rPr>
              <a:t>激光器、</a:t>
            </a:r>
            <a:r>
              <a:rPr lang="en-US" altLang="zh-CN" sz="1800" dirty="0">
                <a:solidFill>
                  <a:srgbClr val="FF0000"/>
                </a:solidFill>
              </a:rPr>
              <a:t>detector</a:t>
            </a:r>
            <a:r>
              <a:rPr lang="zh-CN" altLang="en-US" sz="1800" dirty="0">
                <a:solidFill>
                  <a:srgbClr val="FF0000"/>
                </a:solidFill>
              </a:rPr>
              <a:t>、</a:t>
            </a:r>
            <a:r>
              <a:rPr lang="en-US" altLang="zh-CN" sz="1800" dirty="0" err="1">
                <a:solidFill>
                  <a:srgbClr val="FF0000"/>
                </a:solidFill>
              </a:rPr>
              <a:t>pockels</a:t>
            </a:r>
            <a:r>
              <a:rPr lang="en-US" altLang="zh-CN" sz="1800" dirty="0">
                <a:solidFill>
                  <a:srgbClr val="FF0000"/>
                </a:solidFill>
              </a:rPr>
              <a:t> cell</a:t>
            </a:r>
            <a:r>
              <a:rPr lang="zh-CN" altLang="en-US" sz="1800" dirty="0">
                <a:solidFill>
                  <a:srgbClr val="FF0000"/>
                </a:solidFill>
              </a:rPr>
              <a:t>协同工作，</a:t>
            </a:r>
            <a:r>
              <a:rPr lang="zh-CN" altLang="en-US" sz="1800" dirty="0"/>
              <a:t>定时系统提供同步触发。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0000"/>
                </a:solidFill>
              </a:rPr>
              <a:t>与</a:t>
            </a:r>
            <a:r>
              <a:rPr lang="en-US" altLang="zh-CN" sz="1800" dirty="0">
                <a:solidFill>
                  <a:srgbClr val="FF0000"/>
                </a:solidFill>
              </a:rPr>
              <a:t>e-</a:t>
            </a:r>
            <a:r>
              <a:rPr lang="zh-CN" altLang="en-US" sz="1800" dirty="0">
                <a:solidFill>
                  <a:srgbClr val="FF0000"/>
                </a:solidFill>
              </a:rPr>
              <a:t>环同步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031622-EC0C-2BDB-E2EB-AB613FF1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49" y="4362998"/>
            <a:ext cx="5159022" cy="24006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57CD62-1034-0811-1719-45B2C747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617" y="2198450"/>
            <a:ext cx="3423532" cy="4565177"/>
          </a:xfrm>
          <a:prstGeom prst="rect">
            <a:avLst/>
          </a:prstGeom>
        </p:spPr>
      </p:pic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7EB7C4-6AA8-6601-54D1-645D4AA2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53C2-F152-44E9-BDC6-0783485A6A03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B14E530-F8E1-0C86-24B2-1725B81D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15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93EE0-C256-ADDA-5CD2-4B15E0C7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A0373-FCBC-BC86-F135-46DFC0BF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BEPCII</a:t>
            </a:r>
            <a:r>
              <a:rPr lang="zh-CN" altLang="en-US" sz="4000" dirty="0"/>
              <a:t>事件定时简介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05A0A-37A7-1DD5-BEF4-BE1E7927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1081"/>
            <a:ext cx="11204644" cy="49058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一个</a:t>
            </a:r>
            <a:r>
              <a:rPr lang="en-US" altLang="zh-CN" sz="2000" dirty="0">
                <a:solidFill>
                  <a:srgbClr val="FF0000"/>
                </a:solidFill>
              </a:rPr>
              <a:t>EVG</a:t>
            </a:r>
            <a:r>
              <a:rPr lang="zh-CN" altLang="en-US" sz="2000" dirty="0">
                <a:solidFill>
                  <a:srgbClr val="FF0000"/>
                </a:solidFill>
              </a:rPr>
              <a:t>、多个</a:t>
            </a:r>
            <a:r>
              <a:rPr lang="en-US" altLang="zh-CN" sz="2000" dirty="0">
                <a:solidFill>
                  <a:srgbClr val="FF0000"/>
                </a:solidFill>
              </a:rPr>
              <a:t>EVR</a:t>
            </a:r>
            <a:r>
              <a:rPr lang="zh-CN" altLang="en-US" sz="2000" dirty="0">
                <a:solidFill>
                  <a:srgbClr val="FF0000"/>
                </a:solidFill>
              </a:rPr>
              <a:t>、多个</a:t>
            </a:r>
            <a:r>
              <a:rPr lang="en-US" altLang="zh-CN" sz="2000" dirty="0">
                <a:solidFill>
                  <a:srgbClr val="FF0000"/>
                </a:solidFill>
              </a:rPr>
              <a:t>FANOUT</a:t>
            </a:r>
            <a:r>
              <a:rPr lang="zh-CN" altLang="en-US" sz="2000" dirty="0"/>
              <a:t>组成，通过光纤网络连接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EVG</a:t>
            </a:r>
            <a:r>
              <a:rPr lang="zh-CN" altLang="en-US" sz="2000" dirty="0"/>
              <a:t>作为主节点，通过</a:t>
            </a:r>
            <a:r>
              <a:rPr lang="en-US" altLang="zh-CN" sz="2000" dirty="0"/>
              <a:t>FANOUT</a:t>
            </a:r>
            <a:r>
              <a:rPr lang="zh-CN" altLang="en-US" sz="2000" dirty="0"/>
              <a:t>（光扇出模块）和光纤将定时信息发送到各个从节点的</a:t>
            </a:r>
            <a:r>
              <a:rPr lang="en-US" altLang="zh-CN" sz="2000" dirty="0"/>
              <a:t>EVR</a:t>
            </a:r>
            <a:r>
              <a:rPr lang="zh-CN" altLang="en-US" sz="2000" dirty="0"/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主节点位于</a:t>
            </a:r>
            <a:r>
              <a:rPr lang="zh-CN" altLang="en-US" sz="2000" dirty="0">
                <a:solidFill>
                  <a:srgbClr val="FF0000"/>
                </a:solidFill>
              </a:rPr>
              <a:t>环中控</a:t>
            </a:r>
            <a:r>
              <a:rPr lang="zh-CN" altLang="en-US" sz="2000" dirty="0"/>
              <a:t>的定时主站。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从节点根据逻辑功能和地理位置来设计，</a:t>
            </a:r>
            <a:r>
              <a:rPr lang="zh-CN" altLang="en-US" sz="2000" dirty="0">
                <a:solidFill>
                  <a:srgbClr val="FF0000"/>
                </a:solidFill>
              </a:rPr>
              <a:t>靠近被控设备</a:t>
            </a:r>
            <a:r>
              <a:rPr lang="zh-CN" altLang="en-US" sz="2000" dirty="0"/>
              <a:t>放置。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/>
              <a:t>定时主站和各定时子站的布局呈星型结构。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030D97-A193-BE75-22F1-5EF04130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64" y="4142768"/>
            <a:ext cx="5274310" cy="2476500"/>
          </a:xfrm>
          <a:prstGeom prst="rect">
            <a:avLst/>
          </a:prstGeom>
        </p:spPr>
      </p:pic>
      <p:sp>
        <p:nvSpPr>
          <p:cNvPr id="9" name="日期占位符 8">
            <a:extLst>
              <a:ext uri="{FF2B5EF4-FFF2-40B4-BE49-F238E27FC236}">
                <a16:creationId xmlns:a16="http://schemas.microsoft.com/office/drawing/2014/main" id="{F0B2CF47-26BD-3F88-9A03-99E7759F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55B3-3F61-4037-AFFB-3E9CAFBD3175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7456D9C-9107-7DCF-50FE-73467ACE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7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ED96E-784C-FA36-EFD7-916610619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34764-52D0-06B3-D849-B727E71B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BEPCII</a:t>
            </a:r>
            <a:r>
              <a:rPr lang="zh-CN" altLang="en-US" sz="4000" dirty="0"/>
              <a:t>事件定时简介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BC2225-E6AF-6327-BE68-EBADFD895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1081"/>
            <a:ext cx="10620984" cy="49058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EVG</a:t>
            </a:r>
            <a:r>
              <a:rPr lang="zh-CN" altLang="en-US" sz="2000" dirty="0"/>
              <a:t>接收来自信号源（</a:t>
            </a:r>
            <a:r>
              <a:rPr lang="en-US" altLang="zh-CN" sz="2000" dirty="0"/>
              <a:t>499.8MHz/50Hz</a:t>
            </a:r>
            <a:r>
              <a:rPr lang="zh-CN" altLang="en-US" sz="2000" dirty="0"/>
              <a:t>）或板上晶振的时钟，并通过</a:t>
            </a:r>
            <a:r>
              <a:rPr lang="en-US" altLang="zh-CN" sz="2000" dirty="0">
                <a:solidFill>
                  <a:srgbClr val="FF0000"/>
                </a:solidFill>
              </a:rPr>
              <a:t>MGT</a:t>
            </a:r>
            <a:r>
              <a:rPr lang="zh-CN" altLang="en-US" sz="2000" dirty="0"/>
              <a:t>（</a:t>
            </a:r>
            <a:r>
              <a:rPr lang="en-US" altLang="zh-CN" sz="2000" dirty="0"/>
              <a:t>Multi-Gigabit Transceiver</a:t>
            </a:r>
            <a:r>
              <a:rPr lang="zh-CN" altLang="en-US" sz="2000" dirty="0"/>
              <a:t>）将时钟和数据发送到各个</a:t>
            </a:r>
            <a:r>
              <a:rPr lang="en-US" altLang="zh-CN" sz="2000" dirty="0"/>
              <a:t>EVR</a:t>
            </a:r>
            <a:r>
              <a:rPr lang="zh-CN" altLang="en-US" sz="20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EVR</a:t>
            </a:r>
            <a:r>
              <a:rPr lang="zh-CN" altLang="en-US" sz="2000" dirty="0"/>
              <a:t>利用</a:t>
            </a:r>
            <a:r>
              <a:rPr lang="en-US" altLang="zh-CN" sz="2000" dirty="0"/>
              <a:t>MGT</a:t>
            </a:r>
            <a:r>
              <a:rPr lang="zh-CN" altLang="en-US" sz="2000" dirty="0"/>
              <a:t>的时钟恢复技术</a:t>
            </a:r>
            <a:r>
              <a:rPr lang="zh-CN" altLang="en-US" sz="2000" dirty="0">
                <a:solidFill>
                  <a:srgbClr val="FF0000"/>
                </a:solidFill>
              </a:rPr>
              <a:t>恢复出</a:t>
            </a:r>
            <a:r>
              <a:rPr lang="en-US" altLang="zh-CN" sz="2000" dirty="0">
                <a:solidFill>
                  <a:srgbClr val="FF0000"/>
                </a:solidFill>
              </a:rPr>
              <a:t>EVG</a:t>
            </a:r>
            <a:r>
              <a:rPr lang="zh-CN" altLang="en-US" sz="2000" dirty="0">
                <a:solidFill>
                  <a:srgbClr val="FF0000"/>
                </a:solidFill>
              </a:rPr>
              <a:t>的事件钟</a:t>
            </a:r>
            <a:r>
              <a:rPr lang="zh-CN" altLang="en-US" sz="2000" dirty="0"/>
              <a:t>，并用该已同步的时钟来解码定时信息并获取事件码。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EVR</a:t>
            </a:r>
            <a:r>
              <a:rPr lang="zh-CN" altLang="en-US" sz="2000" dirty="0"/>
              <a:t>基于事件钟产生</a:t>
            </a:r>
            <a:r>
              <a:rPr lang="zh-CN" altLang="en-US" sz="2000" dirty="0">
                <a:solidFill>
                  <a:srgbClr val="FF0000"/>
                </a:solidFill>
              </a:rPr>
              <a:t>触发信号，</a:t>
            </a:r>
            <a:r>
              <a:rPr lang="zh-CN" altLang="en-US" sz="2000" dirty="0"/>
              <a:t>触发信号</a:t>
            </a:r>
            <a:r>
              <a:rPr lang="zh-CN" altLang="en-US" sz="2000" dirty="0">
                <a:solidFill>
                  <a:srgbClr val="FF0000"/>
                </a:solidFill>
              </a:rPr>
              <a:t>与</a:t>
            </a:r>
            <a:r>
              <a:rPr lang="en-US" altLang="zh-CN" sz="2000" dirty="0">
                <a:solidFill>
                  <a:srgbClr val="FF0000"/>
                </a:solidFill>
              </a:rPr>
              <a:t>EVG</a:t>
            </a:r>
            <a:r>
              <a:rPr lang="zh-CN" altLang="en-US" sz="2000" dirty="0">
                <a:solidFill>
                  <a:srgbClr val="FF0000"/>
                </a:solidFill>
              </a:rPr>
              <a:t>同步，也就是与环定时同步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F91517-2A76-B621-9042-79CCA556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73" y="3833591"/>
            <a:ext cx="5274310" cy="294132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9FCDD0-BD5D-F278-B097-53D03E17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9B72-40D1-4D49-A266-E14187C39964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EE01881-FF04-497A-9B29-B3F79474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95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4357F-24B9-B6E3-22E5-19BF89DE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9DCA56-3539-62ED-A539-CF8B0322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两种激光器对比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78C42C-377E-90AA-3A5F-4DD857FC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71081"/>
            <a:ext cx="5478295" cy="30609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锁模激光器</a:t>
            </a:r>
            <a:endParaRPr lang="en-US" altLang="zh-CN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锁模激光器是以固定周期产生多个脉冲，等待开关信号到来，将开关信号开门时间段内的脉冲输出。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zh-CN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振荡源相位的不确定性，需要和参考线信号相位锁定</a:t>
            </a:r>
            <a:endParaRPr lang="en-US" altLang="zh-CN" sz="16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激光脉冲与</a:t>
            </a:r>
            <a:r>
              <a:rPr lang="zh-CN" altLang="en-US" sz="16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振荡源相位</a:t>
            </a:r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有固定关系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CB17546-32F3-2E92-E327-91B395EB83B0}"/>
              </a:ext>
            </a:extLst>
          </p:cNvPr>
          <p:cNvSpPr txBox="1">
            <a:spLocks/>
          </p:cNvSpPr>
          <p:nvPr/>
        </p:nvSpPr>
        <p:spPr>
          <a:xfrm>
            <a:off x="6392693" y="1271081"/>
            <a:ext cx="4421222" cy="490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/>
              <a:t>Q-switch</a:t>
            </a:r>
            <a:r>
              <a:rPr lang="zh-CN" altLang="en-US" sz="2000" dirty="0"/>
              <a:t>激光器</a:t>
            </a:r>
            <a:endParaRPr lang="en-US" altLang="zh-CN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预充能，等待开关信号到来，立即发出纳秒级别的激光脉冲</a:t>
            </a:r>
            <a:endParaRPr lang="en-US" altLang="zh-CN" sz="16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激光脉冲与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开关信号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有固定关系</a:t>
            </a:r>
            <a:endParaRPr lang="zh-CN" altLang="en-US" sz="1600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58AD391-6B6D-5220-25F4-454A8DB12271}"/>
              </a:ext>
            </a:extLst>
          </p:cNvPr>
          <p:cNvSpPr txBox="1">
            <a:spLocks/>
          </p:cNvSpPr>
          <p:nvPr/>
        </p:nvSpPr>
        <p:spPr>
          <a:xfrm>
            <a:off x="838198" y="3884579"/>
            <a:ext cx="10394007" cy="204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/>
              <a:t>从定时的角度：激光器的</a:t>
            </a:r>
            <a:r>
              <a:rPr lang="zh-CN" altLang="en-US" sz="2000" dirty="0">
                <a:solidFill>
                  <a:srgbClr val="FF0000"/>
                </a:solidFill>
              </a:rPr>
              <a:t>响应时间</a:t>
            </a:r>
            <a:r>
              <a:rPr lang="zh-CN" altLang="en-US" sz="2000" dirty="0"/>
              <a:t>以及响应时间的</a:t>
            </a:r>
            <a:r>
              <a:rPr lang="zh-CN" altLang="en-US" sz="2000" dirty="0">
                <a:solidFill>
                  <a:srgbClr val="FF0000"/>
                </a:solidFill>
              </a:rPr>
              <a:t>可信度（重复性、方差）</a:t>
            </a:r>
            <a:r>
              <a:rPr lang="zh-CN" altLang="en-US" sz="2000" dirty="0"/>
              <a:t>。如果可信度低（重复性差，响应时间方差大），超过定时同步信号的抖动，那么必然会影响定时同步的效果。</a:t>
            </a:r>
            <a:r>
              <a:rPr lang="zh-CN" altLang="en-US" sz="2000" dirty="0">
                <a:solidFill>
                  <a:srgbClr val="FF0000"/>
                </a:solidFill>
              </a:rPr>
              <a:t>响应时间决定同步触发信号的延时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激光器原理对定时同步触发的设计影响不大，区别在于是否需要</a:t>
            </a:r>
            <a:r>
              <a:rPr lang="en-US" altLang="zh-CN" sz="2000" dirty="0"/>
              <a:t>499.8MHz</a:t>
            </a:r>
            <a:r>
              <a:rPr lang="zh-CN" altLang="en-US" sz="2000" dirty="0"/>
              <a:t>参考线信号</a:t>
            </a:r>
            <a:endParaRPr lang="zh-CN" alt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7FEFAC27-F8C0-3C22-EA3E-6F38E370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77CC-2D56-4A2C-B141-2DB81CC0A16B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793F9D-B0F1-23A3-3A46-FCC0BF65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74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FFBC-3EBD-77E3-0EF3-003B9E233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C881D1-E5BF-A63B-D850-DF07B400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激光器资料中关于响应时间的部分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08A4C6-C430-E312-E85F-8A898FD0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71081"/>
            <a:ext cx="5257801" cy="30609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锁模激光器（</a:t>
            </a:r>
            <a:r>
              <a:rPr lang="en-US" altLang="zh-CN" sz="2000" dirty="0"/>
              <a:t>《</a:t>
            </a:r>
            <a:r>
              <a:rPr lang="zh-CN" altLang="en-US" sz="2000" dirty="0"/>
              <a:t>光阴极电子枪微波与激光同步系统研究</a:t>
            </a:r>
            <a:r>
              <a:rPr lang="en-US" altLang="zh-CN" sz="2000" dirty="0"/>
              <a:t>》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相对于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2856MHz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信号的时间抖动为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0.57ps(RMS)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2.6ps(p-p)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。理解为响应时间最大的变化值在</a:t>
            </a:r>
            <a:r>
              <a:rPr lang="en-US" altLang="zh-CN" sz="1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2.6ps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499.8MHz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信号做同步，取样信号同样是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分频 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(17.85MHz)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换算相对于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499.8MHz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信号的时间抖动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3.28ps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RMS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14.8ps(p-p)</a:t>
            </a:r>
            <a:r>
              <a:rPr lang="zh-CN" altLang="en-US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C3E3191-0FEE-7AB4-9F30-833496BA47A8}"/>
              </a:ext>
            </a:extLst>
          </p:cNvPr>
          <p:cNvSpPr txBox="1">
            <a:spLocks/>
          </p:cNvSpPr>
          <p:nvPr/>
        </p:nvSpPr>
        <p:spPr>
          <a:xfrm>
            <a:off x="6095999" y="1271081"/>
            <a:ext cx="5752289" cy="490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/>
              <a:t>Q-switch</a:t>
            </a:r>
            <a:r>
              <a:rPr lang="zh-CN" altLang="en-US" sz="2000" dirty="0"/>
              <a:t>激光器（</a:t>
            </a:r>
            <a:r>
              <a:rPr lang="en-US" altLang="zh-CN" sz="2000" dirty="0"/>
              <a:t>MPL15100-SH Laser</a:t>
            </a:r>
            <a:r>
              <a:rPr lang="zh-CN" altLang="en-US" sz="2000" dirty="0"/>
              <a:t>用户手册）</a:t>
            </a:r>
            <a:endParaRPr lang="en-US" altLang="zh-CN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在外部触发模式下，需要两个触发信号，对触发信号上升时间、电压、阻抗有要求。</a:t>
            </a:r>
            <a:endParaRPr lang="en-US" altLang="zh-CN" sz="16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内部触发模式</a:t>
            </a: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下，会在发出光脉冲约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50ns</a:t>
            </a: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之前，给出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TTL</a:t>
            </a: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同步触发信号</a:t>
            </a:r>
            <a:r>
              <a:rPr lang="en-US" altLang="zh-CN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(Q-SW Trig Out)</a:t>
            </a: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，该信号是激光器内部产生的用于触发光脉冲输出的信号，</a:t>
            </a:r>
            <a:r>
              <a:rPr lang="zh-CN" alt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抖动</a:t>
            </a:r>
            <a:r>
              <a:rPr lang="en-US" altLang="zh-CN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&lt;500ps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内部、外部触发的响应延时是否相同？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D67ABA-FACE-DD0E-E014-7D29D899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687" y="4247744"/>
            <a:ext cx="2481601" cy="240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EA7524-8B01-FFE9-43D3-EB8148B89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57" y="4247744"/>
            <a:ext cx="2816730" cy="250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5E123C-A2B0-7AA8-0853-49A02EAABC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321"/>
          <a:stretch/>
        </p:blipFill>
        <p:spPr>
          <a:xfrm>
            <a:off x="2503251" y="4546793"/>
            <a:ext cx="3494169" cy="2201589"/>
          </a:xfrm>
          <a:prstGeom prst="rect">
            <a:avLst/>
          </a:prstGeom>
        </p:spPr>
      </p:pic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72BC9902-E439-BE04-46DE-3CBF7048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A72C-12C6-451D-AFFF-BEBD1F722159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70CDFEE-D16F-D2F9-E298-8E07102E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98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6231-1A3E-EE1D-7F4E-12955AE74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784C7-689D-E0CC-D4E6-2C7B451C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同步触发时序分析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7D532-97A3-613B-7D02-BEA64CDE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71081"/>
            <a:ext cx="5257802" cy="50920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/>
              <a:t>电子束团到达对撞位置的时刻</a:t>
            </a:r>
            <a:r>
              <a:rPr lang="en-US" altLang="zh-CN" sz="1800" dirty="0" err="1">
                <a:solidFill>
                  <a:srgbClr val="FF0000"/>
                </a:solidFill>
              </a:rPr>
              <a:t>T_e</a:t>
            </a:r>
            <a:r>
              <a:rPr lang="en-US" altLang="zh-CN" sz="1800" dirty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          </a:t>
            </a:r>
            <a:r>
              <a:rPr lang="en-US" altLang="zh-CN" sz="1800" dirty="0"/>
              <a:t>=  </a:t>
            </a:r>
            <a:r>
              <a:rPr lang="zh-CN" altLang="en-US" sz="1800" dirty="0"/>
              <a:t>激光到达对撞位置的时刻</a:t>
            </a:r>
            <a:r>
              <a:rPr lang="en-US" altLang="zh-CN" sz="1800" dirty="0" err="1">
                <a:solidFill>
                  <a:srgbClr val="FF0000"/>
                </a:solidFill>
              </a:rPr>
              <a:t>T_o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altLang="zh-CN" sz="1800" dirty="0"/>
              <a:t>T_o = A+B+D+E</a:t>
            </a:r>
          </a:p>
          <a:p>
            <a:pPr>
              <a:lnSpc>
                <a:spcPct val="150000"/>
              </a:lnSpc>
            </a:pPr>
            <a:r>
              <a:rPr lang="pt-BR" altLang="zh-CN" sz="1800" dirty="0"/>
              <a:t>F = T_o + G</a:t>
            </a:r>
            <a:endParaRPr lang="en-US" altLang="zh-CN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 err="1"/>
              <a:t>T_e</a:t>
            </a:r>
            <a:r>
              <a:rPr lang="zh-CN" altLang="en-US" sz="1400" dirty="0"/>
              <a:t>由已有的定时延时、</a:t>
            </a:r>
            <a:r>
              <a:rPr lang="en-US" altLang="zh-CN" sz="1400" dirty="0"/>
              <a:t>Lattice</a:t>
            </a:r>
            <a:r>
              <a:rPr lang="zh-CN" altLang="en-US" sz="1400" dirty="0"/>
              <a:t>结构计算得到</a:t>
            </a:r>
            <a:endParaRPr lang="en-US" altLang="zh-CN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FF0000"/>
                </a:solidFill>
              </a:rPr>
              <a:t>B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en-US" altLang="zh-CN" sz="1400" dirty="0">
                <a:solidFill>
                  <a:srgbClr val="FF0000"/>
                </a:solidFill>
              </a:rPr>
              <a:t>C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en-US" altLang="zh-CN" sz="1400" dirty="0">
                <a:solidFill>
                  <a:srgbClr val="FF0000"/>
                </a:solidFill>
              </a:rPr>
              <a:t>F</a:t>
            </a:r>
            <a:r>
              <a:rPr lang="zh-CN" altLang="en-US" sz="1400" dirty="0">
                <a:solidFill>
                  <a:srgbClr val="FF0000"/>
                </a:solidFill>
              </a:rPr>
              <a:t>是</a:t>
            </a:r>
            <a:r>
              <a:rPr lang="en-US" altLang="zh-CN" sz="1400" dirty="0">
                <a:solidFill>
                  <a:srgbClr val="FF0000"/>
                </a:solidFill>
              </a:rPr>
              <a:t>EVR</a:t>
            </a:r>
            <a:r>
              <a:rPr lang="zh-CN" altLang="en-US" sz="1400" dirty="0"/>
              <a:t>需要调节的延时</a:t>
            </a:r>
            <a:endParaRPr lang="en-US" altLang="zh-CN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A</a:t>
            </a:r>
            <a:r>
              <a:rPr lang="zh-CN" altLang="en-US" sz="1400" dirty="0"/>
              <a:t>是光纤传播延时</a:t>
            </a:r>
            <a:endParaRPr lang="en-US" altLang="zh-CN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D</a:t>
            </a:r>
            <a:r>
              <a:rPr lang="zh-CN" altLang="en-US" sz="1400" dirty="0"/>
              <a:t>是激光器响应时间</a:t>
            </a:r>
            <a:endParaRPr lang="en-US" altLang="zh-CN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E</a:t>
            </a:r>
            <a:r>
              <a:rPr lang="zh-CN" altLang="en-US" sz="1400" dirty="0"/>
              <a:t>是激光传播时间，可调，调好后固定</a:t>
            </a:r>
            <a:endParaRPr lang="en-US" altLang="zh-CN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dirty="0"/>
              <a:t>G</a:t>
            </a:r>
            <a:r>
              <a:rPr lang="zh-CN" altLang="en-US" sz="1400" dirty="0"/>
              <a:t>是对撞后</a:t>
            </a:r>
            <a:r>
              <a:rPr lang="en-US" altLang="zh-CN" sz="1400" dirty="0"/>
              <a:t>γ</a:t>
            </a:r>
            <a:r>
              <a:rPr lang="zh-CN" altLang="en-US" sz="1400" dirty="0"/>
              <a:t>射线到达探测器的时间</a:t>
            </a:r>
            <a:endParaRPr lang="en-US" altLang="zh-CN" sz="1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/>
              <a:t>左旋</a:t>
            </a:r>
            <a:r>
              <a:rPr lang="en-US" altLang="zh-CN" sz="1400" dirty="0"/>
              <a:t>/</a:t>
            </a:r>
            <a:r>
              <a:rPr lang="zh-CN" altLang="en-US" sz="1400" dirty="0"/>
              <a:t>右旋使能触发：在一次探测结束时触发，用于下一次测试，避免因旋转不到位影响激光通过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endParaRPr lang="pt-BR" altLang="zh-CN" sz="1800" dirty="0"/>
          </a:p>
          <a:p>
            <a:pPr>
              <a:lnSpc>
                <a:spcPct val="150000"/>
              </a:lnSpc>
            </a:pPr>
            <a:endParaRPr lang="zh-CN" altLang="en-US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8D1A63-EC38-E936-4521-1D5AEF8C9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964" y="494827"/>
            <a:ext cx="6151036" cy="6076240"/>
          </a:xfrm>
          <a:prstGeom prst="rect">
            <a:avLst/>
          </a:prstGeom>
        </p:spPr>
      </p:pic>
      <p:sp>
        <p:nvSpPr>
          <p:cNvPr id="9" name="日期占位符 8">
            <a:extLst>
              <a:ext uri="{FF2B5EF4-FFF2-40B4-BE49-F238E27FC236}">
                <a16:creationId xmlns:a16="http://schemas.microsoft.com/office/drawing/2014/main" id="{760A7CBE-14A6-D3A8-BC62-6C16FCE3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3B8C-5197-4F91-B719-439FDBCBF37C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099468B-2E11-3EF5-372D-273F9686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19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ABBA2-AA7F-D02A-C3ED-BEC32407F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07C73-2CFF-D18C-30A7-D2166913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触发信号与环定时同步的实现方式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9FD557-DACE-68DE-96F7-05DB5C2E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71081"/>
            <a:ext cx="5257802" cy="50920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FF0000"/>
                </a:solidFill>
              </a:rPr>
              <a:t>与</a:t>
            </a:r>
            <a:r>
              <a:rPr lang="en-US" altLang="zh-CN" sz="1800" dirty="0">
                <a:solidFill>
                  <a:srgbClr val="FF0000"/>
                </a:solidFill>
              </a:rPr>
              <a:t>0</a:t>
            </a:r>
            <a:r>
              <a:rPr lang="zh-CN" altLang="en-US" sz="1800" dirty="0">
                <a:solidFill>
                  <a:srgbClr val="FF0000"/>
                </a:solidFill>
              </a:rPr>
              <a:t>号</a:t>
            </a:r>
            <a:r>
              <a:rPr lang="en-US" altLang="zh-CN" sz="1800" dirty="0">
                <a:solidFill>
                  <a:srgbClr val="FF0000"/>
                </a:solidFill>
              </a:rPr>
              <a:t>bucket</a:t>
            </a:r>
            <a:r>
              <a:rPr lang="zh-CN" altLang="en-US" sz="1800" dirty="0">
                <a:solidFill>
                  <a:srgbClr val="FF0000"/>
                </a:solidFill>
              </a:rPr>
              <a:t>对撞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/>
              <a:t>EVR</a:t>
            </a:r>
            <a:r>
              <a:rPr lang="zh-CN" altLang="en-US" sz="1800" dirty="0"/>
              <a:t>恢复出事件钟</a:t>
            </a:r>
            <a:r>
              <a:rPr lang="en-US" altLang="zh-CN" sz="1800" dirty="0"/>
              <a:t>99.96MHz</a:t>
            </a:r>
            <a:r>
              <a:rPr lang="zh-CN" altLang="en-US" sz="1800" dirty="0"/>
              <a:t>，并分频至合适的频率（</a:t>
            </a:r>
            <a:r>
              <a:rPr lang="en-US" altLang="zh-CN" sz="1800" dirty="0"/>
              <a:t>&lt;=10kHz</a:t>
            </a:r>
            <a:r>
              <a:rPr lang="zh-CN" altLang="en-US" sz="1800" dirty="0"/>
              <a:t>，如：</a:t>
            </a:r>
            <a:r>
              <a:rPr lang="en-US" altLang="zh-CN" sz="1800" dirty="0"/>
              <a:t>9.96kHz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1">
              <a:lnSpc>
                <a:spcPct val="150000"/>
              </a:lnSpc>
            </a:pPr>
            <a:r>
              <a:rPr lang="en-US" altLang="zh-CN" sz="1400" dirty="0"/>
              <a:t>EVR</a:t>
            </a:r>
            <a:r>
              <a:rPr lang="zh-CN" altLang="en-US" sz="1400" dirty="0"/>
              <a:t>每次断电重启后恢复相位随机，在此基础上做分频会导致延时随机。因此应结合</a:t>
            </a:r>
            <a:r>
              <a:rPr lang="en-US" altLang="zh-CN" sz="1400" dirty="0"/>
              <a:t>EVG</a:t>
            </a:r>
            <a:r>
              <a:rPr lang="zh-CN" altLang="en-US" sz="1400" dirty="0"/>
              <a:t>的</a:t>
            </a:r>
            <a:r>
              <a:rPr lang="en-US" altLang="zh-CN" sz="1400" dirty="0">
                <a:solidFill>
                  <a:srgbClr val="FF0000"/>
                </a:solidFill>
              </a:rPr>
              <a:t>0</a:t>
            </a:r>
            <a:r>
              <a:rPr lang="zh-CN" altLang="en-US" sz="1400" dirty="0">
                <a:solidFill>
                  <a:srgbClr val="FF0000"/>
                </a:solidFill>
              </a:rPr>
              <a:t>号</a:t>
            </a:r>
            <a:r>
              <a:rPr lang="en-US" altLang="zh-CN" sz="1400" dirty="0">
                <a:solidFill>
                  <a:srgbClr val="FF0000"/>
                </a:solidFill>
              </a:rPr>
              <a:t>bucket</a:t>
            </a:r>
            <a:r>
              <a:rPr lang="zh-CN" altLang="en-US" sz="1400" dirty="0">
                <a:solidFill>
                  <a:srgbClr val="FF0000"/>
                </a:solidFill>
              </a:rPr>
              <a:t>事件码</a:t>
            </a:r>
            <a:r>
              <a:rPr lang="zh-CN" altLang="en-US" sz="1400" dirty="0"/>
              <a:t>做校准处理。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根据延时需求将</a:t>
            </a:r>
            <a:r>
              <a:rPr lang="en-US" altLang="zh-CN" sz="1800" dirty="0"/>
              <a:t>9.96kHz</a:t>
            </a:r>
            <a:r>
              <a:rPr lang="zh-CN" altLang="en-US" sz="1800" dirty="0"/>
              <a:t>做延时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en-US" altLang="zh-CN" sz="1800" dirty="0"/>
              <a:t>EVR</a:t>
            </a:r>
            <a:r>
              <a:rPr lang="zh-CN" altLang="en-US" sz="1800" dirty="0"/>
              <a:t>延时调节范围：</a:t>
            </a:r>
            <a:r>
              <a:rPr lang="en-US" altLang="zh-CN" sz="1800" dirty="0"/>
              <a:t>5ps~</a:t>
            </a:r>
            <a:r>
              <a:rPr lang="zh-CN" altLang="en-US" sz="1800" dirty="0"/>
              <a:t>一个触发周期（</a:t>
            </a:r>
            <a:r>
              <a:rPr lang="en-US" altLang="zh-CN" sz="1800" dirty="0"/>
              <a:t>9.96kHz =&gt; 100.4us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延时</a:t>
            </a:r>
            <a:r>
              <a:rPr lang="en-US" altLang="zh-CN" sz="1800" dirty="0"/>
              <a:t>5ns</a:t>
            </a:r>
            <a:r>
              <a:rPr lang="zh-CN" altLang="en-US" sz="1800" dirty="0"/>
              <a:t>（</a:t>
            </a:r>
            <a:r>
              <a:rPr lang="en-US" altLang="zh-CN" sz="1800" dirty="0"/>
              <a:t>2</a:t>
            </a:r>
            <a:r>
              <a:rPr lang="zh-CN" altLang="en-US" sz="1800" dirty="0"/>
              <a:t>倍频事件钟的周期，抖动待验证）内用调节芯片，超过</a:t>
            </a:r>
            <a:r>
              <a:rPr lang="en-US" altLang="zh-CN" sz="1800" dirty="0"/>
              <a:t>5ns</a:t>
            </a:r>
            <a:r>
              <a:rPr lang="zh-CN" altLang="en-US" sz="1800" dirty="0"/>
              <a:t>用</a:t>
            </a:r>
            <a:r>
              <a:rPr lang="en-US" altLang="zh-CN" sz="1800" dirty="0"/>
              <a:t>FPGA</a:t>
            </a:r>
            <a:r>
              <a:rPr lang="zh-CN" altLang="en-US" sz="1800" dirty="0"/>
              <a:t>计数器实现。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endParaRPr lang="zh-CN" altLang="en-US" sz="18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96DB19D-A584-7B43-6565-284273770341}"/>
              </a:ext>
            </a:extLst>
          </p:cNvPr>
          <p:cNvSpPr txBox="1">
            <a:spLocks/>
          </p:cNvSpPr>
          <p:nvPr/>
        </p:nvSpPr>
        <p:spPr>
          <a:xfrm>
            <a:off x="6316494" y="1271081"/>
            <a:ext cx="5257802" cy="509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rgbClr val="FF0000"/>
                </a:solidFill>
              </a:rPr>
              <a:t>与任意</a:t>
            </a:r>
            <a:r>
              <a:rPr lang="en-US" altLang="zh-CN" sz="1800" dirty="0">
                <a:solidFill>
                  <a:srgbClr val="FF0000"/>
                </a:solidFill>
              </a:rPr>
              <a:t>bucket</a:t>
            </a:r>
            <a:r>
              <a:rPr lang="zh-CN" altLang="en-US" sz="1800" dirty="0">
                <a:solidFill>
                  <a:srgbClr val="FF0000"/>
                </a:solidFill>
              </a:rPr>
              <a:t>对撞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/>
              <a:t>在</a:t>
            </a:r>
            <a:r>
              <a:rPr lang="en-US" altLang="zh-CN" sz="1800" dirty="0"/>
              <a:t>0</a:t>
            </a:r>
            <a:r>
              <a:rPr lang="zh-CN" altLang="en-US" sz="1800" dirty="0"/>
              <a:t>号</a:t>
            </a:r>
            <a:r>
              <a:rPr lang="en-US" altLang="zh-CN" sz="1800" dirty="0"/>
              <a:t>bucket</a:t>
            </a:r>
            <a:r>
              <a:rPr lang="zh-CN" altLang="en-US" sz="1800" dirty="0"/>
              <a:t>对准的前提下，调节定时同步脉冲延时</a:t>
            </a:r>
            <a:r>
              <a:rPr lang="en-US" altLang="zh-CN" sz="1800" dirty="0"/>
              <a:t>2N ns</a:t>
            </a:r>
          </a:p>
          <a:p>
            <a:pPr>
              <a:lnSpc>
                <a:spcPct val="150000"/>
              </a:lnSpc>
            </a:pPr>
            <a:r>
              <a:rPr lang="zh-CN" altLang="en-US" sz="1800" dirty="0"/>
              <a:t>或基于</a:t>
            </a:r>
            <a:r>
              <a:rPr lang="en-US" altLang="zh-CN" sz="1800" dirty="0"/>
              <a:t>N</a:t>
            </a:r>
            <a:r>
              <a:rPr lang="zh-CN" altLang="en-US" sz="1800" dirty="0"/>
              <a:t>号</a:t>
            </a:r>
            <a:r>
              <a:rPr lang="en-US" altLang="zh-CN" sz="1800" dirty="0"/>
              <a:t>bucket</a:t>
            </a:r>
            <a:r>
              <a:rPr lang="zh-CN" altLang="en-US" sz="1800" dirty="0"/>
              <a:t>事件码，重新校准</a:t>
            </a:r>
            <a:endParaRPr lang="en-US" altLang="zh-CN" sz="1800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5B078D-2E37-2BD7-28F9-E2DD7405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1D76-E0A3-41FE-A2A9-E74B2BBF03A2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721D866-6E07-686C-32E3-A758C845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31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1C79F-C4D3-27F4-CBF4-C317C986F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A7DAC5-FDFC-7DF0-C9CF-6180FC5F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13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下一步计划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A3E20F-4D34-C5C8-ABEE-4074E9398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271081"/>
            <a:ext cx="10154057" cy="5092092"/>
          </a:xfrm>
        </p:spPr>
        <p:txBody>
          <a:bodyPr>
            <a:normAutofit/>
          </a:bodyPr>
          <a:lstStyle/>
          <a:p>
            <a:pPr indent="408305" algn="just">
              <a:lnSpc>
                <a:spcPts val="2080"/>
              </a:lnSpc>
              <a:spcBef>
                <a:spcPts val="1300"/>
              </a:spcBef>
              <a:spcAft>
                <a:spcPts val="1300"/>
              </a:spcAft>
            </a:pPr>
            <a:endParaRPr lang="en-US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8305" algn="just">
              <a:lnSpc>
                <a:spcPts val="208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如果使用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Q-switch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激光器，需要验证其响应时间以及响应时间的可信度（重复性、方差）。</a:t>
            </a:r>
          </a:p>
          <a:p>
            <a:pPr indent="408305" algn="just">
              <a:lnSpc>
                <a:spcPts val="208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</a:t>
            </a: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bucket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事件码为基准的固定延时时钟恢复</a:t>
            </a:r>
            <a:r>
              <a:rPr lang="zh-CN" altLang="en-US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（校准）</a:t>
            </a:r>
            <a:endParaRPr lang="en-US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8305" algn="just">
              <a:lnSpc>
                <a:spcPts val="208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需要确定：激光器位置、探测器位置（约</a:t>
            </a:r>
            <a:r>
              <a:rPr lang="en-US" altLang="zh-CN" sz="1800" dirty="0"/>
              <a:t>19-20</a:t>
            </a:r>
            <a:r>
              <a:rPr lang="zh-CN" altLang="en-US" sz="1800" dirty="0"/>
              <a:t>米</a:t>
            </a:r>
            <a:r>
              <a:rPr lang="zh-CN" altLang="en-US" sz="1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）、激光光程时间</a:t>
            </a:r>
            <a:endParaRPr lang="en-US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408305" algn="just">
              <a:lnSpc>
                <a:spcPts val="2080"/>
              </a:lnSpc>
              <a:spcBef>
                <a:spcPts val="1300"/>
              </a:spcBef>
              <a:spcAft>
                <a:spcPts val="1300"/>
              </a:spcAft>
            </a:pPr>
            <a:endParaRPr lang="zh-CN" altLang="zh-CN" sz="18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1800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95B06BEF-7F82-1AF4-290D-36F99258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32BA-511F-468E-8D24-EB5679D54D45}" type="datetime1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AA6430-F510-0E2F-4D72-A2B4E16E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E825-773A-43A3-BCA3-D3D50993670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74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978</Words>
  <Application>Microsoft Office PowerPoint</Application>
  <PresentationFormat>宽屏</PresentationFormat>
  <Paragraphs>93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Times New Roman</vt:lpstr>
      <vt:lpstr>Wingdings</vt:lpstr>
      <vt:lpstr>Office 主题​​</vt:lpstr>
      <vt:lpstr>束流极化测量事件定时初步设计</vt:lpstr>
      <vt:lpstr>束流极化测量简介</vt:lpstr>
      <vt:lpstr>BEPCII事件定时简介</vt:lpstr>
      <vt:lpstr>BEPCII事件定时简介</vt:lpstr>
      <vt:lpstr>两种激光器对比</vt:lpstr>
      <vt:lpstr>激光器资料中关于响应时间的部分</vt:lpstr>
      <vt:lpstr>同步触发时序分析</vt:lpstr>
      <vt:lpstr>触发信号与环定时同步的实现方式</vt:lpstr>
      <vt:lpstr>下一步计划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 ma</dc:creator>
  <cp:lastModifiedBy>zh ma</cp:lastModifiedBy>
  <cp:revision>9</cp:revision>
  <dcterms:created xsi:type="dcterms:W3CDTF">2024-11-20T09:05:02Z</dcterms:created>
  <dcterms:modified xsi:type="dcterms:W3CDTF">2024-11-21T01:53:43Z</dcterms:modified>
</cp:coreProperties>
</file>