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EABAA5-A31F-6189-C5BB-6CE93C637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47871"/>
          </a:xfrm>
        </p:spPr>
        <p:txBody>
          <a:bodyPr>
            <a:noAutofit/>
          </a:bodyPr>
          <a:lstStyle/>
          <a:p>
            <a:r>
              <a:rPr lang="en-US" altLang="zh-CN" sz="5400" dirty="0"/>
              <a:t>Average speed of sound </a:t>
            </a:r>
            <a:br>
              <a:rPr lang="en-US" altLang="zh-CN" sz="5400" dirty="0"/>
            </a:br>
            <a:r>
              <a:rPr lang="en-US" altLang="zh-CN" sz="5400" dirty="0"/>
              <a:t>in neutron stars</a:t>
            </a:r>
            <a:endParaRPr lang="zh-CN" altLang="en-US" sz="54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0E4C79A-93FE-7394-C04D-F7CD3495FB97}"/>
              </a:ext>
            </a:extLst>
          </p:cNvPr>
          <p:cNvSpPr txBox="1"/>
          <p:nvPr/>
        </p:nvSpPr>
        <p:spPr>
          <a:xfrm>
            <a:off x="4559361" y="3307021"/>
            <a:ext cx="3073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arxiv:2407.15486</a:t>
            </a:r>
            <a:endParaRPr lang="zh-CN" altLang="en-US" sz="32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DF29841-C5D5-CCBB-F79D-4B3373631B18}"/>
              </a:ext>
            </a:extLst>
          </p:cNvPr>
          <p:cNvSpPr txBox="1"/>
          <p:nvPr/>
        </p:nvSpPr>
        <p:spPr>
          <a:xfrm>
            <a:off x="4587763" y="2588195"/>
            <a:ext cx="3016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/>
              <a:t>Michał</a:t>
            </a:r>
            <a:r>
              <a:rPr lang="en-US" altLang="zh-CN" sz="2800" dirty="0"/>
              <a:t> </a:t>
            </a:r>
            <a:r>
              <a:rPr lang="en-US" altLang="zh-CN" sz="2800" dirty="0" err="1"/>
              <a:t>Marczenko</a:t>
            </a:r>
            <a:endParaRPr lang="zh-CN" altLang="en-US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E2CA78A-5C2C-4D0B-3AFE-3527CF0D60CC}"/>
              </a:ext>
            </a:extLst>
          </p:cNvPr>
          <p:cNvSpPr txBox="1"/>
          <p:nvPr/>
        </p:nvSpPr>
        <p:spPr>
          <a:xfrm>
            <a:off x="7115503" y="4808483"/>
            <a:ext cx="1429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Xuefeng Ma</a:t>
            </a:r>
            <a:endParaRPr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35BB704-3D8C-B02B-31DF-A1647660362C}"/>
              </a:ext>
            </a:extLst>
          </p:cNvPr>
          <p:cNvSpPr txBox="1"/>
          <p:nvPr/>
        </p:nvSpPr>
        <p:spPr>
          <a:xfrm>
            <a:off x="9033856" y="4808483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2024.11.22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2145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E1D963-308A-344A-4A32-F39FED6C1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33D253E-25C1-F41A-320E-CC6D959AAF6F}"/>
              </a:ext>
            </a:extLst>
          </p:cNvPr>
          <p:cNvSpPr txBox="1"/>
          <p:nvPr/>
        </p:nvSpPr>
        <p:spPr>
          <a:xfrm>
            <a:off x="764770" y="282633"/>
            <a:ext cx="6567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Results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B3C9B5A5-2324-0996-1C03-9178FDA32F97}"/>
                  </a:ext>
                </a:extLst>
              </p:cNvPr>
              <p:cNvSpPr txBox="1"/>
              <p:nvPr/>
            </p:nvSpPr>
            <p:spPr>
              <a:xfrm>
                <a:off x="889462" y="1130531"/>
                <a:ext cx="1054053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2400" i="0" dirty="0">
                    <a:latin typeface="Calibri"/>
                  </a:rPr>
                  <a:t>Eq. (10) can also be used to estimate the minimal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kumimoji="0" lang="en-US" altLang="zh-CN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a:rPr kumimoji="0" lang="en-US" altLang="zh-CN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zh-CN" sz="2400" i="0" dirty="0">
                    <a:latin typeface="Calibri"/>
                  </a:rPr>
                  <a:t> for which  </a:t>
                </a:r>
                <a14:m>
                  <m:oMath xmlns:m="http://schemas.openxmlformats.org/officeDocument/2006/math">
                    <m:r>
                      <a:rPr lang="zh-CN" altLang="en-US" sz="2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zh-CN" altLang="en-US" sz="240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type m:val="lin"/>
                        <m:ctrlPr>
                          <a:rPr lang="zh-CN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400" i="0" dirty="0">
                    <a:latin typeface="Calibri"/>
                  </a:rPr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zh-CN" sz="2400" i="0" dirty="0">
                  <a:latin typeface="Calibri"/>
                </a:endParaRPr>
              </a:p>
              <a:p>
                <a:pPr lvl="0">
                  <a:defRPr/>
                </a:pPr>
                <a:r>
                  <a:rPr lang="en-US" altLang="zh-CN" sz="2400" dirty="0">
                    <a:latin typeface="Calibri"/>
                  </a:rPr>
                  <a:t>Taking the same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2400" i="1" smtClean="0">
                        <a:latin typeface="Cambria Math" panose="02040503050406030204" pitchFamily="18" charset="0"/>
                      </a:rPr>
                      <m:t>χ</m:t>
                    </m:r>
                  </m:oMath>
                </a14:m>
                <a:r>
                  <a:rPr lang="en-US" altLang="zh-CN" sz="2400" i="0" dirty="0">
                    <a:latin typeface="Calibri"/>
                  </a:rPr>
                  <a:t>EFT constraint,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altLang="zh-CN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C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0.26</m:t>
                    </m:r>
                  </m:oMath>
                </a14:m>
                <a:r>
                  <a:rPr lang="en-US" altLang="zh-CN" sz="2400" i="0" dirty="0">
                    <a:latin typeface="Calibri"/>
                  </a:rPr>
                  <a:t> at the 95% confidence level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𝑇𝑂𝑉</m:t>
                        </m:r>
                      </m:sub>
                    </m:sSub>
                  </m:oMath>
                </a14:m>
                <a:r>
                  <a:rPr lang="en-US" altLang="zh-CN" sz="2400" i="0" dirty="0">
                    <a:latin typeface="Calibri"/>
                  </a:rPr>
                  <a:t>.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0.07</m:t>
                      </m:r>
                    </m:oMath>
                  </m:oMathPara>
                </a14:m>
                <a:endParaRPr lang="en-US" altLang="zh-CN" sz="2400" i="0" dirty="0">
                  <a:latin typeface="Calibri"/>
                </a:endParaRP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B3C9B5A5-2324-0996-1C03-9178FDA32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2" y="1130531"/>
                <a:ext cx="10540538" cy="1569660"/>
              </a:xfrm>
              <a:prstGeom prst="rect">
                <a:avLst/>
              </a:prstGeom>
              <a:blipFill>
                <a:blip r:embed="rId2"/>
                <a:stretch>
                  <a:fillRect l="-925" t="-36822" r="-65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E7596F5C-09E4-DEFE-F652-E80618E6168E}"/>
              </a:ext>
            </a:extLst>
          </p:cNvPr>
          <p:cNvSpPr txBox="1"/>
          <p:nvPr/>
        </p:nvSpPr>
        <p:spPr>
          <a:xfrm>
            <a:off x="764770" y="2860851"/>
            <a:ext cx="7165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Consequences of vanishing trace anomaly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D8FE7F8-B1D7-915F-2B7E-07DD5043BB02}"/>
                  </a:ext>
                </a:extLst>
              </p:cNvPr>
              <p:cNvSpPr txBox="1"/>
              <p:nvPr/>
            </p:nvSpPr>
            <p:spPr>
              <a:xfrm>
                <a:off x="892232" y="3573034"/>
                <a:ext cx="104075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The assumption that the trace anomaly is non-negative             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0</m:t>
                    </m:r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f>
                      <m:fPr>
                        <m:type m:val="lin"/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D8FE7F8-B1D7-915F-2B7E-07DD5043B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32" y="3573034"/>
                <a:ext cx="10407535" cy="461665"/>
              </a:xfrm>
              <a:prstGeom prst="rect">
                <a:avLst/>
              </a:prstGeom>
              <a:blipFill>
                <a:blip r:embed="rId3"/>
                <a:stretch>
                  <a:fillRect l="-878" t="-125000" r="-1874" b="-1907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箭头: 右 12">
            <a:extLst>
              <a:ext uri="{FF2B5EF4-FFF2-40B4-BE49-F238E27FC236}">
                <a16:creationId xmlns:a16="http://schemas.microsoft.com/office/drawing/2014/main" id="{E4B9CC1E-025D-5A1A-63FF-259F714F2876}"/>
              </a:ext>
            </a:extLst>
          </p:cNvPr>
          <p:cNvSpPr/>
          <p:nvPr/>
        </p:nvSpPr>
        <p:spPr>
          <a:xfrm>
            <a:off x="8088284" y="3823855"/>
            <a:ext cx="548640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8815C01-6CAA-DB8B-A092-79438686852F}"/>
                  </a:ext>
                </a:extLst>
              </p:cNvPr>
              <p:cNvSpPr txBox="1"/>
              <p:nvPr/>
            </p:nvSpPr>
            <p:spPr>
              <a:xfrm>
                <a:off x="889462" y="4338453"/>
                <a:ext cx="10149840" cy="1354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Under the assumption that 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∆≥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at all densities, the average speed of sound cannot exceed 1/3 and the speed of sound must develop a local maximum above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at energy density </a:t>
                </a:r>
                <a14:m>
                  <m:oMath xmlns:m="http://schemas.openxmlformats.org/officeDocument/2006/math">
                    <m:r>
                      <a:rPr lang="zh-CN" altLang="en-US" sz="240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zh-CN" altLang="en-US" sz="240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zh-CN" sz="2400" dirty="0"/>
                  <a:t>.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8815C01-6CAA-DB8B-A092-794386868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2" y="4338453"/>
                <a:ext cx="10149840" cy="1354410"/>
              </a:xfrm>
              <a:prstGeom prst="rect">
                <a:avLst/>
              </a:prstGeom>
              <a:blipFill>
                <a:blip r:embed="rId4"/>
                <a:stretch>
                  <a:fillRect l="-961" t="-3604" b="-40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79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AB7C8-ABA0-2761-38E1-953807B42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F2A622E-2729-8C08-87F5-998663F4149A}"/>
              </a:ext>
            </a:extLst>
          </p:cNvPr>
          <p:cNvSpPr txBox="1"/>
          <p:nvPr/>
        </p:nvSpPr>
        <p:spPr>
          <a:xfrm>
            <a:off x="764770" y="282633"/>
            <a:ext cx="6567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Summary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FE19E44-2F51-29A8-241E-3DEA22A0C272}"/>
              </a:ext>
            </a:extLst>
          </p:cNvPr>
          <p:cNvSpPr txBox="1"/>
          <p:nvPr/>
        </p:nvSpPr>
        <p:spPr>
          <a:xfrm>
            <a:off x="889462" y="1456784"/>
            <a:ext cx="105405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i="0" dirty="0">
                <a:latin typeface="Calibri"/>
              </a:rPr>
              <a:t>The large speed of sound is a consequence of the restoration of conformal symmetry in the heaviest NSs.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2BE17D-98FF-03B6-0402-1AC68081FD36}"/>
              </a:ext>
            </a:extLst>
          </p:cNvPr>
          <p:cNvSpPr txBox="1"/>
          <p:nvPr/>
        </p:nvSpPr>
        <p:spPr>
          <a:xfrm>
            <a:off x="889461" y="3126859"/>
            <a:ext cx="9501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The existence of the peak in speed of sound could be potentially linked to the positive definiteness of the trace anomaly.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98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E60D4C0-8264-5D18-BEB1-DA1E86712B22}"/>
              </a:ext>
            </a:extLst>
          </p:cNvPr>
          <p:cNvSpPr txBox="1"/>
          <p:nvPr/>
        </p:nvSpPr>
        <p:spPr>
          <a:xfrm>
            <a:off x="1346662" y="989215"/>
            <a:ext cx="42130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/>
              <a:t>1.Introduction</a:t>
            </a:r>
            <a:endParaRPr lang="zh-CN" altLang="en-US" sz="5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16AC056-E918-6A89-54B2-7951B45AEC84}"/>
              </a:ext>
            </a:extLst>
          </p:cNvPr>
          <p:cNvSpPr txBox="1"/>
          <p:nvPr/>
        </p:nvSpPr>
        <p:spPr>
          <a:xfrm>
            <a:off x="1346662" y="2505670"/>
            <a:ext cx="2716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/>
              <a:t>2.Results</a:t>
            </a:r>
            <a:endParaRPr lang="zh-CN" altLang="en-US" sz="5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A6FEC33-3651-5D6A-F806-6FBD3F2C0E15}"/>
              </a:ext>
            </a:extLst>
          </p:cNvPr>
          <p:cNvSpPr txBox="1"/>
          <p:nvPr/>
        </p:nvSpPr>
        <p:spPr>
          <a:xfrm>
            <a:off x="1346662" y="4022126"/>
            <a:ext cx="3389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/>
              <a:t>3.Summary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356353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1942290-6964-3FFC-0E0E-61EFE6EEADAD}"/>
              </a:ext>
            </a:extLst>
          </p:cNvPr>
          <p:cNvSpPr txBox="1"/>
          <p:nvPr/>
        </p:nvSpPr>
        <p:spPr>
          <a:xfrm>
            <a:off x="665018" y="266008"/>
            <a:ext cx="3687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>
                <a:latin typeface="+mj-lt"/>
              </a:rPr>
              <a:t>Introduction</a:t>
            </a:r>
            <a:endParaRPr lang="zh-CN" altLang="en-US" sz="54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BB7584A-580E-55DD-99D8-FFFB36ACC1C4}"/>
                  </a:ext>
                </a:extLst>
              </p:cNvPr>
              <p:cNvSpPr txBox="1"/>
              <p:nvPr/>
            </p:nvSpPr>
            <p:spPr>
              <a:xfrm>
                <a:off x="1155469" y="1396538"/>
                <a:ext cx="957626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The equation of state(EOS):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dirty="0"/>
                  <a:t>, provides a relationship between the thermodynamics pressure 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and the energy density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altLang="zh-CN" sz="2400" dirty="0"/>
                  <a:t>.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BB7584A-580E-55DD-99D8-FFFB36ACC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469" y="1396538"/>
                <a:ext cx="9576262" cy="830997"/>
              </a:xfrm>
              <a:prstGeom prst="rect">
                <a:avLst/>
              </a:prstGeom>
              <a:blipFill>
                <a:blip r:embed="rId2"/>
                <a:stretch>
                  <a:fillRect l="-1019" t="-5882" b="-16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5A60A3B-C32A-30A5-61D9-E248B3E409B2}"/>
                  </a:ext>
                </a:extLst>
              </p:cNvPr>
              <p:cNvSpPr txBox="1"/>
              <p:nvPr/>
            </p:nvSpPr>
            <p:spPr>
              <a:xfrm>
                <a:off x="1155469" y="2330335"/>
                <a:ext cx="95762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Speed of sound: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sz="2400" dirty="0"/>
                  <a:t>, its derivative with respect to the energy density. 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5A60A3B-C32A-30A5-61D9-E248B3E40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469" y="2330335"/>
                <a:ext cx="9576262" cy="461665"/>
              </a:xfrm>
              <a:prstGeom prst="rect">
                <a:avLst/>
              </a:prstGeom>
              <a:blipFill>
                <a:blip r:embed="rId3"/>
                <a:stretch>
                  <a:fillRect l="-1019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97D0DB3E-250B-BC3A-B4D9-24FAEF587963}"/>
              </a:ext>
            </a:extLst>
          </p:cNvPr>
          <p:cNvSpPr txBox="1"/>
          <p:nvPr/>
        </p:nvSpPr>
        <p:spPr>
          <a:xfrm>
            <a:off x="1255222" y="3084022"/>
            <a:ext cx="3266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At low temperature,</a:t>
            </a:r>
            <a:endParaRPr lang="zh-CN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1494E69-55E7-641F-4CF8-C4404AA9D76B}"/>
                  </a:ext>
                </a:extLst>
              </p:cNvPr>
              <p:cNvSpPr txBox="1"/>
              <p:nvPr/>
            </p:nvSpPr>
            <p:spPr>
              <a:xfrm>
                <a:off x="1155468" y="3711633"/>
                <a:ext cx="77557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The low-density EOS</a:t>
                </a:r>
                <a14:m>
                  <m:oMath xmlns:m="http://schemas.openxmlformats.org/officeDocument/2006/math">
                    <m:r>
                      <a:rPr lang="en-US" altLang="zh-CN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altLang="zh-CN" sz="2000" dirty="0"/>
                  <a:t>chiral effective field theory;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type m:val="lin"/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1494E69-55E7-641F-4CF8-C4404AA9D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468" y="3711633"/>
                <a:ext cx="7755775" cy="523220"/>
              </a:xfrm>
              <a:prstGeom prst="rect">
                <a:avLst/>
              </a:prstGeom>
              <a:blipFill>
                <a:blip r:embed="rId4"/>
                <a:stretch>
                  <a:fillRect l="-865" b="-151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E0778BAF-F035-E0AD-F206-983090E58E4A}"/>
                  </a:ext>
                </a:extLst>
              </p:cNvPr>
              <p:cNvSpPr txBox="1"/>
              <p:nvPr/>
            </p:nvSpPr>
            <p:spPr>
              <a:xfrm>
                <a:off x="1155467" y="4193290"/>
                <a:ext cx="77557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0" dirty="0">
                    <a:ea typeface="Cambria Math" panose="02040503050406030204" pitchFamily="18" charset="0"/>
                  </a:rPr>
                  <a:t>Asymptotically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altLang="zh-CN" sz="2000" dirty="0"/>
                  <a:t> pQCD;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type m:val="lin"/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E0778BAF-F035-E0AD-F206-983090E58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467" y="4193290"/>
                <a:ext cx="7755775" cy="523220"/>
              </a:xfrm>
              <a:prstGeom prst="rect">
                <a:avLst/>
              </a:prstGeom>
              <a:blipFill>
                <a:blip r:embed="rId5"/>
                <a:stretch>
                  <a:fillRect l="-865" b="-151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>
            <a:extLst>
              <a:ext uri="{FF2B5EF4-FFF2-40B4-BE49-F238E27FC236}">
                <a16:creationId xmlns:a16="http://schemas.microsoft.com/office/drawing/2014/main" id="{B4E51F4A-318D-013C-28A0-61A0325C9C45}"/>
              </a:ext>
            </a:extLst>
          </p:cNvPr>
          <p:cNvSpPr txBox="1"/>
          <p:nvPr/>
        </p:nvSpPr>
        <p:spPr>
          <a:xfrm>
            <a:off x="1354975" y="5095702"/>
            <a:ext cx="93589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The density range found in neutron stars (NSs) is not accessible</a:t>
            </a:r>
          </a:p>
          <a:p>
            <a:r>
              <a:rPr lang="en-US" altLang="zh-CN" sz="2800" dirty="0"/>
              <a:t>by any of these methods.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1349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33C364A-2D9A-F160-1F5A-15AB88530DAE}"/>
              </a:ext>
            </a:extLst>
          </p:cNvPr>
          <p:cNvSpPr txBox="1"/>
          <p:nvPr/>
        </p:nvSpPr>
        <p:spPr>
          <a:xfrm>
            <a:off x="868679" y="594359"/>
            <a:ext cx="935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Speed of sound exhibits a local maximum</a:t>
            </a:r>
            <a:endParaRPr lang="zh-CN" altLang="en-US" sz="2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3F348F4-8E61-7443-1149-F58A2C914A5E}"/>
              </a:ext>
            </a:extLst>
          </p:cNvPr>
          <p:cNvSpPr txBox="1"/>
          <p:nvPr/>
        </p:nvSpPr>
        <p:spPr>
          <a:xfrm>
            <a:off x="868678" y="1162395"/>
            <a:ext cx="10328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Rapid increase in the speed of sound beyond its conformal value in dense matter</a:t>
            </a:r>
          </a:p>
          <a:p>
            <a:r>
              <a:rPr lang="en-US" altLang="zh-CN" sz="2400" dirty="0"/>
              <a:t>is associated with rapid disappearance of trace anomaly.</a:t>
            </a:r>
            <a:endParaRPr lang="zh-CN" altLang="en-US" sz="2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1F88374-222B-CBCD-03BD-1F0518B6E872}"/>
              </a:ext>
            </a:extLst>
          </p:cNvPr>
          <p:cNvSpPr txBox="1"/>
          <p:nvPr/>
        </p:nvSpPr>
        <p:spPr>
          <a:xfrm>
            <a:off x="868678" y="2450868"/>
            <a:ext cx="9355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What is the consequences of the vanishing of the trace anomaly? 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2113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3EC7C21-6F49-E0E1-3395-485C38EAED1A}"/>
              </a:ext>
            </a:extLst>
          </p:cNvPr>
          <p:cNvSpPr txBox="1"/>
          <p:nvPr/>
        </p:nvSpPr>
        <p:spPr>
          <a:xfrm>
            <a:off x="764770" y="282633"/>
            <a:ext cx="7705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Average speed of sound in neutron stars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E4EBAEB-DB67-4930-094D-632BF1605B1D}"/>
                  </a:ext>
                </a:extLst>
              </p:cNvPr>
              <p:cNvSpPr txBox="1"/>
              <p:nvPr/>
            </p:nvSpPr>
            <p:spPr>
              <a:xfrm>
                <a:off x="931025" y="989215"/>
                <a:ext cx="6455550" cy="6242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/>
                  <a:t>Speed of sound: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(1)</m:t>
                    </m:r>
                  </m:oMath>
                </a14:m>
                <a:r>
                  <a:rPr lang="en-US" altLang="zh-CN" sz="2400" dirty="0"/>
                  <a:t>,        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Sup>
                      <m:sSubSup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zh-CN" sz="2400" dirty="0"/>
                  <a:t>1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E4EBAEB-DB67-4930-094D-632BF1605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25" y="989215"/>
                <a:ext cx="6455550" cy="624273"/>
              </a:xfrm>
              <a:prstGeom prst="rect">
                <a:avLst/>
              </a:prstGeom>
              <a:blipFill>
                <a:blip r:embed="rId2"/>
                <a:stretch>
                  <a:fillRect l="-1511" r="-472" b="-87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304FD84-3518-D254-B7C9-5C75DE8F13C3}"/>
                  </a:ext>
                </a:extLst>
              </p:cNvPr>
              <p:cNvSpPr txBox="1"/>
              <p:nvPr/>
            </p:nvSpPr>
            <p:spPr>
              <a:xfrm>
                <a:off x="931024" y="1663865"/>
                <a:ext cx="8212975" cy="3289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Connection between the speed of sound and trace anomaly 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en-US" altLang="zh-CN" sz="2400" dirty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∆−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(2)</m:t>
                      </m:r>
                    </m:oMath>
                  </m:oMathPara>
                </a14:m>
                <a:endParaRPr lang="en-US" altLang="zh-CN" sz="2400" dirty="0"/>
              </a:p>
              <a:p>
                <a:r>
                  <a:rPr lang="en-US" altLang="zh-CN" sz="2400" dirty="0"/>
                  <a:t>Where the trace anomaly scaled by the energy density reads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zh-CN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zh-CN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(3)</m:t>
                      </m:r>
                    </m:oMath>
                  </m:oMathPara>
                </a14:m>
                <a:endParaRPr lang="en-US" altLang="zh-CN" sz="2400" dirty="0"/>
              </a:p>
              <a:p>
                <a:r>
                  <a:rPr lang="en-US" altLang="zh-CN" sz="2400" dirty="0"/>
                  <a:t>and its derivative is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𝑑𝑙𝑛</m:t>
                          </m:r>
                          <m:r>
                            <a:rPr lang="zh-CN" alt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</a:rPr>
                        <m:t>𝜖</m:t>
                      </m:r>
                      <m:f>
                        <m:f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            (4)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304FD84-3518-D254-B7C9-5C75DE8F1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24" y="1663865"/>
                <a:ext cx="8212975" cy="3289362"/>
              </a:xfrm>
              <a:prstGeom prst="rect">
                <a:avLst/>
              </a:prstGeom>
              <a:blipFill>
                <a:blip r:embed="rId3"/>
                <a:stretch>
                  <a:fillRect l="-1188" t="-14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11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2BA4F-3C93-022F-4356-935D1B49A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DF14E47-276B-C8B3-4EF5-429BAF8ADF41}"/>
              </a:ext>
            </a:extLst>
          </p:cNvPr>
          <p:cNvSpPr txBox="1"/>
          <p:nvPr/>
        </p:nvSpPr>
        <p:spPr>
          <a:xfrm>
            <a:off x="764770" y="282633"/>
            <a:ext cx="6991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Average speed of sound in neutron stars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A93E113-5EB8-3A36-6AC5-4A38534548DF}"/>
                  </a:ext>
                </a:extLst>
              </p:cNvPr>
              <p:cNvSpPr txBox="1"/>
              <p:nvPr/>
            </p:nvSpPr>
            <p:spPr>
              <a:xfrm>
                <a:off x="931025" y="989215"/>
                <a:ext cx="10463570" cy="20602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/>
                  <a:t>The ratio of the central pressure to the central density in NSs can be reinterpreted </a:t>
                </a:r>
                <a:br>
                  <a:rPr lang="en-US" altLang="zh-CN" sz="2400" dirty="0"/>
                </a:br>
                <a:r>
                  <a:rPr lang="en-US" altLang="zh-CN" sz="2400" dirty="0"/>
                  <a:t>as the average speed of sound as follows: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nary>
                        <m:nary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zh-CN" alt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sup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24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zh-CN" altLang="en-US" sz="2400" i="1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den>
                          </m:f>
                          <m:nary>
                            <m:nary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zh-CN" altLang="en-US" sz="2400" i="1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sup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2400" i="1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altLang="zh-CN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40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altLang="zh-CN" sz="240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zh-CN" altLang="en-US" sz="2400" i="1"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p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altLang="zh-CN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zh-CN" altLang="en-US" sz="2400" i="1" smtClean="0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          (5)</m:t>
                      </m:r>
                    </m:oMath>
                  </m:oMathPara>
                </a14:m>
                <a:endParaRPr lang="en-US" altLang="zh-CN" sz="2400" dirty="0"/>
              </a:p>
              <a:p>
                <a:r>
                  <a:rPr lang="en-US" altLang="zh-CN" sz="2400" dirty="0"/>
                  <a:t>the average speed of sound over energy interval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zh-CN" altLang="en-US" sz="24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</m:oMath>
                </a14:m>
                <a:r>
                  <a:rPr lang="en-US" altLang="zh-CN" sz="2400" dirty="0"/>
                  <a:t>, and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0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sz="2400" dirty="0"/>
                  <a:t>.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A93E113-5EB8-3A36-6AC5-4A3853454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25" y="989215"/>
                <a:ext cx="10463570" cy="2060244"/>
              </a:xfrm>
              <a:prstGeom prst="rect">
                <a:avLst/>
              </a:prstGeom>
              <a:blipFill>
                <a:blip r:embed="rId2"/>
                <a:stretch>
                  <a:fillRect l="-932" t="-2367" b="-29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5DDFEA2-420D-643D-0764-226A757EC2BA}"/>
                  </a:ext>
                </a:extLst>
              </p:cNvPr>
              <p:cNvSpPr txBox="1"/>
              <p:nvPr/>
            </p:nvSpPr>
            <p:spPr>
              <a:xfrm>
                <a:off x="931025" y="3599411"/>
                <a:ext cx="10255751" cy="152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Using Eq.(5), rewrite Eq.(2) and (3) :</a:t>
                </a:r>
                <a:br>
                  <a:rPr lang="en-US" altLang="zh-CN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     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en-US" altLang="zh-CN" sz="24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altLang="zh-CN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   (7)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5DDFEA2-420D-643D-0764-226A757EC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25" y="3599411"/>
                <a:ext cx="10255751" cy="1524841"/>
              </a:xfrm>
              <a:prstGeom prst="rect">
                <a:avLst/>
              </a:prstGeom>
              <a:blipFill>
                <a:blip r:embed="rId3"/>
                <a:stretch>
                  <a:fillRect l="-951" t="-3187" b="-43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6D22083-E044-ED4B-A7AC-CF7C98E146BA}"/>
                  </a:ext>
                </a:extLst>
              </p:cNvPr>
              <p:cNvSpPr txBox="1"/>
              <p:nvPr/>
            </p:nvSpPr>
            <p:spPr>
              <a:xfrm>
                <a:off x="931024" y="5436523"/>
                <a:ext cx="104635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/>
                  <a:t>∆</a:t>
                </a:r>
                <a:r>
                  <a:rPr lang="en-US" altLang="zh-CN" sz="2400" dirty="0"/>
                  <a:t> increases when</a:t>
                </a: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微软雅黑" panose="020B0503020204020204" pitchFamily="34" charset="-122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altLang="zh-CN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altLang="zh-CN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kumimoji="0" lang="en-US" altLang="zh-CN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kumimoji="0" lang="en-US" altLang="zh-CN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sz="2400" dirty="0"/>
                  <a:t> is smaller than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altLang="zh-CN" sz="2400" dirty="0"/>
                  <a:t> and decreases 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sz="2400" dirty="0"/>
                  <a:t> is larger than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altLang="zh-CN" sz="2400" dirty="0"/>
                  <a:t>. 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6D22083-E044-ED4B-A7AC-CF7C98E14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24" y="5436523"/>
                <a:ext cx="10463569" cy="461665"/>
              </a:xfrm>
              <a:prstGeom prst="rect">
                <a:avLst/>
              </a:prstGeom>
              <a:blipFill>
                <a:blip r:embed="rId4"/>
                <a:stretch>
                  <a:fillRect l="-932" t="-10526" r="-1399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49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4D6B5-778B-0395-2A3B-1E607B30E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6746A97-941E-9961-F91F-31E54D4CB304}"/>
              </a:ext>
            </a:extLst>
          </p:cNvPr>
          <p:cNvSpPr txBox="1"/>
          <p:nvPr/>
        </p:nvSpPr>
        <p:spPr>
          <a:xfrm>
            <a:off x="764770" y="282633"/>
            <a:ext cx="6957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Average speed of sound in neutron stars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61D1613-0A39-E967-D075-D22DBC30F3EE}"/>
                  </a:ext>
                </a:extLst>
              </p:cNvPr>
              <p:cNvSpPr txBox="1"/>
              <p:nvPr/>
            </p:nvSpPr>
            <p:spPr>
              <a:xfrm>
                <a:off x="3047308" y="1055235"/>
                <a:ext cx="6097384" cy="11555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∆=</m:t>
                      </m:r>
                      <m:f>
                        <m:fPr>
                          <m:ctrlP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kumimoji="0" lang="en-US" altLang="zh-CN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SupPr>
                            <m:e>
                              <m: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𝑐</m:t>
                              </m:r>
                            </m:e>
                            <m:sub>
                              <m: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𝑠</m:t>
                              </m:r>
                            </m:sub>
                            <m:sup>
                              <m: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     </m:t>
                      </m:r>
                      <m:d>
                        <m:dPr>
                          <m:ctrlP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∆</m:t>
                          </m:r>
                        </m:e>
                        <m:sup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′</m:t>
                          </m:r>
                        </m:sup>
                      </m:sSup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kumimoji="0" lang="en-US" altLang="zh-CN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bSupPr>
                            <m:e>
                              <m: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𝑐</m:t>
                              </m:r>
                            </m:e>
                            <m:sub>
                              <m: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𝑠</m:t>
                              </m:r>
                            </m:sub>
                            <m:sup>
                              <m: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kumimoji="0" lang="en-US" altLang="zh-CN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−</m:t>
                      </m:r>
                      <m:sSubSup>
                        <m:sSubSupPr>
                          <m:ctrlPr>
                            <a:rPr kumimoji="0" lang="en-US" altLang="zh-CN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SupPr>
                        <m:e>
                          <m:r>
                            <a:rPr kumimoji="0" lang="en-US" altLang="zh-CN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𝑐</m:t>
                          </m:r>
                        </m:e>
                        <m:sub>
                          <m:r>
                            <a:rPr kumimoji="0" lang="en-US" altLang="zh-CN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𝑠</m:t>
                          </m:r>
                        </m:sub>
                        <m:sup>
                          <m:r>
                            <a:rPr kumimoji="0" lang="en-US" altLang="zh-CN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sup>
                      </m:sSubSup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   (7)</m:t>
                      </m:r>
                    </m:oMath>
                  </m:oMathPara>
                </a14:m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61D1613-0A39-E967-D075-D22DBC30F3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308" y="1055235"/>
                <a:ext cx="6097384" cy="1155509"/>
              </a:xfrm>
              <a:prstGeom prst="rect">
                <a:avLst/>
              </a:prstGeom>
              <a:blipFill>
                <a:blip r:embed="rId2"/>
                <a:stretch>
                  <a:fillRect b="-6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ED10153-8A0C-95C3-4D6B-97E4F3797B37}"/>
                  </a:ext>
                </a:extLst>
              </p:cNvPr>
              <p:cNvSpPr txBox="1"/>
              <p:nvPr/>
            </p:nvSpPr>
            <p:spPr>
              <a:xfrm>
                <a:off x="764770" y="2460126"/>
                <a:ext cx="10582103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The restoration of conformal symmetry requires a simultaneous convergence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sz="240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altLang="zh-CN" sz="2400" dirty="0"/>
                  <a:t> to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400" dirty="0"/>
                  <a:t>.</a:t>
                </a:r>
              </a:p>
              <a:p>
                <a:r>
                  <a:rPr lang="en-US" altLang="zh-CN" sz="2400" dirty="0"/>
                  <a:t>The trace anomaly vanishes when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altLang="zh-CN" sz="2400" dirty="0"/>
                  <a:t> reaches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400" dirty="0"/>
                  <a:t>, which means that it must exceed the conformal value at smaller energy densities.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ED10153-8A0C-95C3-4D6B-97E4F3797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70" y="2460126"/>
                <a:ext cx="10582103" cy="1569660"/>
              </a:xfrm>
              <a:prstGeom prst="rect">
                <a:avLst/>
              </a:prstGeom>
              <a:blipFill>
                <a:blip r:embed="rId3"/>
                <a:stretch>
                  <a:fillRect l="-864" t="-13619" b="-326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531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B9052-3F7C-5999-C174-5874E9E52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77F7972-0C3B-6ADF-5BAE-DEB509C25618}"/>
              </a:ext>
            </a:extLst>
          </p:cNvPr>
          <p:cNvSpPr txBox="1"/>
          <p:nvPr/>
        </p:nvSpPr>
        <p:spPr>
          <a:xfrm>
            <a:off x="764770" y="282633"/>
            <a:ext cx="7165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Consequences of vanishing trace anomaly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52D97F60-29F1-C653-EE28-BDED1381FFF2}"/>
                  </a:ext>
                </a:extLst>
              </p:cNvPr>
              <p:cNvSpPr txBox="1"/>
              <p:nvPr/>
            </p:nvSpPr>
            <p:spPr>
              <a:xfrm>
                <a:off x="889462" y="1130531"/>
                <a:ext cx="10474036" cy="499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微软雅黑" panose="020B0503020204020204" pitchFamily="34" charset="-122"/>
                    <a:cs typeface="+mn-cs"/>
                  </a:rPr>
                  <a:t>Assume that the trace anomaly vanishes at some finite energy density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zh-CN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𝜖</m:t>
                        </m:r>
                      </m:e>
                      <m:sub>
                        <m: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𝑐</m:t>
                        </m:r>
                      </m:sub>
                    </m:sSub>
                  </m:oMath>
                </a14:m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微软雅黑" panose="020B0503020204020204" pitchFamily="34" charset="-122"/>
                    <a:cs typeface="+mn-cs"/>
                  </a:rPr>
                  <a:t>,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∆</m:t>
                          </m:r>
                        </m:e>
                        <m:sub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𝑐</m:t>
                          </m:r>
                        </m:sub>
                      </m:sSub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=0</m:t>
                      </m:r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↔</m:t>
                      </m:r>
                      <m:sSub>
                        <m:sSubPr>
                          <m:ctrlP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kumimoji="0" lang="en-US" altLang="zh-CN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kumimoji="0" lang="en-US" altLang="zh-CN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kumimoji="0" lang="en-US" altLang="zh-CN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kumimoji="0" lang="en-US" altLang="zh-CN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kumimoji="0" lang="en-US" altLang="zh-CN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b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𝑐</m:t>
                          </m:r>
                        </m:sub>
                      </m:sSub>
                      <m:r>
                        <a:rPr kumimoji="0" lang="en-US" altLang="zh-CN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altLang="zh-C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微软雅黑" panose="020B0503020204020204" pitchFamily="34" charset="-122"/>
                    <a:cs typeface="+mn-cs"/>
                  </a:rPr>
                  <a:t>If the EOS is known up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0" lang="en-US" altLang="zh-CN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zh-CN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𝜖</m:t>
                            </m:r>
                          </m:e>
                          <m:sub>
                            <m:r>
                              <a:rPr kumimoji="0" lang="en-US" altLang="zh-CN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𝑙</m:t>
                            </m:r>
                          </m:sub>
                        </m:sSub>
                        <m: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&lt;</m:t>
                        </m:r>
                        <m:r>
                          <a:rPr kumimoji="0" lang="zh-CN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𝜖</m:t>
                        </m:r>
                      </m:e>
                      <m:sub>
                        <m:r>
                          <a:rPr kumimoji="0" lang="en-US" altLang="zh-CN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𝑐</m:t>
                        </m:r>
                      </m:sub>
                    </m:sSub>
                  </m:oMath>
                </a14:m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微软雅黑" panose="020B0503020204020204" pitchFamily="34" charset="-122"/>
                    <a:cs typeface="+mn-cs"/>
                  </a:rPr>
                  <a:t>, the average can be separated into two segments,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微软雅黑" panose="020B0503020204020204" pitchFamily="34" charset="-122"/>
                    <a:cs typeface="+mn-cs"/>
                  </a:rPr>
                  <a:t>Namely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nary>
                            <m:nary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2400" i="1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</m:nary>
                          <m:f>
                            <m:f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nary>
                            <m:nary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2400" i="1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den>
                              </m:f>
                              <m:nary>
                                <m:nary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zh-CN" altLang="en-US" sz="2400" i="1"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p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sSubSup>
                                    <m:sSubSupPr>
                                      <m:ctrl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nary>
                        </m:e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altLang="zh-CN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  <m:f>
                            <m:fPr>
                              <m:ctrlPr>
                                <a:rPr lang="en-US" altLang="zh-CN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zh-CN" alt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d>
                            <m:dPr>
                              <m:ctrlPr>
                                <a:rPr lang="en-US" altLang="zh-CN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(10)</m:t>
                          </m:r>
                        </m:e>
                      </m:eqArr>
                    </m:oMath>
                  </m:oMathPara>
                </a14:m>
                <a:endParaRPr lang="en-US" altLang="zh-CN" sz="2400" i="0" dirty="0">
                  <a:latin typeface="Calibri"/>
                </a:endParaRPr>
              </a:p>
              <a:p>
                <a:pPr lvl="0"/>
                <a:r>
                  <a:rPr lang="en-US" altLang="zh-CN" sz="2400" i="0" dirty="0">
                    <a:latin typeface="Calibri"/>
                  </a:rPr>
                  <a:t>Where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altLang="zh-CN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400" i="0" dirty="0">
                    <a:latin typeface="Calibri"/>
                  </a:rPr>
                  <a:t> is the average speed of sound over the energy interval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0,</m:t>
                        </m:r>
                        <m:sSub>
                          <m:sSubPr>
                            <m:ctrlP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i="0" dirty="0">
                    <a:latin typeface="Calibri"/>
                  </a:rPr>
                  <a:t> </a:t>
                </a:r>
              </a:p>
              <a:p>
                <a:pPr lvl="0"/>
                <a:r>
                  <a:rPr lang="en-US" altLang="zh-CN" sz="2400" i="0" dirty="0">
                    <a:latin typeface="Calibri"/>
                  </a:rPr>
                  <a:t>and is assumed to be known, and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sup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zh-CN" altLang="en-US" sz="240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sSubSup>
                            <m:sSubSup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US" altLang="zh-CN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  <m:f>
                            <m:fPr>
                              <m:type m:val="lin"/>
                              <m:ctrlPr>
                                <a:rPr lang="en-US" altLang="zh-CN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type m:val="lin"/>
                              <m:ctrlPr>
                                <a:rPr lang="en-US" altLang="zh-CN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          (12)</m:t>
                      </m:r>
                    </m:oMath>
                  </m:oMathPara>
                </a14:m>
                <a:endParaRPr lang="en-US" altLang="zh-CN" sz="2400" i="0" dirty="0">
                  <a:latin typeface="Calibri"/>
                </a:endParaRP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52D97F60-29F1-C653-EE28-BDED1381F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2" y="1130531"/>
                <a:ext cx="10474036" cy="4997715"/>
              </a:xfrm>
              <a:prstGeom prst="rect">
                <a:avLst/>
              </a:prstGeom>
              <a:blipFill>
                <a:blip r:embed="rId2"/>
                <a:stretch>
                  <a:fillRect l="-931" t="-976" r="-7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95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F720F2-2E84-3E96-1AED-6F06296B8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650B64E-B0E0-F7D0-0832-F9116A6F30E2}"/>
              </a:ext>
            </a:extLst>
          </p:cNvPr>
          <p:cNvSpPr txBox="1"/>
          <p:nvPr/>
        </p:nvSpPr>
        <p:spPr>
          <a:xfrm>
            <a:off x="764770" y="282633"/>
            <a:ext cx="6567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Results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9A7F9110-8A81-FEC0-45BE-764EB6F2AFB2}"/>
                  </a:ext>
                </a:extLst>
              </p:cNvPr>
              <p:cNvSpPr txBox="1"/>
              <p:nvPr/>
            </p:nvSpPr>
            <p:spPr>
              <a:xfrm>
                <a:off x="889462" y="1130531"/>
                <a:ext cx="1047403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2400" i="0" dirty="0">
                    <a:latin typeface="Calibri"/>
                  </a:rPr>
                  <a:t>One can use the low-density EOS</a:t>
                </a:r>
                <a:r>
                  <a:rPr lang="en-US" altLang="zh-CN" sz="2400" dirty="0">
                    <a:latin typeface="Calibri"/>
                  </a:rPr>
                  <a:t> to determine the value of </a:t>
                </a:r>
                <a14:m>
                  <m:oMath xmlns:m="http://schemas.openxmlformats.org/officeDocument/2006/math">
                    <m:r>
                      <a:rPr lang="zh-CN" altLang="en-US" sz="240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zh-CN" sz="2400" i="0" dirty="0">
                    <a:latin typeface="Calibri"/>
                  </a:rPr>
                  <a:t> and estimate the lower bound for the maximum of speed of sound in the cores of NSs.</a:t>
                </a: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9A7F9110-8A81-FEC0-45BE-764EB6F2A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2" y="1130531"/>
                <a:ext cx="10474036" cy="830997"/>
              </a:xfrm>
              <a:prstGeom prst="rect">
                <a:avLst/>
              </a:prstGeom>
              <a:blipFill>
                <a:blip r:embed="rId2"/>
                <a:stretch>
                  <a:fillRect l="-931" t="-5839" b="-153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22125F0D-EBBA-BB45-1BD8-6D11428CE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026" y="1983676"/>
            <a:ext cx="6439799" cy="45916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4B3BE614-4AE2-6CCA-4ECF-602C7E6CCF36}"/>
                  </a:ext>
                </a:extLst>
              </p:cNvPr>
              <p:cNvSpPr txBox="1"/>
              <p:nvPr/>
            </p:nvSpPr>
            <p:spPr>
              <a:xfrm>
                <a:off x="7038802" y="2286206"/>
                <a:ext cx="4108565" cy="6949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18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altLang="zh-CN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altLang="zh-CN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US" altLang="zh-CN" sz="18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altLang="zh-CN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  <m:f>
                            <m:fPr>
                              <m:type m:val="lin"/>
                              <m:ctrlPr>
                                <a:rPr lang="en-US" altLang="zh-CN" sz="18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type m:val="lin"/>
                              <m:ctrlPr>
                                <a:rPr lang="en-US" altLang="zh-CN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          (12)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4B3BE614-4AE2-6CCA-4ECF-602C7E6CC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802" y="2286206"/>
                <a:ext cx="4108565" cy="6949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F7838D15-846E-28AB-C6A9-B4A0E3F089C5}"/>
                  </a:ext>
                </a:extLst>
              </p:cNvPr>
              <p:cNvSpPr txBox="1"/>
              <p:nvPr/>
            </p:nvSpPr>
            <p:spPr>
              <a:xfrm>
                <a:off x="7038802" y="3104803"/>
                <a:ext cx="432469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The author requires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zh-CN" sz="2000" dirty="0"/>
                  <a:t> has to reproduce the estimated central energy density of maximally massive neutron stars, which yields </a:t>
                </a:r>
                <a14:m>
                  <m:oMath xmlns:m="http://schemas.openxmlformats.org/officeDocument/2006/math">
                    <m:r>
                      <a:rPr lang="zh-CN" altLang="en-US" sz="20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=0.41−0.49.</m:t>
                    </m:r>
                  </m:oMath>
                </a14:m>
                <a:endParaRPr lang="en-US" altLang="zh-CN" sz="2000" b="0" dirty="0"/>
              </a:p>
              <a:p>
                <a:endParaRPr lang="en-US" altLang="zh-CN" sz="2000" dirty="0"/>
              </a:p>
              <a:p>
                <a:r>
                  <a:rPr lang="en-US" altLang="zh-CN" sz="2000" dirty="0"/>
                  <a:t>Indicating that the speed of sound exceeds the conformal value at energy densities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zh-CN" altLang="en-US" sz="2000" dirty="0"/>
                  <a:t> </a:t>
                </a:r>
                <a:r>
                  <a:rPr lang="en-US" altLang="zh-CN" sz="20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zh-CN" sz="2000" dirty="0"/>
                  <a:t>.</a:t>
                </a:r>
                <a:endParaRPr lang="zh-CN" altLang="en-US" sz="2000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F7838D15-846E-28AB-C6A9-B4A0E3F08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802" y="3104803"/>
                <a:ext cx="4324696" cy="2554545"/>
              </a:xfrm>
              <a:prstGeom prst="rect">
                <a:avLst/>
              </a:prstGeom>
              <a:blipFill>
                <a:blip r:embed="rId5"/>
                <a:stretch>
                  <a:fillRect l="-1551" t="-1193" r="-1834" b="-33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707030"/>
      </p:ext>
    </p:extLst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697</Words>
  <Application>Microsoft Office PowerPoint</Application>
  <PresentationFormat>宽屏</PresentationFormat>
  <Paragraphs>66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WPS</vt:lpstr>
      <vt:lpstr>Average speed of sound  in neutron stars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1</dc:creator>
  <cp:lastModifiedBy>Xuefeng Ma</cp:lastModifiedBy>
  <cp:revision>5</cp:revision>
  <dcterms:created xsi:type="dcterms:W3CDTF">2023-08-09T12:44:55Z</dcterms:created>
  <dcterms:modified xsi:type="dcterms:W3CDTF">2024-11-22T00:37:16Z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2052-12.1.0.15259</vt:lpwstr>
  </property>
</Properties>
</file>