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029" r:id="rId2"/>
    <p:sldId id="1030" r:id="rId3"/>
    <p:sldId id="1031" r:id="rId4"/>
    <p:sldId id="1036" r:id="rId5"/>
    <p:sldId id="1037" r:id="rId6"/>
    <p:sldId id="1039" r:id="rId7"/>
    <p:sldId id="1034" r:id="rId8"/>
    <p:sldId id="1032" r:id="rId9"/>
    <p:sldId id="1038" r:id="rId10"/>
    <p:sldId id="1035" r:id="rId1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3" autoAdjust="0"/>
    <p:restoredTop sz="88126" autoAdjust="0"/>
  </p:normalViewPr>
  <p:slideViewPr>
    <p:cSldViewPr>
      <p:cViewPr>
        <p:scale>
          <a:sx n="100" d="100"/>
          <a:sy n="100" d="100"/>
        </p:scale>
        <p:origin x="377" y="11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22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77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3C4265B-C0FD-4908-9AC9-EBF72E2A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Baseline for </a:t>
            </a:r>
            <a:r>
              <a:rPr lang="en-US" altLang="zh-CN" dirty="0" err="1"/>
              <a:t>SiPM</a:t>
            </a:r>
            <a:r>
              <a:rPr lang="en-US" altLang="zh-CN" dirty="0"/>
              <a:t> readout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3D603B-7E22-4620-A99B-E0C6F99D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1F983CD-7F33-4677-B8D8-DC43325F7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141507"/>
            <a:ext cx="10972800" cy="1214844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Reuse the ASIC scheme from ECAL or HCAL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Revise according to the constraints from cooling and mechanical structure of the detector</a:t>
            </a:r>
            <a:endParaRPr lang="zh-CN" altLang="en-US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D5AB624-0A86-4877-B7C0-839F3FD9D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448330"/>
            <a:ext cx="9793088" cy="342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0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30C7FC3-75BB-4053-ADD7-A97767CB5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412776"/>
            <a:ext cx="8424936" cy="473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B35211-583D-42E8-855B-C052C35C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603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3F6B10D-442A-49B8-932E-671A6FAFB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81128"/>
            <a:ext cx="10972800" cy="2016224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FEB (Front-end Electronics Board)</a:t>
            </a:r>
          </a:p>
          <a:p>
            <a:pPr lvl="1"/>
            <a:r>
              <a:rPr lang="en-US" altLang="zh-CN" dirty="0"/>
              <a:t>Commercial chips with radiation tolerance based on past studies for particle physics experiments</a:t>
            </a:r>
          </a:p>
          <a:p>
            <a:pPr lvl="1"/>
            <a:r>
              <a:rPr lang="en-US" altLang="zh-CN" dirty="0"/>
              <a:t>FPGA based TDC for TOA and TOT measurement with ~1 ns time resolution</a:t>
            </a:r>
          </a:p>
          <a:p>
            <a:pPr lvl="1"/>
            <a:r>
              <a:rPr lang="en-US" altLang="zh-CN" dirty="0"/>
              <a:t>ADC for charge measurement or TOT calibration</a:t>
            </a:r>
          </a:p>
          <a:p>
            <a:pPr lvl="1"/>
            <a:r>
              <a:rPr lang="en-US" altLang="zh-CN" dirty="0"/>
              <a:t>DAC for threshold setting or </a:t>
            </a:r>
            <a:r>
              <a:rPr lang="en-US" altLang="zh-CN" dirty="0" err="1"/>
              <a:t>SiPM</a:t>
            </a:r>
            <a:r>
              <a:rPr lang="en-US" altLang="zh-CN" dirty="0"/>
              <a:t> bias voltage adjustment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0D3D650-7307-433C-801C-E693AFAC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142852"/>
            <a:ext cx="10585176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Alternative:</a:t>
            </a:r>
            <a:r>
              <a:rPr lang="zh-CN" altLang="en-US" dirty="0"/>
              <a:t> </a:t>
            </a:r>
            <a:r>
              <a:rPr lang="en-US" altLang="zh-CN" dirty="0"/>
              <a:t>discrete device</a:t>
            </a:r>
            <a:r>
              <a:rPr lang="zh-CN" altLang="en-US" dirty="0"/>
              <a:t> </a:t>
            </a:r>
            <a:r>
              <a:rPr lang="en-US" altLang="zh-CN" dirty="0"/>
              <a:t>scheme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C58342-DA97-4D00-9593-C2CFBDC9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E2058B1-4F75-4C74-BA3A-7CFC982DD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412776"/>
            <a:ext cx="1023257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1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CBB3389-AD86-4A39-8F00-1E7BF4EC3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81128"/>
            <a:ext cx="11247040" cy="1545036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Reuse JUNO-TAO electronics for readout, clock synchronization and TDAQ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To accelerate the development schedule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B7F0343-A5E7-4782-A9BF-33003734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Near-term test environment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8B313E-19D6-4D3B-9B18-540A0395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E9A0E7-824E-48D2-8E12-499C6CA0B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88" y="1412776"/>
            <a:ext cx="1023257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9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EB1F5F61-1BDC-4B2D-B43A-96D7B7060016}"/>
              </a:ext>
            </a:extLst>
          </p:cNvPr>
          <p:cNvSpPr/>
          <p:nvPr/>
        </p:nvSpPr>
        <p:spPr>
          <a:xfrm>
            <a:off x="333910" y="1546011"/>
            <a:ext cx="3485072" cy="351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96A15D7C-AA38-4D61-AB68-589E0416A1AF}"/>
              </a:ext>
            </a:extLst>
          </p:cNvPr>
          <p:cNvSpPr/>
          <p:nvPr/>
        </p:nvSpPr>
        <p:spPr>
          <a:xfrm>
            <a:off x="4856662" y="1398531"/>
            <a:ext cx="1375753" cy="351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23553383-2D59-4ECA-9D7A-9C68DEF6180F}"/>
              </a:ext>
            </a:extLst>
          </p:cNvPr>
          <p:cNvSpPr/>
          <p:nvPr/>
        </p:nvSpPr>
        <p:spPr>
          <a:xfrm>
            <a:off x="4956260" y="1303080"/>
            <a:ext cx="1375753" cy="351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AA9C66E0-9F99-41F4-BE87-E3CACBAF54FC}"/>
              </a:ext>
            </a:extLst>
          </p:cNvPr>
          <p:cNvSpPr/>
          <p:nvPr/>
        </p:nvSpPr>
        <p:spPr>
          <a:xfrm>
            <a:off x="5057123" y="1210330"/>
            <a:ext cx="1375753" cy="351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944FA1C9-66B2-41E6-BAFA-6E45B45BBC9D}"/>
              </a:ext>
            </a:extLst>
          </p:cNvPr>
          <p:cNvSpPr/>
          <p:nvPr/>
        </p:nvSpPr>
        <p:spPr>
          <a:xfrm>
            <a:off x="428303" y="1436418"/>
            <a:ext cx="3485072" cy="351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C8EF604-7344-4FE4-8DFE-99155FE3EC25}"/>
              </a:ext>
            </a:extLst>
          </p:cNvPr>
          <p:cNvSpPr/>
          <p:nvPr/>
        </p:nvSpPr>
        <p:spPr>
          <a:xfrm>
            <a:off x="550413" y="1321082"/>
            <a:ext cx="3485072" cy="351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091BF65E-53B0-4A94-ACB7-F085E7E1FD68}"/>
              </a:ext>
            </a:extLst>
          </p:cNvPr>
          <p:cNvSpPr/>
          <p:nvPr/>
        </p:nvSpPr>
        <p:spPr>
          <a:xfrm>
            <a:off x="666712" y="1196751"/>
            <a:ext cx="3485072" cy="351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7" name="内容占位符 86">
            <a:extLst>
              <a:ext uri="{FF2B5EF4-FFF2-40B4-BE49-F238E27FC236}">
                <a16:creationId xmlns:a16="http://schemas.microsoft.com/office/drawing/2014/main" id="{3C5E0A69-0FE1-435E-B671-BF98B7E5A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6" t="14771" r="14182" b="20610"/>
          <a:stretch/>
        </p:blipFill>
        <p:spPr>
          <a:xfrm>
            <a:off x="1054910" y="5181815"/>
            <a:ext cx="2708675" cy="1510333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EE1EC433-BB85-4F1A-A5C3-CDCBB679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Stage scheme (M x N x O)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8B70CF-0E9C-43F7-9C1C-91F625D7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EA0E4D9-3DFD-49C6-9309-2601388C9B68}"/>
              </a:ext>
            </a:extLst>
          </p:cNvPr>
          <p:cNvSpPr/>
          <p:nvPr/>
        </p:nvSpPr>
        <p:spPr>
          <a:xfrm>
            <a:off x="824213" y="1340768"/>
            <a:ext cx="936104" cy="725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SiPM</a:t>
            </a:r>
            <a:endParaRPr lang="zh-CN" altLang="en-US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783BD9E-A6C1-431F-B065-CA547E35747F}"/>
              </a:ext>
            </a:extLst>
          </p:cNvPr>
          <p:cNvSpPr/>
          <p:nvPr/>
        </p:nvSpPr>
        <p:spPr>
          <a:xfrm>
            <a:off x="1991544" y="1340768"/>
            <a:ext cx="936104" cy="73593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AMP</a:t>
            </a:r>
            <a:endParaRPr lang="zh-CN" altLang="en-US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7CCBE738-7C99-48C9-A941-C56CC213A923}"/>
              </a:ext>
            </a:extLst>
          </p:cNvPr>
          <p:cNvSpPr/>
          <p:nvPr/>
        </p:nvSpPr>
        <p:spPr>
          <a:xfrm>
            <a:off x="2567608" y="2385484"/>
            <a:ext cx="936104" cy="725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LV-3</a:t>
            </a:r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4E162BF-5D9F-49FA-83CE-DF2C5B6A09F2}"/>
              </a:ext>
            </a:extLst>
          </p:cNvPr>
          <p:cNvSpPr/>
          <p:nvPr/>
        </p:nvSpPr>
        <p:spPr>
          <a:xfrm>
            <a:off x="3143672" y="1340768"/>
            <a:ext cx="864096" cy="725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Discri</a:t>
            </a:r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614570DB-D05E-4DFD-85CE-030783D135A4}"/>
              </a:ext>
            </a:extLst>
          </p:cNvPr>
          <p:cNvSpPr/>
          <p:nvPr/>
        </p:nvSpPr>
        <p:spPr>
          <a:xfrm>
            <a:off x="5296312" y="1340768"/>
            <a:ext cx="936104" cy="725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TDC</a:t>
            </a:r>
          </a:p>
          <a:p>
            <a:pPr algn="ctr"/>
            <a:r>
              <a:rPr lang="en-US" altLang="zh-CN" sz="1600" dirty="0"/>
              <a:t>8~16 </a:t>
            </a:r>
            <a:r>
              <a:rPr lang="en-US" altLang="zh-CN" sz="1600" dirty="0" err="1"/>
              <a:t>ch</a:t>
            </a:r>
            <a:endParaRPr lang="zh-CN" altLang="en-US" sz="1600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F27B127E-A37C-4C7F-96A2-D0D7595DF1E5}"/>
              </a:ext>
            </a:extLst>
          </p:cNvPr>
          <p:cNvSpPr/>
          <p:nvPr/>
        </p:nvSpPr>
        <p:spPr>
          <a:xfrm>
            <a:off x="8256240" y="2385484"/>
            <a:ext cx="936104" cy="725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LV-2</a:t>
            </a:r>
            <a:endParaRPr lang="zh-CN" alt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5AEBDFE-474F-495A-9AB9-5CCE2EC207FF}"/>
              </a:ext>
            </a:extLst>
          </p:cNvPr>
          <p:cNvSpPr/>
          <p:nvPr/>
        </p:nvSpPr>
        <p:spPr>
          <a:xfrm>
            <a:off x="5296312" y="3783650"/>
            <a:ext cx="936104" cy="725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HV-2</a:t>
            </a:r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AB82403-54F4-4B62-B421-8FC6DCBE4034}"/>
              </a:ext>
            </a:extLst>
          </p:cNvPr>
          <p:cNvSpPr/>
          <p:nvPr/>
        </p:nvSpPr>
        <p:spPr>
          <a:xfrm>
            <a:off x="8151079" y="1340768"/>
            <a:ext cx="864096" cy="73593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/>
              <a:t>Data Link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F571EF5-E2FE-4081-97BE-E90D9F04F645}"/>
              </a:ext>
            </a:extLst>
          </p:cNvPr>
          <p:cNvSpPr/>
          <p:nvPr/>
        </p:nvSpPr>
        <p:spPr>
          <a:xfrm>
            <a:off x="9159775" y="1345277"/>
            <a:ext cx="792088" cy="725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Optical Module</a:t>
            </a:r>
            <a:endParaRPr lang="zh-CN" altLang="en-US" sz="1200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A65325A2-F089-4D24-8FC9-F1D16DC053A8}"/>
              </a:ext>
            </a:extLst>
          </p:cNvPr>
          <p:cNvSpPr/>
          <p:nvPr/>
        </p:nvSpPr>
        <p:spPr>
          <a:xfrm>
            <a:off x="10833325" y="1340768"/>
            <a:ext cx="792088" cy="725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TDAQ</a:t>
            </a:r>
            <a:endParaRPr lang="zh-CN" altLang="en-US" sz="1400" dirty="0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B94CE1EE-DC3B-42F9-96E3-A5525377B6E0}"/>
              </a:ext>
            </a:extLst>
          </p:cNvPr>
          <p:cNvSpPr/>
          <p:nvPr/>
        </p:nvSpPr>
        <p:spPr>
          <a:xfrm>
            <a:off x="10833325" y="2385484"/>
            <a:ext cx="792088" cy="725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LV-1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8917C9EF-45AA-4D7F-9F9D-9367D473B542}"/>
              </a:ext>
            </a:extLst>
          </p:cNvPr>
          <p:cNvSpPr/>
          <p:nvPr/>
        </p:nvSpPr>
        <p:spPr>
          <a:xfrm>
            <a:off x="10848528" y="3429000"/>
            <a:ext cx="792088" cy="725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HV-1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F0480E0-93E3-422A-AD6B-7D8742139455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1760317" y="1703503"/>
            <a:ext cx="231227" cy="5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CEB63848-59F3-449F-90E7-D831728BAF2D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2927648" y="1703503"/>
            <a:ext cx="216024" cy="5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114620C-D14A-45D1-8F6C-9D1EAF4DDE87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4007768" y="1703503"/>
            <a:ext cx="1288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91CBDE24-E1A3-4A98-8437-27EF8DA39D93}"/>
              </a:ext>
            </a:extLst>
          </p:cNvPr>
          <p:cNvCxnSpPr>
            <a:cxnSpLocks/>
            <a:stCxn id="11" idx="3"/>
            <a:endCxn id="60" idx="1"/>
          </p:cNvCxnSpPr>
          <p:nvPr/>
        </p:nvCxnSpPr>
        <p:spPr>
          <a:xfrm>
            <a:off x="6232416" y="1703503"/>
            <a:ext cx="8350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52F0DB3-EDBF-491E-B7D1-EEC8972DC8A3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9015175" y="1708012"/>
            <a:ext cx="144600" cy="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1B5B014E-8F1E-4B3F-8D1B-8BF8991B622E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9951863" y="1703503"/>
            <a:ext cx="881462" cy="4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5AB8C414-2302-4D27-9058-97D3BB18813F}"/>
              </a:ext>
            </a:extLst>
          </p:cNvPr>
          <p:cNvCxnSpPr>
            <a:cxnSpLocks/>
            <a:stCxn id="17" idx="1"/>
            <a:endCxn id="12" idx="3"/>
          </p:cNvCxnSpPr>
          <p:nvPr/>
        </p:nvCxnSpPr>
        <p:spPr>
          <a:xfrm flipH="1">
            <a:off x="9192344" y="2748219"/>
            <a:ext cx="16409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4E61C921-0DDB-481E-B9F6-209FA66D1824}"/>
              </a:ext>
            </a:extLst>
          </p:cNvPr>
          <p:cNvCxnSpPr>
            <a:cxnSpLocks/>
            <a:stCxn id="12" idx="1"/>
            <a:endCxn id="9" idx="3"/>
          </p:cNvCxnSpPr>
          <p:nvPr/>
        </p:nvCxnSpPr>
        <p:spPr>
          <a:xfrm flipH="1">
            <a:off x="3503712" y="2748219"/>
            <a:ext cx="47525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连接符: 肘形 52">
            <a:extLst>
              <a:ext uri="{FF2B5EF4-FFF2-40B4-BE49-F238E27FC236}">
                <a16:creationId xmlns:a16="http://schemas.microsoft.com/office/drawing/2014/main" id="{084C2EA6-FA47-44E1-BE88-40561B3D5B06}"/>
              </a:ext>
            </a:extLst>
          </p:cNvPr>
          <p:cNvCxnSpPr>
            <a:stCxn id="9" idx="0"/>
            <a:endCxn id="7" idx="2"/>
          </p:cNvCxnSpPr>
          <p:nvPr/>
        </p:nvCxnSpPr>
        <p:spPr>
          <a:xfrm rot="16200000" flipV="1">
            <a:off x="2593238" y="1943062"/>
            <a:ext cx="308781" cy="5760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连接符: 肘形 54">
            <a:extLst>
              <a:ext uri="{FF2B5EF4-FFF2-40B4-BE49-F238E27FC236}">
                <a16:creationId xmlns:a16="http://schemas.microsoft.com/office/drawing/2014/main" id="{76ADD866-9FC2-4E7E-A095-0778AB7F0C4C}"/>
              </a:ext>
            </a:extLst>
          </p:cNvPr>
          <p:cNvCxnSpPr>
            <a:stCxn id="9" idx="0"/>
            <a:endCxn id="10" idx="2"/>
          </p:cNvCxnSpPr>
          <p:nvPr/>
        </p:nvCxnSpPr>
        <p:spPr>
          <a:xfrm rot="5400000" flipH="1" flipV="1">
            <a:off x="3146067" y="1955831"/>
            <a:ext cx="319246" cy="54006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连接符: 肘形 58">
            <a:extLst>
              <a:ext uri="{FF2B5EF4-FFF2-40B4-BE49-F238E27FC236}">
                <a16:creationId xmlns:a16="http://schemas.microsoft.com/office/drawing/2014/main" id="{DCD2ED2E-851C-4343-9050-DF9F29CAA003}"/>
              </a:ext>
            </a:extLst>
          </p:cNvPr>
          <p:cNvCxnSpPr>
            <a:cxnSpLocks/>
            <a:stCxn id="12" idx="0"/>
            <a:endCxn id="14" idx="2"/>
          </p:cNvCxnSpPr>
          <p:nvPr/>
        </p:nvCxnSpPr>
        <p:spPr>
          <a:xfrm rot="16200000" flipV="1">
            <a:off x="8499320" y="2160511"/>
            <a:ext cx="308781" cy="14116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连接符: 肘形 60">
            <a:extLst>
              <a:ext uri="{FF2B5EF4-FFF2-40B4-BE49-F238E27FC236}">
                <a16:creationId xmlns:a16="http://schemas.microsoft.com/office/drawing/2014/main" id="{8528385F-D4C3-4EDA-A68E-2EF41E56BC19}"/>
              </a:ext>
            </a:extLst>
          </p:cNvPr>
          <p:cNvCxnSpPr>
            <a:stCxn id="12" idx="0"/>
            <a:endCxn id="15" idx="2"/>
          </p:cNvCxnSpPr>
          <p:nvPr/>
        </p:nvCxnSpPr>
        <p:spPr>
          <a:xfrm rot="5400000" flipH="1" flipV="1">
            <a:off x="8982687" y="1812353"/>
            <a:ext cx="314737" cy="8315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>
            <a:extLst>
              <a:ext uri="{FF2B5EF4-FFF2-40B4-BE49-F238E27FC236}">
                <a16:creationId xmlns:a16="http://schemas.microsoft.com/office/drawing/2014/main" id="{EA3DEE84-BB32-43B8-BFD3-C85FC7FEAC0F}"/>
              </a:ext>
            </a:extLst>
          </p:cNvPr>
          <p:cNvSpPr/>
          <p:nvPr/>
        </p:nvSpPr>
        <p:spPr>
          <a:xfrm>
            <a:off x="6932055" y="1196752"/>
            <a:ext cx="3124386" cy="3515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4D2284FC-BAC3-42BD-8C31-33285083529F}"/>
              </a:ext>
            </a:extLst>
          </p:cNvPr>
          <p:cNvSpPr txBox="1"/>
          <p:nvPr/>
        </p:nvSpPr>
        <p:spPr>
          <a:xfrm>
            <a:off x="767408" y="4257836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FEE</a:t>
            </a:r>
            <a:endParaRPr lang="zh-CN" altLang="en-US" dirty="0"/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4E5E2CA5-146F-46D2-B517-C20D8D22746C}"/>
              </a:ext>
            </a:extLst>
          </p:cNvPr>
          <p:cNvSpPr/>
          <p:nvPr/>
        </p:nvSpPr>
        <p:spPr>
          <a:xfrm>
            <a:off x="5288710" y="2919554"/>
            <a:ext cx="936104" cy="725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LV-2</a:t>
            </a:r>
            <a:endParaRPr lang="zh-CN" altLang="en-US" dirty="0"/>
          </a:p>
        </p:txBody>
      </p:sp>
      <p:cxnSp>
        <p:nvCxnSpPr>
          <p:cNvPr id="76" name="连接符: 肘形 75">
            <a:extLst>
              <a:ext uri="{FF2B5EF4-FFF2-40B4-BE49-F238E27FC236}">
                <a16:creationId xmlns:a16="http://schemas.microsoft.com/office/drawing/2014/main" id="{D574EFD5-D178-4B13-BE20-0BF5A143144D}"/>
              </a:ext>
            </a:extLst>
          </p:cNvPr>
          <p:cNvCxnSpPr>
            <a:stCxn id="72" idx="0"/>
            <a:endCxn id="11" idx="2"/>
          </p:cNvCxnSpPr>
          <p:nvPr/>
        </p:nvCxnSpPr>
        <p:spPr>
          <a:xfrm rot="5400000" flipH="1" flipV="1">
            <a:off x="5333905" y="2489095"/>
            <a:ext cx="853316" cy="760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: 圆角 78">
            <a:extLst>
              <a:ext uri="{FF2B5EF4-FFF2-40B4-BE49-F238E27FC236}">
                <a16:creationId xmlns:a16="http://schemas.microsoft.com/office/drawing/2014/main" id="{15D9DE3D-44FB-40D0-B6BE-284E7EBDC3EA}"/>
              </a:ext>
            </a:extLst>
          </p:cNvPr>
          <p:cNvSpPr/>
          <p:nvPr/>
        </p:nvSpPr>
        <p:spPr>
          <a:xfrm>
            <a:off x="2567608" y="3783650"/>
            <a:ext cx="936104" cy="7254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HV-Filter</a:t>
            </a:r>
            <a:endParaRPr lang="zh-CN" altLang="en-US" dirty="0"/>
          </a:p>
        </p:txBody>
      </p:sp>
      <p:cxnSp>
        <p:nvCxnSpPr>
          <p:cNvPr id="81" name="连接符: 肘形 80">
            <a:extLst>
              <a:ext uri="{FF2B5EF4-FFF2-40B4-BE49-F238E27FC236}">
                <a16:creationId xmlns:a16="http://schemas.microsoft.com/office/drawing/2014/main" id="{5AC4C6B1-DDFB-4172-B377-75EEB3E696CE}"/>
              </a:ext>
            </a:extLst>
          </p:cNvPr>
          <p:cNvCxnSpPr>
            <a:cxnSpLocks/>
            <a:stCxn id="13" idx="1"/>
            <a:endCxn id="79" idx="3"/>
          </p:cNvCxnSpPr>
          <p:nvPr/>
        </p:nvCxnSpPr>
        <p:spPr>
          <a:xfrm rot="10800000">
            <a:off x="3503712" y="4146385"/>
            <a:ext cx="1792600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连接符: 肘形 82">
            <a:extLst>
              <a:ext uri="{FF2B5EF4-FFF2-40B4-BE49-F238E27FC236}">
                <a16:creationId xmlns:a16="http://schemas.microsoft.com/office/drawing/2014/main" id="{6B51204C-DE49-4966-9A8A-026FCBA800FD}"/>
              </a:ext>
            </a:extLst>
          </p:cNvPr>
          <p:cNvCxnSpPr>
            <a:stCxn id="79" idx="1"/>
            <a:endCxn id="5" idx="2"/>
          </p:cNvCxnSpPr>
          <p:nvPr/>
        </p:nvCxnSpPr>
        <p:spPr>
          <a:xfrm rot="10800000">
            <a:off x="1292266" y="2066239"/>
            <a:ext cx="1275343" cy="208014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连接符: 肘形 84">
            <a:extLst>
              <a:ext uri="{FF2B5EF4-FFF2-40B4-BE49-F238E27FC236}">
                <a16:creationId xmlns:a16="http://schemas.microsoft.com/office/drawing/2014/main" id="{CB71A257-5C42-492E-A829-7466D9E767A8}"/>
              </a:ext>
            </a:extLst>
          </p:cNvPr>
          <p:cNvCxnSpPr>
            <a:cxnSpLocks/>
            <a:stCxn id="18" idx="1"/>
            <a:endCxn id="13" idx="3"/>
          </p:cNvCxnSpPr>
          <p:nvPr/>
        </p:nvCxnSpPr>
        <p:spPr>
          <a:xfrm rot="10800000" flipV="1">
            <a:off x="6232416" y="3791735"/>
            <a:ext cx="4616112" cy="3546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88">
            <a:extLst>
              <a:ext uri="{FF2B5EF4-FFF2-40B4-BE49-F238E27FC236}">
                <a16:creationId xmlns:a16="http://schemas.microsoft.com/office/drawing/2014/main" id="{3094A929-2242-4ED1-A7BF-53EACD759CB6}"/>
              </a:ext>
            </a:extLst>
          </p:cNvPr>
          <p:cNvSpPr txBox="1"/>
          <p:nvPr/>
        </p:nvSpPr>
        <p:spPr>
          <a:xfrm>
            <a:off x="-41567" y="5167586"/>
            <a:ext cx="1152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E</a:t>
            </a:r>
            <a:r>
              <a:rPr lang="zh-CN" altLang="en-US" dirty="0"/>
              <a:t>xample</a:t>
            </a:r>
            <a:r>
              <a:rPr lang="en-US" altLang="zh-CN" dirty="0"/>
              <a:t>:</a:t>
            </a:r>
            <a:endParaRPr lang="zh-CN" altLang="en-US" dirty="0"/>
          </a:p>
        </p:txBody>
      </p:sp>
      <p:cxnSp>
        <p:nvCxnSpPr>
          <p:cNvPr id="91" name="连接符: 肘形 90">
            <a:extLst>
              <a:ext uri="{FF2B5EF4-FFF2-40B4-BE49-F238E27FC236}">
                <a16:creationId xmlns:a16="http://schemas.microsoft.com/office/drawing/2014/main" id="{8300A98B-9826-4A04-94E5-9C9032E6BBB5}"/>
              </a:ext>
            </a:extLst>
          </p:cNvPr>
          <p:cNvCxnSpPr>
            <a:stCxn id="17" idx="1"/>
            <a:endCxn id="72" idx="3"/>
          </p:cNvCxnSpPr>
          <p:nvPr/>
        </p:nvCxnSpPr>
        <p:spPr>
          <a:xfrm rot="10800000" flipV="1">
            <a:off x="6224815" y="2748219"/>
            <a:ext cx="4608511" cy="534070"/>
          </a:xfrm>
          <a:prstGeom prst="bentConnector3">
            <a:avLst>
              <a:gd name="adj1" fmla="val 2453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图片 100">
            <a:extLst>
              <a:ext uri="{FF2B5EF4-FFF2-40B4-BE49-F238E27FC236}">
                <a16:creationId xmlns:a16="http://schemas.microsoft.com/office/drawing/2014/main" id="{167844E8-9C74-4ABC-A19F-8874119B3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403" y="5157192"/>
            <a:ext cx="3129725" cy="903538"/>
          </a:xfrm>
          <a:prstGeom prst="rect">
            <a:avLst/>
          </a:prstGeom>
        </p:spPr>
      </p:pic>
      <p:sp>
        <p:nvSpPr>
          <p:cNvPr id="102" name="文本框 101">
            <a:extLst>
              <a:ext uri="{FF2B5EF4-FFF2-40B4-BE49-F238E27FC236}">
                <a16:creationId xmlns:a16="http://schemas.microsoft.com/office/drawing/2014/main" id="{18BFFC06-4B11-418C-B227-DDFCC313D06D}"/>
              </a:ext>
            </a:extLst>
          </p:cNvPr>
          <p:cNvSpPr txBox="1"/>
          <p:nvPr/>
        </p:nvSpPr>
        <p:spPr>
          <a:xfrm>
            <a:off x="-4280" y="6324415"/>
            <a:ext cx="126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For each </a:t>
            </a:r>
            <a:r>
              <a:rPr lang="en-US" altLang="zh-CN" dirty="0" err="1"/>
              <a:t>ch</a:t>
            </a:r>
            <a:endParaRPr lang="zh-CN" altLang="en-US" dirty="0"/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F74AB76A-A9FB-4B57-ACF3-B8D9CD8328F4}"/>
              </a:ext>
            </a:extLst>
          </p:cNvPr>
          <p:cNvSpPr txBox="1"/>
          <p:nvPr/>
        </p:nvSpPr>
        <p:spPr>
          <a:xfrm>
            <a:off x="4841177" y="6070323"/>
            <a:ext cx="175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For each module</a:t>
            </a:r>
            <a:endParaRPr lang="zh-CN" altLang="en-US" dirty="0"/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EDA02238-40DA-469E-A43B-0EE8C68A43A0}"/>
              </a:ext>
            </a:extLst>
          </p:cNvPr>
          <p:cNvSpPr txBox="1"/>
          <p:nvPr/>
        </p:nvSpPr>
        <p:spPr>
          <a:xfrm>
            <a:off x="8064394" y="6415078"/>
            <a:ext cx="162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For each sector</a:t>
            </a:r>
            <a:endParaRPr lang="zh-CN" altLang="en-US" dirty="0"/>
          </a:p>
        </p:txBody>
      </p:sp>
      <p:pic>
        <p:nvPicPr>
          <p:cNvPr id="106" name="图片 105">
            <a:extLst>
              <a:ext uri="{FF2B5EF4-FFF2-40B4-BE49-F238E27FC236}">
                <a16:creationId xmlns:a16="http://schemas.microsoft.com/office/drawing/2014/main" id="{4BD24589-BBC3-4ADF-B451-7C3CA7E57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927114" y="4702929"/>
            <a:ext cx="1655195" cy="1883376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5054CD3E-E8BC-4198-91DD-87B26C2E97A3}"/>
              </a:ext>
            </a:extLst>
          </p:cNvPr>
          <p:cNvSpPr txBox="1"/>
          <p:nvPr/>
        </p:nvSpPr>
        <p:spPr>
          <a:xfrm>
            <a:off x="4021612" y="4639813"/>
            <a:ext cx="1152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xM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1EE1DBAF-72AF-461A-8752-FBDC664A570D}"/>
              </a:ext>
            </a:extLst>
          </p:cNvPr>
          <p:cNvSpPr txBox="1"/>
          <p:nvPr/>
        </p:nvSpPr>
        <p:spPr>
          <a:xfrm>
            <a:off x="6351521" y="4680604"/>
            <a:ext cx="1152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xN</a:t>
            </a:r>
            <a:endParaRPr lang="zh-CN" altLang="en-US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3895147-5003-44E8-B706-167094264FCF}"/>
              </a:ext>
            </a:extLst>
          </p:cNvPr>
          <p:cNvSpPr txBox="1"/>
          <p:nvPr/>
        </p:nvSpPr>
        <p:spPr>
          <a:xfrm>
            <a:off x="9756931" y="4742061"/>
            <a:ext cx="1152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xO</a:t>
            </a:r>
            <a:endParaRPr lang="zh-CN" altLang="en-US" dirty="0"/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F291C73D-FF40-42AF-85A2-D07678FD7BB1}"/>
              </a:ext>
            </a:extLst>
          </p:cNvPr>
          <p:cNvSpPr/>
          <p:nvPr/>
        </p:nvSpPr>
        <p:spPr>
          <a:xfrm>
            <a:off x="7067465" y="1335535"/>
            <a:ext cx="920732" cy="73593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/>
              <a:t>Data aggregation</a:t>
            </a:r>
            <a:endParaRPr lang="zh-CN" altLang="en-US" sz="1050" dirty="0"/>
          </a:p>
        </p:txBody>
      </p: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80EB196D-9EA3-4DF4-B23A-2DD11F843CD6}"/>
              </a:ext>
            </a:extLst>
          </p:cNvPr>
          <p:cNvCxnSpPr>
            <a:cxnSpLocks/>
            <a:stCxn id="60" idx="3"/>
            <a:endCxn id="14" idx="1"/>
          </p:cNvCxnSpPr>
          <p:nvPr/>
        </p:nvCxnSpPr>
        <p:spPr>
          <a:xfrm>
            <a:off x="7988197" y="1703503"/>
            <a:ext cx="162882" cy="5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连接符: 肘形 81">
            <a:extLst>
              <a:ext uri="{FF2B5EF4-FFF2-40B4-BE49-F238E27FC236}">
                <a16:creationId xmlns:a16="http://schemas.microsoft.com/office/drawing/2014/main" id="{FD6A1FA8-FF24-4283-8322-970643EE7B7B}"/>
              </a:ext>
            </a:extLst>
          </p:cNvPr>
          <p:cNvCxnSpPr>
            <a:cxnSpLocks/>
            <a:stCxn id="12" idx="0"/>
            <a:endCxn id="60" idx="2"/>
          </p:cNvCxnSpPr>
          <p:nvPr/>
        </p:nvCxnSpPr>
        <p:spPr>
          <a:xfrm rot="16200000" flipV="1">
            <a:off x="7969055" y="1630246"/>
            <a:ext cx="314014" cy="119646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59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54C7EC8-B272-43FC-B15D-71407BDF0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5" y="3726837"/>
            <a:ext cx="3384376" cy="2928726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0EAFA8AB-DB17-40F2-A330-DE2DA8577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Barrel sector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F8C1A0-6041-40EE-A19E-AE641F3E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A4F451C-271D-4D23-A5FE-FCD252121690}"/>
              </a:ext>
            </a:extLst>
          </p:cNvPr>
          <p:cNvGrpSpPr/>
          <p:nvPr/>
        </p:nvGrpSpPr>
        <p:grpSpPr>
          <a:xfrm>
            <a:off x="407368" y="1372127"/>
            <a:ext cx="4464496" cy="2632938"/>
            <a:chOff x="407368" y="1372126"/>
            <a:chExt cx="5904656" cy="380050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7F83CC2-0B15-468D-ABC6-8A7E3BE32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68" y="1556792"/>
              <a:ext cx="5904656" cy="3615841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364CD2D-618A-4A31-915D-B257911A051F}"/>
                </a:ext>
              </a:extLst>
            </p:cNvPr>
            <p:cNvSpPr txBox="1"/>
            <p:nvPr/>
          </p:nvSpPr>
          <p:spPr>
            <a:xfrm>
              <a:off x="1478486" y="4365724"/>
              <a:ext cx="547900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A</a:t>
              </a:r>
              <a:endParaRPr lang="zh-CN" altLang="en-US" sz="1600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DEBAA65-E2B8-43D1-9235-0C30CE029C55}"/>
                </a:ext>
              </a:extLst>
            </p:cNvPr>
            <p:cNvSpPr txBox="1"/>
            <p:nvPr/>
          </p:nvSpPr>
          <p:spPr>
            <a:xfrm>
              <a:off x="3143671" y="3861048"/>
              <a:ext cx="547899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B</a:t>
              </a:r>
              <a:endParaRPr lang="zh-CN" altLang="en-US" sz="1600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0EBE972-B2AF-47A4-A675-933EC2A6B125}"/>
                </a:ext>
              </a:extLst>
            </p:cNvPr>
            <p:cNvSpPr txBox="1"/>
            <p:nvPr/>
          </p:nvSpPr>
          <p:spPr>
            <a:xfrm>
              <a:off x="4706685" y="2564904"/>
              <a:ext cx="660235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B</a:t>
              </a:r>
              <a:endParaRPr lang="zh-CN" altLang="en-US" sz="1600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DBDD8E6-AC69-4DA6-8CA8-182F4F1AD328}"/>
                </a:ext>
              </a:extLst>
            </p:cNvPr>
            <p:cNvSpPr txBox="1"/>
            <p:nvPr/>
          </p:nvSpPr>
          <p:spPr>
            <a:xfrm>
              <a:off x="5366918" y="1372126"/>
              <a:ext cx="564159" cy="48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A</a:t>
              </a:r>
              <a:endParaRPr lang="zh-CN" altLang="en-US" sz="1600" dirty="0"/>
            </a:p>
          </p:txBody>
        </p:sp>
      </p:grpSp>
      <p:graphicFrame>
        <p:nvGraphicFramePr>
          <p:cNvPr id="12" name="表格 12">
            <a:extLst>
              <a:ext uri="{FF2B5EF4-FFF2-40B4-BE49-F238E27FC236}">
                <a16:creationId xmlns:a16="http://schemas.microsoft.com/office/drawing/2014/main" id="{B8654F72-4E66-438F-A627-407B058AA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718024"/>
              </p:ext>
            </p:extLst>
          </p:nvPr>
        </p:nvGraphicFramePr>
        <p:xfrm>
          <a:off x="5105739" y="1749314"/>
          <a:ext cx="6681158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231">
                  <a:extLst>
                    <a:ext uri="{9D8B030D-6E8A-4147-A177-3AD203B41FA5}">
                      <a16:colId xmlns:a16="http://schemas.microsoft.com/office/drawing/2014/main" val="361496191"/>
                    </a:ext>
                  </a:extLst>
                </a:gridCol>
                <a:gridCol w="1044412">
                  <a:extLst>
                    <a:ext uri="{9D8B030D-6E8A-4147-A177-3AD203B41FA5}">
                      <a16:colId xmlns:a16="http://schemas.microsoft.com/office/drawing/2014/main" val="3305640984"/>
                    </a:ext>
                  </a:extLst>
                </a:gridCol>
                <a:gridCol w="1382309">
                  <a:extLst>
                    <a:ext uri="{9D8B030D-6E8A-4147-A177-3AD203B41FA5}">
                      <a16:colId xmlns:a16="http://schemas.microsoft.com/office/drawing/2014/main" val="1693303269"/>
                    </a:ext>
                  </a:extLst>
                </a:gridCol>
                <a:gridCol w="1382309">
                  <a:extLst>
                    <a:ext uri="{9D8B030D-6E8A-4147-A177-3AD203B41FA5}">
                      <a16:colId xmlns:a16="http://schemas.microsoft.com/office/drawing/2014/main" val="1700900191"/>
                    </a:ext>
                  </a:extLst>
                </a:gridCol>
                <a:gridCol w="1535897">
                  <a:extLst>
                    <a:ext uri="{9D8B030D-6E8A-4147-A177-3AD203B41FA5}">
                      <a16:colId xmlns:a16="http://schemas.microsoft.com/office/drawing/2014/main" val="297816098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</a:t>
                      </a:r>
                      <a:endParaRPr lang="zh-CN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O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52192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ch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32-ch TDC board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Raw data rate / bps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Aggregation board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711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161.28 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1458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663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318.24 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546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Total per sector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1998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959.04 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5836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Total barrel</a:t>
                      </a:r>
                    </a:p>
                    <a:p>
                      <a:pPr algn="ctr"/>
                      <a:r>
                        <a:rPr lang="en-US" altLang="zh-CN" dirty="0"/>
                        <a:t>(12 sectors)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23976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888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11.51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274518"/>
                  </a:ext>
                </a:extLst>
              </a:tr>
            </a:tbl>
          </a:graphicData>
        </a:graphic>
      </p:graphicFrame>
      <p:sp>
        <p:nvSpPr>
          <p:cNvPr id="14" name="内容占位符 13">
            <a:extLst>
              <a:ext uri="{FF2B5EF4-FFF2-40B4-BE49-F238E27FC236}">
                <a16:creationId xmlns:a16="http://schemas.microsoft.com/office/drawing/2014/main" id="{A44F514B-6498-4544-83BC-22A1B06AB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5342384" cy="846995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871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00DBD1C-C229-4316-BC18-48FF546D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Endcap quadrant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4056FD-9678-4F15-8F0F-2B59930B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3EFDC5D-6177-493C-B186-DF213E013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196752"/>
            <a:ext cx="4007514" cy="4605574"/>
          </a:xfrm>
          <a:prstGeom prst="rect">
            <a:avLst/>
          </a:prstGeom>
        </p:spPr>
      </p:pic>
      <p:graphicFrame>
        <p:nvGraphicFramePr>
          <p:cNvPr id="8" name="表格 12">
            <a:extLst>
              <a:ext uri="{FF2B5EF4-FFF2-40B4-BE49-F238E27FC236}">
                <a16:creationId xmlns:a16="http://schemas.microsoft.com/office/drawing/2014/main" id="{1B2777F1-FEEC-4DCF-962E-A2864F282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27529"/>
              </p:ext>
            </p:extLst>
          </p:nvPr>
        </p:nvGraphicFramePr>
        <p:xfrm>
          <a:off x="4943872" y="1268760"/>
          <a:ext cx="6681157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526">
                  <a:extLst>
                    <a:ext uri="{9D8B030D-6E8A-4147-A177-3AD203B41FA5}">
                      <a16:colId xmlns:a16="http://schemas.microsoft.com/office/drawing/2014/main" val="4170539522"/>
                    </a:ext>
                  </a:extLst>
                </a:gridCol>
                <a:gridCol w="1113526">
                  <a:extLst>
                    <a:ext uri="{9D8B030D-6E8A-4147-A177-3AD203B41FA5}">
                      <a16:colId xmlns:a16="http://schemas.microsoft.com/office/drawing/2014/main" val="361496191"/>
                    </a:ext>
                  </a:extLst>
                </a:gridCol>
                <a:gridCol w="870343">
                  <a:extLst>
                    <a:ext uri="{9D8B030D-6E8A-4147-A177-3AD203B41FA5}">
                      <a16:colId xmlns:a16="http://schemas.microsoft.com/office/drawing/2014/main" val="3305640984"/>
                    </a:ext>
                  </a:extLst>
                </a:gridCol>
                <a:gridCol w="1151924">
                  <a:extLst>
                    <a:ext uri="{9D8B030D-6E8A-4147-A177-3AD203B41FA5}">
                      <a16:colId xmlns:a16="http://schemas.microsoft.com/office/drawing/2014/main" val="1693303269"/>
                    </a:ext>
                  </a:extLst>
                </a:gridCol>
                <a:gridCol w="1151924">
                  <a:extLst>
                    <a:ext uri="{9D8B030D-6E8A-4147-A177-3AD203B41FA5}">
                      <a16:colId xmlns:a16="http://schemas.microsoft.com/office/drawing/2014/main" val="1700900191"/>
                    </a:ext>
                  </a:extLst>
                </a:gridCol>
                <a:gridCol w="1279914">
                  <a:extLst>
                    <a:ext uri="{9D8B030D-6E8A-4147-A177-3AD203B41FA5}">
                      <a16:colId xmlns:a16="http://schemas.microsoft.com/office/drawing/2014/main" val="297816098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</a:t>
                      </a:r>
                      <a:endParaRPr lang="zh-CN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N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O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52192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ch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32-ch TDC board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Raw data rate / bps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Aggregation board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711979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Inner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sector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14581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quadrant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276.5 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54613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endcap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3.32 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58360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Total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6912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6.64 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27451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Outer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sector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3830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quadrant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1536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737.3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56736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endcap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6144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2.95 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154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Total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12288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384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5.90 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109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38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CE38351-A5C1-4811-8A61-2553153D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Bandwidth requirement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EC1C8D-2D59-42F3-8641-3DFD6591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68E6779F-5ECE-4330-8A7C-0DD9D9382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75914"/>
              </p:ext>
            </p:extLst>
          </p:nvPr>
        </p:nvGraphicFramePr>
        <p:xfrm>
          <a:off x="666712" y="1288291"/>
          <a:ext cx="10685873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851">
                  <a:extLst>
                    <a:ext uri="{9D8B030D-6E8A-4147-A177-3AD203B41FA5}">
                      <a16:colId xmlns:a16="http://schemas.microsoft.com/office/drawing/2014/main" val="4281505280"/>
                    </a:ext>
                  </a:extLst>
                </a:gridCol>
                <a:gridCol w="1999275">
                  <a:extLst>
                    <a:ext uri="{9D8B030D-6E8A-4147-A177-3AD203B41FA5}">
                      <a16:colId xmlns:a16="http://schemas.microsoft.com/office/drawing/2014/main" val="3588468994"/>
                    </a:ext>
                  </a:extLst>
                </a:gridCol>
                <a:gridCol w="2311249">
                  <a:extLst>
                    <a:ext uri="{9D8B030D-6E8A-4147-A177-3AD203B41FA5}">
                      <a16:colId xmlns:a16="http://schemas.microsoft.com/office/drawing/2014/main" val="2487055715"/>
                    </a:ext>
                  </a:extLst>
                </a:gridCol>
                <a:gridCol w="2311249">
                  <a:extLst>
                    <a:ext uri="{9D8B030D-6E8A-4147-A177-3AD203B41FA5}">
                      <a16:colId xmlns:a16="http://schemas.microsoft.com/office/drawing/2014/main" val="56310716"/>
                    </a:ext>
                  </a:extLst>
                </a:gridCol>
                <a:gridCol w="2311249">
                  <a:extLst>
                    <a:ext uri="{9D8B030D-6E8A-4147-A177-3AD203B41FA5}">
                      <a16:colId xmlns:a16="http://schemas.microsoft.com/office/drawing/2014/main" val="2403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Muon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Readout Channel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Hit rate/Hz</a:t>
                      </a:r>
                    </a:p>
                    <a:p>
                      <a:r>
                        <a:rPr lang="en-US" altLang="zh-CN" dirty="0"/>
                        <a:t>(preliminary worst case)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Data format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Raw data rate / Gbps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97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Barrel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23976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 k</a:t>
                      </a:r>
                      <a:endParaRPr lang="zh-CN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altLang="zh-CN" dirty="0"/>
                        <a:t>48bit </a:t>
                      </a:r>
                    </a:p>
                    <a:p>
                      <a:r>
                        <a:rPr lang="en-US" altLang="zh-CN" dirty="0"/>
                        <a:t>(8b BX+ 10b ADC + 2b range + 9b TOT + 7b TOA+ 4b </a:t>
                      </a:r>
                      <a:r>
                        <a:rPr lang="en-US" altLang="zh-CN" dirty="0" err="1"/>
                        <a:t>chn</a:t>
                      </a:r>
                      <a:r>
                        <a:rPr lang="en-US" altLang="zh-CN" dirty="0"/>
                        <a:t> ID + 8b chip ID)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11.51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643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Inner endcaps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6912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10k~100 k,</a:t>
                      </a:r>
                    </a:p>
                    <a:p>
                      <a:r>
                        <a:rPr lang="en-US" altLang="zh-CN" dirty="0"/>
                        <a:t>Average 20 k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6.64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02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Outer endcaps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12288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 k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5.90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690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Total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~43.2 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~24.04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856272"/>
                  </a:ext>
                </a:extLst>
              </a:tr>
            </a:tbl>
          </a:graphicData>
        </a:graphic>
      </p:graphicFrame>
      <p:sp>
        <p:nvSpPr>
          <p:cNvPr id="7" name="内容占位符 6">
            <a:extLst>
              <a:ext uri="{FF2B5EF4-FFF2-40B4-BE49-F238E27FC236}">
                <a16:creationId xmlns:a16="http://schemas.microsoft.com/office/drawing/2014/main" id="{55E1CE12-C7E9-4B70-92D7-0822369A2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81128"/>
            <a:ext cx="10972800" cy="1545036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155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C551B0-74D5-47F7-B5D2-BFF9616C1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105429"/>
            <a:ext cx="10820248" cy="5302372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94FBE76F-4C20-400E-83EF-532D15D55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bandwidth requirement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D991BB-6112-47DA-9F1F-E333D6BC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567AAFA-A434-4D14-9146-1743D6971CCF}"/>
              </a:ext>
            </a:extLst>
          </p:cNvPr>
          <p:cNvSpPr txBox="1"/>
          <p:nvPr/>
        </p:nvSpPr>
        <p:spPr>
          <a:xfrm>
            <a:off x="9984432" y="5157192"/>
            <a:ext cx="220756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43.2k </a:t>
            </a:r>
            <a:r>
              <a:rPr lang="en-US" altLang="zh-CN" dirty="0" err="1"/>
              <a:t>ch</a:t>
            </a:r>
            <a:endParaRPr lang="en-US" altLang="zh-CN" dirty="0"/>
          </a:p>
          <a:p>
            <a:r>
              <a:rPr lang="en-US" altLang="zh-CN" dirty="0"/>
              <a:t>72 </a:t>
            </a:r>
            <a:r>
              <a:rPr lang="en-US" altLang="zh-CN" sz="1800" dirty="0"/>
              <a:t>Aggregation board</a:t>
            </a:r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B3884938-9A3C-4B40-89EB-C95BD3B05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450F6FB-7F7F-4F56-900C-5D7F36E77821}"/>
              </a:ext>
            </a:extLst>
          </p:cNvPr>
          <p:cNvSpPr txBox="1"/>
          <p:nvPr/>
        </p:nvSpPr>
        <p:spPr>
          <a:xfrm>
            <a:off x="9984432" y="4437112"/>
            <a:ext cx="220756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&lt;=24:1</a:t>
            </a:r>
          </a:p>
          <a:p>
            <a:r>
              <a:rPr lang="en-US" altLang="zh-CN" dirty="0"/>
              <a:t>@ O (368.7 Mbps)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1A9AB08-1916-4B97-86EF-2EC95A521696}"/>
              </a:ext>
            </a:extLst>
          </p:cNvPr>
          <p:cNvSpPr txBox="1"/>
          <p:nvPr/>
        </p:nvSpPr>
        <p:spPr>
          <a:xfrm>
            <a:off x="9951370" y="5931784"/>
            <a:ext cx="220756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~ 24.04 Gbps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7D94AD6-FD32-4B89-AE58-7D6836869A19}"/>
              </a:ext>
            </a:extLst>
          </p:cNvPr>
          <p:cNvSpPr txBox="1"/>
          <p:nvPr/>
        </p:nvSpPr>
        <p:spPr>
          <a:xfrm>
            <a:off x="9912424" y="3582011"/>
            <a:ext cx="237626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Avg. 15.36 Mbps/chip</a:t>
            </a:r>
          </a:p>
          <a:p>
            <a:r>
              <a:rPr lang="en-US" altLang="zh-CN" dirty="0"/>
              <a:t>Max.  153.6 Mbps/chip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5108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9A0426B-03D7-4FBA-BC43-E7E5F4D13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45EB4C7-7DF4-4550-A3D3-90E83EB31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7770CA-A26C-4FAC-91E5-7A126C48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835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48746</TotalTime>
  <Words>375</Words>
  <Application>Microsoft Office PowerPoint</Application>
  <PresentationFormat>宽屏</PresentationFormat>
  <Paragraphs>166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等线</vt:lpstr>
      <vt:lpstr>微软雅黑</vt:lpstr>
      <vt:lpstr>Arial</vt:lpstr>
      <vt:lpstr>Arial Black</vt:lpstr>
      <vt:lpstr>Calibri</vt:lpstr>
      <vt:lpstr>Wingdings</vt:lpstr>
      <vt:lpstr>Office 主题</vt:lpstr>
      <vt:lpstr>Baseline for SiPM readout</vt:lpstr>
      <vt:lpstr>Alternative: discrete device scheme</vt:lpstr>
      <vt:lpstr>Near-term test environment</vt:lpstr>
      <vt:lpstr>Stage scheme (M x N x O)</vt:lpstr>
      <vt:lpstr>Barrel sector</vt:lpstr>
      <vt:lpstr>Endcap quadrant</vt:lpstr>
      <vt:lpstr>Bandwidth requirement</vt:lpstr>
      <vt:lpstr>bandwidth requirement</vt:lpstr>
      <vt:lpstr>Backup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electronics</dc:title>
  <dc:creator>张杰</dc:creator>
  <cp:lastModifiedBy>杰 张</cp:lastModifiedBy>
  <cp:revision>2624</cp:revision>
  <cp:lastPrinted>2022-11-06T05:19:21Z</cp:lastPrinted>
  <dcterms:created xsi:type="dcterms:W3CDTF">2012-09-04T11:33:36Z</dcterms:created>
  <dcterms:modified xsi:type="dcterms:W3CDTF">2024-10-15T07:38:24Z</dcterms:modified>
</cp:coreProperties>
</file>