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3" r:id="rId3"/>
    <p:sldId id="286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90" r:id="rId15"/>
    <p:sldId id="277" r:id="rId16"/>
    <p:sldId id="278" r:id="rId17"/>
    <p:sldId id="292" r:id="rId18"/>
    <p:sldId id="279" r:id="rId19"/>
    <p:sldId id="276" r:id="rId20"/>
    <p:sldId id="280" r:id="rId21"/>
    <p:sldId id="282" r:id="rId22"/>
    <p:sldId id="284" r:id="rId23"/>
    <p:sldId id="295" r:id="rId24"/>
    <p:sldId id="281" r:id="rId25"/>
    <p:sldId id="294" r:id="rId26"/>
    <p:sldId id="260" r:id="rId27"/>
    <p:sldId id="293" r:id="rId28"/>
    <p:sldId id="296" r:id="rId29"/>
    <p:sldId id="303" r:id="rId30"/>
    <p:sldId id="297" r:id="rId31"/>
    <p:sldId id="28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53"/>
    <p:restoredTop sz="94766"/>
  </p:normalViewPr>
  <p:slideViewPr>
    <p:cSldViewPr snapToGrid="0">
      <p:cViewPr varScale="1">
        <p:scale>
          <a:sx n="85" d="100"/>
          <a:sy n="85" d="100"/>
        </p:scale>
        <p:origin x="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F1EBF-ABFE-3195-5775-8B3A43F21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813896-4875-EFA7-F0AF-07C90356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C860C9-BAD3-5972-46B4-55D0AF61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1E7416-3D19-CEA6-A171-4B40A933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28808-2461-5F17-AA20-89498EFC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5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EF372-9B1D-D333-F9D1-FBA6EA88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2267A0-7C55-8C68-9160-B8691B64D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8334A6-5DFA-4EBA-2A92-45629E6C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E98A6-3882-73DE-49DF-974C8097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2F0BAF-1CB3-0A89-9465-8FCC1AD6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80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DF174C-663E-7DBF-2CA9-FA062C128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3FDF52-4238-42AD-DFE4-79AE18E51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6975E1-8D1C-BF61-5BC4-F1FC5CFD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2A03FC-988F-67B9-8D1B-B831015C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4CAB34-1688-80F2-737C-0923FB31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790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88809B-4A0E-2E83-D17D-6942C3FC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D25AF-960D-F3D3-CE72-31A0CADE7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B6030A-5F90-0F04-2C49-DBCA1CC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4B187B-27B7-4B02-CA2D-06A1ED9D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F33AA-7026-D543-337C-17F28386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138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79326-CEC2-077C-59CF-0DC5C6B9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4D5B3-E8F7-7CFF-639D-09EA1EDA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F8F4F-78B5-6DE3-DBF6-2A50A8D8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4FC8A7-D461-57A9-DD84-61586DF6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C2149-6069-DC3E-947E-D18D70B2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158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E31F2-3961-73FD-FBED-2E3A780D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3E915D-E034-B675-1519-CFB8BAFFD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0504D2-F4DE-8CF0-56F8-DB356910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B9C871-06FD-C350-3E19-4C3E0F78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57A52-FBD7-0724-69F3-A705049B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478EA4-A70E-28B9-7F63-5D045642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84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449E4-6881-5929-562A-4C3C22D9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FB8A2-025E-7B64-7314-3A6D949B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0E035F-9386-68E1-611B-4A2FAB6EF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06B51F-8F00-CFAE-2D8A-01E18C860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FDF7F9-E9AB-19D3-4059-8FB471403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D80AD5-46DC-4CF7-1F89-745D8486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F248CE-D0B6-7272-7B56-097F6009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6F315D-B7C8-2761-F53C-7D798C28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04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9A0B8-0357-963E-427B-F82AC0F8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B83DBA-298A-1711-AD0B-8D5EF6C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ADE8A-C239-5A76-E727-078C4921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8758E6-E049-49C7-72B5-5CC476F8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431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88321A-C90A-C92B-C585-0713724D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77A7EE-B12C-8CF4-8A9C-C7C199E1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DC4265-C9F3-0CE7-C914-C8B10AF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503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EE70F-27CF-5B3E-1A12-9F16ECE5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EDE08-C816-3796-4196-B4617A57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FA8DF3-D9DE-D08B-46F4-0722CFBB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00A8C7-2B95-4655-0961-5D2D340B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C227BA-1D73-8F66-24F9-2346D312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9FB696-5E44-8E51-1E81-DBC90629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36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E8FB3-2809-9C01-2871-24B7AFA8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E4D366-C828-9EE3-0CAC-390D5E77E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C87F72-D6A6-ECCC-1A4A-B22CC573E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66BD52-97DD-6906-68F0-06F7D914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599F06-C95F-11C8-C77A-AB7C4882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19EF30-5933-2C05-0C0F-17C40812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2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BCF90C2-7BAD-30CE-7C82-AEAD42DA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E6F283-0524-A300-350F-CADC71FD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3D4ADD-FEA3-D6A7-E94C-922919DD0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F233-CD6B-9B42-8E43-C81A53147F26}" type="datetimeFigureOut">
              <a:rPr kumimoji="1" lang="zh-CN" altLang="en-US" smtClean="0"/>
              <a:t>2024/11/22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9E0F76-DCA5-0C0F-12DD-95EB57A17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7AC7A-2B18-C72F-D91C-DB5D43F27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D41C-E12F-6749-885D-DF99CD530E3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227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290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0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kumimoji="1" lang="en-US" altLang="zh-CN" sz="36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BelleII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5385" r="-2209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F5D8E0E-7C4C-E1BA-6AEA-0EDBB37D9B40}"/>
              </a:ext>
            </a:extLst>
          </p:cNvPr>
          <p:cNvSpPr txBox="1"/>
          <p:nvPr/>
        </p:nvSpPr>
        <p:spPr>
          <a:xfrm>
            <a:off x="5163064" y="4683210"/>
            <a:ext cx="186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2024.11.22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6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FBA617-E074-1B92-95EE-0F563FCC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6" y="425165"/>
            <a:ext cx="450881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39232-AFBB-DEA7-9EB3-8734AC6678A7}"/>
                  </a:ext>
                </a:extLst>
              </p:cNvPr>
              <p:cNvSpPr txBox="1"/>
              <p:nvPr/>
            </p:nvSpPr>
            <p:spPr>
              <a:xfrm>
                <a:off x="5772575" y="425165"/>
                <a:ext cx="53361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𝑠𝑖𝑑𝑒𝑏𝑎𝑛𝑑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𝑟𝑒𝑔𝑖𝑜𝑛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39232-AFBB-DEA7-9EB3-8734AC66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75" y="425165"/>
                <a:ext cx="5336149" cy="523220"/>
              </a:xfrm>
              <a:prstGeom prst="rect">
                <a:avLst/>
              </a:prstGeom>
              <a:blipFill>
                <a:blip r:embed="rId3"/>
                <a:stretch>
                  <a:fillRect l="-118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8E8A05-0924-63AC-945E-3184884C1883}"/>
                  </a:ext>
                </a:extLst>
              </p:cNvPr>
              <p:cNvSpPr txBox="1"/>
              <p:nvPr/>
            </p:nvSpPr>
            <p:spPr>
              <a:xfrm>
                <a:off x="5247500" y="2968976"/>
                <a:ext cx="6565559" cy="649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</a:t>
                </a:r>
                <a:r>
                  <a:rPr kumimoji="1"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3.03&lt;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2.91&lt;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&lt;3.01 &amp;&amp;3.15&lt;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&lt;3.25</m:t>
                    </m:r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8E8A05-0924-63AC-945E-3184884C1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00" y="2968976"/>
                <a:ext cx="6565559" cy="649024"/>
              </a:xfrm>
              <a:prstGeom prst="rect">
                <a:avLst/>
              </a:prstGeom>
              <a:blipFill>
                <a:blip r:embed="rId4"/>
                <a:stretch>
                  <a:fillRect l="-772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813973A-6B52-B803-FF9C-5B3101BA8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65" y="3618000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D62D973-F46C-579D-3263-F7BC32A3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798000"/>
            <a:ext cx="425832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664FEA-EC1E-6E48-3AAE-B0661A25BE0E}"/>
                  </a:ext>
                </a:extLst>
              </p:cNvPr>
              <p:cNvSpPr txBox="1"/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664FEA-EC1E-6E48-3AAE-B0661A25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blipFill>
                <a:blip r:embed="rId3"/>
                <a:stretch>
                  <a:fillRect l="-224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5473F4A-0FDA-613B-99C2-AC8D169BA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" y="532581"/>
            <a:ext cx="3947876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7C3C02-7867-D66E-C991-B22D0007F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062" y="532581"/>
            <a:ext cx="3947876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51E900-199C-C0DE-AD1D-618D2FEBD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483" y="532581"/>
            <a:ext cx="3947876" cy="30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87E0B2-8D18-9489-F3D9-E628BE948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839" y="3798000"/>
            <a:ext cx="4258322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D9B872-FBBB-B9F0-341B-A6D50F966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682" y="3798000"/>
            <a:ext cx="425832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40B6A0-B0F1-220C-DB7F-BEB3B226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00"/>
            <a:ext cx="5510770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3D8801-E81E-88B5-46B8-B15A03CBE4F4}"/>
                  </a:ext>
                </a:extLst>
              </p:cNvPr>
              <p:cNvSpPr txBox="1"/>
              <p:nvPr/>
            </p:nvSpPr>
            <p:spPr>
              <a:xfrm>
                <a:off x="5321362" y="2894687"/>
                <a:ext cx="6768319" cy="10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,here we take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 MeV.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3D8801-E81E-88B5-46B8-B15A03CB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62" y="2894687"/>
                <a:ext cx="6768319" cy="1068626"/>
              </a:xfrm>
              <a:prstGeom prst="rect">
                <a:avLst/>
              </a:prstGeom>
              <a:blipFill>
                <a:blip r:embed="rId3"/>
                <a:stretch>
                  <a:fillRect l="-563" t="-3571" r="-375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31BBA0-6B7C-9D84-2046-9D5904A17CCD}"/>
                  </a:ext>
                </a:extLst>
              </p:cNvPr>
              <p:cNvSpPr txBox="1"/>
              <p:nvPr/>
            </p:nvSpPr>
            <p:spPr>
              <a:xfrm>
                <a:off x="3577468" y="165269"/>
                <a:ext cx="5733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𝑠𝑖𝑑𝑒𝑏𝑎𝑛𝑑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𝑟𝑒𝑔𝑖𝑜𝑛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31BBA0-6B7C-9D84-2046-9D5904A1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68" y="165269"/>
                <a:ext cx="5733535" cy="523220"/>
              </a:xfrm>
              <a:prstGeom prst="rect">
                <a:avLst/>
              </a:prstGeom>
              <a:blipFill>
                <a:blip r:embed="rId4"/>
                <a:stretch>
                  <a:fillRect l="-1106" r="-885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59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9BED1FA-CFCE-CA0C-20B9-3F72794AAD67}"/>
                  </a:ext>
                </a:extLst>
              </p:cNvPr>
              <p:cNvSpPr txBox="1"/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Recoil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1" lang="en-US" altLang="zh-CN" sz="28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9BED1FA-CFCE-CA0C-20B9-3F72794A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blipFill>
                <a:blip r:embed="rId2"/>
                <a:stretch>
                  <a:fillRect l="-4000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1468B38-EE12-F9D7-23EF-58B6EC8F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" y="725724"/>
            <a:ext cx="3947876" cy="30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F1F096-061B-107D-3BD7-9C253319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62" y="725724"/>
            <a:ext cx="3947876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83BECC-DB96-F258-9593-CAFFCAE67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697" y="725724"/>
            <a:ext cx="3947876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22654E-690C-A2BE-72D6-774691EFC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" y="3785724"/>
            <a:ext cx="3947876" cy="30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62BB46D-E450-EAF7-DD39-558255C54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062" y="3785724"/>
            <a:ext cx="3947876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3003DC-C8AA-9AEE-C373-B5BDFA8B7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938" y="37980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4477099-6A3F-2863-3ED6-6F71E878B79D}"/>
              </a:ext>
            </a:extLst>
          </p:cNvPr>
          <p:cNvSpPr txBox="1"/>
          <p:nvPr/>
        </p:nvSpPr>
        <p:spPr>
          <a:xfrm>
            <a:off x="3322345" y="154777"/>
            <a:ext cx="554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parameters of super KEKB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EF1930-9119-80F2-6919-3DD682F7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" t="3078" r="4711" b="1452"/>
          <a:stretch/>
        </p:blipFill>
        <p:spPr>
          <a:xfrm>
            <a:off x="7170847" y="2063578"/>
            <a:ext cx="5021153" cy="479442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FB9A3B3-F04E-26FD-664E-029AF92DA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" r="2105" b="21991"/>
          <a:stretch/>
        </p:blipFill>
        <p:spPr>
          <a:xfrm>
            <a:off x="369403" y="681758"/>
            <a:ext cx="7578896" cy="2139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E9D581-FA2B-00BA-1EAC-5C58845DF85C}"/>
                  </a:ext>
                </a:extLst>
              </p:cNvPr>
              <p:cNvSpPr txBox="1"/>
              <p:nvPr/>
            </p:nvSpPr>
            <p:spPr>
              <a:xfrm>
                <a:off x="369403" y="2953997"/>
                <a:ext cx="7699559" cy="261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 7 GeV, LER 4 GeV, HER angle:+41.5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LER angle:-41.5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Lorentz-invariant Mandelstam variables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kumimoji="1"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7∗4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≈10.583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 in (x,0,z)</a:t>
                </a:r>
              </a:p>
              <a:p>
                <a:pPr lvl="1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=41.5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mrad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momenta: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,0,7cos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,0,-4cos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vector(11sin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,0,3cos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E9D581-FA2B-00BA-1EAC-5C58845D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3" y="2953997"/>
                <a:ext cx="7699559" cy="2615139"/>
              </a:xfrm>
              <a:prstGeom prst="rect">
                <a:avLst/>
              </a:prstGeom>
              <a:blipFill>
                <a:blip r:embed="rId4"/>
                <a:stretch>
                  <a:fillRect l="-824" t="-966" b="-2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>
            <a:extLst>
              <a:ext uri="{FF2B5EF4-FFF2-40B4-BE49-F238E27FC236}">
                <a16:creationId xmlns:a16="http://schemas.microsoft.com/office/drawing/2014/main" id="{80329E74-9C82-F239-62C9-C4C5D81838F3}"/>
              </a:ext>
            </a:extLst>
          </p:cNvPr>
          <p:cNvSpPr/>
          <p:nvPr/>
        </p:nvSpPr>
        <p:spPr>
          <a:xfrm>
            <a:off x="331033" y="6077643"/>
            <a:ext cx="370703" cy="2718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3F9547-E7F8-F4DF-2457-11136D94510A}"/>
                  </a:ext>
                </a:extLst>
              </p:cNvPr>
              <p:cNvSpPr txBox="1"/>
              <p:nvPr/>
            </p:nvSpPr>
            <p:spPr>
              <a:xfrm>
                <a:off x="1072789" y="5750396"/>
                <a:ext cx="6098058" cy="926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zh-CN" alt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rad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=10.57389325786920331041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vector: (0.45636897,0,2,9974701)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=0.0057692395934144867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动量与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z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轴夹角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)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3F9547-E7F8-F4DF-2457-11136D94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89" y="5750396"/>
                <a:ext cx="6098058" cy="926344"/>
              </a:xfrm>
              <a:prstGeom prst="rect">
                <a:avLst/>
              </a:prstGeom>
              <a:blipFill>
                <a:blip r:embed="rId5"/>
                <a:stretch>
                  <a:fillRect l="-832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6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CE86376-36B6-1916-7BE6-02AAC179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80" y="662885"/>
            <a:ext cx="4258322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C6F706-1668-BE53-9475-E5B842CC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80" y="3773241"/>
            <a:ext cx="4258322" cy="306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0B48B8C-F979-456A-89C1-62DF441691F1}"/>
              </a:ext>
            </a:extLst>
          </p:cNvPr>
          <p:cNvSpPr txBox="1"/>
          <p:nvPr/>
        </p:nvSpPr>
        <p:spPr>
          <a:xfrm>
            <a:off x="2865703" y="0"/>
            <a:ext cx="646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 transverse momenta-Angle check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4E609-F7F5-2810-FD98-ED2BDDC4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8063"/>
            <a:ext cx="4258321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A16687-4D07-E5D7-EAC1-EB9B77056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62885"/>
            <a:ext cx="4258322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E153E0-0407-778C-2B57-F6938CEDF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839" y="3748063"/>
            <a:ext cx="4258321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1E9CD4-485D-8E0E-FFF9-21669BB0F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797" y="662885"/>
            <a:ext cx="425832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2085FE-BEC5-EB4D-7DAD-463AE56D7E2C}"/>
                  </a:ext>
                </a:extLst>
              </p:cNvPr>
              <p:cNvSpPr txBox="1"/>
              <p:nvPr/>
            </p:nvSpPr>
            <p:spPr>
              <a:xfrm>
                <a:off x="3675759" y="97237"/>
                <a:ext cx="418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momenta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2085FE-BEC5-EB4D-7DAD-463AE56D7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59" y="97237"/>
                <a:ext cx="4188082" cy="523220"/>
              </a:xfrm>
              <a:prstGeom prst="rect">
                <a:avLst/>
              </a:prstGeom>
              <a:blipFill>
                <a:blip r:embed="rId6"/>
                <a:stretch>
                  <a:fillRect l="-3021" t="-119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118837B-3525-2988-DDAD-1CD943B80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7658"/>
            <a:ext cx="4258321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97903A-F2A1-BA04-7DBF-907963982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6841" y="557658"/>
            <a:ext cx="425832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392E86-FE39-81E1-BC01-6A66F3BD12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678" y="557658"/>
            <a:ext cx="4258322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A8BCFA-E0FE-808C-9133-3185FE04A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222" y="3617658"/>
            <a:ext cx="3947876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DEF744-CAD9-45DF-D825-6A9553C358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509" y="3617658"/>
            <a:ext cx="3947876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EB553D-09E4-FFE4-6A9E-D5FCF47EA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58222" y="3617658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F14AE9-72F8-8CEE-A804-D091C262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362"/>
            <a:ext cx="4169292" cy="29960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E8EB55-CDC9-9104-93F2-3D74EFC4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79" y="542386"/>
            <a:ext cx="4258322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1DE116-E62E-C297-E4A1-A283050E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679" y="558000"/>
            <a:ext cx="4258321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2085FE-BEC5-EB4D-7DAD-463AE56D7E2C}"/>
                  </a:ext>
                </a:extLst>
              </p:cNvPr>
              <p:cNvSpPr txBox="1"/>
              <p:nvPr/>
            </p:nvSpPr>
            <p:spPr>
              <a:xfrm>
                <a:off x="3675759" y="97237"/>
                <a:ext cx="418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momenta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2085FE-BEC5-EB4D-7DAD-463AE56D7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59" y="97237"/>
                <a:ext cx="4188082" cy="523220"/>
              </a:xfrm>
              <a:prstGeom prst="rect">
                <a:avLst/>
              </a:prstGeom>
              <a:blipFill>
                <a:blip r:embed="rId6"/>
                <a:stretch>
                  <a:fillRect l="-3021" t="-119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5AF3067-0271-1AF2-6CE8-94777B3B6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98000"/>
            <a:ext cx="3947876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BC4798-6E94-C18A-BE96-936CADAA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450" y="3798000"/>
            <a:ext cx="3947876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B3C8B77-C50A-7353-0F25-E92CF980C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8901" y="37980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DB2332-A4EE-E84A-AE0E-F57844C4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81" y="3438000"/>
            <a:ext cx="4759302" cy="34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A4E292-6F67-9E54-3C08-A3E10163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9301" cy="34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97EB61-DE05-F6B4-EA15-08A1723F3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0000"/>
            <a:ext cx="4759301" cy="342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A264284-518A-B99B-E527-043FE7AC5D41}"/>
              </a:ext>
            </a:extLst>
          </p:cNvPr>
          <p:cNvSpPr txBox="1"/>
          <p:nvPr/>
        </p:nvSpPr>
        <p:spPr>
          <a:xfrm>
            <a:off x="640080" y="594360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data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D54832-DB3D-F57C-C307-E88885C6180E}"/>
              </a:ext>
            </a:extLst>
          </p:cNvPr>
          <p:cNvSpPr txBox="1"/>
          <p:nvPr/>
        </p:nvSpPr>
        <p:spPr>
          <a:xfrm>
            <a:off x="640080" y="4278822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sig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339295-CFDF-FE30-B5F9-9865BF029F9B}"/>
              </a:ext>
            </a:extLst>
          </p:cNvPr>
          <p:cNvSpPr txBox="1"/>
          <p:nvPr/>
        </p:nvSpPr>
        <p:spPr>
          <a:xfrm>
            <a:off x="6145151" y="4032360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solidFill>
                  <a:srgbClr val="FF0000"/>
                </a:solidFill>
              </a:rPr>
              <a:t>isr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4340B7-00F0-F790-A9EC-E64E03AB14EA}"/>
                  </a:ext>
                </a:extLst>
              </p:cNvPr>
              <p:cNvSpPr txBox="1"/>
              <p:nvPr/>
            </p:nvSpPr>
            <p:spPr>
              <a:xfrm>
                <a:off x="5970601" y="255806"/>
                <a:ext cx="418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momenta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4340B7-00F0-F790-A9EC-E64E03AB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601" y="255806"/>
                <a:ext cx="4188082" cy="523220"/>
              </a:xfrm>
              <a:prstGeom prst="rect">
                <a:avLst/>
              </a:prstGeom>
              <a:blipFill>
                <a:blip r:embed="rId5"/>
                <a:stretch>
                  <a:fillRect l="-2719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03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95BC90A-06B9-7784-ABB6-6AD704A8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78" y="390885"/>
            <a:ext cx="4258321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76D54E-94C4-0DB9-7F98-AA544126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49" y="369000"/>
            <a:ext cx="4258322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236CC4-62DE-9726-DDE5-9068E810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000"/>
            <a:ext cx="425832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ABC216B-0201-B3BD-3257-0EF192CCC9E4}"/>
                  </a:ext>
                </a:extLst>
              </p:cNvPr>
              <p:cNvSpPr txBox="1"/>
              <p:nvPr/>
            </p:nvSpPr>
            <p:spPr>
              <a:xfrm>
                <a:off x="4951970" y="129275"/>
                <a:ext cx="22880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ABC216B-0201-B3BD-3257-0EF192CCC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70" y="129275"/>
                <a:ext cx="2288060" cy="523220"/>
              </a:xfrm>
              <a:prstGeom prst="rect">
                <a:avLst/>
              </a:prstGeom>
              <a:blipFill>
                <a:blip r:embed="rId5"/>
                <a:stretch>
                  <a:fillRect l="-5495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B7C8541-B724-4837-9B71-4CA2464E6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73" y="3429000"/>
            <a:ext cx="3947876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FFD813-464A-79F4-A242-7D486D33F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062" y="3429000"/>
            <a:ext cx="3947876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D66BE4-740A-610D-784A-87232C1D8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252" y="34290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7EADBE-C96A-F0FA-EC7E-32F348D4F6AD}"/>
              </a:ext>
            </a:extLst>
          </p:cNvPr>
          <p:cNvSpPr txBox="1"/>
          <p:nvPr/>
        </p:nvSpPr>
        <p:spPr>
          <a:xfrm>
            <a:off x="3400745" y="0"/>
            <a:ext cx="479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 and MC simulation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/>
              <p:nvPr/>
            </p:nvSpPr>
            <p:spPr>
              <a:xfrm>
                <a:off x="1279130" y="670394"/>
                <a:ext cx="9041259" cy="593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simulation: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TREPS, M=3.922GeV/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event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officially produced. (it is main background.)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𝐼𝑆𝑅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Low-multiplicity(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𝑙𝑙𝑋𝑋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hh𝐼𝑆𝑅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officially produced.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Luminosity:361/fb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sample: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Quarkonium skim sample(on resonance)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Luminosity:364/fb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0" y="670394"/>
                <a:ext cx="9041259" cy="5937075"/>
              </a:xfrm>
              <a:prstGeom prst="rect">
                <a:avLst/>
              </a:prstGeom>
              <a:blipFill>
                <a:blip r:embed="rId2"/>
                <a:stretch>
                  <a:fillRect l="-561" t="-426" b="-6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901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C7F217-A9F5-0852-61D6-B42E73A5E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89"/>
          <a:stretch/>
        </p:blipFill>
        <p:spPr>
          <a:xfrm>
            <a:off x="33545" y="3832755"/>
            <a:ext cx="4141303" cy="28552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B230AE-AD9A-23F9-99E7-F4FE430B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0" y="675424"/>
            <a:ext cx="450881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34BB4E-9911-5E08-B8E3-15FE2B3CD035}"/>
                  </a:ext>
                </a:extLst>
              </p:cNvPr>
              <p:cNvSpPr txBox="1"/>
              <p:nvPr/>
            </p:nvSpPr>
            <p:spPr>
              <a:xfrm>
                <a:off x="4403467" y="110718"/>
                <a:ext cx="3445672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𝛾𝜓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34BB4E-9911-5E08-B8E3-15FE2B3CD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7" y="110718"/>
                <a:ext cx="3445672" cy="564706"/>
              </a:xfrm>
              <a:prstGeom prst="rect">
                <a:avLst/>
              </a:prstGeom>
              <a:blipFill>
                <a:blip r:embed="rId4"/>
                <a:stretch>
                  <a:fillRect l="-733" t="-10870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0EA6F41-D74D-5C12-1CBF-D00D95E16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155" y="675424"/>
            <a:ext cx="4508811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48C4E4-BA04-620C-3745-1623CA514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75"/>
          <a:stretch/>
        </p:blipFill>
        <p:spPr>
          <a:xfrm>
            <a:off x="7685461" y="3832755"/>
            <a:ext cx="4506539" cy="2855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4DA7C4-D8F0-5F87-A729-A3E62B85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188" y="3832755"/>
            <a:ext cx="3750237" cy="2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1207E8-763E-1E94-F598-699C73A7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9" y="-8778"/>
            <a:ext cx="4508812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4F93B1-DEFC-8A3E-DE43-60BEB606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9" y="3429000"/>
            <a:ext cx="4673754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C9F306-529F-F2AE-53AF-7CED03E9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06" y="3429000"/>
            <a:ext cx="462455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E632F7-DFE7-346D-8A42-206BD5742A3B}"/>
                  </a:ext>
                </a:extLst>
              </p:cNvPr>
              <p:cNvSpPr txBox="1"/>
              <p:nvPr/>
            </p:nvSpPr>
            <p:spPr>
              <a:xfrm>
                <a:off x="6386923" y="452063"/>
                <a:ext cx="4302848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𝛾𝜓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E632F7-DFE7-346D-8A42-206BD5742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923" y="452063"/>
                <a:ext cx="4302848" cy="564706"/>
              </a:xfrm>
              <a:prstGeom prst="rect">
                <a:avLst/>
              </a:prstGeom>
              <a:blipFill>
                <a:blip r:embed="rId5"/>
                <a:stretch>
                  <a:fillRect l="-885" t="-10870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0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41BB90-A703-7F76-7F43-C1FA0BDD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00"/>
            <a:ext cx="4258322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BBA3974-42BB-8297-F541-E2988260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24" y="189000"/>
            <a:ext cx="4269300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23AAD-B64E-4A70-D66E-DDD153F6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97" y="3618000"/>
            <a:ext cx="8556247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D617A8-824C-BEA0-4F41-A60DB208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24" y="1890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87BBC9-989B-E39D-0389-5865056C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9" y="0"/>
            <a:ext cx="4423943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CA1CAF-BADE-F5C9-342D-3ADAC0B9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39" y="0"/>
            <a:ext cx="4423943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EC5917-255A-5B00-3602-B47B0C76B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61" y="3583982"/>
            <a:ext cx="4223992" cy="32740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F44D3A-7659-01D8-7AC5-988B804A7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179" y="3618000"/>
            <a:ext cx="418010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6571D7-058A-9097-F167-50E1BF8486BC}"/>
              </a:ext>
            </a:extLst>
          </p:cNvPr>
          <p:cNvSpPr txBox="1"/>
          <p:nvPr/>
        </p:nvSpPr>
        <p:spPr>
          <a:xfrm>
            <a:off x="4951970" y="0"/>
            <a:ext cx="228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flow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67BD962-7224-8FFC-488C-3BCCEB5D5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06227"/>
              </p:ext>
            </p:extLst>
          </p:nvPr>
        </p:nvGraphicFramePr>
        <p:xfrm>
          <a:off x="578651" y="991753"/>
          <a:ext cx="7140075" cy="45177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80025">
                  <a:extLst>
                    <a:ext uri="{9D8B030D-6E8A-4147-A177-3AD203B41FA5}">
                      <a16:colId xmlns:a16="http://schemas.microsoft.com/office/drawing/2014/main" val="1864356244"/>
                    </a:ext>
                  </a:extLst>
                </a:gridCol>
                <a:gridCol w="2380025">
                  <a:extLst>
                    <a:ext uri="{9D8B030D-6E8A-4147-A177-3AD203B41FA5}">
                      <a16:colId xmlns:a16="http://schemas.microsoft.com/office/drawing/2014/main" val="1143122096"/>
                    </a:ext>
                  </a:extLst>
                </a:gridCol>
                <a:gridCol w="2380025">
                  <a:extLst>
                    <a:ext uri="{9D8B030D-6E8A-4147-A177-3AD203B41FA5}">
                      <a16:colId xmlns:a16="http://schemas.microsoft.com/office/drawing/2014/main" val="2865283774"/>
                    </a:ext>
                  </a:extLst>
                </a:gridCol>
              </a:tblGrid>
              <a:tr h="322696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Rec. eff. (signal)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Rec. eff. (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70214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nCleanedTracks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0.404738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0.113630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33495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lepton PID selection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0.402680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0.110870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86518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 selection</a:t>
                      </a:r>
                      <a:endParaRPr lang="en" altLang="zh-CN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0.387390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0.103695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2227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track(</a:t>
                      </a: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0.387390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0.103695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64553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ID of 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0.324804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0.088792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42736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Jpsi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Mass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0.295804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0.071295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83428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psip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0.265448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0.060783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12737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m2Recoil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0.256462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0.010780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30154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gamma_E</a:t>
                      </a:r>
                      <a:endParaRPr lang="en" altLang="zh-C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0.233098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0.004768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99169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CMS_pt</a:t>
                      </a:r>
                      <a:endParaRPr lang="en" altLang="zh-C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0.146926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0.002377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05717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psi2S_CMS_pt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0.146044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0.001243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83388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 </a:t>
                      </a: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psip</a:t>
                      </a:r>
                      <a:r>
                        <a:rPr lang="en" altLang="zh-C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altLang="zh-C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InvM</a:t>
                      </a:r>
                      <a:endParaRPr lang="en" altLang="zh-C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0.145692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0.001227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56625"/>
                  </a:ext>
                </a:extLst>
              </a:tr>
              <a:tr h="322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0.0007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341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A8B640-E6F3-F7C1-2511-43A9C831260C}"/>
                  </a:ext>
                </a:extLst>
              </p:cNvPr>
              <p:cNvSpPr txBox="1"/>
              <p:nvPr/>
            </p:nvSpPr>
            <p:spPr>
              <a:xfrm>
                <a:off x="8183880" y="1863844"/>
                <a:ext cx="3761673" cy="3014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 PID Selection: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binaryKID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 to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binaryKID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</a:p>
              <a:p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ID of pion: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pi_EID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 to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pi_EID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kumimoji="1"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</a:p>
              <a:p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Jpsi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Belle:</a:t>
                </a:r>
                <a:r>
                  <a:rPr kumimoji="1" lang="en-US" altLang="zh-CN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=11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Belle2:</a:t>
                </a:r>
                <a:r>
                  <a:rPr kumimoji="1" lang="en-US" altLang="zh-CN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3.03&lt;</m:t>
                    </m:r>
                    <m:sSub>
                      <m:sSub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psip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window:</a:t>
                </a: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Belle:</a:t>
                </a:r>
                <a:r>
                  <a:rPr kumimoji="1" lang="en-US" altLang="zh-CN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=2.8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Belle2:</a:t>
                </a:r>
                <a:r>
                  <a:rPr kumimoji="1" lang="en-US" altLang="zh-CN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A8B640-E6F3-F7C1-2511-43A9C8312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80" y="1863844"/>
                <a:ext cx="3761673" cy="3014736"/>
              </a:xfrm>
              <a:prstGeom prst="rect">
                <a:avLst/>
              </a:prstGeom>
              <a:blipFill>
                <a:blip r:embed="rId2"/>
                <a:stretch>
                  <a:fillRect l="-673" t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29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B6859-6128-060F-DC51-BC9D2DFEBCF5}"/>
              </a:ext>
            </a:extLst>
          </p:cNvPr>
          <p:cNvSpPr txBox="1"/>
          <p:nvPr/>
        </p:nvSpPr>
        <p:spPr>
          <a:xfrm>
            <a:off x="4754881" y="0"/>
            <a:ext cx="249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kumimoji="1" lang="zh-CN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/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tracks: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nClean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Track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&lt;6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dz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&lt;0.9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3.03&lt;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blipFill>
                <a:blip r:embed="rId2"/>
                <a:stretch>
                  <a:fillRect l="-657" t="-567" b="-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/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−3.686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&lt;0.009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&gt;0.03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Recoil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3.7&lt;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γψ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&lt;4.2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blipFill>
                <a:blip r:embed="rId3"/>
                <a:stretch>
                  <a:fillRect l="-1254" t="-784" b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500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56594E7-5656-8D14-19CE-CD33CEA7016B}"/>
              </a:ext>
            </a:extLst>
          </p:cNvPr>
          <p:cNvSpPr txBox="1"/>
          <p:nvPr/>
        </p:nvSpPr>
        <p:spPr>
          <a:xfrm>
            <a:off x="4951970" y="0"/>
            <a:ext cx="228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Punzi</a:t>
            </a:r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FOM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1170FA-A491-3A73-F293-537FAF95CAFA}"/>
                  </a:ext>
                </a:extLst>
              </p:cNvPr>
              <p:cNvSpPr txBox="1"/>
              <p:nvPr/>
            </p:nvSpPr>
            <p:spPr>
              <a:xfrm>
                <a:off x="352340" y="1108229"/>
                <a:ext cx="1901611" cy="65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𝐹𝑂𝑀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𝑠𝑖𝑔𝑛𝑎𝑙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1170FA-A491-3A73-F293-537FAF95C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0" y="1108229"/>
                <a:ext cx="1901611" cy="658257"/>
              </a:xfrm>
              <a:prstGeom prst="rect">
                <a:avLst/>
              </a:prstGeom>
              <a:blipFill>
                <a:blip r:embed="rId2"/>
                <a:stretch>
                  <a:fillRect l="-1987" r="-662"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8E2F9FA-AE9F-ADC2-72C6-70D6AC7DD8FF}"/>
                  </a:ext>
                </a:extLst>
              </p:cNvPr>
              <p:cNvSpPr txBox="1"/>
              <p:nvPr/>
            </p:nvSpPr>
            <p:spPr>
              <a:xfrm>
                <a:off x="3107725" y="1092200"/>
                <a:ext cx="8719751" cy="690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efficiency of signal MC,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significance value. It is set to be 5.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expected number of backgrounds and is estimated by    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8E2F9FA-AE9F-ADC2-72C6-70D6AC7DD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725" y="1092200"/>
                <a:ext cx="8719751" cy="690317"/>
              </a:xfrm>
              <a:prstGeom prst="rect">
                <a:avLst/>
              </a:prstGeom>
              <a:blipFill>
                <a:blip r:embed="rId3"/>
                <a:stretch>
                  <a:fillRect l="-581" t="-1786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F5CE513-6845-D1AD-0EB2-FB766C4AD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40" y="2719922"/>
            <a:ext cx="5510770" cy="39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3F733A-08DF-E4F0-907E-4347C4B57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707" y="2615003"/>
            <a:ext cx="551076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7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0F08A6-6310-4B1C-783A-045B6088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16" y="1233714"/>
            <a:ext cx="5312126" cy="38172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B4977A-0DE0-54D9-A432-600FA912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12" y="1384300"/>
            <a:ext cx="5204273" cy="38172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A6C85D-08B3-1BBA-95F3-0CC2F509FE50}"/>
              </a:ext>
            </a:extLst>
          </p:cNvPr>
          <p:cNvSpPr txBox="1"/>
          <p:nvPr/>
        </p:nvSpPr>
        <p:spPr>
          <a:xfrm>
            <a:off x="3049299" y="0"/>
            <a:ext cx="60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Curve (before eff. correction)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081ED8-EE38-4226-31EE-577F321166FB}"/>
              </a:ext>
            </a:extLst>
          </p:cNvPr>
          <p:cNvSpPr txBox="1"/>
          <p:nvPr/>
        </p:nvSpPr>
        <p:spPr>
          <a:xfrm>
            <a:off x="3541486" y="3360057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belle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149990-0F35-7226-7A4F-BA45529662A7}"/>
              </a:ext>
            </a:extLst>
          </p:cNvPr>
          <p:cNvSpPr txBox="1"/>
          <p:nvPr/>
        </p:nvSpPr>
        <p:spPr>
          <a:xfrm>
            <a:off x="9964058" y="3360057"/>
            <a:ext cx="79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belle2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56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8" y="2874479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Belle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8" y="2874479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5385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69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7EADBE-C96A-F0FA-EC7E-32F348D4F6AD}"/>
              </a:ext>
            </a:extLst>
          </p:cNvPr>
          <p:cNvSpPr txBox="1"/>
          <p:nvPr/>
        </p:nvSpPr>
        <p:spPr>
          <a:xfrm>
            <a:off x="3400745" y="0"/>
            <a:ext cx="479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 and MC simulation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/>
              <p:nvPr/>
            </p:nvSpPr>
            <p:spPr>
              <a:xfrm>
                <a:off x="1279130" y="890731"/>
                <a:ext cx="9041259" cy="482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simulation: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TREPS, M=3.922GeV/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event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PHOKHARA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𝐼𝑆𝑅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sample: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resonance sample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Luminosity:711/fb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0" y="890731"/>
                <a:ext cx="9041259" cy="4829079"/>
              </a:xfrm>
              <a:prstGeom prst="rect">
                <a:avLst/>
              </a:prstGeom>
              <a:blipFill>
                <a:blip r:embed="rId2"/>
                <a:stretch>
                  <a:fillRect l="-561" t="-525" b="-1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85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77CA54E-248A-B214-8C37-3F10742FFA52}"/>
              </a:ext>
            </a:extLst>
          </p:cNvPr>
          <p:cNvSpPr txBox="1"/>
          <p:nvPr/>
        </p:nvSpPr>
        <p:spPr>
          <a:xfrm>
            <a:off x="3646026" y="0"/>
            <a:ext cx="37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ISR events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/>
              <p:nvPr/>
            </p:nvSpPr>
            <p:spPr>
              <a:xfrm>
                <a:off x="2906553" y="1506807"/>
                <a:ext cx="6760758" cy="391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cross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section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ISR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production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(Belle 2013)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𝐵𝑜𝑟𝑛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Mode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15.1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±0.2±0.8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𝐵𝑜𝑟𝑛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Mode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14.1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±0.2±0.9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34.68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5.971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5.961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±0.033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events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factor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219973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53" y="1506807"/>
                <a:ext cx="6760758" cy="3913572"/>
              </a:xfrm>
              <a:prstGeom prst="rect">
                <a:avLst/>
              </a:prstGeom>
              <a:blipFill>
                <a:blip r:embed="rId2"/>
                <a:stretch>
                  <a:fillRect l="-1873" t="-1942" b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1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77CA54E-248A-B214-8C37-3F10742FFA52}"/>
              </a:ext>
            </a:extLst>
          </p:cNvPr>
          <p:cNvSpPr txBox="1"/>
          <p:nvPr/>
        </p:nvSpPr>
        <p:spPr>
          <a:xfrm>
            <a:off x="3646026" y="0"/>
            <a:ext cx="37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ISR events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/>
              <p:nvPr/>
            </p:nvSpPr>
            <p:spPr>
              <a:xfrm>
                <a:off x="2906553" y="1506807"/>
                <a:ext cx="6760758" cy="391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cross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section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ISR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production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(Belle 2013)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𝐵𝑜𝑟𝑛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Mode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15.1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±0.2±0.8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𝐵𝑜𝑟𝑛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Mode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14.1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±0.2±0.9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34.68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5.971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5.961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±0.033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events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factor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22317+207246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859126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53" y="1506807"/>
                <a:ext cx="6760758" cy="3913572"/>
              </a:xfrm>
              <a:prstGeom prst="rect">
                <a:avLst/>
              </a:prstGeom>
              <a:blipFill>
                <a:blip r:embed="rId2"/>
                <a:stretch>
                  <a:fillRect l="-1873" t="-1942" b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66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98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97BFD35-E8B1-8860-E930-8C8D94C7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2" y="3411574"/>
            <a:ext cx="3947878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8E9200D-A7D5-872E-D3D4-4BA0D907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84" y="3429000"/>
            <a:ext cx="3947878" cy="30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5A1C2A-4676-8059-E9E2-3C9C1261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337" y="3411574"/>
            <a:ext cx="3947878" cy="30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2C06607-8D12-06BC-D2F7-B606C2981907}"/>
              </a:ext>
            </a:extLst>
          </p:cNvPr>
          <p:cNvSpPr txBox="1"/>
          <p:nvPr/>
        </p:nvSpPr>
        <p:spPr>
          <a:xfrm>
            <a:off x="3980075" y="98174"/>
            <a:ext cx="38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tracks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6D3D45-8013-BC60-B16C-70E76DEAFF30}"/>
                  </a:ext>
                </a:extLst>
              </p:cNvPr>
              <p:cNvSpPr txBox="1"/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86D3D45-8013-BC60-B16C-70E76DEA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blipFill>
                <a:blip r:embed="rId8"/>
                <a:stretch>
                  <a:fillRect l="-228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B5FA14B-CA0F-841F-CC44-30A45FE81C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632" y="621394"/>
            <a:ext cx="3947876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282DFD-C8EB-B9B1-3C7E-400DDA511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224" y="621394"/>
            <a:ext cx="3947876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267744-1831-580D-2A9D-D54BA375DD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338" y="621394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438E19-4E43-9BA4-CDEB-DEC0A15AE958}"/>
              </a:ext>
            </a:extLst>
          </p:cNvPr>
          <p:cNvSpPr txBox="1"/>
          <p:nvPr/>
        </p:nvSpPr>
        <p:spPr>
          <a:xfrm>
            <a:off x="3957276" y="-37172"/>
            <a:ext cx="49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44C98D-3538-CF50-A6A3-5FDE87FA537C}"/>
              </a:ext>
            </a:extLst>
          </p:cNvPr>
          <p:cNvSpPr txBox="1"/>
          <p:nvPr/>
        </p:nvSpPr>
        <p:spPr>
          <a:xfrm>
            <a:off x="625512" y="767167"/>
            <a:ext cx="1052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one electron candidate to have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eID_noSVD_noTOP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0.9 to study another electron candidate.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electron candidates are required to have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eID_noSVD_noTOP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0.1.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5260B7-4DAB-C748-81E2-F07BD1E5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62" y="2063949"/>
            <a:ext cx="557347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71923D-9962-4A82-4243-09B33FA2B5F2}"/>
              </a:ext>
            </a:extLst>
          </p:cNvPr>
          <p:cNvSpPr txBox="1"/>
          <p:nvPr/>
        </p:nvSpPr>
        <p:spPr>
          <a:xfrm>
            <a:off x="4004789" y="0"/>
            <a:ext cx="486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8461EB-D1B7-57B2-E20C-440080A4D3A8}"/>
                  </a:ext>
                </a:extLst>
              </p:cNvPr>
              <p:cNvSpPr txBox="1"/>
              <p:nvPr/>
            </p:nvSpPr>
            <p:spPr>
              <a:xfrm>
                <a:off x="1122404" y="798177"/>
                <a:ext cx="99471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one muon candidate to have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muonID_noSVD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 to study another muon candidate.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could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muon candidate should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8461EB-D1B7-57B2-E20C-440080A4D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04" y="798177"/>
                <a:ext cx="9947191" cy="1323439"/>
              </a:xfrm>
              <a:prstGeom prst="rect">
                <a:avLst/>
              </a:prstGeom>
              <a:blipFill>
                <a:blip r:embed="rId3"/>
                <a:stretch>
                  <a:fillRect l="-510" t="-1887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FEBA73E-DCA7-0565-EBB8-420598DC6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263" y="2121616"/>
            <a:ext cx="557347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9410816-30AE-6AA5-0DA8-A6CA67D33968}"/>
              </a:ext>
            </a:extLst>
          </p:cNvPr>
          <p:cNvSpPr txBox="1"/>
          <p:nvPr/>
        </p:nvSpPr>
        <p:spPr>
          <a:xfrm>
            <a:off x="4186145" y="0"/>
            <a:ext cx="466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3833D07-3D61-8E0D-5FDA-121985489610}"/>
                  </a:ext>
                </a:extLst>
              </p:cNvPr>
              <p:cNvSpPr txBox="1"/>
              <p:nvPr/>
            </p:nvSpPr>
            <p:spPr>
              <a:xfrm>
                <a:off x="4040233" y="5829283"/>
                <a:ext cx="4665518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𝐾𝑎𝑜𝑛𝐼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𝑏𝑖𝑛𝑎𝑦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3833D07-3D61-8E0D-5FDA-12198548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33" y="5829283"/>
                <a:ext cx="4665518" cy="424283"/>
              </a:xfrm>
              <a:prstGeom prst="rect">
                <a:avLst/>
              </a:prstGeom>
              <a:blipFill>
                <a:blip r:embed="rId2"/>
                <a:stretch>
                  <a:fillRect l="-1359" t="-5714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EFE1063-E609-C789-5401-EDCBE4A3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810" y="1499614"/>
            <a:ext cx="3947876" cy="30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5464935-1DF0-7CEF-F48B-68F6AADE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7" y="1499614"/>
            <a:ext cx="3947876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5E2D517-35CD-447B-9394-D924AE2CB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264" y="1499614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B5D9BD2-C1CB-8346-59C2-893BD2DBEEB6}"/>
              </a:ext>
            </a:extLst>
          </p:cNvPr>
          <p:cNvSpPr txBox="1"/>
          <p:nvPr/>
        </p:nvSpPr>
        <p:spPr>
          <a:xfrm>
            <a:off x="4040659" y="88584"/>
            <a:ext cx="497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6753E0-0703-7076-7676-0C08EDCBE2C9}"/>
                  </a:ext>
                </a:extLst>
              </p:cNvPr>
              <p:cNvSpPr txBox="1"/>
              <p:nvPr/>
            </p:nvSpPr>
            <p:spPr>
              <a:xfrm>
                <a:off x="3560243" y="6093175"/>
                <a:ext cx="65991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)&lt;0.9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remove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-conversion background.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6753E0-0703-7076-7676-0C08EDCB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43" y="6093175"/>
                <a:ext cx="6599114" cy="400110"/>
              </a:xfrm>
              <a:prstGeom prst="rect">
                <a:avLst/>
              </a:prstGeom>
              <a:blipFill>
                <a:blip r:embed="rId2"/>
                <a:stretch>
                  <a:fillRect l="-76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0D28359-1D7E-05CC-1BE7-B287A3F6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65" y="1605011"/>
            <a:ext cx="3947876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91F76-75D0-63E4-82E0-78D06A021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" y="1605011"/>
            <a:ext cx="3947876" cy="30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7BB30F3-1D45-76ED-0BB5-E177F7478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419" y="1605011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BCD35F-320C-DC82-7D7A-C56E0456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98000"/>
            <a:ext cx="425832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D37990-BB95-5579-5463-AAF212169D67}"/>
                  </a:ext>
                </a:extLst>
              </p:cNvPr>
              <p:cNvSpPr txBox="1"/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D37990-BB95-5579-5463-AAF21216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blipFill>
                <a:blip r:embed="rId3"/>
                <a:stretch>
                  <a:fillRect l="-277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D12D7FB1-87FB-E78E-A24A-9BD62530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40" y="3798000"/>
            <a:ext cx="4258322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9FE962-BCEB-F683-85B0-E077FB48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680" y="3798000"/>
            <a:ext cx="4258322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0100DE-F6A1-E55C-4EB2-648D0D4D5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39900"/>
            <a:ext cx="3947876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75B7F7-1CA0-38B7-0DC0-60C7D50FA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098" y="539900"/>
            <a:ext cx="3947876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95E7D4-1F4F-8330-A60E-E579F2327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162" y="5399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1171</Words>
  <Application>Microsoft Macintosh PowerPoint</Application>
  <PresentationFormat>宽屏</PresentationFormat>
  <Paragraphs>206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15</cp:revision>
  <dcterms:created xsi:type="dcterms:W3CDTF">2024-11-18T04:15:34Z</dcterms:created>
  <dcterms:modified xsi:type="dcterms:W3CDTF">2024-11-22T07:29:30Z</dcterms:modified>
</cp:coreProperties>
</file>