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5" r:id="rId2"/>
    <p:sldMasterId id="2147483689" r:id="rId3"/>
    <p:sldMasterId id="2147483701" r:id="rId4"/>
  </p:sldMasterIdLst>
  <p:notesMasterIdLst>
    <p:notesMasterId r:id="rId24"/>
  </p:notesMasterIdLst>
  <p:sldIdLst>
    <p:sldId id="313" r:id="rId5"/>
    <p:sldId id="266" r:id="rId6"/>
    <p:sldId id="2759" r:id="rId7"/>
    <p:sldId id="2762" r:id="rId8"/>
    <p:sldId id="2757" r:id="rId9"/>
    <p:sldId id="268" r:id="rId10"/>
    <p:sldId id="2766" r:id="rId11"/>
    <p:sldId id="2765" r:id="rId12"/>
    <p:sldId id="257" r:id="rId13"/>
    <p:sldId id="1317" r:id="rId14"/>
    <p:sldId id="271" r:id="rId15"/>
    <p:sldId id="322" r:id="rId16"/>
    <p:sldId id="363" r:id="rId17"/>
    <p:sldId id="375" r:id="rId18"/>
    <p:sldId id="328" r:id="rId19"/>
    <p:sldId id="379" r:id="rId20"/>
    <p:sldId id="1906" r:id="rId21"/>
    <p:sldId id="1909" r:id="rId22"/>
    <p:sldId id="1908" r:id="rId23"/>
  </p:sldIdLst>
  <p:sldSz cx="9144000" cy="6858000" type="screen4x3"/>
  <p:notesSz cx="6807200" cy="9939338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FF"/>
    <a:srgbClr val="0432FF"/>
    <a:srgbClr val="FFDCCC"/>
    <a:srgbClr val="FFEEE8"/>
    <a:srgbClr val="107F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07E083-B49B-484F-A6FE-ED466368EEFD}" v="1" dt="2025-01-09T14:56:06.243"/>
  </p1510:revLst>
</p1510:revInfo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淡色 1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89"/>
    <p:restoredTop sz="63731" autoAdjust="0"/>
  </p:normalViewPr>
  <p:slideViewPr>
    <p:cSldViewPr snapToObjects="1">
      <p:cViewPr varScale="1">
        <p:scale>
          <a:sx n="66" d="100"/>
          <a:sy n="66" d="100"/>
        </p:scale>
        <p:origin x="135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92" d="100"/>
          <a:sy n="92" d="100"/>
        </p:scale>
        <p:origin x="2688" y="7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ritoshi Kawamura" userId="7743257e1e2bc67d" providerId="LiveId" clId="{B807E083-B49B-484F-A6FE-ED466368EEFD}"/>
    <pc:docChg chg="custSel delSld modSld">
      <pc:chgData name="Naritoshi Kawamura" userId="7743257e1e2bc67d" providerId="LiveId" clId="{B807E083-B49B-484F-A6FE-ED466368EEFD}" dt="2025-01-10T03:23:00.948" v="82" actId="47"/>
      <pc:docMkLst>
        <pc:docMk/>
      </pc:docMkLst>
      <pc:sldChg chg="del modNotes">
        <pc:chgData name="Naritoshi Kawamura" userId="7743257e1e2bc67d" providerId="LiveId" clId="{B807E083-B49B-484F-A6FE-ED466368EEFD}" dt="2025-01-10T03:23:00.948" v="82" actId="47"/>
        <pc:sldMkLst>
          <pc:docMk/>
          <pc:sldMk cId="2080318063" sldId="256"/>
        </pc:sldMkLst>
      </pc:sldChg>
      <pc:sldChg chg="modNotes">
        <pc:chgData name="Naritoshi Kawamura" userId="7743257e1e2bc67d" providerId="LiveId" clId="{B807E083-B49B-484F-A6FE-ED466368EEFD}" dt="2025-01-09T14:56:08.063" v="17" actId="368"/>
        <pc:sldMkLst>
          <pc:docMk/>
          <pc:sldMk cId="1525488150" sldId="257"/>
        </pc:sldMkLst>
      </pc:sldChg>
      <pc:sldChg chg="del modNotes">
        <pc:chgData name="Naritoshi Kawamura" userId="7743257e1e2bc67d" providerId="LiveId" clId="{B807E083-B49B-484F-A6FE-ED466368EEFD}" dt="2025-01-10T03:23:00.948" v="82" actId="47"/>
        <pc:sldMkLst>
          <pc:docMk/>
          <pc:sldMk cId="4429932" sldId="262"/>
        </pc:sldMkLst>
      </pc:sldChg>
      <pc:sldChg chg="modNotes">
        <pc:chgData name="Naritoshi Kawamura" userId="7743257e1e2bc67d" providerId="LiveId" clId="{B807E083-B49B-484F-A6FE-ED466368EEFD}" dt="2025-01-09T14:56:08.002" v="3" actId="368"/>
        <pc:sldMkLst>
          <pc:docMk/>
          <pc:sldMk cId="443335893" sldId="266"/>
        </pc:sldMkLst>
      </pc:sldChg>
      <pc:sldChg chg="modNotes">
        <pc:chgData name="Naritoshi Kawamura" userId="7743257e1e2bc67d" providerId="LiveId" clId="{B807E083-B49B-484F-A6FE-ED466368EEFD}" dt="2025-01-09T14:56:08.041" v="11" actId="368"/>
        <pc:sldMkLst>
          <pc:docMk/>
          <pc:sldMk cId="2007491803" sldId="268"/>
        </pc:sldMkLst>
      </pc:sldChg>
      <pc:sldChg chg="modNotes">
        <pc:chgData name="Naritoshi Kawamura" userId="7743257e1e2bc67d" providerId="LiveId" clId="{B807E083-B49B-484F-A6FE-ED466368EEFD}" dt="2025-01-09T14:56:08.088" v="21" actId="368"/>
        <pc:sldMkLst>
          <pc:docMk/>
          <pc:sldMk cId="2681775276" sldId="271"/>
        </pc:sldMkLst>
      </pc:sldChg>
      <pc:sldChg chg="del modNotes">
        <pc:chgData name="Naritoshi Kawamura" userId="7743257e1e2bc67d" providerId="LiveId" clId="{B807E083-B49B-484F-A6FE-ED466368EEFD}" dt="2025-01-10T03:23:00.948" v="82" actId="47"/>
        <pc:sldMkLst>
          <pc:docMk/>
          <pc:sldMk cId="3631951226" sldId="272"/>
        </pc:sldMkLst>
      </pc:sldChg>
      <pc:sldChg chg="del modNotes">
        <pc:chgData name="Naritoshi Kawamura" userId="7743257e1e2bc67d" providerId="LiveId" clId="{B807E083-B49B-484F-A6FE-ED466368EEFD}" dt="2025-01-10T03:23:00.948" v="82" actId="47"/>
        <pc:sldMkLst>
          <pc:docMk/>
          <pc:sldMk cId="1500328089" sldId="277"/>
        </pc:sldMkLst>
      </pc:sldChg>
      <pc:sldChg chg="del modNotes">
        <pc:chgData name="Naritoshi Kawamura" userId="7743257e1e2bc67d" providerId="LiveId" clId="{B807E083-B49B-484F-A6FE-ED466368EEFD}" dt="2025-01-10T03:23:00.948" v="82" actId="47"/>
        <pc:sldMkLst>
          <pc:docMk/>
          <pc:sldMk cId="4096932369" sldId="278"/>
        </pc:sldMkLst>
      </pc:sldChg>
      <pc:sldChg chg="del modNotes">
        <pc:chgData name="Naritoshi Kawamura" userId="7743257e1e2bc67d" providerId="LiveId" clId="{B807E083-B49B-484F-A6FE-ED466368EEFD}" dt="2025-01-10T03:23:00.948" v="82" actId="47"/>
        <pc:sldMkLst>
          <pc:docMk/>
          <pc:sldMk cId="822467396" sldId="279"/>
        </pc:sldMkLst>
      </pc:sldChg>
      <pc:sldChg chg="del modNotes">
        <pc:chgData name="Naritoshi Kawamura" userId="7743257e1e2bc67d" providerId="LiveId" clId="{B807E083-B49B-484F-A6FE-ED466368EEFD}" dt="2025-01-10T03:23:00.948" v="82" actId="47"/>
        <pc:sldMkLst>
          <pc:docMk/>
          <pc:sldMk cId="537353508" sldId="283"/>
        </pc:sldMkLst>
      </pc:sldChg>
      <pc:sldChg chg="del">
        <pc:chgData name="Naritoshi Kawamura" userId="7743257e1e2bc67d" providerId="LiveId" clId="{B807E083-B49B-484F-A6FE-ED466368EEFD}" dt="2025-01-10T03:23:00.948" v="82" actId="47"/>
        <pc:sldMkLst>
          <pc:docMk/>
          <pc:sldMk cId="0" sldId="304"/>
        </pc:sldMkLst>
      </pc:sldChg>
      <pc:sldChg chg="modNotes">
        <pc:chgData name="Naritoshi Kawamura" userId="7743257e1e2bc67d" providerId="LiveId" clId="{B807E083-B49B-484F-A6FE-ED466368EEFD}" dt="2025-01-09T14:56:07.998" v="1" actId="368"/>
        <pc:sldMkLst>
          <pc:docMk/>
          <pc:sldMk cId="3881996430" sldId="313"/>
        </pc:sldMkLst>
      </pc:sldChg>
      <pc:sldChg chg="modNotes">
        <pc:chgData name="Naritoshi Kawamura" userId="7743257e1e2bc67d" providerId="LiveId" clId="{B807E083-B49B-484F-A6FE-ED466368EEFD}" dt="2025-01-09T14:56:08.098" v="23" actId="368"/>
        <pc:sldMkLst>
          <pc:docMk/>
          <pc:sldMk cId="4185574950" sldId="322"/>
        </pc:sldMkLst>
      </pc:sldChg>
      <pc:sldChg chg="modNotes">
        <pc:chgData name="Naritoshi Kawamura" userId="7743257e1e2bc67d" providerId="LiveId" clId="{B807E083-B49B-484F-A6FE-ED466368EEFD}" dt="2025-01-09T14:56:08.107" v="29" actId="368"/>
        <pc:sldMkLst>
          <pc:docMk/>
          <pc:sldMk cId="134180055" sldId="328"/>
        </pc:sldMkLst>
      </pc:sldChg>
      <pc:sldChg chg="del">
        <pc:chgData name="Naritoshi Kawamura" userId="7743257e1e2bc67d" providerId="LiveId" clId="{B807E083-B49B-484F-A6FE-ED466368EEFD}" dt="2025-01-10T03:23:00.948" v="82" actId="47"/>
        <pc:sldMkLst>
          <pc:docMk/>
          <pc:sldMk cId="2726533298" sldId="329"/>
        </pc:sldMkLst>
      </pc:sldChg>
      <pc:sldChg chg="del modNotes">
        <pc:chgData name="Naritoshi Kawamura" userId="7743257e1e2bc67d" providerId="LiveId" clId="{B807E083-B49B-484F-A6FE-ED466368EEFD}" dt="2025-01-10T03:23:00.948" v="82" actId="47"/>
        <pc:sldMkLst>
          <pc:docMk/>
          <pc:sldMk cId="1228414972" sldId="330"/>
        </pc:sldMkLst>
      </pc:sldChg>
      <pc:sldChg chg="modNotes">
        <pc:chgData name="Naritoshi Kawamura" userId="7743257e1e2bc67d" providerId="LiveId" clId="{B807E083-B49B-484F-A6FE-ED466368EEFD}" dt="2025-01-09T14:56:08.102" v="25" actId="368"/>
        <pc:sldMkLst>
          <pc:docMk/>
          <pc:sldMk cId="2200632212" sldId="363"/>
        </pc:sldMkLst>
      </pc:sldChg>
      <pc:sldChg chg="modNotes">
        <pc:chgData name="Naritoshi Kawamura" userId="7743257e1e2bc67d" providerId="LiveId" clId="{B807E083-B49B-484F-A6FE-ED466368EEFD}" dt="2025-01-09T14:56:08.105" v="27" actId="368"/>
        <pc:sldMkLst>
          <pc:docMk/>
          <pc:sldMk cId="2662290082" sldId="375"/>
        </pc:sldMkLst>
      </pc:sldChg>
      <pc:sldChg chg="modNotes">
        <pc:chgData name="Naritoshi Kawamura" userId="7743257e1e2bc67d" providerId="LiveId" clId="{B807E083-B49B-484F-A6FE-ED466368EEFD}" dt="2025-01-09T14:56:08.110" v="31" actId="368"/>
        <pc:sldMkLst>
          <pc:docMk/>
          <pc:sldMk cId="3532981908" sldId="379"/>
        </pc:sldMkLst>
      </pc:sldChg>
      <pc:sldChg chg="del modNotes">
        <pc:chgData name="Naritoshi Kawamura" userId="7743257e1e2bc67d" providerId="LiveId" clId="{B807E083-B49B-484F-A6FE-ED466368EEFD}" dt="2025-01-10T03:23:00.948" v="82" actId="47"/>
        <pc:sldMkLst>
          <pc:docMk/>
          <pc:sldMk cId="807486103" sldId="381"/>
        </pc:sldMkLst>
      </pc:sldChg>
      <pc:sldChg chg="del modNotes">
        <pc:chgData name="Naritoshi Kawamura" userId="7743257e1e2bc67d" providerId="LiveId" clId="{B807E083-B49B-484F-A6FE-ED466368EEFD}" dt="2025-01-10T03:23:00.948" v="82" actId="47"/>
        <pc:sldMkLst>
          <pc:docMk/>
          <pc:sldMk cId="1683840616" sldId="384"/>
        </pc:sldMkLst>
      </pc:sldChg>
      <pc:sldChg chg="del modNotes">
        <pc:chgData name="Naritoshi Kawamura" userId="7743257e1e2bc67d" providerId="LiveId" clId="{B807E083-B49B-484F-A6FE-ED466368EEFD}" dt="2025-01-10T03:23:00.948" v="82" actId="47"/>
        <pc:sldMkLst>
          <pc:docMk/>
          <pc:sldMk cId="2970522442" sldId="385"/>
        </pc:sldMkLst>
      </pc:sldChg>
      <pc:sldChg chg="del modNotes">
        <pc:chgData name="Naritoshi Kawamura" userId="7743257e1e2bc67d" providerId="LiveId" clId="{B807E083-B49B-484F-A6FE-ED466368EEFD}" dt="2025-01-10T03:23:00.948" v="82" actId="47"/>
        <pc:sldMkLst>
          <pc:docMk/>
          <pc:sldMk cId="68814032" sldId="387"/>
        </pc:sldMkLst>
      </pc:sldChg>
      <pc:sldChg chg="del modNotes">
        <pc:chgData name="Naritoshi Kawamura" userId="7743257e1e2bc67d" providerId="LiveId" clId="{B807E083-B49B-484F-A6FE-ED466368EEFD}" dt="2025-01-10T03:23:00.948" v="82" actId="47"/>
        <pc:sldMkLst>
          <pc:docMk/>
          <pc:sldMk cId="3334685219" sldId="388"/>
        </pc:sldMkLst>
      </pc:sldChg>
      <pc:sldChg chg="del modNotes">
        <pc:chgData name="Naritoshi Kawamura" userId="7743257e1e2bc67d" providerId="LiveId" clId="{B807E083-B49B-484F-A6FE-ED466368EEFD}" dt="2025-01-10T03:23:00.948" v="82" actId="47"/>
        <pc:sldMkLst>
          <pc:docMk/>
          <pc:sldMk cId="3695178614" sldId="421"/>
        </pc:sldMkLst>
      </pc:sldChg>
      <pc:sldChg chg="modNotes">
        <pc:chgData name="Naritoshi Kawamura" userId="7743257e1e2bc67d" providerId="LiveId" clId="{B807E083-B49B-484F-A6FE-ED466368EEFD}" dt="2025-01-09T14:56:08.083" v="19" actId="368"/>
        <pc:sldMkLst>
          <pc:docMk/>
          <pc:sldMk cId="4004732708" sldId="1317"/>
        </pc:sldMkLst>
      </pc:sldChg>
      <pc:sldChg chg="modNotes">
        <pc:chgData name="Naritoshi Kawamura" userId="7743257e1e2bc67d" providerId="LiveId" clId="{B807E083-B49B-484F-A6FE-ED466368EEFD}" dt="2025-01-09T14:56:08.117" v="33" actId="368"/>
        <pc:sldMkLst>
          <pc:docMk/>
          <pc:sldMk cId="1288307073" sldId="1906"/>
        </pc:sldMkLst>
      </pc:sldChg>
      <pc:sldChg chg="modNotes">
        <pc:chgData name="Naritoshi Kawamura" userId="7743257e1e2bc67d" providerId="LiveId" clId="{B807E083-B49B-484F-A6FE-ED466368EEFD}" dt="2025-01-09T14:56:08.120" v="35" actId="368"/>
        <pc:sldMkLst>
          <pc:docMk/>
          <pc:sldMk cId="3449281626" sldId="1909"/>
        </pc:sldMkLst>
      </pc:sldChg>
      <pc:sldChg chg="del modNotes">
        <pc:chgData name="Naritoshi Kawamura" userId="7743257e1e2bc67d" providerId="LiveId" clId="{B807E083-B49B-484F-A6FE-ED466368EEFD}" dt="2025-01-10T03:23:00.948" v="82" actId="47"/>
        <pc:sldMkLst>
          <pc:docMk/>
          <pc:sldMk cId="1151944279" sldId="2021"/>
        </pc:sldMkLst>
      </pc:sldChg>
      <pc:sldChg chg="del modNotes">
        <pc:chgData name="Naritoshi Kawamura" userId="7743257e1e2bc67d" providerId="LiveId" clId="{B807E083-B49B-484F-A6FE-ED466368EEFD}" dt="2025-01-10T03:23:00.948" v="82" actId="47"/>
        <pc:sldMkLst>
          <pc:docMk/>
          <pc:sldMk cId="1835791494" sldId="2746"/>
        </pc:sldMkLst>
      </pc:sldChg>
      <pc:sldChg chg="del modNotes">
        <pc:chgData name="Naritoshi Kawamura" userId="7743257e1e2bc67d" providerId="LiveId" clId="{B807E083-B49B-484F-A6FE-ED466368EEFD}" dt="2025-01-10T03:23:00.948" v="82" actId="47"/>
        <pc:sldMkLst>
          <pc:docMk/>
          <pc:sldMk cId="111237689" sldId="2750"/>
        </pc:sldMkLst>
      </pc:sldChg>
      <pc:sldChg chg="del modNotes">
        <pc:chgData name="Naritoshi Kawamura" userId="7743257e1e2bc67d" providerId="LiveId" clId="{B807E083-B49B-484F-A6FE-ED466368EEFD}" dt="2025-01-10T03:23:00.948" v="82" actId="47"/>
        <pc:sldMkLst>
          <pc:docMk/>
          <pc:sldMk cId="1609696195" sldId="2751"/>
        </pc:sldMkLst>
      </pc:sldChg>
      <pc:sldChg chg="del modNotes">
        <pc:chgData name="Naritoshi Kawamura" userId="7743257e1e2bc67d" providerId="LiveId" clId="{B807E083-B49B-484F-A6FE-ED466368EEFD}" dt="2025-01-10T03:23:00.948" v="82" actId="47"/>
        <pc:sldMkLst>
          <pc:docMk/>
          <pc:sldMk cId="1879867293" sldId="2753"/>
        </pc:sldMkLst>
      </pc:sldChg>
      <pc:sldChg chg="del modNotes">
        <pc:chgData name="Naritoshi Kawamura" userId="7743257e1e2bc67d" providerId="LiveId" clId="{B807E083-B49B-484F-A6FE-ED466368EEFD}" dt="2025-01-10T03:23:00.948" v="82" actId="47"/>
        <pc:sldMkLst>
          <pc:docMk/>
          <pc:sldMk cId="416249409" sldId="2754"/>
        </pc:sldMkLst>
      </pc:sldChg>
      <pc:sldChg chg="del">
        <pc:chgData name="Naritoshi Kawamura" userId="7743257e1e2bc67d" providerId="LiveId" clId="{B807E083-B49B-484F-A6FE-ED466368EEFD}" dt="2025-01-10T03:23:00.948" v="82" actId="47"/>
        <pc:sldMkLst>
          <pc:docMk/>
          <pc:sldMk cId="2699437879" sldId="2755"/>
        </pc:sldMkLst>
      </pc:sldChg>
      <pc:sldChg chg="modNotes">
        <pc:chgData name="Naritoshi Kawamura" userId="7743257e1e2bc67d" providerId="LiveId" clId="{B807E083-B49B-484F-A6FE-ED466368EEFD}" dt="2025-01-09T14:56:08.030" v="9" actId="368"/>
        <pc:sldMkLst>
          <pc:docMk/>
          <pc:sldMk cId="4030654291" sldId="2757"/>
        </pc:sldMkLst>
      </pc:sldChg>
      <pc:sldChg chg="del">
        <pc:chgData name="Naritoshi Kawamura" userId="7743257e1e2bc67d" providerId="LiveId" clId="{B807E083-B49B-484F-A6FE-ED466368EEFD}" dt="2025-01-10T03:23:00.948" v="82" actId="47"/>
        <pc:sldMkLst>
          <pc:docMk/>
          <pc:sldMk cId="2264737321" sldId="2758"/>
        </pc:sldMkLst>
      </pc:sldChg>
      <pc:sldChg chg="modNotes">
        <pc:chgData name="Naritoshi Kawamura" userId="7743257e1e2bc67d" providerId="LiveId" clId="{B807E083-B49B-484F-A6FE-ED466368EEFD}" dt="2025-01-09T14:56:08.005" v="5" actId="368"/>
        <pc:sldMkLst>
          <pc:docMk/>
          <pc:sldMk cId="990241163" sldId="2759"/>
        </pc:sldMkLst>
      </pc:sldChg>
      <pc:sldChg chg="del modNotes">
        <pc:chgData name="Naritoshi Kawamura" userId="7743257e1e2bc67d" providerId="LiveId" clId="{B807E083-B49B-484F-A6FE-ED466368EEFD}" dt="2025-01-10T03:23:00.948" v="82" actId="47"/>
        <pc:sldMkLst>
          <pc:docMk/>
          <pc:sldMk cId="4239243481" sldId="2760"/>
        </pc:sldMkLst>
      </pc:sldChg>
      <pc:sldChg chg="del modNotes">
        <pc:chgData name="Naritoshi Kawamura" userId="7743257e1e2bc67d" providerId="LiveId" clId="{B807E083-B49B-484F-A6FE-ED466368EEFD}" dt="2025-01-10T03:23:00.948" v="82" actId="47"/>
        <pc:sldMkLst>
          <pc:docMk/>
          <pc:sldMk cId="0" sldId="2761"/>
        </pc:sldMkLst>
      </pc:sldChg>
      <pc:sldChg chg="modNotes">
        <pc:chgData name="Naritoshi Kawamura" userId="7743257e1e2bc67d" providerId="LiveId" clId="{B807E083-B49B-484F-A6FE-ED466368EEFD}" dt="2025-01-09T14:56:08.024" v="7" actId="368"/>
        <pc:sldMkLst>
          <pc:docMk/>
          <pc:sldMk cId="2589154430" sldId="2762"/>
        </pc:sldMkLst>
      </pc:sldChg>
      <pc:sldChg chg="del modNotes">
        <pc:chgData name="Naritoshi Kawamura" userId="7743257e1e2bc67d" providerId="LiveId" clId="{B807E083-B49B-484F-A6FE-ED466368EEFD}" dt="2025-01-10T03:23:00.948" v="82" actId="47"/>
        <pc:sldMkLst>
          <pc:docMk/>
          <pc:sldMk cId="1438075735" sldId="2763"/>
        </pc:sldMkLst>
      </pc:sldChg>
      <pc:sldChg chg="del">
        <pc:chgData name="Naritoshi Kawamura" userId="7743257e1e2bc67d" providerId="LiveId" clId="{B807E083-B49B-484F-A6FE-ED466368EEFD}" dt="2025-01-10T03:23:00.948" v="82" actId="47"/>
        <pc:sldMkLst>
          <pc:docMk/>
          <pc:sldMk cId="3599429956" sldId="2764"/>
        </pc:sldMkLst>
      </pc:sldChg>
      <pc:sldChg chg="modNotes">
        <pc:chgData name="Naritoshi Kawamura" userId="7743257e1e2bc67d" providerId="LiveId" clId="{B807E083-B49B-484F-A6FE-ED466368EEFD}" dt="2025-01-09T14:56:08.058" v="15" actId="368"/>
        <pc:sldMkLst>
          <pc:docMk/>
          <pc:sldMk cId="24697103" sldId="2765"/>
        </pc:sldMkLst>
      </pc:sldChg>
      <pc:sldChg chg="modNotes">
        <pc:chgData name="Naritoshi Kawamura" userId="7743257e1e2bc67d" providerId="LiveId" clId="{B807E083-B49B-484F-A6FE-ED466368EEFD}" dt="2025-01-09T14:56:08.053" v="13" actId="368"/>
        <pc:sldMkLst>
          <pc:docMk/>
          <pc:sldMk cId="1335079622" sldId="2766"/>
        </pc:sldMkLst>
      </pc:sldChg>
      <pc:sldChg chg="del">
        <pc:chgData name="Naritoshi Kawamura" userId="7743257e1e2bc67d" providerId="LiveId" clId="{B807E083-B49B-484F-A6FE-ED466368EEFD}" dt="2025-01-10T03:23:00.948" v="82" actId="47"/>
        <pc:sldMkLst>
          <pc:docMk/>
          <pc:sldMk cId="4239603105" sldId="276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arik\Google%20&#12489;&#12521;&#12452;&#12502;\JKJ&#38306;&#36899;\etc\&#12510;&#12473;&#12479;&#12540;&#12503;&#12521;&#12531;2017\muon_Eng_1v2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076600720380386"/>
          <c:y val="5.6994865158390237E-2"/>
          <c:w val="0.71187544206089304"/>
          <c:h val="0.71371279320533088"/>
        </c:manualLayout>
      </c:layout>
      <c:scatterChart>
        <c:scatterStyle val="smoothMarker"/>
        <c:varyColors val="0"/>
        <c:ser>
          <c:idx val="0"/>
          <c:order val="0"/>
          <c:tx>
            <c:v>2nd TS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muon_Eng!$C$3:$C$102</c:f>
              <c:numCache>
                <c:formatCode>0.00E+00</c:formatCode>
                <c:ptCount val="100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  <c:pt idx="20">
                  <c:v>10.25</c:v>
                </c:pt>
                <c:pt idx="21">
                  <c:v>10.75</c:v>
                </c:pt>
                <c:pt idx="22">
                  <c:v>11.25</c:v>
                </c:pt>
                <c:pt idx="23">
                  <c:v>11.75</c:v>
                </c:pt>
                <c:pt idx="24">
                  <c:v>12.25</c:v>
                </c:pt>
                <c:pt idx="25">
                  <c:v>12.75</c:v>
                </c:pt>
                <c:pt idx="26">
                  <c:v>13.25</c:v>
                </c:pt>
                <c:pt idx="27">
                  <c:v>13.75</c:v>
                </c:pt>
                <c:pt idx="28">
                  <c:v>14.25</c:v>
                </c:pt>
                <c:pt idx="29">
                  <c:v>14.75</c:v>
                </c:pt>
                <c:pt idx="30">
                  <c:v>15.25</c:v>
                </c:pt>
                <c:pt idx="31">
                  <c:v>15.75</c:v>
                </c:pt>
                <c:pt idx="32">
                  <c:v>16.25</c:v>
                </c:pt>
                <c:pt idx="33">
                  <c:v>16.75</c:v>
                </c:pt>
                <c:pt idx="34">
                  <c:v>17.25</c:v>
                </c:pt>
                <c:pt idx="35">
                  <c:v>17.75</c:v>
                </c:pt>
                <c:pt idx="36">
                  <c:v>18.25</c:v>
                </c:pt>
                <c:pt idx="37">
                  <c:v>18.75</c:v>
                </c:pt>
                <c:pt idx="38">
                  <c:v>19.25</c:v>
                </c:pt>
                <c:pt idx="39">
                  <c:v>19.75</c:v>
                </c:pt>
                <c:pt idx="40">
                  <c:v>20.25</c:v>
                </c:pt>
                <c:pt idx="41">
                  <c:v>20.75</c:v>
                </c:pt>
                <c:pt idx="42">
                  <c:v>21.25</c:v>
                </c:pt>
                <c:pt idx="43">
                  <c:v>21.75</c:v>
                </c:pt>
                <c:pt idx="44">
                  <c:v>22.25</c:v>
                </c:pt>
                <c:pt idx="45">
                  <c:v>22.75</c:v>
                </c:pt>
                <c:pt idx="46">
                  <c:v>23.25</c:v>
                </c:pt>
                <c:pt idx="47">
                  <c:v>23.75</c:v>
                </c:pt>
                <c:pt idx="48">
                  <c:v>24.25</c:v>
                </c:pt>
                <c:pt idx="49">
                  <c:v>24.75</c:v>
                </c:pt>
                <c:pt idx="50">
                  <c:v>25.25</c:v>
                </c:pt>
                <c:pt idx="51">
                  <c:v>25.75</c:v>
                </c:pt>
                <c:pt idx="52">
                  <c:v>26.25</c:v>
                </c:pt>
                <c:pt idx="53">
                  <c:v>26.75</c:v>
                </c:pt>
                <c:pt idx="54">
                  <c:v>27.25</c:v>
                </c:pt>
                <c:pt idx="55">
                  <c:v>27.75</c:v>
                </c:pt>
                <c:pt idx="56">
                  <c:v>28.25</c:v>
                </c:pt>
                <c:pt idx="57">
                  <c:v>28.75</c:v>
                </c:pt>
                <c:pt idx="58">
                  <c:v>29.25</c:v>
                </c:pt>
                <c:pt idx="59">
                  <c:v>29.75</c:v>
                </c:pt>
                <c:pt idx="60">
                  <c:v>30.25</c:v>
                </c:pt>
                <c:pt idx="61">
                  <c:v>30.75</c:v>
                </c:pt>
                <c:pt idx="62">
                  <c:v>31.25</c:v>
                </c:pt>
                <c:pt idx="63">
                  <c:v>31.75</c:v>
                </c:pt>
                <c:pt idx="64">
                  <c:v>32.25</c:v>
                </c:pt>
                <c:pt idx="65">
                  <c:v>32.75</c:v>
                </c:pt>
                <c:pt idx="66">
                  <c:v>33.25</c:v>
                </c:pt>
                <c:pt idx="67">
                  <c:v>33.75</c:v>
                </c:pt>
                <c:pt idx="68">
                  <c:v>34.25</c:v>
                </c:pt>
                <c:pt idx="69">
                  <c:v>34.75</c:v>
                </c:pt>
                <c:pt idx="70">
                  <c:v>35.25</c:v>
                </c:pt>
                <c:pt idx="71">
                  <c:v>35.75</c:v>
                </c:pt>
                <c:pt idx="72">
                  <c:v>36.25</c:v>
                </c:pt>
                <c:pt idx="73">
                  <c:v>36.75</c:v>
                </c:pt>
                <c:pt idx="74">
                  <c:v>37.25</c:v>
                </c:pt>
                <c:pt idx="75">
                  <c:v>37.75</c:v>
                </c:pt>
                <c:pt idx="76">
                  <c:v>38.25</c:v>
                </c:pt>
                <c:pt idx="77">
                  <c:v>38.75</c:v>
                </c:pt>
                <c:pt idx="78">
                  <c:v>39.25</c:v>
                </c:pt>
                <c:pt idx="79">
                  <c:v>39.75</c:v>
                </c:pt>
                <c:pt idx="80">
                  <c:v>40.25</c:v>
                </c:pt>
                <c:pt idx="81">
                  <c:v>40.75</c:v>
                </c:pt>
                <c:pt idx="82">
                  <c:v>41.25</c:v>
                </c:pt>
                <c:pt idx="83">
                  <c:v>41.75</c:v>
                </c:pt>
                <c:pt idx="84">
                  <c:v>42.25</c:v>
                </c:pt>
                <c:pt idx="85">
                  <c:v>42.75</c:v>
                </c:pt>
                <c:pt idx="86">
                  <c:v>43.25</c:v>
                </c:pt>
                <c:pt idx="87">
                  <c:v>43.75</c:v>
                </c:pt>
                <c:pt idx="88">
                  <c:v>44.25</c:v>
                </c:pt>
                <c:pt idx="89">
                  <c:v>44.75</c:v>
                </c:pt>
                <c:pt idx="90">
                  <c:v>45.25</c:v>
                </c:pt>
                <c:pt idx="91">
                  <c:v>45.75</c:v>
                </c:pt>
                <c:pt idx="92">
                  <c:v>46.25</c:v>
                </c:pt>
                <c:pt idx="93">
                  <c:v>46.75</c:v>
                </c:pt>
                <c:pt idx="94">
                  <c:v>47.25</c:v>
                </c:pt>
                <c:pt idx="95">
                  <c:v>47.75</c:v>
                </c:pt>
                <c:pt idx="96">
                  <c:v>48.25</c:v>
                </c:pt>
                <c:pt idx="97">
                  <c:v>48.75</c:v>
                </c:pt>
                <c:pt idx="98">
                  <c:v>49.25</c:v>
                </c:pt>
                <c:pt idx="99">
                  <c:v>49.75</c:v>
                </c:pt>
              </c:numCache>
            </c:numRef>
          </c:xVal>
          <c:yVal>
            <c:numRef>
              <c:f>muon_Eng!$H$3:$H$102</c:f>
              <c:numCache>
                <c:formatCode>General</c:formatCode>
                <c:ptCount val="100"/>
                <c:pt idx="0">
                  <c:v>1.0386105312767857E-6</c:v>
                </c:pt>
                <c:pt idx="1">
                  <c:v>1.6804182754510956E-6</c:v>
                </c:pt>
                <c:pt idx="2">
                  <c:v>2.2450606500716061E-6</c:v>
                </c:pt>
                <c:pt idx="3">
                  <c:v>3.9941423599577237E-6</c:v>
                </c:pt>
                <c:pt idx="4">
                  <c:v>3.6746816569958114E-6</c:v>
                </c:pt>
                <c:pt idx="5">
                  <c:v>4.9780499091538772E-6</c:v>
                </c:pt>
                <c:pt idx="6">
                  <c:v>4.9124691625101897E-6</c:v>
                </c:pt>
                <c:pt idx="7">
                  <c:v>6.0008346674382039E-6</c:v>
                </c:pt>
                <c:pt idx="8">
                  <c:v>1.974490982781185E-6</c:v>
                </c:pt>
                <c:pt idx="9">
                  <c:v>5.3738905835061912E-9</c:v>
                </c:pt>
                <c:pt idx="10">
                  <c:v>2.4135285561203587E-8</c:v>
                </c:pt>
                <c:pt idx="11">
                  <c:v>1.1575394481692443E-8</c:v>
                </c:pt>
                <c:pt idx="12">
                  <c:v>6.5076128323704077E-8</c:v>
                </c:pt>
                <c:pt idx="13">
                  <c:v>1.0139097590379359E-7</c:v>
                </c:pt>
                <c:pt idx="14">
                  <c:v>1.9137011649342228E-8</c:v>
                </c:pt>
                <c:pt idx="15">
                  <c:v>0</c:v>
                </c:pt>
                <c:pt idx="16">
                  <c:v>2.4427846377069137E-8</c:v>
                </c:pt>
                <c:pt idx="17">
                  <c:v>1.0016575476889357E-7</c:v>
                </c:pt>
                <c:pt idx="18">
                  <c:v>5.0128037778842142E-8</c:v>
                </c:pt>
                <c:pt idx="19">
                  <c:v>9.2482597235458036E-8</c:v>
                </c:pt>
                <c:pt idx="20">
                  <c:v>4.4420156626351179E-8</c:v>
                </c:pt>
                <c:pt idx="21">
                  <c:v>6.6417195687705214E-8</c:v>
                </c:pt>
                <c:pt idx="22">
                  <c:v>2.6446319657000579E-8</c:v>
                </c:pt>
                <c:pt idx="23">
                  <c:v>3.9148171454545811E-8</c:v>
                </c:pt>
                <c:pt idx="24">
                  <c:v>1.1285189860317085E-7</c:v>
                </c:pt>
                <c:pt idx="25">
                  <c:v>2.0261309120245672E-8</c:v>
                </c:pt>
                <c:pt idx="26">
                  <c:v>8.1504694406570206E-8</c:v>
                </c:pt>
                <c:pt idx="27">
                  <c:v>3.6124388525465635E-8</c:v>
                </c:pt>
                <c:pt idx="28">
                  <c:v>1.1911152196544852E-7</c:v>
                </c:pt>
                <c:pt idx="29">
                  <c:v>6.5991117184062098E-8</c:v>
                </c:pt>
                <c:pt idx="30">
                  <c:v>9.324836044477054E-8</c:v>
                </c:pt>
                <c:pt idx="31">
                  <c:v>1.1955330843235957E-7</c:v>
                </c:pt>
                <c:pt idx="32">
                  <c:v>1.6565618062378982E-7</c:v>
                </c:pt>
                <c:pt idx="33">
                  <c:v>5.5038739795484686E-8</c:v>
                </c:pt>
                <c:pt idx="34">
                  <c:v>0</c:v>
                </c:pt>
                <c:pt idx="35">
                  <c:v>0</c:v>
                </c:pt>
                <c:pt idx="36">
                  <c:v>3.6813575413846893E-8</c:v>
                </c:pt>
                <c:pt idx="37">
                  <c:v>2.5140595210352321E-8</c:v>
                </c:pt>
                <c:pt idx="38">
                  <c:v>0</c:v>
                </c:pt>
                <c:pt idx="39">
                  <c:v>2.0516563523349842E-8</c:v>
                </c:pt>
                <c:pt idx="40">
                  <c:v>3.5617806710074277E-8</c:v>
                </c:pt>
                <c:pt idx="41">
                  <c:v>0</c:v>
                </c:pt>
                <c:pt idx="42">
                  <c:v>0</c:v>
                </c:pt>
                <c:pt idx="43">
                  <c:v>3.1504283829280145E-8</c:v>
                </c:pt>
                <c:pt idx="44">
                  <c:v>7.0516974100639896E-8</c:v>
                </c:pt>
                <c:pt idx="45">
                  <c:v>5.8311886641443549E-8</c:v>
                </c:pt>
                <c:pt idx="46">
                  <c:v>7.9823942336899654E-8</c:v>
                </c:pt>
                <c:pt idx="47">
                  <c:v>0</c:v>
                </c:pt>
                <c:pt idx="48">
                  <c:v>8.343481039311943E-8</c:v>
                </c:pt>
                <c:pt idx="49">
                  <c:v>1.8524008382810519E-8</c:v>
                </c:pt>
                <c:pt idx="50">
                  <c:v>2.0805197348398406E-8</c:v>
                </c:pt>
                <c:pt idx="51">
                  <c:v>3.7985782172717585E-8</c:v>
                </c:pt>
                <c:pt idx="52">
                  <c:v>8.8588985840415183E-8</c:v>
                </c:pt>
                <c:pt idx="53">
                  <c:v>1.831155817961151E-8</c:v>
                </c:pt>
                <c:pt idx="54">
                  <c:v>8.1017747545263788E-8</c:v>
                </c:pt>
                <c:pt idx="55">
                  <c:v>0</c:v>
                </c:pt>
                <c:pt idx="56">
                  <c:v>3.1007519490931261E-8</c:v>
                </c:pt>
                <c:pt idx="57">
                  <c:v>1.3962415849798136E-7</c:v>
                </c:pt>
                <c:pt idx="58">
                  <c:v>6.6719573980613237E-8</c:v>
                </c:pt>
                <c:pt idx="59">
                  <c:v>9.7573940829681985E-8</c:v>
                </c:pt>
                <c:pt idx="60">
                  <c:v>0</c:v>
                </c:pt>
                <c:pt idx="61">
                  <c:v>1.965262554361265E-8</c:v>
                </c:pt>
                <c:pt idx="62">
                  <c:v>1.6952426657852223E-8</c:v>
                </c:pt>
                <c:pt idx="63">
                  <c:v>7.0247975229676276E-8</c:v>
                </c:pt>
                <c:pt idx="64">
                  <c:v>1.9196309210678731E-8</c:v>
                </c:pt>
                <c:pt idx="65">
                  <c:v>1.9454312507354792E-8</c:v>
                </c:pt>
                <c:pt idx="66">
                  <c:v>2.0300579028415542E-8</c:v>
                </c:pt>
                <c:pt idx="67">
                  <c:v>1.0810809369625027E-7</c:v>
                </c:pt>
                <c:pt idx="68">
                  <c:v>1.6686765729083036E-7</c:v>
                </c:pt>
                <c:pt idx="69">
                  <c:v>3.0972176573578374E-7</c:v>
                </c:pt>
                <c:pt idx="70">
                  <c:v>6.2486277879900995E-8</c:v>
                </c:pt>
                <c:pt idx="71">
                  <c:v>1.9267780443547902E-7</c:v>
                </c:pt>
                <c:pt idx="72">
                  <c:v>1.9020183672536857E-8</c:v>
                </c:pt>
                <c:pt idx="73">
                  <c:v>5.5038739795484686E-8</c:v>
                </c:pt>
                <c:pt idx="74">
                  <c:v>0</c:v>
                </c:pt>
                <c:pt idx="75">
                  <c:v>4.4795184249373465E-8</c:v>
                </c:pt>
                <c:pt idx="76">
                  <c:v>1.9644771561978678E-8</c:v>
                </c:pt>
                <c:pt idx="77">
                  <c:v>1.6115388565211391E-8</c:v>
                </c:pt>
                <c:pt idx="78">
                  <c:v>1.7654179916847843E-8</c:v>
                </c:pt>
                <c:pt idx="79">
                  <c:v>3.6581882955644645E-8</c:v>
                </c:pt>
                <c:pt idx="80">
                  <c:v>4.4202208636008388E-8</c:v>
                </c:pt>
                <c:pt idx="81">
                  <c:v>7.3741033561386411E-8</c:v>
                </c:pt>
                <c:pt idx="82">
                  <c:v>7.3244269223037526E-8</c:v>
                </c:pt>
                <c:pt idx="83">
                  <c:v>4.7712938426394988E-8</c:v>
                </c:pt>
                <c:pt idx="84">
                  <c:v>1.7053546671389644E-8</c:v>
                </c:pt>
                <c:pt idx="85">
                  <c:v>3.5884842085629415E-8</c:v>
                </c:pt>
                <c:pt idx="86">
                  <c:v>3.1404145563446969E-8</c:v>
                </c:pt>
                <c:pt idx="87">
                  <c:v>9.6548996226448328E-8</c:v>
                </c:pt>
                <c:pt idx="88">
                  <c:v>1.7088889588742531E-7</c:v>
                </c:pt>
                <c:pt idx="89">
                  <c:v>3.7832629530855086E-8</c:v>
                </c:pt>
                <c:pt idx="90">
                  <c:v>0</c:v>
                </c:pt>
                <c:pt idx="91">
                  <c:v>2.0059069093170832E-8</c:v>
                </c:pt>
                <c:pt idx="92">
                  <c:v>0</c:v>
                </c:pt>
                <c:pt idx="93">
                  <c:v>2.8586529652258623E-8</c:v>
                </c:pt>
                <c:pt idx="94">
                  <c:v>3.7365317623633608E-8</c:v>
                </c:pt>
                <c:pt idx="95">
                  <c:v>1.9043352918357082E-8</c:v>
                </c:pt>
                <c:pt idx="96">
                  <c:v>3.9159952426996772E-8</c:v>
                </c:pt>
                <c:pt idx="97">
                  <c:v>0</c:v>
                </c:pt>
                <c:pt idx="98">
                  <c:v>1.207490771361322E-7</c:v>
                </c:pt>
                <c:pt idx="99">
                  <c:v>4.2499858116844428E-8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1D0-46ED-86AB-385A2B69ABAE}"/>
            </c:ext>
          </c:extLst>
        </c:ser>
        <c:ser>
          <c:idx val="1"/>
          <c:order val="1"/>
          <c:tx>
            <c:v>1st TS</c:v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muon_Eng!$L$3:$L$202</c:f>
              <c:numCache>
                <c:formatCode>0.00E+00</c:formatCode>
                <c:ptCount val="200"/>
                <c:pt idx="0">
                  <c:v>0.05</c:v>
                </c:pt>
                <c:pt idx="1">
                  <c:v>0.15000000000000002</c:v>
                </c:pt>
                <c:pt idx="2">
                  <c:v>0.25</c:v>
                </c:pt>
                <c:pt idx="3">
                  <c:v>0.35</c:v>
                </c:pt>
                <c:pt idx="4">
                  <c:v>0.45</c:v>
                </c:pt>
                <c:pt idx="5">
                  <c:v>0.55000000000000004</c:v>
                </c:pt>
                <c:pt idx="6">
                  <c:v>0.64999999999999991</c:v>
                </c:pt>
                <c:pt idx="7">
                  <c:v>0.75</c:v>
                </c:pt>
                <c:pt idx="8">
                  <c:v>0.85000000000000009</c:v>
                </c:pt>
                <c:pt idx="9">
                  <c:v>0.95</c:v>
                </c:pt>
                <c:pt idx="10">
                  <c:v>1.05</c:v>
                </c:pt>
                <c:pt idx="11">
                  <c:v>1.1499999999999999</c:v>
                </c:pt>
                <c:pt idx="12">
                  <c:v>1.25</c:v>
                </c:pt>
                <c:pt idx="13">
                  <c:v>1.35</c:v>
                </c:pt>
                <c:pt idx="14">
                  <c:v>1.45</c:v>
                </c:pt>
                <c:pt idx="15">
                  <c:v>1.55</c:v>
                </c:pt>
                <c:pt idx="16">
                  <c:v>1.65</c:v>
                </c:pt>
                <c:pt idx="17">
                  <c:v>1.75</c:v>
                </c:pt>
                <c:pt idx="18">
                  <c:v>1.85</c:v>
                </c:pt>
                <c:pt idx="19">
                  <c:v>1.95</c:v>
                </c:pt>
                <c:pt idx="20">
                  <c:v>2.0499999999999998</c:v>
                </c:pt>
                <c:pt idx="21">
                  <c:v>2.1500000000000004</c:v>
                </c:pt>
                <c:pt idx="22">
                  <c:v>2.25</c:v>
                </c:pt>
                <c:pt idx="23">
                  <c:v>2.3499999999999996</c:v>
                </c:pt>
                <c:pt idx="24">
                  <c:v>2.4500000000000002</c:v>
                </c:pt>
                <c:pt idx="25">
                  <c:v>2.5499999999999998</c:v>
                </c:pt>
                <c:pt idx="26">
                  <c:v>2.6500000000000004</c:v>
                </c:pt>
                <c:pt idx="27">
                  <c:v>2.75</c:v>
                </c:pt>
                <c:pt idx="28">
                  <c:v>2.8499999999999996</c:v>
                </c:pt>
                <c:pt idx="29">
                  <c:v>2.95</c:v>
                </c:pt>
                <c:pt idx="30">
                  <c:v>3.05</c:v>
                </c:pt>
                <c:pt idx="31">
                  <c:v>3.1500000000000004</c:v>
                </c:pt>
                <c:pt idx="32">
                  <c:v>3.25</c:v>
                </c:pt>
                <c:pt idx="33">
                  <c:v>3.3499999999999996</c:v>
                </c:pt>
                <c:pt idx="34">
                  <c:v>3.45</c:v>
                </c:pt>
                <c:pt idx="35">
                  <c:v>3.55</c:v>
                </c:pt>
                <c:pt idx="36">
                  <c:v>3.6500000000000004</c:v>
                </c:pt>
                <c:pt idx="37">
                  <c:v>3.75</c:v>
                </c:pt>
                <c:pt idx="38">
                  <c:v>3.8499999999999996</c:v>
                </c:pt>
                <c:pt idx="39">
                  <c:v>3.95</c:v>
                </c:pt>
                <c:pt idx="40">
                  <c:v>4.05</c:v>
                </c:pt>
                <c:pt idx="41">
                  <c:v>4.1500000000000004</c:v>
                </c:pt>
                <c:pt idx="42">
                  <c:v>4.25</c:v>
                </c:pt>
                <c:pt idx="43">
                  <c:v>4.3499999999999996</c:v>
                </c:pt>
                <c:pt idx="44">
                  <c:v>4.45</c:v>
                </c:pt>
                <c:pt idx="45">
                  <c:v>4.55</c:v>
                </c:pt>
                <c:pt idx="46">
                  <c:v>4.6500000000000004</c:v>
                </c:pt>
                <c:pt idx="47">
                  <c:v>4.75</c:v>
                </c:pt>
                <c:pt idx="48">
                  <c:v>4.8499999999999996</c:v>
                </c:pt>
                <c:pt idx="49">
                  <c:v>4.95</c:v>
                </c:pt>
                <c:pt idx="50">
                  <c:v>5.05</c:v>
                </c:pt>
                <c:pt idx="51">
                  <c:v>5.15</c:v>
                </c:pt>
                <c:pt idx="52">
                  <c:v>5.25</c:v>
                </c:pt>
                <c:pt idx="53">
                  <c:v>5.35</c:v>
                </c:pt>
                <c:pt idx="54">
                  <c:v>5.45</c:v>
                </c:pt>
                <c:pt idx="55">
                  <c:v>5.55</c:v>
                </c:pt>
                <c:pt idx="56">
                  <c:v>5.65</c:v>
                </c:pt>
                <c:pt idx="57">
                  <c:v>5.75</c:v>
                </c:pt>
                <c:pt idx="58">
                  <c:v>5.85</c:v>
                </c:pt>
                <c:pt idx="59">
                  <c:v>5.95</c:v>
                </c:pt>
                <c:pt idx="60">
                  <c:v>6.05</c:v>
                </c:pt>
                <c:pt idx="61">
                  <c:v>6.15</c:v>
                </c:pt>
                <c:pt idx="62">
                  <c:v>6.25</c:v>
                </c:pt>
                <c:pt idx="63">
                  <c:v>6.35</c:v>
                </c:pt>
                <c:pt idx="64">
                  <c:v>6.45</c:v>
                </c:pt>
                <c:pt idx="65">
                  <c:v>6.55</c:v>
                </c:pt>
                <c:pt idx="66">
                  <c:v>6.65</c:v>
                </c:pt>
                <c:pt idx="67">
                  <c:v>6.75</c:v>
                </c:pt>
                <c:pt idx="68">
                  <c:v>6.85</c:v>
                </c:pt>
                <c:pt idx="69">
                  <c:v>6.95</c:v>
                </c:pt>
                <c:pt idx="70">
                  <c:v>7.05</c:v>
                </c:pt>
                <c:pt idx="71">
                  <c:v>7.15</c:v>
                </c:pt>
                <c:pt idx="72">
                  <c:v>7.25</c:v>
                </c:pt>
                <c:pt idx="73">
                  <c:v>7.35</c:v>
                </c:pt>
                <c:pt idx="74">
                  <c:v>7.45</c:v>
                </c:pt>
                <c:pt idx="75">
                  <c:v>7.55</c:v>
                </c:pt>
                <c:pt idx="76">
                  <c:v>7.65</c:v>
                </c:pt>
                <c:pt idx="77">
                  <c:v>7.75</c:v>
                </c:pt>
                <c:pt idx="78">
                  <c:v>7.85</c:v>
                </c:pt>
                <c:pt idx="79">
                  <c:v>7.95</c:v>
                </c:pt>
                <c:pt idx="80">
                  <c:v>8.0500000000000007</c:v>
                </c:pt>
                <c:pt idx="81">
                  <c:v>8.1499999999999986</c:v>
                </c:pt>
                <c:pt idx="82">
                  <c:v>8.25</c:v>
                </c:pt>
                <c:pt idx="83">
                  <c:v>8.3500000000000014</c:v>
                </c:pt>
                <c:pt idx="84">
                  <c:v>8.4499999999999993</c:v>
                </c:pt>
                <c:pt idx="85">
                  <c:v>8.5500000000000007</c:v>
                </c:pt>
                <c:pt idx="86">
                  <c:v>8.6499999999999986</c:v>
                </c:pt>
                <c:pt idx="87">
                  <c:v>8.75</c:v>
                </c:pt>
                <c:pt idx="88">
                  <c:v>8.8500000000000014</c:v>
                </c:pt>
                <c:pt idx="89">
                  <c:v>8.9499999999999993</c:v>
                </c:pt>
                <c:pt idx="90">
                  <c:v>9.0500000000000007</c:v>
                </c:pt>
                <c:pt idx="91">
                  <c:v>9.1499999999999986</c:v>
                </c:pt>
                <c:pt idx="92">
                  <c:v>9.25</c:v>
                </c:pt>
                <c:pt idx="93">
                  <c:v>9.3500000000000014</c:v>
                </c:pt>
                <c:pt idx="94">
                  <c:v>9.4499999999999993</c:v>
                </c:pt>
                <c:pt idx="95">
                  <c:v>9.5500000000000007</c:v>
                </c:pt>
                <c:pt idx="96">
                  <c:v>9.6499999999999986</c:v>
                </c:pt>
                <c:pt idx="97">
                  <c:v>9.75</c:v>
                </c:pt>
                <c:pt idx="98">
                  <c:v>9.8500000000000014</c:v>
                </c:pt>
                <c:pt idx="99">
                  <c:v>9.9499999999999993</c:v>
                </c:pt>
                <c:pt idx="100">
                  <c:v>10.050000000000001</c:v>
                </c:pt>
                <c:pt idx="101">
                  <c:v>10.149999999999999</c:v>
                </c:pt>
                <c:pt idx="102">
                  <c:v>10.25</c:v>
                </c:pt>
                <c:pt idx="103">
                  <c:v>10.350000000000001</c:v>
                </c:pt>
                <c:pt idx="104">
                  <c:v>10.45</c:v>
                </c:pt>
                <c:pt idx="105">
                  <c:v>10.55</c:v>
                </c:pt>
                <c:pt idx="106">
                  <c:v>10.649999999999999</c:v>
                </c:pt>
                <c:pt idx="107">
                  <c:v>10.75</c:v>
                </c:pt>
                <c:pt idx="108">
                  <c:v>10.850000000000001</c:v>
                </c:pt>
                <c:pt idx="109">
                  <c:v>10.95</c:v>
                </c:pt>
                <c:pt idx="110">
                  <c:v>11.05</c:v>
                </c:pt>
                <c:pt idx="111">
                  <c:v>11.149999999999999</c:v>
                </c:pt>
                <c:pt idx="112">
                  <c:v>11.25</c:v>
                </c:pt>
                <c:pt idx="113">
                  <c:v>11.350000000000001</c:v>
                </c:pt>
                <c:pt idx="114">
                  <c:v>11.45</c:v>
                </c:pt>
                <c:pt idx="115">
                  <c:v>11.55</c:v>
                </c:pt>
                <c:pt idx="116">
                  <c:v>11.649999999999999</c:v>
                </c:pt>
                <c:pt idx="117">
                  <c:v>11.75</c:v>
                </c:pt>
                <c:pt idx="118">
                  <c:v>11.850000000000001</c:v>
                </c:pt>
                <c:pt idx="119">
                  <c:v>11.95</c:v>
                </c:pt>
                <c:pt idx="120">
                  <c:v>12.05</c:v>
                </c:pt>
                <c:pt idx="121">
                  <c:v>12.149999999999999</c:v>
                </c:pt>
                <c:pt idx="122">
                  <c:v>12.25</c:v>
                </c:pt>
                <c:pt idx="123">
                  <c:v>12.350000000000001</c:v>
                </c:pt>
                <c:pt idx="124">
                  <c:v>12.45</c:v>
                </c:pt>
                <c:pt idx="125">
                  <c:v>12.55</c:v>
                </c:pt>
                <c:pt idx="126">
                  <c:v>12.649999999999999</c:v>
                </c:pt>
                <c:pt idx="127">
                  <c:v>12.75</c:v>
                </c:pt>
                <c:pt idx="128">
                  <c:v>12.850000000000001</c:v>
                </c:pt>
                <c:pt idx="129">
                  <c:v>12.95</c:v>
                </c:pt>
                <c:pt idx="130">
                  <c:v>13.05</c:v>
                </c:pt>
                <c:pt idx="131">
                  <c:v>13.149999999999999</c:v>
                </c:pt>
                <c:pt idx="132">
                  <c:v>13.25</c:v>
                </c:pt>
                <c:pt idx="133">
                  <c:v>13.350000000000001</c:v>
                </c:pt>
                <c:pt idx="134">
                  <c:v>13.45</c:v>
                </c:pt>
                <c:pt idx="135">
                  <c:v>13.55</c:v>
                </c:pt>
                <c:pt idx="136">
                  <c:v>13.649999999999999</c:v>
                </c:pt>
                <c:pt idx="137">
                  <c:v>13.75</c:v>
                </c:pt>
                <c:pt idx="138">
                  <c:v>13.850000000000001</c:v>
                </c:pt>
                <c:pt idx="139">
                  <c:v>13.95</c:v>
                </c:pt>
                <c:pt idx="140">
                  <c:v>14.05</c:v>
                </c:pt>
                <c:pt idx="141">
                  <c:v>14.149999999999999</c:v>
                </c:pt>
                <c:pt idx="142">
                  <c:v>14.25</c:v>
                </c:pt>
                <c:pt idx="143">
                  <c:v>14.350000000000001</c:v>
                </c:pt>
                <c:pt idx="144">
                  <c:v>14.45</c:v>
                </c:pt>
                <c:pt idx="145">
                  <c:v>14.55</c:v>
                </c:pt>
                <c:pt idx="146">
                  <c:v>14.649999999999999</c:v>
                </c:pt>
                <c:pt idx="147">
                  <c:v>14.75</c:v>
                </c:pt>
                <c:pt idx="148">
                  <c:v>14.850000000000001</c:v>
                </c:pt>
                <c:pt idx="149">
                  <c:v>14.95</c:v>
                </c:pt>
                <c:pt idx="150">
                  <c:v>15.05</c:v>
                </c:pt>
                <c:pt idx="151">
                  <c:v>15.149999999999999</c:v>
                </c:pt>
                <c:pt idx="152">
                  <c:v>15.25</c:v>
                </c:pt>
                <c:pt idx="153">
                  <c:v>15.350000000000001</c:v>
                </c:pt>
                <c:pt idx="154">
                  <c:v>15.45</c:v>
                </c:pt>
                <c:pt idx="155">
                  <c:v>15.55</c:v>
                </c:pt>
                <c:pt idx="156">
                  <c:v>15.649999999999999</c:v>
                </c:pt>
                <c:pt idx="157">
                  <c:v>15.75</c:v>
                </c:pt>
                <c:pt idx="158">
                  <c:v>15.850000000000001</c:v>
                </c:pt>
                <c:pt idx="159">
                  <c:v>15.95</c:v>
                </c:pt>
                <c:pt idx="160">
                  <c:v>16.05</c:v>
                </c:pt>
                <c:pt idx="161">
                  <c:v>16.149999999999999</c:v>
                </c:pt>
                <c:pt idx="162">
                  <c:v>16.25</c:v>
                </c:pt>
                <c:pt idx="163">
                  <c:v>16.350000000000001</c:v>
                </c:pt>
                <c:pt idx="164">
                  <c:v>16.45</c:v>
                </c:pt>
                <c:pt idx="165">
                  <c:v>16.55</c:v>
                </c:pt>
                <c:pt idx="166">
                  <c:v>16.649999999999999</c:v>
                </c:pt>
                <c:pt idx="167">
                  <c:v>16.75</c:v>
                </c:pt>
                <c:pt idx="168">
                  <c:v>16.850000000000001</c:v>
                </c:pt>
                <c:pt idx="169">
                  <c:v>16.95</c:v>
                </c:pt>
                <c:pt idx="170">
                  <c:v>17.05</c:v>
                </c:pt>
                <c:pt idx="171">
                  <c:v>17.149999999999999</c:v>
                </c:pt>
                <c:pt idx="172">
                  <c:v>17.25</c:v>
                </c:pt>
                <c:pt idx="173">
                  <c:v>17.350000000000001</c:v>
                </c:pt>
                <c:pt idx="174">
                  <c:v>17.45</c:v>
                </c:pt>
                <c:pt idx="175">
                  <c:v>17.55</c:v>
                </c:pt>
                <c:pt idx="176">
                  <c:v>17.649999999999999</c:v>
                </c:pt>
                <c:pt idx="177">
                  <c:v>17.75</c:v>
                </c:pt>
                <c:pt idx="178">
                  <c:v>17.850000000000001</c:v>
                </c:pt>
                <c:pt idx="179">
                  <c:v>17.95</c:v>
                </c:pt>
                <c:pt idx="180">
                  <c:v>18.05</c:v>
                </c:pt>
                <c:pt idx="181">
                  <c:v>18.149999999999999</c:v>
                </c:pt>
                <c:pt idx="182">
                  <c:v>18.25</c:v>
                </c:pt>
                <c:pt idx="183">
                  <c:v>18.350000000000001</c:v>
                </c:pt>
                <c:pt idx="184">
                  <c:v>18.45</c:v>
                </c:pt>
                <c:pt idx="185">
                  <c:v>18.55</c:v>
                </c:pt>
                <c:pt idx="186">
                  <c:v>18.649999999999999</c:v>
                </c:pt>
                <c:pt idx="187">
                  <c:v>18.75</c:v>
                </c:pt>
                <c:pt idx="188">
                  <c:v>18.850000000000001</c:v>
                </c:pt>
                <c:pt idx="189">
                  <c:v>18.95</c:v>
                </c:pt>
                <c:pt idx="190">
                  <c:v>19.05</c:v>
                </c:pt>
                <c:pt idx="191">
                  <c:v>19.149999999999999</c:v>
                </c:pt>
                <c:pt idx="192">
                  <c:v>19.25</c:v>
                </c:pt>
                <c:pt idx="193">
                  <c:v>19.350000000000001</c:v>
                </c:pt>
                <c:pt idx="194">
                  <c:v>19.45</c:v>
                </c:pt>
                <c:pt idx="195">
                  <c:v>19.55</c:v>
                </c:pt>
                <c:pt idx="196">
                  <c:v>19.649999999999999</c:v>
                </c:pt>
                <c:pt idx="197">
                  <c:v>19.75</c:v>
                </c:pt>
                <c:pt idx="198">
                  <c:v>19.850000000000001</c:v>
                </c:pt>
                <c:pt idx="199">
                  <c:v>19.95</c:v>
                </c:pt>
              </c:numCache>
            </c:numRef>
          </c:xVal>
          <c:yVal>
            <c:numRef>
              <c:f>muon_Eng!$Q$3:$Q$202</c:f>
              <c:numCache>
                <c:formatCode>0.00E+00</c:formatCode>
                <c:ptCount val="200"/>
                <c:pt idx="0">
                  <c:v>4.8468491459583337E-9</c:v>
                </c:pt>
                <c:pt idx="1">
                  <c:v>1.0580381402465849E-8</c:v>
                </c:pt>
                <c:pt idx="2">
                  <c:v>1.4371404089405725E-8</c:v>
                </c:pt>
                <c:pt idx="3">
                  <c:v>1.7658012659885215E-8</c:v>
                </c:pt>
                <c:pt idx="4">
                  <c:v>1.9292646149401067E-8</c:v>
                </c:pt>
                <c:pt idx="5">
                  <c:v>2.298690778261038E-8</c:v>
                </c:pt>
                <c:pt idx="6">
                  <c:v>2.5067144774111393E-8</c:v>
                </c:pt>
                <c:pt idx="7">
                  <c:v>2.5715820825224587E-8</c:v>
                </c:pt>
                <c:pt idx="8">
                  <c:v>2.9355041755143038E-8</c:v>
                </c:pt>
                <c:pt idx="9">
                  <c:v>2.9762192163048271E-8</c:v>
                </c:pt>
                <c:pt idx="10">
                  <c:v>3.2539360068821612E-8</c:v>
                </c:pt>
                <c:pt idx="11">
                  <c:v>3.5615607595216818E-8</c:v>
                </c:pt>
                <c:pt idx="12">
                  <c:v>3.6123288968036849E-8</c:v>
                </c:pt>
                <c:pt idx="13">
                  <c:v>3.8141448088703018E-8</c:v>
                </c:pt>
                <c:pt idx="14">
                  <c:v>3.9018580757585195E-8</c:v>
                </c:pt>
                <c:pt idx="15">
                  <c:v>4.0348102768584393E-8</c:v>
                </c:pt>
                <c:pt idx="16">
                  <c:v>4.269801407346966E-8</c:v>
                </c:pt>
                <c:pt idx="17">
                  <c:v>4.4962474058177083E-8</c:v>
                </c:pt>
                <c:pt idx="18">
                  <c:v>4.7201801301655988E-8</c:v>
                </c:pt>
                <c:pt idx="19">
                  <c:v>4.8717305597747597E-8</c:v>
                </c:pt>
                <c:pt idx="20">
                  <c:v>5.1579924823698611E-8</c:v>
                </c:pt>
                <c:pt idx="21">
                  <c:v>5.0770650556133894E-8</c:v>
                </c:pt>
                <c:pt idx="22">
                  <c:v>5.0466544387266611E-8</c:v>
                </c:pt>
                <c:pt idx="23">
                  <c:v>5.4005234352269933E-8</c:v>
                </c:pt>
                <c:pt idx="24">
                  <c:v>5.6890473045326795E-8</c:v>
                </c:pt>
                <c:pt idx="25">
                  <c:v>5.6269694336977462E-8</c:v>
                </c:pt>
                <c:pt idx="26">
                  <c:v>5.937610115284704E-8</c:v>
                </c:pt>
                <c:pt idx="27">
                  <c:v>6.0419109913839116E-8</c:v>
                </c:pt>
                <c:pt idx="28">
                  <c:v>6.0587499280071281E-8</c:v>
                </c:pt>
                <c:pt idx="29">
                  <c:v>6.1668207152906153E-8</c:v>
                </c:pt>
                <c:pt idx="30">
                  <c:v>6.2243746927043815E-8</c:v>
                </c:pt>
                <c:pt idx="31">
                  <c:v>6.3583322034534484E-8</c:v>
                </c:pt>
                <c:pt idx="32">
                  <c:v>6.4882684756059509E-8</c:v>
                </c:pt>
                <c:pt idx="33">
                  <c:v>6.6131781995126546E-8</c:v>
                </c:pt>
                <c:pt idx="34">
                  <c:v>6.5905587324068061E-8</c:v>
                </c:pt>
                <c:pt idx="35">
                  <c:v>6.9776029473290672E-8</c:v>
                </c:pt>
                <c:pt idx="36">
                  <c:v>7.0658188690418703E-8</c:v>
                </c:pt>
                <c:pt idx="37">
                  <c:v>7.0715993995245075E-8</c:v>
                </c:pt>
                <c:pt idx="38">
                  <c:v>7.0876843539108551E-8</c:v>
                </c:pt>
                <c:pt idx="39">
                  <c:v>7.2409940754060366E-8</c:v>
                </c:pt>
                <c:pt idx="40">
                  <c:v>6.7788029642099358E-8</c:v>
                </c:pt>
                <c:pt idx="41">
                  <c:v>4.8689659582395795E-8</c:v>
                </c:pt>
                <c:pt idx="42">
                  <c:v>3.0400563790257816E-8</c:v>
                </c:pt>
                <c:pt idx="43">
                  <c:v>2.7922475505105936E-8</c:v>
                </c:pt>
                <c:pt idx="44">
                  <c:v>2.7784245428348225E-8</c:v>
                </c:pt>
                <c:pt idx="45">
                  <c:v>2.9269590434965492E-8</c:v>
                </c:pt>
                <c:pt idx="46">
                  <c:v>2.8842333834077024E-8</c:v>
                </c:pt>
                <c:pt idx="47">
                  <c:v>2.7100634866927089E-8</c:v>
                </c:pt>
                <c:pt idx="48">
                  <c:v>2.9639041731027389E-8</c:v>
                </c:pt>
                <c:pt idx="49">
                  <c:v>2.9468139090672363E-8</c:v>
                </c:pt>
                <c:pt idx="50">
                  <c:v>2.8131077257304545E-8</c:v>
                </c:pt>
                <c:pt idx="51">
                  <c:v>2.8648811726615891E-8</c:v>
                </c:pt>
                <c:pt idx="52">
                  <c:v>2.898810373320384E-8</c:v>
                </c:pt>
                <c:pt idx="53">
                  <c:v>3.0631785009561751E-8</c:v>
                </c:pt>
                <c:pt idx="54">
                  <c:v>3.0993696483255572E-8</c:v>
                </c:pt>
                <c:pt idx="55">
                  <c:v>2.9397767415231954E-8</c:v>
                </c:pt>
                <c:pt idx="56">
                  <c:v>2.9930581529280522E-8</c:v>
                </c:pt>
                <c:pt idx="57">
                  <c:v>2.9995926656475451E-8</c:v>
                </c:pt>
                <c:pt idx="58">
                  <c:v>3.0656917750790474E-8</c:v>
                </c:pt>
                <c:pt idx="59">
                  <c:v>3.0086404524898838E-8</c:v>
                </c:pt>
                <c:pt idx="60">
                  <c:v>2.9870262950331857E-8</c:v>
                </c:pt>
                <c:pt idx="61">
                  <c:v>3.1212351331945143E-8</c:v>
                </c:pt>
                <c:pt idx="62">
                  <c:v>3.070466995912531E-8</c:v>
                </c:pt>
                <c:pt idx="63">
                  <c:v>3.3202864437259629E-8</c:v>
                </c:pt>
                <c:pt idx="64">
                  <c:v>3.2617271566630787E-8</c:v>
                </c:pt>
                <c:pt idx="65">
                  <c:v>3.1742652171871379E-8</c:v>
                </c:pt>
                <c:pt idx="66">
                  <c:v>3.2056811437230079E-8</c:v>
                </c:pt>
                <c:pt idx="67">
                  <c:v>3.2926404283744023E-8</c:v>
                </c:pt>
                <c:pt idx="68">
                  <c:v>3.1938687553455101E-8</c:v>
                </c:pt>
                <c:pt idx="69">
                  <c:v>3.3202864437259927E-8</c:v>
                </c:pt>
                <c:pt idx="70">
                  <c:v>3.2592138825402071E-8</c:v>
                </c:pt>
                <c:pt idx="71">
                  <c:v>3.3047041441641577E-8</c:v>
                </c:pt>
                <c:pt idx="72">
                  <c:v>3.3235537000857252E-8</c:v>
                </c:pt>
                <c:pt idx="73">
                  <c:v>3.4748528022825802E-8</c:v>
                </c:pt>
                <c:pt idx="74">
                  <c:v>3.397695286710445E-8</c:v>
                </c:pt>
                <c:pt idx="75">
                  <c:v>3.4044811268421995E-8</c:v>
                </c:pt>
                <c:pt idx="76">
                  <c:v>3.3522050250864348E-8</c:v>
                </c:pt>
                <c:pt idx="77">
                  <c:v>3.2949023750849871E-8</c:v>
                </c:pt>
                <c:pt idx="78">
                  <c:v>3.5263749218014528E-8</c:v>
                </c:pt>
                <c:pt idx="79">
                  <c:v>3.4218227182900154E-8</c:v>
                </c:pt>
                <c:pt idx="80">
                  <c:v>3.5215997009680275E-8</c:v>
                </c:pt>
                <c:pt idx="81">
                  <c:v>3.6485200441730557E-8</c:v>
                </c:pt>
                <c:pt idx="82">
                  <c:v>3.6055430566718834E-8</c:v>
                </c:pt>
                <c:pt idx="83">
                  <c:v>3.4592705027208054E-8</c:v>
                </c:pt>
                <c:pt idx="84">
                  <c:v>3.512300586713402E-8</c:v>
                </c:pt>
                <c:pt idx="85">
                  <c:v>3.4575112108347954E-8</c:v>
                </c:pt>
                <c:pt idx="86">
                  <c:v>3.5268775766260581E-8</c:v>
                </c:pt>
                <c:pt idx="87">
                  <c:v>3.3489377687266718E-8</c:v>
                </c:pt>
                <c:pt idx="88">
                  <c:v>3.6615890696119886E-8</c:v>
                </c:pt>
                <c:pt idx="89">
                  <c:v>3.5643253610568488E-8</c:v>
                </c:pt>
                <c:pt idx="90">
                  <c:v>3.7523182654476626E-8</c:v>
                </c:pt>
                <c:pt idx="91">
                  <c:v>3.5944846505313101E-8</c:v>
                </c:pt>
                <c:pt idx="92">
                  <c:v>3.6786793336474528E-8</c:v>
                </c:pt>
                <c:pt idx="93">
                  <c:v>3.6718934935157638E-8</c:v>
                </c:pt>
                <c:pt idx="94">
                  <c:v>3.7357306562367084E-8</c:v>
                </c:pt>
                <c:pt idx="95">
                  <c:v>3.6786793336475177E-8</c:v>
                </c:pt>
                <c:pt idx="96">
                  <c:v>3.7322120724646877E-8</c:v>
                </c:pt>
                <c:pt idx="97">
                  <c:v>3.6349483639094831E-8</c:v>
                </c:pt>
                <c:pt idx="98">
                  <c:v>3.6980315443936303E-8</c:v>
                </c:pt>
                <c:pt idx="99">
                  <c:v>3.637712965444707E-8</c:v>
                </c:pt>
                <c:pt idx="100">
                  <c:v>3.568346599653443E-8</c:v>
                </c:pt>
                <c:pt idx="101">
                  <c:v>3.4839005891249493E-8</c:v>
                </c:pt>
                <c:pt idx="102">
                  <c:v>3.7827288823343452E-8</c:v>
                </c:pt>
                <c:pt idx="103">
                  <c:v>3.7402545496578774E-8</c:v>
                </c:pt>
                <c:pt idx="104">
                  <c:v>3.5864421733381211E-8</c:v>
                </c:pt>
                <c:pt idx="105">
                  <c:v>3.6439961507518853E-8</c:v>
                </c:pt>
                <c:pt idx="106">
                  <c:v>3.9078899336534296E-8</c:v>
                </c:pt>
                <c:pt idx="107">
                  <c:v>3.7362333110612157E-8</c:v>
                </c:pt>
                <c:pt idx="108">
                  <c:v>3.7980598544839304E-8</c:v>
                </c:pt>
                <c:pt idx="109">
                  <c:v>3.8339996744409979E-8</c:v>
                </c:pt>
                <c:pt idx="110">
                  <c:v>3.7259288871575081E-8</c:v>
                </c:pt>
                <c:pt idx="111">
                  <c:v>3.666112963033159E-8</c:v>
                </c:pt>
                <c:pt idx="112">
                  <c:v>3.8443040983447029E-8</c:v>
                </c:pt>
                <c:pt idx="113">
                  <c:v>3.8234439231249366E-8</c:v>
                </c:pt>
                <c:pt idx="114">
                  <c:v>3.8133908266334482E-8</c:v>
                </c:pt>
                <c:pt idx="115">
                  <c:v>3.9171890479080557E-8</c:v>
                </c:pt>
                <c:pt idx="116">
                  <c:v>3.831737727730413E-8</c:v>
                </c:pt>
                <c:pt idx="117">
                  <c:v>3.8802439183017704E-8</c:v>
                </c:pt>
                <c:pt idx="118">
                  <c:v>3.9083925884780044E-8</c:v>
                </c:pt>
                <c:pt idx="119">
                  <c:v>3.6206227014091779E-8</c:v>
                </c:pt>
                <c:pt idx="120">
                  <c:v>3.9325200200575735E-8</c:v>
                </c:pt>
                <c:pt idx="121">
                  <c:v>3.7296987983418168E-8</c:v>
                </c:pt>
                <c:pt idx="122">
                  <c:v>3.6992881814550012E-8</c:v>
                </c:pt>
                <c:pt idx="123">
                  <c:v>3.8390262226867405E-8</c:v>
                </c:pt>
                <c:pt idx="124">
                  <c:v>3.7812209178606888E-8</c:v>
                </c:pt>
                <c:pt idx="125">
                  <c:v>3.7621200345268623E-8</c:v>
                </c:pt>
                <c:pt idx="126">
                  <c:v>3.8277164891338175E-8</c:v>
                </c:pt>
                <c:pt idx="127">
                  <c:v>3.7932846336504058E-8</c:v>
                </c:pt>
                <c:pt idx="128">
                  <c:v>3.7935359610627601E-8</c:v>
                </c:pt>
                <c:pt idx="129">
                  <c:v>4.0152067387000572E-8</c:v>
                </c:pt>
                <c:pt idx="130">
                  <c:v>3.9161837382589067E-8</c:v>
                </c:pt>
                <c:pt idx="131">
                  <c:v>3.9146757737851841E-8</c:v>
                </c:pt>
                <c:pt idx="132">
                  <c:v>4.0707500968154519E-8</c:v>
                </c:pt>
                <c:pt idx="133">
                  <c:v>3.7822262275098372E-8</c:v>
                </c:pt>
                <c:pt idx="134">
                  <c:v>4.0089235533928781E-8</c:v>
                </c:pt>
                <c:pt idx="135">
                  <c:v>4.0134474468140472E-8</c:v>
                </c:pt>
                <c:pt idx="136">
                  <c:v>4.1567040718177422E-8</c:v>
                </c:pt>
                <c:pt idx="137">
                  <c:v>3.9928385990064273E-8</c:v>
                </c:pt>
                <c:pt idx="138">
                  <c:v>3.8254545424232334E-8</c:v>
                </c:pt>
                <c:pt idx="139">
                  <c:v>3.9908279797081994E-8</c:v>
                </c:pt>
                <c:pt idx="140">
                  <c:v>4.0126934645771855E-8</c:v>
                </c:pt>
                <c:pt idx="141">
                  <c:v>4.0018863858488368E-8</c:v>
                </c:pt>
                <c:pt idx="142">
                  <c:v>3.7952952529487039E-8</c:v>
                </c:pt>
                <c:pt idx="143">
                  <c:v>4.0755253176489818E-8</c:v>
                </c:pt>
                <c:pt idx="144">
                  <c:v>3.8523465755379614E-8</c:v>
                </c:pt>
                <c:pt idx="145">
                  <c:v>3.8948209082144967E-8</c:v>
                </c:pt>
                <c:pt idx="146">
                  <c:v>4.0147040838754823E-8</c:v>
                </c:pt>
                <c:pt idx="147">
                  <c:v>4.0627076196222635E-8</c:v>
                </c:pt>
                <c:pt idx="148">
                  <c:v>4.0456173555868066E-8</c:v>
                </c:pt>
                <c:pt idx="149">
                  <c:v>4.0692421323418021E-8</c:v>
                </c:pt>
                <c:pt idx="150">
                  <c:v>3.9083925884780044E-8</c:v>
                </c:pt>
                <c:pt idx="151">
                  <c:v>3.9770049720324055E-8</c:v>
                </c:pt>
                <c:pt idx="152">
                  <c:v>4.0159607209368473E-8</c:v>
                </c:pt>
                <c:pt idx="153">
                  <c:v>3.9817801928658613E-8</c:v>
                </c:pt>
                <c:pt idx="154">
                  <c:v>3.9237235606275215E-8</c:v>
                </c:pt>
                <c:pt idx="155">
                  <c:v>3.8616456897925876E-8</c:v>
                </c:pt>
                <c:pt idx="156">
                  <c:v>3.9458403729087951E-8</c:v>
                </c:pt>
                <c:pt idx="157">
                  <c:v>4.1009093862899132E-8</c:v>
                </c:pt>
                <c:pt idx="158">
                  <c:v>3.8586297608451418E-8</c:v>
                </c:pt>
                <c:pt idx="159">
                  <c:v>3.8438014435201976E-8</c:v>
                </c:pt>
                <c:pt idx="160">
                  <c:v>3.9840421395763753E-8</c:v>
                </c:pt>
                <c:pt idx="161">
                  <c:v>4.0634616018592687E-8</c:v>
                </c:pt>
                <c:pt idx="162">
                  <c:v>4.0953801832195964E-8</c:v>
                </c:pt>
                <c:pt idx="163">
                  <c:v>3.9533801952774801E-8</c:v>
                </c:pt>
                <c:pt idx="164">
                  <c:v>3.8332456922040681E-8</c:v>
                </c:pt>
                <c:pt idx="165">
                  <c:v>3.9104032077762317E-8</c:v>
                </c:pt>
                <c:pt idx="166">
                  <c:v>3.8948209082145655E-8</c:v>
                </c:pt>
                <c:pt idx="167">
                  <c:v>4.0468739926481702E-8</c:v>
                </c:pt>
                <c:pt idx="168">
                  <c:v>4.1612279652389853E-8</c:v>
                </c:pt>
                <c:pt idx="169">
                  <c:v>4.0224952336563144E-8</c:v>
                </c:pt>
                <c:pt idx="170">
                  <c:v>4.0297837286126431E-8</c:v>
                </c:pt>
                <c:pt idx="171">
                  <c:v>4.0282757641390629E-8</c:v>
                </c:pt>
                <c:pt idx="172">
                  <c:v>3.9317660378206417E-8</c:v>
                </c:pt>
                <c:pt idx="173">
                  <c:v>4.1283040742293637E-8</c:v>
                </c:pt>
                <c:pt idx="174">
                  <c:v>3.9754970075586115E-8</c:v>
                </c:pt>
                <c:pt idx="175">
                  <c:v>3.9300067459346317E-8</c:v>
                </c:pt>
                <c:pt idx="176">
                  <c:v>4.0240031981301806E-8</c:v>
                </c:pt>
                <c:pt idx="177">
                  <c:v>4.0878403608509809E-8</c:v>
                </c:pt>
                <c:pt idx="178">
                  <c:v>3.9340279845313669E-8</c:v>
                </c:pt>
                <c:pt idx="179">
                  <c:v>4.1770615922129291E-8</c:v>
                </c:pt>
                <c:pt idx="180">
                  <c:v>4.1330792950626745E-8</c:v>
                </c:pt>
                <c:pt idx="181">
                  <c:v>3.9428244439614182E-8</c:v>
                </c:pt>
                <c:pt idx="182">
                  <c:v>3.7754403873780164E-8</c:v>
                </c:pt>
                <c:pt idx="183">
                  <c:v>3.9390545327771101E-8</c:v>
                </c:pt>
                <c:pt idx="184">
                  <c:v>3.7832315371589187E-8</c:v>
                </c:pt>
                <c:pt idx="185">
                  <c:v>4.055167797253648E-8</c:v>
                </c:pt>
                <c:pt idx="186">
                  <c:v>4.1024173507637833E-8</c:v>
                </c:pt>
                <c:pt idx="187">
                  <c:v>3.7570934862810516E-8</c:v>
                </c:pt>
                <c:pt idx="188">
                  <c:v>3.9616739998829572E-8</c:v>
                </c:pt>
                <c:pt idx="189">
                  <c:v>4.1029200055882119E-8</c:v>
                </c:pt>
                <c:pt idx="190">
                  <c:v>4.0893483253247048E-8</c:v>
                </c:pt>
                <c:pt idx="191">
                  <c:v>3.9908279797082715E-8</c:v>
                </c:pt>
                <c:pt idx="192">
                  <c:v>3.8975855097495849E-8</c:v>
                </c:pt>
                <c:pt idx="193">
                  <c:v>3.7797129533870324E-8</c:v>
                </c:pt>
                <c:pt idx="194">
                  <c:v>4.0363182413321096E-8</c:v>
                </c:pt>
                <c:pt idx="195">
                  <c:v>3.914675773785114E-8</c:v>
                </c:pt>
                <c:pt idx="196">
                  <c:v>4.1936492014240328E-8</c:v>
                </c:pt>
                <c:pt idx="197">
                  <c:v>3.7379926029472264E-8</c:v>
                </c:pt>
                <c:pt idx="198">
                  <c:v>4.0903536349739975E-8</c:v>
                </c:pt>
                <c:pt idx="199">
                  <c:v>4.1614792926511245E-8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1D0-46ED-86AB-385A2B69AB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0277056"/>
        <c:axId val="440273920"/>
      </c:scatterChart>
      <c:valAx>
        <c:axId val="440277056"/>
        <c:scaling>
          <c:orientation val="minMax"/>
          <c:max val="1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 sz="1400" dirty="0"/>
                  <a:t>Energy [MeV]</a:t>
                </a:r>
                <a:endParaRPr lang="ja-JP" altLang="en-US" sz="1400" dirty="0"/>
              </a:p>
            </c:rich>
          </c:tx>
          <c:layout>
            <c:manualLayout>
              <c:xMode val="edge"/>
              <c:yMode val="edge"/>
              <c:x val="0.45233663678028396"/>
              <c:y val="0.869948080411309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440273920"/>
        <c:crossesAt val="1.0000000000000005E-9"/>
        <c:crossBetween val="midCat"/>
      </c:valAx>
      <c:valAx>
        <c:axId val="440273920"/>
        <c:scaling>
          <c:logBase val="10"/>
          <c:orientation val="minMax"/>
          <c:max val="1.0000000000000004E-5"/>
          <c:min val="1.0000000000000005E-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 sz="1400" dirty="0"/>
                  <a:t>Muon</a:t>
                </a:r>
                <a:r>
                  <a:rPr lang="en-US" altLang="ja-JP" sz="1400" baseline="0" dirty="0"/>
                  <a:t> Intensity [arb.]</a:t>
                </a:r>
                <a:endParaRPr lang="ja-JP" altLang="en-US" sz="14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0.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4402770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bg2"/>
      </a:solidFill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ja-JP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0.47105</cdr:x>
      <cdr:y>0.07696</cdr:y>
    </cdr:from>
    <cdr:to>
      <cdr:x>0.88201</cdr:x>
      <cdr:y>0.37832</cdr:y>
    </cdr:to>
    <cdr:sp macro="" textlink="">
      <cdr:nvSpPr>
        <cdr:cNvPr id="2" name="テキスト ボックス 11">
          <a:extLst xmlns:a="http://schemas.openxmlformats.org/drawingml/2006/main">
            <a:ext uri="{FF2B5EF4-FFF2-40B4-BE49-F238E27FC236}">
              <a16:creationId xmlns:a16="http://schemas.microsoft.com/office/drawing/2014/main" id="{9724B39B-9CA5-4994-BACE-9064470511CC}"/>
            </a:ext>
          </a:extLst>
        </cdr:cNvPr>
        <cdr:cNvSpPr txBox="1"/>
      </cdr:nvSpPr>
      <cdr:spPr>
        <a:xfrm xmlns:a="http://schemas.openxmlformats.org/drawingml/2006/main">
          <a:off x="1843429" y="188640"/>
          <a:ext cx="1608325" cy="73866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ja-JP"/>
          </a:defPPr>
          <a:lvl1pPr marL="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dirty="0">
              <a:solidFill>
                <a:prstClr val="black"/>
              </a:solidFill>
              <a:latin typeface="Calibri" panose="020F0502020204030204" pitchFamily="34" charset="0"/>
              <a:ea typeface="ＭＳ Ｐゴシック"/>
              <a:cs typeface="Calibri" panose="020F0502020204030204" pitchFamily="34" charset="0"/>
            </a:rPr>
            <a:t>Muon intensity</a:t>
          </a:r>
        </a:p>
        <a:p xmlns:a="http://schemas.openxmlformats.org/drawingml/2006/main">
          <a:r>
            <a:rPr lang="en-US" altLang="ja-JP" sz="2400" b="1" dirty="0">
              <a:solidFill>
                <a:prstClr val="black"/>
              </a:solidFill>
              <a:latin typeface="Symbol" panose="05050102010706020507" pitchFamily="18" charset="2"/>
              <a:ea typeface="ＭＳ Ｐゴシック"/>
            </a:rPr>
            <a:t></a:t>
          </a:r>
          <a:r>
            <a:rPr lang="en-US" altLang="ja-JP" sz="2400" b="1" dirty="0">
              <a:solidFill>
                <a:prstClr val="black"/>
              </a:solidFill>
              <a:ea typeface="ＭＳ Ｐゴシック"/>
            </a:rPr>
            <a:t>50</a:t>
          </a:r>
          <a:endParaRPr lang="ja-JP" altLang="en-US" sz="2400" b="1" dirty="0">
            <a:solidFill>
              <a:prstClr val="black"/>
            </a:solidFill>
            <a:latin typeface="Calibri"/>
            <a:ea typeface="ＭＳ Ｐゴシック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786" cy="496967"/>
          </a:xfrm>
          <a:prstGeom prst="rect">
            <a:avLst/>
          </a:prstGeom>
        </p:spPr>
        <p:txBody>
          <a:bodyPr vert="horz" lIns="95690" tIns="47845" rIns="95690" bIns="47845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9" y="1"/>
            <a:ext cx="2949786" cy="496967"/>
          </a:xfrm>
          <a:prstGeom prst="rect">
            <a:avLst/>
          </a:prstGeom>
        </p:spPr>
        <p:txBody>
          <a:bodyPr vert="horz" lIns="95690" tIns="47845" rIns="95690" bIns="47845" rtlCol="0"/>
          <a:lstStyle>
            <a:lvl1pPr algn="r">
              <a:defRPr sz="1300"/>
            </a:lvl1pPr>
          </a:lstStyle>
          <a:p>
            <a:fld id="{C97ECE30-93D7-F04F-85BB-F5BEF2DC416C}" type="datetimeFigureOut">
              <a:rPr kumimoji="1" lang="ja-JP" altLang="en-US" smtClean="0"/>
              <a:pPr/>
              <a:t>2025/1/10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90" tIns="47845" rIns="95690" bIns="47845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5690" tIns="47845" rIns="95690" bIns="47845" rtlCol="0"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40647"/>
            <a:ext cx="2949786" cy="496967"/>
          </a:xfrm>
          <a:prstGeom prst="rect">
            <a:avLst/>
          </a:prstGeom>
        </p:spPr>
        <p:txBody>
          <a:bodyPr vert="horz" lIns="95690" tIns="47845" rIns="95690" bIns="47845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9" y="9440647"/>
            <a:ext cx="2949786" cy="496967"/>
          </a:xfrm>
          <a:prstGeom prst="rect">
            <a:avLst/>
          </a:prstGeom>
        </p:spPr>
        <p:txBody>
          <a:bodyPr vert="horz" lIns="95690" tIns="47845" rIns="95690" bIns="47845" rtlCol="0" anchor="b"/>
          <a:lstStyle>
            <a:lvl1pPr algn="r">
              <a:defRPr sz="1300"/>
            </a:lvl1pPr>
          </a:lstStyle>
          <a:p>
            <a:fld id="{A5DBB97D-CCC7-7C41-A9CB-A075BB8914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1240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41701">
              <a:defRPr/>
            </a:pP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56901">
              <a:defRPr/>
            </a:pPr>
            <a:fld id="{E67FED18-BA7B-4694-9AA9-41DFC5CA5752}" type="slidenum">
              <a: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pPr defTabSz="956901">
                <a:defRPr/>
              </a:pPr>
              <a:t>1</a:t>
            </a:fld>
            <a:endParaRPr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9602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BC1EA-AF7C-4FB6-A746-E648698B5751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62261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BC1EA-AF7C-4FB6-A746-E648698B5751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3156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6901">
              <a:defRPr/>
            </a:pP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FED18-BA7B-4694-9AA9-41DFC5CA5752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692700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801E11-3994-4CAA-B2A7-106F937F8774}" type="slidenum">
              <a:rPr lang="en-US"/>
              <a:pPr/>
              <a:t>13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0750" y="746125"/>
            <a:ext cx="4965700" cy="37258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8157" y="4721822"/>
            <a:ext cx="4990887" cy="447238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348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801E11-3994-4CAA-B2A7-106F937F8774}" type="slidenum">
              <a:rPr lang="en-US"/>
              <a:pPr/>
              <a:t>14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0750" y="746125"/>
            <a:ext cx="4965700" cy="37258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8157" y="4721822"/>
            <a:ext cx="4990887" cy="447238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6165281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BB97D-CCC7-7C41-A9CB-A075BB8914FF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39205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FED18-BA7B-4694-9AA9-41DFC5CA5752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53922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BB97D-CCC7-7C41-A9CB-A075BB8914FF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7167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BB97D-CCC7-7C41-A9CB-A075BB8914FF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5739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BB97D-CCC7-7C41-A9CB-A075BB8914FF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1289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6901">
              <a:defRPr/>
            </a:pP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28821-FBC7-4D80-82DD-3BEEDF4115A7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5398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BB97D-CCC7-7C41-A9CB-A075BB8914FF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9004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28821-FBC7-4D80-82DD-3BEEDF4115A7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1331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28821-FBC7-4D80-82DD-3BEEDF4115A7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6664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27B11-21A6-47DD-87E2-F1CC16C86BB8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2487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8BC1EA-AF7C-4FB6-A746-E648698B5751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58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BB97D-CCC7-7C41-A9CB-A075BB8914FF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696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BB97D-CCC7-7C41-A9CB-A075BB8914FF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7160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gradFill flip="none" rotWithShape="1">
          <a:gsLst>
            <a:gs pos="0">
              <a:schemeClr val="bg1"/>
            </a:gs>
            <a:gs pos="94000">
              <a:schemeClr val="bg1"/>
            </a:gs>
            <a:gs pos="100000">
              <a:schemeClr val="accent1">
                <a:lumMod val="15000"/>
                <a:lumOff val="8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418E6-63F6-478D-A9AA-D1E991368234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164FC-BC1D-46D7-9D3A-2AD6C84789C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99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418E6-63F6-478D-A9AA-D1E991368234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164FC-BC1D-46D7-9D3A-2AD6C84789C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890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418E6-63F6-478D-A9AA-D1E991368234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164FC-BC1D-46D7-9D3A-2AD6C84789C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559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引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892969" y="4473774"/>
            <a:ext cx="7358063" cy="33039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892969" y="3000375"/>
            <a:ext cx="7358063" cy="46243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672"/>
            </a:lvl1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164FC-BC1D-46D7-9D3A-2AD6C84789C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96650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defTabSz="410751">
              <a:defRPr sz="59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sz="5900"/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625056" indent="-401822" algn="l" defTabSz="410751">
              <a:spcBef>
                <a:spcPts val="1687"/>
              </a:spcBef>
              <a:buSzPct val="171000"/>
              <a:buChar char="•"/>
              <a:defRPr sz="3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37584" indent="-401822" algn="l" defTabSz="410751">
              <a:spcBef>
                <a:spcPts val="1687"/>
              </a:spcBef>
              <a:buSzPct val="171000"/>
              <a:buChar char="•"/>
              <a:defRPr sz="3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250112" indent="-401822" algn="l" defTabSz="410751">
              <a:spcBef>
                <a:spcPts val="1687"/>
              </a:spcBef>
              <a:buSzPct val="171000"/>
              <a:buChar char="•"/>
              <a:defRPr sz="3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562640" indent="-401822" algn="l" defTabSz="410751">
              <a:spcBef>
                <a:spcPts val="1687"/>
              </a:spcBef>
              <a:buSzPct val="171000"/>
              <a:buChar char="•"/>
              <a:defRPr sz="3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875168" indent="-401822" algn="l" defTabSz="410751">
              <a:spcBef>
                <a:spcPts val="1687"/>
              </a:spcBef>
              <a:buSzPct val="171000"/>
              <a:buChar char="•"/>
              <a:defRPr sz="3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/>
            </a:pPr>
            <a:r>
              <a:rPr sz="3000"/>
              <a:t>Body Level One</a:t>
            </a:r>
          </a:p>
          <a:p>
            <a:pPr lvl="1">
              <a:defRPr sz="1800"/>
            </a:pPr>
            <a:r>
              <a:rPr sz="3000"/>
              <a:t>Body Level Two</a:t>
            </a:r>
          </a:p>
          <a:p>
            <a:pPr lvl="2">
              <a:defRPr sz="1800"/>
            </a:pPr>
            <a:r>
              <a:rPr sz="3000"/>
              <a:t>Body Level Three</a:t>
            </a:r>
          </a:p>
          <a:p>
            <a:pPr lvl="3">
              <a:defRPr sz="1800"/>
            </a:pPr>
            <a:r>
              <a:rPr sz="3000"/>
              <a:t>Body Level Four</a:t>
            </a:r>
          </a:p>
          <a:p>
            <a:pPr lvl="4">
              <a:defRPr sz="1800"/>
            </a:pPr>
            <a:r>
              <a:rPr sz="30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77036942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gradFill flip="none" rotWithShape="1">
          <a:gsLst>
            <a:gs pos="0">
              <a:schemeClr val="bg1"/>
            </a:gs>
            <a:gs pos="94000">
              <a:schemeClr val="bg1"/>
            </a:gs>
            <a:gs pos="100000">
              <a:schemeClr val="accent1">
                <a:lumMod val="15000"/>
                <a:lumOff val="8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CA01-7473-FA44-9D58-2B7BDAAFDB3C}" type="datetimeFigureOut">
              <a:rPr kumimoji="1" lang="ja-JP" altLang="en-US" smtClean="0"/>
              <a:pPr/>
              <a:t>2025/1/10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99D75-822A-4F4B-B928-381AC13FFC5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6896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CA01-7473-FA44-9D58-2B7BDAAFDB3C}" type="datetimeFigureOut">
              <a:rPr kumimoji="1" lang="ja-JP" altLang="en-US" smtClean="0"/>
              <a:pPr/>
              <a:t>2025/1/10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99D75-822A-4F4B-B928-381AC13FFC5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6027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CA01-7473-FA44-9D58-2B7BDAAFDB3C}" type="datetimeFigureOut">
              <a:rPr kumimoji="1" lang="ja-JP" altLang="en-US" smtClean="0"/>
              <a:pPr/>
              <a:t>2025/1/10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99D75-822A-4F4B-B928-381AC13FFC5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96733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CA01-7473-FA44-9D58-2B7BDAAFDB3C}" type="datetimeFigureOut">
              <a:rPr kumimoji="1" lang="ja-JP" altLang="en-US" smtClean="0"/>
              <a:pPr/>
              <a:t>2025/1/10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99D75-822A-4F4B-B928-381AC13FFC5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56229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CA01-7473-FA44-9D58-2B7BDAAFDB3C}" type="datetimeFigureOut">
              <a:rPr kumimoji="1" lang="ja-JP" altLang="en-US" smtClean="0"/>
              <a:pPr/>
              <a:t>2025/1/10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99D75-822A-4F4B-B928-381AC13FFC5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37634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CA01-7473-FA44-9D58-2B7BDAAFDB3C}" type="datetimeFigureOut">
              <a:rPr kumimoji="1" lang="ja-JP" altLang="en-US" smtClean="0"/>
              <a:pPr/>
              <a:t>2025/1/10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99D75-822A-4F4B-B928-381AC13FFC5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9477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418E6-63F6-478D-A9AA-D1E991368234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164FC-BC1D-46D7-9D3A-2AD6C84789C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547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CA01-7473-FA44-9D58-2B7BDAAFDB3C}" type="datetimeFigureOut">
              <a:rPr kumimoji="1" lang="ja-JP" altLang="en-US" smtClean="0"/>
              <a:pPr/>
              <a:t>2025/1/10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99D75-822A-4F4B-B928-381AC13FFC5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85624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CA01-7473-FA44-9D58-2B7BDAAFDB3C}" type="datetimeFigureOut">
              <a:rPr kumimoji="1" lang="ja-JP" altLang="en-US" smtClean="0"/>
              <a:pPr/>
              <a:t>2025/1/10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99D75-822A-4F4B-B928-381AC13FFC5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5690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CA01-7473-FA44-9D58-2B7BDAAFDB3C}" type="datetimeFigureOut">
              <a:rPr kumimoji="1" lang="ja-JP" altLang="en-US" smtClean="0"/>
              <a:pPr/>
              <a:t>2025/1/10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99D75-822A-4F4B-B928-381AC13FFC5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08443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CA01-7473-FA44-9D58-2B7BDAAFDB3C}" type="datetimeFigureOut">
              <a:rPr kumimoji="1" lang="ja-JP" altLang="en-US" smtClean="0"/>
              <a:pPr/>
              <a:t>2025/1/10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99D75-822A-4F4B-B928-381AC13FFC5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7540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CA01-7473-FA44-9D58-2B7BDAAFDB3C}" type="datetimeFigureOut">
              <a:rPr kumimoji="1" lang="ja-JP" altLang="en-US" smtClean="0"/>
              <a:pPr/>
              <a:t>2025/1/10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99D75-822A-4F4B-B928-381AC13FFC5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6477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引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892969" y="4473774"/>
            <a:ext cx="7358063" cy="33039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892969" y="3000375"/>
            <a:ext cx="7358063" cy="46243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672"/>
            </a:lvl1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10D99D75-822A-4F4B-B928-381AC13FFC5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5786687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defTabSz="410751">
              <a:defRPr sz="59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sz="5900"/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625056" indent="-401822" algn="l" defTabSz="410751">
              <a:spcBef>
                <a:spcPts val="1687"/>
              </a:spcBef>
              <a:buSzPct val="171000"/>
              <a:buChar char="•"/>
              <a:defRPr sz="3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37584" indent="-401822" algn="l" defTabSz="410751">
              <a:spcBef>
                <a:spcPts val="1687"/>
              </a:spcBef>
              <a:buSzPct val="171000"/>
              <a:buChar char="•"/>
              <a:defRPr sz="3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250112" indent="-401822" algn="l" defTabSz="410751">
              <a:spcBef>
                <a:spcPts val="1687"/>
              </a:spcBef>
              <a:buSzPct val="171000"/>
              <a:buChar char="•"/>
              <a:defRPr sz="3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562640" indent="-401822" algn="l" defTabSz="410751">
              <a:spcBef>
                <a:spcPts val="1687"/>
              </a:spcBef>
              <a:buSzPct val="171000"/>
              <a:buChar char="•"/>
              <a:defRPr sz="3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875168" indent="-401822" algn="l" defTabSz="410751">
              <a:spcBef>
                <a:spcPts val="1687"/>
              </a:spcBef>
              <a:buSzPct val="171000"/>
              <a:buChar char="•"/>
              <a:defRPr sz="3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/>
            </a:pPr>
            <a:r>
              <a:rPr sz="3000"/>
              <a:t>Body Level One</a:t>
            </a:r>
          </a:p>
          <a:p>
            <a:pPr lvl="1">
              <a:defRPr sz="1800"/>
            </a:pPr>
            <a:r>
              <a:rPr sz="3000"/>
              <a:t>Body Level Two</a:t>
            </a:r>
          </a:p>
          <a:p>
            <a:pPr lvl="2">
              <a:defRPr sz="1800"/>
            </a:pPr>
            <a:r>
              <a:rPr sz="3000"/>
              <a:t>Body Level Three</a:t>
            </a:r>
          </a:p>
          <a:p>
            <a:pPr lvl="3">
              <a:defRPr sz="1800"/>
            </a:pPr>
            <a:r>
              <a:rPr sz="3000"/>
              <a:t>Body Level Four</a:t>
            </a:r>
          </a:p>
          <a:p>
            <a:pPr lvl="4">
              <a:defRPr sz="1800"/>
            </a:pPr>
            <a:r>
              <a:rPr sz="30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859158741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58D12-C6E9-4A91-B23F-5186019DC65E}" type="datetimeFigureOut">
              <a:rPr kumimoji="1" lang="ja-JP" altLang="en-US" smtClean="0"/>
              <a:t>2025/1/10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8F06-002C-4536-A2B9-4086697C68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13361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58D12-C6E9-4A91-B23F-5186019DC65E}" type="datetimeFigureOut">
              <a:rPr kumimoji="1" lang="ja-JP" altLang="en-US" smtClean="0"/>
              <a:t>2025/1/10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8F06-002C-4536-A2B9-4086697C68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85592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58D12-C6E9-4A91-B23F-5186019DC65E}" type="datetimeFigureOut">
              <a:rPr kumimoji="1" lang="ja-JP" altLang="en-US" smtClean="0"/>
              <a:t>2025/1/10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8F06-002C-4536-A2B9-4086697C68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0318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418E6-63F6-478D-A9AA-D1E991368234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164FC-BC1D-46D7-9D3A-2AD6C84789C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1779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58D12-C6E9-4A91-B23F-5186019DC65E}" type="datetimeFigureOut">
              <a:rPr kumimoji="1" lang="ja-JP" altLang="en-US" smtClean="0"/>
              <a:t>2025/1/10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8F06-002C-4536-A2B9-4086697C68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07383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58D12-C6E9-4A91-B23F-5186019DC65E}" type="datetimeFigureOut">
              <a:rPr kumimoji="1" lang="ja-JP" altLang="en-US" smtClean="0"/>
              <a:t>2025/1/10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8F06-002C-4536-A2B9-4086697C68B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7441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58D12-C6E9-4A91-B23F-5186019DC65E}" type="datetimeFigureOut">
              <a:rPr kumimoji="1" lang="ja-JP" altLang="en-US" smtClean="0"/>
              <a:t>2025/1/10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8F06-002C-4536-A2B9-4086697C68B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164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58D12-C6E9-4A91-B23F-5186019DC65E}" type="datetimeFigureOut">
              <a:rPr kumimoji="1" lang="ja-JP" altLang="en-US" smtClean="0"/>
              <a:t>2025/1/10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8F06-002C-4536-A2B9-4086697C68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06347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58D12-C6E9-4A91-B23F-5186019DC65E}" type="datetimeFigureOut">
              <a:rPr kumimoji="1" lang="ja-JP" altLang="en-US" smtClean="0"/>
              <a:t>2025/1/10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8F06-002C-4536-A2B9-4086697C68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31833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58D12-C6E9-4A91-B23F-5186019DC65E}" type="datetimeFigureOut">
              <a:rPr kumimoji="1" lang="ja-JP" altLang="en-US" smtClean="0"/>
              <a:t>2025/1/10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8F06-002C-4536-A2B9-4086697C68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49113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58D12-C6E9-4A91-B23F-5186019DC65E}" type="datetimeFigureOut">
              <a:rPr kumimoji="1" lang="ja-JP" altLang="en-US" smtClean="0"/>
              <a:t>2025/1/10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8F06-002C-4536-A2B9-4086697C68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15316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58D12-C6E9-4A91-B23F-5186019DC65E}" type="datetimeFigureOut">
              <a:rPr kumimoji="1" lang="ja-JP" altLang="en-US" smtClean="0"/>
              <a:t>2025/1/10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8F06-002C-4536-A2B9-4086697C68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20063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1B1A30BD-5DEC-4040-8887-1A999C27137B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ja-JP" altLang="en-US" noProof="0"/>
              <a:t>マスタ タイトルの書式設定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EF46F698-8123-4C33-AA11-1E49644AD28E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ja-JP" altLang="en-US" noProof="0"/>
              <a:t>マスタ サブタイトルの書式設定</a:t>
            </a:r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E25A4317-95AC-48C3-BB03-502AF3AFBFD3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F466AF32-3229-499A-BC40-214566356C7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19462" name="Rectangle 6">
            <a:extLst>
              <a:ext uri="{FF2B5EF4-FFF2-40B4-BE49-F238E27FC236}">
                <a16:creationId xmlns:a16="http://schemas.microsoft.com/office/drawing/2014/main" id="{03AF9BE1-7B00-444F-B771-B8EA355404F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BCB5AD3-97FF-4673-9364-3C04240368BC}" type="slidenum">
              <a:rPr lang="en-US" altLang="ja-JP"/>
              <a:pPr/>
              <a:t>‹#›</a:t>
            </a:fld>
            <a:r>
              <a:rPr lang="en-US" altLang="ja-JP"/>
              <a:t> / 32</a:t>
            </a:r>
          </a:p>
        </p:txBody>
      </p:sp>
    </p:spTree>
    <p:extLst>
      <p:ext uri="{BB962C8B-B14F-4D97-AF65-F5344CB8AC3E}">
        <p14:creationId xmlns:p14="http://schemas.microsoft.com/office/powerpoint/2010/main" val="1422193398"/>
      </p:ext>
    </p:extLst>
  </p:cSld>
  <p:clrMapOvr>
    <a:masterClrMapping/>
  </p:clrMapOvr>
  <p:transition>
    <p:cover dir="r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79C899-399F-4754-8265-F462F5493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A581F90-18AE-4B03-8A55-28476BC12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F4D53C4-0367-45E8-8FDF-995C11E01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91F1E47-7CDC-49C6-8AFB-3AD2F0951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6F54BF5-03FF-4319-AE1F-D08070B72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2E0AA4-EAA9-4633-A804-7DA213F9045C}" type="slidenum">
              <a:rPr lang="en-US" altLang="ja-JP"/>
              <a:pPr/>
              <a:t>‹#›</a:t>
            </a:fld>
            <a:r>
              <a:rPr lang="en-US" altLang="ja-JP"/>
              <a:t> / 18</a:t>
            </a:r>
          </a:p>
        </p:txBody>
      </p:sp>
    </p:spTree>
    <p:extLst>
      <p:ext uri="{BB962C8B-B14F-4D97-AF65-F5344CB8AC3E}">
        <p14:creationId xmlns:p14="http://schemas.microsoft.com/office/powerpoint/2010/main" val="784115215"/>
      </p:ext>
    </p:extLst>
  </p:cSld>
  <p:clrMapOvr>
    <a:masterClrMapping/>
  </p:clrMapOvr>
  <p:transition>
    <p:cover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418E6-63F6-478D-A9AA-D1E991368234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164FC-BC1D-46D7-9D3A-2AD6C84789C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5528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8BFE5A-8F34-4E0C-A606-4FD9DFFF2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0C7F4FB-BD06-413E-A667-0CFE1CADD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6140258-A5E9-43EF-BD51-E75115637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FFDF5B7-26B1-4AC6-9ACA-4F0B53621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2BA59E6-264A-4880-BA75-B246A5B22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9E0450-AC39-4A83-BD84-4EB21367D536}" type="slidenum">
              <a:rPr lang="en-US" altLang="ja-JP"/>
              <a:pPr/>
              <a:t>‹#›</a:t>
            </a:fld>
            <a:r>
              <a:rPr lang="en-US" altLang="ja-JP"/>
              <a:t> / 18</a:t>
            </a:r>
          </a:p>
        </p:txBody>
      </p:sp>
    </p:spTree>
    <p:extLst>
      <p:ext uri="{BB962C8B-B14F-4D97-AF65-F5344CB8AC3E}">
        <p14:creationId xmlns:p14="http://schemas.microsoft.com/office/powerpoint/2010/main" val="1939126282"/>
      </p:ext>
    </p:extLst>
  </p:cSld>
  <p:clrMapOvr>
    <a:masterClrMapping/>
  </p:clrMapOvr>
  <p:transition>
    <p:cover dir="r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31FA9F-555A-43BD-9D43-347071827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7D6698E-2976-413D-97BF-B283E9F37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07DA68A-6BD9-486A-9D1B-66D101B2DA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C2E432F-F863-46FC-91CC-7CC1A0DD2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8205EA7-9CC2-466A-AB33-D047675CD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1D0C99D-67D8-4A6E-8917-5F95CECBE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09B77D-77EC-4A92-90E5-A89D5C539754}" type="slidenum">
              <a:rPr lang="en-US" altLang="ja-JP"/>
              <a:pPr/>
              <a:t>‹#›</a:t>
            </a:fld>
            <a:r>
              <a:rPr lang="en-US" altLang="ja-JP"/>
              <a:t> / 18</a:t>
            </a:r>
          </a:p>
        </p:txBody>
      </p:sp>
    </p:spTree>
    <p:extLst>
      <p:ext uri="{BB962C8B-B14F-4D97-AF65-F5344CB8AC3E}">
        <p14:creationId xmlns:p14="http://schemas.microsoft.com/office/powerpoint/2010/main" val="210978367"/>
      </p:ext>
    </p:extLst>
  </p:cSld>
  <p:clrMapOvr>
    <a:masterClrMapping/>
  </p:clrMapOvr>
  <p:transition>
    <p:cover dir="r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8F543E-D64C-43CE-994F-FC519B1B5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3640CC-8D07-4572-ACAE-8499141712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99E8E81-6D42-4F70-BCFE-E4C41E337D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C65B2803-FAD0-40B6-812E-37BBABB28E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6E4EE95-6F93-4A85-B0C5-15170E08EC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5B50D7C-775A-45AE-BF74-454D5CDC7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A4A0C13F-4A69-4A1B-B7FE-51E9D4D5E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A02E5ABF-5B72-47C7-9D4F-CF7D4FAD4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6A08D4-738A-456D-9F98-04FEC6CA2EC3}" type="slidenum">
              <a:rPr lang="en-US" altLang="ja-JP"/>
              <a:pPr/>
              <a:t>‹#›</a:t>
            </a:fld>
            <a:r>
              <a:rPr lang="en-US" altLang="ja-JP"/>
              <a:t> / 18</a:t>
            </a:r>
          </a:p>
        </p:txBody>
      </p:sp>
    </p:spTree>
    <p:extLst>
      <p:ext uri="{BB962C8B-B14F-4D97-AF65-F5344CB8AC3E}">
        <p14:creationId xmlns:p14="http://schemas.microsoft.com/office/powerpoint/2010/main" val="2171357507"/>
      </p:ext>
    </p:extLst>
  </p:cSld>
  <p:clrMapOvr>
    <a:masterClrMapping/>
  </p:clrMapOvr>
  <p:transition>
    <p:cover dir="r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125269F-3628-4F7A-838F-8C849E8E9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5FF36BD-F876-4AA5-BDE0-8C537B35A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186C7B6-59E5-4307-A368-454A531E4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7AF30C9-69B6-491E-96FD-09A67FC06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A42D86-EDD5-4DA2-81BC-0D0864524AA6}" type="slidenum">
              <a:rPr lang="en-US" altLang="ja-JP"/>
              <a:pPr/>
              <a:t>‹#›</a:t>
            </a:fld>
            <a:r>
              <a:rPr lang="en-US" altLang="ja-JP"/>
              <a:t> / 18</a:t>
            </a:r>
          </a:p>
        </p:txBody>
      </p:sp>
    </p:spTree>
    <p:extLst>
      <p:ext uri="{BB962C8B-B14F-4D97-AF65-F5344CB8AC3E}">
        <p14:creationId xmlns:p14="http://schemas.microsoft.com/office/powerpoint/2010/main" val="2186762895"/>
      </p:ext>
    </p:extLst>
  </p:cSld>
  <p:clrMapOvr>
    <a:masterClrMapping/>
  </p:clrMapOvr>
  <p:transition>
    <p:cover dir="r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93ED29F5-CAAD-45CA-96FF-9CF89357E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4172964-2107-4A9F-A342-CA325BDDA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3429475-1067-4919-9BCF-7E973D99D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CA96ED-20C5-4C11-A1F7-B5A57E78BFA5}" type="slidenum">
              <a:rPr lang="en-US" altLang="ja-JP"/>
              <a:pPr/>
              <a:t>‹#›</a:t>
            </a:fld>
            <a:r>
              <a:rPr lang="en-US" altLang="ja-JP"/>
              <a:t> / 18</a:t>
            </a:r>
          </a:p>
        </p:txBody>
      </p:sp>
    </p:spTree>
    <p:extLst>
      <p:ext uri="{BB962C8B-B14F-4D97-AF65-F5344CB8AC3E}">
        <p14:creationId xmlns:p14="http://schemas.microsoft.com/office/powerpoint/2010/main" val="1112140691"/>
      </p:ext>
    </p:extLst>
  </p:cSld>
  <p:clrMapOvr>
    <a:masterClrMapping/>
  </p:clrMapOvr>
  <p:transition>
    <p:cover dir="r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B52BF0-8C80-4D2B-B4C8-E1730D864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EDD5C32-C9FC-4642-9EFA-B3D73D759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A4327FB-C55E-4DBE-867C-6EF3FFB1A3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C7DE6AA-1CA3-463B-8950-3DC1042FE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090E103-2B4D-4E54-B546-BE527A0AA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8C5C944-827C-4532-8B60-000460039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8A4151-0080-430D-A0E1-2CCB46379684}" type="slidenum">
              <a:rPr lang="en-US" altLang="ja-JP"/>
              <a:pPr/>
              <a:t>‹#›</a:t>
            </a:fld>
            <a:r>
              <a:rPr lang="en-US" altLang="ja-JP"/>
              <a:t> / 18</a:t>
            </a:r>
          </a:p>
        </p:txBody>
      </p:sp>
    </p:spTree>
    <p:extLst>
      <p:ext uri="{BB962C8B-B14F-4D97-AF65-F5344CB8AC3E}">
        <p14:creationId xmlns:p14="http://schemas.microsoft.com/office/powerpoint/2010/main" val="2245504640"/>
      </p:ext>
    </p:extLst>
  </p:cSld>
  <p:clrMapOvr>
    <a:masterClrMapping/>
  </p:clrMapOvr>
  <p:transition>
    <p:cover dir="r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F91DDC-0C3D-441A-86C2-041C5D571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99667781-1C33-4765-818E-04494F0D3B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BEBDE4E-3835-4C6B-9F22-A1B9366FBE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D211535-E7FA-41A1-885E-9D25FEB5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A1842-B8DF-46E9-BA21-95651427F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1D73D6A-F6AC-4B9D-91AF-22ECA4ED0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5FAE78-B33F-471E-8491-FD67044437E6}" type="slidenum">
              <a:rPr lang="en-US" altLang="ja-JP"/>
              <a:pPr/>
              <a:t>‹#›</a:t>
            </a:fld>
            <a:r>
              <a:rPr lang="en-US" altLang="ja-JP"/>
              <a:t> / 18</a:t>
            </a:r>
          </a:p>
        </p:txBody>
      </p:sp>
    </p:spTree>
    <p:extLst>
      <p:ext uri="{BB962C8B-B14F-4D97-AF65-F5344CB8AC3E}">
        <p14:creationId xmlns:p14="http://schemas.microsoft.com/office/powerpoint/2010/main" val="1133754212"/>
      </p:ext>
    </p:extLst>
  </p:cSld>
  <p:clrMapOvr>
    <a:masterClrMapping/>
  </p:clrMapOvr>
  <p:transition>
    <p:cover dir="r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8712D1-8245-4C6A-91D3-F460DC6C4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83A56F0-8544-4458-A9FA-B76B7E89D4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163972B-AFCB-4E28-BFFE-74F5552B9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B505E06-C196-4584-9DE1-E98D327D8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BF87599-2A9F-493C-962B-88E58BA4C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0CC1A5-E919-43B9-A468-C165355C6E7D}" type="slidenum">
              <a:rPr lang="en-US" altLang="ja-JP"/>
              <a:pPr/>
              <a:t>‹#›</a:t>
            </a:fld>
            <a:r>
              <a:rPr lang="en-US" altLang="ja-JP"/>
              <a:t> / 18</a:t>
            </a:r>
          </a:p>
        </p:txBody>
      </p:sp>
    </p:spTree>
    <p:extLst>
      <p:ext uri="{BB962C8B-B14F-4D97-AF65-F5344CB8AC3E}">
        <p14:creationId xmlns:p14="http://schemas.microsoft.com/office/powerpoint/2010/main" val="403531666"/>
      </p:ext>
    </p:extLst>
  </p:cSld>
  <p:clrMapOvr>
    <a:masterClrMapping/>
  </p:clrMapOvr>
  <p:transition>
    <p:cover dir="r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0B281EB-2AA8-4520-B172-67920CB223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6E2378C-2562-4F48-9095-37D47C62D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0B4283B-726F-49CC-AF7F-C6C49D723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7BC5503-D6B3-41F7-9C95-17CF2BBF4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54DA954-A066-433D-86A2-20B88F6D9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007C16-023F-45FE-B6BD-9BA040F4E624}" type="slidenum">
              <a:rPr lang="en-US" altLang="ja-JP"/>
              <a:pPr/>
              <a:t>‹#›</a:t>
            </a:fld>
            <a:r>
              <a:rPr lang="en-US" altLang="ja-JP"/>
              <a:t> / 18</a:t>
            </a:r>
          </a:p>
        </p:txBody>
      </p:sp>
    </p:spTree>
    <p:extLst>
      <p:ext uri="{BB962C8B-B14F-4D97-AF65-F5344CB8AC3E}">
        <p14:creationId xmlns:p14="http://schemas.microsoft.com/office/powerpoint/2010/main" val="3372045576"/>
      </p:ext>
    </p:extLst>
  </p:cSld>
  <p:clrMapOvr>
    <a:masterClrMapping/>
  </p:clrMapOvr>
  <p:transition>
    <p:cover dir="r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BE9604-DF80-4909-98EE-D0E3678F3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61D04A1-8478-4CBA-B533-4D9BE1CEB73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61EE19A-099D-4D68-BDF2-F1C29839AA11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50C62B6B-CD7A-4B93-820A-0C6FC3C4D8C8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15F64969-3F1D-4B23-B71E-9931375006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105F78C7-B96E-41E5-A99A-14109387D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7CEF254F-8290-470A-BFA2-19233A9EC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233266B-0A14-49C6-BEBC-AB933A4903AC}" type="slidenum">
              <a:rPr lang="en-US" altLang="ja-JP"/>
              <a:pPr/>
              <a:t>‹#›</a:t>
            </a:fld>
            <a:r>
              <a:rPr lang="en-US" altLang="ja-JP"/>
              <a:t> / 18</a:t>
            </a:r>
          </a:p>
        </p:txBody>
      </p:sp>
    </p:spTree>
    <p:extLst>
      <p:ext uri="{BB962C8B-B14F-4D97-AF65-F5344CB8AC3E}">
        <p14:creationId xmlns:p14="http://schemas.microsoft.com/office/powerpoint/2010/main" val="2809451754"/>
      </p:ext>
    </p:extLst>
  </p:cSld>
  <p:clrMapOvr>
    <a:masterClrMapping/>
  </p:clrMapOvr>
  <p:transition>
    <p:cover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418E6-63F6-478D-A9AA-D1E991368234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164FC-BC1D-46D7-9D3A-2AD6C84789C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7981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391ED6-13E5-4144-8520-98FF8EA98963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AC012B0-6B2B-40FF-A3B4-47906865B17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2AC9370-CBD7-4E43-88BE-B8F83C3AEDA5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402FA557-29D8-41AB-B2EE-B3C237859A33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F4AFA986-3424-4EE4-9A32-BD6DCE080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6A7D0396-4082-44FC-8053-DB4E82E260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CFB17A5-FB95-47BB-B675-3EA40689E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C2EDE84-2E97-4049-93A7-B94F36C11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C2041EA-F8B7-4B22-A8D1-AEF6811633C0}" type="slidenum">
              <a:rPr lang="en-US" altLang="ja-JP"/>
              <a:pPr/>
              <a:t>‹#›</a:t>
            </a:fld>
            <a:r>
              <a:rPr lang="en-US" altLang="ja-JP"/>
              <a:t> / 18</a:t>
            </a:r>
          </a:p>
        </p:txBody>
      </p:sp>
    </p:spTree>
    <p:extLst>
      <p:ext uri="{BB962C8B-B14F-4D97-AF65-F5344CB8AC3E}">
        <p14:creationId xmlns:p14="http://schemas.microsoft.com/office/powerpoint/2010/main" val="239860408"/>
      </p:ext>
    </p:extLst>
  </p:cSld>
  <p:clrMapOvr>
    <a:masterClrMapping/>
  </p:clrMapOvr>
  <p:transition>
    <p:cover dir="r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6998D-2A76-4474-828C-4377EA037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40E9D7C-274C-4072-B7B4-36B3AFC40DA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D21F13E-DF7C-4CDA-81B4-2ED34D800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B1E3F57-37CE-4837-8F63-D46ADABEA0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206F58A-0DFA-4FD7-9E6B-E7396BB21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A0B7D6A-8961-45D4-A9AD-F2549207E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EEB6015-2031-4329-ABBC-282B89EA54B6}" type="slidenum">
              <a:rPr lang="en-US" altLang="ja-JP"/>
              <a:pPr/>
              <a:t>‹#›</a:t>
            </a:fld>
            <a:r>
              <a:rPr lang="en-US" altLang="ja-JP"/>
              <a:t> / 18</a:t>
            </a:r>
          </a:p>
        </p:txBody>
      </p:sp>
    </p:spTree>
    <p:extLst>
      <p:ext uri="{BB962C8B-B14F-4D97-AF65-F5344CB8AC3E}">
        <p14:creationId xmlns:p14="http://schemas.microsoft.com/office/powerpoint/2010/main" val="3273785924"/>
      </p:ext>
    </p:extLst>
  </p:cSld>
  <p:clrMapOvr>
    <a:masterClrMapping/>
  </p:clrMapOvr>
  <p:transition>
    <p:cover dir="r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16B266-AB5E-4830-882B-C5A214D43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C4DB443-32E0-4DCB-B7B7-2AB4F13BE9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E4D02C7-918D-42EE-9AE0-F072838CFA89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D9479A31-E1DF-4053-84FA-9664EEECA1AE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7044B258-97E1-48FC-9338-EA549F488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DAE6B156-B130-422F-8B7C-9D3525AC8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24DB0FD9-EED3-4E31-A8D5-F95CDAAE5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F1A46DE-79F4-4BFC-9DDA-5030051DC360}" type="slidenum">
              <a:rPr lang="en-US" altLang="ja-JP"/>
              <a:pPr/>
              <a:t>‹#›</a:t>
            </a:fld>
            <a:r>
              <a:rPr lang="en-US" altLang="ja-JP"/>
              <a:t> / 18</a:t>
            </a:r>
          </a:p>
        </p:txBody>
      </p:sp>
    </p:spTree>
    <p:extLst>
      <p:ext uri="{BB962C8B-B14F-4D97-AF65-F5344CB8AC3E}">
        <p14:creationId xmlns:p14="http://schemas.microsoft.com/office/powerpoint/2010/main" val="555014575"/>
      </p:ext>
    </p:extLst>
  </p:cSld>
  <p:clrMapOvr>
    <a:masterClrMapping/>
  </p:clrMapOvr>
  <p:transition>
    <p:cover dir="r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タイトル、2 つのコンテンツ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3C25B7-85DB-4277-9C03-F20642ECC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FC7FEC0-8D51-4017-92D8-DB65472DE48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3639715-505C-4CF8-B15B-C353E92F12A1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B526562C-5C9F-426A-AF0A-65ED49E41492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DE1AB792-750F-426F-AF4C-158FD5DDA9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611109B3-A97C-42B6-A4C9-1DFED0D90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46733F57-3620-43EC-B1E8-0ED64A229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B8E61C1-F7E9-418A-802F-2A1AE686F3E0}" type="slidenum">
              <a:rPr lang="en-US" altLang="ja-JP"/>
              <a:pPr/>
              <a:t>‹#›</a:t>
            </a:fld>
            <a:r>
              <a:rPr lang="en-US" altLang="ja-JP"/>
              <a:t> / 18</a:t>
            </a:r>
          </a:p>
        </p:txBody>
      </p:sp>
    </p:spTree>
    <p:extLst>
      <p:ext uri="{BB962C8B-B14F-4D97-AF65-F5344CB8AC3E}">
        <p14:creationId xmlns:p14="http://schemas.microsoft.com/office/powerpoint/2010/main" val="2322789191"/>
      </p:ext>
    </p:extLst>
  </p:cSld>
  <p:clrMapOvr>
    <a:masterClrMapping/>
  </p:clrMapOvr>
  <p:transition>
    <p:cover dir="r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タイトル、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D1C67D-1DEB-40F0-B49F-33893E04A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1FDD55C-6DE5-4671-869B-563661D18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B6371F9-5D78-4F52-923A-C9FC6F9331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BE296C0-E16B-4162-9A4E-A36B41E7AF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DBE4DF1-AE12-489F-805B-DF032B9DA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769137D-6A67-437B-8078-74A48E7BE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A75E0A1-8579-4A00-AF6F-EDBCFC81D039}" type="slidenum">
              <a:rPr lang="en-US" altLang="ja-JP"/>
              <a:pPr/>
              <a:t>‹#›</a:t>
            </a:fld>
            <a:r>
              <a:rPr lang="en-US" altLang="ja-JP"/>
              <a:t> / 18</a:t>
            </a:r>
          </a:p>
        </p:txBody>
      </p:sp>
    </p:spTree>
    <p:extLst>
      <p:ext uri="{BB962C8B-B14F-4D97-AF65-F5344CB8AC3E}">
        <p14:creationId xmlns:p14="http://schemas.microsoft.com/office/powerpoint/2010/main" val="334598940"/>
      </p:ext>
    </p:extLst>
  </p:cSld>
  <p:clrMapOvr>
    <a:masterClrMapping/>
  </p:clrMapOvr>
  <p:transition>
    <p:cover dir="r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1_タイトル、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DE319D-CFCE-4456-8DB1-B1BADE67E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C2FC3A6-E607-4219-8915-A4C28FFE1B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82296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0B0FCF2-D773-4C81-A1DE-29560BBB6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6E4FBF7-FCE0-46AA-8726-187A628F9E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9CC7AC2-54B6-4D1D-B9EB-F97F0A2F8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8055AF1-0059-48FC-B950-705C58CC0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C164FA9-266A-4DF4-8690-B90FDCF96988}" type="slidenum">
              <a:rPr lang="en-US" altLang="ja-JP"/>
              <a:pPr/>
              <a:t>‹#›</a:t>
            </a:fld>
            <a:r>
              <a:rPr lang="en-US" altLang="ja-JP"/>
              <a:t> / 18</a:t>
            </a:r>
          </a:p>
        </p:txBody>
      </p:sp>
    </p:spTree>
    <p:extLst>
      <p:ext uri="{BB962C8B-B14F-4D97-AF65-F5344CB8AC3E}">
        <p14:creationId xmlns:p14="http://schemas.microsoft.com/office/powerpoint/2010/main" val="1483336257"/>
      </p:ext>
    </p:extLst>
  </p:cSld>
  <p:clrMapOvr>
    <a:masterClrMapping/>
  </p:clrMapOvr>
  <p:transition>
    <p:cover dir="r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タイトル、2 つのコンテンツ (横)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EA90A18-F3FF-41CC-8057-74AD22BDF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4198A75-8845-4D27-AFCD-E60C5C362B4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2488600-4465-441B-8DFA-F93303681EA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288129B-CB39-410F-962B-AC2BB1B587E2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73E913D0-5B30-4EAE-9371-541A977BBE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4006C069-1D49-4B0E-969B-8A2B56EB2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3440B1A7-F68A-4573-84CB-B1E763CFF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80B7BB4-4665-4D9B-A905-72FD059D8AF3}" type="slidenum">
              <a:rPr lang="en-US" altLang="ja-JP"/>
              <a:pPr/>
              <a:t>‹#›</a:t>
            </a:fld>
            <a:r>
              <a:rPr lang="en-US" altLang="ja-JP"/>
              <a:t> / 18</a:t>
            </a:r>
          </a:p>
        </p:txBody>
      </p:sp>
    </p:spTree>
    <p:extLst>
      <p:ext uri="{BB962C8B-B14F-4D97-AF65-F5344CB8AC3E}">
        <p14:creationId xmlns:p14="http://schemas.microsoft.com/office/powerpoint/2010/main" val="2177464734"/>
      </p:ext>
    </p:extLst>
  </p:cSld>
  <p:clrMapOvr>
    <a:masterClrMapping/>
  </p:clrMapOvr>
  <p:transition>
    <p:cover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418E6-63F6-478D-A9AA-D1E991368234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164FC-BC1D-46D7-9D3A-2AD6C84789C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446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418E6-63F6-478D-A9AA-D1E991368234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164FC-BC1D-46D7-9D3A-2AD6C84789C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228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418E6-63F6-478D-A9AA-D1E991368234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164FC-BC1D-46D7-9D3A-2AD6C84789C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341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418E6-63F6-478D-A9AA-D1E991368234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164FC-BC1D-46D7-9D3A-2AD6C84789C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011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21" Type="http://schemas.openxmlformats.org/officeDocument/2006/relationships/image" Target="../media/image3.jpeg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/>
            </a:gs>
            <a:gs pos="94000">
              <a:schemeClr val="bg1"/>
            </a:gs>
            <a:gs pos="100000">
              <a:schemeClr val="accent1">
                <a:lumMod val="15000"/>
                <a:lumOff val="8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418E6-63F6-478D-A9AA-D1E991368234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164FC-BC1D-46D7-9D3A-2AD6C84789C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7" name="Picture 3" descr="D:\Users\kawamura\Documents\JKJ関連\etc\J-PARCマークカラー.bmp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0" y="44530"/>
            <a:ext cx="709756" cy="63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Users\kawamura\Documents\JKJ関連\etc\J-PARCロゴＡ青.bmp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71" y="116540"/>
            <a:ext cx="778719" cy="13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5220090" y="0"/>
            <a:ext cx="3923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alpha val="2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ＭＳ Ｐゴシック" panose="020B0600070205080204" pitchFamily="50" charset="-128"/>
                <a:cs typeface="+mn-cs"/>
              </a:rPr>
              <a:t>MUSE	Muon Science Establishment</a:t>
            </a:r>
            <a:endParaRPr kumimoji="1" lang="ja-JP" altLang="en-US" sz="1800" b="0" i="1" u="none" strike="noStrike" kern="1200" cap="none" spc="0" normalizeH="0" baseline="0" noProof="0" dirty="0">
              <a:ln>
                <a:noFill/>
              </a:ln>
              <a:solidFill>
                <a:srgbClr val="0070C0">
                  <a:alpha val="20000"/>
                </a:srgbClr>
              </a:solidFill>
              <a:effectLst/>
              <a:uLnTx/>
              <a:uFillTx/>
              <a:latin typeface="Impact" panose="020B080603090205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 flipH="1">
            <a:off x="840871" y="365126"/>
            <a:ext cx="8303129" cy="0"/>
          </a:xfrm>
          <a:prstGeom prst="line">
            <a:avLst/>
          </a:prstGeom>
          <a:ln>
            <a:solidFill>
              <a:schemeClr val="accent1">
                <a:alpha val="2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48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/>
            </a:gs>
            <a:gs pos="94000">
              <a:schemeClr val="bg1"/>
            </a:gs>
            <a:gs pos="100000">
              <a:schemeClr val="accent1">
                <a:lumMod val="15000"/>
                <a:lumOff val="8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3CA01-7473-FA44-9D58-2B7BDAAFDB3C}" type="datetimeFigureOut">
              <a:rPr kumimoji="1" lang="ja-JP" altLang="en-US" smtClean="0"/>
              <a:pPr/>
              <a:t>2025/1/10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99D75-822A-4F4B-B928-381AC13FFC5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pic>
        <p:nvPicPr>
          <p:cNvPr id="7" name="Picture 3" descr="D:\Users\kawamura\Documents\JKJ関連\etc\J-PARCマークカラー.bmp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0" y="44530"/>
            <a:ext cx="709756" cy="63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Users\kawamura\Documents\JKJ関連\etc\J-PARCロゴＡ青.bmp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71" y="116540"/>
            <a:ext cx="778719" cy="13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5220090" y="0"/>
            <a:ext cx="3923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>
                <a:solidFill>
                  <a:srgbClr val="0070C0">
                    <a:alpha val="20000"/>
                  </a:srgbClr>
                </a:solidFill>
                <a:latin typeface="Impact" panose="020B0806030902050204" pitchFamily="34" charset="0"/>
              </a:rPr>
              <a:t>MUSE	Muon</a:t>
            </a:r>
            <a:r>
              <a:rPr kumimoji="1" lang="en-US" altLang="ja-JP" i="1" baseline="0" dirty="0">
                <a:solidFill>
                  <a:srgbClr val="0070C0">
                    <a:alpha val="20000"/>
                  </a:srgbClr>
                </a:solidFill>
                <a:latin typeface="Impact" panose="020B0806030902050204" pitchFamily="34" charset="0"/>
              </a:rPr>
              <a:t> Science Establishment</a:t>
            </a:r>
            <a:endParaRPr kumimoji="1" lang="ja-JP" altLang="en-US" i="1" dirty="0">
              <a:solidFill>
                <a:srgbClr val="0070C0">
                  <a:alpha val="20000"/>
                </a:srgbClr>
              </a:solidFill>
              <a:latin typeface="Impact" panose="020B0806030902050204" pitchFamily="34" charset="0"/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 flipH="1">
            <a:off x="840871" y="365126"/>
            <a:ext cx="8303129" cy="0"/>
          </a:xfrm>
          <a:prstGeom prst="line">
            <a:avLst/>
          </a:prstGeom>
          <a:ln>
            <a:solidFill>
              <a:schemeClr val="accent1">
                <a:alpha val="2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096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E958D12-C6E9-4A91-B23F-5186019DC65E}" type="datetimeFigureOut">
              <a:rPr kumimoji="1" lang="ja-JP" altLang="en-US" smtClean="0"/>
              <a:t>2025/1/10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F8F06-002C-4536-A2B9-4086697C68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935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1E442986-547C-4811-A7AD-7401BC0150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0EBA6FA0-7D3F-4A77-B656-E46F1876DA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E2F1B24E-3CD2-4394-8151-2D4040A4D92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endParaRPr lang="en-US" altLang="ja-JP"/>
          </a:p>
        </p:txBody>
      </p:sp>
      <p:sp>
        <p:nvSpPr>
          <p:cNvPr id="18437" name="Rectangle 5">
            <a:extLst>
              <a:ext uri="{FF2B5EF4-FFF2-40B4-BE49-F238E27FC236}">
                <a16:creationId xmlns:a16="http://schemas.microsoft.com/office/drawing/2014/main" id="{DD96DAA5-7CD2-4D0F-A029-0F7C2A6F388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endParaRPr lang="en-US" altLang="ja-JP"/>
          </a:p>
        </p:txBody>
      </p:sp>
      <p:sp>
        <p:nvSpPr>
          <p:cNvPr id="18438" name="Rectangle 6">
            <a:extLst>
              <a:ext uri="{FF2B5EF4-FFF2-40B4-BE49-F238E27FC236}">
                <a16:creationId xmlns:a16="http://schemas.microsoft.com/office/drawing/2014/main" id="{B8417D22-090F-4877-84F3-367D795B5DF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B2A26A80-F114-4FAA-B0AA-F28CF1A48E12}" type="slidenum">
              <a:rPr lang="en-US" altLang="ja-JP"/>
              <a:pPr/>
              <a:t>‹#›</a:t>
            </a:fld>
            <a:r>
              <a:rPr lang="en-US" altLang="ja-JP"/>
              <a:t> / 18</a:t>
            </a:r>
          </a:p>
        </p:txBody>
      </p:sp>
    </p:spTree>
    <p:extLst>
      <p:ext uri="{BB962C8B-B14F-4D97-AF65-F5344CB8AC3E}">
        <p14:creationId xmlns:p14="http://schemas.microsoft.com/office/powerpoint/2010/main" val="96384526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</p:sldLayoutIdLst>
  <p:transition>
    <p:cover dir="ru"/>
  </p:transition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ea typeface="ＭＳ Ｐゴシック" panose="020B0600070205080204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ea typeface="ＭＳ Ｐゴシック" panose="020B0600070205080204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ea typeface="ＭＳ Ｐゴシック" panose="020B0600070205080204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ea typeface="ＭＳ Ｐゴシック" panose="020B0600070205080204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ea typeface="ＭＳ Ｐゴシック" panose="020B0600070205080204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ea typeface="ＭＳ Ｐゴシック" panose="020B0600070205080204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ea typeface="ＭＳ Ｐゴシック" panose="020B0600070205080204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ea typeface="ＭＳ Ｐゴシック" panose="020B0600070205080204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kumimoji="1"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kumimoji="1"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kumimoji="1"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kumimoji="1"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kumimoji="1"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emf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gif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5.jpeg"/><Relationship Id="rId5" Type="http://schemas.openxmlformats.org/officeDocument/2006/relationships/image" Target="../media/image54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Relationship Id="rId9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>
          <a:xfrm>
            <a:off x="0" y="1122363"/>
            <a:ext cx="9144000" cy="23876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Overview of the muon facility MLF J-PARC</a:t>
            </a:r>
            <a:br>
              <a:rPr kumimoji="1" lang="en-US" altLang="ja-JP" dirty="0"/>
            </a:br>
            <a:r>
              <a:rPr kumimoji="1" lang="en-US" altLang="ja-JP" dirty="0"/>
              <a:t>MUSE </a:t>
            </a:r>
            <a:r>
              <a:rPr kumimoji="1" lang="en-US" altLang="ja-JP" sz="4400" dirty="0"/>
              <a:t>(Muon Science Establishment)</a:t>
            </a:r>
            <a:endParaRPr kumimoji="1" lang="ja-JP" altLang="en-US" sz="3600" strike="dblStrike" dirty="0"/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>
          <a:xfrm>
            <a:off x="564669" y="3602038"/>
            <a:ext cx="8014695" cy="1346010"/>
          </a:xfrm>
        </p:spPr>
        <p:txBody>
          <a:bodyPr wrap="none">
            <a:spAutoFit/>
          </a:bodyPr>
          <a:lstStyle/>
          <a:p>
            <a:r>
              <a:rPr lang="en-US" altLang="ja-JP" dirty="0"/>
              <a:t>2</a:t>
            </a:r>
            <a:r>
              <a:rPr lang="en-US" altLang="ja-JP" baseline="30000" dirty="0"/>
              <a:t>nd</a:t>
            </a:r>
            <a:r>
              <a:rPr lang="en-US" altLang="ja-JP" dirty="0"/>
              <a:t> WS of Muon Science Technology and Industry, 10/Jan/’25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Muon Sci. Sec.</a:t>
            </a:r>
            <a:r>
              <a:rPr lang="ja-JP" altLang="en-US" dirty="0"/>
              <a:t> </a:t>
            </a:r>
            <a:r>
              <a:rPr lang="en-US" altLang="ja-JP" dirty="0"/>
              <a:t>MLF</a:t>
            </a:r>
            <a:r>
              <a:rPr lang="ja-JP" altLang="en-US" dirty="0"/>
              <a:t> </a:t>
            </a:r>
            <a:r>
              <a:rPr lang="en-US" altLang="ja-JP" dirty="0"/>
              <a:t>Div. J-PARC	</a:t>
            </a:r>
            <a:r>
              <a:rPr kumimoji="1" lang="en-US" altLang="ja-JP" dirty="0"/>
              <a:t>Naritoshi Kawamura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81996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346" y="-99392"/>
            <a:ext cx="7765322" cy="970450"/>
          </a:xfrm>
        </p:spPr>
        <p:txBody>
          <a:bodyPr/>
          <a:lstStyle/>
          <a:p>
            <a:r>
              <a:rPr kumimoji="1" lang="en-US" altLang="ja-JP" dirty="0"/>
              <a:t>Muon Facility in MLF, MUSE</a:t>
            </a:r>
            <a:endParaRPr kumimoji="1" lang="ja-JP" altLang="en-US" dirty="0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2D14B530-AA0E-43C1-931B-A16E78DF68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779" y="692696"/>
            <a:ext cx="2695384" cy="6165304"/>
          </a:xfrm>
          <a:prstGeom prst="rect">
            <a:avLst/>
          </a:prstGeom>
        </p:spPr>
      </p:pic>
      <p:sp>
        <p:nvSpPr>
          <p:cNvPr id="22" name="角丸四角形吹き出し 57">
            <a:extLst>
              <a:ext uri="{FF2B5EF4-FFF2-40B4-BE49-F238E27FC236}">
                <a16:creationId xmlns:a16="http://schemas.microsoft.com/office/drawing/2014/main" id="{F974AF1A-4CA9-435F-93EF-52D0E1D6EE2A}"/>
              </a:ext>
            </a:extLst>
          </p:cNvPr>
          <p:cNvSpPr/>
          <p:nvPr/>
        </p:nvSpPr>
        <p:spPr>
          <a:xfrm>
            <a:off x="6156488" y="3987416"/>
            <a:ext cx="2808000" cy="2700000"/>
          </a:xfrm>
          <a:prstGeom prst="wedgeRoundRectCallout">
            <a:avLst>
              <a:gd name="adj1" fmla="val -94413"/>
              <a:gd name="adj2" fmla="val 17104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388" tIns="45694" rIns="91388" bIns="45694" anchor="b"/>
          <a:lstStyle/>
          <a:p>
            <a:pPr defTabSz="456940">
              <a:defRPr/>
            </a:pPr>
            <a:r>
              <a:rPr lang="en-US" altLang="ja-JP" dirty="0">
                <a:solidFill>
                  <a:srgbClr val="000000"/>
                </a:solidFill>
                <a:latin typeface="Calibri" charset="0"/>
              </a:rPr>
              <a:t>Decay and surface muon </a:t>
            </a:r>
            <a:br>
              <a:rPr lang="en-US" altLang="ja-JP" dirty="0">
                <a:solidFill>
                  <a:srgbClr val="000000"/>
                </a:solidFill>
                <a:latin typeface="Calibri" charset="0"/>
              </a:rPr>
            </a:br>
            <a:r>
              <a:rPr lang="ja-JP" altLang="en-US" dirty="0">
                <a:solidFill>
                  <a:srgbClr val="000000"/>
                </a:solidFill>
                <a:latin typeface="Calibri" charset="0"/>
              </a:rPr>
              <a:t>（</a:t>
            </a:r>
            <a:r>
              <a:rPr lang="en-US" altLang="ja-JP" dirty="0">
                <a:solidFill>
                  <a:srgbClr val="000000"/>
                </a:solidFill>
                <a:latin typeface="Calibri" charset="0"/>
              </a:rPr>
              <a:t>100 keV - 50 MeV</a:t>
            </a:r>
            <a:r>
              <a:rPr lang="ja-JP" altLang="en-US" dirty="0">
                <a:solidFill>
                  <a:srgbClr val="000000"/>
                </a:solidFill>
                <a:latin typeface="Calibri" charset="0"/>
              </a:rPr>
              <a:t>）</a:t>
            </a:r>
            <a:br>
              <a:rPr lang="en-US" altLang="ja-JP" dirty="0">
                <a:solidFill>
                  <a:srgbClr val="000000"/>
                </a:solidFill>
                <a:latin typeface="Calibri" charset="0"/>
              </a:rPr>
            </a:br>
            <a:r>
              <a:rPr lang="en-US" altLang="ja-JP" dirty="0">
                <a:solidFill>
                  <a:srgbClr val="000000"/>
                </a:solidFill>
                <a:latin typeface="Calibri" charset="0"/>
              </a:rPr>
              <a:t>to answer </a:t>
            </a:r>
            <a:r>
              <a:rPr lang="en-US" altLang="ja-JP" dirty="0">
                <a:solidFill>
                  <a:srgbClr val="FF0000"/>
                </a:solidFill>
                <a:latin typeface="Calibri" charset="0"/>
              </a:rPr>
              <a:t>a variety of users’ demands</a:t>
            </a:r>
            <a:r>
              <a:rPr lang="en-US" altLang="ja-JP" dirty="0">
                <a:solidFill>
                  <a:srgbClr val="000000"/>
                </a:solidFill>
                <a:latin typeface="Calibri" charset="0"/>
              </a:rPr>
              <a:t> with</a:t>
            </a:r>
            <a:br>
              <a:rPr lang="en-US" altLang="ja-JP" dirty="0">
                <a:solidFill>
                  <a:srgbClr val="000000"/>
                </a:solidFill>
                <a:latin typeface="Calibri" charset="0"/>
              </a:rPr>
            </a:br>
            <a:r>
              <a:rPr lang="en-US" altLang="ja-JP" dirty="0" err="1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altLang="ja-JP" dirty="0" err="1">
                <a:solidFill>
                  <a:srgbClr val="000000"/>
                </a:solidFill>
                <a:latin typeface="Calibri" charset="0"/>
              </a:rPr>
              <a:t>SR</a:t>
            </a:r>
            <a:r>
              <a:rPr lang="en-US" altLang="ja-JP" dirty="0">
                <a:solidFill>
                  <a:srgbClr val="000000"/>
                </a:solidFill>
                <a:latin typeface="Calibri" charset="0"/>
              </a:rPr>
              <a:t> spectrometer (D1)</a:t>
            </a:r>
            <a:br>
              <a:rPr lang="en-US" altLang="ja-JP" dirty="0">
                <a:solidFill>
                  <a:srgbClr val="000000"/>
                </a:solidFill>
                <a:latin typeface="Calibri" charset="0"/>
              </a:rPr>
            </a:br>
            <a:r>
              <a:rPr lang="en-US" altLang="ja-JP" dirty="0">
                <a:solidFill>
                  <a:srgbClr val="000000"/>
                </a:solidFill>
                <a:latin typeface="Calibri" charset="0"/>
              </a:rPr>
              <a:t>general purpose (D2)</a:t>
            </a:r>
          </a:p>
        </p:txBody>
      </p:sp>
      <p:sp>
        <p:nvSpPr>
          <p:cNvPr id="23" name="角丸四角形吹き出し 56">
            <a:extLst>
              <a:ext uri="{FF2B5EF4-FFF2-40B4-BE49-F238E27FC236}">
                <a16:creationId xmlns:a16="http://schemas.microsoft.com/office/drawing/2014/main" id="{92D00499-547F-4D03-A891-3F6DDB94718B}"/>
              </a:ext>
            </a:extLst>
          </p:cNvPr>
          <p:cNvSpPr/>
          <p:nvPr/>
        </p:nvSpPr>
        <p:spPr>
          <a:xfrm flipH="1">
            <a:off x="162207" y="3987416"/>
            <a:ext cx="2808000" cy="2700000"/>
          </a:xfrm>
          <a:prstGeom prst="wedgeRoundRectCallout">
            <a:avLst>
              <a:gd name="adj1" fmla="val -75170"/>
              <a:gd name="adj2" fmla="val 20660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88" tIns="45694" rIns="91388" bIns="45694" anchor="b"/>
          <a:lstStyle/>
          <a:p>
            <a:pPr defTabSz="456940">
              <a:defRPr/>
            </a:pPr>
            <a:r>
              <a:rPr lang="en-US" altLang="ja-JP" dirty="0">
                <a:solidFill>
                  <a:srgbClr val="FF0000"/>
                </a:solidFill>
                <a:latin typeface="Calibri" charset="0"/>
              </a:rPr>
              <a:t>Ultra slow muon</a:t>
            </a:r>
            <a:br>
              <a:rPr lang="en-US" altLang="ja-JP" dirty="0">
                <a:solidFill>
                  <a:srgbClr val="000000"/>
                </a:solidFill>
                <a:latin typeface="Calibri" charset="0"/>
              </a:rPr>
            </a:br>
            <a:r>
              <a:rPr lang="ja-JP" altLang="en-US" dirty="0">
                <a:solidFill>
                  <a:srgbClr val="000000"/>
                </a:solidFill>
                <a:latin typeface="Calibri" charset="0"/>
              </a:rPr>
              <a:t>（</a:t>
            </a:r>
            <a:r>
              <a:rPr lang="en-US" altLang="ja-JP" dirty="0">
                <a:solidFill>
                  <a:srgbClr val="000000"/>
                </a:solidFill>
                <a:latin typeface="Calibri" charset="0"/>
              </a:rPr>
              <a:t>0.1 - 30 keV</a:t>
            </a:r>
            <a:r>
              <a:rPr lang="ja-JP" altLang="en-US" dirty="0">
                <a:solidFill>
                  <a:srgbClr val="000000"/>
                </a:solidFill>
                <a:latin typeface="Calibri" charset="0"/>
              </a:rPr>
              <a:t>）</a:t>
            </a:r>
            <a:br>
              <a:rPr lang="en-US" altLang="ja-JP" dirty="0">
                <a:solidFill>
                  <a:srgbClr val="000000"/>
                </a:solidFill>
                <a:latin typeface="Calibri" charset="0"/>
              </a:rPr>
            </a:br>
            <a:r>
              <a:rPr lang="en-US" altLang="ja-JP" dirty="0">
                <a:solidFill>
                  <a:srgbClr val="000000"/>
                </a:solidFill>
                <a:latin typeface="Calibri" charset="0"/>
              </a:rPr>
              <a:t>surface/sub-surface /interface sciences (U1A)</a:t>
            </a:r>
            <a:br>
              <a:rPr lang="en-US" altLang="ja-JP" dirty="0">
                <a:solidFill>
                  <a:srgbClr val="000000"/>
                </a:solidFill>
                <a:latin typeface="Calibri" charset="0"/>
              </a:rPr>
            </a:br>
            <a:r>
              <a:rPr lang="en-US" altLang="ja-JP" dirty="0">
                <a:solidFill>
                  <a:srgbClr val="000000"/>
                </a:solidFill>
                <a:latin typeface="Calibri" charset="0"/>
              </a:rPr>
              <a:t>Test-bench for </a:t>
            </a:r>
            <a:r>
              <a:rPr lang="en-US" altLang="ja-JP" dirty="0" err="1">
                <a:solidFill>
                  <a:srgbClr val="000000"/>
                </a:solidFill>
                <a:latin typeface="Calibri" charset="0"/>
              </a:rPr>
              <a:t>T</a:t>
            </a:r>
            <a:r>
              <a:rPr lang="en-US" altLang="ja-JP" dirty="0" err="1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altLang="ja-JP" dirty="0" err="1">
                <a:solidFill>
                  <a:srgbClr val="000000"/>
                </a:solidFill>
                <a:latin typeface="Calibri" charset="0"/>
              </a:rPr>
              <a:t>M</a:t>
            </a:r>
            <a:r>
              <a:rPr lang="en-US" altLang="ja-JP" dirty="0">
                <a:solidFill>
                  <a:srgbClr val="000000"/>
                </a:solidFill>
                <a:latin typeface="Calibri" charset="0"/>
              </a:rPr>
              <a:t> (U1B)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67FFA3B7-BD7A-4586-8FD8-0BD025C85DA1}"/>
              </a:ext>
            </a:extLst>
          </p:cNvPr>
          <p:cNvSpPr/>
          <p:nvPr/>
        </p:nvSpPr>
        <p:spPr>
          <a:xfrm>
            <a:off x="6525790" y="4168138"/>
            <a:ext cx="998538" cy="46196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388" tIns="45694" rIns="91388" bIns="45694">
            <a:spAutoFit/>
          </a:bodyPr>
          <a:lstStyle/>
          <a:p>
            <a:pPr defTabSz="456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prstClr val="black"/>
                </a:solidFill>
              </a:rPr>
              <a:t>D-line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92EFBD2E-B203-463E-A453-581D2A784E0B}"/>
              </a:ext>
            </a:extLst>
          </p:cNvPr>
          <p:cNvSpPr/>
          <p:nvPr/>
        </p:nvSpPr>
        <p:spPr>
          <a:xfrm>
            <a:off x="471786" y="4191173"/>
            <a:ext cx="931862" cy="4619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388" tIns="45694" rIns="91388" bIns="45694">
            <a:spAutoFit/>
          </a:bodyPr>
          <a:lstStyle/>
          <a:p>
            <a:pPr defTabSz="456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prstClr val="black"/>
                </a:solidFill>
              </a:rPr>
              <a:t>U-line</a:t>
            </a:r>
          </a:p>
        </p:txBody>
      </p:sp>
      <p:sp>
        <p:nvSpPr>
          <p:cNvPr id="26" name="正方形/長方形 19">
            <a:extLst>
              <a:ext uri="{FF2B5EF4-FFF2-40B4-BE49-F238E27FC236}">
                <a16:creationId xmlns:a16="http://schemas.microsoft.com/office/drawing/2014/main" id="{C9CADE6B-350F-48A0-9DFF-86246B0B6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6365" y="4129261"/>
            <a:ext cx="501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694" rIns="91388" bIns="45694">
            <a:spAutoFit/>
          </a:bodyPr>
          <a:lstStyle/>
          <a:p>
            <a:r>
              <a:rPr lang="en-US" altLang="ja-JP" sz="2800" b="1" dirty="0">
                <a:latin typeface="Calibri" charset="0"/>
              </a:rPr>
              <a:t>µ</a:t>
            </a:r>
            <a:r>
              <a:rPr lang="en-US" altLang="ja-JP" sz="2800" b="1" baseline="30000" dirty="0">
                <a:latin typeface="Calibri" charset="0"/>
              </a:rPr>
              <a:t>+</a:t>
            </a:r>
            <a:endParaRPr lang="ja-JP" altLang="en-US" sz="2800" b="1" dirty="0"/>
          </a:p>
        </p:txBody>
      </p:sp>
      <p:sp>
        <p:nvSpPr>
          <p:cNvPr id="27" name="角丸四角形吹き出し 41">
            <a:extLst>
              <a:ext uri="{FF2B5EF4-FFF2-40B4-BE49-F238E27FC236}">
                <a16:creationId xmlns:a16="http://schemas.microsoft.com/office/drawing/2014/main" id="{A9ED3E63-EB0A-42E7-8493-D74CB79548A7}"/>
              </a:ext>
            </a:extLst>
          </p:cNvPr>
          <p:cNvSpPr/>
          <p:nvPr/>
        </p:nvSpPr>
        <p:spPr>
          <a:xfrm flipH="1">
            <a:off x="162318" y="908720"/>
            <a:ext cx="2808000" cy="2700000"/>
          </a:xfrm>
          <a:prstGeom prst="wedgeRoundRectCallout">
            <a:avLst>
              <a:gd name="adj1" fmla="val -87888"/>
              <a:gd name="adj2" fmla="val 784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88" tIns="45694" rIns="91388" bIns="45694" anchor="b"/>
          <a:lstStyle/>
          <a:p>
            <a:r>
              <a:rPr lang="en-US" altLang="ja-JP" dirty="0">
                <a:solidFill>
                  <a:srgbClr val="000000"/>
                </a:solidFill>
                <a:latin typeface="Calibri" charset="0"/>
              </a:rPr>
              <a:t>Surface muon </a:t>
            </a:r>
            <a:r>
              <a:rPr lang="ja-JP" altLang="en-US" dirty="0">
                <a:solidFill>
                  <a:srgbClr val="000000"/>
                </a:solidFill>
                <a:latin typeface="Calibri" charset="0"/>
              </a:rPr>
              <a:t>（</a:t>
            </a:r>
            <a:r>
              <a:rPr lang="en-US" altLang="ja-JP" dirty="0">
                <a:solidFill>
                  <a:srgbClr val="000000"/>
                </a:solidFill>
                <a:latin typeface="Calibri" charset="0"/>
              </a:rPr>
              <a:t>4 MeV</a:t>
            </a:r>
            <a:r>
              <a:rPr lang="ja-JP" altLang="en-US" dirty="0">
                <a:solidFill>
                  <a:srgbClr val="000000"/>
                </a:solidFill>
                <a:latin typeface="Calibri" charset="0"/>
              </a:rPr>
              <a:t>）</a:t>
            </a:r>
            <a:endParaRPr lang="en-US" altLang="ja-JP" dirty="0">
              <a:solidFill>
                <a:srgbClr val="800000"/>
              </a:solidFill>
              <a:latin typeface="Calibri" charset="0"/>
            </a:endParaRPr>
          </a:p>
          <a:p>
            <a:r>
              <a:rPr lang="en-US" altLang="ja-JP" dirty="0">
                <a:solidFill>
                  <a:srgbClr val="000000"/>
                </a:solidFill>
                <a:latin typeface="Calibri" charset="0"/>
              </a:rPr>
              <a:t>dedicated to bulk µSR</a:t>
            </a:r>
            <a:br>
              <a:rPr lang="en-US" altLang="ja-JP" dirty="0">
                <a:solidFill>
                  <a:srgbClr val="000000"/>
                </a:solidFill>
                <a:latin typeface="Calibri" charset="0"/>
              </a:rPr>
            </a:br>
            <a:r>
              <a:rPr lang="en-US" altLang="ja-JP" dirty="0">
                <a:solidFill>
                  <a:srgbClr val="000000"/>
                </a:solidFill>
                <a:latin typeface="Calibri" charset="0"/>
              </a:rPr>
              <a:t>in </a:t>
            </a:r>
            <a:r>
              <a:rPr lang="en-US" altLang="ja-JP" dirty="0">
                <a:solidFill>
                  <a:srgbClr val="FF0000"/>
                </a:solidFill>
                <a:latin typeface="Calibri" charset="0"/>
              </a:rPr>
              <a:t>4 experimental areas</a:t>
            </a:r>
            <a:br>
              <a:rPr lang="en-US" altLang="ja-JP" dirty="0">
                <a:solidFill>
                  <a:srgbClr val="000000"/>
                </a:solidFill>
                <a:latin typeface="Calibri" charset="0"/>
              </a:rPr>
            </a:br>
            <a:r>
              <a:rPr lang="en-US" altLang="ja-JP" dirty="0">
                <a:solidFill>
                  <a:srgbClr val="000000"/>
                </a:solidFill>
                <a:latin typeface="Calibri" charset="0"/>
              </a:rPr>
              <a:t>w/ various sample env:</a:t>
            </a:r>
          </a:p>
          <a:p>
            <a:r>
              <a:rPr lang="ja-JP" altLang="en-US" sz="1400" dirty="0">
                <a:solidFill>
                  <a:srgbClr val="000000"/>
                </a:solidFill>
                <a:latin typeface="Calibri" charset="0"/>
              </a:rPr>
              <a:t>   </a:t>
            </a:r>
            <a:r>
              <a:rPr lang="en-US" altLang="ja-JP" sz="1400" dirty="0">
                <a:solidFill>
                  <a:srgbClr val="000000"/>
                </a:solidFill>
                <a:latin typeface="Calibri" charset="0"/>
              </a:rPr>
              <a:t>ultra-low temperature</a:t>
            </a:r>
          </a:p>
          <a:p>
            <a:r>
              <a:rPr lang="en-US" altLang="ja-JP" sz="1400" dirty="0">
                <a:solidFill>
                  <a:srgbClr val="000000"/>
                </a:solidFill>
                <a:latin typeface="Calibri" charset="0"/>
              </a:rPr>
              <a:t>   high magnetic field</a:t>
            </a:r>
          </a:p>
          <a:p>
            <a:r>
              <a:rPr lang="en-US" altLang="ja-JP" sz="1400" dirty="0">
                <a:solidFill>
                  <a:srgbClr val="000000"/>
                </a:solidFill>
                <a:latin typeface="Calibri" charset="0"/>
              </a:rPr>
              <a:t>   pulsed excitations </a:t>
            </a:r>
            <a:r>
              <a:rPr lang="en-US" altLang="ja-JP" sz="1400" i="1" dirty="0">
                <a:solidFill>
                  <a:srgbClr val="000000"/>
                </a:solidFill>
                <a:latin typeface="Calibri" charset="0"/>
              </a:rPr>
              <a:t>etc</a:t>
            </a:r>
            <a:r>
              <a:rPr lang="en-US" altLang="ja-JP" sz="1400" dirty="0">
                <a:solidFill>
                  <a:srgbClr val="000000"/>
                </a:solidFill>
                <a:latin typeface="Calibri" charset="0"/>
              </a:rPr>
              <a:t>.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812ACE4A-F57A-4D2C-B692-920C71E95569}"/>
              </a:ext>
            </a:extLst>
          </p:cNvPr>
          <p:cNvSpPr/>
          <p:nvPr/>
        </p:nvSpPr>
        <p:spPr>
          <a:xfrm>
            <a:off x="455340" y="1094830"/>
            <a:ext cx="876300" cy="46196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388" tIns="45694" rIns="91388" bIns="45694">
            <a:spAutoFit/>
          </a:bodyPr>
          <a:lstStyle/>
          <a:p>
            <a:pPr defTabSz="456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prstClr val="black"/>
                </a:solidFill>
              </a:rPr>
              <a:t>S-line</a:t>
            </a:r>
          </a:p>
        </p:txBody>
      </p:sp>
      <p:sp>
        <p:nvSpPr>
          <p:cNvPr id="29" name="正方形/長方形 2">
            <a:extLst>
              <a:ext uri="{FF2B5EF4-FFF2-40B4-BE49-F238E27FC236}">
                <a16:creationId xmlns:a16="http://schemas.microsoft.com/office/drawing/2014/main" id="{9EA4A613-BE15-4CB4-AA10-C3E2F8E87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6366" y="1050675"/>
            <a:ext cx="501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694" rIns="91388" bIns="45694">
            <a:spAutoFit/>
          </a:bodyPr>
          <a:lstStyle/>
          <a:p>
            <a:r>
              <a:rPr lang="en-US" altLang="ja-JP" sz="2800" b="1" dirty="0">
                <a:latin typeface="Calibri" charset="0"/>
              </a:rPr>
              <a:t>µ</a:t>
            </a:r>
            <a:r>
              <a:rPr lang="en-US" altLang="ja-JP" sz="2800" b="1" baseline="30000" dirty="0">
                <a:latin typeface="Calibri" charset="0"/>
              </a:rPr>
              <a:t>+</a:t>
            </a:r>
            <a:endParaRPr lang="ja-JP" altLang="en-US" sz="2800" b="1" dirty="0"/>
          </a:p>
        </p:txBody>
      </p:sp>
      <p:sp>
        <p:nvSpPr>
          <p:cNvPr id="30" name="角丸四角形吹き出し 58">
            <a:extLst>
              <a:ext uri="{FF2B5EF4-FFF2-40B4-BE49-F238E27FC236}">
                <a16:creationId xmlns:a16="http://schemas.microsoft.com/office/drawing/2014/main" id="{374608AA-5588-4470-91DF-F0208872AD3E}"/>
              </a:ext>
            </a:extLst>
          </p:cNvPr>
          <p:cNvSpPr/>
          <p:nvPr/>
        </p:nvSpPr>
        <p:spPr>
          <a:xfrm>
            <a:off x="6120600" y="908830"/>
            <a:ext cx="2808000" cy="2700000"/>
          </a:xfrm>
          <a:prstGeom prst="wedgeRoundRectCallout">
            <a:avLst>
              <a:gd name="adj1" fmla="val -72172"/>
              <a:gd name="adj2" fmla="val 9256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88" tIns="45694" rIns="91388" bIns="45694" anchor="b"/>
          <a:lstStyle/>
          <a:p>
            <a:pPr defTabSz="456940">
              <a:defRPr/>
            </a:pPr>
            <a:r>
              <a:rPr lang="en-US" altLang="ja-JP" dirty="0">
                <a:solidFill>
                  <a:srgbClr val="FF0000"/>
                </a:solidFill>
                <a:latin typeface="Calibri" charset="0"/>
              </a:rPr>
              <a:t>High-intensity</a:t>
            </a:r>
            <a:r>
              <a:rPr lang="en-US" altLang="ja-JP" dirty="0">
                <a:solidFill>
                  <a:srgbClr val="000000"/>
                </a:solidFill>
                <a:latin typeface="Calibri" charset="0"/>
              </a:rPr>
              <a:t> surface and high-energy cloud</a:t>
            </a:r>
            <a:br>
              <a:rPr lang="en-US" altLang="ja-JP" dirty="0">
                <a:solidFill>
                  <a:srgbClr val="000000"/>
                </a:solidFill>
                <a:latin typeface="Calibri" charset="0"/>
              </a:rPr>
            </a:br>
            <a:r>
              <a:rPr lang="en-US" altLang="ja-JP" dirty="0">
                <a:solidFill>
                  <a:srgbClr val="000000"/>
                </a:solidFill>
                <a:latin typeface="Calibri" charset="0"/>
              </a:rPr>
              <a:t>muon </a:t>
            </a:r>
            <a:r>
              <a:rPr lang="ja-JP" altLang="en-US" dirty="0">
                <a:solidFill>
                  <a:srgbClr val="000000"/>
                </a:solidFill>
                <a:latin typeface="Calibri" charset="0"/>
              </a:rPr>
              <a:t>（</a:t>
            </a:r>
            <a:r>
              <a:rPr lang="en-US" altLang="ja-JP" dirty="0">
                <a:solidFill>
                  <a:srgbClr val="000000"/>
                </a:solidFill>
                <a:latin typeface="Calibri" charset="0"/>
              </a:rPr>
              <a:t>&lt;4 - 50 MeV</a:t>
            </a:r>
            <a:r>
              <a:rPr lang="ja-JP" altLang="en-US" dirty="0">
                <a:solidFill>
                  <a:srgbClr val="000000"/>
                </a:solidFill>
                <a:latin typeface="Calibri" charset="0"/>
              </a:rPr>
              <a:t>）</a:t>
            </a:r>
            <a:br>
              <a:rPr lang="en-US" altLang="ja-JP" dirty="0">
                <a:solidFill>
                  <a:srgbClr val="000000"/>
                </a:solidFill>
                <a:latin typeface="Calibri" charset="0"/>
              </a:rPr>
            </a:br>
            <a:r>
              <a:rPr lang="en-US" altLang="ja-JP" dirty="0">
                <a:solidFill>
                  <a:srgbClr val="000000"/>
                </a:solidFill>
                <a:latin typeface="Calibri" charset="0"/>
              </a:rPr>
              <a:t>for </a:t>
            </a:r>
            <a:r>
              <a:rPr lang="en-US" altLang="ja-JP" dirty="0">
                <a:solidFill>
                  <a:srgbClr val="FF0000"/>
                </a:solidFill>
                <a:latin typeface="Calibri" charset="0"/>
              </a:rPr>
              <a:t>general purpose </a:t>
            </a:r>
            <a:r>
              <a:rPr lang="en-US" altLang="ja-JP" dirty="0">
                <a:solidFill>
                  <a:srgbClr val="000000"/>
                </a:solidFill>
                <a:latin typeface="Calibri" charset="0"/>
              </a:rPr>
              <a:t>“</a:t>
            </a:r>
            <a:r>
              <a:rPr lang="en-US" altLang="ja-JP" dirty="0">
                <a:solidFill>
                  <a:schemeClr val="tx1"/>
                </a:solidFill>
                <a:latin typeface="Calibri" charset="0"/>
              </a:rPr>
              <a:t>fundamental physics</a:t>
            </a:r>
            <a:r>
              <a:rPr lang="en-US" altLang="ja-JP" dirty="0">
                <a:solidFill>
                  <a:srgbClr val="000000"/>
                </a:solidFill>
                <a:latin typeface="Calibri" charset="0"/>
              </a:rPr>
              <a:t>”</a:t>
            </a:r>
          </a:p>
          <a:p>
            <a:pPr defTabSz="456940">
              <a:defRPr/>
            </a:pPr>
            <a:r>
              <a:rPr lang="en-US" altLang="ja-JP" sz="1400" dirty="0">
                <a:solidFill>
                  <a:srgbClr val="000000"/>
                </a:solidFill>
                <a:latin typeface="Calibri" charset="0"/>
              </a:rPr>
              <a:t>   requiring high precision,</a:t>
            </a:r>
            <a:br>
              <a:rPr lang="en-US" altLang="ja-JP" sz="1400" dirty="0">
                <a:solidFill>
                  <a:srgbClr val="000000"/>
                </a:solidFill>
                <a:latin typeface="Calibri" charset="0"/>
              </a:rPr>
            </a:br>
            <a:r>
              <a:rPr lang="en-US" altLang="ja-JP" sz="1400" dirty="0">
                <a:solidFill>
                  <a:srgbClr val="000000"/>
                </a:solidFill>
                <a:latin typeface="Calibri" charset="0"/>
              </a:rPr>
              <a:t>   high sensitivity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491DFB23-F4DA-481C-B57A-D12D768E710E}"/>
              </a:ext>
            </a:extLst>
          </p:cNvPr>
          <p:cNvSpPr/>
          <p:nvPr/>
        </p:nvSpPr>
        <p:spPr>
          <a:xfrm>
            <a:off x="6382652" y="1094829"/>
            <a:ext cx="927100" cy="461963"/>
          </a:xfrm>
          <a:prstGeom prst="rect">
            <a:avLst/>
          </a:prstGeom>
          <a:ln>
            <a:solidFill>
              <a:srgbClr val="66006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388" tIns="45694" rIns="91388" bIns="45694">
            <a:spAutoFit/>
          </a:bodyPr>
          <a:lstStyle/>
          <a:p>
            <a:pPr defTabSz="456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prstClr val="black"/>
                </a:solidFill>
              </a:rPr>
              <a:t>H-line</a:t>
            </a:r>
          </a:p>
        </p:txBody>
      </p:sp>
      <p:sp>
        <p:nvSpPr>
          <p:cNvPr id="32" name="正方形/長方形 17">
            <a:extLst>
              <a:ext uri="{FF2B5EF4-FFF2-40B4-BE49-F238E27FC236}">
                <a16:creationId xmlns:a16="http://schemas.microsoft.com/office/drawing/2014/main" id="{44F9F332-B45E-406F-9EF3-B497BA21E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4368" y="1050675"/>
            <a:ext cx="934766" cy="52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694" rIns="91388" bIns="45694">
            <a:spAutoFit/>
          </a:bodyPr>
          <a:lstStyle/>
          <a:p>
            <a:r>
              <a:rPr lang="en-US" altLang="ja-JP" sz="2800" b="1" dirty="0">
                <a:latin typeface="Calibri" charset="0"/>
              </a:rPr>
              <a:t>µ</a:t>
            </a:r>
            <a:r>
              <a:rPr lang="en-US" altLang="ja-JP" sz="2800" b="1" baseline="30000" dirty="0">
                <a:latin typeface="Calibri" charset="0"/>
              </a:rPr>
              <a:t>+</a:t>
            </a:r>
            <a:r>
              <a:rPr lang="en-US" altLang="ja-JP" sz="2800" b="1" dirty="0">
                <a:latin typeface="Calibri" charset="0"/>
              </a:rPr>
              <a:t>/µ</a:t>
            </a:r>
            <a:r>
              <a:rPr lang="en-US" altLang="ja-JP" sz="2800" b="1" baseline="30000" dirty="0">
                <a:latin typeface="Calibri" charset="0"/>
              </a:rPr>
              <a:t>-</a:t>
            </a:r>
            <a:endParaRPr lang="ja-JP" altLang="en-US" sz="2800" b="1" dirty="0"/>
          </a:p>
        </p:txBody>
      </p:sp>
      <p:sp>
        <p:nvSpPr>
          <p:cNvPr id="33" name="正方形/長方形 17">
            <a:extLst>
              <a:ext uri="{FF2B5EF4-FFF2-40B4-BE49-F238E27FC236}">
                <a16:creationId xmlns:a16="http://schemas.microsoft.com/office/drawing/2014/main" id="{A0FE1080-AB05-4E35-B866-D41EFC970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4368" y="4129261"/>
            <a:ext cx="934766" cy="52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694" rIns="91388" bIns="45694">
            <a:spAutoFit/>
          </a:bodyPr>
          <a:lstStyle/>
          <a:p>
            <a:r>
              <a:rPr lang="en-US" altLang="ja-JP" sz="2800" b="1" dirty="0">
                <a:latin typeface="Calibri" charset="0"/>
              </a:rPr>
              <a:t>µ</a:t>
            </a:r>
            <a:r>
              <a:rPr lang="en-US" altLang="ja-JP" sz="2800" b="1" baseline="30000" dirty="0">
                <a:latin typeface="Calibri" charset="0"/>
              </a:rPr>
              <a:t>+</a:t>
            </a:r>
            <a:r>
              <a:rPr lang="en-US" altLang="ja-JP" sz="2800" b="1" dirty="0">
                <a:latin typeface="Calibri" charset="0"/>
              </a:rPr>
              <a:t>/µ</a:t>
            </a:r>
            <a:r>
              <a:rPr lang="en-US" altLang="ja-JP" sz="2800" b="1" baseline="30000" dirty="0">
                <a:latin typeface="Calibri" charset="0"/>
              </a:rPr>
              <a:t>-</a:t>
            </a:r>
            <a:endParaRPr lang="ja-JP" altLang="en-US" sz="2800" b="1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2CCAC6AD-F4F9-4EC6-91C4-A63B97DE099A}"/>
              </a:ext>
            </a:extLst>
          </p:cNvPr>
          <p:cNvSpPr txBox="1"/>
          <p:nvPr/>
        </p:nvSpPr>
        <p:spPr>
          <a:xfrm>
            <a:off x="6305433" y="5014251"/>
            <a:ext cx="2510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>
                <a:effectLst>
                  <a:glow rad="228600">
                    <a:schemeClr val="bg1"/>
                  </a:glow>
                </a:effectLst>
              </a:rPr>
              <a:t>General Use</a:t>
            </a:r>
            <a:endParaRPr kumimoji="1" lang="ja-JP" altLang="en-US" sz="3600" b="1" dirty="0">
              <a:effectLst>
                <a:glow rad="228600">
                  <a:schemeClr val="bg1"/>
                </a:glow>
              </a:effectLst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CAB46DF-5CEC-48CE-A899-22674C530E5D}"/>
              </a:ext>
            </a:extLst>
          </p:cNvPr>
          <p:cNvSpPr txBox="1"/>
          <p:nvPr/>
        </p:nvSpPr>
        <p:spPr>
          <a:xfrm>
            <a:off x="-36512" y="1658556"/>
            <a:ext cx="35689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600" b="1" dirty="0">
                <a:effectLst>
                  <a:glow rad="228600">
                    <a:schemeClr val="bg1"/>
                  </a:glow>
                </a:effectLst>
              </a:rPr>
              <a:t>4 areas</a:t>
            </a:r>
            <a:br>
              <a:rPr lang="en-US" altLang="ja-JP" sz="3600" b="1" dirty="0">
                <a:effectLst>
                  <a:glow rad="228600">
                    <a:schemeClr val="bg1"/>
                  </a:glow>
                </a:effectLst>
              </a:rPr>
            </a:br>
            <a:r>
              <a:rPr lang="en-US" altLang="ja-JP" sz="3600" b="1" dirty="0">
                <a:effectLst>
                  <a:glow rad="228600">
                    <a:schemeClr val="bg1"/>
                  </a:glow>
                </a:effectLst>
              </a:rPr>
              <a:t>Simultaneous use</a:t>
            </a:r>
            <a:endParaRPr kumimoji="1" lang="ja-JP" altLang="en-US" sz="3600" b="1" dirty="0">
              <a:effectLst>
                <a:glow rad="228600">
                  <a:schemeClr val="bg1"/>
                </a:glow>
              </a:effectLst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868842B5-41C0-4597-A860-FA6D2287C5A5}"/>
              </a:ext>
            </a:extLst>
          </p:cNvPr>
          <p:cNvSpPr txBox="1"/>
          <p:nvPr/>
        </p:nvSpPr>
        <p:spPr>
          <a:xfrm>
            <a:off x="6103539" y="1658666"/>
            <a:ext cx="28421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600" b="1" dirty="0">
                <a:effectLst>
                  <a:glow rad="228600">
                    <a:schemeClr val="bg1"/>
                  </a:glow>
                </a:effectLst>
              </a:rPr>
              <a:t>High Intensity</a:t>
            </a:r>
            <a:br>
              <a:rPr lang="en-US" altLang="ja-JP" sz="3600" b="1" dirty="0">
                <a:effectLst>
                  <a:glow rad="228600">
                    <a:schemeClr val="bg1"/>
                  </a:glow>
                </a:effectLst>
              </a:rPr>
            </a:br>
            <a:r>
              <a:rPr lang="en-US" altLang="ja-JP" sz="3600" b="1" dirty="0">
                <a:effectLst>
                  <a:glow rad="228600">
                    <a:schemeClr val="bg1"/>
                  </a:glow>
                </a:effectLst>
              </a:rPr>
              <a:t>General Use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7A8B5AC-9678-4482-B974-6C59BD7B23ED}"/>
              </a:ext>
            </a:extLst>
          </p:cNvPr>
          <p:cNvSpPr txBox="1"/>
          <p:nvPr/>
        </p:nvSpPr>
        <p:spPr>
          <a:xfrm>
            <a:off x="-24660" y="4737252"/>
            <a:ext cx="35165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600" b="1" dirty="0">
                <a:effectLst>
                  <a:glow rad="228600">
                    <a:schemeClr val="bg1"/>
                  </a:glow>
                </a:effectLst>
              </a:rPr>
              <a:t>Ultra Slow Muon</a:t>
            </a:r>
          </a:p>
          <a:p>
            <a:pPr algn="ctr"/>
            <a:r>
              <a:rPr kumimoji="1" lang="en-US" altLang="ja-JP" sz="3600" b="1" dirty="0">
                <a:effectLst>
                  <a:glow rad="228600">
                    <a:schemeClr val="bg1"/>
                  </a:glow>
                </a:effectLst>
              </a:rPr>
              <a:t>Surface/Interface</a:t>
            </a:r>
            <a:endParaRPr kumimoji="1" lang="ja-JP" altLang="en-US" sz="3600" b="1" dirty="0">
              <a:effectLst>
                <a:glow rad="2286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473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8C5571F-2B65-594B-A477-7F221A2E6066}"/>
              </a:ext>
            </a:extLst>
          </p:cNvPr>
          <p:cNvSpPr txBox="1"/>
          <p:nvPr/>
        </p:nvSpPr>
        <p:spPr>
          <a:xfrm>
            <a:off x="6009960" y="1002505"/>
            <a:ext cx="3063495" cy="403187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1600" u="sng" dirty="0"/>
              <a:t>Two Scrapers (proton collimator)</a:t>
            </a:r>
            <a:endParaRPr lang="en-US" altLang="ja-JP" sz="1600" dirty="0"/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1600" dirty="0"/>
              <a:t>Scrape the scattered protons by the target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1600" dirty="0"/>
              <a:t>Renewed in 2015.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1600" dirty="0"/>
              <a:t>Heat deposit</a:t>
            </a:r>
            <a:r>
              <a:rPr lang="ja-JP" altLang="en-US" sz="1600" dirty="0"/>
              <a:t>：</a:t>
            </a:r>
            <a:r>
              <a:rPr lang="en-US" altLang="ja-JP" sz="1600" dirty="0"/>
              <a:t>20 kW</a:t>
            </a:r>
            <a:r>
              <a:rPr lang="ja-JP" altLang="en-US" sz="1600" dirty="0"/>
              <a:t>＠</a:t>
            </a:r>
            <a:r>
              <a:rPr lang="en-US" altLang="ja-JP" sz="1600" dirty="0"/>
              <a:t>No1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1600" dirty="0"/>
              <a:t>Water cooling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1600" dirty="0"/>
              <a:t>Thermocouple thermometers</a:t>
            </a:r>
          </a:p>
          <a:p>
            <a:endParaRPr lang="en-US" altLang="ja-JP" sz="1600" dirty="0"/>
          </a:p>
          <a:p>
            <a:endParaRPr lang="en-US" altLang="ja-JP" sz="1600" dirty="0"/>
          </a:p>
          <a:p>
            <a:endParaRPr lang="en-US" altLang="ja-JP" sz="1600" dirty="0"/>
          </a:p>
          <a:p>
            <a:endParaRPr lang="en-US" altLang="ja-JP" sz="1600" dirty="0"/>
          </a:p>
          <a:p>
            <a:endParaRPr lang="en-US" altLang="ja-JP" sz="1600" dirty="0"/>
          </a:p>
          <a:p>
            <a:endParaRPr lang="en-US" altLang="ja-JP" sz="1600" dirty="0"/>
          </a:p>
          <a:p>
            <a:endParaRPr lang="en-US" altLang="ja-JP" sz="1600" dirty="0"/>
          </a:p>
          <a:p>
            <a:endParaRPr lang="en-US" altLang="ja-JP" sz="1600" dirty="0"/>
          </a:p>
          <a:p>
            <a:endParaRPr lang="en-US" altLang="ja-JP" sz="16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51340" y="946781"/>
            <a:ext cx="3028273" cy="575542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1600" u="sng" dirty="0"/>
              <a:t>Rotating target</a:t>
            </a:r>
            <a:endParaRPr lang="en-US" altLang="ja-JP" sz="1600" dirty="0"/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1600" dirty="0"/>
              <a:t>To prolong the lifetime of the target against DPA, operation started.</a:t>
            </a:r>
            <a:br>
              <a:rPr lang="en-US" altLang="ja-JP" sz="1600" dirty="0"/>
            </a:br>
            <a:r>
              <a:rPr lang="en-US" altLang="ja-JP" sz="1600" dirty="0"/>
              <a:t>#1: 2014-2019</a:t>
            </a:r>
            <a:br>
              <a:rPr lang="en-US" altLang="ja-JP" sz="1600" dirty="0"/>
            </a:br>
            <a:r>
              <a:rPr lang="en-US" altLang="ja-JP" sz="1600" dirty="0"/>
              <a:t>#2: 2019-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1600" dirty="0"/>
              <a:t>Heat deposit</a:t>
            </a:r>
            <a:r>
              <a:rPr lang="ja-JP" altLang="en-US" sz="1600" dirty="0"/>
              <a:t>：</a:t>
            </a:r>
            <a:r>
              <a:rPr lang="en-US" altLang="ja-JP" sz="1600" dirty="0"/>
              <a:t>4 kW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1600" dirty="0"/>
              <a:t>Graphite disk: rad. cooling</a:t>
            </a:r>
            <a:br>
              <a:rPr lang="en-US" altLang="ja-JP" sz="1600" dirty="0"/>
            </a:br>
            <a:r>
              <a:rPr lang="en-US" altLang="ja-JP" sz="1600" dirty="0"/>
              <a:t>Bearing, jacket: water cooling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1600" dirty="0"/>
              <a:t>Monitors: motor torque, vacuum level, Q-mass for outgas. IR-Radiation thermometer is going to be operated.</a:t>
            </a:r>
            <a:endParaRPr kumimoji="1" lang="en-US" altLang="ja-JP" sz="1600" dirty="0"/>
          </a:p>
          <a:p>
            <a:endParaRPr lang="en-US" altLang="ja-JP" sz="1600" dirty="0"/>
          </a:p>
          <a:p>
            <a:endParaRPr kumimoji="1" lang="en-US" altLang="ja-JP" sz="1600" dirty="0"/>
          </a:p>
          <a:p>
            <a:endParaRPr lang="en-US" altLang="ja-JP" sz="1600" dirty="0"/>
          </a:p>
          <a:p>
            <a:endParaRPr kumimoji="1" lang="en-US" altLang="ja-JP" sz="1600" dirty="0"/>
          </a:p>
          <a:p>
            <a:endParaRPr lang="en-US" altLang="ja-JP" sz="1600" dirty="0"/>
          </a:p>
          <a:p>
            <a:endParaRPr kumimoji="1" lang="en-US" altLang="ja-JP" sz="1600" dirty="0"/>
          </a:p>
          <a:p>
            <a:endParaRPr lang="en-US" altLang="ja-JP" sz="1600" dirty="0"/>
          </a:p>
          <a:p>
            <a:endParaRPr kumimoji="1" lang="en-US" altLang="ja-JP" sz="1600" dirty="0"/>
          </a:p>
          <a:p>
            <a:endParaRPr kumimoji="1" lang="ja-JP" altLang="en-US" sz="16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6592EBB-78B4-3245-81F2-22F0D4303C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03516" y="1001788"/>
            <a:ext cx="3839592" cy="5053077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8C5571F-2B65-594B-A477-7F221A2E6066}"/>
              </a:ext>
            </a:extLst>
          </p:cNvPr>
          <p:cNvSpPr txBox="1"/>
          <p:nvPr/>
        </p:nvSpPr>
        <p:spPr>
          <a:xfrm>
            <a:off x="6012159" y="5243135"/>
            <a:ext cx="3061295" cy="135421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u="sng" dirty="0"/>
              <a:t>Vacuum vessel</a:t>
            </a:r>
            <a:endParaRPr kumimoji="1" lang="en-US" altLang="ja-JP" dirty="0"/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kumimoji="1" lang="en-US" altLang="ja-JP" sz="1600" dirty="0"/>
              <a:t>In service since 2008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kumimoji="1" lang="en-US" altLang="ja-JP" sz="1600" dirty="0" err="1"/>
              <a:t>Hea</a:t>
            </a:r>
            <a:r>
              <a:rPr kumimoji="1" lang="en-US" altLang="ja-JP" sz="1600" dirty="0"/>
              <a:t> deposit</a:t>
            </a:r>
            <a:r>
              <a:rPr kumimoji="1" lang="ja-JP" altLang="en-US" sz="1600" dirty="0"/>
              <a:t>：</a:t>
            </a:r>
            <a:r>
              <a:rPr kumimoji="1" lang="en-US" altLang="ja-JP" sz="1600" dirty="0"/>
              <a:t>10 kW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1600" dirty="0"/>
              <a:t>Water (&gt;90%) and air cooling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kumimoji="1" lang="en-US" altLang="ja-JP" sz="1600" dirty="0"/>
              <a:t>Thermocouple thermometers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B0A9E515-5BE0-564A-B6B7-B05CDF4539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325" b="30066"/>
          <a:stretch/>
        </p:blipFill>
        <p:spPr>
          <a:xfrm>
            <a:off x="448034" y="4481282"/>
            <a:ext cx="2135151" cy="2121783"/>
          </a:xfrm>
          <a:prstGeom prst="rect">
            <a:avLst/>
          </a:prstGeom>
        </p:spPr>
      </p:pic>
      <p:cxnSp>
        <p:nvCxnSpPr>
          <p:cNvPr id="17" name="直線矢印コネクタ 16"/>
          <p:cNvCxnSpPr/>
          <p:nvPr/>
        </p:nvCxnSpPr>
        <p:spPr>
          <a:xfrm>
            <a:off x="3179613" y="3457747"/>
            <a:ext cx="809281" cy="955979"/>
          </a:xfrm>
          <a:prstGeom prst="straightConnector1">
            <a:avLst/>
          </a:prstGeom>
          <a:ln w="635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>
            <a:extLst>
              <a:ext uri="{FF2B5EF4-FFF2-40B4-BE49-F238E27FC236}">
                <a16:creationId xmlns:a16="http://schemas.microsoft.com/office/drawing/2014/main" id="{801F7469-87D4-0448-8778-737490F1BE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817560" y="2852936"/>
            <a:ext cx="1642872" cy="2103751"/>
          </a:xfrm>
          <a:prstGeom prst="rect">
            <a:avLst/>
          </a:prstGeom>
        </p:spPr>
      </p:pic>
      <p:grpSp>
        <p:nvGrpSpPr>
          <p:cNvPr id="23" name="グループ化 22"/>
          <p:cNvGrpSpPr/>
          <p:nvPr/>
        </p:nvGrpSpPr>
        <p:grpSpPr>
          <a:xfrm rot="19851807">
            <a:off x="2907431" y="4746637"/>
            <a:ext cx="1083875" cy="0"/>
            <a:chOff x="3670928" y="6022032"/>
            <a:chExt cx="1083875" cy="0"/>
          </a:xfrm>
        </p:grpSpPr>
        <p:cxnSp>
          <p:nvCxnSpPr>
            <p:cNvPr id="12" name="直線矢印コネクタ 11"/>
            <p:cNvCxnSpPr/>
            <p:nvPr/>
          </p:nvCxnSpPr>
          <p:spPr>
            <a:xfrm flipV="1">
              <a:off x="3670928" y="6022032"/>
              <a:ext cx="358229" cy="0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矢印コネクタ 21"/>
            <p:cNvCxnSpPr/>
            <p:nvPr/>
          </p:nvCxnSpPr>
          <p:spPr>
            <a:xfrm>
              <a:off x="4139952" y="6022032"/>
              <a:ext cx="614851" cy="0"/>
            </a:xfrm>
            <a:prstGeom prst="straightConnector1">
              <a:avLst/>
            </a:prstGeom>
            <a:ln w="63500">
              <a:solidFill>
                <a:srgbClr val="FF0000"/>
              </a:solidFill>
              <a:prstDash val="sysDash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テキスト ボックス 24"/>
          <p:cNvSpPr txBox="1"/>
          <p:nvPr/>
        </p:nvSpPr>
        <p:spPr>
          <a:xfrm>
            <a:off x="2898351" y="4481282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p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grpSp>
        <p:nvGrpSpPr>
          <p:cNvPr id="30" name="グループ化 29"/>
          <p:cNvGrpSpPr/>
          <p:nvPr/>
        </p:nvGrpSpPr>
        <p:grpSpPr>
          <a:xfrm rot="160401">
            <a:off x="4143831" y="4502947"/>
            <a:ext cx="1083875" cy="0"/>
            <a:chOff x="3670928" y="6022032"/>
            <a:chExt cx="1083875" cy="0"/>
          </a:xfrm>
        </p:grpSpPr>
        <p:cxnSp>
          <p:nvCxnSpPr>
            <p:cNvPr id="31" name="直線矢印コネクタ 30"/>
            <p:cNvCxnSpPr/>
            <p:nvPr/>
          </p:nvCxnSpPr>
          <p:spPr>
            <a:xfrm flipV="1">
              <a:off x="3670928" y="6022032"/>
              <a:ext cx="358229" cy="0"/>
            </a:xfrm>
            <a:prstGeom prst="straightConnector1">
              <a:avLst/>
            </a:prstGeom>
            <a:ln w="63500">
              <a:solidFill>
                <a:srgbClr val="FFC000"/>
              </a:solidFill>
              <a:prstDash val="sysDash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矢印コネクタ 31"/>
            <p:cNvCxnSpPr/>
            <p:nvPr/>
          </p:nvCxnSpPr>
          <p:spPr>
            <a:xfrm>
              <a:off x="4139952" y="6022032"/>
              <a:ext cx="614851" cy="0"/>
            </a:xfrm>
            <a:prstGeom prst="straightConnector1">
              <a:avLst/>
            </a:prstGeom>
            <a:ln w="63500">
              <a:solidFill>
                <a:srgbClr val="FFC000"/>
              </a:solidFill>
              <a:prstDash val="soli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直線矢印コネクタ 34"/>
          <p:cNvCxnSpPr/>
          <p:nvPr/>
        </p:nvCxnSpPr>
        <p:spPr>
          <a:xfrm flipH="1">
            <a:off x="3960154" y="4641261"/>
            <a:ext cx="57481" cy="393117"/>
          </a:xfrm>
          <a:prstGeom prst="straightConnector1">
            <a:avLst/>
          </a:prstGeom>
          <a:ln w="63500">
            <a:solidFill>
              <a:srgbClr val="FFC000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/>
          <p:cNvSpPr txBox="1"/>
          <p:nvPr/>
        </p:nvSpPr>
        <p:spPr>
          <a:xfrm>
            <a:off x="4002538" y="4692460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accent4"/>
                </a:solidFill>
                <a:latin typeface="Symbol" panose="05050102010706020507" pitchFamily="18" charset="2"/>
              </a:rPr>
              <a:t>m</a:t>
            </a:r>
            <a:endParaRPr kumimoji="1" lang="ja-JP" altLang="en-US" sz="2400" dirty="0">
              <a:solidFill>
                <a:schemeClr val="accent4"/>
              </a:solidFill>
              <a:latin typeface="Symbol" panose="05050102010706020507" pitchFamily="18" charset="2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4779633" y="4027351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accent4"/>
                </a:solidFill>
                <a:latin typeface="Symbol" panose="05050102010706020507" pitchFamily="18" charset="2"/>
              </a:rPr>
              <a:t>m</a:t>
            </a:r>
            <a:endParaRPr kumimoji="1" lang="ja-JP" altLang="en-US" sz="2400" dirty="0">
              <a:solidFill>
                <a:schemeClr val="accent4"/>
              </a:solidFill>
              <a:latin typeface="Symbol" panose="05050102010706020507" pitchFamily="18" charset="2"/>
            </a:endParaRPr>
          </a:p>
        </p:txBody>
      </p:sp>
      <p:cxnSp>
        <p:nvCxnSpPr>
          <p:cNvPr id="49" name="直線矢印コネクタ 48"/>
          <p:cNvCxnSpPr/>
          <p:nvPr/>
        </p:nvCxnSpPr>
        <p:spPr>
          <a:xfrm rot="19851807">
            <a:off x="3929241" y="3857132"/>
            <a:ext cx="2232000" cy="0"/>
          </a:xfrm>
          <a:prstGeom prst="straightConnector1">
            <a:avLst/>
          </a:prstGeom>
          <a:ln w="63500">
            <a:solidFill>
              <a:srgbClr val="FF0000"/>
            </a:solidFill>
            <a:prstDash val="sys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>
            <a:stCxn id="24" idx="1"/>
          </p:cNvCxnSpPr>
          <p:nvPr/>
        </p:nvCxnSpPr>
        <p:spPr>
          <a:xfrm flipH="1">
            <a:off x="5227117" y="3018442"/>
            <a:ext cx="782843" cy="698590"/>
          </a:xfrm>
          <a:prstGeom prst="straightConnector1">
            <a:avLst/>
          </a:prstGeom>
          <a:ln w="635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タイトル 1">
            <a:extLst>
              <a:ext uri="{FF2B5EF4-FFF2-40B4-BE49-F238E27FC236}">
                <a16:creationId xmlns:a16="http://schemas.microsoft.com/office/drawing/2014/main" id="{3F8C7BB4-8E3E-C461-DB72-6F6B452A0E22}"/>
              </a:ext>
            </a:extLst>
          </p:cNvPr>
          <p:cNvSpPr txBox="1">
            <a:spLocks/>
          </p:cNvSpPr>
          <p:nvPr/>
        </p:nvSpPr>
        <p:spPr>
          <a:xfrm>
            <a:off x="0" y="4573"/>
            <a:ext cx="9144000" cy="576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Muon Production Target</a:t>
            </a:r>
            <a:endParaRPr lang="ja-JP" altLang="en-US" sz="3200" dirty="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775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/>
          <p:cNvGrpSpPr/>
          <p:nvPr/>
        </p:nvGrpSpPr>
        <p:grpSpPr>
          <a:xfrm>
            <a:off x="113332" y="1886931"/>
            <a:ext cx="2304000" cy="1117141"/>
            <a:chOff x="113332" y="2168488"/>
            <a:chExt cx="2304000" cy="1117141"/>
          </a:xfrm>
        </p:grpSpPr>
        <p:sp>
          <p:nvSpPr>
            <p:cNvPr id="56" name="Line 91">
              <a:extLst>
                <a:ext uri="{FF2B5EF4-FFF2-40B4-BE49-F238E27FC236}">
                  <a16:creationId xmlns:a16="http://schemas.microsoft.com/office/drawing/2014/main" id="{30442547-8199-45F8-9FDF-44D17FB621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332" y="2918917"/>
              <a:ext cx="2304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lg" len="lg"/>
              <a:tailEnd type="none" w="lg" len="lg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7" name="Freeform 92">
              <a:extLst>
                <a:ext uri="{FF2B5EF4-FFF2-40B4-BE49-F238E27FC236}">
                  <a16:creationId xmlns:a16="http://schemas.microsoft.com/office/drawing/2014/main" id="{E18AA09A-AFF2-4BB2-8A0C-8F0563230B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3988" y="2198192"/>
              <a:ext cx="647700" cy="720725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90" y="295"/>
                </a:cxn>
                <a:cxn ang="0">
                  <a:pos x="136" y="159"/>
                </a:cxn>
                <a:cxn ang="0">
                  <a:pos x="181" y="23"/>
                </a:cxn>
                <a:cxn ang="0">
                  <a:pos x="226" y="23"/>
                </a:cxn>
                <a:cxn ang="0">
                  <a:pos x="272" y="159"/>
                </a:cxn>
                <a:cxn ang="0">
                  <a:pos x="317" y="295"/>
                </a:cxn>
                <a:cxn ang="0">
                  <a:pos x="408" y="341"/>
                </a:cxn>
              </a:cxnLst>
              <a:rect l="0" t="0" r="r" b="b"/>
              <a:pathLst>
                <a:path w="408" h="341">
                  <a:moveTo>
                    <a:pt x="0" y="341"/>
                  </a:moveTo>
                  <a:cubicBezTo>
                    <a:pt x="33" y="333"/>
                    <a:pt x="67" y="325"/>
                    <a:pt x="90" y="295"/>
                  </a:cubicBezTo>
                  <a:cubicBezTo>
                    <a:pt x="113" y="265"/>
                    <a:pt x="121" y="204"/>
                    <a:pt x="136" y="159"/>
                  </a:cubicBezTo>
                  <a:cubicBezTo>
                    <a:pt x="151" y="114"/>
                    <a:pt x="166" y="46"/>
                    <a:pt x="181" y="23"/>
                  </a:cubicBezTo>
                  <a:cubicBezTo>
                    <a:pt x="196" y="0"/>
                    <a:pt x="211" y="0"/>
                    <a:pt x="226" y="23"/>
                  </a:cubicBezTo>
                  <a:cubicBezTo>
                    <a:pt x="241" y="46"/>
                    <a:pt x="257" y="114"/>
                    <a:pt x="272" y="159"/>
                  </a:cubicBezTo>
                  <a:cubicBezTo>
                    <a:pt x="287" y="204"/>
                    <a:pt x="294" y="265"/>
                    <a:pt x="317" y="295"/>
                  </a:cubicBezTo>
                  <a:cubicBezTo>
                    <a:pt x="340" y="325"/>
                    <a:pt x="374" y="333"/>
                    <a:pt x="408" y="341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8" name="Freeform 93">
              <a:extLst>
                <a:ext uri="{FF2B5EF4-FFF2-40B4-BE49-F238E27FC236}">
                  <a16:creationId xmlns:a16="http://schemas.microsoft.com/office/drawing/2014/main" id="{42C31ED3-03B5-47BD-BEB5-DCE2D7522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488" y="2198192"/>
              <a:ext cx="647700" cy="720725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90" y="295"/>
                </a:cxn>
                <a:cxn ang="0">
                  <a:pos x="136" y="159"/>
                </a:cxn>
                <a:cxn ang="0">
                  <a:pos x="181" y="23"/>
                </a:cxn>
                <a:cxn ang="0">
                  <a:pos x="226" y="23"/>
                </a:cxn>
                <a:cxn ang="0">
                  <a:pos x="272" y="159"/>
                </a:cxn>
                <a:cxn ang="0">
                  <a:pos x="317" y="295"/>
                </a:cxn>
                <a:cxn ang="0">
                  <a:pos x="408" y="341"/>
                </a:cxn>
              </a:cxnLst>
              <a:rect l="0" t="0" r="r" b="b"/>
              <a:pathLst>
                <a:path w="408" h="341">
                  <a:moveTo>
                    <a:pt x="0" y="341"/>
                  </a:moveTo>
                  <a:cubicBezTo>
                    <a:pt x="33" y="333"/>
                    <a:pt x="67" y="325"/>
                    <a:pt x="90" y="295"/>
                  </a:cubicBezTo>
                  <a:cubicBezTo>
                    <a:pt x="113" y="265"/>
                    <a:pt x="121" y="204"/>
                    <a:pt x="136" y="159"/>
                  </a:cubicBezTo>
                  <a:cubicBezTo>
                    <a:pt x="151" y="114"/>
                    <a:pt x="166" y="46"/>
                    <a:pt x="181" y="23"/>
                  </a:cubicBezTo>
                  <a:cubicBezTo>
                    <a:pt x="196" y="0"/>
                    <a:pt x="211" y="0"/>
                    <a:pt x="226" y="23"/>
                  </a:cubicBezTo>
                  <a:cubicBezTo>
                    <a:pt x="241" y="46"/>
                    <a:pt x="257" y="114"/>
                    <a:pt x="272" y="159"/>
                  </a:cubicBezTo>
                  <a:cubicBezTo>
                    <a:pt x="287" y="204"/>
                    <a:pt x="294" y="265"/>
                    <a:pt x="317" y="295"/>
                  </a:cubicBezTo>
                  <a:cubicBezTo>
                    <a:pt x="340" y="325"/>
                    <a:pt x="374" y="333"/>
                    <a:pt x="408" y="341"/>
                  </a:cubicBezTo>
                </a:path>
              </a:pathLst>
            </a:custGeom>
            <a:solidFill>
              <a:srgbClr val="CCFFCC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" name="Text Box 95">
              <a:extLst>
                <a:ext uri="{FF2B5EF4-FFF2-40B4-BE49-F238E27FC236}">
                  <a16:creationId xmlns:a16="http://schemas.microsoft.com/office/drawing/2014/main" id="{FC49BBF7-0E46-49F8-AE7C-0CF951E7C6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176" y="2918917"/>
              <a:ext cx="7366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>
                  <a:ea typeface="ＭＳ ゴシック" pitchFamily="49" charset="-128"/>
                </a:rPr>
                <a:t>to D1</a:t>
              </a:r>
            </a:p>
          </p:txBody>
        </p:sp>
        <p:sp>
          <p:nvSpPr>
            <p:cNvPr id="60" name="Text Box 96">
              <a:extLst>
                <a:ext uri="{FF2B5EF4-FFF2-40B4-BE49-F238E27FC236}">
                  <a16:creationId xmlns:a16="http://schemas.microsoft.com/office/drawing/2014/main" id="{42E501E0-6E8E-4866-A6A9-19230B59E1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9701" y="2918917"/>
              <a:ext cx="7366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dirty="0">
                  <a:ea typeface="ＭＳ ゴシック" pitchFamily="49" charset="-128"/>
                </a:rPr>
                <a:t>to D2</a:t>
              </a:r>
            </a:p>
          </p:txBody>
        </p:sp>
        <p:cxnSp>
          <p:nvCxnSpPr>
            <p:cNvPr id="3" name="直線矢印コネクタ 2"/>
            <p:cNvCxnSpPr/>
            <p:nvPr/>
          </p:nvCxnSpPr>
          <p:spPr>
            <a:xfrm>
              <a:off x="792000" y="2816932"/>
              <a:ext cx="108000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arrow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テキスト ボックス 4"/>
            <p:cNvSpPr txBox="1"/>
            <p:nvPr/>
          </p:nvSpPr>
          <p:spPr>
            <a:xfrm>
              <a:off x="1000018" y="2545223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/>
                <a:t>600 ns</a:t>
              </a:r>
              <a:endParaRPr kumimoji="1" lang="ja-JP" altLang="en-US" sz="1400" dirty="0"/>
            </a:p>
          </p:txBody>
        </p:sp>
        <p:cxnSp>
          <p:nvCxnSpPr>
            <p:cNvPr id="33" name="直線矢印コネクタ 32"/>
            <p:cNvCxnSpPr/>
            <p:nvPr/>
          </p:nvCxnSpPr>
          <p:spPr>
            <a:xfrm>
              <a:off x="618338" y="2492896"/>
              <a:ext cx="36000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arrow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テキスト ボックス 33"/>
            <p:cNvSpPr txBox="1"/>
            <p:nvPr/>
          </p:nvSpPr>
          <p:spPr>
            <a:xfrm>
              <a:off x="533972" y="2168488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/>
                <a:t>100 ns</a:t>
              </a:r>
              <a:endParaRPr kumimoji="1" lang="ja-JP" altLang="en-US" sz="1400" dirty="0"/>
            </a:p>
          </p:txBody>
        </p:sp>
      </p:grp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6000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altLang="ja-JP" sz="3200" dirty="0">
                <a:solidFill>
                  <a:schemeClr val="bg1"/>
                </a:solidFill>
              </a:rPr>
              <a:t>D-line: A decay/surface muon beamline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grpSp>
        <p:nvGrpSpPr>
          <p:cNvPr id="61" name="図形グループ 1">
            <a:extLst>
              <a:ext uri="{FF2B5EF4-FFF2-40B4-BE49-F238E27FC236}">
                <a16:creationId xmlns:a16="http://schemas.microsoft.com/office/drawing/2014/main" id="{5830A678-85C0-41E6-A3EE-1E2F726173A3}"/>
              </a:ext>
            </a:extLst>
          </p:cNvPr>
          <p:cNvGrpSpPr/>
          <p:nvPr/>
        </p:nvGrpSpPr>
        <p:grpSpPr>
          <a:xfrm>
            <a:off x="2191996" y="1367840"/>
            <a:ext cx="4454872" cy="4627598"/>
            <a:chOff x="684213" y="2230401"/>
            <a:chExt cx="4454872" cy="4627598"/>
          </a:xfrm>
        </p:grpSpPr>
        <p:pic>
          <p:nvPicPr>
            <p:cNvPr id="62" name="図 3" descr="Muon_Beamline_20130926_4（英語）.eps">
              <a:extLst>
                <a:ext uri="{FF2B5EF4-FFF2-40B4-BE49-F238E27FC236}">
                  <a16:creationId xmlns:a16="http://schemas.microsoft.com/office/drawing/2014/main" id="{58D81106-3F2E-4D1D-9D4F-74831DDC7D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9547"/>
            <a:stretch/>
          </p:blipFill>
          <p:spPr bwMode="auto">
            <a:xfrm>
              <a:off x="684213" y="2230401"/>
              <a:ext cx="4454872" cy="4627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直角三角形 62">
              <a:extLst>
                <a:ext uri="{FF2B5EF4-FFF2-40B4-BE49-F238E27FC236}">
                  <a16:creationId xmlns:a16="http://schemas.microsoft.com/office/drawing/2014/main" id="{750D45E7-C5A5-4DD1-86F4-D9D8FC4E5081}"/>
                </a:ext>
              </a:extLst>
            </p:cNvPr>
            <p:cNvSpPr/>
            <p:nvPr/>
          </p:nvSpPr>
          <p:spPr bwMode="auto">
            <a:xfrm rot="2288838">
              <a:off x="3719513" y="4494212"/>
              <a:ext cx="190500" cy="184150"/>
            </a:xfrm>
            <a:prstGeom prst="rtTriangle">
              <a:avLst/>
            </a:prstGeom>
            <a:solidFill>
              <a:srgbClr val="99C74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cxnSp>
        <p:nvCxnSpPr>
          <p:cNvPr id="66" name="直線矢印コネクタ 65">
            <a:extLst>
              <a:ext uri="{FF2B5EF4-FFF2-40B4-BE49-F238E27FC236}">
                <a16:creationId xmlns:a16="http://schemas.microsoft.com/office/drawing/2014/main" id="{D1DA089A-CECD-4B06-9215-B5F9A3279AD0}"/>
              </a:ext>
            </a:extLst>
          </p:cNvPr>
          <p:cNvCxnSpPr>
            <a:cxnSpLocks/>
            <a:stCxn id="69" idx="1"/>
          </p:cNvCxnSpPr>
          <p:nvPr/>
        </p:nvCxnSpPr>
        <p:spPr>
          <a:xfrm flipH="1">
            <a:off x="5346327" y="2420840"/>
            <a:ext cx="1397501" cy="66352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  <a:effectLst>
            <a:glow rad="1397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図 68" descr="DSCF2932.JPG">
            <a:extLst>
              <a:ext uri="{FF2B5EF4-FFF2-40B4-BE49-F238E27FC236}">
                <a16:creationId xmlns:a16="http://schemas.microsoft.com/office/drawing/2014/main" id="{B4DD4087-4629-4B58-993A-D4955AC993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5" r="8707" b="-4"/>
          <a:stretch/>
        </p:blipFill>
        <p:spPr bwMode="auto">
          <a:xfrm>
            <a:off x="6743828" y="764680"/>
            <a:ext cx="2292172" cy="3312320"/>
          </a:xfrm>
          <a:prstGeom prst="rect">
            <a:avLst/>
          </a:prstGeom>
          <a:ln w="19050"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B10F94B6-AA5C-4A42-9FB9-EEEEB2759533}"/>
              </a:ext>
            </a:extLst>
          </p:cNvPr>
          <p:cNvSpPr txBox="1"/>
          <p:nvPr/>
        </p:nvSpPr>
        <p:spPr>
          <a:xfrm>
            <a:off x="6881058" y="3445970"/>
            <a:ext cx="2154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S.C. Solenoid magnet replaced in FY2015</a:t>
            </a:r>
            <a:endParaRPr kumimoji="1" lang="ja-JP" altLang="en-US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</a:endParaRPr>
          </a:p>
        </p:txBody>
      </p:sp>
      <p:cxnSp>
        <p:nvCxnSpPr>
          <p:cNvPr id="73" name="直線矢印コネクタ 72">
            <a:extLst>
              <a:ext uri="{FF2B5EF4-FFF2-40B4-BE49-F238E27FC236}">
                <a16:creationId xmlns:a16="http://schemas.microsoft.com/office/drawing/2014/main" id="{379F96F4-DDDB-40E1-A2AD-3915369D128C}"/>
              </a:ext>
            </a:extLst>
          </p:cNvPr>
          <p:cNvCxnSpPr>
            <a:cxnSpLocks/>
            <a:stCxn id="74" idx="2"/>
          </p:cNvCxnSpPr>
          <p:nvPr/>
        </p:nvCxnSpPr>
        <p:spPr>
          <a:xfrm>
            <a:off x="3397570" y="2919716"/>
            <a:ext cx="1381122" cy="113672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  <a:effectLst>
            <a:glow rad="1397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2" descr="C:\Users\kawamura\Desktop\IMG_0683.JPG">
            <a:extLst>
              <a:ext uri="{FF2B5EF4-FFF2-40B4-BE49-F238E27FC236}">
                <a16:creationId xmlns:a16="http://schemas.microsoft.com/office/drawing/2014/main" id="{46C0344B-D3DB-4987-836A-C33F653CD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28940" t="26843" r="12583"/>
          <a:stretch>
            <a:fillRect/>
          </a:stretch>
        </p:blipFill>
        <p:spPr bwMode="auto">
          <a:xfrm>
            <a:off x="2267744" y="801585"/>
            <a:ext cx="2259652" cy="21181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0C6C7DE8-148C-454C-8988-BB2FCEFF308D}"/>
              </a:ext>
            </a:extLst>
          </p:cNvPr>
          <p:cNvSpPr txBox="1"/>
          <p:nvPr/>
        </p:nvSpPr>
        <p:spPr>
          <a:xfrm>
            <a:off x="2982269" y="773978"/>
            <a:ext cx="1517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Kicker magnet</a:t>
            </a:r>
            <a:endParaRPr kumimoji="1" lang="ja-JP" altLang="en-US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77" name="フリーフォーム 4">
            <a:extLst>
              <a:ext uri="{FF2B5EF4-FFF2-40B4-BE49-F238E27FC236}">
                <a16:creationId xmlns:a16="http://schemas.microsoft.com/office/drawing/2014/main" id="{A29770CB-7C68-4A14-B941-B030454DE46B}"/>
              </a:ext>
            </a:extLst>
          </p:cNvPr>
          <p:cNvSpPr/>
          <p:nvPr/>
        </p:nvSpPr>
        <p:spPr>
          <a:xfrm>
            <a:off x="5105764" y="1850927"/>
            <a:ext cx="209512" cy="729049"/>
          </a:xfrm>
          <a:custGeom>
            <a:avLst/>
            <a:gdLst>
              <a:gd name="connsiteX0" fmla="*/ 0 w 246582"/>
              <a:gd name="connsiteY0" fmla="*/ 0 h 741405"/>
              <a:gd name="connsiteX1" fmla="*/ 205946 w 246582"/>
              <a:gd name="connsiteY1" fmla="*/ 304800 h 741405"/>
              <a:gd name="connsiteX2" fmla="*/ 243016 w 246582"/>
              <a:gd name="connsiteY2" fmla="*/ 444843 h 741405"/>
              <a:gd name="connsiteX3" fmla="*/ 243016 w 246582"/>
              <a:gd name="connsiteY3" fmla="*/ 741405 h 741405"/>
              <a:gd name="connsiteX0" fmla="*/ 0 w 209512"/>
              <a:gd name="connsiteY0" fmla="*/ 0 h 729049"/>
              <a:gd name="connsiteX1" fmla="*/ 168876 w 209512"/>
              <a:gd name="connsiteY1" fmla="*/ 292444 h 729049"/>
              <a:gd name="connsiteX2" fmla="*/ 205946 w 209512"/>
              <a:gd name="connsiteY2" fmla="*/ 432487 h 729049"/>
              <a:gd name="connsiteX3" fmla="*/ 205946 w 209512"/>
              <a:gd name="connsiteY3" fmla="*/ 729049 h 729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12" h="729049">
                <a:moveTo>
                  <a:pt x="0" y="0"/>
                </a:moveTo>
                <a:cubicBezTo>
                  <a:pt x="82721" y="115330"/>
                  <a:pt x="134552" y="220363"/>
                  <a:pt x="168876" y="292444"/>
                </a:cubicBezTo>
                <a:cubicBezTo>
                  <a:pt x="203200" y="364525"/>
                  <a:pt x="199768" y="359720"/>
                  <a:pt x="205946" y="432487"/>
                </a:cubicBezTo>
                <a:cubicBezTo>
                  <a:pt x="212124" y="505254"/>
                  <a:pt x="209035" y="617151"/>
                  <a:pt x="205946" y="729049"/>
                </a:cubicBezTo>
              </a:path>
            </a:pathLst>
          </a:custGeom>
          <a:noFill/>
          <a:ln w="57150">
            <a:solidFill>
              <a:srgbClr val="FF0000"/>
            </a:solidFill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フリーフォーム 5">
            <a:extLst>
              <a:ext uri="{FF2B5EF4-FFF2-40B4-BE49-F238E27FC236}">
                <a16:creationId xmlns:a16="http://schemas.microsoft.com/office/drawing/2014/main" id="{75749329-AACE-4FE8-BA82-31693141C1DA}"/>
              </a:ext>
            </a:extLst>
          </p:cNvPr>
          <p:cNvSpPr/>
          <p:nvPr/>
        </p:nvSpPr>
        <p:spPr>
          <a:xfrm>
            <a:off x="4761586" y="2703544"/>
            <a:ext cx="564802" cy="2164903"/>
          </a:xfrm>
          <a:custGeom>
            <a:avLst/>
            <a:gdLst>
              <a:gd name="connsiteX0" fmla="*/ 537301 w 556099"/>
              <a:gd name="connsiteY0" fmla="*/ 0 h 2042983"/>
              <a:gd name="connsiteX1" fmla="*/ 549658 w 556099"/>
              <a:gd name="connsiteY1" fmla="*/ 778475 h 2042983"/>
              <a:gd name="connsiteX2" fmla="*/ 504350 w 556099"/>
              <a:gd name="connsiteY2" fmla="*/ 939113 h 2042983"/>
              <a:gd name="connsiteX3" fmla="*/ 51269 w 556099"/>
              <a:gd name="connsiteY3" fmla="*/ 1470454 h 2042983"/>
              <a:gd name="connsiteX4" fmla="*/ 5961 w 556099"/>
              <a:gd name="connsiteY4" fmla="*/ 1602259 h 2042983"/>
              <a:gd name="connsiteX5" fmla="*/ 1842 w 556099"/>
              <a:gd name="connsiteY5" fmla="*/ 2042983 h 2042983"/>
              <a:gd name="connsiteX0" fmla="*/ 538304 w 557102"/>
              <a:gd name="connsiteY0" fmla="*/ 0 h 2042983"/>
              <a:gd name="connsiteX1" fmla="*/ 550661 w 557102"/>
              <a:gd name="connsiteY1" fmla="*/ 778475 h 2042983"/>
              <a:gd name="connsiteX2" fmla="*/ 505353 w 557102"/>
              <a:gd name="connsiteY2" fmla="*/ 939113 h 2042983"/>
              <a:gd name="connsiteX3" fmla="*/ 52272 w 557102"/>
              <a:gd name="connsiteY3" fmla="*/ 1470454 h 2042983"/>
              <a:gd name="connsiteX4" fmla="*/ 6964 w 557102"/>
              <a:gd name="connsiteY4" fmla="*/ 1602259 h 2042983"/>
              <a:gd name="connsiteX5" fmla="*/ 2845 w 557102"/>
              <a:gd name="connsiteY5" fmla="*/ 2042983 h 2042983"/>
              <a:gd name="connsiteX0" fmla="*/ 539901 w 558699"/>
              <a:gd name="connsiteY0" fmla="*/ 0 h 2042983"/>
              <a:gd name="connsiteX1" fmla="*/ 552258 w 558699"/>
              <a:gd name="connsiteY1" fmla="*/ 778475 h 2042983"/>
              <a:gd name="connsiteX2" fmla="*/ 506950 w 558699"/>
              <a:gd name="connsiteY2" fmla="*/ 939113 h 2042983"/>
              <a:gd name="connsiteX3" fmla="*/ 53869 w 558699"/>
              <a:gd name="connsiteY3" fmla="*/ 1470454 h 2042983"/>
              <a:gd name="connsiteX4" fmla="*/ 8561 w 558699"/>
              <a:gd name="connsiteY4" fmla="*/ 1602259 h 2042983"/>
              <a:gd name="connsiteX5" fmla="*/ 4442 w 558699"/>
              <a:gd name="connsiteY5" fmla="*/ 2042983 h 2042983"/>
              <a:gd name="connsiteX0" fmla="*/ 537301 w 556099"/>
              <a:gd name="connsiteY0" fmla="*/ 0 h 2042983"/>
              <a:gd name="connsiteX1" fmla="*/ 549658 w 556099"/>
              <a:gd name="connsiteY1" fmla="*/ 778475 h 2042983"/>
              <a:gd name="connsiteX2" fmla="*/ 504350 w 556099"/>
              <a:gd name="connsiteY2" fmla="*/ 939113 h 2042983"/>
              <a:gd name="connsiteX3" fmla="*/ 51269 w 556099"/>
              <a:gd name="connsiteY3" fmla="*/ 1470454 h 2042983"/>
              <a:gd name="connsiteX4" fmla="*/ 5961 w 556099"/>
              <a:gd name="connsiteY4" fmla="*/ 1602259 h 2042983"/>
              <a:gd name="connsiteX5" fmla="*/ 1842 w 556099"/>
              <a:gd name="connsiteY5" fmla="*/ 2042983 h 2042983"/>
              <a:gd name="connsiteX0" fmla="*/ 546004 w 564802"/>
              <a:gd name="connsiteY0" fmla="*/ 0 h 2164903"/>
              <a:gd name="connsiteX1" fmla="*/ 558361 w 564802"/>
              <a:gd name="connsiteY1" fmla="*/ 778475 h 2164903"/>
              <a:gd name="connsiteX2" fmla="*/ 513053 w 564802"/>
              <a:gd name="connsiteY2" fmla="*/ 939113 h 2164903"/>
              <a:gd name="connsiteX3" fmla="*/ 59972 w 564802"/>
              <a:gd name="connsiteY3" fmla="*/ 1470454 h 2164903"/>
              <a:gd name="connsiteX4" fmla="*/ 14664 w 564802"/>
              <a:gd name="connsiteY4" fmla="*/ 1602259 h 2164903"/>
              <a:gd name="connsiteX5" fmla="*/ 385 w 564802"/>
              <a:gd name="connsiteY5" fmla="*/ 2164903 h 2164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4802" h="2164903">
                <a:moveTo>
                  <a:pt x="546004" y="0"/>
                </a:moveTo>
                <a:cubicBezTo>
                  <a:pt x="554928" y="310978"/>
                  <a:pt x="563853" y="621956"/>
                  <a:pt x="558361" y="778475"/>
                </a:cubicBezTo>
                <a:cubicBezTo>
                  <a:pt x="552869" y="934994"/>
                  <a:pt x="596118" y="823783"/>
                  <a:pt x="513053" y="939113"/>
                </a:cubicBezTo>
                <a:cubicBezTo>
                  <a:pt x="429988" y="1054443"/>
                  <a:pt x="143037" y="1359930"/>
                  <a:pt x="59972" y="1470454"/>
                </a:cubicBezTo>
                <a:cubicBezTo>
                  <a:pt x="-23093" y="1580978"/>
                  <a:pt x="24595" y="1486518"/>
                  <a:pt x="14664" y="1602259"/>
                </a:cubicBezTo>
                <a:cubicBezTo>
                  <a:pt x="4733" y="1718000"/>
                  <a:pt x="-1675" y="1992251"/>
                  <a:pt x="385" y="2164903"/>
                </a:cubicBezTo>
              </a:path>
            </a:pathLst>
          </a:custGeom>
          <a:noFill/>
          <a:ln w="57150">
            <a:solidFill>
              <a:srgbClr val="00B050"/>
            </a:solidFill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フリーフォーム 19">
            <a:extLst>
              <a:ext uri="{FF2B5EF4-FFF2-40B4-BE49-F238E27FC236}">
                <a16:creationId xmlns:a16="http://schemas.microsoft.com/office/drawing/2014/main" id="{6455748A-378C-4318-905F-573C67CE5C00}"/>
              </a:ext>
            </a:extLst>
          </p:cNvPr>
          <p:cNvSpPr/>
          <p:nvPr/>
        </p:nvSpPr>
        <p:spPr>
          <a:xfrm>
            <a:off x="4211960" y="2703544"/>
            <a:ext cx="1114430" cy="1639329"/>
          </a:xfrm>
          <a:custGeom>
            <a:avLst/>
            <a:gdLst>
              <a:gd name="connsiteX0" fmla="*/ 537301 w 556099"/>
              <a:gd name="connsiteY0" fmla="*/ 0 h 2042983"/>
              <a:gd name="connsiteX1" fmla="*/ 549658 w 556099"/>
              <a:gd name="connsiteY1" fmla="*/ 778475 h 2042983"/>
              <a:gd name="connsiteX2" fmla="*/ 504350 w 556099"/>
              <a:gd name="connsiteY2" fmla="*/ 939113 h 2042983"/>
              <a:gd name="connsiteX3" fmla="*/ 51269 w 556099"/>
              <a:gd name="connsiteY3" fmla="*/ 1470454 h 2042983"/>
              <a:gd name="connsiteX4" fmla="*/ 5961 w 556099"/>
              <a:gd name="connsiteY4" fmla="*/ 1602259 h 2042983"/>
              <a:gd name="connsiteX5" fmla="*/ 1842 w 556099"/>
              <a:gd name="connsiteY5" fmla="*/ 2042983 h 2042983"/>
              <a:gd name="connsiteX0" fmla="*/ 585717 w 604515"/>
              <a:gd name="connsiteY0" fmla="*/ 0 h 2042983"/>
              <a:gd name="connsiteX1" fmla="*/ 598074 w 604515"/>
              <a:gd name="connsiteY1" fmla="*/ 778475 h 2042983"/>
              <a:gd name="connsiteX2" fmla="*/ 552766 w 604515"/>
              <a:gd name="connsiteY2" fmla="*/ 939113 h 2042983"/>
              <a:gd name="connsiteX3" fmla="*/ 99685 w 604515"/>
              <a:gd name="connsiteY3" fmla="*/ 1470454 h 2042983"/>
              <a:gd name="connsiteX4" fmla="*/ 831 w 604515"/>
              <a:gd name="connsiteY4" fmla="*/ 1540476 h 2042983"/>
              <a:gd name="connsiteX5" fmla="*/ 50258 w 604515"/>
              <a:gd name="connsiteY5" fmla="*/ 2042983 h 2042983"/>
              <a:gd name="connsiteX0" fmla="*/ 1095639 w 1114437"/>
              <a:gd name="connsiteY0" fmla="*/ 0 h 1639329"/>
              <a:gd name="connsiteX1" fmla="*/ 1107996 w 1114437"/>
              <a:gd name="connsiteY1" fmla="*/ 778475 h 1639329"/>
              <a:gd name="connsiteX2" fmla="*/ 1062688 w 1114437"/>
              <a:gd name="connsiteY2" fmla="*/ 939113 h 1639329"/>
              <a:gd name="connsiteX3" fmla="*/ 609607 w 1114437"/>
              <a:gd name="connsiteY3" fmla="*/ 1470454 h 1639329"/>
              <a:gd name="connsiteX4" fmla="*/ 510753 w 1114437"/>
              <a:gd name="connsiteY4" fmla="*/ 1540476 h 1639329"/>
              <a:gd name="connsiteX5" fmla="*/ 7 w 1114437"/>
              <a:gd name="connsiteY5" fmla="*/ 1639329 h 1639329"/>
              <a:gd name="connsiteX0" fmla="*/ 1095632 w 1114430"/>
              <a:gd name="connsiteY0" fmla="*/ 0 h 1639329"/>
              <a:gd name="connsiteX1" fmla="*/ 1107989 w 1114430"/>
              <a:gd name="connsiteY1" fmla="*/ 778475 h 1639329"/>
              <a:gd name="connsiteX2" fmla="*/ 1062681 w 1114430"/>
              <a:gd name="connsiteY2" fmla="*/ 939113 h 1639329"/>
              <a:gd name="connsiteX3" fmla="*/ 609600 w 1114430"/>
              <a:gd name="connsiteY3" fmla="*/ 1470454 h 1639329"/>
              <a:gd name="connsiteX4" fmla="*/ 510746 w 1114430"/>
              <a:gd name="connsiteY4" fmla="*/ 1540476 h 1639329"/>
              <a:gd name="connsiteX5" fmla="*/ 0 w 1114430"/>
              <a:gd name="connsiteY5" fmla="*/ 1639329 h 1639329"/>
              <a:gd name="connsiteX0" fmla="*/ 1095632 w 1114430"/>
              <a:gd name="connsiteY0" fmla="*/ 0 h 1639329"/>
              <a:gd name="connsiteX1" fmla="*/ 1107989 w 1114430"/>
              <a:gd name="connsiteY1" fmla="*/ 778475 h 1639329"/>
              <a:gd name="connsiteX2" fmla="*/ 1062681 w 1114430"/>
              <a:gd name="connsiteY2" fmla="*/ 939113 h 1639329"/>
              <a:gd name="connsiteX3" fmla="*/ 609600 w 1114430"/>
              <a:gd name="connsiteY3" fmla="*/ 1470454 h 1639329"/>
              <a:gd name="connsiteX4" fmla="*/ 510746 w 1114430"/>
              <a:gd name="connsiteY4" fmla="*/ 1540476 h 1639329"/>
              <a:gd name="connsiteX5" fmla="*/ 0 w 1114430"/>
              <a:gd name="connsiteY5" fmla="*/ 1639329 h 1639329"/>
              <a:gd name="connsiteX0" fmla="*/ 1095632 w 1114430"/>
              <a:gd name="connsiteY0" fmla="*/ 0 h 1639329"/>
              <a:gd name="connsiteX1" fmla="*/ 1107989 w 1114430"/>
              <a:gd name="connsiteY1" fmla="*/ 778475 h 1639329"/>
              <a:gd name="connsiteX2" fmla="*/ 1062681 w 1114430"/>
              <a:gd name="connsiteY2" fmla="*/ 939113 h 1639329"/>
              <a:gd name="connsiteX3" fmla="*/ 609600 w 1114430"/>
              <a:gd name="connsiteY3" fmla="*/ 1470454 h 1639329"/>
              <a:gd name="connsiteX4" fmla="*/ 510746 w 1114430"/>
              <a:gd name="connsiteY4" fmla="*/ 1540476 h 1639329"/>
              <a:gd name="connsiteX5" fmla="*/ 0 w 1114430"/>
              <a:gd name="connsiteY5" fmla="*/ 1639329 h 1639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4430" h="1639329">
                <a:moveTo>
                  <a:pt x="1095632" y="0"/>
                </a:moveTo>
                <a:cubicBezTo>
                  <a:pt x="1104556" y="310978"/>
                  <a:pt x="1113481" y="621956"/>
                  <a:pt x="1107989" y="778475"/>
                </a:cubicBezTo>
                <a:cubicBezTo>
                  <a:pt x="1102497" y="934994"/>
                  <a:pt x="1145746" y="823783"/>
                  <a:pt x="1062681" y="939113"/>
                </a:cubicBezTo>
                <a:cubicBezTo>
                  <a:pt x="979616" y="1054443"/>
                  <a:pt x="701589" y="1370227"/>
                  <a:pt x="609600" y="1470454"/>
                </a:cubicBezTo>
                <a:cubicBezTo>
                  <a:pt x="517611" y="1570681"/>
                  <a:pt x="595870" y="1504091"/>
                  <a:pt x="510746" y="1540476"/>
                </a:cubicBezTo>
                <a:cubicBezTo>
                  <a:pt x="425622" y="1576861"/>
                  <a:pt x="166815" y="1606720"/>
                  <a:pt x="0" y="1639329"/>
                </a:cubicBezTo>
              </a:path>
            </a:pathLst>
          </a:custGeom>
          <a:noFill/>
          <a:ln w="57150">
            <a:solidFill>
              <a:srgbClr val="00B050"/>
            </a:solidFill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A863CEDF-0B6B-40D5-8989-80EB16D7E433}"/>
              </a:ext>
            </a:extLst>
          </p:cNvPr>
          <p:cNvSpPr txBox="1"/>
          <p:nvPr/>
        </p:nvSpPr>
        <p:spPr>
          <a:xfrm>
            <a:off x="5358441" y="1871732"/>
            <a:ext cx="48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solidFill>
                  <a:srgbClr val="FF0000"/>
                </a:solidFill>
                <a:effectLst>
                  <a:glow rad="152400">
                    <a:schemeClr val="bg1">
                      <a:alpha val="70000"/>
                    </a:schemeClr>
                  </a:glow>
                </a:effectLst>
                <a:latin typeface="Symbol" panose="05050102010706020507" pitchFamily="18" charset="2"/>
              </a:rPr>
              <a:t>p</a:t>
            </a:r>
            <a:endParaRPr kumimoji="1" lang="ja-JP" altLang="en-US" sz="3600" dirty="0">
              <a:solidFill>
                <a:srgbClr val="FF0000"/>
              </a:solidFill>
              <a:effectLst>
                <a:glow rad="152400">
                  <a:schemeClr val="bg1">
                    <a:alpha val="70000"/>
                  </a:schemeClr>
                </a:glow>
              </a:effectLst>
              <a:latin typeface="Symbol" panose="05050102010706020507" pitchFamily="18" charset="2"/>
            </a:endParaRPr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0C3FC5A3-90AA-419C-81A7-8FC3E82F545E}"/>
              </a:ext>
            </a:extLst>
          </p:cNvPr>
          <p:cNvSpPr txBox="1"/>
          <p:nvPr/>
        </p:nvSpPr>
        <p:spPr>
          <a:xfrm>
            <a:off x="4939019" y="3746485"/>
            <a:ext cx="48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solidFill>
                  <a:srgbClr val="00B050"/>
                </a:solidFill>
                <a:effectLst>
                  <a:glow rad="152400">
                    <a:schemeClr val="bg1">
                      <a:alpha val="75000"/>
                    </a:schemeClr>
                  </a:glow>
                </a:effectLst>
                <a:latin typeface="Symbol" panose="05050102010706020507" pitchFamily="18" charset="2"/>
              </a:rPr>
              <a:t>m</a:t>
            </a:r>
            <a:endParaRPr kumimoji="1" lang="ja-JP" altLang="en-US" sz="3600" dirty="0">
              <a:solidFill>
                <a:srgbClr val="00B050"/>
              </a:solidFill>
              <a:effectLst>
                <a:glow rad="152400">
                  <a:schemeClr val="bg1">
                    <a:alpha val="75000"/>
                  </a:schemeClr>
                </a:glow>
              </a:effectLst>
              <a:latin typeface="Symbol" panose="05050102010706020507" pitchFamily="18" charset="2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2392" y="728691"/>
            <a:ext cx="20335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dirty="0"/>
              <a:t>Double pulse </a:t>
            </a:r>
            <a:r>
              <a:rPr lang="en-US" altLang="ja-JP" sz="1400" dirty="0"/>
              <a:t>structure due to accelerator bunch</a:t>
            </a:r>
          </a:p>
          <a:p>
            <a:r>
              <a:rPr lang="en-US" altLang="ja-JP" sz="1400" dirty="0"/>
              <a:t>Each pulse is distributed to D1 and D2 areas with a kicker magnet.</a:t>
            </a:r>
            <a:endParaRPr kumimoji="1" lang="ja-JP" altLang="en-US" sz="1400" dirty="0"/>
          </a:p>
        </p:txBody>
      </p:sp>
      <p:cxnSp>
        <p:nvCxnSpPr>
          <p:cNvPr id="71" name="直線矢印コネクタ 70">
            <a:extLst>
              <a:ext uri="{FF2B5EF4-FFF2-40B4-BE49-F238E27FC236}">
                <a16:creationId xmlns:a16="http://schemas.microsoft.com/office/drawing/2014/main" id="{C5849F41-FB30-4A4A-B4BF-E01CDB50A713}"/>
              </a:ext>
            </a:extLst>
          </p:cNvPr>
          <p:cNvCxnSpPr>
            <a:cxnSpLocks/>
            <a:stCxn id="72" idx="2"/>
            <a:endCxn id="79" idx="4"/>
          </p:cNvCxnSpPr>
          <p:nvPr/>
        </p:nvCxnSpPr>
        <p:spPr>
          <a:xfrm>
            <a:off x="2168848" y="4009922"/>
            <a:ext cx="2553858" cy="23409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  <a:effectLst>
            <a:glow rad="1397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7351708" y="261000"/>
            <a:ext cx="0" cy="164985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2" descr="E:\DSCF3522.JPG">
            <a:extLst>
              <a:ext uri="{FF2B5EF4-FFF2-40B4-BE49-F238E27FC236}">
                <a16:creationId xmlns:a16="http://schemas.microsoft.com/office/drawing/2014/main" id="{510AA54D-CDEF-49B9-935F-2C4B10771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20000" contrast="30000"/>
          </a:blip>
          <a:srcRect l="12151" t="11916" r="19598" b="2613"/>
          <a:stretch>
            <a:fillRect/>
          </a:stretch>
        </p:blipFill>
        <p:spPr bwMode="auto">
          <a:xfrm rot="16200000">
            <a:off x="223651" y="3067803"/>
            <a:ext cx="2006156" cy="188423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A9394676-AA13-4998-8DF0-C57BABD007DF}"/>
              </a:ext>
            </a:extLst>
          </p:cNvPr>
          <p:cNvSpPr txBox="1"/>
          <p:nvPr/>
        </p:nvSpPr>
        <p:spPr>
          <a:xfrm>
            <a:off x="468000" y="2997000"/>
            <a:ext cx="1679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Septum magnet</a:t>
            </a:r>
            <a:endParaRPr kumimoji="1" lang="ja-JP" altLang="en-US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58B5765-5676-BCD6-5334-7A0E0E99073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5" t="29837" r="22428" b="22295"/>
          <a:stretch/>
        </p:blipFill>
        <p:spPr>
          <a:xfrm>
            <a:off x="6299885" y="4909580"/>
            <a:ext cx="2559506" cy="1903420"/>
          </a:xfrm>
          <a:prstGeom prst="rect">
            <a:avLst/>
          </a:prstGeom>
          <a:ln w="19050">
            <a:solidFill>
              <a:schemeClr val="tx1"/>
            </a:solidFill>
          </a:ln>
          <a:effectLst/>
        </p:spPr>
      </p:pic>
      <p:pic>
        <p:nvPicPr>
          <p:cNvPr id="9" name="図 8" descr="kalliope.jpg">
            <a:extLst>
              <a:ext uri="{FF2B5EF4-FFF2-40B4-BE49-F238E27FC236}">
                <a16:creationId xmlns:a16="http://schemas.microsoft.com/office/drawing/2014/main" id="{99F66C94-FC98-325F-1C25-B8FE1556902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035" y="5125932"/>
            <a:ext cx="2334214" cy="1687068"/>
          </a:xfrm>
          <a:prstGeom prst="rect">
            <a:avLst/>
          </a:prstGeom>
          <a:ln w="19050">
            <a:solidFill>
              <a:schemeClr val="tx1"/>
            </a:solidFill>
          </a:ln>
          <a:effectLst/>
        </p:spPr>
      </p:pic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AFDC9EFB-AD8A-4306-A69A-08F0C46FE928}"/>
              </a:ext>
            </a:extLst>
          </p:cNvPr>
          <p:cNvSpPr txBox="1"/>
          <p:nvPr/>
        </p:nvSpPr>
        <p:spPr>
          <a:xfrm>
            <a:off x="6393312" y="4201694"/>
            <a:ext cx="2373535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D2: General purpose</a:t>
            </a:r>
            <a:br>
              <a:rPr kumimoji="1" lang="en-US" altLang="ja-JP" sz="2000" b="1" dirty="0">
                <a:solidFill>
                  <a:schemeClr val="bg1"/>
                </a:solidFill>
              </a:rPr>
            </a:br>
            <a:r>
              <a:rPr kumimoji="1" lang="en-US" altLang="ja-JP" sz="2000" b="1" dirty="0">
                <a:solidFill>
                  <a:schemeClr val="bg1"/>
                </a:solidFill>
              </a:rPr>
              <a:t>(open space) area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5AE25BCA-380E-4D3B-8127-AEEEDDA3F587}"/>
              </a:ext>
            </a:extLst>
          </p:cNvPr>
          <p:cNvSpPr txBox="1"/>
          <p:nvPr/>
        </p:nvSpPr>
        <p:spPr>
          <a:xfrm>
            <a:off x="2606852" y="4753637"/>
            <a:ext cx="992579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D1: </a:t>
            </a:r>
            <a:r>
              <a:rPr kumimoji="1" lang="en-US" altLang="ja-JP" b="1" dirty="0" err="1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kumimoji="1" lang="en-US" altLang="ja-JP" b="1" dirty="0" err="1">
                <a:solidFill>
                  <a:schemeClr val="bg1"/>
                </a:solidFill>
              </a:rPr>
              <a:t>SR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4F83D75-7FAA-F8C2-E3F6-41998183099A}"/>
              </a:ext>
            </a:extLst>
          </p:cNvPr>
          <p:cNvSpPr txBox="1"/>
          <p:nvPr/>
        </p:nvSpPr>
        <p:spPr>
          <a:xfrm>
            <a:off x="2724727" y="6525000"/>
            <a:ext cx="1559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Symbol" panose="05050102010706020507" pitchFamily="18" charset="2"/>
              </a:rPr>
              <a:t>m</a:t>
            </a:r>
            <a:r>
              <a:rPr kumimoji="1" lang="en-US" altLang="ja-JP" sz="14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SR</a:t>
            </a:r>
            <a:r>
              <a:rPr kumimoji="1" lang="en-US" altLang="ja-JP" sz="14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 spectrometer</a:t>
            </a:r>
            <a:endParaRPr kumimoji="1" lang="ja-JP" altLang="en-US" sz="1400" b="1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468F9BD-8DB7-24B2-1FC7-FC7EF2EB1F14}"/>
              </a:ext>
            </a:extLst>
          </p:cNvPr>
          <p:cNvSpPr txBox="1"/>
          <p:nvPr/>
        </p:nvSpPr>
        <p:spPr>
          <a:xfrm>
            <a:off x="6588000" y="6525000"/>
            <a:ext cx="22592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e</a:t>
            </a:r>
            <a:r>
              <a:rPr kumimoji="1" lang="en-US" altLang="ja-JP" sz="14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lemental-analysis chamber</a:t>
            </a:r>
            <a:endParaRPr kumimoji="1" lang="ja-JP" altLang="en-US" sz="1400" b="1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5574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グループ化 9"/>
          <p:cNvGrpSpPr/>
          <p:nvPr/>
        </p:nvGrpSpPr>
        <p:grpSpPr>
          <a:xfrm>
            <a:off x="1636221" y="671955"/>
            <a:ext cx="2101179" cy="1862104"/>
            <a:chOff x="1524828" y="-163486"/>
            <a:chExt cx="2101179" cy="1862104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32676" b="1168"/>
            <a:stretch/>
          </p:blipFill>
          <p:spPr bwMode="auto">
            <a:xfrm>
              <a:off x="1525452" y="-163486"/>
              <a:ext cx="2100555" cy="1851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8" name="テキスト ボックス 107"/>
            <p:cNvSpPr txBox="1"/>
            <p:nvPr/>
          </p:nvSpPr>
          <p:spPr>
            <a:xfrm>
              <a:off x="1524828" y="1052287"/>
              <a:ext cx="20882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ckwell"/>
                  <a:ea typeface="HG明朝B" panose="02020809000000000000" pitchFamily="17" charset="-128"/>
                </a:rPr>
                <a:t>NC large aperture capture solenoid</a:t>
              </a:r>
              <a:endParaRPr lang="ja-JP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/>
                <a:ea typeface="HG明朝B" panose="02020809000000000000" pitchFamily="17" charset="-128"/>
              </a:endParaRPr>
            </a:p>
          </p:txBody>
        </p:sp>
      </p:grpSp>
      <p:sp>
        <p:nvSpPr>
          <p:cNvPr id="67" name="Rectangle 3">
            <a:extLst>
              <a:ext uri="{FF2B5EF4-FFF2-40B4-BE49-F238E27FC236}">
                <a16:creationId xmlns:a16="http://schemas.microsoft.com/office/drawing/2014/main" id="{98A93113-9F05-E847-8279-31B50275C8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00" y="15201"/>
            <a:ext cx="9121200" cy="5760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kumimoji="1" lang="en-US" altLang="ja-JP" sz="3200" dirty="0"/>
              <a:t>U-line: The highest intensity beamline for USM</a:t>
            </a:r>
          </a:p>
        </p:txBody>
      </p:sp>
      <p:grpSp>
        <p:nvGrpSpPr>
          <p:cNvPr id="7" name="グループ化 6"/>
          <p:cNvGrpSpPr/>
          <p:nvPr/>
        </p:nvGrpSpPr>
        <p:grpSpPr>
          <a:xfrm>
            <a:off x="3663660" y="790290"/>
            <a:ext cx="2884100" cy="2165882"/>
            <a:chOff x="3707904" y="687054"/>
            <a:chExt cx="2884100" cy="2165882"/>
          </a:xfrm>
        </p:grpSpPr>
        <p:pic>
          <p:nvPicPr>
            <p:cNvPr id="112" name="図 1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904" y="687054"/>
              <a:ext cx="2884100" cy="216588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3" name="テキスト ボックス 112"/>
            <p:cNvSpPr txBox="1"/>
            <p:nvPr/>
          </p:nvSpPr>
          <p:spPr>
            <a:xfrm>
              <a:off x="3707904" y="2475563"/>
              <a:ext cx="22598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prstClr val="white"/>
                  </a:solidFill>
                  <a:latin typeface="Rockwell"/>
                  <a:ea typeface="HG明朝B" panose="02020809000000000000" pitchFamily="17" charset="-128"/>
                </a:rPr>
                <a:t>SC curved solenoid</a:t>
              </a:r>
              <a:endParaRPr lang="ja-JP" altLang="en-US" dirty="0">
                <a:solidFill>
                  <a:prstClr val="white"/>
                </a:solidFill>
                <a:latin typeface="Rockwell"/>
                <a:ea typeface="HG明朝B" panose="02020809000000000000" pitchFamily="17" charset="-128"/>
              </a:endParaRP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35496" y="2997352"/>
            <a:ext cx="3162177" cy="3600000"/>
            <a:chOff x="35496" y="2852936"/>
            <a:chExt cx="3162177" cy="3600000"/>
          </a:xfrm>
        </p:grpSpPr>
        <p:pic>
          <p:nvPicPr>
            <p:cNvPr id="107" name="図 10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79" t="5050" r="27369" b="20132"/>
            <a:stretch/>
          </p:blipFill>
          <p:spPr>
            <a:xfrm>
              <a:off x="35496" y="2852936"/>
              <a:ext cx="3162177" cy="360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" name="フリーフォーム 1"/>
            <p:cNvSpPr/>
            <p:nvPr/>
          </p:nvSpPr>
          <p:spPr>
            <a:xfrm>
              <a:off x="1634836" y="2987040"/>
              <a:ext cx="1457499" cy="2543695"/>
            </a:xfrm>
            <a:custGeom>
              <a:avLst/>
              <a:gdLst>
                <a:gd name="connsiteX0" fmla="*/ 1457499 w 1457499"/>
                <a:gd name="connsiteY0" fmla="*/ 0 h 2543695"/>
                <a:gd name="connsiteX1" fmla="*/ 1119448 w 1457499"/>
                <a:gd name="connsiteY1" fmla="*/ 343593 h 2543695"/>
                <a:gd name="connsiteX2" fmla="*/ 1047404 w 1457499"/>
                <a:gd name="connsiteY2" fmla="*/ 487680 h 2543695"/>
                <a:gd name="connsiteX3" fmla="*/ 1047404 w 1457499"/>
                <a:gd name="connsiteY3" fmla="*/ 1357745 h 2543695"/>
                <a:gd name="connsiteX4" fmla="*/ 997528 w 1457499"/>
                <a:gd name="connsiteY4" fmla="*/ 1551709 h 2543695"/>
                <a:gd name="connsiteX5" fmla="*/ 0 w 1457499"/>
                <a:gd name="connsiteY5" fmla="*/ 2543695 h 2543695"/>
                <a:gd name="connsiteX0" fmla="*/ 1457499 w 1457499"/>
                <a:gd name="connsiteY0" fmla="*/ 0 h 2543695"/>
                <a:gd name="connsiteX1" fmla="*/ 1119448 w 1457499"/>
                <a:gd name="connsiteY1" fmla="*/ 343593 h 2543695"/>
                <a:gd name="connsiteX2" fmla="*/ 1047404 w 1457499"/>
                <a:gd name="connsiteY2" fmla="*/ 487680 h 2543695"/>
                <a:gd name="connsiteX3" fmla="*/ 1047404 w 1457499"/>
                <a:gd name="connsiteY3" fmla="*/ 1357745 h 2543695"/>
                <a:gd name="connsiteX4" fmla="*/ 997528 w 1457499"/>
                <a:gd name="connsiteY4" fmla="*/ 1551709 h 2543695"/>
                <a:gd name="connsiteX5" fmla="*/ 0 w 1457499"/>
                <a:gd name="connsiteY5" fmla="*/ 2543695 h 2543695"/>
                <a:gd name="connsiteX0" fmla="*/ 1457499 w 1457499"/>
                <a:gd name="connsiteY0" fmla="*/ 0 h 2543695"/>
                <a:gd name="connsiteX1" fmla="*/ 1119448 w 1457499"/>
                <a:gd name="connsiteY1" fmla="*/ 343593 h 2543695"/>
                <a:gd name="connsiteX2" fmla="*/ 1047404 w 1457499"/>
                <a:gd name="connsiteY2" fmla="*/ 487680 h 2543695"/>
                <a:gd name="connsiteX3" fmla="*/ 1047404 w 1457499"/>
                <a:gd name="connsiteY3" fmla="*/ 1357745 h 2543695"/>
                <a:gd name="connsiteX4" fmla="*/ 997528 w 1457499"/>
                <a:gd name="connsiteY4" fmla="*/ 1551709 h 2543695"/>
                <a:gd name="connsiteX5" fmla="*/ 0 w 1457499"/>
                <a:gd name="connsiteY5" fmla="*/ 2543695 h 2543695"/>
                <a:gd name="connsiteX0" fmla="*/ 1457499 w 1457499"/>
                <a:gd name="connsiteY0" fmla="*/ 0 h 2543695"/>
                <a:gd name="connsiteX1" fmla="*/ 1119448 w 1457499"/>
                <a:gd name="connsiteY1" fmla="*/ 343593 h 2543695"/>
                <a:gd name="connsiteX2" fmla="*/ 1047404 w 1457499"/>
                <a:gd name="connsiteY2" fmla="*/ 487680 h 2543695"/>
                <a:gd name="connsiteX3" fmla="*/ 1047404 w 1457499"/>
                <a:gd name="connsiteY3" fmla="*/ 1357745 h 2543695"/>
                <a:gd name="connsiteX4" fmla="*/ 997528 w 1457499"/>
                <a:gd name="connsiteY4" fmla="*/ 1551709 h 2543695"/>
                <a:gd name="connsiteX5" fmla="*/ 0 w 1457499"/>
                <a:gd name="connsiteY5" fmla="*/ 2543695 h 2543695"/>
                <a:gd name="connsiteX0" fmla="*/ 1457499 w 1457499"/>
                <a:gd name="connsiteY0" fmla="*/ 0 h 2543695"/>
                <a:gd name="connsiteX1" fmla="*/ 1119448 w 1457499"/>
                <a:gd name="connsiteY1" fmla="*/ 343593 h 2543695"/>
                <a:gd name="connsiteX2" fmla="*/ 1047404 w 1457499"/>
                <a:gd name="connsiteY2" fmla="*/ 487680 h 2543695"/>
                <a:gd name="connsiteX3" fmla="*/ 1047404 w 1457499"/>
                <a:gd name="connsiteY3" fmla="*/ 1357745 h 2543695"/>
                <a:gd name="connsiteX4" fmla="*/ 997528 w 1457499"/>
                <a:gd name="connsiteY4" fmla="*/ 1551709 h 2543695"/>
                <a:gd name="connsiteX5" fmla="*/ 0 w 1457499"/>
                <a:gd name="connsiteY5" fmla="*/ 2543695 h 2543695"/>
                <a:gd name="connsiteX0" fmla="*/ 1457499 w 1457499"/>
                <a:gd name="connsiteY0" fmla="*/ 0 h 2543695"/>
                <a:gd name="connsiteX1" fmla="*/ 1119448 w 1457499"/>
                <a:gd name="connsiteY1" fmla="*/ 343593 h 2543695"/>
                <a:gd name="connsiteX2" fmla="*/ 1047404 w 1457499"/>
                <a:gd name="connsiteY2" fmla="*/ 487680 h 2543695"/>
                <a:gd name="connsiteX3" fmla="*/ 1047404 w 1457499"/>
                <a:gd name="connsiteY3" fmla="*/ 1357745 h 2543695"/>
                <a:gd name="connsiteX4" fmla="*/ 997528 w 1457499"/>
                <a:gd name="connsiteY4" fmla="*/ 1551709 h 2543695"/>
                <a:gd name="connsiteX5" fmla="*/ 0 w 1457499"/>
                <a:gd name="connsiteY5" fmla="*/ 2543695 h 2543695"/>
                <a:gd name="connsiteX0" fmla="*/ 1457499 w 1457499"/>
                <a:gd name="connsiteY0" fmla="*/ 0 h 2543695"/>
                <a:gd name="connsiteX1" fmla="*/ 1119448 w 1457499"/>
                <a:gd name="connsiteY1" fmla="*/ 343593 h 2543695"/>
                <a:gd name="connsiteX2" fmla="*/ 1047404 w 1457499"/>
                <a:gd name="connsiteY2" fmla="*/ 487680 h 2543695"/>
                <a:gd name="connsiteX3" fmla="*/ 1047404 w 1457499"/>
                <a:gd name="connsiteY3" fmla="*/ 1357745 h 2543695"/>
                <a:gd name="connsiteX4" fmla="*/ 997528 w 1457499"/>
                <a:gd name="connsiteY4" fmla="*/ 1551709 h 2543695"/>
                <a:gd name="connsiteX5" fmla="*/ 0 w 1457499"/>
                <a:gd name="connsiteY5" fmla="*/ 2543695 h 2543695"/>
                <a:gd name="connsiteX0" fmla="*/ 1457499 w 1457499"/>
                <a:gd name="connsiteY0" fmla="*/ 0 h 2543695"/>
                <a:gd name="connsiteX1" fmla="*/ 1119448 w 1457499"/>
                <a:gd name="connsiteY1" fmla="*/ 343593 h 2543695"/>
                <a:gd name="connsiteX2" fmla="*/ 1047404 w 1457499"/>
                <a:gd name="connsiteY2" fmla="*/ 487680 h 2543695"/>
                <a:gd name="connsiteX3" fmla="*/ 1047404 w 1457499"/>
                <a:gd name="connsiteY3" fmla="*/ 1357745 h 2543695"/>
                <a:gd name="connsiteX4" fmla="*/ 997528 w 1457499"/>
                <a:gd name="connsiteY4" fmla="*/ 1551709 h 2543695"/>
                <a:gd name="connsiteX5" fmla="*/ 0 w 1457499"/>
                <a:gd name="connsiteY5" fmla="*/ 2543695 h 2543695"/>
                <a:gd name="connsiteX0" fmla="*/ 1457499 w 1457499"/>
                <a:gd name="connsiteY0" fmla="*/ 0 h 2543695"/>
                <a:gd name="connsiteX1" fmla="*/ 1119448 w 1457499"/>
                <a:gd name="connsiteY1" fmla="*/ 343593 h 2543695"/>
                <a:gd name="connsiteX2" fmla="*/ 1047404 w 1457499"/>
                <a:gd name="connsiteY2" fmla="*/ 487680 h 2543695"/>
                <a:gd name="connsiteX3" fmla="*/ 1047404 w 1457499"/>
                <a:gd name="connsiteY3" fmla="*/ 1357745 h 2543695"/>
                <a:gd name="connsiteX4" fmla="*/ 997528 w 1457499"/>
                <a:gd name="connsiteY4" fmla="*/ 1551709 h 2543695"/>
                <a:gd name="connsiteX5" fmla="*/ 0 w 1457499"/>
                <a:gd name="connsiteY5" fmla="*/ 2543695 h 2543695"/>
                <a:gd name="connsiteX0" fmla="*/ 1457499 w 1457499"/>
                <a:gd name="connsiteY0" fmla="*/ 0 h 2543695"/>
                <a:gd name="connsiteX1" fmla="*/ 1119448 w 1457499"/>
                <a:gd name="connsiteY1" fmla="*/ 343593 h 2543695"/>
                <a:gd name="connsiteX2" fmla="*/ 1047404 w 1457499"/>
                <a:gd name="connsiteY2" fmla="*/ 487680 h 2543695"/>
                <a:gd name="connsiteX3" fmla="*/ 1047404 w 1457499"/>
                <a:gd name="connsiteY3" fmla="*/ 1357745 h 2543695"/>
                <a:gd name="connsiteX4" fmla="*/ 997528 w 1457499"/>
                <a:gd name="connsiteY4" fmla="*/ 1551709 h 2543695"/>
                <a:gd name="connsiteX5" fmla="*/ 0 w 1457499"/>
                <a:gd name="connsiteY5" fmla="*/ 2543695 h 2543695"/>
                <a:gd name="connsiteX0" fmla="*/ 1457499 w 1457499"/>
                <a:gd name="connsiteY0" fmla="*/ 0 h 2543695"/>
                <a:gd name="connsiteX1" fmla="*/ 1119448 w 1457499"/>
                <a:gd name="connsiteY1" fmla="*/ 343593 h 2543695"/>
                <a:gd name="connsiteX2" fmla="*/ 1047404 w 1457499"/>
                <a:gd name="connsiteY2" fmla="*/ 487680 h 2543695"/>
                <a:gd name="connsiteX3" fmla="*/ 1047404 w 1457499"/>
                <a:gd name="connsiteY3" fmla="*/ 1357745 h 2543695"/>
                <a:gd name="connsiteX4" fmla="*/ 997528 w 1457499"/>
                <a:gd name="connsiteY4" fmla="*/ 1551709 h 2543695"/>
                <a:gd name="connsiteX5" fmla="*/ 0 w 1457499"/>
                <a:gd name="connsiteY5" fmla="*/ 2543695 h 2543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57499" h="2543695">
                  <a:moveTo>
                    <a:pt x="1457499" y="0"/>
                  </a:moveTo>
                  <a:cubicBezTo>
                    <a:pt x="1322648" y="131156"/>
                    <a:pt x="1187797" y="273396"/>
                    <a:pt x="1119448" y="343593"/>
                  </a:cubicBezTo>
                  <a:cubicBezTo>
                    <a:pt x="1051099" y="413790"/>
                    <a:pt x="1048328" y="407325"/>
                    <a:pt x="1047404" y="487680"/>
                  </a:cubicBezTo>
                  <a:cubicBezTo>
                    <a:pt x="1046480" y="568035"/>
                    <a:pt x="1044633" y="1252450"/>
                    <a:pt x="1047404" y="1357745"/>
                  </a:cubicBezTo>
                  <a:cubicBezTo>
                    <a:pt x="1050175" y="1463040"/>
                    <a:pt x="1061259" y="1481512"/>
                    <a:pt x="997528" y="1551709"/>
                  </a:cubicBezTo>
                  <a:cubicBezTo>
                    <a:pt x="933797" y="1621906"/>
                    <a:pt x="411480" y="2146531"/>
                    <a:pt x="0" y="2543695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6173259" y="2047832"/>
            <a:ext cx="2895600" cy="2205690"/>
            <a:chOff x="6173259" y="1988840"/>
            <a:chExt cx="2895600" cy="2205690"/>
          </a:xfrm>
        </p:grpSpPr>
        <p:pic>
          <p:nvPicPr>
            <p:cNvPr id="18" name="図 17" descr="P1030226s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3259" y="1988840"/>
              <a:ext cx="2895600" cy="21717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0" name="テキスト ボックス 109"/>
            <p:cNvSpPr txBox="1"/>
            <p:nvPr/>
          </p:nvSpPr>
          <p:spPr>
            <a:xfrm>
              <a:off x="6590018" y="3548199"/>
              <a:ext cx="24482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chemeClr val="bg1"/>
                  </a:solidFill>
                  <a:latin typeface="Rockwell"/>
                  <a:ea typeface="HG明朝B" panose="02020809000000000000" pitchFamily="17" charset="-128"/>
                </a:rPr>
                <a:t>SC focusing solenoid w/ </a:t>
              </a:r>
              <a:r>
                <a:rPr lang="en-US" altLang="ja-JP" dirty="0" err="1">
                  <a:solidFill>
                    <a:schemeClr val="bg1"/>
                  </a:solidFill>
                  <a:latin typeface="Rockwell"/>
                  <a:ea typeface="HG明朝B" panose="02020809000000000000" pitchFamily="17" charset="-128"/>
                </a:rPr>
                <a:t>wien</a:t>
              </a:r>
              <a:r>
                <a:rPr lang="en-US" altLang="ja-JP" dirty="0">
                  <a:solidFill>
                    <a:schemeClr val="bg1"/>
                  </a:solidFill>
                  <a:latin typeface="Rockwell"/>
                  <a:ea typeface="HG明朝B" panose="02020809000000000000" pitchFamily="17" charset="-128"/>
                </a:rPr>
                <a:t> filters </a:t>
              </a:r>
              <a:endParaRPr lang="ja-JP" altLang="en-US" dirty="0">
                <a:solidFill>
                  <a:schemeClr val="bg1"/>
                </a:solidFill>
                <a:latin typeface="Rockwell"/>
                <a:ea typeface="HG明朝B" panose="02020809000000000000" pitchFamily="17" charset="-128"/>
              </a:endParaRPr>
            </a:p>
          </p:txBody>
        </p:sp>
      </p:grpSp>
      <p:sp>
        <p:nvSpPr>
          <p:cNvPr id="111" name="テキスト ボックス 110"/>
          <p:cNvSpPr txBox="1"/>
          <p:nvPr/>
        </p:nvSpPr>
        <p:spPr>
          <a:xfrm>
            <a:off x="657931" y="5863027"/>
            <a:ext cx="8375370" cy="830997"/>
          </a:xfrm>
          <a:prstGeom prst="rect">
            <a:avLst/>
          </a:prstGeom>
          <a:gradFill rotWithShape="1">
            <a:gsLst>
              <a:gs pos="0">
                <a:srgbClr val="72A376">
                  <a:tint val="70000"/>
                  <a:satMod val="180000"/>
                </a:srgbClr>
              </a:gs>
              <a:gs pos="62000">
                <a:srgbClr val="72A376">
                  <a:tint val="30000"/>
                  <a:satMod val="180000"/>
                </a:srgbClr>
              </a:gs>
              <a:gs pos="100000">
                <a:srgbClr val="72A376">
                  <a:tint val="22000"/>
                  <a:satMod val="180000"/>
                </a:srgbClr>
              </a:gs>
            </a:gsLst>
            <a:lin ang="16200000" scaled="0"/>
          </a:gradFill>
          <a:ln w="9525" cap="flat" cmpd="sng" algn="ctr">
            <a:solidFill>
              <a:srgbClr val="72A376">
                <a:shade val="80000"/>
              </a:srgbClr>
            </a:solidFill>
            <a:prstDash val="solid"/>
          </a:ln>
          <a:effectLst>
            <a:outerShdw blurRad="50800" dist="38100" dir="5400000" rotWithShape="0">
              <a:srgbClr val="000000">
                <a:alpha val="43137"/>
              </a:srgbClr>
            </a:outerShdw>
          </a:effectLst>
        </p:spPr>
        <p:txBody>
          <a:bodyPr wrap="none" rtlCol="0">
            <a:spAutoFit/>
          </a:bodyPr>
          <a:lstStyle/>
          <a:p>
            <a:pPr marL="291600" marR="0" lvl="0" indent="-2916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HG明朝B" panose="02020809000000000000" pitchFamily="17" charset="-128"/>
                <a:cs typeface="+mn-cs"/>
              </a:rPr>
              <a:t>All beamline magnets are axial focusing</a:t>
            </a:r>
          </a:p>
          <a:p>
            <a:pPr marL="291600" marR="0" lvl="0" indent="-2916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HG明朝B" panose="02020809000000000000" pitchFamily="17" charset="-128"/>
                <a:cs typeface="+mn-cs"/>
              </a:rPr>
              <a:t>The world strongest pulsed muon:</a:t>
            </a: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HG明朝B" panose="02020809000000000000" pitchFamily="17" charset="-128"/>
                <a:cs typeface="+mn-cs"/>
              </a:rPr>
              <a:t> </a:t>
            </a: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HG明朝B" panose="02020809000000000000" pitchFamily="17" charset="-128"/>
                <a:cs typeface="+mn-cs"/>
              </a:rPr>
              <a:t>2</a:t>
            </a: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HG明朝B" panose="02020809000000000000" pitchFamily="17" charset="-128"/>
                <a:cs typeface="+mn-cs"/>
                <a:sym typeface="Symbol"/>
              </a:rPr>
              <a:t></a:t>
            </a: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HG明朝B" panose="02020809000000000000" pitchFamily="17" charset="-128"/>
                <a:cs typeface="+mn-cs"/>
              </a:rPr>
              <a:t>10</a:t>
            </a:r>
            <a:r>
              <a:rPr kumimoji="0" lang="en-US" altLang="ja-JP" sz="24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HG明朝B" panose="02020809000000000000" pitchFamily="17" charset="-128"/>
                <a:cs typeface="+mn-cs"/>
              </a:rPr>
              <a:t>8</a:t>
            </a: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HG明朝B" panose="02020809000000000000" pitchFamily="17" charset="-128"/>
                <a:cs typeface="+mn-cs"/>
              </a:rPr>
              <a:t> </a:t>
            </a: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HG明朝B" panose="02020809000000000000" pitchFamily="17" charset="-128"/>
                <a:cs typeface="+mn-cs"/>
              </a:rPr>
              <a:t>m</a:t>
            </a:r>
            <a:r>
              <a:rPr kumimoji="0" lang="en-US" altLang="ja-JP" sz="24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HG明朝B" panose="02020809000000000000" pitchFamily="17" charset="-128"/>
                <a:cs typeface="+mn-cs"/>
              </a:rPr>
              <a:t>+</a:t>
            </a: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HG明朝B" panose="02020809000000000000" pitchFamily="17" charset="-128"/>
                <a:cs typeface="+mn-cs"/>
              </a:rPr>
              <a:t>/s, 1</a:t>
            </a: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HG明朝B" panose="02020809000000000000" pitchFamily="17" charset="-128"/>
                <a:cs typeface="+mn-cs"/>
                <a:sym typeface="Symbol"/>
              </a:rPr>
              <a:t></a:t>
            </a: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HG明朝B" panose="02020809000000000000" pitchFamily="17" charset="-128"/>
                <a:cs typeface="+mn-cs"/>
              </a:rPr>
              <a:t>10</a:t>
            </a:r>
            <a:r>
              <a:rPr kumimoji="0" lang="en-US" altLang="ja-JP" sz="24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HG明朝B" panose="02020809000000000000" pitchFamily="17" charset="-128"/>
                <a:cs typeface="+mn-cs"/>
              </a:rPr>
              <a:t>7</a:t>
            </a: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HG明朝B" panose="02020809000000000000" pitchFamily="17" charset="-128"/>
                <a:cs typeface="+mn-cs"/>
              </a:rPr>
              <a:t> </a:t>
            </a: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HG明朝B" panose="02020809000000000000" pitchFamily="17" charset="-128"/>
                <a:cs typeface="+mn-cs"/>
              </a:rPr>
              <a:t>m</a:t>
            </a:r>
            <a:r>
              <a:rPr kumimoji="0" lang="en-US" altLang="ja-JP" sz="24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HG明朝B" panose="02020809000000000000" pitchFamily="17" charset="-128"/>
                <a:cs typeface="+mn-cs"/>
              </a:rPr>
              <a:t>-</a:t>
            </a: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HG明朝B" panose="02020809000000000000" pitchFamily="17" charset="-128"/>
                <a:cs typeface="+mn-cs"/>
              </a:rPr>
              <a:t>/s</a:t>
            </a:r>
          </a:p>
        </p:txBody>
      </p:sp>
      <p:grpSp>
        <p:nvGrpSpPr>
          <p:cNvPr id="6" name="グループ化 5"/>
          <p:cNvGrpSpPr/>
          <p:nvPr/>
        </p:nvGrpSpPr>
        <p:grpSpPr>
          <a:xfrm>
            <a:off x="-64852" y="1642981"/>
            <a:ext cx="8736696" cy="4652286"/>
            <a:chOff x="-64852" y="1642981"/>
            <a:chExt cx="8736696" cy="4652286"/>
          </a:xfrm>
        </p:grpSpPr>
        <p:pic>
          <p:nvPicPr>
            <p:cNvPr id="101" name="図 100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32" b="24234"/>
            <a:stretch/>
          </p:blipFill>
          <p:spPr>
            <a:xfrm>
              <a:off x="699089" y="1642981"/>
              <a:ext cx="7972755" cy="4652286"/>
            </a:xfrm>
            <a:prstGeom prst="rect">
              <a:avLst/>
            </a:prstGeom>
          </p:spPr>
        </p:pic>
        <p:sp>
          <p:nvSpPr>
            <p:cNvPr id="105" name="上矢印 104"/>
            <p:cNvSpPr/>
            <p:nvPr/>
          </p:nvSpPr>
          <p:spPr>
            <a:xfrm rot="2700000">
              <a:off x="178405" y="1674073"/>
              <a:ext cx="432000" cy="864000"/>
            </a:xfrm>
            <a:prstGeom prst="upArrow">
              <a:avLst/>
            </a:prstGeom>
            <a:solidFill>
              <a:srgbClr val="FFFF00"/>
            </a:solidFill>
            <a:ln w="381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HG明朝B" panose="02020809000000000000" pitchFamily="17" charset="-128"/>
                <a:cs typeface="+mn-cs"/>
              </a:endParaRPr>
            </a:p>
          </p:txBody>
        </p:sp>
        <p:sp>
          <p:nvSpPr>
            <p:cNvPr id="106" name="テキスト ボックス 105"/>
            <p:cNvSpPr txBox="1"/>
            <p:nvPr/>
          </p:nvSpPr>
          <p:spPr>
            <a:xfrm rot="18900000">
              <a:off x="-64852" y="1906287"/>
              <a:ext cx="883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prstClr val="black"/>
                  </a:solidFill>
                  <a:latin typeface="Rockwell"/>
                  <a:ea typeface="HG明朝B" panose="02020809000000000000" pitchFamily="17" charset="-128"/>
                </a:rPr>
                <a:t>proton</a:t>
              </a:r>
              <a:endParaRPr lang="ja-JP" altLang="en-US" dirty="0">
                <a:solidFill>
                  <a:prstClr val="black"/>
                </a:solidFill>
                <a:latin typeface="Rockwell"/>
                <a:ea typeface="HG明朝B" panose="02020809000000000000" pitchFamily="17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0632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Desktop\ミュオン顕微鏡全体図_eng（カラー）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06" y="528057"/>
            <a:ext cx="8847854" cy="630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/>
          <p:cNvSpPr>
            <a:spLocks noChangeArrowheads="1"/>
          </p:cNvSpPr>
          <p:nvPr/>
        </p:nvSpPr>
        <p:spPr bwMode="auto">
          <a:xfrm>
            <a:off x="827584" y="1628800"/>
            <a:ext cx="13681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</a:rPr>
              <a:t>W</a:t>
            </a:r>
            <a:r>
              <a:rPr lang="en-US" altLang="ja-JP" sz="2000" b="1" dirty="0">
                <a:solidFill>
                  <a:srgbClr val="000000"/>
                </a:solidFill>
              </a:rPr>
              <a:t>(</a:t>
            </a:r>
            <a:r>
              <a:rPr lang="en-US" altLang="ja-JP" sz="2000" b="1" dirty="0">
                <a:solidFill>
                  <a:srgbClr val="FF0000"/>
                </a:solidFill>
              </a:rPr>
              <a:t>2000C</a:t>
            </a:r>
            <a:r>
              <a:rPr lang="en-US" altLang="ja-JP" sz="2000" b="1" dirty="0"/>
              <a:t>)</a:t>
            </a:r>
            <a:endParaRPr lang="ja-JP" altLang="en-US" sz="2000" b="1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>
          <a:xfrm>
            <a:off x="-3871" y="39823"/>
            <a:ext cx="9121200" cy="5760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kumimoji="1" lang="en-US" altLang="ja-JP" sz="3200" dirty="0"/>
              <a:t>U-line:</a:t>
            </a:r>
            <a:r>
              <a:rPr kumimoji="1" lang="ja-JP" altLang="en-US" sz="3200" dirty="0"/>
              <a:t> </a:t>
            </a:r>
            <a:r>
              <a:rPr kumimoji="1" lang="en-US" altLang="ja-JP" sz="3200" dirty="0"/>
              <a:t>Generation of Ultra</a:t>
            </a:r>
            <a:r>
              <a:rPr kumimoji="1" lang="ja-JP" altLang="en-US" sz="3200" dirty="0"/>
              <a:t> </a:t>
            </a:r>
            <a:r>
              <a:rPr lang="ja-JP" altLang="ja-JP" sz="3200" dirty="0"/>
              <a:t>s</a:t>
            </a:r>
            <a:r>
              <a:rPr lang="en-US" altLang="ja-JP" sz="3200" dirty="0"/>
              <a:t>low</a:t>
            </a:r>
            <a:r>
              <a:rPr lang="ja-JP" altLang="en-US" sz="3200" dirty="0"/>
              <a:t> </a:t>
            </a:r>
            <a:r>
              <a:rPr lang="en-US" altLang="ja-JP" sz="3200" dirty="0"/>
              <a:t>muon (USM)</a:t>
            </a:r>
            <a:endParaRPr kumimoji="1" lang="en-US" altLang="ja-JP" sz="3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43508" y="6165304"/>
            <a:ext cx="4838342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dirty="0"/>
              <a:t>USM is generated by the laser resonant ionization method synchronized with the muon beam pulse.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62290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図 34" descr="Gyroscope_precessi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52" y="586516"/>
            <a:ext cx="2286000" cy="2286000"/>
          </a:xfrm>
          <a:prstGeom prst="rect">
            <a:avLst/>
          </a:prstGeom>
        </p:spPr>
      </p:pic>
      <p:sp>
        <p:nvSpPr>
          <p:cNvPr id="49" name="Shape 49"/>
          <p:cNvSpPr>
            <a:spLocks noGrp="1"/>
          </p:cNvSpPr>
          <p:nvPr>
            <p:ph type="sldNum" sz="quarter" idx="4294967295"/>
          </p:nvPr>
        </p:nvSpPr>
        <p:spPr>
          <a:xfrm>
            <a:off x="8974138" y="0"/>
            <a:ext cx="169862" cy="2682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t"/>
          <a:lstStyle>
            <a:lvl1pPr algn="l">
              <a:defRPr sz="13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t>15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7FF47EE-7F90-9D43-BE8A-277478B49EE1}"/>
              </a:ext>
            </a:extLst>
          </p:cNvPr>
          <p:cNvSpPr/>
          <p:nvPr/>
        </p:nvSpPr>
        <p:spPr>
          <a:xfrm>
            <a:off x="1" y="16203"/>
            <a:ext cx="911284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en-US" altLang="ja-JP" sz="3200" dirty="0">
                <a:solidFill>
                  <a:schemeClr val="bg1"/>
                </a:solidFill>
              </a:rPr>
              <a:t>S-line: A surface muon beamline</a:t>
            </a:r>
            <a:endParaRPr lang="en-US" altLang="ja-JP" sz="3200" dirty="0">
              <a:solidFill>
                <a:srgbClr val="FFFF00"/>
              </a:solidFill>
            </a:endParaRPr>
          </a:p>
        </p:txBody>
      </p:sp>
      <p:graphicFrame>
        <p:nvGraphicFramePr>
          <p:cNvPr id="18" name="Object 2"/>
          <p:cNvGraphicFramePr>
            <a:graphicFrameLocks noChangeAspect="1"/>
          </p:cNvGraphicFramePr>
          <p:nvPr/>
        </p:nvGraphicFramePr>
        <p:xfrm>
          <a:off x="726834" y="2192713"/>
          <a:ext cx="3197030" cy="452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10684800" imgH="15149520" progId="AcroExch.Document.7">
                  <p:embed/>
                </p:oleObj>
              </mc:Choice>
              <mc:Fallback>
                <p:oleObj name="Acrobat Document" r:id="rId4" imgW="10684800" imgH="15149520" progId="AcroExch.Document.7">
                  <p:embed/>
                  <p:pic>
                    <p:nvPicPr>
                      <p:cNvPr id="1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834" y="2192713"/>
                        <a:ext cx="3197030" cy="4525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図 19">
            <a:extLst>
              <a:ext uri="{FF2B5EF4-FFF2-40B4-BE49-F238E27FC236}">
                <a16:creationId xmlns:a16="http://schemas.microsoft.com/office/drawing/2014/main" id="{5336C1BC-3285-D445-A467-997A6B1468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4119" y="2786226"/>
            <a:ext cx="2880360" cy="3841727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6768244" y="5301064"/>
            <a:ext cx="23480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Pulse </a:t>
            </a:r>
            <a:r>
              <a:rPr kumimoji="1" lang="en-US" altLang="ja-JP" sz="1400" dirty="0" err="1">
                <a:latin typeface="Symbol" panose="05050102010706020507" pitchFamily="18" charset="2"/>
                <a:cs typeface="Symeteo" panose="00000400000000000000" pitchFamily="2" charset="0"/>
              </a:rPr>
              <a:t>m</a:t>
            </a:r>
            <a:r>
              <a:rPr kumimoji="1" lang="en-US" altLang="ja-JP" sz="1400" dirty="0" err="1"/>
              <a:t>SR</a:t>
            </a:r>
            <a:r>
              <a:rPr kumimoji="1" lang="en-US" altLang="ja-JP" sz="1400" dirty="0"/>
              <a:t>: Highly segmented spectrometer is necessary to avoid the distortion of time spectrum due to pileup.</a:t>
            </a:r>
          </a:p>
          <a:p>
            <a:r>
              <a:rPr kumimoji="1" lang="en-US" altLang="ja-JP" sz="1400" dirty="0"/>
              <a:t>Cf. 5-T magnet needs 3008-ch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07504" y="692696"/>
            <a:ext cx="4968552" cy="147732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dirty="0"/>
              <a:t>S line is dedicated to transport surface muon beam.</a:t>
            </a:r>
            <a:br>
              <a:rPr lang="en-US" altLang="ja-JP" dirty="0"/>
            </a:br>
            <a:r>
              <a:rPr lang="en-US" altLang="ja-JP" dirty="0"/>
              <a:t>By using two kicker system, S line provides muon beams to all 4 areas simultaneously.</a:t>
            </a:r>
            <a:br>
              <a:rPr lang="en-US" altLang="ja-JP" dirty="0"/>
            </a:br>
            <a:r>
              <a:rPr lang="en-US" altLang="ja-JP" dirty="0"/>
              <a:t>At present two experimental areas, S1 and S2, were completed.</a:t>
            </a:r>
            <a:endParaRPr kumimoji="1" lang="en-US" altLang="ja-JP" dirty="0"/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6A448A67-ED3C-0A43-98F8-7F6BFCA35C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811871" y="3138977"/>
            <a:ext cx="2288328" cy="1716246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6990416" y="534159"/>
            <a:ext cx="21540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In the S1 area, a </a:t>
            </a:r>
            <a:r>
              <a:rPr kumimoji="1" lang="en-US" altLang="ja-JP" sz="1400" dirty="0" err="1">
                <a:latin typeface="Symbol" panose="05050102010706020507" pitchFamily="18" charset="2"/>
              </a:rPr>
              <a:t>m</a:t>
            </a:r>
            <a:r>
              <a:rPr kumimoji="1" lang="en-US" altLang="ja-JP" sz="1400" dirty="0" err="1"/>
              <a:t>SR</a:t>
            </a:r>
            <a:r>
              <a:rPr kumimoji="1" lang="en-US" altLang="ja-JP" sz="1400" dirty="0"/>
              <a:t> spectrometer was placed.</a:t>
            </a:r>
          </a:p>
          <a:p>
            <a:r>
              <a:rPr kumimoji="1" lang="en-US" altLang="ja-JP" sz="1400" dirty="0"/>
              <a:t>The S1 area is on</a:t>
            </a:r>
            <a:r>
              <a:rPr lang="en-US" altLang="ja-JP" sz="1400" dirty="0"/>
              <a:t>e of the busiest ones, and users are switching every few days.</a:t>
            </a:r>
          </a:p>
          <a:p>
            <a:r>
              <a:rPr lang="en-US" altLang="ja-JP" sz="1400" dirty="0"/>
              <a:t>The S2 area is partially funded by Okayama-univ. group to perform high-precision measurement of the Mu 1s-2s level.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359544" y="3933056"/>
            <a:ext cx="684000" cy="64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/>
              <a:t>S1</a:t>
            </a:r>
            <a:endParaRPr kumimoji="1" lang="ja-JP" altLang="en-US" sz="3200" dirty="0"/>
          </a:p>
        </p:txBody>
      </p:sp>
      <p:sp>
        <p:nvSpPr>
          <p:cNvPr id="12" name="正方形/長方形 11"/>
          <p:cNvSpPr/>
          <p:nvPr/>
        </p:nvSpPr>
        <p:spPr>
          <a:xfrm>
            <a:off x="1763696" y="2564904"/>
            <a:ext cx="648000" cy="64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/>
              <a:t>S2</a:t>
            </a:r>
            <a:endParaRPr kumimoji="1" lang="ja-JP" altLang="en-US" sz="3200" dirty="0"/>
          </a:p>
        </p:txBody>
      </p:sp>
      <p:sp>
        <p:nvSpPr>
          <p:cNvPr id="13" name="正方形/長方形 12"/>
          <p:cNvSpPr/>
          <p:nvPr/>
        </p:nvSpPr>
        <p:spPr>
          <a:xfrm>
            <a:off x="179512" y="2925008"/>
            <a:ext cx="576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3200" dirty="0"/>
              <a:t>S3</a:t>
            </a:r>
            <a:endParaRPr kumimoji="1" lang="ja-JP" altLang="en-US" sz="3200" dirty="0"/>
          </a:p>
        </p:txBody>
      </p:sp>
      <p:sp>
        <p:nvSpPr>
          <p:cNvPr id="15" name="正方形/長方形 14"/>
          <p:cNvSpPr/>
          <p:nvPr/>
        </p:nvSpPr>
        <p:spPr>
          <a:xfrm>
            <a:off x="755512" y="2276872"/>
            <a:ext cx="576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3200" dirty="0"/>
              <a:t>S4</a:t>
            </a:r>
            <a:endParaRPr kumimoji="1" lang="ja-JP" altLang="en-US" sz="3200" dirty="0"/>
          </a:p>
        </p:txBody>
      </p:sp>
      <p:sp>
        <p:nvSpPr>
          <p:cNvPr id="6" name="フリーフォーム 5"/>
          <p:cNvSpPr/>
          <p:nvPr/>
        </p:nvSpPr>
        <p:spPr>
          <a:xfrm>
            <a:off x="1058352" y="4210916"/>
            <a:ext cx="2188532" cy="2426775"/>
          </a:xfrm>
          <a:custGeom>
            <a:avLst/>
            <a:gdLst>
              <a:gd name="connsiteX0" fmla="*/ 2169923 w 2188532"/>
              <a:gd name="connsiteY0" fmla="*/ 2426775 h 2426775"/>
              <a:gd name="connsiteX1" fmla="*/ 2179399 w 2188532"/>
              <a:gd name="connsiteY1" fmla="*/ 1365503 h 2426775"/>
              <a:gd name="connsiteX2" fmla="*/ 2056216 w 2188532"/>
              <a:gd name="connsiteY2" fmla="*/ 1067020 h 2426775"/>
              <a:gd name="connsiteX3" fmla="*/ 1369231 w 2188532"/>
              <a:gd name="connsiteY3" fmla="*/ 384773 h 2426775"/>
              <a:gd name="connsiteX4" fmla="*/ 1004419 w 2188532"/>
              <a:gd name="connsiteY4" fmla="*/ 119455 h 2426775"/>
              <a:gd name="connsiteX5" fmla="*/ 781741 w 2188532"/>
              <a:gd name="connsiteY5" fmla="*/ 10485 h 2426775"/>
              <a:gd name="connsiteX6" fmla="*/ 0 w 2188532"/>
              <a:gd name="connsiteY6" fmla="*/ 10485 h 2426775"/>
              <a:gd name="connsiteX0" fmla="*/ 2169923 w 2188532"/>
              <a:gd name="connsiteY0" fmla="*/ 2426775 h 2426775"/>
              <a:gd name="connsiteX1" fmla="*/ 2179399 w 2188532"/>
              <a:gd name="connsiteY1" fmla="*/ 1365503 h 2426775"/>
              <a:gd name="connsiteX2" fmla="*/ 2056216 w 2188532"/>
              <a:gd name="connsiteY2" fmla="*/ 1067020 h 2426775"/>
              <a:gd name="connsiteX3" fmla="*/ 1369231 w 2188532"/>
              <a:gd name="connsiteY3" fmla="*/ 384773 h 2426775"/>
              <a:gd name="connsiteX4" fmla="*/ 1004419 w 2188532"/>
              <a:gd name="connsiteY4" fmla="*/ 119455 h 2426775"/>
              <a:gd name="connsiteX5" fmla="*/ 781741 w 2188532"/>
              <a:gd name="connsiteY5" fmla="*/ 10485 h 2426775"/>
              <a:gd name="connsiteX6" fmla="*/ 0 w 2188532"/>
              <a:gd name="connsiteY6" fmla="*/ 10485 h 2426775"/>
              <a:gd name="connsiteX0" fmla="*/ 2169923 w 2188532"/>
              <a:gd name="connsiteY0" fmla="*/ 2426775 h 2426775"/>
              <a:gd name="connsiteX1" fmla="*/ 2179399 w 2188532"/>
              <a:gd name="connsiteY1" fmla="*/ 1365503 h 2426775"/>
              <a:gd name="connsiteX2" fmla="*/ 2056216 w 2188532"/>
              <a:gd name="connsiteY2" fmla="*/ 1067020 h 2426775"/>
              <a:gd name="connsiteX3" fmla="*/ 1369231 w 2188532"/>
              <a:gd name="connsiteY3" fmla="*/ 384773 h 2426775"/>
              <a:gd name="connsiteX4" fmla="*/ 1004419 w 2188532"/>
              <a:gd name="connsiteY4" fmla="*/ 119455 h 2426775"/>
              <a:gd name="connsiteX5" fmla="*/ 781741 w 2188532"/>
              <a:gd name="connsiteY5" fmla="*/ 10485 h 2426775"/>
              <a:gd name="connsiteX6" fmla="*/ 0 w 2188532"/>
              <a:gd name="connsiteY6" fmla="*/ 10485 h 2426775"/>
              <a:gd name="connsiteX0" fmla="*/ 2169923 w 2188532"/>
              <a:gd name="connsiteY0" fmla="*/ 2426775 h 2426775"/>
              <a:gd name="connsiteX1" fmla="*/ 2179399 w 2188532"/>
              <a:gd name="connsiteY1" fmla="*/ 1365503 h 2426775"/>
              <a:gd name="connsiteX2" fmla="*/ 2056216 w 2188532"/>
              <a:gd name="connsiteY2" fmla="*/ 1067020 h 2426775"/>
              <a:gd name="connsiteX3" fmla="*/ 1369231 w 2188532"/>
              <a:gd name="connsiteY3" fmla="*/ 384773 h 2426775"/>
              <a:gd name="connsiteX4" fmla="*/ 781741 w 2188532"/>
              <a:gd name="connsiteY4" fmla="*/ 10485 h 2426775"/>
              <a:gd name="connsiteX5" fmla="*/ 0 w 2188532"/>
              <a:gd name="connsiteY5" fmla="*/ 10485 h 242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88532" h="2426775">
                <a:moveTo>
                  <a:pt x="2169923" y="2426775"/>
                </a:moveTo>
                <a:cubicBezTo>
                  <a:pt x="2184136" y="2009452"/>
                  <a:pt x="2198350" y="1592129"/>
                  <a:pt x="2179399" y="1365503"/>
                </a:cubicBezTo>
                <a:cubicBezTo>
                  <a:pt x="2160448" y="1138877"/>
                  <a:pt x="2191244" y="1230475"/>
                  <a:pt x="2056216" y="1067020"/>
                </a:cubicBezTo>
                <a:cubicBezTo>
                  <a:pt x="1921188" y="903565"/>
                  <a:pt x="1581644" y="560862"/>
                  <a:pt x="1369231" y="384773"/>
                </a:cubicBezTo>
                <a:cubicBezTo>
                  <a:pt x="1156819" y="208684"/>
                  <a:pt x="1009946" y="72866"/>
                  <a:pt x="781741" y="10485"/>
                </a:cubicBezTo>
                <a:cubicBezTo>
                  <a:pt x="614338" y="-7677"/>
                  <a:pt x="307169" y="1404"/>
                  <a:pt x="0" y="10485"/>
                </a:cubicBezTo>
              </a:path>
            </a:pathLst>
          </a:custGeom>
          <a:noFill/>
          <a:ln w="57150">
            <a:solidFill>
              <a:schemeClr val="accent6"/>
            </a:solidFill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フリーフォーム 15"/>
          <p:cNvSpPr/>
          <p:nvPr/>
        </p:nvSpPr>
        <p:spPr>
          <a:xfrm>
            <a:off x="2024848" y="3235934"/>
            <a:ext cx="1222036" cy="3401757"/>
          </a:xfrm>
          <a:custGeom>
            <a:avLst/>
            <a:gdLst>
              <a:gd name="connsiteX0" fmla="*/ 2169923 w 2188532"/>
              <a:gd name="connsiteY0" fmla="*/ 2426775 h 2426775"/>
              <a:gd name="connsiteX1" fmla="*/ 2179399 w 2188532"/>
              <a:gd name="connsiteY1" fmla="*/ 1365503 h 2426775"/>
              <a:gd name="connsiteX2" fmla="*/ 2056216 w 2188532"/>
              <a:gd name="connsiteY2" fmla="*/ 1067020 h 2426775"/>
              <a:gd name="connsiteX3" fmla="*/ 1369231 w 2188532"/>
              <a:gd name="connsiteY3" fmla="*/ 384773 h 2426775"/>
              <a:gd name="connsiteX4" fmla="*/ 1004419 w 2188532"/>
              <a:gd name="connsiteY4" fmla="*/ 119455 h 2426775"/>
              <a:gd name="connsiteX5" fmla="*/ 781741 w 2188532"/>
              <a:gd name="connsiteY5" fmla="*/ 10485 h 2426775"/>
              <a:gd name="connsiteX6" fmla="*/ 0 w 2188532"/>
              <a:gd name="connsiteY6" fmla="*/ 10485 h 2426775"/>
              <a:gd name="connsiteX0" fmla="*/ 2169923 w 2188532"/>
              <a:gd name="connsiteY0" fmla="*/ 2426775 h 2426775"/>
              <a:gd name="connsiteX1" fmla="*/ 2179399 w 2188532"/>
              <a:gd name="connsiteY1" fmla="*/ 1365503 h 2426775"/>
              <a:gd name="connsiteX2" fmla="*/ 2056216 w 2188532"/>
              <a:gd name="connsiteY2" fmla="*/ 1067020 h 2426775"/>
              <a:gd name="connsiteX3" fmla="*/ 1369231 w 2188532"/>
              <a:gd name="connsiteY3" fmla="*/ 384773 h 2426775"/>
              <a:gd name="connsiteX4" fmla="*/ 1004419 w 2188532"/>
              <a:gd name="connsiteY4" fmla="*/ 119455 h 2426775"/>
              <a:gd name="connsiteX5" fmla="*/ 781741 w 2188532"/>
              <a:gd name="connsiteY5" fmla="*/ 10485 h 2426775"/>
              <a:gd name="connsiteX6" fmla="*/ 0 w 2188532"/>
              <a:gd name="connsiteY6" fmla="*/ 10485 h 2426775"/>
              <a:gd name="connsiteX0" fmla="*/ 2169923 w 2188532"/>
              <a:gd name="connsiteY0" fmla="*/ 2426775 h 2426775"/>
              <a:gd name="connsiteX1" fmla="*/ 2179399 w 2188532"/>
              <a:gd name="connsiteY1" fmla="*/ 1365503 h 2426775"/>
              <a:gd name="connsiteX2" fmla="*/ 2056216 w 2188532"/>
              <a:gd name="connsiteY2" fmla="*/ 1067020 h 2426775"/>
              <a:gd name="connsiteX3" fmla="*/ 1369231 w 2188532"/>
              <a:gd name="connsiteY3" fmla="*/ 384773 h 2426775"/>
              <a:gd name="connsiteX4" fmla="*/ 1004419 w 2188532"/>
              <a:gd name="connsiteY4" fmla="*/ 119455 h 2426775"/>
              <a:gd name="connsiteX5" fmla="*/ 781741 w 2188532"/>
              <a:gd name="connsiteY5" fmla="*/ 10485 h 2426775"/>
              <a:gd name="connsiteX6" fmla="*/ 0 w 2188532"/>
              <a:gd name="connsiteY6" fmla="*/ 10485 h 2426775"/>
              <a:gd name="connsiteX0" fmla="*/ 2169923 w 2188532"/>
              <a:gd name="connsiteY0" fmla="*/ 2426775 h 2426775"/>
              <a:gd name="connsiteX1" fmla="*/ 2179399 w 2188532"/>
              <a:gd name="connsiteY1" fmla="*/ 1365503 h 2426775"/>
              <a:gd name="connsiteX2" fmla="*/ 2056216 w 2188532"/>
              <a:gd name="connsiteY2" fmla="*/ 1067020 h 2426775"/>
              <a:gd name="connsiteX3" fmla="*/ 1369231 w 2188532"/>
              <a:gd name="connsiteY3" fmla="*/ 384773 h 2426775"/>
              <a:gd name="connsiteX4" fmla="*/ 781741 w 2188532"/>
              <a:gd name="connsiteY4" fmla="*/ 10485 h 2426775"/>
              <a:gd name="connsiteX5" fmla="*/ 0 w 2188532"/>
              <a:gd name="connsiteY5" fmla="*/ 10485 h 2426775"/>
              <a:gd name="connsiteX0" fmla="*/ 2169923 w 2188532"/>
              <a:gd name="connsiteY0" fmla="*/ 2616401 h 2616401"/>
              <a:gd name="connsiteX1" fmla="*/ 2179399 w 2188532"/>
              <a:gd name="connsiteY1" fmla="*/ 1555129 h 2616401"/>
              <a:gd name="connsiteX2" fmla="*/ 2056216 w 2188532"/>
              <a:gd name="connsiteY2" fmla="*/ 1256646 h 2616401"/>
              <a:gd name="connsiteX3" fmla="*/ 1369231 w 2188532"/>
              <a:gd name="connsiteY3" fmla="*/ 574399 h 2616401"/>
              <a:gd name="connsiteX4" fmla="*/ 994943 w 2188532"/>
              <a:gd name="connsiteY4" fmla="*/ 1122 h 2616401"/>
              <a:gd name="connsiteX5" fmla="*/ 0 w 2188532"/>
              <a:gd name="connsiteY5" fmla="*/ 200111 h 2616401"/>
              <a:gd name="connsiteX0" fmla="*/ 1181982 w 1200591"/>
              <a:gd name="connsiteY0" fmla="*/ 3401864 h 3401864"/>
              <a:gd name="connsiteX1" fmla="*/ 1191458 w 1200591"/>
              <a:gd name="connsiteY1" fmla="*/ 2340592 h 3401864"/>
              <a:gd name="connsiteX2" fmla="*/ 1068275 w 1200591"/>
              <a:gd name="connsiteY2" fmla="*/ 2042109 h 3401864"/>
              <a:gd name="connsiteX3" fmla="*/ 381290 w 1200591"/>
              <a:gd name="connsiteY3" fmla="*/ 1359862 h 3401864"/>
              <a:gd name="connsiteX4" fmla="*/ 7002 w 1200591"/>
              <a:gd name="connsiteY4" fmla="*/ 786585 h 3401864"/>
              <a:gd name="connsiteX5" fmla="*/ 11740 w 1200591"/>
              <a:gd name="connsiteY5" fmla="*/ 107 h 3401864"/>
              <a:gd name="connsiteX0" fmla="*/ 1203427 w 1222036"/>
              <a:gd name="connsiteY0" fmla="*/ 3401757 h 3401757"/>
              <a:gd name="connsiteX1" fmla="*/ 1212903 w 1222036"/>
              <a:gd name="connsiteY1" fmla="*/ 2340485 h 3401757"/>
              <a:gd name="connsiteX2" fmla="*/ 1089720 w 1222036"/>
              <a:gd name="connsiteY2" fmla="*/ 2042002 h 3401757"/>
              <a:gd name="connsiteX3" fmla="*/ 402735 w 1222036"/>
              <a:gd name="connsiteY3" fmla="*/ 1359755 h 3401757"/>
              <a:gd name="connsiteX4" fmla="*/ 28447 w 1222036"/>
              <a:gd name="connsiteY4" fmla="*/ 786478 h 3401757"/>
              <a:gd name="connsiteX5" fmla="*/ 33185 w 1222036"/>
              <a:gd name="connsiteY5" fmla="*/ 0 h 3401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2036" h="3401757">
                <a:moveTo>
                  <a:pt x="1203427" y="3401757"/>
                </a:moveTo>
                <a:cubicBezTo>
                  <a:pt x="1217640" y="2984434"/>
                  <a:pt x="1231854" y="2567111"/>
                  <a:pt x="1212903" y="2340485"/>
                </a:cubicBezTo>
                <a:cubicBezTo>
                  <a:pt x="1193952" y="2113859"/>
                  <a:pt x="1224748" y="2205457"/>
                  <a:pt x="1089720" y="2042002"/>
                </a:cubicBezTo>
                <a:cubicBezTo>
                  <a:pt x="954692" y="1878547"/>
                  <a:pt x="579614" y="1569009"/>
                  <a:pt x="402735" y="1359755"/>
                </a:cubicBezTo>
                <a:cubicBezTo>
                  <a:pt x="225856" y="1150501"/>
                  <a:pt x="90039" y="1013104"/>
                  <a:pt x="28447" y="786478"/>
                </a:cubicBezTo>
                <a:cubicBezTo>
                  <a:pt x="-33145" y="559852"/>
                  <a:pt x="22920" y="336780"/>
                  <a:pt x="33185" y="0"/>
                </a:cubicBezTo>
              </a:path>
            </a:pathLst>
          </a:custGeom>
          <a:noFill/>
          <a:ln w="57150">
            <a:solidFill>
              <a:schemeClr val="accent6"/>
            </a:solidFill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リーフォーム 6"/>
          <p:cNvSpPr/>
          <p:nvPr/>
        </p:nvSpPr>
        <p:spPr>
          <a:xfrm>
            <a:off x="793034" y="3180942"/>
            <a:ext cx="1241310" cy="1021508"/>
          </a:xfrm>
          <a:custGeom>
            <a:avLst/>
            <a:gdLst>
              <a:gd name="connsiteX0" fmla="*/ 1241310 w 1241310"/>
              <a:gd name="connsiteY0" fmla="*/ 1021508 h 1021508"/>
              <a:gd name="connsiteX1" fmla="*/ 644344 w 1241310"/>
              <a:gd name="connsiteY1" fmla="*/ 415066 h 1021508"/>
              <a:gd name="connsiteX2" fmla="*/ 194251 w 1241310"/>
              <a:gd name="connsiteY2" fmla="*/ 50254 h 1021508"/>
              <a:gd name="connsiteX3" fmla="*/ 0 w 1241310"/>
              <a:gd name="connsiteY3" fmla="*/ 12351 h 1021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1310" h="1021508">
                <a:moveTo>
                  <a:pt x="1241310" y="1021508"/>
                </a:moveTo>
                <a:cubicBezTo>
                  <a:pt x="1030082" y="799225"/>
                  <a:pt x="818854" y="576942"/>
                  <a:pt x="644344" y="415066"/>
                </a:cubicBezTo>
                <a:cubicBezTo>
                  <a:pt x="469834" y="253190"/>
                  <a:pt x="301642" y="117373"/>
                  <a:pt x="194251" y="50254"/>
                </a:cubicBezTo>
                <a:cubicBezTo>
                  <a:pt x="86860" y="-16865"/>
                  <a:pt x="43430" y="-2257"/>
                  <a:pt x="0" y="12351"/>
                </a:cubicBezTo>
              </a:path>
            </a:pathLst>
          </a:custGeom>
          <a:noFill/>
          <a:ln w="38100">
            <a:solidFill>
              <a:schemeClr val="accent6"/>
            </a:solidFill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フリーフォーム 18"/>
          <p:cNvSpPr/>
          <p:nvPr/>
        </p:nvSpPr>
        <p:spPr>
          <a:xfrm>
            <a:off x="977809" y="2879553"/>
            <a:ext cx="1056535" cy="1322896"/>
          </a:xfrm>
          <a:custGeom>
            <a:avLst/>
            <a:gdLst>
              <a:gd name="connsiteX0" fmla="*/ 1241310 w 1241310"/>
              <a:gd name="connsiteY0" fmla="*/ 1021508 h 1021508"/>
              <a:gd name="connsiteX1" fmla="*/ 644344 w 1241310"/>
              <a:gd name="connsiteY1" fmla="*/ 415066 h 1021508"/>
              <a:gd name="connsiteX2" fmla="*/ 194251 w 1241310"/>
              <a:gd name="connsiteY2" fmla="*/ 50254 h 1021508"/>
              <a:gd name="connsiteX3" fmla="*/ 0 w 1241310"/>
              <a:gd name="connsiteY3" fmla="*/ 12351 h 1021508"/>
              <a:gd name="connsiteX0" fmla="*/ 1241310 w 1241310"/>
              <a:gd name="connsiteY0" fmla="*/ 1095875 h 1095875"/>
              <a:gd name="connsiteX1" fmla="*/ 644344 w 1241310"/>
              <a:gd name="connsiteY1" fmla="*/ 489433 h 1095875"/>
              <a:gd name="connsiteX2" fmla="*/ 293746 w 1241310"/>
              <a:gd name="connsiteY2" fmla="*/ 20389 h 1095875"/>
              <a:gd name="connsiteX3" fmla="*/ 0 w 1241310"/>
              <a:gd name="connsiteY3" fmla="*/ 86718 h 1095875"/>
              <a:gd name="connsiteX0" fmla="*/ 1056535 w 1056535"/>
              <a:gd name="connsiteY0" fmla="*/ 1322896 h 1322896"/>
              <a:gd name="connsiteX1" fmla="*/ 459569 w 1056535"/>
              <a:gd name="connsiteY1" fmla="*/ 716454 h 1322896"/>
              <a:gd name="connsiteX2" fmla="*/ 108971 w 1056535"/>
              <a:gd name="connsiteY2" fmla="*/ 247410 h 1322896"/>
              <a:gd name="connsiteX3" fmla="*/ 0 w 1056535"/>
              <a:gd name="connsiteY3" fmla="*/ 1042 h 1322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6535" h="1322896">
                <a:moveTo>
                  <a:pt x="1056535" y="1322896"/>
                </a:moveTo>
                <a:cubicBezTo>
                  <a:pt x="845307" y="1100613"/>
                  <a:pt x="617496" y="895702"/>
                  <a:pt x="459569" y="716454"/>
                </a:cubicBezTo>
                <a:cubicBezTo>
                  <a:pt x="301642" y="537206"/>
                  <a:pt x="185566" y="366645"/>
                  <a:pt x="108971" y="247410"/>
                </a:cubicBezTo>
                <a:cubicBezTo>
                  <a:pt x="32376" y="128175"/>
                  <a:pt x="43430" y="-13566"/>
                  <a:pt x="0" y="1042"/>
                </a:cubicBezTo>
              </a:path>
            </a:pathLst>
          </a:custGeom>
          <a:noFill/>
          <a:ln w="38100">
            <a:solidFill>
              <a:schemeClr val="accent6"/>
            </a:solidFill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/>
        </p:nvGrpSpPr>
        <p:grpSpPr>
          <a:xfrm>
            <a:off x="3354380" y="2781000"/>
            <a:ext cx="3665892" cy="2600038"/>
            <a:chOff x="3354380" y="3169146"/>
            <a:chExt cx="3665892" cy="2600038"/>
          </a:xfrm>
        </p:grpSpPr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54380" y="3169146"/>
              <a:ext cx="3665892" cy="260003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3722685" y="5227633"/>
              <a:ext cx="3123227" cy="369332"/>
            </a:xfrm>
            <a:prstGeom prst="rect">
              <a:avLst/>
            </a:prstGeom>
            <a:solidFill>
              <a:schemeClr val="lt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The 1</a:t>
              </a:r>
              <a:r>
                <a:rPr kumimoji="1" lang="en-US" altLang="ja-JP" baseline="30000" dirty="0"/>
                <a:t>st</a:t>
              </a:r>
              <a:r>
                <a:rPr kumimoji="1" lang="en-US" altLang="ja-JP" dirty="0"/>
                <a:t> spectrum of 5-T magnet</a:t>
              </a:r>
              <a:endParaRPr kumimoji="1" lang="ja-JP" altLang="en-US" dirty="0"/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-13342" y="4865142"/>
            <a:ext cx="2638165" cy="1928345"/>
            <a:chOff x="-1167447" y="4927596"/>
            <a:chExt cx="2638165" cy="1928345"/>
          </a:xfrm>
        </p:grpSpPr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1032" y="4927596"/>
              <a:ext cx="2571750" cy="1928345"/>
            </a:xfrm>
            <a:prstGeom prst="rect">
              <a:avLst/>
            </a:prstGeom>
          </p:spPr>
        </p:pic>
        <p:sp>
          <p:nvSpPr>
            <p:cNvPr id="24" name="テキスト ボックス 23"/>
            <p:cNvSpPr txBox="1"/>
            <p:nvPr/>
          </p:nvSpPr>
          <p:spPr>
            <a:xfrm>
              <a:off x="-1167447" y="5997152"/>
              <a:ext cx="5870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S1</a:t>
              </a:r>
              <a:endParaRPr kumimoji="1" lang="ja-JP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200859" y="4997559"/>
              <a:ext cx="5870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S2</a:t>
              </a:r>
              <a:endParaRPr kumimoji="1" lang="ja-JP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1" name="テキスト ボックス 10"/>
          <p:cNvSpPr txBox="1"/>
          <p:nvPr/>
        </p:nvSpPr>
        <p:spPr>
          <a:xfrm>
            <a:off x="957151" y="3250208"/>
            <a:ext cx="765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Kicker</a:t>
            </a:r>
            <a:endParaRPr kumimoji="1" lang="ja-JP" altLang="en-US" b="1" dirty="0"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242737" y="4538433"/>
            <a:ext cx="765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Kicker</a:t>
            </a:r>
            <a:endParaRPr kumimoji="1" lang="ja-JP" altLang="en-US" b="1" dirty="0"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4514FB1-CA3E-BCC9-C492-7C30BAFAFD6A}"/>
              </a:ext>
            </a:extLst>
          </p:cNvPr>
          <p:cNvSpPr txBox="1"/>
          <p:nvPr/>
        </p:nvSpPr>
        <p:spPr>
          <a:xfrm>
            <a:off x="6664183" y="6453000"/>
            <a:ext cx="25158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A. Koda</a:t>
            </a:r>
            <a:r>
              <a:rPr lang="en-US" altLang="ja-JP" sz="2000" dirty="0">
                <a:solidFill>
                  <a:srgbClr val="FF0000"/>
                </a:solidFill>
              </a:rPr>
              <a:t>’s presentation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800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コンテンツ プレースホルダ 5" descr="g4ou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48680"/>
            <a:ext cx="6382153" cy="6249683"/>
          </a:xfrm>
          <a:prstGeom prst="rect">
            <a:avLst/>
          </a:prstGeom>
        </p:spPr>
      </p:pic>
      <p:sp>
        <p:nvSpPr>
          <p:cNvPr id="36" name="テキスト ボックス 35"/>
          <p:cNvSpPr txBox="1"/>
          <p:nvPr/>
        </p:nvSpPr>
        <p:spPr>
          <a:xfrm>
            <a:off x="35496" y="1052736"/>
            <a:ext cx="2657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white"/>
                </a:solidFill>
                <a:latin typeface="Rockwell"/>
                <a:ea typeface="HG明朝B" panose="02020809000000000000" pitchFamily="17" charset="-128"/>
              </a:rPr>
              <a:t>Capture solenoid (HS1)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35496" y="1916832"/>
            <a:ext cx="2587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white"/>
                </a:solidFill>
                <a:latin typeface="Rockwell"/>
                <a:ea typeface="HG明朝B" panose="02020809000000000000" pitchFamily="17" charset="-128"/>
              </a:rPr>
              <a:t>Bending magnet (HB1)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179512" y="2492896"/>
            <a:ext cx="2180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white"/>
                </a:solidFill>
                <a:latin typeface="Rockwell"/>
                <a:ea typeface="HG明朝B" panose="02020809000000000000" pitchFamily="17" charset="-128"/>
              </a:rPr>
              <a:t>Gate valve (HGV1)</a:t>
            </a: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179512" y="4438853"/>
            <a:ext cx="2189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white"/>
                </a:solidFill>
                <a:latin typeface="Rockwell"/>
                <a:ea typeface="HG明朝B" panose="02020809000000000000" pitchFamily="17" charset="-128"/>
              </a:rPr>
              <a:t>Transport solenoid</a:t>
            </a:r>
          </a:p>
          <a:p>
            <a:r>
              <a:rPr lang="en-US" altLang="ja-JP" dirty="0">
                <a:solidFill>
                  <a:prstClr val="white"/>
                </a:solidFill>
                <a:latin typeface="Rockwell"/>
                <a:ea typeface="HG明朝B" panose="02020809000000000000" pitchFamily="17" charset="-128"/>
              </a:rPr>
              <a:t>(HS2 and HS3)</a:t>
            </a:r>
          </a:p>
        </p:txBody>
      </p:sp>
      <p:cxnSp>
        <p:nvCxnSpPr>
          <p:cNvPr id="40" name="直線コネクタ 39"/>
          <p:cNvCxnSpPr/>
          <p:nvPr/>
        </p:nvCxnSpPr>
        <p:spPr>
          <a:xfrm rot="19800000">
            <a:off x="2057582" y="3032956"/>
            <a:ext cx="3312368" cy="0"/>
          </a:xfrm>
          <a:prstGeom prst="line">
            <a:avLst/>
          </a:prstGeom>
          <a:noFill/>
          <a:ln w="38100" cap="flat" cmpd="sng" algn="ctr">
            <a:solidFill>
              <a:srgbClr val="8E736A"/>
            </a:solidFill>
            <a:prstDash val="solid"/>
          </a:ln>
          <a:effectLst>
            <a:outerShdw blurRad="50800" dist="38100" dir="5400000" rotWithShape="0">
              <a:srgbClr val="000000">
                <a:alpha val="43137"/>
              </a:srgbClr>
            </a:outerShdw>
          </a:effectLst>
        </p:spPr>
      </p:cxnSp>
      <p:sp>
        <p:nvSpPr>
          <p:cNvPr id="41" name="テキスト ボックス 40"/>
          <p:cNvSpPr txBox="1"/>
          <p:nvPr/>
        </p:nvSpPr>
        <p:spPr>
          <a:xfrm rot="19800000">
            <a:off x="2978702" y="2248793"/>
            <a:ext cx="2766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prstClr val="white"/>
                </a:solidFill>
                <a:latin typeface="Rockwell"/>
                <a:ea typeface="HG明朝B" panose="02020809000000000000" pitchFamily="17" charset="-128"/>
              </a:rPr>
              <a:t>↑</a:t>
            </a:r>
            <a:r>
              <a:rPr lang="en-US" altLang="ja-JP" dirty="0">
                <a:solidFill>
                  <a:prstClr val="white"/>
                </a:solidFill>
                <a:latin typeface="Rockwell"/>
                <a:ea typeface="HG明朝B" panose="02020809000000000000" pitchFamily="17" charset="-128"/>
              </a:rPr>
              <a:t>beam transport tunnel</a:t>
            </a:r>
          </a:p>
        </p:txBody>
      </p:sp>
      <p:sp>
        <p:nvSpPr>
          <p:cNvPr id="42" name="右中かっこ 41"/>
          <p:cNvSpPr/>
          <p:nvPr/>
        </p:nvSpPr>
        <p:spPr>
          <a:xfrm rot="19800000">
            <a:off x="3462939" y="3254149"/>
            <a:ext cx="432048" cy="1152128"/>
          </a:xfrm>
          <a:prstGeom prst="rightBrace">
            <a:avLst/>
          </a:prstGeom>
          <a:noFill/>
          <a:ln w="38100" cap="flat" cmpd="sng" algn="ctr">
            <a:solidFill>
              <a:srgbClr val="727CA3">
                <a:shade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HG明朝B" panose="02020809000000000000" pitchFamily="17" charset="-128"/>
              <a:cs typeface="+mn-cs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 rot="19800000">
            <a:off x="3674960" y="2676044"/>
            <a:ext cx="2903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white"/>
                </a:solidFill>
                <a:latin typeface="Rockwell"/>
                <a:ea typeface="HG明朝B" panose="02020809000000000000" pitchFamily="17" charset="-128"/>
              </a:rPr>
              <a:t>Kicker magnets and/or</a:t>
            </a:r>
            <a:br>
              <a:rPr lang="en-US" altLang="ja-JP" dirty="0">
                <a:solidFill>
                  <a:prstClr val="white"/>
                </a:solidFill>
                <a:latin typeface="Rockwell"/>
                <a:ea typeface="HG明朝B" panose="02020809000000000000" pitchFamily="17" charset="-128"/>
              </a:rPr>
            </a:br>
            <a:r>
              <a:rPr lang="en-US" altLang="ja-JP" dirty="0" err="1">
                <a:solidFill>
                  <a:prstClr val="white"/>
                </a:solidFill>
                <a:latin typeface="Rockwell"/>
                <a:ea typeface="HG明朝B" panose="02020809000000000000" pitchFamily="17" charset="-128"/>
              </a:rPr>
              <a:t>wien</a:t>
            </a:r>
            <a:r>
              <a:rPr lang="en-US" altLang="ja-JP" dirty="0">
                <a:solidFill>
                  <a:prstClr val="white"/>
                </a:solidFill>
                <a:latin typeface="Rockwell"/>
                <a:ea typeface="HG明朝B" panose="02020809000000000000" pitchFamily="17" charset="-128"/>
              </a:rPr>
              <a:t> filers are installable</a:t>
            </a: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539552" y="5661248"/>
            <a:ext cx="3744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white"/>
                </a:solidFill>
                <a:latin typeface="Rockwell"/>
                <a:ea typeface="HG明朝B" panose="02020809000000000000" pitchFamily="17" charset="-128"/>
              </a:rPr>
              <a:t>Septum or bending magnet (HB2)</a:t>
            </a:r>
          </a:p>
        </p:txBody>
      </p:sp>
      <p:sp>
        <p:nvSpPr>
          <p:cNvPr id="45" name="下矢印 44"/>
          <p:cNvSpPr/>
          <p:nvPr/>
        </p:nvSpPr>
        <p:spPr>
          <a:xfrm rot="19800000">
            <a:off x="4507636" y="5932980"/>
            <a:ext cx="265681" cy="706084"/>
          </a:xfrm>
          <a:prstGeom prst="downArrow">
            <a:avLst/>
          </a:prstGeom>
          <a:solidFill>
            <a:srgbClr val="D2DA7A"/>
          </a:solidFill>
          <a:ln w="38100" cap="flat" cmpd="sng" algn="ctr">
            <a:solidFill>
              <a:srgbClr val="D2DA7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HG明朝B" panose="02020809000000000000" pitchFamily="17" charset="-128"/>
              <a:cs typeface="+mn-cs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4826984" y="6525344"/>
            <a:ext cx="3274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white"/>
                </a:solidFill>
                <a:effectLst>
                  <a:glow rad="101600">
                    <a:schemeClr val="tx1">
                      <a:alpha val="85000"/>
                    </a:schemeClr>
                  </a:glow>
                </a:effectLst>
                <a:latin typeface="Rockwell"/>
                <a:ea typeface="HG明朝B" panose="02020809000000000000" pitchFamily="17" charset="-128"/>
              </a:rPr>
              <a:t>Experimental area #2 and #3</a:t>
            </a:r>
          </a:p>
        </p:txBody>
      </p:sp>
      <p:sp>
        <p:nvSpPr>
          <p:cNvPr id="47" name="下矢印 46"/>
          <p:cNvSpPr/>
          <p:nvPr/>
        </p:nvSpPr>
        <p:spPr>
          <a:xfrm rot="19800000">
            <a:off x="2369640" y="3269221"/>
            <a:ext cx="360040" cy="504056"/>
          </a:xfrm>
          <a:prstGeom prst="downArrow">
            <a:avLst/>
          </a:prstGeom>
          <a:solidFill>
            <a:srgbClr val="FF0000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wrap="none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HG明朝B" panose="02020809000000000000" pitchFamily="17" charset="-128"/>
                <a:cs typeface="+mn-cs"/>
              </a:rPr>
              <a:t>+B</a:t>
            </a:r>
            <a:endParaRPr kumimoji="0" lang="ja-JP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HG明朝B" panose="02020809000000000000" pitchFamily="17" charset="-128"/>
              <a:cs typeface="+mn-cs"/>
            </a:endParaRPr>
          </a:p>
        </p:txBody>
      </p:sp>
      <p:sp>
        <p:nvSpPr>
          <p:cNvPr id="48" name="下矢印 47"/>
          <p:cNvSpPr/>
          <p:nvPr/>
        </p:nvSpPr>
        <p:spPr>
          <a:xfrm rot="9000000">
            <a:off x="3245968" y="4740907"/>
            <a:ext cx="360040" cy="504056"/>
          </a:xfrm>
          <a:prstGeom prst="downArrow">
            <a:avLst/>
          </a:prstGeom>
          <a:solidFill>
            <a:srgbClr val="FF0000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wrap="none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HG明朝B" panose="02020809000000000000" pitchFamily="17" charset="-128"/>
                <a:cs typeface="+mn-cs"/>
              </a:rPr>
              <a:t>-B</a:t>
            </a:r>
            <a:endParaRPr kumimoji="0" lang="ja-JP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HG明朝B" panose="02020809000000000000" pitchFamily="17" charset="-128"/>
              <a:cs typeface="+mn-cs"/>
            </a:endParaRPr>
          </a:p>
        </p:txBody>
      </p:sp>
      <p:cxnSp>
        <p:nvCxnSpPr>
          <p:cNvPr id="49" name="直線コネクタ 48"/>
          <p:cNvCxnSpPr>
            <a:stCxn id="39" idx="3"/>
          </p:cNvCxnSpPr>
          <p:nvPr/>
        </p:nvCxnSpPr>
        <p:spPr>
          <a:xfrm flipV="1">
            <a:off x="2368829" y="3573016"/>
            <a:ext cx="546987" cy="1189003"/>
          </a:xfrm>
          <a:prstGeom prst="line">
            <a:avLst/>
          </a:prstGeom>
          <a:noFill/>
          <a:ln w="9525" cap="flat" cmpd="sng" algn="ctr">
            <a:solidFill>
              <a:srgbClr val="727CA3">
                <a:shade val="80000"/>
              </a:srgbClr>
            </a:solidFill>
            <a:prstDash val="solid"/>
            <a:tailEnd type="triangle" w="lg" len="lg"/>
          </a:ln>
          <a:effectLst/>
        </p:spPr>
      </p:cxnSp>
      <p:cxnSp>
        <p:nvCxnSpPr>
          <p:cNvPr id="50" name="直線コネクタ 49"/>
          <p:cNvCxnSpPr>
            <a:stCxn id="39" idx="3"/>
          </p:cNvCxnSpPr>
          <p:nvPr/>
        </p:nvCxnSpPr>
        <p:spPr>
          <a:xfrm flipV="1">
            <a:off x="2368829" y="4725144"/>
            <a:ext cx="1195059" cy="36875"/>
          </a:xfrm>
          <a:prstGeom prst="line">
            <a:avLst/>
          </a:prstGeom>
          <a:noFill/>
          <a:ln w="9525" cap="flat" cmpd="sng" algn="ctr">
            <a:solidFill>
              <a:srgbClr val="727CA3">
                <a:shade val="80000"/>
              </a:srgbClr>
            </a:solidFill>
            <a:prstDash val="solid"/>
            <a:tailEnd type="triangle" w="lg" len="lg"/>
          </a:ln>
          <a:effectLst/>
        </p:spPr>
      </p:cxnSp>
      <p:sp>
        <p:nvSpPr>
          <p:cNvPr id="51" name="テキスト ボックス 50"/>
          <p:cNvSpPr txBox="1"/>
          <p:nvPr/>
        </p:nvSpPr>
        <p:spPr>
          <a:xfrm>
            <a:off x="0" y="6237312"/>
            <a:ext cx="3707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prstClr val="white"/>
                </a:solidFill>
                <a:latin typeface="Rockwell"/>
                <a:ea typeface="HG明朝B" panose="02020809000000000000" pitchFamily="17" charset="-128"/>
              </a:rPr>
              <a:t>Conceptual design was proposed by J. </a:t>
            </a:r>
            <a:r>
              <a:rPr lang="en-US" altLang="ja-JP" dirty="0" err="1">
                <a:solidFill>
                  <a:prstClr val="white"/>
                </a:solidFill>
                <a:latin typeface="Rockwell"/>
                <a:ea typeface="HG明朝B" panose="02020809000000000000" pitchFamily="17" charset="-128"/>
              </a:rPr>
              <a:t>Doornbos</a:t>
            </a:r>
            <a:r>
              <a:rPr lang="en-US" altLang="ja-JP" dirty="0">
                <a:solidFill>
                  <a:prstClr val="white"/>
                </a:solidFill>
                <a:latin typeface="Rockwell"/>
                <a:ea typeface="HG明朝B" panose="02020809000000000000" pitchFamily="17" charset="-128"/>
              </a:rPr>
              <a:t>, TRIUMF.</a:t>
            </a:r>
            <a:endParaRPr lang="ja-JP" altLang="en-US" dirty="0">
              <a:solidFill>
                <a:prstClr val="white"/>
              </a:solidFill>
              <a:latin typeface="Rockwell"/>
              <a:ea typeface="HG明朝B" panose="02020809000000000000" pitchFamily="17" charset="-128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5879372" y="2925000"/>
            <a:ext cx="3156628" cy="286232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tx1"/>
                </a:solidFill>
                <a:latin typeface="Rockwell"/>
                <a:ea typeface="HG明朝B" panose="02020809000000000000" pitchFamily="17" charset="-128"/>
              </a:rPr>
              <a:t>Adopting a new beamline concept which is confirmed by a particle tracking simulation, the H line is designed to provide a high-intensity beam with a wide-range momentum tunability to each of several areas.</a:t>
            </a:r>
          </a:p>
          <a:p>
            <a:r>
              <a:rPr lang="en-US" altLang="ja-JP" dirty="0">
                <a:solidFill>
                  <a:schemeClr val="tx1"/>
                </a:solidFill>
                <a:latin typeface="Rockwell"/>
                <a:ea typeface="HG明朝B" panose="02020809000000000000" pitchFamily="17" charset="-128"/>
              </a:rPr>
              <a:t>The muon beamline of MLF-TS2 inherited this concept.</a:t>
            </a: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5436096" y="5867980"/>
            <a:ext cx="2481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white"/>
                </a:solidFill>
                <a:effectLst>
                  <a:glow rad="101600">
                    <a:schemeClr val="tx1">
                      <a:alpha val="85000"/>
                    </a:schemeClr>
                  </a:glow>
                </a:effectLst>
                <a:latin typeface="Rockwell"/>
                <a:ea typeface="HG明朝B" panose="02020809000000000000" pitchFamily="17" charset="-128"/>
              </a:rPr>
              <a:t>Experimental area #1</a:t>
            </a:r>
          </a:p>
        </p:txBody>
      </p:sp>
      <p:cxnSp>
        <p:nvCxnSpPr>
          <p:cNvPr id="55" name="直線矢印コネクタ 54"/>
          <p:cNvCxnSpPr/>
          <p:nvPr/>
        </p:nvCxnSpPr>
        <p:spPr>
          <a:xfrm rot="19800000" flipH="1">
            <a:off x="1980020" y="717762"/>
            <a:ext cx="864000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50800" dist="38100" dir="5400000" rotWithShape="0">
              <a:srgbClr val="000000">
                <a:alpha val="43137"/>
              </a:srgbClr>
            </a:outerShdw>
          </a:effectLst>
        </p:spPr>
      </p:cxnSp>
      <p:sp>
        <p:nvSpPr>
          <p:cNvPr id="56" name="テキスト ボックス 55"/>
          <p:cNvSpPr txBox="1"/>
          <p:nvPr/>
        </p:nvSpPr>
        <p:spPr>
          <a:xfrm>
            <a:off x="2462880" y="595789"/>
            <a:ext cx="1547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white"/>
                </a:solidFill>
                <a:latin typeface="Rockwell"/>
                <a:ea typeface="HG明朝B" panose="02020809000000000000" pitchFamily="17" charset="-128"/>
              </a:rPr>
              <a:t>3GeV proton</a:t>
            </a:r>
            <a:endParaRPr lang="ja-JP" altLang="en-US" dirty="0">
              <a:solidFill>
                <a:prstClr val="white"/>
              </a:solidFill>
              <a:latin typeface="Rockwell"/>
              <a:ea typeface="HG明朝B" panose="02020809000000000000" pitchFamily="17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5496" y="5439"/>
            <a:ext cx="9108504" cy="533475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kumimoji="1" lang="en-US" altLang="ja-JP" sz="3200" dirty="0"/>
              <a:t>H-line: Generic-purpose High-intensity beamline</a:t>
            </a:r>
            <a:endParaRPr kumimoji="1" lang="ja-JP" altLang="en-US" sz="32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F5B6699-0998-524E-53B6-91D6EE98DDE9}"/>
              </a:ext>
            </a:extLst>
          </p:cNvPr>
          <p:cNvSpPr txBox="1"/>
          <p:nvPr/>
        </p:nvSpPr>
        <p:spPr>
          <a:xfrm>
            <a:off x="6611875" y="643202"/>
            <a:ext cx="242412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Instrument specification </a:t>
            </a:r>
            <a:r>
              <a:rPr lang="en-US" altLang="ja-JP" sz="1400" dirty="0"/>
              <a:t>of </a:t>
            </a:r>
            <a:r>
              <a:rPr kumimoji="1" lang="en-US" altLang="ja-JP" sz="1400" dirty="0"/>
              <a:t>H1</a:t>
            </a:r>
          </a:p>
          <a:p>
            <a:r>
              <a:rPr kumimoji="1" lang="en-US" altLang="ja-JP" sz="1400" b="1" dirty="0"/>
              <a:t>Beam Intensity</a:t>
            </a:r>
            <a:r>
              <a:rPr kumimoji="1" lang="en-US" altLang="ja-JP" sz="1400" dirty="0"/>
              <a:t>:</a:t>
            </a:r>
            <a:br>
              <a:rPr kumimoji="1" lang="en-US" altLang="ja-JP" sz="1400" dirty="0"/>
            </a:br>
            <a:r>
              <a:rPr kumimoji="1" lang="en-US" altLang="ja-JP" sz="1400" dirty="0"/>
              <a:t>   1</a:t>
            </a:r>
            <a:r>
              <a:rPr kumimoji="1" lang="en-US" altLang="ja-JP" sz="1400" dirty="0">
                <a:latin typeface="Symbol" panose="05050102010706020507" pitchFamily="18" charset="2"/>
              </a:rPr>
              <a:t></a:t>
            </a:r>
            <a:r>
              <a:rPr kumimoji="1" lang="en-US" altLang="ja-JP" sz="1400" dirty="0"/>
              <a:t>10</a:t>
            </a:r>
            <a:r>
              <a:rPr kumimoji="1" lang="en-US" altLang="ja-JP" sz="1400" baseline="30000" dirty="0"/>
              <a:t>8</a:t>
            </a:r>
            <a:r>
              <a:rPr kumimoji="1" lang="en-US" altLang="ja-JP" sz="1400" dirty="0"/>
              <a:t> </a:t>
            </a:r>
            <a:r>
              <a:rPr kumimoji="1" lang="en-US" altLang="ja-JP" sz="1400" dirty="0">
                <a:latin typeface="Symbol" panose="05050102010706020507" pitchFamily="18" charset="2"/>
              </a:rPr>
              <a:t>m</a:t>
            </a:r>
            <a:r>
              <a:rPr kumimoji="1" lang="en-US" altLang="ja-JP" sz="1400" baseline="30000" dirty="0"/>
              <a:t>+</a:t>
            </a:r>
            <a:r>
              <a:rPr kumimoji="1" lang="en-US" altLang="ja-JP" sz="1400" dirty="0"/>
              <a:t>(</a:t>
            </a:r>
            <a:r>
              <a:rPr lang="en-US" altLang="ja-JP" sz="1400" dirty="0"/>
              <a:t>surface)</a:t>
            </a:r>
            <a:r>
              <a:rPr kumimoji="1" lang="en-US" altLang="ja-JP" sz="1400" dirty="0"/>
              <a:t>/s</a:t>
            </a:r>
            <a:br>
              <a:rPr kumimoji="1" lang="en-US" altLang="ja-JP" sz="1400" dirty="0"/>
            </a:br>
            <a:r>
              <a:rPr kumimoji="1" lang="en-US" altLang="ja-JP" sz="1400" dirty="0"/>
              <a:t>   2</a:t>
            </a:r>
            <a:r>
              <a:rPr kumimoji="1" lang="en-US" altLang="ja-JP" sz="1400" dirty="0">
                <a:latin typeface="Symbol" panose="05050102010706020507" pitchFamily="18" charset="2"/>
              </a:rPr>
              <a:t></a:t>
            </a:r>
            <a:r>
              <a:rPr kumimoji="1" lang="en-US" altLang="ja-JP" sz="1400" dirty="0"/>
              <a:t>10</a:t>
            </a:r>
            <a:r>
              <a:rPr kumimoji="1" lang="en-US" altLang="ja-JP" sz="1400" baseline="30000" dirty="0"/>
              <a:t>6</a:t>
            </a:r>
            <a:r>
              <a:rPr lang="ja-JP" altLang="en-US" sz="1400" dirty="0"/>
              <a:t> </a:t>
            </a:r>
            <a:r>
              <a:rPr kumimoji="1" lang="en-US" altLang="ja-JP" sz="1400" dirty="0">
                <a:latin typeface="Symbol" panose="05050102010706020507" pitchFamily="18" charset="2"/>
              </a:rPr>
              <a:t>m</a:t>
            </a:r>
            <a:r>
              <a:rPr kumimoji="1" lang="en-US" altLang="ja-JP" sz="1400" baseline="30000" dirty="0">
                <a:latin typeface="Symbol" panose="05050102010706020507" pitchFamily="18" charset="2"/>
              </a:rPr>
              <a:t>-</a:t>
            </a:r>
            <a:r>
              <a:rPr kumimoji="1" lang="en-US" altLang="ja-JP" sz="1400" dirty="0"/>
              <a:t>(</a:t>
            </a:r>
            <a:r>
              <a:rPr lang="en-US" altLang="ja-JP" sz="1400" dirty="0"/>
              <a:t>28 MeV/c cloud)</a:t>
            </a:r>
            <a:r>
              <a:rPr kumimoji="1" lang="en-US" altLang="ja-JP" sz="1400" dirty="0"/>
              <a:t>/s</a:t>
            </a:r>
          </a:p>
          <a:p>
            <a:r>
              <a:rPr kumimoji="1" lang="en-US" altLang="ja-JP" sz="1400" dirty="0"/>
              <a:t>   2</a:t>
            </a:r>
            <a:r>
              <a:rPr kumimoji="1" lang="en-US" altLang="ja-JP" sz="1400" dirty="0">
                <a:latin typeface="Symbol" panose="05050102010706020507" pitchFamily="18" charset="2"/>
              </a:rPr>
              <a:t></a:t>
            </a:r>
            <a:r>
              <a:rPr kumimoji="1" lang="en-US" altLang="ja-JP" sz="1400" dirty="0"/>
              <a:t>10</a:t>
            </a:r>
            <a:r>
              <a:rPr kumimoji="1" lang="en-US" altLang="ja-JP" sz="1400" baseline="30000" dirty="0"/>
              <a:t>7</a:t>
            </a:r>
            <a:r>
              <a:rPr lang="ja-JP" altLang="en-US" sz="1400" dirty="0"/>
              <a:t> </a:t>
            </a:r>
            <a:r>
              <a:rPr kumimoji="1" lang="en-US" altLang="ja-JP" sz="1400" dirty="0">
                <a:latin typeface="Symbol" panose="05050102010706020507" pitchFamily="18" charset="2"/>
              </a:rPr>
              <a:t>m</a:t>
            </a:r>
            <a:r>
              <a:rPr kumimoji="1" lang="en-US" altLang="ja-JP" sz="1400" baseline="30000" dirty="0">
                <a:latin typeface="Symbol" panose="05050102010706020507" pitchFamily="18" charset="2"/>
              </a:rPr>
              <a:t>-</a:t>
            </a:r>
            <a:r>
              <a:rPr kumimoji="1" lang="en-US" altLang="ja-JP" sz="1400" dirty="0"/>
              <a:t>(40</a:t>
            </a:r>
            <a:r>
              <a:rPr lang="en-US" altLang="ja-JP" sz="1400" dirty="0"/>
              <a:t> MeV/c cloud)</a:t>
            </a:r>
            <a:r>
              <a:rPr kumimoji="1" lang="en-US" altLang="ja-JP" sz="1400" dirty="0"/>
              <a:t>/s</a:t>
            </a:r>
          </a:p>
          <a:p>
            <a:r>
              <a:rPr kumimoji="1" lang="en-US" altLang="ja-JP" sz="1400" dirty="0"/>
              <a:t>   4</a:t>
            </a:r>
            <a:r>
              <a:rPr kumimoji="1" lang="en-US" altLang="ja-JP" sz="1400" dirty="0">
                <a:latin typeface="Symbol" panose="05050102010706020507" pitchFamily="18" charset="2"/>
              </a:rPr>
              <a:t></a:t>
            </a:r>
            <a:r>
              <a:rPr kumimoji="1" lang="en-US" altLang="ja-JP" sz="1400" dirty="0"/>
              <a:t>10</a:t>
            </a:r>
            <a:r>
              <a:rPr kumimoji="1" lang="en-US" altLang="ja-JP" sz="1400" baseline="30000" dirty="0"/>
              <a:t>7</a:t>
            </a:r>
            <a:r>
              <a:rPr lang="ja-JP" altLang="en-US" sz="1400" dirty="0"/>
              <a:t> </a:t>
            </a:r>
            <a:r>
              <a:rPr kumimoji="1" lang="en-US" altLang="ja-JP" sz="1400" dirty="0">
                <a:latin typeface="Symbol" panose="05050102010706020507" pitchFamily="18" charset="2"/>
              </a:rPr>
              <a:t>m</a:t>
            </a:r>
            <a:r>
              <a:rPr kumimoji="1" lang="en-US" altLang="ja-JP" sz="1400" baseline="30000" dirty="0">
                <a:latin typeface="Symbol" panose="05050102010706020507" pitchFamily="18" charset="2"/>
              </a:rPr>
              <a:t>-</a:t>
            </a:r>
            <a:r>
              <a:rPr kumimoji="1" lang="en-US" altLang="ja-JP" sz="1400" dirty="0"/>
              <a:t>(&gt;</a:t>
            </a:r>
            <a:r>
              <a:rPr lang="en-US" altLang="ja-JP" sz="1400" dirty="0"/>
              <a:t>50 MeV/c cloud)</a:t>
            </a:r>
            <a:r>
              <a:rPr kumimoji="1" lang="en-US" altLang="ja-JP" sz="1400" dirty="0"/>
              <a:t>/s</a:t>
            </a:r>
          </a:p>
          <a:p>
            <a:r>
              <a:rPr kumimoji="1" lang="en-US" altLang="ja-JP" sz="1400" b="1" dirty="0"/>
              <a:t>Beam spot size</a:t>
            </a:r>
            <a:r>
              <a:rPr kumimoji="1" lang="en-US" altLang="ja-JP" sz="1400" dirty="0"/>
              <a:t>:</a:t>
            </a:r>
          </a:p>
          <a:p>
            <a:r>
              <a:rPr lang="en-US" altLang="ja-JP" sz="1400" dirty="0"/>
              <a:t>   </a:t>
            </a:r>
            <a:r>
              <a:rPr lang="en-US" altLang="ja-JP" sz="1400" dirty="0">
                <a:latin typeface="Symbol" panose="05050102010706020507" pitchFamily="18" charset="2"/>
              </a:rPr>
              <a:t></a:t>
            </a:r>
            <a:r>
              <a:rPr lang="en-US" altLang="ja-JP" sz="1400" dirty="0"/>
              <a:t>30-35</a:t>
            </a:r>
            <a:r>
              <a:rPr lang="ja-JP" altLang="en-US" sz="1400" dirty="0"/>
              <a:t> </a:t>
            </a:r>
            <a:r>
              <a:rPr lang="en-US" altLang="ja-JP" sz="1400" dirty="0"/>
              <a:t>mm</a:t>
            </a:r>
            <a:br>
              <a:rPr kumimoji="1" lang="en-US" altLang="ja-JP" sz="1400" dirty="0"/>
            </a:br>
            <a:endParaRPr kumimoji="1" lang="en-US" altLang="ja-JP" sz="1400" dirty="0"/>
          </a:p>
        </p:txBody>
      </p:sp>
    </p:spTree>
    <p:extLst>
      <p:ext uri="{BB962C8B-B14F-4D97-AF65-F5344CB8AC3E}">
        <p14:creationId xmlns:p14="http://schemas.microsoft.com/office/powerpoint/2010/main" val="3532981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43918C-45CB-1988-4710-9CA7E6A370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77788"/>
            <a:ext cx="9144000" cy="5143500"/>
          </a:xfrm>
          <a:prstGeom prst="rect">
            <a:avLst/>
          </a:prstGeom>
        </p:spPr>
      </p:pic>
      <p:sp>
        <p:nvSpPr>
          <p:cNvPr id="9" name="テキスト ボックス 27">
            <a:extLst>
              <a:ext uri="{FF2B5EF4-FFF2-40B4-BE49-F238E27FC236}">
                <a16:creationId xmlns:a16="http://schemas.microsoft.com/office/drawing/2014/main" id="{7F1FBF40-9CB6-2529-22A3-A6A83E9982F4}"/>
              </a:ext>
            </a:extLst>
          </p:cNvPr>
          <p:cNvSpPr txBox="1"/>
          <p:nvPr/>
        </p:nvSpPr>
        <p:spPr>
          <a:xfrm>
            <a:off x="7041742" y="4315764"/>
            <a:ext cx="1501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b="1" dirty="0">
                <a:solidFill>
                  <a:srgbClr val="00B050"/>
                </a:solidFill>
                <a:effectLst>
                  <a:glow rad="101600">
                    <a:schemeClr val="bg1">
                      <a:alpha val="85000"/>
                    </a:schemeClr>
                  </a:glow>
                </a:effectLst>
              </a:rPr>
              <a:t>Accumulation</a:t>
            </a:r>
            <a:endParaRPr kumimoji="1" lang="ja-JP" altLang="en-US" b="1" dirty="0">
              <a:solidFill>
                <a:srgbClr val="00B050"/>
              </a:solidFill>
              <a:effectLst>
                <a:glow rad="101600">
                  <a:schemeClr val="bg1">
                    <a:alpha val="85000"/>
                  </a:schemeClr>
                </a:glow>
              </a:effectLst>
            </a:endParaRPr>
          </a:p>
        </p:txBody>
      </p:sp>
      <p:sp>
        <p:nvSpPr>
          <p:cNvPr id="10" name="テキスト ボックス 28">
            <a:extLst>
              <a:ext uri="{FF2B5EF4-FFF2-40B4-BE49-F238E27FC236}">
                <a16:creationId xmlns:a16="http://schemas.microsoft.com/office/drawing/2014/main" id="{9F7FA770-D62C-9683-548D-EBD96543186D}"/>
              </a:ext>
            </a:extLst>
          </p:cNvPr>
          <p:cNvSpPr txBox="1"/>
          <p:nvPr/>
        </p:nvSpPr>
        <p:spPr>
          <a:xfrm>
            <a:off x="5425900" y="2859655"/>
            <a:ext cx="2558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400" b="1" dirty="0"/>
              <a:t>H line bldg. </a:t>
            </a:r>
            <a:r>
              <a:rPr kumimoji="1" lang="ja-JP" altLang="en-US" sz="2400" b="1" dirty="0"/>
              <a:t>（</a:t>
            </a:r>
            <a:r>
              <a:rPr kumimoji="1" lang="en-US" altLang="ja-JP" sz="2400" b="1" dirty="0"/>
              <a:t>plan</a:t>
            </a:r>
            <a:r>
              <a:rPr kumimoji="1" lang="ja-JP" altLang="en-US" sz="2400" b="1" dirty="0"/>
              <a:t>）</a:t>
            </a:r>
            <a:endParaRPr kumimoji="1" lang="en-US" altLang="ja-JP" sz="2400" b="1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FDAAED05-17F3-C705-F98A-C88BA919DF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238" t="37875" r="38630" b="33707"/>
          <a:stretch/>
        </p:blipFill>
        <p:spPr>
          <a:xfrm>
            <a:off x="4512711" y="4412748"/>
            <a:ext cx="2506480" cy="23386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EF346D66-1110-9FCE-CB79-82507E436824}"/>
              </a:ext>
            </a:extLst>
          </p:cNvPr>
          <p:cNvCxnSpPr>
            <a:cxnSpLocks/>
            <a:endCxn id="13" idx="3"/>
          </p:cNvCxnSpPr>
          <p:nvPr/>
        </p:nvCxnSpPr>
        <p:spPr>
          <a:xfrm flipH="1">
            <a:off x="7019191" y="4963206"/>
            <a:ext cx="759472" cy="61888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A0CEFFE-6768-6A82-7681-5067BAB54EA1}"/>
              </a:ext>
            </a:extLst>
          </p:cNvPr>
          <p:cNvSpPr txBox="1"/>
          <p:nvPr/>
        </p:nvSpPr>
        <p:spPr>
          <a:xfrm>
            <a:off x="7065800" y="5639745"/>
            <a:ext cx="198714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effectLst>
                  <a:glow rad="101600">
                    <a:schemeClr val="bg1">
                      <a:alpha val="85000"/>
                    </a:schemeClr>
                  </a:glow>
                </a:effectLst>
              </a:rPr>
              <a:t>g-2/EDM exp.</a:t>
            </a:r>
            <a:br>
              <a:rPr kumimoji="1" lang="en-US" altLang="ja-JP" sz="2000" b="1" dirty="0">
                <a:effectLst>
                  <a:glow rad="101600">
                    <a:schemeClr val="bg1">
                      <a:alpha val="85000"/>
                    </a:schemeClr>
                  </a:glow>
                </a:effectLst>
              </a:rPr>
            </a:br>
            <a:r>
              <a:rPr kumimoji="1" lang="en-US" altLang="ja-JP" dirty="0">
                <a:effectLst>
                  <a:glow rad="101600">
                    <a:schemeClr val="bg1">
                      <a:alpha val="85000"/>
                    </a:schemeClr>
                  </a:glow>
                </a:effectLst>
              </a:rPr>
              <a:t>Searching for BSM.</a:t>
            </a:r>
            <a:endParaRPr kumimoji="1" lang="ja-JP" altLang="en-US" dirty="0">
              <a:solidFill>
                <a:srgbClr val="FF0000"/>
              </a:solidFill>
              <a:effectLst>
                <a:glow rad="101600">
                  <a:schemeClr val="bg1">
                    <a:alpha val="85000"/>
                  </a:schemeClr>
                </a:glow>
              </a:effectLst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CF44D234-9613-0303-0CF1-FD26AF8E075D}"/>
              </a:ext>
            </a:extLst>
          </p:cNvPr>
          <p:cNvCxnSpPr>
            <a:cxnSpLocks/>
          </p:cNvCxnSpPr>
          <p:nvPr/>
        </p:nvCxnSpPr>
        <p:spPr>
          <a:xfrm>
            <a:off x="3779912" y="3362374"/>
            <a:ext cx="2304256" cy="93086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AD61FF41-50CD-1D96-F9E7-3CABC81F0CC7}"/>
              </a:ext>
            </a:extLst>
          </p:cNvPr>
          <p:cNvCxnSpPr>
            <a:cxnSpLocks/>
            <a:endCxn id="17" idx="3"/>
          </p:cNvCxnSpPr>
          <p:nvPr/>
        </p:nvCxnSpPr>
        <p:spPr>
          <a:xfrm flipH="1">
            <a:off x="3489391" y="3414026"/>
            <a:ext cx="1630186" cy="84229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8">
            <a:extLst>
              <a:ext uri="{FF2B5EF4-FFF2-40B4-BE49-F238E27FC236}">
                <a16:creationId xmlns:a16="http://schemas.microsoft.com/office/drawing/2014/main" id="{B4F09114-30E9-9130-512D-84F75F06ACF7}"/>
              </a:ext>
            </a:extLst>
          </p:cNvPr>
          <p:cNvSpPr txBox="1"/>
          <p:nvPr/>
        </p:nvSpPr>
        <p:spPr>
          <a:xfrm>
            <a:off x="1419642" y="1798806"/>
            <a:ext cx="1566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 b="1" dirty="0"/>
              <a:t>ＭＬＦ </a:t>
            </a:r>
            <a:r>
              <a:rPr lang="en-US" altLang="ja-JP" sz="2400" b="1" dirty="0"/>
              <a:t>bldg.</a:t>
            </a:r>
            <a:endParaRPr kumimoji="1" lang="en-US" altLang="ja-JP" sz="2400" b="1" dirty="0"/>
          </a:p>
        </p:txBody>
      </p:sp>
      <p:sp>
        <p:nvSpPr>
          <p:cNvPr id="22" name="フリーフォーム 43">
            <a:extLst>
              <a:ext uri="{FF2B5EF4-FFF2-40B4-BE49-F238E27FC236}">
                <a16:creationId xmlns:a16="http://schemas.microsoft.com/office/drawing/2014/main" id="{4E379D1E-AB58-36F4-E0C5-17C150C861B5}"/>
              </a:ext>
            </a:extLst>
          </p:cNvPr>
          <p:cNvSpPr/>
          <p:nvPr/>
        </p:nvSpPr>
        <p:spPr>
          <a:xfrm>
            <a:off x="13001" y="1982021"/>
            <a:ext cx="2314780" cy="1056771"/>
          </a:xfrm>
          <a:custGeom>
            <a:avLst/>
            <a:gdLst>
              <a:gd name="connsiteX0" fmla="*/ 13854 w 2521527"/>
              <a:gd name="connsiteY0" fmla="*/ 110836 h 1177636"/>
              <a:gd name="connsiteX1" fmla="*/ 0 w 2521527"/>
              <a:gd name="connsiteY1" fmla="*/ 983673 h 1177636"/>
              <a:gd name="connsiteX2" fmla="*/ 1108363 w 2521527"/>
              <a:gd name="connsiteY2" fmla="*/ 1177636 h 1177636"/>
              <a:gd name="connsiteX3" fmla="*/ 2521527 w 2521527"/>
              <a:gd name="connsiteY3" fmla="*/ 1011382 h 1177636"/>
              <a:gd name="connsiteX4" fmla="*/ 2521527 w 2521527"/>
              <a:gd name="connsiteY4" fmla="*/ 498764 h 1177636"/>
              <a:gd name="connsiteX5" fmla="*/ 2355272 w 2521527"/>
              <a:gd name="connsiteY5" fmla="*/ 304800 h 1177636"/>
              <a:gd name="connsiteX6" fmla="*/ 942109 w 2521527"/>
              <a:gd name="connsiteY6" fmla="*/ 318655 h 1177636"/>
              <a:gd name="connsiteX7" fmla="*/ 637309 w 2521527"/>
              <a:gd name="connsiteY7" fmla="*/ 83127 h 1177636"/>
              <a:gd name="connsiteX8" fmla="*/ 387927 w 2521527"/>
              <a:gd name="connsiteY8" fmla="*/ 0 h 1177636"/>
              <a:gd name="connsiteX9" fmla="*/ 13854 w 2521527"/>
              <a:gd name="connsiteY9" fmla="*/ 110836 h 1177636"/>
              <a:gd name="connsiteX0" fmla="*/ 734 w 2508407"/>
              <a:gd name="connsiteY0" fmla="*/ 110836 h 1177636"/>
              <a:gd name="connsiteX1" fmla="*/ 0 w 2508407"/>
              <a:gd name="connsiteY1" fmla="*/ 898390 h 1177636"/>
              <a:gd name="connsiteX2" fmla="*/ 1095243 w 2508407"/>
              <a:gd name="connsiteY2" fmla="*/ 1177636 h 1177636"/>
              <a:gd name="connsiteX3" fmla="*/ 2508407 w 2508407"/>
              <a:gd name="connsiteY3" fmla="*/ 1011382 h 1177636"/>
              <a:gd name="connsiteX4" fmla="*/ 2508407 w 2508407"/>
              <a:gd name="connsiteY4" fmla="*/ 498764 h 1177636"/>
              <a:gd name="connsiteX5" fmla="*/ 2342152 w 2508407"/>
              <a:gd name="connsiteY5" fmla="*/ 304800 h 1177636"/>
              <a:gd name="connsiteX6" fmla="*/ 928989 w 2508407"/>
              <a:gd name="connsiteY6" fmla="*/ 318655 h 1177636"/>
              <a:gd name="connsiteX7" fmla="*/ 624189 w 2508407"/>
              <a:gd name="connsiteY7" fmla="*/ 83127 h 1177636"/>
              <a:gd name="connsiteX8" fmla="*/ 374807 w 2508407"/>
              <a:gd name="connsiteY8" fmla="*/ 0 h 1177636"/>
              <a:gd name="connsiteX9" fmla="*/ 734 w 2508407"/>
              <a:gd name="connsiteY9" fmla="*/ 110836 h 1177636"/>
              <a:gd name="connsiteX0" fmla="*/ 734 w 2508407"/>
              <a:gd name="connsiteY0" fmla="*/ 110836 h 1177636"/>
              <a:gd name="connsiteX1" fmla="*/ 0 w 2508407"/>
              <a:gd name="connsiteY1" fmla="*/ 898390 h 1177636"/>
              <a:gd name="connsiteX2" fmla="*/ 1095243 w 2508407"/>
              <a:gd name="connsiteY2" fmla="*/ 1177636 h 1177636"/>
              <a:gd name="connsiteX3" fmla="*/ 2508407 w 2508407"/>
              <a:gd name="connsiteY3" fmla="*/ 1011382 h 1177636"/>
              <a:gd name="connsiteX4" fmla="*/ 2508407 w 2508407"/>
              <a:gd name="connsiteY4" fmla="*/ 498764 h 1177636"/>
              <a:gd name="connsiteX5" fmla="*/ 2342152 w 2508407"/>
              <a:gd name="connsiteY5" fmla="*/ 304800 h 1177636"/>
              <a:gd name="connsiteX6" fmla="*/ 928989 w 2508407"/>
              <a:gd name="connsiteY6" fmla="*/ 318655 h 1177636"/>
              <a:gd name="connsiteX7" fmla="*/ 624189 w 2508407"/>
              <a:gd name="connsiteY7" fmla="*/ 83127 h 1177636"/>
              <a:gd name="connsiteX8" fmla="*/ 374807 w 2508407"/>
              <a:gd name="connsiteY8" fmla="*/ 0 h 1177636"/>
              <a:gd name="connsiteX9" fmla="*/ 734 w 2508407"/>
              <a:gd name="connsiteY9" fmla="*/ 110836 h 1177636"/>
              <a:gd name="connsiteX0" fmla="*/ 734 w 2508407"/>
              <a:gd name="connsiteY0" fmla="*/ 110836 h 1177636"/>
              <a:gd name="connsiteX1" fmla="*/ 0 w 2508407"/>
              <a:gd name="connsiteY1" fmla="*/ 898390 h 1177636"/>
              <a:gd name="connsiteX2" fmla="*/ 1062442 w 2508407"/>
              <a:gd name="connsiteY2" fmla="*/ 1177636 h 1177636"/>
              <a:gd name="connsiteX3" fmla="*/ 2508407 w 2508407"/>
              <a:gd name="connsiteY3" fmla="*/ 1011382 h 1177636"/>
              <a:gd name="connsiteX4" fmla="*/ 2508407 w 2508407"/>
              <a:gd name="connsiteY4" fmla="*/ 498764 h 1177636"/>
              <a:gd name="connsiteX5" fmla="*/ 2342152 w 2508407"/>
              <a:gd name="connsiteY5" fmla="*/ 304800 h 1177636"/>
              <a:gd name="connsiteX6" fmla="*/ 928989 w 2508407"/>
              <a:gd name="connsiteY6" fmla="*/ 318655 h 1177636"/>
              <a:gd name="connsiteX7" fmla="*/ 624189 w 2508407"/>
              <a:gd name="connsiteY7" fmla="*/ 83127 h 1177636"/>
              <a:gd name="connsiteX8" fmla="*/ 374807 w 2508407"/>
              <a:gd name="connsiteY8" fmla="*/ 0 h 1177636"/>
              <a:gd name="connsiteX9" fmla="*/ 734 w 2508407"/>
              <a:gd name="connsiteY9" fmla="*/ 110836 h 1177636"/>
              <a:gd name="connsiteX0" fmla="*/ 734 w 2508407"/>
              <a:gd name="connsiteY0" fmla="*/ 110836 h 1177636"/>
              <a:gd name="connsiteX1" fmla="*/ 0 w 2508407"/>
              <a:gd name="connsiteY1" fmla="*/ 898390 h 1177636"/>
              <a:gd name="connsiteX2" fmla="*/ 1062442 w 2508407"/>
              <a:gd name="connsiteY2" fmla="*/ 1177636 h 1177636"/>
              <a:gd name="connsiteX3" fmla="*/ 2508407 w 2508407"/>
              <a:gd name="connsiteY3" fmla="*/ 1011382 h 1177636"/>
              <a:gd name="connsiteX4" fmla="*/ 2508407 w 2508407"/>
              <a:gd name="connsiteY4" fmla="*/ 498764 h 1177636"/>
              <a:gd name="connsiteX5" fmla="*/ 2342152 w 2508407"/>
              <a:gd name="connsiteY5" fmla="*/ 304800 h 1177636"/>
              <a:gd name="connsiteX6" fmla="*/ 928989 w 2508407"/>
              <a:gd name="connsiteY6" fmla="*/ 318655 h 1177636"/>
              <a:gd name="connsiteX7" fmla="*/ 689791 w 2508407"/>
              <a:gd name="connsiteY7" fmla="*/ 129050 h 1177636"/>
              <a:gd name="connsiteX8" fmla="*/ 374807 w 2508407"/>
              <a:gd name="connsiteY8" fmla="*/ 0 h 1177636"/>
              <a:gd name="connsiteX9" fmla="*/ 734 w 2508407"/>
              <a:gd name="connsiteY9" fmla="*/ 110836 h 1177636"/>
              <a:gd name="connsiteX0" fmla="*/ 734 w 2508407"/>
              <a:gd name="connsiteY0" fmla="*/ 110836 h 1177636"/>
              <a:gd name="connsiteX1" fmla="*/ 0 w 2508407"/>
              <a:gd name="connsiteY1" fmla="*/ 898390 h 1177636"/>
              <a:gd name="connsiteX2" fmla="*/ 1062442 w 2508407"/>
              <a:gd name="connsiteY2" fmla="*/ 1177636 h 1177636"/>
              <a:gd name="connsiteX3" fmla="*/ 2508407 w 2508407"/>
              <a:gd name="connsiteY3" fmla="*/ 1011382 h 1177636"/>
              <a:gd name="connsiteX4" fmla="*/ 2508407 w 2508407"/>
              <a:gd name="connsiteY4" fmla="*/ 498764 h 1177636"/>
              <a:gd name="connsiteX5" fmla="*/ 2342152 w 2508407"/>
              <a:gd name="connsiteY5" fmla="*/ 304800 h 1177636"/>
              <a:gd name="connsiteX6" fmla="*/ 1027392 w 2508407"/>
              <a:gd name="connsiteY6" fmla="*/ 364576 h 1177636"/>
              <a:gd name="connsiteX7" fmla="*/ 689791 w 2508407"/>
              <a:gd name="connsiteY7" fmla="*/ 129050 h 1177636"/>
              <a:gd name="connsiteX8" fmla="*/ 374807 w 2508407"/>
              <a:gd name="connsiteY8" fmla="*/ 0 h 1177636"/>
              <a:gd name="connsiteX9" fmla="*/ 734 w 2508407"/>
              <a:gd name="connsiteY9" fmla="*/ 110836 h 1177636"/>
              <a:gd name="connsiteX0" fmla="*/ 734 w 2508407"/>
              <a:gd name="connsiteY0" fmla="*/ 110836 h 1177636"/>
              <a:gd name="connsiteX1" fmla="*/ 0 w 2508407"/>
              <a:gd name="connsiteY1" fmla="*/ 898390 h 1177636"/>
              <a:gd name="connsiteX2" fmla="*/ 1062442 w 2508407"/>
              <a:gd name="connsiteY2" fmla="*/ 1177636 h 1177636"/>
              <a:gd name="connsiteX3" fmla="*/ 2508407 w 2508407"/>
              <a:gd name="connsiteY3" fmla="*/ 1011382 h 1177636"/>
              <a:gd name="connsiteX4" fmla="*/ 2508407 w 2508407"/>
              <a:gd name="connsiteY4" fmla="*/ 498764 h 1177636"/>
              <a:gd name="connsiteX5" fmla="*/ 2184706 w 2508407"/>
              <a:gd name="connsiteY5" fmla="*/ 291680 h 1177636"/>
              <a:gd name="connsiteX6" fmla="*/ 1027392 w 2508407"/>
              <a:gd name="connsiteY6" fmla="*/ 364576 h 1177636"/>
              <a:gd name="connsiteX7" fmla="*/ 689791 w 2508407"/>
              <a:gd name="connsiteY7" fmla="*/ 129050 h 1177636"/>
              <a:gd name="connsiteX8" fmla="*/ 374807 w 2508407"/>
              <a:gd name="connsiteY8" fmla="*/ 0 h 1177636"/>
              <a:gd name="connsiteX9" fmla="*/ 734 w 2508407"/>
              <a:gd name="connsiteY9" fmla="*/ 110836 h 1177636"/>
              <a:gd name="connsiteX0" fmla="*/ 734 w 2508407"/>
              <a:gd name="connsiteY0" fmla="*/ 110836 h 1125154"/>
              <a:gd name="connsiteX1" fmla="*/ 0 w 2508407"/>
              <a:gd name="connsiteY1" fmla="*/ 898390 h 1125154"/>
              <a:gd name="connsiteX2" fmla="*/ 1101803 w 2508407"/>
              <a:gd name="connsiteY2" fmla="*/ 1125154 h 1125154"/>
              <a:gd name="connsiteX3" fmla="*/ 2508407 w 2508407"/>
              <a:gd name="connsiteY3" fmla="*/ 1011382 h 1125154"/>
              <a:gd name="connsiteX4" fmla="*/ 2508407 w 2508407"/>
              <a:gd name="connsiteY4" fmla="*/ 498764 h 1125154"/>
              <a:gd name="connsiteX5" fmla="*/ 2184706 w 2508407"/>
              <a:gd name="connsiteY5" fmla="*/ 291680 h 1125154"/>
              <a:gd name="connsiteX6" fmla="*/ 1027392 w 2508407"/>
              <a:gd name="connsiteY6" fmla="*/ 364576 h 1125154"/>
              <a:gd name="connsiteX7" fmla="*/ 689791 w 2508407"/>
              <a:gd name="connsiteY7" fmla="*/ 129050 h 1125154"/>
              <a:gd name="connsiteX8" fmla="*/ 374807 w 2508407"/>
              <a:gd name="connsiteY8" fmla="*/ 0 h 1125154"/>
              <a:gd name="connsiteX9" fmla="*/ 734 w 2508407"/>
              <a:gd name="connsiteY9" fmla="*/ 110836 h 1125154"/>
              <a:gd name="connsiteX0" fmla="*/ 1 w 2507674"/>
              <a:gd name="connsiteY0" fmla="*/ 110836 h 1125154"/>
              <a:gd name="connsiteX1" fmla="*/ 51749 w 2507674"/>
              <a:gd name="connsiteY1" fmla="*/ 596617 h 1125154"/>
              <a:gd name="connsiteX2" fmla="*/ 1101070 w 2507674"/>
              <a:gd name="connsiteY2" fmla="*/ 1125154 h 1125154"/>
              <a:gd name="connsiteX3" fmla="*/ 2507674 w 2507674"/>
              <a:gd name="connsiteY3" fmla="*/ 1011382 h 1125154"/>
              <a:gd name="connsiteX4" fmla="*/ 2507674 w 2507674"/>
              <a:gd name="connsiteY4" fmla="*/ 498764 h 1125154"/>
              <a:gd name="connsiteX5" fmla="*/ 2183973 w 2507674"/>
              <a:gd name="connsiteY5" fmla="*/ 291680 h 1125154"/>
              <a:gd name="connsiteX6" fmla="*/ 1026659 w 2507674"/>
              <a:gd name="connsiteY6" fmla="*/ 364576 h 1125154"/>
              <a:gd name="connsiteX7" fmla="*/ 689058 w 2507674"/>
              <a:gd name="connsiteY7" fmla="*/ 129050 h 1125154"/>
              <a:gd name="connsiteX8" fmla="*/ 374074 w 2507674"/>
              <a:gd name="connsiteY8" fmla="*/ 0 h 1125154"/>
              <a:gd name="connsiteX9" fmla="*/ 1 w 2507674"/>
              <a:gd name="connsiteY9" fmla="*/ 110836 h 1125154"/>
              <a:gd name="connsiteX0" fmla="*/ 6 w 2507679"/>
              <a:gd name="connsiteY0" fmla="*/ 110836 h 1125154"/>
              <a:gd name="connsiteX1" fmla="*/ 5832 w 2507679"/>
              <a:gd name="connsiteY1" fmla="*/ 911510 h 1125154"/>
              <a:gd name="connsiteX2" fmla="*/ 1101075 w 2507679"/>
              <a:gd name="connsiteY2" fmla="*/ 1125154 h 1125154"/>
              <a:gd name="connsiteX3" fmla="*/ 2507679 w 2507679"/>
              <a:gd name="connsiteY3" fmla="*/ 1011382 h 1125154"/>
              <a:gd name="connsiteX4" fmla="*/ 2507679 w 2507679"/>
              <a:gd name="connsiteY4" fmla="*/ 498764 h 1125154"/>
              <a:gd name="connsiteX5" fmla="*/ 2183978 w 2507679"/>
              <a:gd name="connsiteY5" fmla="*/ 291680 h 1125154"/>
              <a:gd name="connsiteX6" fmla="*/ 1026664 w 2507679"/>
              <a:gd name="connsiteY6" fmla="*/ 364576 h 1125154"/>
              <a:gd name="connsiteX7" fmla="*/ 689063 w 2507679"/>
              <a:gd name="connsiteY7" fmla="*/ 129050 h 1125154"/>
              <a:gd name="connsiteX8" fmla="*/ 374079 w 2507679"/>
              <a:gd name="connsiteY8" fmla="*/ 0 h 1125154"/>
              <a:gd name="connsiteX9" fmla="*/ 6 w 2507679"/>
              <a:gd name="connsiteY9" fmla="*/ 110836 h 1125154"/>
              <a:gd name="connsiteX0" fmla="*/ 6 w 2507679"/>
              <a:gd name="connsiteY0" fmla="*/ 110836 h 1125154"/>
              <a:gd name="connsiteX1" fmla="*/ 5832 w 2507679"/>
              <a:gd name="connsiteY1" fmla="*/ 911510 h 1125154"/>
              <a:gd name="connsiteX2" fmla="*/ 1101075 w 2507679"/>
              <a:gd name="connsiteY2" fmla="*/ 1125154 h 1125154"/>
              <a:gd name="connsiteX3" fmla="*/ 2507679 w 2507679"/>
              <a:gd name="connsiteY3" fmla="*/ 1011382 h 1125154"/>
              <a:gd name="connsiteX4" fmla="*/ 2507679 w 2507679"/>
              <a:gd name="connsiteY4" fmla="*/ 498764 h 1125154"/>
              <a:gd name="connsiteX5" fmla="*/ 2183978 w 2507679"/>
              <a:gd name="connsiteY5" fmla="*/ 291680 h 1125154"/>
              <a:gd name="connsiteX6" fmla="*/ 1026664 w 2507679"/>
              <a:gd name="connsiteY6" fmla="*/ 364576 h 1125154"/>
              <a:gd name="connsiteX7" fmla="*/ 689063 w 2507679"/>
              <a:gd name="connsiteY7" fmla="*/ 129050 h 1125154"/>
              <a:gd name="connsiteX8" fmla="*/ 374079 w 2507679"/>
              <a:gd name="connsiteY8" fmla="*/ 0 h 1125154"/>
              <a:gd name="connsiteX9" fmla="*/ 6 w 2507679"/>
              <a:gd name="connsiteY9" fmla="*/ 110836 h 1125154"/>
              <a:gd name="connsiteX0" fmla="*/ 6 w 2507679"/>
              <a:gd name="connsiteY0" fmla="*/ 110836 h 1722138"/>
              <a:gd name="connsiteX1" fmla="*/ 5832 w 2507679"/>
              <a:gd name="connsiteY1" fmla="*/ 911510 h 1722138"/>
              <a:gd name="connsiteX2" fmla="*/ 1081394 w 2507679"/>
              <a:gd name="connsiteY2" fmla="*/ 1722138 h 1722138"/>
              <a:gd name="connsiteX3" fmla="*/ 2507679 w 2507679"/>
              <a:gd name="connsiteY3" fmla="*/ 1011382 h 1722138"/>
              <a:gd name="connsiteX4" fmla="*/ 2507679 w 2507679"/>
              <a:gd name="connsiteY4" fmla="*/ 498764 h 1722138"/>
              <a:gd name="connsiteX5" fmla="*/ 2183978 w 2507679"/>
              <a:gd name="connsiteY5" fmla="*/ 291680 h 1722138"/>
              <a:gd name="connsiteX6" fmla="*/ 1026664 w 2507679"/>
              <a:gd name="connsiteY6" fmla="*/ 364576 h 1722138"/>
              <a:gd name="connsiteX7" fmla="*/ 689063 w 2507679"/>
              <a:gd name="connsiteY7" fmla="*/ 129050 h 1722138"/>
              <a:gd name="connsiteX8" fmla="*/ 374079 w 2507679"/>
              <a:gd name="connsiteY8" fmla="*/ 0 h 1722138"/>
              <a:gd name="connsiteX9" fmla="*/ 6 w 2507679"/>
              <a:gd name="connsiteY9" fmla="*/ 110836 h 1722138"/>
              <a:gd name="connsiteX0" fmla="*/ 6 w 2507679"/>
              <a:gd name="connsiteY0" fmla="*/ 110836 h 1144835"/>
              <a:gd name="connsiteX1" fmla="*/ 5832 w 2507679"/>
              <a:gd name="connsiteY1" fmla="*/ 911510 h 1144835"/>
              <a:gd name="connsiteX2" fmla="*/ 1068274 w 2507679"/>
              <a:gd name="connsiteY2" fmla="*/ 1144835 h 1144835"/>
              <a:gd name="connsiteX3" fmla="*/ 2507679 w 2507679"/>
              <a:gd name="connsiteY3" fmla="*/ 1011382 h 1144835"/>
              <a:gd name="connsiteX4" fmla="*/ 2507679 w 2507679"/>
              <a:gd name="connsiteY4" fmla="*/ 498764 h 1144835"/>
              <a:gd name="connsiteX5" fmla="*/ 2183978 w 2507679"/>
              <a:gd name="connsiteY5" fmla="*/ 291680 h 1144835"/>
              <a:gd name="connsiteX6" fmla="*/ 1026664 w 2507679"/>
              <a:gd name="connsiteY6" fmla="*/ 364576 h 1144835"/>
              <a:gd name="connsiteX7" fmla="*/ 689063 w 2507679"/>
              <a:gd name="connsiteY7" fmla="*/ 129050 h 1144835"/>
              <a:gd name="connsiteX8" fmla="*/ 374079 w 2507679"/>
              <a:gd name="connsiteY8" fmla="*/ 0 h 1144835"/>
              <a:gd name="connsiteX9" fmla="*/ 6 w 2507679"/>
              <a:gd name="connsiteY9" fmla="*/ 110836 h 1144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07679" h="1144835">
                <a:moveTo>
                  <a:pt x="6" y="110836"/>
                </a:moveTo>
                <a:cubicBezTo>
                  <a:pt x="-239" y="373354"/>
                  <a:pt x="6078" y="648992"/>
                  <a:pt x="5832" y="911510"/>
                </a:cubicBezTo>
                <a:lnTo>
                  <a:pt x="1068274" y="1144835"/>
                </a:lnTo>
                <a:lnTo>
                  <a:pt x="2507679" y="1011382"/>
                </a:lnTo>
                <a:lnTo>
                  <a:pt x="2507679" y="498764"/>
                </a:lnTo>
                <a:lnTo>
                  <a:pt x="2183978" y="291680"/>
                </a:lnTo>
                <a:lnTo>
                  <a:pt x="1026664" y="364576"/>
                </a:lnTo>
                <a:lnTo>
                  <a:pt x="689063" y="129050"/>
                </a:lnTo>
                <a:lnTo>
                  <a:pt x="374079" y="0"/>
                </a:lnTo>
                <a:lnTo>
                  <a:pt x="6" y="110836"/>
                </a:lnTo>
                <a:close/>
              </a:path>
            </a:pathLst>
          </a:custGeom>
          <a:solidFill>
            <a:schemeClr val="tx1">
              <a:alpha val="22000"/>
            </a:schemeClr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2041">
              <a:defRPr/>
            </a:pPr>
            <a:r>
              <a:rPr lang="en-US" altLang="ja-JP" sz="1600" b="1" dirty="0">
                <a:solidFill>
                  <a:schemeClr val="tx1"/>
                </a:solidFill>
                <a:effectLst>
                  <a:glow rad="101600">
                    <a:schemeClr val="bg1">
                      <a:alpha val="85000"/>
                    </a:schemeClr>
                  </a:glow>
                </a:effectLst>
                <a:latin typeface="游ゴシック" panose="020F0502020204030204"/>
                <a:ea typeface="游ゴシック" panose="020B0400000000000000" pitchFamily="34" charset="-128"/>
              </a:rPr>
              <a:t>H</a:t>
            </a:r>
            <a:r>
              <a:rPr lang="ja-JP" altLang="en-US" sz="1600" b="1" dirty="0">
                <a:solidFill>
                  <a:schemeClr val="tx1"/>
                </a:solidFill>
                <a:effectLst>
                  <a:glow rad="101600">
                    <a:schemeClr val="bg1">
                      <a:alpha val="85000"/>
                    </a:schemeClr>
                  </a:glow>
                </a:effectLst>
                <a:latin typeface="游ゴシック" panose="020F0502020204030204"/>
                <a:ea typeface="游ゴシック" panose="020B0400000000000000" pitchFamily="34" charset="-128"/>
              </a:rPr>
              <a:t> </a:t>
            </a:r>
            <a:r>
              <a:rPr lang="en-US" altLang="ja-JP" sz="1600" b="1" dirty="0">
                <a:solidFill>
                  <a:schemeClr val="tx1"/>
                </a:solidFill>
                <a:effectLst>
                  <a:glow rad="101600">
                    <a:schemeClr val="bg1">
                      <a:alpha val="85000"/>
                    </a:schemeClr>
                  </a:glow>
                </a:effectLst>
                <a:latin typeface="游ゴシック" panose="020F0502020204030204"/>
                <a:ea typeface="游ゴシック" panose="020B0400000000000000" pitchFamily="34" charset="-128"/>
              </a:rPr>
              <a:t>line</a:t>
            </a:r>
            <a:endParaRPr lang="ja-JP" altLang="en-US" sz="1600" b="1" dirty="0">
              <a:solidFill>
                <a:schemeClr val="tx1"/>
              </a:solidFill>
              <a:effectLst>
                <a:glow rad="101600">
                  <a:schemeClr val="bg1">
                    <a:alpha val="85000"/>
                  </a:schemeClr>
                </a:glow>
              </a:effectLst>
              <a:latin typeface="游ゴシック" panose="020F0502020204030204"/>
              <a:ea typeface="游ゴシック" panose="020B0400000000000000" pitchFamily="34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94A7615-FF73-16B7-E3F7-C2863682B4B4}"/>
              </a:ext>
            </a:extLst>
          </p:cNvPr>
          <p:cNvSpPr txBox="1"/>
          <p:nvPr/>
        </p:nvSpPr>
        <p:spPr>
          <a:xfrm>
            <a:off x="1216769" y="2587946"/>
            <a:ext cx="532518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effectLst>
                  <a:glow rad="101600">
                    <a:schemeClr val="bg1">
                      <a:alpha val="85000"/>
                    </a:schemeClr>
                  </a:glow>
                </a:effectLst>
              </a:rPr>
              <a:t>H2</a:t>
            </a:r>
            <a:endParaRPr kumimoji="1" lang="ja-JP" altLang="en-US" sz="2400" dirty="0">
              <a:effectLst>
                <a:glow rad="101600">
                  <a:schemeClr val="bg1">
                    <a:alpha val="85000"/>
                  </a:schemeClr>
                </a:glow>
              </a:effectLst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743FE42-2806-1800-38D8-46CEC5FAE244}"/>
              </a:ext>
            </a:extLst>
          </p:cNvPr>
          <p:cNvSpPr txBox="1"/>
          <p:nvPr/>
        </p:nvSpPr>
        <p:spPr>
          <a:xfrm>
            <a:off x="1663688" y="2239774"/>
            <a:ext cx="532518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effectLst>
                  <a:glow rad="101600">
                    <a:schemeClr val="bg1">
                      <a:alpha val="85000"/>
                    </a:schemeClr>
                  </a:glow>
                </a:effectLst>
              </a:rPr>
              <a:t>H1</a:t>
            </a:r>
            <a:endParaRPr kumimoji="1" lang="ja-JP" altLang="en-US" sz="2400" dirty="0">
              <a:effectLst>
                <a:glow rad="101600">
                  <a:schemeClr val="bg1">
                    <a:alpha val="85000"/>
                  </a:schemeClr>
                </a:glow>
              </a:effectLst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A90C85B-09D2-0D06-BDC4-9982E17B6313}"/>
              </a:ext>
            </a:extLst>
          </p:cNvPr>
          <p:cNvSpPr txBox="1"/>
          <p:nvPr/>
        </p:nvSpPr>
        <p:spPr>
          <a:xfrm>
            <a:off x="153242" y="4651726"/>
            <a:ext cx="3553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effectLst>
                  <a:glow rad="139700">
                    <a:schemeClr val="bg1">
                      <a:alpha val="85000"/>
                    </a:schemeClr>
                  </a:glow>
                </a:effectLst>
              </a:rPr>
              <a:t>Transmission Muon Microscope</a:t>
            </a:r>
            <a:endParaRPr kumimoji="1" lang="ja-JP" altLang="en-US" sz="2000" b="1" dirty="0">
              <a:effectLst>
                <a:glow rad="139700">
                  <a:schemeClr val="bg1">
                    <a:alpha val="85000"/>
                  </a:schemeClr>
                </a:glow>
              </a:effectLst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D37A83C5-FFD1-E43B-35BF-0FBB522A48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8"/>
          <a:stretch/>
        </p:blipFill>
        <p:spPr>
          <a:xfrm>
            <a:off x="1581044" y="4988335"/>
            <a:ext cx="2862834" cy="1880076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9EEA555C-18DC-5450-09EE-1FDF5DF9CA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291" y="3852460"/>
            <a:ext cx="3086100" cy="8077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75F12B00-7269-BDFB-ABA0-607BA42A7622}"/>
              </a:ext>
            </a:extLst>
          </p:cNvPr>
          <p:cNvSpPr/>
          <p:nvPr/>
        </p:nvSpPr>
        <p:spPr>
          <a:xfrm>
            <a:off x="1935104" y="5300522"/>
            <a:ext cx="226087" cy="240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06CC25AE-BB60-4302-9B02-2B23C1004846}"/>
              </a:ext>
            </a:extLst>
          </p:cNvPr>
          <p:cNvSpPr txBox="1"/>
          <p:nvPr/>
        </p:nvSpPr>
        <p:spPr>
          <a:xfrm>
            <a:off x="13001" y="5119672"/>
            <a:ext cx="19221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/>
              <a:t>Observation of whole living cell owing to high transmittance capability of muon</a:t>
            </a:r>
            <a:endParaRPr kumimoji="1" lang="ja-JP" altLang="en-US" dirty="0"/>
          </a:p>
        </p:txBody>
      </p: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280BD157-CC4A-742A-4C14-472D3CB892B0}"/>
              </a:ext>
            </a:extLst>
          </p:cNvPr>
          <p:cNvCxnSpPr>
            <a:cxnSpLocks/>
          </p:cNvCxnSpPr>
          <p:nvPr/>
        </p:nvCxnSpPr>
        <p:spPr>
          <a:xfrm>
            <a:off x="2535015" y="3127592"/>
            <a:ext cx="3549153" cy="634177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タイトル 1">
            <a:extLst>
              <a:ext uri="{FF2B5EF4-FFF2-40B4-BE49-F238E27FC236}">
                <a16:creationId xmlns:a16="http://schemas.microsoft.com/office/drawing/2014/main" id="{F5A781F7-78D1-4EFF-1467-524880444C9F}"/>
              </a:ext>
            </a:extLst>
          </p:cNvPr>
          <p:cNvSpPr txBox="1">
            <a:spLocks/>
          </p:cNvSpPr>
          <p:nvPr/>
        </p:nvSpPr>
        <p:spPr>
          <a:xfrm>
            <a:off x="35496" y="5439"/>
            <a:ext cx="9108504" cy="5334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3200" dirty="0"/>
              <a:t>H-line: feature prospects (the world’s first muon acc.)</a:t>
            </a:r>
            <a:endParaRPr lang="ja-JP" altLang="en-US" sz="3200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44DAECAE-4E6D-D65F-05E1-3F93470DB3B8}"/>
              </a:ext>
            </a:extLst>
          </p:cNvPr>
          <p:cNvGrpSpPr/>
          <p:nvPr/>
        </p:nvGrpSpPr>
        <p:grpSpPr>
          <a:xfrm>
            <a:off x="3538800" y="693000"/>
            <a:ext cx="5511600" cy="1802294"/>
            <a:chOff x="3538800" y="979200"/>
            <a:chExt cx="5511600" cy="1802294"/>
          </a:xfrm>
        </p:grpSpPr>
        <p:pic>
          <p:nvPicPr>
            <p:cNvPr id="4" name="図 3" descr="ダイアグラム&#10;&#10;自動的に生成された説明">
              <a:extLst>
                <a:ext uri="{FF2B5EF4-FFF2-40B4-BE49-F238E27FC236}">
                  <a16:creationId xmlns:a16="http://schemas.microsoft.com/office/drawing/2014/main" id="{6DEFBD36-4D9A-15AB-2534-474941C54D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4557" r="25"/>
            <a:stretch/>
          </p:blipFill>
          <p:spPr>
            <a:xfrm>
              <a:off x="3538800" y="979200"/>
              <a:ext cx="5511600" cy="1782000"/>
            </a:xfrm>
            <a:prstGeom prst="rect">
              <a:avLst/>
            </a:prstGeom>
            <a:ln>
              <a:solidFill>
                <a:schemeClr val="accent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1" name="テキスト ボックス 28">
              <a:extLst>
                <a:ext uri="{FF2B5EF4-FFF2-40B4-BE49-F238E27FC236}">
                  <a16:creationId xmlns:a16="http://schemas.microsoft.com/office/drawing/2014/main" id="{FC10E1FC-08C4-AADA-9752-11537A7EB0B8}"/>
                </a:ext>
              </a:extLst>
            </p:cNvPr>
            <p:cNvSpPr txBox="1"/>
            <p:nvPr/>
          </p:nvSpPr>
          <p:spPr>
            <a:xfrm>
              <a:off x="7065800" y="1170705"/>
              <a:ext cx="12923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ja-JP" altLang="en-US" b="1" dirty="0"/>
                <a:t>Ｈ </a:t>
              </a:r>
              <a:r>
                <a:rPr kumimoji="1" lang="en-US" altLang="ja-JP" b="1" dirty="0"/>
                <a:t>line bldg.</a:t>
              </a:r>
            </a:p>
          </p:txBody>
        </p:sp>
        <p:cxnSp>
          <p:nvCxnSpPr>
            <p:cNvPr id="43" name="直線コネクタ 42">
              <a:extLst>
                <a:ext uri="{FF2B5EF4-FFF2-40B4-BE49-F238E27FC236}">
                  <a16:creationId xmlns:a16="http://schemas.microsoft.com/office/drawing/2014/main" id="{28394269-88A0-4F0F-214C-4DC78B76972A}"/>
                </a:ext>
              </a:extLst>
            </p:cNvPr>
            <p:cNvCxnSpPr/>
            <p:nvPr/>
          </p:nvCxnSpPr>
          <p:spPr>
            <a:xfrm>
              <a:off x="5892664" y="1060833"/>
              <a:ext cx="0" cy="12600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643B4A80-A27B-7B23-4449-EAA7ABE6F1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85800" y="1355371"/>
              <a:ext cx="1080000" cy="0"/>
            </a:xfrm>
            <a:prstGeom prst="line">
              <a:avLst/>
            </a:prstGeom>
            <a:ln>
              <a:headEnd type="triangle" w="lg" len="lg"/>
              <a:tailEnd type="non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" name="テキスト ボックス 28">
              <a:extLst>
                <a:ext uri="{FF2B5EF4-FFF2-40B4-BE49-F238E27FC236}">
                  <a16:creationId xmlns:a16="http://schemas.microsoft.com/office/drawing/2014/main" id="{84942BD6-A19F-AB10-D385-644F518AB942}"/>
                </a:ext>
              </a:extLst>
            </p:cNvPr>
            <p:cNvSpPr txBox="1"/>
            <p:nvPr/>
          </p:nvSpPr>
          <p:spPr>
            <a:xfrm>
              <a:off x="4681645" y="1972692"/>
              <a:ext cx="4154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ja-JP" altLang="en-US" sz="1400" b="1" dirty="0"/>
                <a:t>Ｈ</a:t>
              </a:r>
              <a:r>
                <a:rPr kumimoji="1" lang="en-US" altLang="ja-JP" sz="1400" b="1" dirty="0"/>
                <a:t>1</a:t>
              </a:r>
            </a:p>
          </p:txBody>
        </p:sp>
        <p:sp>
          <p:nvSpPr>
            <p:cNvPr id="7" name="テキスト ボックス 28">
              <a:extLst>
                <a:ext uri="{FF2B5EF4-FFF2-40B4-BE49-F238E27FC236}">
                  <a16:creationId xmlns:a16="http://schemas.microsoft.com/office/drawing/2014/main" id="{1B1D84E9-E32A-AA44-5E07-766DF099636D}"/>
                </a:ext>
              </a:extLst>
            </p:cNvPr>
            <p:cNvSpPr txBox="1"/>
            <p:nvPr/>
          </p:nvSpPr>
          <p:spPr>
            <a:xfrm>
              <a:off x="4361685" y="2473717"/>
              <a:ext cx="6399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ja-JP" altLang="en-US" sz="1400" b="1" dirty="0"/>
                <a:t>Ｈ</a:t>
              </a:r>
              <a:r>
                <a:rPr lang="en-US" altLang="ja-JP" sz="1400" b="1" dirty="0"/>
                <a:t> line</a:t>
              </a:r>
              <a:endParaRPr kumimoji="1" lang="en-US" altLang="ja-JP" sz="1400" b="1" dirty="0"/>
            </a:p>
          </p:txBody>
        </p:sp>
      </p:grp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54E3D2B-C95C-6D04-7102-70F4694A0329}"/>
              </a:ext>
            </a:extLst>
          </p:cNvPr>
          <p:cNvSpPr txBox="1"/>
          <p:nvPr/>
        </p:nvSpPr>
        <p:spPr>
          <a:xfrm rot="600000">
            <a:off x="2649623" y="3041572"/>
            <a:ext cx="1374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  <a:effectLst>
                  <a:glow rad="101600">
                    <a:schemeClr val="bg1">
                      <a:alpha val="85000"/>
                    </a:schemeClr>
                  </a:glow>
                </a:effectLst>
              </a:rPr>
              <a:t>Acceleration</a:t>
            </a:r>
            <a:endParaRPr kumimoji="1" lang="ja-JP" altLang="en-US" b="1" dirty="0">
              <a:solidFill>
                <a:srgbClr val="FF0000"/>
              </a:solidFill>
              <a:effectLst>
                <a:glow rad="101600">
                  <a:schemeClr val="bg1">
                    <a:alpha val="85000"/>
                  </a:schemeClr>
                </a:glow>
              </a:effectLst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D0DD8FA-9E79-F60B-749E-F01421A3B4B9}"/>
              </a:ext>
            </a:extLst>
          </p:cNvPr>
          <p:cNvSpPr txBox="1"/>
          <p:nvPr/>
        </p:nvSpPr>
        <p:spPr>
          <a:xfrm rot="600000">
            <a:off x="1688934" y="2784163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0000FF"/>
                </a:solidFill>
                <a:effectLst>
                  <a:glow rad="101600">
                    <a:schemeClr val="bg1">
                      <a:alpha val="85000"/>
                    </a:schemeClr>
                  </a:glow>
                </a:effectLst>
              </a:rPr>
              <a:t>Cooling</a:t>
            </a:r>
            <a:endParaRPr kumimoji="1" lang="ja-JP" altLang="en-US" b="1" dirty="0">
              <a:solidFill>
                <a:srgbClr val="0000FF"/>
              </a:solidFill>
              <a:effectLst>
                <a:glow rad="101600">
                  <a:schemeClr val="bg1">
                    <a:alpha val="85000"/>
                  </a:schemeClr>
                </a:glow>
              </a:effectLst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A152BBB-EA89-9CD1-9AE1-F5C2937D4112}"/>
              </a:ext>
            </a:extLst>
          </p:cNvPr>
          <p:cNvSpPr txBox="1"/>
          <p:nvPr/>
        </p:nvSpPr>
        <p:spPr>
          <a:xfrm>
            <a:off x="102616" y="614450"/>
            <a:ext cx="3342584" cy="116955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1400" b="1" dirty="0"/>
              <a:t>The studies in the H1 area</a:t>
            </a:r>
          </a:p>
          <a:p>
            <a:r>
              <a:rPr kumimoji="1" lang="en-US" altLang="ja-JP" sz="1400" b="1" dirty="0" err="1"/>
              <a:t>DeeMe</a:t>
            </a:r>
            <a:r>
              <a:rPr kumimoji="1" lang="en-US" altLang="ja-JP" sz="1400" b="1" dirty="0"/>
              <a:t>:</a:t>
            </a:r>
          </a:p>
          <a:p>
            <a:r>
              <a:rPr lang="en-US" altLang="ja-JP" sz="1400" dirty="0"/>
              <a:t>   muon-to-electron conversion search</a:t>
            </a:r>
          </a:p>
          <a:p>
            <a:r>
              <a:rPr kumimoji="1" lang="en-US" altLang="ja-JP" sz="1400" b="1" dirty="0" err="1"/>
              <a:t>MuSEUM</a:t>
            </a:r>
            <a:r>
              <a:rPr kumimoji="1" lang="en-US" altLang="ja-JP" sz="1400" b="1" dirty="0"/>
              <a:t>:</a:t>
            </a:r>
            <a:endParaRPr lang="en-US" altLang="ja-JP" sz="1400" b="1" dirty="0"/>
          </a:p>
          <a:p>
            <a:r>
              <a:rPr kumimoji="1" lang="en-US" altLang="ja-JP" sz="1400" dirty="0"/>
              <a:t>   High-precision measurement of muonium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288307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58ABE3-6AA4-AFDF-B0D5-CC4D6C0A9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7437"/>
            <a:ext cx="7886700" cy="1325563"/>
          </a:xfrm>
        </p:spPr>
        <p:txBody>
          <a:bodyPr/>
          <a:lstStyle/>
          <a:p>
            <a:r>
              <a:rPr kumimoji="1" lang="en-US" altLang="ja-JP" dirty="0"/>
              <a:t>MLF Target Station2</a:t>
            </a:r>
            <a:endParaRPr kumimoji="1" lang="ja-JP" altLang="en-US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F99E6C0-0ADD-5EB2-1718-38232ADD9A03}"/>
              </a:ext>
            </a:extLst>
          </p:cNvPr>
          <p:cNvGrpSpPr/>
          <p:nvPr/>
        </p:nvGrpSpPr>
        <p:grpSpPr>
          <a:xfrm>
            <a:off x="586215" y="3577423"/>
            <a:ext cx="4520492" cy="3181186"/>
            <a:chOff x="87823" y="2946211"/>
            <a:chExt cx="5875235" cy="4134551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C832B2F4-F7EC-8368-ABB7-436C7E778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405" y="3359811"/>
              <a:ext cx="3949768" cy="2499741"/>
            </a:xfrm>
            <a:prstGeom prst="rect">
              <a:avLst/>
            </a:prstGeom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DEEB80A7-E7BC-433E-9A09-E510ABAAA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3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0815" y="4435603"/>
              <a:ext cx="1325163" cy="825511"/>
            </a:xfrm>
            <a:prstGeom prst="rect">
              <a:avLst/>
            </a:prstGeom>
          </p:spPr>
        </p:pic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B2EA8330-F431-BE01-4D8C-DAB8B140C438}"/>
                </a:ext>
              </a:extLst>
            </p:cNvPr>
            <p:cNvSpPr/>
            <p:nvPr/>
          </p:nvSpPr>
          <p:spPr>
            <a:xfrm>
              <a:off x="162858" y="6157711"/>
              <a:ext cx="5636190" cy="895280"/>
            </a:xfrm>
            <a:prstGeom prst="rect">
              <a:avLst/>
            </a:prstGeom>
            <a:solidFill>
              <a:srgbClr val="FFFF00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292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Osaka-Mono" panose="020B0600000000000000" pitchFamily="34" charset="-128"/>
                  <a:cs typeface="+mn-cs"/>
                </a:rPr>
                <a:t>Muon</a:t>
              </a:r>
              <a:r>
                <a:rPr kumimoji="0" lang="en-US" altLang="ja-JP" sz="1292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Osaka-Mono" panose="020B0600000000000000" pitchFamily="34" charset="-128"/>
                  <a:cs typeface="+mn-cs"/>
                </a:rPr>
                <a:t>:</a:t>
              </a:r>
              <a:r>
                <a:rPr kumimoji="0" lang="ja-JP" altLang="en-US" sz="1292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Osaka-Mono" panose="020B0600000000000000" pitchFamily="34" charset="-128"/>
                  <a:cs typeface="+mn-cs"/>
                </a:rPr>
                <a:t>：</a:t>
              </a:r>
              <a:endParaRPr kumimoji="0" lang="en-US" altLang="ja-JP" sz="129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Osaka-Mono" panose="020B0600000000000000" pitchFamily="34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292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Osaka-Mono" panose="020B0600000000000000" pitchFamily="34" charset="-128"/>
                  <a:cs typeface="+mn-cs"/>
                </a:rPr>
                <a:t>10 (target) x 5~10 (Muon capture solenoid) </a:t>
              </a:r>
              <a:r>
                <a:rPr kumimoji="0" lang="en-US" altLang="ja-JP" sz="129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Osaka-Mono" panose="020B0600000000000000" pitchFamily="34" charset="-128"/>
                  <a:cs typeface="+mn-cs"/>
                  <a:sym typeface="Wingdings" pitchFamily="2" charset="2"/>
                </a:rPr>
                <a:t> </a:t>
              </a:r>
              <a:r>
                <a:rPr kumimoji="0" lang="en-US" altLang="ja-JP" sz="1292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Osaka-Mono" panose="020B0600000000000000" pitchFamily="34" charset="-128"/>
                  <a:cs typeface="+mn-cs"/>
                </a:rPr>
                <a:t>50 ~100 times gain of flux</a:t>
              </a:r>
              <a:endParaRPr kumimoji="0" lang="ja-JP" altLang="en-US" sz="1292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Osaka-Mono" panose="020B0600000000000000" pitchFamily="34" charset="-128"/>
                <a:cs typeface="+mn-cs"/>
              </a:endParaRP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D9751F07-07D5-91F9-F314-88E10D45540F}"/>
                </a:ext>
              </a:extLst>
            </p:cNvPr>
            <p:cNvSpPr txBox="1"/>
            <p:nvPr/>
          </p:nvSpPr>
          <p:spPr>
            <a:xfrm>
              <a:off x="173632" y="5572461"/>
              <a:ext cx="5562374" cy="636855"/>
            </a:xfrm>
            <a:prstGeom prst="rect">
              <a:avLst/>
            </a:prstGeom>
            <a:solidFill>
              <a:srgbClr val="FFFF00">
                <a:alpha val="47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292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Osaka-Mono" panose="020B0600000000000000" pitchFamily="34" charset="-128"/>
                  <a:cs typeface="+mn-cs"/>
                </a:rPr>
                <a:t>Neutron</a:t>
              </a:r>
              <a:r>
                <a:rPr kumimoji="0" lang="en-US" altLang="ja-JP" sz="1292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Osaka-Mono" panose="020B0600000000000000" pitchFamily="34" charset="-128"/>
                  <a:cs typeface="+mn-cs"/>
                </a:rPr>
                <a:t>:  </a:t>
              </a:r>
              <a:r>
                <a:rPr kumimoji="0" lang="en-US" altLang="ja-JP" sz="129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Osaka-Mono" panose="020B0600000000000000" pitchFamily="34" charset="-128"/>
                  <a:cs typeface="+mn-cs"/>
                </a:rPr>
                <a:t>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29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Osaka-Mono" panose="020B0600000000000000" pitchFamily="34" charset="-128"/>
                  <a:cs typeface="+mn-cs"/>
                </a:rPr>
                <a:t>10 (target) x 2 (device)  </a:t>
              </a:r>
              <a:r>
                <a:rPr kumimoji="0" lang="en-US" altLang="ja-JP" sz="129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Osaka-Mono" panose="020B0600000000000000" pitchFamily="34" charset="-128"/>
                  <a:cs typeface="+mn-cs"/>
                  <a:sym typeface="Wingdings" pitchFamily="2" charset="2"/>
                </a:rPr>
                <a:t> </a:t>
              </a:r>
              <a:r>
                <a:rPr kumimoji="0" lang="en-US" altLang="ja-JP" sz="1292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Osaka-Mono" panose="020B0600000000000000" pitchFamily="34" charset="-128"/>
                  <a:cs typeface="+mn-cs"/>
                </a:rPr>
                <a:t>20 times gain of brightness</a:t>
              </a:r>
              <a:endParaRPr kumimoji="0" lang="ja-JP" altLang="en-US" sz="12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Osaka-Mono" panose="020B0600000000000000" pitchFamily="34" charset="-128"/>
                <a:cs typeface="+mn-cs"/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7AA5304-B509-0881-2A7B-E52AC9228C34}"/>
                </a:ext>
              </a:extLst>
            </p:cNvPr>
            <p:cNvSpPr txBox="1"/>
            <p:nvPr/>
          </p:nvSpPr>
          <p:spPr>
            <a:xfrm>
              <a:off x="1824152" y="5045388"/>
              <a:ext cx="1554825" cy="6368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292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Moderator &amp; reflector</a:t>
              </a:r>
              <a:endParaRPr kumimoji="0" lang="ja-JP" altLang="en-US" sz="129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F82B5D5D-363D-7EA0-9BAB-4BDC618A597E}"/>
                </a:ext>
              </a:extLst>
            </p:cNvPr>
            <p:cNvSpPr txBox="1"/>
            <p:nvPr/>
          </p:nvSpPr>
          <p:spPr>
            <a:xfrm>
              <a:off x="3915083" y="4806830"/>
              <a:ext cx="2005062" cy="8952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292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Neutron Focusing Devices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292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Neutron Detectors</a:t>
              </a:r>
              <a:endParaRPr kumimoji="0" lang="ja-JP" altLang="en-US" sz="1292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28A5CC8B-83F6-9DC2-8059-1BD796FDBA17}"/>
                </a:ext>
              </a:extLst>
            </p:cNvPr>
            <p:cNvSpPr txBox="1"/>
            <p:nvPr/>
          </p:nvSpPr>
          <p:spPr>
            <a:xfrm>
              <a:off x="242025" y="4323504"/>
              <a:ext cx="1315704" cy="63685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292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Proton beam</a:t>
              </a:r>
              <a:endParaRPr kumimoji="0" lang="ja-JP" altLang="en-US" sz="129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BED93E4F-F86E-EEEE-4A47-6CAB8827770C}"/>
                </a:ext>
              </a:extLst>
            </p:cNvPr>
            <p:cNvSpPr txBox="1"/>
            <p:nvPr/>
          </p:nvSpPr>
          <p:spPr>
            <a:xfrm>
              <a:off x="3140431" y="4056921"/>
              <a:ext cx="2822627" cy="3784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292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Rotating tungsten target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7597193A-E7FB-A00A-7167-A262191D9BA7}"/>
                </a:ext>
              </a:extLst>
            </p:cNvPr>
            <p:cNvSpPr txBox="1"/>
            <p:nvPr/>
          </p:nvSpPr>
          <p:spPr>
            <a:xfrm>
              <a:off x="1157510" y="3801874"/>
              <a:ext cx="1774231" cy="636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292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MS Gothic" panose="020B0609070205080204" pitchFamily="49" charset="-128"/>
                  <a:cs typeface="+mn-cs"/>
                </a:rPr>
                <a:t>Muon Capture Solenoid</a:t>
              </a:r>
              <a:endParaRPr kumimoji="1" lang="ja-JP" altLang="en-US" sz="1292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3" name="角丸四角形 29">
              <a:extLst>
                <a:ext uri="{FF2B5EF4-FFF2-40B4-BE49-F238E27FC236}">
                  <a16:creationId xmlns:a16="http://schemas.microsoft.com/office/drawing/2014/main" id="{4A3D18FA-4957-A4EF-D226-3EFA5DC5FE23}"/>
                </a:ext>
              </a:extLst>
            </p:cNvPr>
            <p:cNvSpPr/>
            <p:nvPr/>
          </p:nvSpPr>
          <p:spPr>
            <a:xfrm>
              <a:off x="87823" y="2958607"/>
              <a:ext cx="5799724" cy="412215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7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6506A732-1DBA-73D5-B5BF-C6F3E60EE407}"/>
                </a:ext>
              </a:extLst>
            </p:cNvPr>
            <p:cNvSpPr txBox="1"/>
            <p:nvPr/>
          </p:nvSpPr>
          <p:spPr>
            <a:xfrm>
              <a:off x="783232" y="2946211"/>
              <a:ext cx="4408903" cy="4154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77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Integrated neutron and muon target</a:t>
              </a:r>
              <a:endParaRPr kumimoji="0" lang="ja-JP" altLang="en-US" sz="147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1C910A41-E1EF-8125-7000-30BD3B3011C3}"/>
              </a:ext>
            </a:extLst>
          </p:cNvPr>
          <p:cNvGrpSpPr/>
          <p:nvPr/>
        </p:nvGrpSpPr>
        <p:grpSpPr>
          <a:xfrm>
            <a:off x="5059845" y="2996952"/>
            <a:ext cx="3781353" cy="2865286"/>
            <a:chOff x="3195208" y="4117691"/>
            <a:chExt cx="3119361" cy="2504222"/>
          </a:xfrm>
        </p:grpSpPr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865BB27A-C2C1-B46D-E39F-9DDDDDBE39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1271" y="4410864"/>
              <a:ext cx="2541206" cy="2044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85F941A4-88FD-6307-3FF3-F928BFB75DD2}"/>
                </a:ext>
              </a:extLst>
            </p:cNvPr>
            <p:cNvSpPr/>
            <p:nvPr/>
          </p:nvSpPr>
          <p:spPr>
            <a:xfrm>
              <a:off x="3482467" y="4412127"/>
              <a:ext cx="418028" cy="20430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895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53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74213B00-4BD7-D5D3-2D14-5896BE3F655E}"/>
                </a:ext>
              </a:extLst>
            </p:cNvPr>
            <p:cNvSpPr txBox="1"/>
            <p:nvPr/>
          </p:nvSpPr>
          <p:spPr>
            <a:xfrm>
              <a:off x="3420187" y="4496656"/>
              <a:ext cx="585060" cy="1687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389586" rtl="0" eaLnBrk="1" fontAlgn="auto" latinLnBrk="0" hangingPunct="1">
                <a:lnSpc>
                  <a:spcPts val="105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9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6e+14</a:t>
              </a:r>
            </a:p>
            <a:p>
              <a:pPr marL="0" marR="0" lvl="0" indent="0" algn="l" defTabSz="389586" rtl="0" eaLnBrk="1" fontAlgn="auto" latinLnBrk="0" hangingPunct="1">
                <a:lnSpc>
                  <a:spcPts val="105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537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 </a:t>
              </a:r>
            </a:p>
            <a:p>
              <a:pPr marL="0" marR="0" lvl="0" indent="0" algn="l" defTabSz="389586" rtl="0" eaLnBrk="1" fontAlgn="auto" latinLnBrk="0" hangingPunct="1">
                <a:lnSpc>
                  <a:spcPts val="105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9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5e+14</a:t>
              </a:r>
            </a:p>
            <a:p>
              <a:pPr marL="0" marR="0" lvl="0" indent="0" algn="l" defTabSz="389586" rtl="0" eaLnBrk="1" fontAlgn="auto" latinLnBrk="0" hangingPunct="1">
                <a:lnSpc>
                  <a:spcPts val="105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53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  </a:t>
              </a:r>
            </a:p>
            <a:p>
              <a:pPr marL="0" marR="0" lvl="0" indent="0" algn="l" defTabSz="389586" rtl="0" eaLnBrk="1" fontAlgn="auto" latinLnBrk="0" hangingPunct="1">
                <a:lnSpc>
                  <a:spcPts val="105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9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4e+14</a:t>
              </a:r>
            </a:p>
            <a:p>
              <a:pPr marL="0" marR="0" lvl="0" indent="0" algn="l" defTabSz="389586" rtl="0" eaLnBrk="1" fontAlgn="auto" latinLnBrk="0" hangingPunct="1">
                <a:lnSpc>
                  <a:spcPts val="105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53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 </a:t>
              </a:r>
            </a:p>
            <a:p>
              <a:pPr marL="0" marR="0" lvl="0" indent="0" algn="l" defTabSz="389586" rtl="0" eaLnBrk="1" fontAlgn="auto" latinLnBrk="0" hangingPunct="1">
                <a:lnSpc>
                  <a:spcPts val="105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9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3e+14</a:t>
              </a:r>
            </a:p>
            <a:p>
              <a:pPr marL="0" marR="0" lvl="0" indent="0" algn="l" defTabSz="389586" rtl="0" eaLnBrk="1" fontAlgn="auto" latinLnBrk="0" hangingPunct="1">
                <a:lnSpc>
                  <a:spcPts val="105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53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  </a:t>
              </a:r>
            </a:p>
            <a:p>
              <a:pPr marL="0" marR="0" lvl="0" indent="0" algn="l" defTabSz="389586" rtl="0" eaLnBrk="1" fontAlgn="auto" latinLnBrk="0" hangingPunct="1">
                <a:lnSpc>
                  <a:spcPts val="105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9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2e+14</a:t>
              </a:r>
            </a:p>
            <a:p>
              <a:pPr marL="0" marR="0" lvl="0" indent="0" algn="l" defTabSz="389586" rtl="0" eaLnBrk="1" fontAlgn="auto" latinLnBrk="0" hangingPunct="1">
                <a:lnSpc>
                  <a:spcPts val="105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53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  </a:t>
              </a:r>
            </a:p>
            <a:p>
              <a:pPr marL="0" marR="0" lvl="0" indent="0" algn="l" defTabSz="389586" rtl="0" eaLnBrk="1" fontAlgn="auto" latinLnBrk="0" hangingPunct="1">
                <a:lnSpc>
                  <a:spcPts val="105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9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1e+14</a:t>
              </a:r>
            </a:p>
            <a:p>
              <a:pPr marL="0" marR="0" lvl="0" indent="0" algn="l" defTabSz="389586" rtl="0" eaLnBrk="1" fontAlgn="auto" latinLnBrk="0" hangingPunct="1">
                <a:lnSpc>
                  <a:spcPts val="105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53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 </a:t>
              </a:r>
            </a:p>
            <a:p>
              <a:pPr marL="0" marR="0" lvl="0" indent="0" algn="l" defTabSz="389586" rtl="0" eaLnBrk="1" fontAlgn="auto" latinLnBrk="0" hangingPunct="1">
                <a:lnSpc>
                  <a:spcPts val="105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9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         0 </a:t>
              </a:r>
              <a:endParaRPr kumimoji="1" lang="ja-JP" altLang="en-US" sz="119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EE580FED-4F9D-7CEC-B29F-E9DCBBCE6928}"/>
                </a:ext>
              </a:extLst>
            </p:cNvPr>
            <p:cNvSpPr txBox="1"/>
            <p:nvPr/>
          </p:nvSpPr>
          <p:spPr>
            <a:xfrm>
              <a:off x="3884702" y="6226862"/>
              <a:ext cx="2336398" cy="25447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3895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2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FFD242A9-264A-1700-7C6F-4D7DA93EE7BD}"/>
                </a:ext>
              </a:extLst>
            </p:cNvPr>
            <p:cNvSpPr txBox="1"/>
            <p:nvPr/>
          </p:nvSpPr>
          <p:spPr>
            <a:xfrm>
              <a:off x="3890033" y="6169900"/>
              <a:ext cx="2300109" cy="241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3895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9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0            2000     </a:t>
              </a:r>
              <a:r>
                <a:rPr kumimoji="1" lang="ja-JP" altLang="en-US" sz="119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　　</a:t>
              </a:r>
              <a:r>
                <a:rPr kumimoji="1" lang="en-US" altLang="ja-JP" sz="119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 4000</a:t>
              </a: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F0ED04D5-A8B7-8C7C-27E2-C89E0726F5E1}"/>
                </a:ext>
              </a:extLst>
            </p:cNvPr>
            <p:cNvSpPr txBox="1"/>
            <p:nvPr/>
          </p:nvSpPr>
          <p:spPr>
            <a:xfrm>
              <a:off x="4201026" y="6357908"/>
              <a:ext cx="1231390" cy="2640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3895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36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Emission time (</a:t>
              </a:r>
              <a:r>
                <a:rPr kumimoji="1" lang="en-US" altLang="ja-JP" sz="1363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ea typeface="ＭＳ Ｐゴシック"/>
                  <a:cs typeface="Symbol" charset="2"/>
                </a:rPr>
                <a:t>m</a:t>
              </a:r>
              <a:r>
                <a:rPr kumimoji="1" lang="en-US" altLang="ja-JP" sz="1363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s</a:t>
              </a:r>
              <a:r>
                <a:rPr kumimoji="1" lang="en-US" altLang="ja-JP" sz="136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)</a:t>
              </a:r>
              <a:endParaRPr kumimoji="1" lang="ja-JP" altLang="en-US" sz="13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ED20FAD-E1FA-865E-806B-FCE5AEEE5602}"/>
                </a:ext>
              </a:extLst>
            </p:cNvPr>
            <p:cNvSpPr txBox="1"/>
            <p:nvPr/>
          </p:nvSpPr>
          <p:spPr>
            <a:xfrm rot="16200000">
              <a:off x="2226876" y="5086023"/>
              <a:ext cx="2185851" cy="24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3895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36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Brightness (n/cm</a:t>
              </a:r>
              <a:r>
                <a:rPr kumimoji="1" lang="en-US" altLang="ja-JP" sz="1363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2</a:t>
              </a:r>
              <a:r>
                <a:rPr kumimoji="1" lang="en-US" altLang="ja-JP" sz="136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/</a:t>
              </a:r>
              <a:r>
                <a:rPr kumimoji="1" lang="en-US" altLang="ja-JP" sz="1363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sr</a:t>
              </a:r>
              <a:r>
                <a:rPr kumimoji="1" lang="en-US" altLang="ja-JP" sz="136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/Å/s)</a:t>
              </a:r>
              <a:endParaRPr kumimoji="1" lang="ja-JP" altLang="en-US" sz="13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F4371FCE-BE4F-31BB-A2DE-8095C6BEE0A2}"/>
                </a:ext>
              </a:extLst>
            </p:cNvPr>
            <p:cNvSpPr/>
            <p:nvPr/>
          </p:nvSpPr>
          <p:spPr>
            <a:xfrm>
              <a:off x="4928779" y="4940608"/>
              <a:ext cx="517582" cy="4298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779173" rtl="0" eaLnBrk="1" fontAlgn="auto" latinLnBrk="0" hangingPunct="1">
                <a:lnSpc>
                  <a:spcPts val="16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93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SNS</a:t>
              </a:r>
              <a:r>
                <a:rPr kumimoji="1" lang="ja-JP" altLang="en-US" sz="1193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　</a:t>
              </a:r>
              <a:r>
                <a:rPr kumimoji="1" lang="en-US" altLang="ja-JP" sz="1193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TS2</a:t>
              </a:r>
            </a:p>
          </p:txBody>
        </p:sp>
        <p:sp>
          <p:nvSpPr>
            <p:cNvPr id="24" name="Line 23">
              <a:extLst>
                <a:ext uri="{FF2B5EF4-FFF2-40B4-BE49-F238E27FC236}">
                  <a16:creationId xmlns:a16="http://schemas.microsoft.com/office/drawing/2014/main" id="{5B316CDA-18A0-1074-74DA-8C046F642E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717765" y="5076664"/>
              <a:ext cx="17336" cy="603600"/>
            </a:xfrm>
            <a:prstGeom prst="lin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779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1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185DB636-9F84-E8C2-B855-5444573B418E}"/>
                </a:ext>
              </a:extLst>
            </p:cNvPr>
            <p:cNvSpPr/>
            <p:nvPr/>
          </p:nvSpPr>
          <p:spPr>
            <a:xfrm>
              <a:off x="4499284" y="4827706"/>
              <a:ext cx="423257" cy="2504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779173" rtl="0" eaLnBrk="1" fontAlgn="auto" latinLnBrk="0" hangingPunct="1">
                <a:lnSpc>
                  <a:spcPts val="16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93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ESS</a:t>
              </a:r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2275EC15-02E1-B386-BB4F-763B226FFDA8}"/>
                </a:ext>
              </a:extLst>
            </p:cNvPr>
            <p:cNvSpPr/>
            <p:nvPr/>
          </p:nvSpPr>
          <p:spPr>
            <a:xfrm>
              <a:off x="4157402" y="5076664"/>
              <a:ext cx="659134" cy="429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779173" rtl="0" eaLnBrk="1" fontAlgn="auto" latinLnBrk="0" hangingPunct="1">
                <a:lnSpc>
                  <a:spcPts val="16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9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J-PARC</a:t>
              </a:r>
            </a:p>
            <a:p>
              <a:pPr marL="0" marR="0" lvl="0" indent="0" algn="l" defTabSz="779173" rtl="0" eaLnBrk="1" fontAlgn="auto" latinLnBrk="0" hangingPunct="1">
                <a:lnSpc>
                  <a:spcPts val="16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9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TS1</a:t>
              </a:r>
            </a:p>
          </p:txBody>
        </p:sp>
        <p:sp>
          <p:nvSpPr>
            <p:cNvPr id="27" name="Line 23">
              <a:extLst>
                <a:ext uri="{FF2B5EF4-FFF2-40B4-BE49-F238E27FC236}">
                  <a16:creationId xmlns:a16="http://schemas.microsoft.com/office/drawing/2014/main" id="{5F47D762-8436-212C-F7EE-8556599BC1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463631" y="5607359"/>
              <a:ext cx="121677" cy="3684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779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1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C29F1085-8488-AAAC-AFC5-1699E824A4D4}"/>
                </a:ext>
              </a:extLst>
            </p:cNvPr>
            <p:cNvSpPr/>
            <p:nvPr/>
          </p:nvSpPr>
          <p:spPr>
            <a:xfrm>
              <a:off x="3920992" y="5407194"/>
              <a:ext cx="559898" cy="2504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779173" rtl="0" eaLnBrk="1" fontAlgn="auto" latinLnBrk="0" hangingPunct="1">
                <a:lnSpc>
                  <a:spcPts val="16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93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SNS</a:t>
              </a:r>
            </a:p>
          </p:txBody>
        </p:sp>
        <p:sp>
          <p:nvSpPr>
            <p:cNvPr id="29" name="Line 23">
              <a:extLst>
                <a:ext uri="{FF2B5EF4-FFF2-40B4-BE49-F238E27FC236}">
                  <a16:creationId xmlns:a16="http://schemas.microsoft.com/office/drawing/2014/main" id="{0672756A-783E-D7B4-3282-2F58D6792C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48500" y="5651392"/>
              <a:ext cx="19602" cy="469728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779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1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8CA73D08-EAC5-5216-7B5E-D630C7B5BCFA}"/>
                </a:ext>
              </a:extLst>
            </p:cNvPr>
            <p:cNvSpPr txBox="1"/>
            <p:nvPr/>
          </p:nvSpPr>
          <p:spPr>
            <a:xfrm>
              <a:off x="5534026" y="4499774"/>
              <a:ext cx="780543" cy="4015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779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93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J-PARC</a:t>
              </a:r>
            </a:p>
            <a:p>
              <a:pPr marL="0" marR="0" lvl="0" indent="0" algn="l" defTabSz="779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93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TS2</a:t>
              </a:r>
              <a:endParaRPr kumimoji="1" lang="ja-JP" altLang="en-US" sz="119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57AD0D74-1275-FCB7-6762-E75180DD2637}"/>
                </a:ext>
              </a:extLst>
            </p:cNvPr>
            <p:cNvSpPr txBox="1"/>
            <p:nvPr/>
          </p:nvSpPr>
          <p:spPr>
            <a:xfrm>
              <a:off x="3959281" y="4483417"/>
              <a:ext cx="1248264" cy="2544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779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292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rPr>
                <a:t>Neutron Brightness</a:t>
              </a:r>
              <a:endParaRPr kumimoji="1" lang="ja-JP" altLang="en-US" sz="129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</p:grp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C6F6C6DE-C7EA-AC64-2C6A-5DC2888CB3CA}"/>
              </a:ext>
            </a:extLst>
          </p:cNvPr>
          <p:cNvGrpSpPr/>
          <p:nvPr/>
        </p:nvGrpSpPr>
        <p:grpSpPr>
          <a:xfrm>
            <a:off x="633152" y="825292"/>
            <a:ext cx="4415458" cy="2693242"/>
            <a:chOff x="633152" y="825292"/>
            <a:chExt cx="4415458" cy="2693242"/>
          </a:xfrm>
        </p:grpSpPr>
        <p:grpSp>
          <p:nvGrpSpPr>
            <p:cNvPr id="33" name="グループ化 32">
              <a:extLst>
                <a:ext uri="{FF2B5EF4-FFF2-40B4-BE49-F238E27FC236}">
                  <a16:creationId xmlns:a16="http://schemas.microsoft.com/office/drawing/2014/main" id="{1BBBD308-F221-2BA3-4317-4FC9DF525A6B}"/>
                </a:ext>
              </a:extLst>
            </p:cNvPr>
            <p:cNvGrpSpPr/>
            <p:nvPr/>
          </p:nvGrpSpPr>
          <p:grpSpPr>
            <a:xfrm>
              <a:off x="633152" y="825292"/>
              <a:ext cx="4415458" cy="2693242"/>
              <a:chOff x="-1142533" y="3213938"/>
              <a:chExt cx="2872921" cy="1895898"/>
            </a:xfrm>
          </p:grpSpPr>
          <p:grpSp>
            <p:nvGrpSpPr>
              <p:cNvPr id="37" name="図形グループ 5">
                <a:extLst>
                  <a:ext uri="{FF2B5EF4-FFF2-40B4-BE49-F238E27FC236}">
                    <a16:creationId xmlns:a16="http://schemas.microsoft.com/office/drawing/2014/main" id="{48EEEC8E-4964-0D72-53D8-013930D6AB30}"/>
                  </a:ext>
                </a:extLst>
              </p:cNvPr>
              <p:cNvGrpSpPr/>
              <p:nvPr/>
            </p:nvGrpSpPr>
            <p:grpSpPr>
              <a:xfrm>
                <a:off x="-1142533" y="3261564"/>
                <a:ext cx="2819043" cy="1801700"/>
                <a:chOff x="2520207" y="4365105"/>
                <a:chExt cx="2991340" cy="1772817"/>
              </a:xfrm>
            </p:grpSpPr>
            <p:grpSp>
              <p:nvGrpSpPr>
                <p:cNvPr id="39" name="図形グループ 72">
                  <a:extLst>
                    <a:ext uri="{FF2B5EF4-FFF2-40B4-BE49-F238E27FC236}">
                      <a16:creationId xmlns:a16="http://schemas.microsoft.com/office/drawing/2014/main" id="{7F1874B9-5D8B-79CE-A5BE-1FC40DD759EA}"/>
                    </a:ext>
                  </a:extLst>
                </p:cNvPr>
                <p:cNvGrpSpPr/>
                <p:nvPr/>
              </p:nvGrpSpPr>
              <p:grpSpPr>
                <a:xfrm>
                  <a:off x="2520207" y="4365105"/>
                  <a:ext cx="2991340" cy="1772817"/>
                  <a:chOff x="-14919" y="261146"/>
                  <a:chExt cx="9007859" cy="6018182"/>
                </a:xfrm>
              </p:grpSpPr>
              <p:pic>
                <p:nvPicPr>
                  <p:cNvPr id="41" name="図 40" descr="北側から.tiff">
                    <a:extLst>
                      <a:ext uri="{FF2B5EF4-FFF2-40B4-BE49-F238E27FC236}">
                        <a16:creationId xmlns:a16="http://schemas.microsoft.com/office/drawing/2014/main" id="{B8435ACC-039E-09A0-5A7C-216B18EA795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-14919" y="261146"/>
                    <a:ext cx="9007859" cy="6018182"/>
                  </a:xfrm>
                  <a:prstGeom prst="rect">
                    <a:avLst/>
                  </a:prstGeom>
                  <a:effectLst>
                    <a:softEdge rad="139700"/>
                  </a:effectLst>
                </p:spPr>
              </p:pic>
              <p:sp>
                <p:nvSpPr>
                  <p:cNvPr id="42" name="テキスト ボックス 41">
                    <a:extLst>
                      <a:ext uri="{FF2B5EF4-FFF2-40B4-BE49-F238E27FC236}">
                        <a16:creationId xmlns:a16="http://schemas.microsoft.com/office/drawing/2014/main" id="{563CAA7E-963A-D2C5-B2AC-E75706DF8907}"/>
                      </a:ext>
                    </a:extLst>
                  </p:cNvPr>
                  <p:cNvSpPr txBox="1"/>
                  <p:nvPr/>
                </p:nvSpPr>
                <p:spPr>
                  <a:xfrm>
                    <a:off x="3284172" y="1967774"/>
                    <a:ext cx="1717735" cy="885023"/>
                  </a:xfrm>
                  <a:prstGeom prst="rect">
                    <a:avLst/>
                  </a:prstGeom>
                  <a:solidFill>
                    <a:srgbClr val="FFFF00"/>
                  </a:solidFill>
                  <a:effectLst>
                    <a:softEdge rad="50800"/>
                  </a:effectLst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779173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1" lang="en-US" altLang="ja-JP" sz="1846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ＭＳ Ｐゴシック"/>
                        <a:cs typeface="+mn-cs"/>
                      </a:rPr>
                      <a:t>TS1</a:t>
                    </a:r>
                    <a:endParaRPr kumimoji="1" lang="ja-JP" altLang="en-US" sz="1846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43" name="テキスト ボックス 42">
                    <a:extLst>
                      <a:ext uri="{FF2B5EF4-FFF2-40B4-BE49-F238E27FC236}">
                        <a16:creationId xmlns:a16="http://schemas.microsoft.com/office/drawing/2014/main" id="{957CF7B7-86EC-362E-C5A7-651A7D9E07E3}"/>
                      </a:ext>
                    </a:extLst>
                  </p:cNvPr>
                  <p:cNvSpPr txBox="1"/>
                  <p:nvPr/>
                </p:nvSpPr>
                <p:spPr>
                  <a:xfrm>
                    <a:off x="667188" y="4742820"/>
                    <a:ext cx="1968160" cy="684651"/>
                  </a:xfrm>
                  <a:prstGeom prst="rect">
                    <a:avLst/>
                  </a:prstGeom>
                  <a:solidFill>
                    <a:srgbClr val="F79646"/>
                  </a:solidFill>
                  <a:effectLst>
                    <a:softEdge rad="50800"/>
                  </a:effectLst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779173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1" lang="en-US" altLang="ja-JP" sz="1292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MS Gothic" panose="020B0609070205080204" pitchFamily="49" charset="-128"/>
                        <a:ea typeface="MS Gothic" panose="020B0609070205080204" pitchFamily="49" charset="-128"/>
                        <a:cs typeface="+mn-cs"/>
                      </a:rPr>
                      <a:t>3GeV RCS</a:t>
                    </a:r>
                    <a:endParaRPr kumimoji="1" lang="ja-JP" altLang="en-US" sz="1292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MS Gothic" panose="020B0609070205080204" pitchFamily="49" charset="-128"/>
                      <a:ea typeface="MS Gothic" panose="020B0609070205080204" pitchFamily="49" charset="-128"/>
                      <a:cs typeface="+mn-cs"/>
                    </a:endParaRPr>
                  </a:p>
                </p:txBody>
              </p:sp>
              <p:sp>
                <p:nvSpPr>
                  <p:cNvPr id="44" name="Freeform 9">
                    <a:extLst>
                      <a:ext uri="{FF2B5EF4-FFF2-40B4-BE49-F238E27FC236}">
                        <a16:creationId xmlns:a16="http://schemas.microsoft.com/office/drawing/2014/main" id="{3FCA27E8-7F0C-EA80-141C-39217F421B3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740000" flipH="1">
                    <a:off x="3332041" y="4932895"/>
                    <a:ext cx="1759423" cy="738546"/>
                  </a:xfrm>
                  <a:custGeom>
                    <a:avLst/>
                    <a:gdLst>
                      <a:gd name="T0" fmla="*/ 2329 w 2904"/>
                      <a:gd name="T1" fmla="*/ 169 h 1219"/>
                      <a:gd name="T2" fmla="*/ 2141 w 2904"/>
                      <a:gd name="T3" fmla="*/ 133 h 1219"/>
                      <a:gd name="T4" fmla="*/ 2145 w 2904"/>
                      <a:gd name="T5" fmla="*/ 133 h 1219"/>
                      <a:gd name="T6" fmla="*/ 1945 w 2904"/>
                      <a:gd name="T7" fmla="*/ 93 h 1219"/>
                      <a:gd name="T8" fmla="*/ 1757 w 2904"/>
                      <a:gd name="T9" fmla="*/ 61 h 1219"/>
                      <a:gd name="T10" fmla="*/ 1469 w 2904"/>
                      <a:gd name="T11" fmla="*/ 17 h 1219"/>
                      <a:gd name="T12" fmla="*/ 1145 w 2904"/>
                      <a:gd name="T13" fmla="*/ 1 h 1219"/>
                      <a:gd name="T14" fmla="*/ 797 w 2904"/>
                      <a:gd name="T15" fmla="*/ 21 h 1219"/>
                      <a:gd name="T16" fmla="*/ 485 w 2904"/>
                      <a:gd name="T17" fmla="*/ 89 h 1219"/>
                      <a:gd name="T18" fmla="*/ 237 w 2904"/>
                      <a:gd name="T19" fmla="*/ 201 h 1219"/>
                      <a:gd name="T20" fmla="*/ 53 w 2904"/>
                      <a:gd name="T21" fmla="*/ 417 h 1219"/>
                      <a:gd name="T22" fmla="*/ 1 w 2904"/>
                      <a:gd name="T23" fmla="*/ 657 h 1219"/>
                      <a:gd name="T24" fmla="*/ 45 w 2904"/>
                      <a:gd name="T25" fmla="*/ 901 h 1219"/>
                      <a:gd name="T26" fmla="*/ 173 w 2904"/>
                      <a:gd name="T27" fmla="*/ 1065 h 1219"/>
                      <a:gd name="T28" fmla="*/ 393 w 2904"/>
                      <a:gd name="T29" fmla="*/ 1173 h 1219"/>
                      <a:gd name="T30" fmla="*/ 813 w 2904"/>
                      <a:gd name="T31" fmla="*/ 1213 h 1219"/>
                      <a:gd name="T32" fmla="*/ 1129 w 2904"/>
                      <a:gd name="T33" fmla="*/ 1209 h 1219"/>
                      <a:gd name="T34" fmla="*/ 1445 w 2904"/>
                      <a:gd name="T35" fmla="*/ 1177 h 1219"/>
                      <a:gd name="T36" fmla="*/ 1845 w 2904"/>
                      <a:gd name="T37" fmla="*/ 1093 h 1219"/>
                      <a:gd name="T38" fmla="*/ 2157 w 2904"/>
                      <a:gd name="T39" fmla="*/ 1001 h 1219"/>
                      <a:gd name="T40" fmla="*/ 2569 w 2904"/>
                      <a:gd name="T41" fmla="*/ 849 h 1219"/>
                      <a:gd name="T42" fmla="*/ 2841 w 2904"/>
                      <a:gd name="T43" fmla="*/ 693 h 1219"/>
                      <a:gd name="T44" fmla="*/ 2885 w 2904"/>
                      <a:gd name="T45" fmla="*/ 473 h 1219"/>
                      <a:gd name="T46" fmla="*/ 2725 w 2904"/>
                      <a:gd name="T47" fmla="*/ 313 h 1219"/>
                      <a:gd name="T48" fmla="*/ 2509 w 2904"/>
                      <a:gd name="T49" fmla="*/ 217 h 1219"/>
                      <a:gd name="T50" fmla="*/ 2329 w 2904"/>
                      <a:gd name="T51" fmla="*/ 169 h 1219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2904"/>
                      <a:gd name="T79" fmla="*/ 0 h 1219"/>
                      <a:gd name="T80" fmla="*/ 2904 w 2904"/>
                      <a:gd name="T81" fmla="*/ 1219 h 1219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2904" h="1219">
                        <a:moveTo>
                          <a:pt x="2329" y="169"/>
                        </a:moveTo>
                        <a:cubicBezTo>
                          <a:pt x="2298" y="163"/>
                          <a:pt x="2172" y="139"/>
                          <a:pt x="2141" y="133"/>
                        </a:cubicBezTo>
                        <a:cubicBezTo>
                          <a:pt x="2110" y="127"/>
                          <a:pt x="2178" y="140"/>
                          <a:pt x="2145" y="133"/>
                        </a:cubicBezTo>
                        <a:cubicBezTo>
                          <a:pt x="2112" y="126"/>
                          <a:pt x="2010" y="105"/>
                          <a:pt x="1945" y="93"/>
                        </a:cubicBezTo>
                        <a:cubicBezTo>
                          <a:pt x="1880" y="81"/>
                          <a:pt x="1836" y="74"/>
                          <a:pt x="1757" y="61"/>
                        </a:cubicBezTo>
                        <a:cubicBezTo>
                          <a:pt x="1678" y="48"/>
                          <a:pt x="1571" y="27"/>
                          <a:pt x="1469" y="17"/>
                        </a:cubicBezTo>
                        <a:cubicBezTo>
                          <a:pt x="1367" y="7"/>
                          <a:pt x="1257" y="0"/>
                          <a:pt x="1145" y="1"/>
                        </a:cubicBezTo>
                        <a:cubicBezTo>
                          <a:pt x="1033" y="2"/>
                          <a:pt x="907" y="6"/>
                          <a:pt x="797" y="21"/>
                        </a:cubicBezTo>
                        <a:cubicBezTo>
                          <a:pt x="687" y="36"/>
                          <a:pt x="578" y="59"/>
                          <a:pt x="485" y="89"/>
                        </a:cubicBezTo>
                        <a:cubicBezTo>
                          <a:pt x="392" y="119"/>
                          <a:pt x="309" y="146"/>
                          <a:pt x="237" y="201"/>
                        </a:cubicBezTo>
                        <a:cubicBezTo>
                          <a:pt x="165" y="256"/>
                          <a:pt x="92" y="341"/>
                          <a:pt x="53" y="417"/>
                        </a:cubicBezTo>
                        <a:cubicBezTo>
                          <a:pt x="14" y="493"/>
                          <a:pt x="2" y="576"/>
                          <a:pt x="1" y="657"/>
                        </a:cubicBezTo>
                        <a:cubicBezTo>
                          <a:pt x="0" y="738"/>
                          <a:pt x="16" y="833"/>
                          <a:pt x="45" y="901"/>
                        </a:cubicBezTo>
                        <a:cubicBezTo>
                          <a:pt x="74" y="969"/>
                          <a:pt x="115" y="1020"/>
                          <a:pt x="173" y="1065"/>
                        </a:cubicBezTo>
                        <a:cubicBezTo>
                          <a:pt x="231" y="1110"/>
                          <a:pt x="287" y="1148"/>
                          <a:pt x="393" y="1173"/>
                        </a:cubicBezTo>
                        <a:cubicBezTo>
                          <a:pt x="499" y="1198"/>
                          <a:pt x="690" y="1207"/>
                          <a:pt x="813" y="1213"/>
                        </a:cubicBezTo>
                        <a:cubicBezTo>
                          <a:pt x="936" y="1219"/>
                          <a:pt x="1024" y="1215"/>
                          <a:pt x="1129" y="1209"/>
                        </a:cubicBezTo>
                        <a:cubicBezTo>
                          <a:pt x="1234" y="1203"/>
                          <a:pt x="1326" y="1196"/>
                          <a:pt x="1445" y="1177"/>
                        </a:cubicBezTo>
                        <a:cubicBezTo>
                          <a:pt x="1564" y="1158"/>
                          <a:pt x="1726" y="1122"/>
                          <a:pt x="1845" y="1093"/>
                        </a:cubicBezTo>
                        <a:cubicBezTo>
                          <a:pt x="1964" y="1064"/>
                          <a:pt x="2036" y="1042"/>
                          <a:pt x="2157" y="1001"/>
                        </a:cubicBezTo>
                        <a:cubicBezTo>
                          <a:pt x="2278" y="960"/>
                          <a:pt x="2455" y="900"/>
                          <a:pt x="2569" y="849"/>
                        </a:cubicBezTo>
                        <a:cubicBezTo>
                          <a:pt x="2683" y="798"/>
                          <a:pt x="2788" y="756"/>
                          <a:pt x="2841" y="693"/>
                        </a:cubicBezTo>
                        <a:cubicBezTo>
                          <a:pt x="2894" y="630"/>
                          <a:pt x="2904" y="536"/>
                          <a:pt x="2885" y="473"/>
                        </a:cubicBezTo>
                        <a:cubicBezTo>
                          <a:pt x="2866" y="410"/>
                          <a:pt x="2788" y="356"/>
                          <a:pt x="2725" y="313"/>
                        </a:cubicBezTo>
                        <a:cubicBezTo>
                          <a:pt x="2662" y="270"/>
                          <a:pt x="2575" y="241"/>
                          <a:pt x="2509" y="217"/>
                        </a:cubicBezTo>
                        <a:cubicBezTo>
                          <a:pt x="2443" y="193"/>
                          <a:pt x="2366" y="179"/>
                          <a:pt x="2329" y="169"/>
                        </a:cubicBezTo>
                      </a:path>
                    </a:pathLst>
                  </a:custGeom>
                  <a:noFill/>
                  <a:ln w="76200" cap="flat" cmpd="sng">
                    <a:solidFill>
                      <a:srgbClr val="FF6600">
                        <a:alpha val="67058"/>
                      </a:srgbClr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779173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477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45" name="Line 16">
                    <a:extLst>
                      <a:ext uri="{FF2B5EF4-FFF2-40B4-BE49-F238E27FC236}">
                        <a16:creationId xmlns:a16="http://schemas.microsoft.com/office/drawing/2014/main" id="{F0457192-42F3-458F-BC6F-02EA687296F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57764" y="2878491"/>
                    <a:ext cx="703413" cy="2039108"/>
                  </a:xfrm>
                  <a:custGeom>
                    <a:avLst/>
                    <a:gdLst>
                      <a:gd name="connsiteX0" fmla="*/ 0 w 531334"/>
                      <a:gd name="connsiteY0" fmla="*/ 0 h 438734"/>
                      <a:gd name="connsiteX1" fmla="*/ 531334 w 531334"/>
                      <a:gd name="connsiteY1" fmla="*/ 438734 h 438734"/>
                      <a:gd name="connsiteX0" fmla="*/ 0 w 531334"/>
                      <a:gd name="connsiteY0" fmla="*/ 0 h 438734"/>
                      <a:gd name="connsiteX1" fmla="*/ 288000 w 531334"/>
                      <a:gd name="connsiteY1" fmla="*/ 238982 h 438734"/>
                      <a:gd name="connsiteX2" fmla="*/ 531334 w 531334"/>
                      <a:gd name="connsiteY2" fmla="*/ 438734 h 438734"/>
                      <a:gd name="connsiteX0" fmla="*/ 0 w 330033"/>
                      <a:gd name="connsiteY0" fmla="*/ 0 h 559710"/>
                      <a:gd name="connsiteX1" fmla="*/ 288000 w 330033"/>
                      <a:gd name="connsiteY1" fmla="*/ 238982 h 559710"/>
                      <a:gd name="connsiteX2" fmla="*/ 330033 w 330033"/>
                      <a:gd name="connsiteY2" fmla="*/ 559710 h 559710"/>
                      <a:gd name="connsiteX0" fmla="*/ 0 w 330033"/>
                      <a:gd name="connsiteY0" fmla="*/ 0 h 559710"/>
                      <a:gd name="connsiteX1" fmla="*/ 288000 w 330033"/>
                      <a:gd name="connsiteY1" fmla="*/ 238982 h 559710"/>
                      <a:gd name="connsiteX2" fmla="*/ 330033 w 330033"/>
                      <a:gd name="connsiteY2" fmla="*/ 559710 h 559710"/>
                      <a:gd name="connsiteX0" fmla="*/ 0 w 330033"/>
                      <a:gd name="connsiteY0" fmla="*/ 0 h 559710"/>
                      <a:gd name="connsiteX1" fmla="*/ 285338 w 330033"/>
                      <a:gd name="connsiteY1" fmla="*/ 239191 h 559710"/>
                      <a:gd name="connsiteX2" fmla="*/ 288000 w 330033"/>
                      <a:gd name="connsiteY2" fmla="*/ 238982 h 559710"/>
                      <a:gd name="connsiteX3" fmla="*/ 330033 w 330033"/>
                      <a:gd name="connsiteY3" fmla="*/ 559710 h 559710"/>
                      <a:gd name="connsiteX0" fmla="*/ 0 w 330033"/>
                      <a:gd name="connsiteY0" fmla="*/ 0 h 559710"/>
                      <a:gd name="connsiteX1" fmla="*/ 285338 w 330033"/>
                      <a:gd name="connsiteY1" fmla="*/ 239191 h 559710"/>
                      <a:gd name="connsiteX2" fmla="*/ 288000 w 330033"/>
                      <a:gd name="connsiteY2" fmla="*/ 238982 h 559710"/>
                      <a:gd name="connsiteX3" fmla="*/ 330033 w 330033"/>
                      <a:gd name="connsiteY3" fmla="*/ 559710 h 559710"/>
                      <a:gd name="connsiteX0" fmla="*/ 0 w 926192"/>
                      <a:gd name="connsiteY0" fmla="*/ 0 h 510564"/>
                      <a:gd name="connsiteX1" fmla="*/ 285338 w 926192"/>
                      <a:gd name="connsiteY1" fmla="*/ 239191 h 510564"/>
                      <a:gd name="connsiteX2" fmla="*/ 288000 w 926192"/>
                      <a:gd name="connsiteY2" fmla="*/ 238982 h 510564"/>
                      <a:gd name="connsiteX3" fmla="*/ 926192 w 926192"/>
                      <a:gd name="connsiteY3" fmla="*/ 510564 h 510564"/>
                      <a:gd name="connsiteX0" fmla="*/ 0 w 926192"/>
                      <a:gd name="connsiteY0" fmla="*/ 0 h 510564"/>
                      <a:gd name="connsiteX1" fmla="*/ 285338 w 926192"/>
                      <a:gd name="connsiteY1" fmla="*/ 239191 h 510564"/>
                      <a:gd name="connsiteX2" fmla="*/ 288000 w 926192"/>
                      <a:gd name="connsiteY2" fmla="*/ 238982 h 510564"/>
                      <a:gd name="connsiteX3" fmla="*/ 926192 w 926192"/>
                      <a:gd name="connsiteY3" fmla="*/ 510564 h 510564"/>
                      <a:gd name="connsiteX0" fmla="*/ 0 w 291991"/>
                      <a:gd name="connsiteY0" fmla="*/ 0 h 699589"/>
                      <a:gd name="connsiteX1" fmla="*/ 285338 w 291991"/>
                      <a:gd name="connsiteY1" fmla="*/ 239191 h 699589"/>
                      <a:gd name="connsiteX2" fmla="*/ 288000 w 291991"/>
                      <a:gd name="connsiteY2" fmla="*/ 238982 h 699589"/>
                      <a:gd name="connsiteX3" fmla="*/ 225511 w 291991"/>
                      <a:gd name="connsiteY3" fmla="*/ 699589 h 699589"/>
                      <a:gd name="connsiteX0" fmla="*/ 0 w 291990"/>
                      <a:gd name="connsiteY0" fmla="*/ 0 h 699589"/>
                      <a:gd name="connsiteX1" fmla="*/ 285338 w 291990"/>
                      <a:gd name="connsiteY1" fmla="*/ 239191 h 699589"/>
                      <a:gd name="connsiteX2" fmla="*/ 288000 w 291990"/>
                      <a:gd name="connsiteY2" fmla="*/ 238982 h 699589"/>
                      <a:gd name="connsiteX3" fmla="*/ 225511 w 291990"/>
                      <a:gd name="connsiteY3" fmla="*/ 699589 h 699589"/>
                      <a:gd name="connsiteX0" fmla="*/ 0 w 668586"/>
                      <a:gd name="connsiteY0" fmla="*/ 0 h 699589"/>
                      <a:gd name="connsiteX1" fmla="*/ 285338 w 668586"/>
                      <a:gd name="connsiteY1" fmla="*/ 239191 h 699589"/>
                      <a:gd name="connsiteX2" fmla="*/ 668586 w 668586"/>
                      <a:gd name="connsiteY2" fmla="*/ 250533 h 699589"/>
                      <a:gd name="connsiteX3" fmla="*/ 288000 w 668586"/>
                      <a:gd name="connsiteY3" fmla="*/ 238982 h 699589"/>
                      <a:gd name="connsiteX4" fmla="*/ 225511 w 668586"/>
                      <a:gd name="connsiteY4" fmla="*/ 699589 h 699589"/>
                      <a:gd name="connsiteX0" fmla="*/ 0 w 309913"/>
                      <a:gd name="connsiteY0" fmla="*/ 0 h 699589"/>
                      <a:gd name="connsiteX1" fmla="*/ 285338 w 309913"/>
                      <a:gd name="connsiteY1" fmla="*/ 239191 h 699589"/>
                      <a:gd name="connsiteX2" fmla="*/ 288000 w 309913"/>
                      <a:gd name="connsiteY2" fmla="*/ 238982 h 699589"/>
                      <a:gd name="connsiteX3" fmla="*/ 225511 w 309913"/>
                      <a:gd name="connsiteY3" fmla="*/ 699589 h 699589"/>
                      <a:gd name="connsiteX0" fmla="*/ 0 w 333088"/>
                      <a:gd name="connsiteY0" fmla="*/ 0 h 699589"/>
                      <a:gd name="connsiteX1" fmla="*/ 285338 w 333088"/>
                      <a:gd name="connsiteY1" fmla="*/ 239191 h 699589"/>
                      <a:gd name="connsiteX2" fmla="*/ 288000 w 333088"/>
                      <a:gd name="connsiteY2" fmla="*/ 238982 h 699589"/>
                      <a:gd name="connsiteX3" fmla="*/ 225511 w 333088"/>
                      <a:gd name="connsiteY3" fmla="*/ 699589 h 699589"/>
                      <a:gd name="connsiteX0" fmla="*/ 0 w 309392"/>
                      <a:gd name="connsiteY0" fmla="*/ 0 h 699589"/>
                      <a:gd name="connsiteX1" fmla="*/ 285338 w 309392"/>
                      <a:gd name="connsiteY1" fmla="*/ 239191 h 699589"/>
                      <a:gd name="connsiteX2" fmla="*/ 288000 w 309392"/>
                      <a:gd name="connsiteY2" fmla="*/ 238982 h 699589"/>
                      <a:gd name="connsiteX3" fmla="*/ 225511 w 309392"/>
                      <a:gd name="connsiteY3" fmla="*/ 699589 h 699589"/>
                      <a:gd name="connsiteX0" fmla="*/ 0 w 304949"/>
                      <a:gd name="connsiteY0" fmla="*/ 0 h 699589"/>
                      <a:gd name="connsiteX1" fmla="*/ 285338 w 304949"/>
                      <a:gd name="connsiteY1" fmla="*/ 239191 h 699589"/>
                      <a:gd name="connsiteX2" fmla="*/ 288000 w 304949"/>
                      <a:gd name="connsiteY2" fmla="*/ 238982 h 699589"/>
                      <a:gd name="connsiteX3" fmla="*/ 225511 w 304949"/>
                      <a:gd name="connsiteY3" fmla="*/ 699589 h 699589"/>
                      <a:gd name="connsiteX0" fmla="*/ 0 w 310997"/>
                      <a:gd name="connsiteY0" fmla="*/ 0 h 733613"/>
                      <a:gd name="connsiteX1" fmla="*/ 285338 w 310997"/>
                      <a:gd name="connsiteY1" fmla="*/ 239191 h 733613"/>
                      <a:gd name="connsiteX2" fmla="*/ 288000 w 310997"/>
                      <a:gd name="connsiteY2" fmla="*/ 238982 h 733613"/>
                      <a:gd name="connsiteX3" fmla="*/ 202284 w 310997"/>
                      <a:gd name="connsiteY3" fmla="*/ 733613 h 733613"/>
                      <a:gd name="connsiteX0" fmla="*/ 0 w 463144"/>
                      <a:gd name="connsiteY0" fmla="*/ 0 h 733613"/>
                      <a:gd name="connsiteX1" fmla="*/ 285338 w 463144"/>
                      <a:gd name="connsiteY1" fmla="*/ 239191 h 733613"/>
                      <a:gd name="connsiteX2" fmla="*/ 462204 w 463144"/>
                      <a:gd name="connsiteY2" fmla="*/ 401543 h 733613"/>
                      <a:gd name="connsiteX3" fmla="*/ 202284 w 463144"/>
                      <a:gd name="connsiteY3" fmla="*/ 733613 h 733613"/>
                      <a:gd name="connsiteX0" fmla="*/ 0 w 292259"/>
                      <a:gd name="connsiteY0" fmla="*/ 0 h 733613"/>
                      <a:gd name="connsiteX1" fmla="*/ 285338 w 292259"/>
                      <a:gd name="connsiteY1" fmla="*/ 239191 h 733613"/>
                      <a:gd name="connsiteX2" fmla="*/ 202284 w 292259"/>
                      <a:gd name="connsiteY2" fmla="*/ 733613 h 733613"/>
                      <a:gd name="connsiteX0" fmla="*/ 0 w 285705"/>
                      <a:gd name="connsiteY0" fmla="*/ 0 h 733613"/>
                      <a:gd name="connsiteX1" fmla="*/ 285338 w 285705"/>
                      <a:gd name="connsiteY1" fmla="*/ 239191 h 733613"/>
                      <a:gd name="connsiteX2" fmla="*/ 202284 w 285705"/>
                      <a:gd name="connsiteY2" fmla="*/ 733613 h 733613"/>
                      <a:gd name="connsiteX0" fmla="*/ 0 w 386246"/>
                      <a:gd name="connsiteY0" fmla="*/ 0 h 733613"/>
                      <a:gd name="connsiteX1" fmla="*/ 385989 w 386246"/>
                      <a:gd name="connsiteY1" fmla="*/ 292118 h 733613"/>
                      <a:gd name="connsiteX2" fmla="*/ 202284 w 386246"/>
                      <a:gd name="connsiteY2" fmla="*/ 733613 h 733613"/>
                      <a:gd name="connsiteX0" fmla="*/ 0 w 385989"/>
                      <a:gd name="connsiteY0" fmla="*/ 0 h 733613"/>
                      <a:gd name="connsiteX1" fmla="*/ 385989 w 385989"/>
                      <a:gd name="connsiteY1" fmla="*/ 292118 h 733613"/>
                      <a:gd name="connsiteX2" fmla="*/ 202284 w 385989"/>
                      <a:gd name="connsiteY2" fmla="*/ 733613 h 733613"/>
                      <a:gd name="connsiteX0" fmla="*/ 0 w 316308"/>
                      <a:gd name="connsiteY0" fmla="*/ 0 h 733613"/>
                      <a:gd name="connsiteX1" fmla="*/ 316308 w 316308"/>
                      <a:gd name="connsiteY1" fmla="*/ 273216 h 733613"/>
                      <a:gd name="connsiteX2" fmla="*/ 202284 w 316308"/>
                      <a:gd name="connsiteY2" fmla="*/ 733613 h 733613"/>
                      <a:gd name="connsiteX0" fmla="*/ 0 w 316308"/>
                      <a:gd name="connsiteY0" fmla="*/ 0 h 733613"/>
                      <a:gd name="connsiteX1" fmla="*/ 316308 w 316308"/>
                      <a:gd name="connsiteY1" fmla="*/ 273216 h 733613"/>
                      <a:gd name="connsiteX2" fmla="*/ 202284 w 316308"/>
                      <a:gd name="connsiteY2" fmla="*/ 733613 h 733613"/>
                      <a:gd name="connsiteX0" fmla="*/ 0 w 316308"/>
                      <a:gd name="connsiteY0" fmla="*/ 0 h 733613"/>
                      <a:gd name="connsiteX1" fmla="*/ 316308 w 316308"/>
                      <a:gd name="connsiteY1" fmla="*/ 273216 h 733613"/>
                      <a:gd name="connsiteX2" fmla="*/ 202284 w 316308"/>
                      <a:gd name="connsiteY2" fmla="*/ 733613 h 733613"/>
                      <a:gd name="connsiteX0" fmla="*/ 0 w 293081"/>
                      <a:gd name="connsiteY0" fmla="*/ 0 h 733613"/>
                      <a:gd name="connsiteX1" fmla="*/ 293081 w 293081"/>
                      <a:gd name="connsiteY1" fmla="*/ 205167 h 733613"/>
                      <a:gd name="connsiteX2" fmla="*/ 202284 w 293081"/>
                      <a:gd name="connsiteY2" fmla="*/ 733613 h 733613"/>
                      <a:gd name="connsiteX0" fmla="*/ 0 w 293081"/>
                      <a:gd name="connsiteY0" fmla="*/ 0 h 733613"/>
                      <a:gd name="connsiteX1" fmla="*/ 293081 w 293081"/>
                      <a:gd name="connsiteY1" fmla="*/ 205167 h 733613"/>
                      <a:gd name="connsiteX2" fmla="*/ 202284 w 293081"/>
                      <a:gd name="connsiteY2" fmla="*/ 733613 h 733613"/>
                      <a:gd name="connsiteX0" fmla="*/ 0 w 293081"/>
                      <a:gd name="connsiteY0" fmla="*/ 0 h 733613"/>
                      <a:gd name="connsiteX1" fmla="*/ 293081 w 293081"/>
                      <a:gd name="connsiteY1" fmla="*/ 205167 h 733613"/>
                      <a:gd name="connsiteX2" fmla="*/ 202284 w 293081"/>
                      <a:gd name="connsiteY2" fmla="*/ 733613 h 73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3081" h="733613">
                        <a:moveTo>
                          <a:pt x="0" y="0"/>
                        </a:moveTo>
                        <a:cubicBezTo>
                          <a:pt x="70595" y="55787"/>
                          <a:pt x="98607" y="69990"/>
                          <a:pt x="293081" y="205167"/>
                        </a:cubicBezTo>
                        <a:cubicBezTo>
                          <a:pt x="241630" y="503229"/>
                          <a:pt x="219587" y="630609"/>
                          <a:pt x="202284" y="733613"/>
                        </a:cubicBezTo>
                      </a:path>
                    </a:pathLst>
                  </a:custGeom>
                  <a:noFill/>
                  <a:ln w="57150" cmpd="sng">
                    <a:solidFill>
                      <a:srgbClr val="FFFF00">
                        <a:alpha val="67058"/>
                      </a:srgbClr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779173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477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ＭＳ Ｐゴシック"/>
                      <a:cs typeface="+mn-cs"/>
                    </a:endParaRPr>
                  </a:p>
                </p:txBody>
              </p:sp>
            </p:grpSp>
            <p:sp>
              <p:nvSpPr>
                <p:cNvPr id="40" name="テキスト ボックス 39">
                  <a:extLst>
                    <a:ext uri="{FF2B5EF4-FFF2-40B4-BE49-F238E27FC236}">
                      <a16:creationId xmlns:a16="http://schemas.microsoft.com/office/drawing/2014/main" id="{39AD364B-3211-AE08-A636-DC4E4B4C99D3}"/>
                    </a:ext>
                  </a:extLst>
                </p:cNvPr>
                <p:cNvSpPr txBox="1"/>
                <p:nvPr/>
              </p:nvSpPr>
              <p:spPr>
                <a:xfrm>
                  <a:off x="2666727" y="4460848"/>
                  <a:ext cx="986860" cy="30005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77917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2215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/>
                      <a:cs typeface="+mn-cs"/>
                    </a:rPr>
                    <a:t>J-PARC TS2</a:t>
                  </a:r>
                  <a:endParaRPr kumimoji="1" lang="ja-JP" altLang="en-US" sz="221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endParaRPr>
                </a:p>
              </p:txBody>
            </p:sp>
          </p:grpSp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9803A1D3-9BB8-2E4E-CF0D-700467656006}"/>
                  </a:ext>
                </a:extLst>
              </p:cNvPr>
              <p:cNvSpPr/>
              <p:nvPr/>
            </p:nvSpPr>
            <p:spPr>
              <a:xfrm>
                <a:off x="-1118539" y="3213938"/>
                <a:ext cx="2848927" cy="1895898"/>
              </a:xfrm>
              <a:prstGeom prst="rect">
                <a:avLst/>
              </a:prstGeom>
              <a:noFill/>
              <a:ln w="95250">
                <a:solidFill>
                  <a:schemeClr val="bg1"/>
                </a:solidFill>
              </a:ln>
              <a:effectLst>
                <a:softEdge rad="165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895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21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</p:grpSp>
        <p:pic>
          <p:nvPicPr>
            <p:cNvPr id="34" name="Picture 3" descr="F:\Users\rshimizu\Desktop\1.png">
              <a:extLst>
                <a:ext uri="{FF2B5EF4-FFF2-40B4-BE49-F238E27FC236}">
                  <a16:creationId xmlns:a16="http://schemas.microsoft.com/office/drawing/2014/main" id="{72D9DA28-7F82-439C-933D-E81215ABC1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3549" y="1891131"/>
              <a:ext cx="500742" cy="459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Line 16">
              <a:extLst>
                <a:ext uri="{FF2B5EF4-FFF2-40B4-BE49-F238E27FC236}">
                  <a16:creationId xmlns:a16="http://schemas.microsoft.com/office/drawing/2014/main" id="{332B9DE6-D7FE-C5E5-7706-782D76A973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35831" y="2025734"/>
              <a:ext cx="788691" cy="611266"/>
            </a:xfrm>
            <a:custGeom>
              <a:avLst/>
              <a:gdLst>
                <a:gd name="connsiteX0" fmla="*/ 0 w 531334"/>
                <a:gd name="connsiteY0" fmla="*/ 0 h 438734"/>
                <a:gd name="connsiteX1" fmla="*/ 531334 w 531334"/>
                <a:gd name="connsiteY1" fmla="*/ 438734 h 438734"/>
                <a:gd name="connsiteX0" fmla="*/ 0 w 531334"/>
                <a:gd name="connsiteY0" fmla="*/ 0 h 438734"/>
                <a:gd name="connsiteX1" fmla="*/ 288000 w 531334"/>
                <a:gd name="connsiteY1" fmla="*/ 238982 h 438734"/>
                <a:gd name="connsiteX2" fmla="*/ 531334 w 531334"/>
                <a:gd name="connsiteY2" fmla="*/ 438734 h 438734"/>
                <a:gd name="connsiteX0" fmla="*/ 0 w 330033"/>
                <a:gd name="connsiteY0" fmla="*/ 0 h 559710"/>
                <a:gd name="connsiteX1" fmla="*/ 288000 w 330033"/>
                <a:gd name="connsiteY1" fmla="*/ 238982 h 559710"/>
                <a:gd name="connsiteX2" fmla="*/ 330033 w 330033"/>
                <a:gd name="connsiteY2" fmla="*/ 559710 h 559710"/>
                <a:gd name="connsiteX0" fmla="*/ 0 w 330033"/>
                <a:gd name="connsiteY0" fmla="*/ 0 h 559710"/>
                <a:gd name="connsiteX1" fmla="*/ 288000 w 330033"/>
                <a:gd name="connsiteY1" fmla="*/ 238982 h 559710"/>
                <a:gd name="connsiteX2" fmla="*/ 330033 w 330033"/>
                <a:gd name="connsiteY2" fmla="*/ 559710 h 559710"/>
                <a:gd name="connsiteX0" fmla="*/ 0 w 330033"/>
                <a:gd name="connsiteY0" fmla="*/ 0 h 559710"/>
                <a:gd name="connsiteX1" fmla="*/ 285338 w 330033"/>
                <a:gd name="connsiteY1" fmla="*/ 239191 h 559710"/>
                <a:gd name="connsiteX2" fmla="*/ 288000 w 330033"/>
                <a:gd name="connsiteY2" fmla="*/ 238982 h 559710"/>
                <a:gd name="connsiteX3" fmla="*/ 330033 w 330033"/>
                <a:gd name="connsiteY3" fmla="*/ 559710 h 559710"/>
                <a:gd name="connsiteX0" fmla="*/ 0 w 330033"/>
                <a:gd name="connsiteY0" fmla="*/ 0 h 559710"/>
                <a:gd name="connsiteX1" fmla="*/ 285338 w 330033"/>
                <a:gd name="connsiteY1" fmla="*/ 239191 h 559710"/>
                <a:gd name="connsiteX2" fmla="*/ 288000 w 330033"/>
                <a:gd name="connsiteY2" fmla="*/ 238982 h 559710"/>
                <a:gd name="connsiteX3" fmla="*/ 330033 w 330033"/>
                <a:gd name="connsiteY3" fmla="*/ 559710 h 559710"/>
                <a:gd name="connsiteX0" fmla="*/ 0 w 926192"/>
                <a:gd name="connsiteY0" fmla="*/ 0 h 510564"/>
                <a:gd name="connsiteX1" fmla="*/ 285338 w 926192"/>
                <a:gd name="connsiteY1" fmla="*/ 239191 h 510564"/>
                <a:gd name="connsiteX2" fmla="*/ 288000 w 926192"/>
                <a:gd name="connsiteY2" fmla="*/ 238982 h 510564"/>
                <a:gd name="connsiteX3" fmla="*/ 926192 w 926192"/>
                <a:gd name="connsiteY3" fmla="*/ 510564 h 510564"/>
                <a:gd name="connsiteX0" fmla="*/ 0 w 926192"/>
                <a:gd name="connsiteY0" fmla="*/ 0 h 510564"/>
                <a:gd name="connsiteX1" fmla="*/ 285338 w 926192"/>
                <a:gd name="connsiteY1" fmla="*/ 239191 h 510564"/>
                <a:gd name="connsiteX2" fmla="*/ 288000 w 926192"/>
                <a:gd name="connsiteY2" fmla="*/ 238982 h 510564"/>
                <a:gd name="connsiteX3" fmla="*/ 926192 w 926192"/>
                <a:gd name="connsiteY3" fmla="*/ 510564 h 510564"/>
                <a:gd name="connsiteX0" fmla="*/ 0 w 291991"/>
                <a:gd name="connsiteY0" fmla="*/ 0 h 699589"/>
                <a:gd name="connsiteX1" fmla="*/ 285338 w 291991"/>
                <a:gd name="connsiteY1" fmla="*/ 239191 h 699589"/>
                <a:gd name="connsiteX2" fmla="*/ 288000 w 291991"/>
                <a:gd name="connsiteY2" fmla="*/ 238982 h 699589"/>
                <a:gd name="connsiteX3" fmla="*/ 225511 w 291991"/>
                <a:gd name="connsiteY3" fmla="*/ 699589 h 699589"/>
                <a:gd name="connsiteX0" fmla="*/ 0 w 291990"/>
                <a:gd name="connsiteY0" fmla="*/ 0 h 699589"/>
                <a:gd name="connsiteX1" fmla="*/ 285338 w 291990"/>
                <a:gd name="connsiteY1" fmla="*/ 239191 h 699589"/>
                <a:gd name="connsiteX2" fmla="*/ 288000 w 291990"/>
                <a:gd name="connsiteY2" fmla="*/ 238982 h 699589"/>
                <a:gd name="connsiteX3" fmla="*/ 225511 w 291990"/>
                <a:gd name="connsiteY3" fmla="*/ 699589 h 699589"/>
                <a:gd name="connsiteX0" fmla="*/ 0 w 668586"/>
                <a:gd name="connsiteY0" fmla="*/ 0 h 699589"/>
                <a:gd name="connsiteX1" fmla="*/ 285338 w 668586"/>
                <a:gd name="connsiteY1" fmla="*/ 239191 h 699589"/>
                <a:gd name="connsiteX2" fmla="*/ 668586 w 668586"/>
                <a:gd name="connsiteY2" fmla="*/ 250533 h 699589"/>
                <a:gd name="connsiteX3" fmla="*/ 288000 w 668586"/>
                <a:gd name="connsiteY3" fmla="*/ 238982 h 699589"/>
                <a:gd name="connsiteX4" fmla="*/ 225511 w 668586"/>
                <a:gd name="connsiteY4" fmla="*/ 699589 h 699589"/>
                <a:gd name="connsiteX0" fmla="*/ 0 w 309913"/>
                <a:gd name="connsiteY0" fmla="*/ 0 h 699589"/>
                <a:gd name="connsiteX1" fmla="*/ 285338 w 309913"/>
                <a:gd name="connsiteY1" fmla="*/ 239191 h 699589"/>
                <a:gd name="connsiteX2" fmla="*/ 288000 w 309913"/>
                <a:gd name="connsiteY2" fmla="*/ 238982 h 699589"/>
                <a:gd name="connsiteX3" fmla="*/ 225511 w 309913"/>
                <a:gd name="connsiteY3" fmla="*/ 699589 h 699589"/>
                <a:gd name="connsiteX0" fmla="*/ 0 w 333088"/>
                <a:gd name="connsiteY0" fmla="*/ 0 h 699589"/>
                <a:gd name="connsiteX1" fmla="*/ 285338 w 333088"/>
                <a:gd name="connsiteY1" fmla="*/ 239191 h 699589"/>
                <a:gd name="connsiteX2" fmla="*/ 288000 w 333088"/>
                <a:gd name="connsiteY2" fmla="*/ 238982 h 699589"/>
                <a:gd name="connsiteX3" fmla="*/ 225511 w 333088"/>
                <a:gd name="connsiteY3" fmla="*/ 699589 h 699589"/>
                <a:gd name="connsiteX0" fmla="*/ 0 w 309392"/>
                <a:gd name="connsiteY0" fmla="*/ 0 h 699589"/>
                <a:gd name="connsiteX1" fmla="*/ 285338 w 309392"/>
                <a:gd name="connsiteY1" fmla="*/ 239191 h 699589"/>
                <a:gd name="connsiteX2" fmla="*/ 288000 w 309392"/>
                <a:gd name="connsiteY2" fmla="*/ 238982 h 699589"/>
                <a:gd name="connsiteX3" fmla="*/ 225511 w 309392"/>
                <a:gd name="connsiteY3" fmla="*/ 699589 h 699589"/>
                <a:gd name="connsiteX0" fmla="*/ 0 w 304949"/>
                <a:gd name="connsiteY0" fmla="*/ 0 h 699589"/>
                <a:gd name="connsiteX1" fmla="*/ 285338 w 304949"/>
                <a:gd name="connsiteY1" fmla="*/ 239191 h 699589"/>
                <a:gd name="connsiteX2" fmla="*/ 288000 w 304949"/>
                <a:gd name="connsiteY2" fmla="*/ 238982 h 699589"/>
                <a:gd name="connsiteX3" fmla="*/ 225511 w 304949"/>
                <a:gd name="connsiteY3" fmla="*/ 699589 h 699589"/>
                <a:gd name="connsiteX0" fmla="*/ 0 w 310997"/>
                <a:gd name="connsiteY0" fmla="*/ 0 h 733613"/>
                <a:gd name="connsiteX1" fmla="*/ 285338 w 310997"/>
                <a:gd name="connsiteY1" fmla="*/ 239191 h 733613"/>
                <a:gd name="connsiteX2" fmla="*/ 288000 w 310997"/>
                <a:gd name="connsiteY2" fmla="*/ 238982 h 733613"/>
                <a:gd name="connsiteX3" fmla="*/ 202284 w 310997"/>
                <a:gd name="connsiteY3" fmla="*/ 733613 h 733613"/>
                <a:gd name="connsiteX0" fmla="*/ 0 w 463144"/>
                <a:gd name="connsiteY0" fmla="*/ 0 h 733613"/>
                <a:gd name="connsiteX1" fmla="*/ 285338 w 463144"/>
                <a:gd name="connsiteY1" fmla="*/ 239191 h 733613"/>
                <a:gd name="connsiteX2" fmla="*/ 462204 w 463144"/>
                <a:gd name="connsiteY2" fmla="*/ 401543 h 733613"/>
                <a:gd name="connsiteX3" fmla="*/ 202284 w 463144"/>
                <a:gd name="connsiteY3" fmla="*/ 733613 h 733613"/>
                <a:gd name="connsiteX0" fmla="*/ 0 w 292259"/>
                <a:gd name="connsiteY0" fmla="*/ 0 h 733613"/>
                <a:gd name="connsiteX1" fmla="*/ 285338 w 292259"/>
                <a:gd name="connsiteY1" fmla="*/ 239191 h 733613"/>
                <a:gd name="connsiteX2" fmla="*/ 202284 w 292259"/>
                <a:gd name="connsiteY2" fmla="*/ 733613 h 733613"/>
                <a:gd name="connsiteX0" fmla="*/ 0 w 285705"/>
                <a:gd name="connsiteY0" fmla="*/ 0 h 733613"/>
                <a:gd name="connsiteX1" fmla="*/ 285338 w 285705"/>
                <a:gd name="connsiteY1" fmla="*/ 239191 h 733613"/>
                <a:gd name="connsiteX2" fmla="*/ 202284 w 285705"/>
                <a:gd name="connsiteY2" fmla="*/ 733613 h 733613"/>
                <a:gd name="connsiteX0" fmla="*/ 0 w 386246"/>
                <a:gd name="connsiteY0" fmla="*/ 0 h 733613"/>
                <a:gd name="connsiteX1" fmla="*/ 385989 w 386246"/>
                <a:gd name="connsiteY1" fmla="*/ 292118 h 733613"/>
                <a:gd name="connsiteX2" fmla="*/ 202284 w 386246"/>
                <a:gd name="connsiteY2" fmla="*/ 733613 h 733613"/>
                <a:gd name="connsiteX0" fmla="*/ 0 w 385989"/>
                <a:gd name="connsiteY0" fmla="*/ 0 h 733613"/>
                <a:gd name="connsiteX1" fmla="*/ 385989 w 385989"/>
                <a:gd name="connsiteY1" fmla="*/ 292118 h 733613"/>
                <a:gd name="connsiteX2" fmla="*/ 202284 w 385989"/>
                <a:gd name="connsiteY2" fmla="*/ 733613 h 733613"/>
                <a:gd name="connsiteX0" fmla="*/ 0 w 316308"/>
                <a:gd name="connsiteY0" fmla="*/ 0 h 733613"/>
                <a:gd name="connsiteX1" fmla="*/ 316308 w 316308"/>
                <a:gd name="connsiteY1" fmla="*/ 273216 h 733613"/>
                <a:gd name="connsiteX2" fmla="*/ 202284 w 316308"/>
                <a:gd name="connsiteY2" fmla="*/ 733613 h 733613"/>
                <a:gd name="connsiteX0" fmla="*/ 0 w 316308"/>
                <a:gd name="connsiteY0" fmla="*/ 0 h 733613"/>
                <a:gd name="connsiteX1" fmla="*/ 316308 w 316308"/>
                <a:gd name="connsiteY1" fmla="*/ 273216 h 733613"/>
                <a:gd name="connsiteX2" fmla="*/ 202284 w 316308"/>
                <a:gd name="connsiteY2" fmla="*/ 733613 h 733613"/>
                <a:gd name="connsiteX0" fmla="*/ 0 w 316308"/>
                <a:gd name="connsiteY0" fmla="*/ 0 h 733613"/>
                <a:gd name="connsiteX1" fmla="*/ 316308 w 316308"/>
                <a:gd name="connsiteY1" fmla="*/ 273216 h 733613"/>
                <a:gd name="connsiteX2" fmla="*/ 202284 w 316308"/>
                <a:gd name="connsiteY2" fmla="*/ 733613 h 733613"/>
                <a:gd name="connsiteX0" fmla="*/ 0 w 786656"/>
                <a:gd name="connsiteY0" fmla="*/ 0 h 733613"/>
                <a:gd name="connsiteX1" fmla="*/ 786656 w 786656"/>
                <a:gd name="connsiteY1" fmla="*/ 471691 h 733613"/>
                <a:gd name="connsiteX2" fmla="*/ 202284 w 786656"/>
                <a:gd name="connsiteY2" fmla="*/ 733613 h 733613"/>
                <a:gd name="connsiteX0" fmla="*/ 0 w 786656"/>
                <a:gd name="connsiteY0" fmla="*/ 0 h 983125"/>
                <a:gd name="connsiteX1" fmla="*/ 786656 w 786656"/>
                <a:gd name="connsiteY1" fmla="*/ 471691 h 983125"/>
                <a:gd name="connsiteX2" fmla="*/ 666826 w 786656"/>
                <a:gd name="connsiteY2" fmla="*/ 983125 h 983125"/>
                <a:gd name="connsiteX0" fmla="*/ 0 w 635680"/>
                <a:gd name="connsiteY0" fmla="*/ 72378 h 567820"/>
                <a:gd name="connsiteX1" fmla="*/ 635680 w 635680"/>
                <a:gd name="connsiteY1" fmla="*/ 56386 h 567820"/>
                <a:gd name="connsiteX2" fmla="*/ 515850 w 635680"/>
                <a:gd name="connsiteY2" fmla="*/ 567820 h 567820"/>
                <a:gd name="connsiteX0" fmla="*/ 0 w 606647"/>
                <a:gd name="connsiteY0" fmla="*/ 0 h 495442"/>
                <a:gd name="connsiteX1" fmla="*/ 606647 w 606647"/>
                <a:gd name="connsiteY1" fmla="*/ 154130 h 495442"/>
                <a:gd name="connsiteX2" fmla="*/ 515850 w 606647"/>
                <a:gd name="connsiteY2" fmla="*/ 495442 h 495442"/>
                <a:gd name="connsiteX0" fmla="*/ 0 w 606647"/>
                <a:gd name="connsiteY0" fmla="*/ 0 h 495442"/>
                <a:gd name="connsiteX1" fmla="*/ 606647 w 606647"/>
                <a:gd name="connsiteY1" fmla="*/ 154130 h 495442"/>
                <a:gd name="connsiteX2" fmla="*/ 515850 w 606647"/>
                <a:gd name="connsiteY2" fmla="*/ 495442 h 495442"/>
                <a:gd name="connsiteX0" fmla="*/ 0 w 658909"/>
                <a:gd name="connsiteY0" fmla="*/ 0 h 620198"/>
                <a:gd name="connsiteX1" fmla="*/ 658909 w 658909"/>
                <a:gd name="connsiteY1" fmla="*/ 278886 h 620198"/>
                <a:gd name="connsiteX2" fmla="*/ 568112 w 658909"/>
                <a:gd name="connsiteY2" fmla="*/ 620198 h 620198"/>
                <a:gd name="connsiteX0" fmla="*/ 516 w 659425"/>
                <a:gd name="connsiteY0" fmla="*/ 0 h 620198"/>
                <a:gd name="connsiteX1" fmla="*/ 659425 w 659425"/>
                <a:gd name="connsiteY1" fmla="*/ 278886 h 620198"/>
                <a:gd name="connsiteX2" fmla="*/ 568628 w 659425"/>
                <a:gd name="connsiteY2" fmla="*/ 620198 h 620198"/>
                <a:gd name="connsiteX0" fmla="*/ 496 w 676825"/>
                <a:gd name="connsiteY0" fmla="*/ 0 h 620198"/>
                <a:gd name="connsiteX1" fmla="*/ 676825 w 676825"/>
                <a:gd name="connsiteY1" fmla="*/ 159800 h 620198"/>
                <a:gd name="connsiteX2" fmla="*/ 568608 w 676825"/>
                <a:gd name="connsiteY2" fmla="*/ 620198 h 620198"/>
                <a:gd name="connsiteX0" fmla="*/ 489 w 676818"/>
                <a:gd name="connsiteY0" fmla="*/ 0 h 620198"/>
                <a:gd name="connsiteX1" fmla="*/ 676818 w 676818"/>
                <a:gd name="connsiteY1" fmla="*/ 159800 h 620198"/>
                <a:gd name="connsiteX2" fmla="*/ 568601 w 676818"/>
                <a:gd name="connsiteY2" fmla="*/ 620198 h 620198"/>
                <a:gd name="connsiteX0" fmla="*/ 489 w 676818"/>
                <a:gd name="connsiteY0" fmla="*/ 0 h 620198"/>
                <a:gd name="connsiteX1" fmla="*/ 676818 w 676818"/>
                <a:gd name="connsiteY1" fmla="*/ 216507 h 620198"/>
                <a:gd name="connsiteX2" fmla="*/ 568601 w 676818"/>
                <a:gd name="connsiteY2" fmla="*/ 620198 h 620198"/>
                <a:gd name="connsiteX0" fmla="*/ 489 w 676818"/>
                <a:gd name="connsiteY0" fmla="*/ 0 h 620198"/>
                <a:gd name="connsiteX1" fmla="*/ 676818 w 676818"/>
                <a:gd name="connsiteY1" fmla="*/ 216507 h 620198"/>
                <a:gd name="connsiteX2" fmla="*/ 568601 w 676818"/>
                <a:gd name="connsiteY2" fmla="*/ 620198 h 620198"/>
                <a:gd name="connsiteX0" fmla="*/ 509 w 676838"/>
                <a:gd name="connsiteY0" fmla="*/ 0 h 620198"/>
                <a:gd name="connsiteX1" fmla="*/ 676838 w 676838"/>
                <a:gd name="connsiteY1" fmla="*/ 216507 h 620198"/>
                <a:gd name="connsiteX2" fmla="*/ 568621 w 676838"/>
                <a:gd name="connsiteY2" fmla="*/ 620198 h 620198"/>
                <a:gd name="connsiteX0" fmla="*/ 650 w 589878"/>
                <a:gd name="connsiteY0" fmla="*/ 0 h 603186"/>
                <a:gd name="connsiteX1" fmla="*/ 589878 w 589878"/>
                <a:gd name="connsiteY1" fmla="*/ 199495 h 603186"/>
                <a:gd name="connsiteX2" fmla="*/ 481661 w 589878"/>
                <a:gd name="connsiteY2" fmla="*/ 603186 h 603186"/>
                <a:gd name="connsiteX0" fmla="*/ 761 w 543535"/>
                <a:gd name="connsiteY0" fmla="*/ 0 h 586173"/>
                <a:gd name="connsiteX1" fmla="*/ 543535 w 543535"/>
                <a:gd name="connsiteY1" fmla="*/ 182482 h 586173"/>
                <a:gd name="connsiteX2" fmla="*/ 435318 w 543535"/>
                <a:gd name="connsiteY2" fmla="*/ 586173 h 586173"/>
                <a:gd name="connsiteX0" fmla="*/ 108217 w 108217"/>
                <a:gd name="connsiteY0" fmla="*/ -1 h 403690"/>
                <a:gd name="connsiteX1" fmla="*/ 0 w 108217"/>
                <a:gd name="connsiteY1" fmla="*/ 403690 h 403690"/>
                <a:gd name="connsiteX0" fmla="*/ 108217 w 3032888"/>
                <a:gd name="connsiteY0" fmla="*/ 311271 h 714962"/>
                <a:gd name="connsiteX1" fmla="*/ 3032856 w 3032888"/>
                <a:gd name="connsiteY1" fmla="*/ 3574 h 714962"/>
                <a:gd name="connsiteX2" fmla="*/ 0 w 3032888"/>
                <a:gd name="connsiteY2" fmla="*/ 714962 h 714962"/>
                <a:gd name="connsiteX0" fmla="*/ 2349646 w 3032990"/>
                <a:gd name="connsiteY0" fmla="*/ 0 h 931067"/>
                <a:gd name="connsiteX1" fmla="*/ 3032856 w 3032990"/>
                <a:gd name="connsiteY1" fmla="*/ 219679 h 931067"/>
                <a:gd name="connsiteX2" fmla="*/ 0 w 3032990"/>
                <a:gd name="connsiteY2" fmla="*/ 931067 h 931067"/>
                <a:gd name="connsiteX0" fmla="*/ 87 w 683431"/>
                <a:gd name="connsiteY0" fmla="*/ 0 h 505763"/>
                <a:gd name="connsiteX1" fmla="*/ 683297 w 683431"/>
                <a:gd name="connsiteY1" fmla="*/ 219679 h 505763"/>
                <a:gd name="connsiteX2" fmla="*/ 606108 w 683431"/>
                <a:gd name="connsiteY2" fmla="*/ 505763 h 505763"/>
                <a:gd name="connsiteX0" fmla="*/ 0 w 683431"/>
                <a:gd name="connsiteY0" fmla="*/ 0 h 505763"/>
                <a:gd name="connsiteX1" fmla="*/ 683210 w 683431"/>
                <a:gd name="connsiteY1" fmla="*/ 219679 h 505763"/>
                <a:gd name="connsiteX2" fmla="*/ 606021 w 683431"/>
                <a:gd name="connsiteY2" fmla="*/ 505763 h 505763"/>
                <a:gd name="connsiteX0" fmla="*/ 0 w 683210"/>
                <a:gd name="connsiteY0" fmla="*/ 0 h 505763"/>
                <a:gd name="connsiteX1" fmla="*/ 683210 w 683210"/>
                <a:gd name="connsiteY1" fmla="*/ 219679 h 505763"/>
                <a:gd name="connsiteX2" fmla="*/ 606021 w 683210"/>
                <a:gd name="connsiteY2" fmla="*/ 505763 h 505763"/>
                <a:gd name="connsiteX0" fmla="*/ 0 w 683210"/>
                <a:gd name="connsiteY0" fmla="*/ 0 h 505763"/>
                <a:gd name="connsiteX1" fmla="*/ 683210 w 683210"/>
                <a:gd name="connsiteY1" fmla="*/ 219679 h 505763"/>
                <a:gd name="connsiteX2" fmla="*/ 606021 w 683210"/>
                <a:gd name="connsiteY2" fmla="*/ 505763 h 505763"/>
                <a:gd name="connsiteX0" fmla="*/ 0 w 683210"/>
                <a:gd name="connsiteY0" fmla="*/ 0 h 517104"/>
                <a:gd name="connsiteX1" fmla="*/ 683210 w 683210"/>
                <a:gd name="connsiteY1" fmla="*/ 219679 h 517104"/>
                <a:gd name="connsiteX2" fmla="*/ 588600 w 683210"/>
                <a:gd name="connsiteY2" fmla="*/ 517104 h 517104"/>
                <a:gd name="connsiteX0" fmla="*/ 0 w 683210"/>
                <a:gd name="connsiteY0" fmla="*/ 0 h 517104"/>
                <a:gd name="connsiteX1" fmla="*/ 683210 w 683210"/>
                <a:gd name="connsiteY1" fmla="*/ 219679 h 517104"/>
                <a:gd name="connsiteX2" fmla="*/ 588600 w 683210"/>
                <a:gd name="connsiteY2" fmla="*/ 517104 h 517104"/>
                <a:gd name="connsiteX0" fmla="*/ 0 w 683210"/>
                <a:gd name="connsiteY0" fmla="*/ 0 h 517104"/>
                <a:gd name="connsiteX1" fmla="*/ 683210 w 683210"/>
                <a:gd name="connsiteY1" fmla="*/ 219679 h 517104"/>
                <a:gd name="connsiteX2" fmla="*/ 588600 w 683210"/>
                <a:gd name="connsiteY2" fmla="*/ 517104 h 517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3210" h="517104">
                  <a:moveTo>
                    <a:pt x="0" y="0"/>
                  </a:moveTo>
                  <a:cubicBezTo>
                    <a:pt x="269684" y="81033"/>
                    <a:pt x="433206" y="135400"/>
                    <a:pt x="683210" y="219679"/>
                  </a:cubicBezTo>
                  <a:cubicBezTo>
                    <a:pt x="645365" y="360439"/>
                    <a:pt x="646551" y="340381"/>
                    <a:pt x="588600" y="517104"/>
                  </a:cubicBezTo>
                </a:path>
              </a:pathLst>
            </a:custGeom>
            <a:noFill/>
            <a:ln w="57150" cmpd="sng">
              <a:solidFill>
                <a:srgbClr val="FF0000">
                  <a:alpha val="75000"/>
                </a:srgb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779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77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4481E476-B0BE-A408-2A7A-3AF6BAF5A4A1}"/>
                </a:ext>
              </a:extLst>
            </p:cNvPr>
            <p:cNvSpPr txBox="1"/>
            <p:nvPr/>
          </p:nvSpPr>
          <p:spPr>
            <a:xfrm>
              <a:off x="2976778" y="1564655"/>
              <a:ext cx="826206" cy="376386"/>
            </a:xfrm>
            <a:prstGeom prst="rect">
              <a:avLst/>
            </a:prstGeom>
            <a:solidFill>
              <a:srgbClr val="FFFF00"/>
            </a:solidFill>
            <a:effectLst>
              <a:softEdge rad="508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779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46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TS2</a:t>
              </a:r>
              <a:endParaRPr kumimoji="1" lang="ja-JP" altLang="en-US" sz="1846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</p:grp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3C38957D-DCEE-8E59-BB0F-9ED331A4A3CD}"/>
              </a:ext>
            </a:extLst>
          </p:cNvPr>
          <p:cNvSpPr/>
          <p:nvPr/>
        </p:nvSpPr>
        <p:spPr>
          <a:xfrm>
            <a:off x="5066300" y="1025593"/>
            <a:ext cx="3968370" cy="1905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776" marR="0" lvl="0" indent="-263776" algn="l" defTabSz="389509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游ゴシック" panose="020B0400000000000000" pitchFamily="34" charset="-128"/>
                <a:cs typeface="+mn-cs"/>
              </a:rPr>
              <a:t>Integration of neutron and muon sources (world's first)</a:t>
            </a:r>
          </a:p>
          <a:p>
            <a:pPr marL="263776" marR="0" lvl="0" indent="-263776" algn="l" defTabSz="389509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游ゴシック" panose="020B0400000000000000" pitchFamily="34" charset="-128"/>
                <a:cs typeface="+mn-cs"/>
              </a:rPr>
              <a:t>J-PARC proton accelerator intensity (1 MW) increased to 1.5 MW</a:t>
            </a:r>
          </a:p>
          <a:p>
            <a:pPr marL="263776" marR="0" lvl="0" indent="-263776" algn="l" defTabSz="389509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游ゴシック" panose="020B0400000000000000" pitchFamily="34" charset="-128"/>
                <a:cs typeface="+mn-cs"/>
              </a:rPr>
              <a:t>1 MW (17 Hz) for TS1 and 0.5 MW (8 Hz) for TS2</a:t>
            </a:r>
            <a:endParaRPr kumimoji="0" lang="en-US" altLang="ja-JP" sz="166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游ゴシック" panose="020B0400000000000000" pitchFamily="34" charset="-128"/>
              <a:cs typeface="+mn-cs"/>
              <a:sym typeface="Wingdings" pitchFamily="2" charset="2"/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5FE57B8D-8BEF-FF0B-4565-047BD0D72ADC}"/>
              </a:ext>
            </a:extLst>
          </p:cNvPr>
          <p:cNvSpPr/>
          <p:nvPr/>
        </p:nvSpPr>
        <p:spPr>
          <a:xfrm>
            <a:off x="5373718" y="5862238"/>
            <a:ext cx="3340254" cy="984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89509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游ゴシック" panose="020B0400000000000000" pitchFamily="34" charset="-128"/>
                <a:cs typeface="+mn-cs"/>
              </a:rPr>
              <a:t>Brightness of MLF TS2 will be the world's highest compared to the next plan of overseas facilities</a:t>
            </a:r>
            <a:endParaRPr kumimoji="0" lang="ja-JP" altLang="en-US" sz="166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游ゴシック" panose="020B0400000000000000" pitchFamily="34" charset="-128"/>
              <a:cs typeface="+mn-cs"/>
            </a:endParaRPr>
          </a:p>
        </p:txBody>
      </p:sp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3326A743-BC14-827E-5D9D-AD208A709363}"/>
              </a:ext>
            </a:extLst>
          </p:cNvPr>
          <p:cNvGrpSpPr/>
          <p:nvPr/>
        </p:nvGrpSpPr>
        <p:grpSpPr>
          <a:xfrm>
            <a:off x="5141146" y="731838"/>
            <a:ext cx="3913488" cy="2451098"/>
            <a:chOff x="5141146" y="731838"/>
            <a:chExt cx="3913488" cy="2451098"/>
          </a:xfrm>
        </p:grpSpPr>
        <p:graphicFrame>
          <p:nvGraphicFramePr>
            <p:cNvPr id="49" name="グラフ 48">
              <a:extLst>
                <a:ext uri="{FF2B5EF4-FFF2-40B4-BE49-F238E27FC236}">
                  <a16:creationId xmlns:a16="http://schemas.microsoft.com/office/drawing/2014/main" id="{7649152F-FDB6-669C-9B16-DE507DB236D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21686017"/>
                </p:ext>
              </p:extLst>
            </p:nvPr>
          </p:nvGraphicFramePr>
          <p:xfrm>
            <a:off x="5141146" y="731838"/>
            <a:ext cx="3913488" cy="245109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cxnSp>
          <p:nvCxnSpPr>
            <p:cNvPr id="50" name="直線矢印コネクタ 49">
              <a:extLst>
                <a:ext uri="{FF2B5EF4-FFF2-40B4-BE49-F238E27FC236}">
                  <a16:creationId xmlns:a16="http://schemas.microsoft.com/office/drawing/2014/main" id="{22D6EAD4-10A1-5B70-ED00-6F3D8CFD0BEC}"/>
                </a:ext>
              </a:extLst>
            </p:cNvPr>
            <p:cNvCxnSpPr/>
            <p:nvPr/>
          </p:nvCxnSpPr>
          <p:spPr>
            <a:xfrm flipV="1">
              <a:off x="6732024" y="1016816"/>
              <a:ext cx="216" cy="756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20F075F3-6F28-05D0-86B6-5755485F4FE9}"/>
              </a:ext>
            </a:extLst>
          </p:cNvPr>
          <p:cNvSpPr txBox="1"/>
          <p:nvPr/>
        </p:nvSpPr>
        <p:spPr>
          <a:xfrm>
            <a:off x="234645" y="2828836"/>
            <a:ext cx="8674711" cy="120032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 eaLnBrk="1"/>
            <a:r>
              <a:rPr lang="en-US" altLang="ja-JP" sz="2400" dirty="0">
                <a:ea typeface="ＭＳ Ｐゴシック" panose="020B0600070205080204" pitchFamily="50" charset="-128"/>
              </a:rPr>
              <a:t>This project was selected as one of “The Medium- to the Long Term Academic Research Strategy” by the Science Council of Japan although the budget has not been guaranteed yet.</a:t>
            </a:r>
            <a:endParaRPr kumimoji="1" lang="ja-JP" altLang="en-US" sz="2400" dirty="0"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928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640E14-A970-EFC9-3289-ED0A847F3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F8AED05-AD5A-7715-FA9C-0AE1A4F1C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29000"/>
            <a:ext cx="7886700" cy="5229000"/>
          </a:xfrm>
        </p:spPr>
        <p:txBody>
          <a:bodyPr>
            <a:normAutofit/>
          </a:bodyPr>
          <a:lstStyle/>
          <a:p>
            <a:r>
              <a:rPr lang="en-US" altLang="ja-JP" dirty="0"/>
              <a:t>The world’s highest-intensity pulsed muon facility, MUSE, coexists with the neutron facility J-PARC.</a:t>
            </a:r>
          </a:p>
          <a:p>
            <a:r>
              <a:rPr lang="en-US" altLang="ja-JP" dirty="0"/>
              <a:t>In MUSE, we have 4 unique beamlines to answer a demand of various muon sciences; material science, atomic and molecular physics, particle physics, industrial application, elemental analysis, heritage science, </a:t>
            </a:r>
            <a:r>
              <a:rPr lang="en-US" altLang="ja-JP" i="1" dirty="0"/>
              <a:t>etc</a:t>
            </a:r>
            <a:r>
              <a:rPr lang="en-US" altLang="ja-JP" dirty="0"/>
              <a:t>.</a:t>
            </a:r>
          </a:p>
          <a:p>
            <a:r>
              <a:rPr lang="en-US" altLang="ja-JP" dirty="0"/>
              <a:t>The biggest disadvantage in muon science is there are only 5 facilities in the world. This loses a lot of users’ chances. We welcome a new facility in China.</a:t>
            </a:r>
          </a:p>
          <a:p>
            <a:endParaRPr lang="en-US" altLang="ja-JP" dirty="0"/>
          </a:p>
          <a:p>
            <a:r>
              <a:rPr lang="en-US" altLang="ja-JP" dirty="0"/>
              <a:t>Thank you.		</a:t>
            </a:r>
            <a:r>
              <a:rPr lang="ja-JP" altLang="en-US" dirty="0"/>
              <a:t>謝謝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35521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846" y="836713"/>
            <a:ext cx="5188610" cy="247497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87213"/>
            <a:ext cx="7886700" cy="1325563"/>
          </a:xfrm>
        </p:spPr>
        <p:txBody>
          <a:bodyPr/>
          <a:lstStyle/>
          <a:p>
            <a:r>
              <a:rPr kumimoji="1" lang="ja-JP" altLang="en-US" dirty="0"/>
              <a:t>Ｊ－ＰＡＲＣ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51520" y="1796623"/>
            <a:ext cx="3272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400 MeV linac</a:t>
            </a:r>
          </a:p>
          <a:p>
            <a:r>
              <a:rPr lang="en-US" altLang="ja-JP" sz="2400" dirty="0"/>
              <a:t>3GeV synchrotron (RCS)</a:t>
            </a:r>
          </a:p>
          <a:p>
            <a:r>
              <a:rPr lang="en-US" altLang="ja-JP" sz="2400" dirty="0"/>
              <a:t>30GeV synchrotron (MR)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212066" y="3773939"/>
            <a:ext cx="262276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Materials and Life Science Facility</a:t>
            </a:r>
          </a:p>
          <a:p>
            <a:endParaRPr lang="en-US" altLang="ja-JP" sz="1400" dirty="0"/>
          </a:p>
          <a:p>
            <a:r>
              <a:rPr lang="en-US" altLang="ja-JP" sz="1400" dirty="0"/>
              <a:t>Hadron facility</a:t>
            </a:r>
          </a:p>
          <a:p>
            <a:endParaRPr kumimoji="1" lang="en-US" altLang="ja-JP" sz="1400" dirty="0"/>
          </a:p>
          <a:p>
            <a:r>
              <a:rPr lang="en-US" altLang="ja-JP" sz="1400" dirty="0"/>
              <a:t>Neutrino facility</a:t>
            </a:r>
          </a:p>
          <a:p>
            <a:endParaRPr lang="en-US" altLang="ja-JP" sz="1400" dirty="0"/>
          </a:p>
          <a:p>
            <a:r>
              <a:rPr lang="en-US" altLang="ja-JP" sz="1400" dirty="0"/>
              <a:t>Nuclear transmutation research</a:t>
            </a:r>
          </a:p>
          <a:p>
            <a:r>
              <a:rPr lang="en-US" altLang="ja-JP" sz="1400" dirty="0"/>
              <a:t>(under design)</a:t>
            </a:r>
          </a:p>
        </p:txBody>
      </p:sp>
      <p:cxnSp>
        <p:nvCxnSpPr>
          <p:cNvPr id="13" name="直線コネクタ 12"/>
          <p:cNvCxnSpPr>
            <a:cxnSpLocks/>
          </p:cNvCxnSpPr>
          <p:nvPr/>
        </p:nvCxnSpPr>
        <p:spPr>
          <a:xfrm>
            <a:off x="6084168" y="1124744"/>
            <a:ext cx="280831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6084168" y="1124744"/>
            <a:ext cx="0" cy="280831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>
            <a:off x="6084168" y="3933056"/>
            <a:ext cx="216024" cy="0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flipV="1">
            <a:off x="6084168" y="3353259"/>
            <a:ext cx="1296144" cy="37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7812360" y="1772816"/>
            <a:ext cx="122413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直線コネクタ 40"/>
          <p:cNvCxnSpPr>
            <a:cxnSpLocks/>
          </p:cNvCxnSpPr>
          <p:nvPr/>
        </p:nvCxnSpPr>
        <p:spPr>
          <a:xfrm>
            <a:off x="9036496" y="1772816"/>
            <a:ext cx="0" cy="30243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直線矢印コネクタ 42"/>
          <p:cNvCxnSpPr/>
          <p:nvPr/>
        </p:nvCxnSpPr>
        <p:spPr>
          <a:xfrm flipH="1" flipV="1">
            <a:off x="7591265" y="4797152"/>
            <a:ext cx="1445231" cy="2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>
            <a:off x="7236296" y="2182297"/>
            <a:ext cx="1656184" cy="131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直線コネクタ 48"/>
          <p:cNvCxnSpPr>
            <a:cxnSpLocks/>
          </p:cNvCxnSpPr>
          <p:nvPr/>
        </p:nvCxnSpPr>
        <p:spPr>
          <a:xfrm>
            <a:off x="8892480" y="1846154"/>
            <a:ext cx="0" cy="25189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>
            <a:cxnSpLocks/>
          </p:cNvCxnSpPr>
          <p:nvPr/>
        </p:nvCxnSpPr>
        <p:spPr>
          <a:xfrm flipH="1">
            <a:off x="7460726" y="4365104"/>
            <a:ext cx="1431754" cy="0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210" name="テキスト ボックス 8209"/>
          <p:cNvSpPr txBox="1"/>
          <p:nvPr/>
        </p:nvSpPr>
        <p:spPr>
          <a:xfrm>
            <a:off x="6223673" y="5604921"/>
            <a:ext cx="143379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/>
              <a:t>4 facilities</a:t>
            </a: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287865" y="1226016"/>
            <a:ext cx="1924116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/>
              <a:t>3 accelerators</a:t>
            </a:r>
          </a:p>
        </p:txBody>
      </p:sp>
      <p:sp>
        <p:nvSpPr>
          <p:cNvPr id="8211" name="正方形/長方形 8210"/>
          <p:cNvSpPr/>
          <p:nvPr/>
        </p:nvSpPr>
        <p:spPr>
          <a:xfrm>
            <a:off x="7740351" y="836712"/>
            <a:ext cx="792089" cy="2880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正方形/長方形 58"/>
          <p:cNvSpPr/>
          <p:nvPr/>
        </p:nvSpPr>
        <p:spPr>
          <a:xfrm>
            <a:off x="6660232" y="3061493"/>
            <a:ext cx="864096" cy="29176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正方形/長方形 59"/>
          <p:cNvSpPr/>
          <p:nvPr/>
        </p:nvSpPr>
        <p:spPr>
          <a:xfrm>
            <a:off x="7236296" y="1890531"/>
            <a:ext cx="720080" cy="29176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正方形/長方形 60"/>
          <p:cNvSpPr/>
          <p:nvPr/>
        </p:nvSpPr>
        <p:spPr>
          <a:xfrm>
            <a:off x="7812360" y="1484784"/>
            <a:ext cx="864096" cy="2880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Picture 5" descr="\\mstrg2.j-parc.jp\kawamura\ToDo\他人のスライド\素材\Illustrator\J-PARC_illust E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59" y="3292561"/>
            <a:ext cx="5775118" cy="338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6264188" y="3789039"/>
            <a:ext cx="2487210" cy="2721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345A2FCC-ADC8-A2B6-DA0F-4FA997DFB868}"/>
              </a:ext>
            </a:extLst>
          </p:cNvPr>
          <p:cNvCxnSpPr>
            <a:cxnSpLocks/>
          </p:cNvCxnSpPr>
          <p:nvPr/>
        </p:nvCxnSpPr>
        <p:spPr>
          <a:xfrm flipV="1">
            <a:off x="8892480" y="1120200"/>
            <a:ext cx="0" cy="5774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円弧 13">
            <a:extLst>
              <a:ext uri="{FF2B5EF4-FFF2-40B4-BE49-F238E27FC236}">
                <a16:creationId xmlns:a16="http://schemas.microsoft.com/office/drawing/2014/main" id="{9F174BD8-15BE-FD61-0143-7573222BADDA}"/>
              </a:ext>
            </a:extLst>
          </p:cNvPr>
          <p:cNvSpPr/>
          <p:nvPr/>
        </p:nvSpPr>
        <p:spPr>
          <a:xfrm>
            <a:off x="8813347" y="1702154"/>
            <a:ext cx="144000" cy="144000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弧 15">
            <a:extLst>
              <a:ext uri="{FF2B5EF4-FFF2-40B4-BE49-F238E27FC236}">
                <a16:creationId xmlns:a16="http://schemas.microsoft.com/office/drawing/2014/main" id="{3ED269EF-CCC4-865B-2668-CEA6557B7DA8}"/>
              </a:ext>
            </a:extLst>
          </p:cNvPr>
          <p:cNvSpPr/>
          <p:nvPr/>
        </p:nvSpPr>
        <p:spPr>
          <a:xfrm flipV="1">
            <a:off x="8809483" y="1709704"/>
            <a:ext cx="144000" cy="144000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333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EDE63D-E41E-EABC-3283-0A47EF123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Requirements of a muon facility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3D3873ED-E904-536D-94F8-FC25EB894F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4"/>
                <a:ext cx="7886700" cy="5032376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altLang="ja-JP" dirty="0"/>
                  <a:t>A high-power proton driver with an energy of more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=2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ja-JP" altLang="en-US" i="1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1+</m:t>
                        </m:r>
                        <m:box>
                          <m:box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ja-JP" altLang="en-US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sSub>
                                  <m:sSub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</m:den>
                            </m:f>
                          </m:e>
                        </m:box>
                      </m:e>
                    </m:d>
                    <m:r>
                      <a:rPr lang="en-US" altLang="ja-JP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290 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  <m:r>
                      <a:rPr lang="en-US" altLang="ja-JP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ja-JP" dirty="0"/>
              </a:p>
              <a:p>
                <a:pPr lvl="1"/>
                <a:r>
                  <a:rPr lang="en-US" altLang="ja-JP" dirty="0"/>
                  <a:t>Practically, more than 500 MeV accelerators</a:t>
                </a:r>
              </a:p>
              <a:p>
                <a:r>
                  <a:rPr lang="en-US" altLang="ja-JP" dirty="0"/>
                  <a:t>A pion production target that can be operated safely and stably under high heat deposition and high radiation field</a:t>
                </a:r>
              </a:p>
              <a:p>
                <a:r>
                  <a:rPr lang="en-US" altLang="ja-JP" dirty="0"/>
                  <a:t>A beamline with high transmission efficiency.</a:t>
                </a:r>
              </a:p>
              <a:p>
                <a:pPr lvl="1"/>
                <a:r>
                  <a:rPr lang="en-US" altLang="ja-JP" dirty="0"/>
                  <a:t>Particle physics: only a beamline for a specific purpose</a:t>
                </a:r>
                <a:br>
                  <a:rPr lang="en-US" altLang="ja-JP" dirty="0"/>
                </a:br>
                <a:r>
                  <a:rPr lang="en-US" altLang="ja-JP" dirty="0"/>
                  <a:t>COMET@J-PARC Hadron, MU2E@Fermi, g-2@Fermi</a:t>
                </a:r>
              </a:p>
              <a:p>
                <a:pPr lvl="1"/>
                <a:r>
                  <a:rPr lang="en-US" altLang="ja-JP" dirty="0"/>
                  <a:t>Material science/General science: as much as a variety of beamlines to answer a variety of users’ demands</a:t>
                </a:r>
              </a:p>
              <a:p>
                <a:r>
                  <a:rPr lang="en-US" altLang="ja-JP" dirty="0"/>
                  <a:t>“Specialties” characterizing the facility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3D3873ED-E904-536D-94F8-FC25EB894F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4"/>
                <a:ext cx="7886700" cy="5032376"/>
              </a:xfrm>
              <a:blipFill>
                <a:blip r:embed="rId3"/>
                <a:stretch>
                  <a:fillRect l="-1391" t="-2663" r="-154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024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 descr="worldatlas_800">
            <a:extLst>
              <a:ext uri="{FF2B5EF4-FFF2-40B4-BE49-F238E27FC236}">
                <a16:creationId xmlns:a16="http://schemas.microsoft.com/office/drawing/2014/main" id="{F40652B1-4AD8-4EE0-A5F1-CD5F45572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457995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5">
            <a:extLst>
              <a:ext uri="{FF2B5EF4-FFF2-40B4-BE49-F238E27FC236}">
                <a16:creationId xmlns:a16="http://schemas.microsoft.com/office/drawing/2014/main" id="{7DFCD99C-6BC6-4ED4-8283-05F22081C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4208" y="2132856"/>
            <a:ext cx="152400" cy="152400"/>
          </a:xfrm>
          <a:prstGeom prst="ellipse">
            <a:avLst/>
          </a:prstGeom>
          <a:solidFill>
            <a:srgbClr val="0432FF"/>
          </a:soli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ja-JP" altLang="en-US"/>
          </a:p>
        </p:txBody>
      </p:sp>
      <p:sp>
        <p:nvSpPr>
          <p:cNvPr id="42" name="Oval 7">
            <a:extLst>
              <a:ext uri="{FF2B5EF4-FFF2-40B4-BE49-F238E27FC236}">
                <a16:creationId xmlns:a16="http://schemas.microsoft.com/office/drawing/2014/main" id="{F614F791-9F73-4D46-91A1-4D5738B84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198884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3" name="Oval 8">
            <a:extLst>
              <a:ext uri="{FF2B5EF4-FFF2-40B4-BE49-F238E27FC236}">
                <a16:creationId xmlns:a16="http://schemas.microsoft.com/office/drawing/2014/main" id="{A6671D8E-3032-4550-B262-0B55E3BEE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2132856"/>
            <a:ext cx="152400" cy="152400"/>
          </a:xfrm>
          <a:prstGeom prst="ellipse">
            <a:avLst/>
          </a:prstGeom>
          <a:solidFill>
            <a:srgbClr val="0432FF"/>
          </a:soli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ja-JP" altLang="en-US"/>
          </a:p>
        </p:txBody>
      </p:sp>
      <p:sp>
        <p:nvSpPr>
          <p:cNvPr id="54" name="Rectangle 21">
            <a:extLst>
              <a:ext uri="{FF2B5EF4-FFF2-40B4-BE49-F238E27FC236}">
                <a16:creationId xmlns:a16="http://schemas.microsoft.com/office/drawing/2014/main" id="{C1E096AD-B601-499A-80AC-F7D391E46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312" y="2348880"/>
            <a:ext cx="989373" cy="36933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  <a:latin typeface="ＤＦＰ太丸ゴシック体" charset="0"/>
              </a:rPr>
              <a:t>PSI (</a:t>
            </a:r>
            <a:r>
              <a:rPr lang="en-US" altLang="ja-JP" dirty="0">
                <a:solidFill>
                  <a:srgbClr val="0000FF"/>
                </a:solidFill>
                <a:effectLst>
                  <a:glow rad="101600">
                    <a:schemeClr val="bg1">
                      <a:alpha val="85000"/>
                    </a:schemeClr>
                  </a:glow>
                </a:effectLst>
                <a:latin typeface="ＤＦＰ太丸ゴシック体" charset="0"/>
              </a:rPr>
              <a:t>CW</a:t>
            </a:r>
            <a:r>
              <a:rPr lang="en-US" altLang="ja-JP" dirty="0">
                <a:solidFill>
                  <a:schemeClr val="bg1"/>
                </a:solidFill>
                <a:latin typeface="ＤＦＰ太丸ゴシック体" charset="0"/>
              </a:rPr>
              <a:t>)</a:t>
            </a:r>
          </a:p>
        </p:txBody>
      </p:sp>
      <p:sp>
        <p:nvSpPr>
          <p:cNvPr id="55" name="Rectangle 24">
            <a:extLst>
              <a:ext uri="{FF2B5EF4-FFF2-40B4-BE49-F238E27FC236}">
                <a16:creationId xmlns:a16="http://schemas.microsoft.com/office/drawing/2014/main" id="{2D5CCB05-E83C-4DC4-9F5E-F9D45F7B0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608" y="2030077"/>
            <a:ext cx="1452642" cy="36933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  <a:latin typeface="ＤＦＰ太丸ゴシック体" charset="0"/>
              </a:rPr>
              <a:t>TRIUMF (</a:t>
            </a:r>
            <a:r>
              <a:rPr lang="en-US" altLang="ja-JP" dirty="0">
                <a:solidFill>
                  <a:srgbClr val="0000FF"/>
                </a:solidFill>
                <a:effectLst>
                  <a:glow rad="101600">
                    <a:schemeClr val="bg1">
                      <a:alpha val="85000"/>
                    </a:schemeClr>
                  </a:glow>
                </a:effectLst>
                <a:latin typeface="ＤＦＰ太丸ゴシック体" charset="0"/>
              </a:rPr>
              <a:t>CW</a:t>
            </a:r>
            <a:r>
              <a:rPr lang="en-US" altLang="ja-JP" dirty="0">
                <a:solidFill>
                  <a:schemeClr val="bg1"/>
                </a:solidFill>
                <a:latin typeface="ＤＦＰ太丸ゴシック体" charset="0"/>
              </a:rPr>
              <a:t>)</a:t>
            </a:r>
          </a:p>
        </p:txBody>
      </p:sp>
      <p:pic>
        <p:nvPicPr>
          <p:cNvPr id="56" name="Picture 38">
            <a:extLst>
              <a:ext uri="{FF2B5EF4-FFF2-40B4-BE49-F238E27FC236}">
                <a16:creationId xmlns:a16="http://schemas.microsoft.com/office/drawing/2014/main" id="{521AECA6-BB94-4AFB-BD85-C96D3D4D4B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" t="1952" r="567" b="1963"/>
          <a:stretch/>
        </p:blipFill>
        <p:spPr bwMode="auto">
          <a:xfrm>
            <a:off x="144000" y="2695328"/>
            <a:ext cx="1800000" cy="13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Oval 14">
            <a:extLst>
              <a:ext uri="{FF2B5EF4-FFF2-40B4-BE49-F238E27FC236}">
                <a16:creationId xmlns:a16="http://schemas.microsoft.com/office/drawing/2014/main" id="{133223D6-0A2C-410D-9E88-38AF9A4D9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9952" y="2492896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ja-JP" altLang="en-US">
              <a:solidFill>
                <a:srgbClr val="0000FF"/>
              </a:solidFill>
            </a:endParaRPr>
          </a:p>
        </p:txBody>
      </p:sp>
      <p:sp>
        <p:nvSpPr>
          <p:cNvPr id="58" name="Rectangle 25">
            <a:extLst>
              <a:ext uri="{FF2B5EF4-FFF2-40B4-BE49-F238E27FC236}">
                <a16:creationId xmlns:a16="http://schemas.microsoft.com/office/drawing/2014/main" id="{BEE93A6D-AC28-46AF-A5DF-86B27FA1C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5971" y="2114913"/>
            <a:ext cx="1160125" cy="738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ＤＦＰ太丸ゴシック体" charset="0"/>
              </a:rPr>
              <a:t>J-PARC</a:t>
            </a:r>
          </a:p>
          <a:p>
            <a:pPr algn="ctr">
              <a:lnSpc>
                <a:spcPts val="1400"/>
              </a:lnSpc>
            </a:pPr>
            <a:r>
              <a:rPr lang="en-US" altLang="ja-JP" dirty="0">
                <a:solidFill>
                  <a:srgbClr val="000000"/>
                </a:solidFill>
                <a:latin typeface="ＤＦＰ太丸ゴシック体" charset="0"/>
              </a:rPr>
              <a:t> </a:t>
            </a:r>
            <a:r>
              <a:rPr lang="en-US" altLang="ja-JP" dirty="0">
                <a:latin typeface="ＤＦＰ太丸ゴシック体" charset="0"/>
              </a:rPr>
              <a:t>(</a:t>
            </a:r>
            <a:r>
              <a:rPr lang="en-US" altLang="ja-JP" dirty="0">
                <a:solidFill>
                  <a:srgbClr val="FF0000"/>
                </a:solidFill>
                <a:effectLst>
                  <a:glow rad="101600">
                    <a:schemeClr val="bg1">
                      <a:alpha val="85000"/>
                    </a:schemeClr>
                  </a:glow>
                </a:effectLst>
                <a:latin typeface="ＤＦＰ太丸ゴシック体" charset="0"/>
              </a:rPr>
              <a:t>Pulse</a:t>
            </a:r>
            <a:r>
              <a:rPr lang="en-US" altLang="ja-JP" dirty="0">
                <a:latin typeface="ＤＦＰ太丸ゴシック体" charset="0"/>
              </a:rPr>
              <a:t>)</a:t>
            </a:r>
          </a:p>
        </p:txBody>
      </p:sp>
      <p:pic>
        <p:nvPicPr>
          <p:cNvPr id="60" name="Picture 20" descr="ISIS">
            <a:extLst>
              <a:ext uri="{FF2B5EF4-FFF2-40B4-BE49-F238E27FC236}">
                <a16:creationId xmlns:a16="http://schemas.microsoft.com/office/drawing/2014/main" id="{BA14CDE0-54C2-4CD8-89EE-1FFC0E65D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92696"/>
            <a:ext cx="1800200" cy="1366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Rectangle 23">
            <a:extLst>
              <a:ext uri="{FF2B5EF4-FFF2-40B4-BE49-F238E27FC236}">
                <a16:creationId xmlns:a16="http://schemas.microsoft.com/office/drawing/2014/main" id="{4B446B57-32F1-4582-9D12-CB301ED98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51" y="1393351"/>
            <a:ext cx="827471" cy="64633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dirty="0">
                <a:solidFill>
                  <a:schemeClr val="bg1"/>
                </a:solidFill>
                <a:latin typeface="ＤＦＰ太丸ゴシック体" charset="0"/>
              </a:rPr>
              <a:t>ISIS</a:t>
            </a:r>
          </a:p>
          <a:p>
            <a:pPr algn="ctr"/>
            <a:r>
              <a:rPr lang="en-US" altLang="ja-JP" dirty="0">
                <a:solidFill>
                  <a:schemeClr val="bg1"/>
                </a:solidFill>
                <a:latin typeface="ＤＦＰ太丸ゴシック体" charset="0"/>
              </a:rPr>
              <a:t>(</a:t>
            </a:r>
            <a:r>
              <a:rPr lang="en-US" altLang="ja-JP" dirty="0">
                <a:solidFill>
                  <a:srgbClr val="FF0000"/>
                </a:solidFill>
                <a:effectLst>
                  <a:glow rad="101600">
                    <a:schemeClr val="bg1">
                      <a:alpha val="85000"/>
                    </a:schemeClr>
                  </a:glow>
                </a:effectLst>
                <a:latin typeface="ＤＦＰ太丸ゴシック体" charset="0"/>
              </a:rPr>
              <a:t>Pulse</a:t>
            </a:r>
            <a:r>
              <a:rPr lang="en-US" altLang="ja-JP" dirty="0">
                <a:solidFill>
                  <a:schemeClr val="bg1"/>
                </a:solidFill>
                <a:latin typeface="ＤＦＰ太丸ゴシック体" charset="0"/>
              </a:rPr>
              <a:t>)</a:t>
            </a:r>
          </a:p>
        </p:txBody>
      </p:sp>
      <p:pic>
        <p:nvPicPr>
          <p:cNvPr id="62" name="Picture 22" descr="TRIUMF">
            <a:extLst>
              <a:ext uri="{FF2B5EF4-FFF2-40B4-BE49-F238E27FC236}">
                <a16:creationId xmlns:a16="http://schemas.microsoft.com/office/drawing/2014/main" id="{CF86BA03-369E-4549-B66B-8AD3982D6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692696"/>
            <a:ext cx="2520280" cy="1298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87213"/>
            <a:ext cx="7886700" cy="1325563"/>
          </a:xfrm>
        </p:spPr>
        <p:txBody>
          <a:bodyPr/>
          <a:lstStyle/>
          <a:p>
            <a:r>
              <a:rPr kumimoji="1" lang="en-US" altLang="ja-JP" b="1" dirty="0">
                <a:effectLst>
                  <a:glow rad="139700">
                    <a:schemeClr val="bg1">
                      <a:alpha val="85000"/>
                    </a:schemeClr>
                  </a:glow>
                </a:effectLst>
              </a:rPr>
              <a:t>Meson factories in the world</a:t>
            </a:r>
            <a:endParaRPr kumimoji="1" lang="ja-JP" altLang="en-US" b="1" dirty="0">
              <a:effectLst>
                <a:glow rad="139700">
                  <a:schemeClr val="bg1">
                    <a:alpha val="85000"/>
                  </a:schemeClr>
                </a:glow>
              </a:effectLst>
            </a:endParaRPr>
          </a:p>
        </p:txBody>
      </p:sp>
      <p:sp>
        <p:nvSpPr>
          <p:cNvPr id="4" name="Oval 5">
            <a:extLst>
              <a:ext uri="{FF2B5EF4-FFF2-40B4-BE49-F238E27FC236}">
                <a16:creationId xmlns:a16="http://schemas.microsoft.com/office/drawing/2014/main" id="{D4D83523-E744-25C8-27ED-C4C0EDDCB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936" y="2556520"/>
            <a:ext cx="152400" cy="152400"/>
          </a:xfrm>
          <a:prstGeom prst="ellipse">
            <a:avLst/>
          </a:prstGeom>
          <a:solidFill>
            <a:srgbClr val="0432FF"/>
          </a:soli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ja-JP" altLang="en-US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D23EE699-5C0C-4B8C-9F40-5D243C949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2756" y="2483604"/>
            <a:ext cx="1313180" cy="36933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ja-JP" dirty="0" err="1">
                <a:solidFill>
                  <a:schemeClr val="bg1"/>
                </a:solidFill>
                <a:latin typeface="ＤＦＰ太丸ゴシック体" charset="0"/>
              </a:rPr>
              <a:t>MuSIC</a:t>
            </a:r>
            <a:r>
              <a:rPr lang="en-US" altLang="ja-JP" dirty="0">
                <a:solidFill>
                  <a:schemeClr val="bg1"/>
                </a:solidFill>
                <a:latin typeface="ＤＦＰ太丸ゴシック体" charset="0"/>
              </a:rPr>
              <a:t> (</a:t>
            </a:r>
            <a:r>
              <a:rPr lang="en-US" altLang="ja-JP" dirty="0">
                <a:solidFill>
                  <a:srgbClr val="0000FF"/>
                </a:solidFill>
                <a:effectLst>
                  <a:glow rad="101600">
                    <a:schemeClr val="bg1">
                      <a:alpha val="85000"/>
                    </a:schemeClr>
                  </a:glow>
                </a:effectLst>
                <a:latin typeface="ＤＦＰ太丸ゴシック体" charset="0"/>
              </a:rPr>
              <a:t>CW</a:t>
            </a:r>
            <a:r>
              <a:rPr lang="en-US" altLang="ja-JP" dirty="0">
                <a:solidFill>
                  <a:schemeClr val="bg1"/>
                </a:solidFill>
                <a:latin typeface="ＤＦＰ太丸ゴシック体" charset="0"/>
              </a:rPr>
              <a:t>)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7EB178D-53BF-CB41-5765-F74A559ED3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5463" y="2425408"/>
            <a:ext cx="3657612" cy="2096292"/>
          </a:xfrm>
          <a:prstGeom prst="rect">
            <a:avLst/>
          </a:prstGeom>
        </p:spPr>
      </p:pic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19A4D381-9FDC-88D6-6DCF-80802A5354E1}"/>
              </a:ext>
            </a:extLst>
          </p:cNvPr>
          <p:cNvGraphicFramePr>
            <a:graphicFrameLocks noGrp="1"/>
          </p:cNvGraphicFramePr>
          <p:nvPr/>
        </p:nvGraphicFramePr>
        <p:xfrm>
          <a:off x="76407" y="4494498"/>
          <a:ext cx="8240009" cy="2305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9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823226268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332615701"/>
                    </a:ext>
                  </a:extLst>
                </a:gridCol>
              </a:tblGrid>
              <a:tr h="3293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Country</a:t>
                      </a:r>
                      <a:endParaRPr kumimoji="1" lang="ja-JP" altLang="en-US" sz="12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Japan</a:t>
                      </a:r>
                      <a:endParaRPr kumimoji="1" lang="ja-JP" altLang="en-US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The U.K.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Switzerland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Canada</a:t>
                      </a:r>
                      <a:endParaRPr kumimoji="1" lang="ja-JP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3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solidFill>
                            <a:schemeClr val="bg1"/>
                          </a:solidFill>
                        </a:rPr>
                        <a:t>Facility</a:t>
                      </a:r>
                      <a:endParaRPr kumimoji="1" lang="ja-JP" alt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solidFill>
                            <a:schemeClr val="tx1"/>
                          </a:solidFill>
                        </a:rPr>
                        <a:t>J-PARC MUSE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solidFill>
                            <a:schemeClr val="tx1"/>
                          </a:solidFill>
                        </a:rPr>
                        <a:t>RCNP </a:t>
                      </a:r>
                      <a:r>
                        <a:rPr kumimoji="1" lang="en-US" altLang="ja-JP" sz="1200" b="1" dirty="0" err="1">
                          <a:solidFill>
                            <a:schemeClr val="tx1"/>
                          </a:solidFill>
                        </a:rPr>
                        <a:t>MuSIC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solidFill>
                            <a:schemeClr val="tx1"/>
                          </a:solidFill>
                        </a:rPr>
                        <a:t>RAL</a:t>
                      </a:r>
                      <a:r>
                        <a:rPr kumimoji="1" lang="en-US" altLang="ja-JP" sz="1200" b="1" baseline="0" dirty="0">
                          <a:solidFill>
                            <a:schemeClr val="tx1"/>
                          </a:solidFill>
                        </a:rPr>
                        <a:t> ISIS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solidFill>
                            <a:schemeClr val="tx1"/>
                          </a:solidFill>
                        </a:rPr>
                        <a:t>PSI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solidFill>
                            <a:schemeClr val="tx1"/>
                          </a:solidFill>
                        </a:rPr>
                        <a:t>TRIUMF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3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solidFill>
                            <a:schemeClr val="bg1"/>
                          </a:solidFill>
                        </a:rPr>
                        <a:t>proton energy  [GeV]</a:t>
                      </a:r>
                      <a:endParaRPr kumimoji="1" lang="ja-JP" alt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+mn-lt"/>
                        </a:rPr>
                        <a:t>3.0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+mn-lt"/>
                        </a:rPr>
                        <a:t>0.39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+mn-lt"/>
                        </a:rPr>
                        <a:t>0.8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+mn-lt"/>
                        </a:rPr>
                        <a:t>0.59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+mn-lt"/>
                        </a:rPr>
                        <a:t>0.52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3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solidFill>
                            <a:schemeClr val="bg1"/>
                          </a:solidFill>
                        </a:rPr>
                        <a:t>proton intensity [MW]</a:t>
                      </a:r>
                      <a:endParaRPr kumimoji="1" lang="ja-JP" alt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latin typeface="+mn-lt"/>
                        </a:rPr>
                        <a:t>1.0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+mn-lt"/>
                        </a:rPr>
                        <a:t>0.0004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+mn-lt"/>
                        </a:rPr>
                        <a:t>0.16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+mn-lt"/>
                        </a:rPr>
                        <a:t>1.4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+mn-lt"/>
                        </a:rPr>
                        <a:t>0.05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3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solidFill>
                            <a:schemeClr val="bg1"/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1" lang="en-US" altLang="ja-JP" sz="1200" b="1" baseline="30000" dirty="0">
                          <a:solidFill>
                            <a:schemeClr val="bg1"/>
                          </a:solidFill>
                        </a:rPr>
                        <a:t>+</a:t>
                      </a:r>
                      <a:r>
                        <a:rPr kumimoji="1" lang="en-US" altLang="ja-JP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kumimoji="1" lang="en-US" altLang="ja-JP" sz="1200" b="1" dirty="0">
                          <a:solidFill>
                            <a:schemeClr val="bg1"/>
                          </a:solidFill>
                        </a:rPr>
                        <a:t>[/s]</a:t>
                      </a:r>
                      <a:r>
                        <a:rPr kumimoji="1" lang="en-US" altLang="ja-JP" sz="1200" b="1" baseline="0" dirty="0">
                          <a:solidFill>
                            <a:schemeClr val="bg1"/>
                          </a:solidFill>
                        </a:rPr>
                        <a:t> (s</a:t>
                      </a:r>
                      <a:r>
                        <a:rPr kumimoji="1" lang="en-US" altLang="ja-JP" sz="1200" b="1" dirty="0">
                          <a:solidFill>
                            <a:schemeClr val="bg1"/>
                          </a:solidFill>
                        </a:rPr>
                        <a:t>urface)</a:t>
                      </a:r>
                      <a:endParaRPr kumimoji="1" lang="ja-JP" alt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+mn-lt"/>
                        </a:rPr>
                        <a:t>3</a:t>
                      </a:r>
                      <a:r>
                        <a:rPr kumimoji="1" lang="en-US" altLang="ja-JP" sz="1200" b="1" dirty="0">
                          <a:latin typeface="Symbol" panose="05050102010706020507" pitchFamily="18" charset="2"/>
                        </a:rPr>
                        <a:t></a:t>
                      </a:r>
                      <a:r>
                        <a:rPr kumimoji="1" lang="en-US" altLang="ja-JP" sz="1200" b="1" dirty="0">
                          <a:latin typeface="+mn-lt"/>
                        </a:rPr>
                        <a:t>10</a:t>
                      </a:r>
                      <a:r>
                        <a:rPr kumimoji="1" lang="en-US" altLang="ja-JP" sz="1200" b="1" baseline="30000" dirty="0">
                          <a:latin typeface="+mn-lt"/>
                        </a:rPr>
                        <a:t>8</a:t>
                      </a:r>
                      <a:r>
                        <a:rPr kumimoji="1" lang="en-US" altLang="ja-JP" sz="1200" b="1" baseline="0" dirty="0">
                          <a:latin typeface="+mn-lt"/>
                        </a:rPr>
                        <a:t> (U line)</a:t>
                      </a:r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latin typeface="+mn-lt"/>
                        </a:rPr>
                        <a:t>2</a:t>
                      </a:r>
                      <a:r>
                        <a:rPr kumimoji="1" lang="en-US" altLang="ja-JP" sz="1200" b="1" dirty="0">
                          <a:latin typeface="Symbol" panose="05050102010706020507" pitchFamily="18" charset="2"/>
                        </a:rPr>
                        <a:t></a:t>
                      </a:r>
                      <a:r>
                        <a:rPr kumimoji="1" lang="en-US" altLang="ja-JP" sz="1200" b="1" dirty="0">
                          <a:latin typeface="+mn-lt"/>
                        </a:rPr>
                        <a:t>10</a:t>
                      </a:r>
                      <a:r>
                        <a:rPr kumimoji="1" lang="en-US" altLang="ja-JP" sz="1200" b="1" baseline="30000" dirty="0">
                          <a:latin typeface="+mn-lt"/>
                        </a:rPr>
                        <a:t>4</a:t>
                      </a:r>
                      <a:r>
                        <a:rPr kumimoji="1" lang="en-US" altLang="ja-JP" sz="1200" b="1" baseline="0" dirty="0">
                          <a:latin typeface="+mn-lt"/>
                        </a:rPr>
                        <a:t> (50MeV/c)</a:t>
                      </a:r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latin typeface="+mn-lt"/>
                        </a:rPr>
                        <a:t>6</a:t>
                      </a:r>
                      <a:r>
                        <a:rPr kumimoji="1" lang="en-US" altLang="ja-JP" sz="1200" b="1" dirty="0">
                          <a:latin typeface="Symbol" panose="05050102010706020507" pitchFamily="18" charset="2"/>
                        </a:rPr>
                        <a:t></a:t>
                      </a:r>
                      <a:r>
                        <a:rPr kumimoji="1" lang="en-US" altLang="ja-JP" sz="1200" b="1" dirty="0">
                          <a:latin typeface="+mn-lt"/>
                        </a:rPr>
                        <a:t>10</a:t>
                      </a:r>
                      <a:r>
                        <a:rPr kumimoji="1" lang="en-US" altLang="ja-JP" sz="1200" b="1" baseline="30000" dirty="0">
                          <a:latin typeface="+mn-lt"/>
                        </a:rPr>
                        <a:t>5</a:t>
                      </a:r>
                      <a:endParaRPr kumimoji="1" lang="ja-JP" altLang="en-US" sz="1200" b="1" baseline="30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latin typeface="+mn-lt"/>
                        </a:rPr>
                        <a:t>6</a:t>
                      </a:r>
                      <a:r>
                        <a:rPr kumimoji="1" lang="en-US" altLang="ja-JP" sz="1200" b="1" dirty="0">
                          <a:latin typeface="Symbol" panose="05050102010706020507" pitchFamily="18" charset="2"/>
                        </a:rPr>
                        <a:t></a:t>
                      </a:r>
                      <a:r>
                        <a:rPr kumimoji="1" lang="en-US" altLang="ja-JP" sz="1200" b="1" dirty="0">
                          <a:latin typeface="+mn-lt"/>
                        </a:rPr>
                        <a:t>10</a:t>
                      </a:r>
                      <a:r>
                        <a:rPr kumimoji="1" lang="en-US" altLang="ja-JP" sz="1200" b="1" baseline="30000" dirty="0">
                          <a:latin typeface="+mn-lt"/>
                        </a:rPr>
                        <a:t>8</a:t>
                      </a:r>
                      <a:r>
                        <a:rPr kumimoji="1" lang="en-US" altLang="ja-JP" sz="1200" b="1" baseline="0" dirty="0">
                          <a:latin typeface="+mn-lt"/>
                        </a:rPr>
                        <a:t> (</a:t>
                      </a:r>
                      <a:r>
                        <a:rPr kumimoji="1" lang="en-US" altLang="ja-JP" sz="1200" b="1" baseline="0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1" lang="en-US" altLang="ja-JP" sz="1200" b="1" baseline="0" dirty="0">
                          <a:latin typeface="+mn-lt"/>
                        </a:rPr>
                        <a:t>E4)</a:t>
                      </a:r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latin typeface="+mn-lt"/>
                        </a:rPr>
                        <a:t>2</a:t>
                      </a:r>
                      <a:r>
                        <a:rPr kumimoji="1" lang="en-US" altLang="ja-JP" sz="1200" b="1" dirty="0">
                          <a:latin typeface="Symbol" panose="05050102010706020507" pitchFamily="18" charset="2"/>
                        </a:rPr>
                        <a:t></a:t>
                      </a:r>
                      <a:r>
                        <a:rPr kumimoji="1" lang="en-US" altLang="ja-JP" sz="1200" b="1" dirty="0">
                          <a:latin typeface="+mn-lt"/>
                        </a:rPr>
                        <a:t>10</a:t>
                      </a:r>
                      <a:r>
                        <a:rPr kumimoji="1" lang="en-US" altLang="ja-JP" sz="1200" b="1" baseline="30000" dirty="0">
                          <a:latin typeface="+mn-lt"/>
                        </a:rPr>
                        <a:t>5</a:t>
                      </a:r>
                      <a:endParaRPr kumimoji="1" lang="ja-JP" altLang="en-US" sz="1200" b="1" baseline="300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3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solidFill>
                            <a:schemeClr val="bg1"/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1" lang="en-US" altLang="ja-JP" sz="1200" b="1" baseline="30000" dirty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kumimoji="1" lang="en-US" altLang="ja-JP" sz="1200" b="1" dirty="0">
                          <a:solidFill>
                            <a:schemeClr val="bg1"/>
                          </a:solidFill>
                        </a:rPr>
                        <a:t>  [/s]</a:t>
                      </a:r>
                      <a:endParaRPr kumimoji="1" lang="ja-JP" alt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latin typeface="+mn-lt"/>
                        </a:rPr>
                        <a:t>1</a:t>
                      </a:r>
                      <a:r>
                        <a:rPr kumimoji="1" lang="en-US" altLang="ja-JP" sz="1200" b="1" dirty="0">
                          <a:latin typeface="Symbol" panose="05050102010706020507" pitchFamily="18" charset="2"/>
                        </a:rPr>
                        <a:t></a:t>
                      </a:r>
                      <a:r>
                        <a:rPr kumimoji="1" lang="en-US" altLang="ja-JP" sz="1200" b="1" dirty="0">
                          <a:latin typeface="+mn-lt"/>
                        </a:rPr>
                        <a:t>10</a:t>
                      </a:r>
                      <a:r>
                        <a:rPr kumimoji="1" lang="en-US" altLang="ja-JP" sz="1200" b="1" baseline="30000" dirty="0">
                          <a:latin typeface="+mn-lt"/>
                        </a:rPr>
                        <a:t>7</a:t>
                      </a:r>
                      <a:endParaRPr kumimoji="1" lang="ja-JP" altLang="en-US" sz="1200" b="1" baseline="30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latin typeface="+mn-lt"/>
                        </a:rPr>
                        <a:t>10</a:t>
                      </a:r>
                      <a:r>
                        <a:rPr kumimoji="1" lang="en-US" altLang="ja-JP" sz="1200" b="1" baseline="30000" dirty="0">
                          <a:latin typeface="+mn-lt"/>
                        </a:rPr>
                        <a:t>4</a:t>
                      </a:r>
                      <a:endParaRPr kumimoji="1" lang="ja-JP" altLang="en-US" sz="1200" b="1" baseline="30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latin typeface="+mn-lt"/>
                        </a:rPr>
                        <a:t>7</a:t>
                      </a:r>
                      <a:r>
                        <a:rPr kumimoji="1" lang="en-US" altLang="ja-JP" sz="1200" b="1" dirty="0">
                          <a:latin typeface="Symbol" panose="05050102010706020507" pitchFamily="18" charset="2"/>
                        </a:rPr>
                        <a:t></a:t>
                      </a:r>
                      <a:r>
                        <a:rPr kumimoji="1" lang="en-US" altLang="ja-JP" sz="1200" b="1" dirty="0">
                          <a:latin typeface="+mn-lt"/>
                        </a:rPr>
                        <a:t>10</a:t>
                      </a:r>
                      <a:r>
                        <a:rPr kumimoji="1" lang="en-US" altLang="ja-JP" sz="1200" b="1" baseline="30000" dirty="0">
                          <a:latin typeface="+mn-lt"/>
                        </a:rPr>
                        <a:t>4</a:t>
                      </a:r>
                      <a:endParaRPr kumimoji="1" lang="ja-JP" altLang="en-US" sz="1200" b="1" baseline="30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latin typeface="+mn-lt"/>
                        </a:rPr>
                        <a:t>2</a:t>
                      </a:r>
                      <a:r>
                        <a:rPr kumimoji="1" lang="en-US" altLang="ja-JP" sz="1200" b="1" dirty="0">
                          <a:latin typeface="Symbol" panose="05050102010706020507" pitchFamily="18" charset="2"/>
                        </a:rPr>
                        <a:t></a:t>
                      </a:r>
                      <a:r>
                        <a:rPr kumimoji="1" lang="en-US" altLang="ja-JP" sz="1200" b="1" dirty="0">
                          <a:latin typeface="+mn-lt"/>
                        </a:rPr>
                        <a:t>10</a:t>
                      </a:r>
                      <a:r>
                        <a:rPr kumimoji="1" lang="en-US" altLang="ja-JP" sz="1200" b="1" baseline="30000" dirty="0">
                          <a:latin typeface="+mn-lt"/>
                        </a:rPr>
                        <a:t>7</a:t>
                      </a:r>
                      <a:endParaRPr kumimoji="1" lang="ja-JP" altLang="en-US" sz="1200" b="1" baseline="30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latin typeface="+mn-lt"/>
                        </a:rPr>
                        <a:t>(5</a:t>
                      </a:r>
                      <a:r>
                        <a:rPr kumimoji="1" lang="en-US" altLang="ja-JP" sz="1200" b="1" dirty="0">
                          <a:latin typeface="Symbol" panose="05050102010706020507" pitchFamily="18" charset="2"/>
                        </a:rPr>
                        <a:t></a:t>
                      </a:r>
                      <a:r>
                        <a:rPr kumimoji="1" lang="en-US" altLang="ja-JP" sz="1200" b="1" dirty="0">
                          <a:latin typeface="+mn-lt"/>
                        </a:rPr>
                        <a:t>10</a:t>
                      </a:r>
                      <a:r>
                        <a:rPr kumimoji="1" lang="en-US" altLang="ja-JP" sz="1200" b="1" baseline="30000" dirty="0">
                          <a:latin typeface="+mn-lt"/>
                        </a:rPr>
                        <a:t>4</a:t>
                      </a:r>
                      <a:r>
                        <a:rPr kumimoji="1" lang="en-US" altLang="ja-JP" sz="1200" b="1" baseline="0" dirty="0">
                          <a:latin typeface="+mn-lt"/>
                        </a:rPr>
                        <a:t>)</a:t>
                      </a:r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3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solidFill>
                            <a:schemeClr val="bg1"/>
                          </a:solidFill>
                        </a:rPr>
                        <a:t>CW / Pulse </a:t>
                      </a:r>
                      <a:endParaRPr kumimoji="1" lang="ja-JP" alt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  <a:latin typeface="+mn-lt"/>
                        </a:rPr>
                        <a:t>Pulse</a:t>
                      </a:r>
                      <a:r>
                        <a:rPr kumimoji="1" lang="en-US" altLang="ja-JP" sz="1200" b="1" baseline="0" dirty="0">
                          <a:solidFill>
                            <a:srgbClr val="FF0000"/>
                          </a:solidFill>
                          <a:latin typeface="+mn-lt"/>
                        </a:rPr>
                        <a:t> (25Hz)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solidFill>
                            <a:srgbClr val="0000FF"/>
                          </a:solidFill>
                          <a:latin typeface="+mn-lt"/>
                        </a:rPr>
                        <a:t>CW</a:t>
                      </a:r>
                      <a:endParaRPr kumimoji="1" lang="ja-JP" altLang="en-US" sz="1200" b="1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  <a:latin typeface="+mn-lt"/>
                        </a:rPr>
                        <a:t>Pulse (50Hz)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solidFill>
                            <a:srgbClr val="0432FF"/>
                          </a:solidFill>
                          <a:latin typeface="+mn-lt"/>
                        </a:rPr>
                        <a:t>CW</a:t>
                      </a:r>
                      <a:endParaRPr kumimoji="1" lang="ja-JP" altLang="en-US" sz="1200" b="1" dirty="0">
                        <a:solidFill>
                          <a:srgbClr val="0432FF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solidFill>
                            <a:srgbClr val="0432FF"/>
                          </a:solidFill>
                          <a:latin typeface="+mn-lt"/>
                        </a:rPr>
                        <a:t>CW</a:t>
                      </a:r>
                      <a:endParaRPr kumimoji="1" lang="ja-JP" altLang="en-US" sz="1200" b="1" dirty="0">
                        <a:solidFill>
                          <a:srgbClr val="0432FF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915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62" descr="P103055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3" r="13245"/>
          <a:stretch/>
        </p:blipFill>
        <p:spPr bwMode="auto">
          <a:xfrm>
            <a:off x="6220866" y="1577504"/>
            <a:ext cx="2808069" cy="321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Time Structure - Pulse and CW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5"/>
              <p:cNvSpPr>
                <a:spLocks noChangeArrowheads="1"/>
              </p:cNvSpPr>
              <p:nvPr/>
            </p:nvSpPr>
            <p:spPr bwMode="auto">
              <a:xfrm>
                <a:off x="2699792" y="1340710"/>
                <a:ext cx="5112568" cy="54452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kumimoji="1" sz="28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panose="020B060403050404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kumimoji="1" sz="24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panose="020B060403050404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kumimoji="1" sz="20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panose="020B060403050404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kumimoji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panose="020B060403050404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kumimoji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panose="020B0604030504040204" pitchFamily="34" charset="0"/>
                    <a:ea typeface="ＭＳ Ｐゴシック" panose="020B0600070205080204" pitchFamily="50" charset="-128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kumimoji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panose="020B0604030504040204" pitchFamily="34" charset="0"/>
                    <a:ea typeface="ＭＳ Ｐゴシック" panose="020B0600070205080204" pitchFamily="50" charset="-128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kumimoji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panose="020B0604030504040204" pitchFamily="34" charset="0"/>
                    <a:ea typeface="ＭＳ Ｐゴシック" panose="020B0600070205080204" pitchFamily="50" charset="-128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kumimoji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panose="020B0604030504040204" pitchFamily="34" charset="0"/>
                    <a:ea typeface="ＭＳ Ｐゴシック" panose="020B0600070205080204" pitchFamily="50" charset="-128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kumimoji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panose="020B060403050404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r>
                  <a:rPr lang="en-US" altLang="ja-JP" dirty="0"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</a:rPr>
                  <a:t>Pulse beam</a:t>
                </a:r>
                <a:br>
                  <a:rPr lang="ja-JP" altLang="en-US" dirty="0"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</a:rPr>
                </a:br>
                <a:r>
                  <a:rPr lang="ja-JP" altLang="en-US" sz="2400" dirty="0"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</a:rPr>
                  <a:t>（</a:t>
                </a:r>
                <a:r>
                  <a:rPr lang="en-US" altLang="ja-JP" sz="2400" dirty="0"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</a:rPr>
                  <a:t>Synchrotron; J-PARC, ISIS</a:t>
                </a:r>
                <a:r>
                  <a:rPr lang="ja-JP" altLang="en-US" sz="2400" dirty="0"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</a:rPr>
                  <a:t>）</a:t>
                </a:r>
              </a:p>
              <a:p>
                <a:pPr lvl="1">
                  <a:buFontTx/>
                  <a:buChar char="○"/>
                </a:pPr>
                <a:r>
                  <a:rPr lang="en-US" altLang="ja-JP" dirty="0"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</a:rPr>
                  <a:t>Good S/N under high BG</a:t>
                </a:r>
              </a:p>
              <a:p>
                <a:pPr lvl="1">
                  <a:buFontTx/>
                  <a:buChar char="○"/>
                </a:pPr>
                <a:r>
                  <a:rPr lang="en-US" altLang="ja-JP" dirty="0"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</a:rPr>
                  <a:t>Long-time observation</a:t>
                </a:r>
                <a:br>
                  <a:rPr lang="en-US" altLang="ja-JP" dirty="0"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</a:rPr>
                </a:br>
                <a:r>
                  <a:rPr lang="en-US" altLang="ja-JP" dirty="0"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</a:rPr>
                  <a:t>(relaxation &gt;10 </a:t>
                </a:r>
                <a:r>
                  <a:rPr lang="en-US" altLang="ja-JP" dirty="0" err="1"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  <a:latin typeface="Symbol" panose="05050102010706020507" pitchFamily="18" charset="2"/>
                  </a:rPr>
                  <a:t>m</a:t>
                </a:r>
                <a:r>
                  <a:rPr lang="en-US" altLang="ja-JP" dirty="0" err="1"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</a:rPr>
                  <a:t>s</a:t>
                </a:r>
                <a:r>
                  <a:rPr lang="en-US" altLang="ja-JP" dirty="0"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</a:rPr>
                  <a:t>)</a:t>
                </a:r>
              </a:p>
              <a:p>
                <a:pPr lvl="1">
                  <a:buFont typeface="Tahoma" panose="020B0604030504040204" pitchFamily="34" charset="0"/>
                  <a:buChar char="×"/>
                </a:pPr>
                <a:r>
                  <a:rPr lang="en-US" altLang="ja-JP" dirty="0"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</a:rPr>
                  <a:t>Particle identify</a:t>
                </a:r>
              </a:p>
              <a:p>
                <a:pPr lvl="1">
                  <a:buFont typeface="Tahoma" panose="020B0604030504040204" pitchFamily="34" charset="0"/>
                  <a:buChar char="×"/>
                </a:pPr>
                <a:r>
                  <a:rPr lang="en-US" altLang="ja-JP" dirty="0"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</a:rPr>
                  <a:t>Low time </a:t>
                </a:r>
                <a:r>
                  <a:rPr lang="en-US" altLang="ja-JP" dirty="0" err="1"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</a:rPr>
                  <a:t>reso</a:t>
                </a:r>
                <a:r>
                  <a:rPr lang="en-US" altLang="ja-JP" dirty="0"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</a:rPr>
                  <a:t>. around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dirty="0">
                            <a:effectLst>
                              <a:glow rad="101600">
                                <a:schemeClr val="bg1">
                                  <a:alpha val="75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 dirty="0">
                            <a:effectLst>
                              <a:glow rad="101600">
                                <a:schemeClr val="bg1">
                                  <a:alpha val="75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ja-JP" i="1" dirty="0">
                            <a:effectLst>
                              <a:glow rad="101600">
                                <a:schemeClr val="bg1">
                                  <a:alpha val="75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br>
                  <a:rPr lang="en-US" altLang="ja-JP" dirty="0"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</a:rPr>
                </a:br>
                <a:r>
                  <a:rPr lang="en-US" altLang="ja-JP" dirty="0"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</a:rPr>
                  <a:t>(</a:t>
                </a:r>
                <a:r>
                  <a:rPr lang="en-US" altLang="ja-JP" dirty="0" err="1"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</a:rPr>
                  <a:t>Muonium</a:t>
                </a:r>
                <a:r>
                  <a:rPr lang="en-US" altLang="ja-JP" dirty="0"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</a:rPr>
                  <a:t> rotation)</a:t>
                </a:r>
                <a:endParaRPr lang="ja-JP" altLang="en-US" dirty="0">
                  <a:effectLst>
                    <a:glow rad="101600">
                      <a:schemeClr val="bg1">
                        <a:alpha val="75000"/>
                      </a:schemeClr>
                    </a:glow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r>
                  <a:rPr lang="en-US" altLang="ja-JP" dirty="0"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</a:rPr>
                  <a:t>CW beam</a:t>
                </a:r>
                <a:br>
                  <a:rPr lang="ja-JP" altLang="en-US" dirty="0"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</a:rPr>
                </a:br>
                <a:r>
                  <a:rPr lang="en-US" altLang="ja-JP" sz="2400" dirty="0"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</a:rPr>
                  <a:t>(Cyclotron; PSI, TRIUMF)</a:t>
                </a:r>
                <a:endParaRPr lang="ja-JP" altLang="en-US" dirty="0">
                  <a:effectLst>
                    <a:glow rad="101600">
                      <a:schemeClr val="bg1">
                        <a:alpha val="75000"/>
                      </a:schemeClr>
                    </a:glow>
                  </a:effectLst>
                </a:endParaRPr>
              </a:p>
              <a:p>
                <a:pPr lvl="1">
                  <a:buFont typeface="Tahoma" panose="020B0604030504040204" pitchFamily="34" charset="0"/>
                  <a:buChar char="×"/>
                </a:pPr>
                <a:r>
                  <a:rPr lang="en-US" altLang="ja-JP" dirty="0"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</a:rPr>
                  <a:t>Practical limit in the beam int. due to pile up events.</a:t>
                </a:r>
                <a:br>
                  <a:rPr lang="ja-JP" altLang="en-US" dirty="0"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</a:rPr>
                </a:br>
                <a:r>
                  <a:rPr lang="ja-JP" altLang="en-US" dirty="0"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</a:rPr>
                  <a:t>（</a:t>
                </a:r>
                <a:r>
                  <a:rPr lang="en-US" altLang="ja-JP" dirty="0"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</a:rPr>
                  <a:t>MORE</a:t>
                </a:r>
                <a:r>
                  <a:rPr lang="ja-JP" altLang="en-US" dirty="0"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</a:rPr>
                  <a:t> </a:t>
                </a:r>
                <a:r>
                  <a:rPr lang="en-US" altLang="ja-JP" dirty="0"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</a:rPr>
                  <a:t>in PSI was solved.</a:t>
                </a:r>
                <a:r>
                  <a:rPr lang="ja-JP" altLang="en-US" dirty="0"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</a:rPr>
                  <a:t>）</a:t>
                </a:r>
              </a:p>
            </p:txBody>
          </p:sp>
        </mc:Choice>
        <mc:Fallback xmlns="">
          <p:sp>
            <p:nvSpPr>
              <p:cNvPr id="4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99792" y="1340710"/>
                <a:ext cx="5112568" cy="5445280"/>
              </a:xfrm>
              <a:prstGeom prst="rect">
                <a:avLst/>
              </a:prstGeom>
              <a:blipFill>
                <a:blip r:embed="rId4"/>
                <a:stretch>
                  <a:fillRect l="-1907" t="-2240" r="-1311" b="-302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utoShape 7"/>
          <p:cNvSpPr>
            <a:spLocks noChangeAspect="1" noChangeArrowheads="1" noTextEdit="1"/>
          </p:cNvSpPr>
          <p:nvPr/>
        </p:nvSpPr>
        <p:spPr bwMode="auto">
          <a:xfrm>
            <a:off x="166688" y="4689475"/>
            <a:ext cx="3792537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6" name="Group 39"/>
          <p:cNvGrpSpPr>
            <a:grpSpLocks noChangeAspect="1"/>
          </p:cNvGrpSpPr>
          <p:nvPr/>
        </p:nvGrpSpPr>
        <p:grpSpPr bwMode="auto">
          <a:xfrm>
            <a:off x="115888" y="1674058"/>
            <a:ext cx="2865437" cy="2259012"/>
            <a:chOff x="816" y="2682"/>
            <a:chExt cx="1504" cy="1186"/>
          </a:xfrm>
        </p:grpSpPr>
        <p:sp>
          <p:nvSpPr>
            <p:cNvPr id="7" name="AutoShape 40"/>
            <p:cNvSpPr>
              <a:spLocks noChangeAspect="1" noChangeArrowheads="1" noTextEdit="1"/>
            </p:cNvSpPr>
            <p:nvPr/>
          </p:nvSpPr>
          <p:spPr bwMode="auto">
            <a:xfrm>
              <a:off x="816" y="2772"/>
              <a:ext cx="1504" cy="1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Rectangle 41"/>
            <p:cNvSpPr>
              <a:spLocks noChangeAspect="1" noChangeArrowheads="1"/>
            </p:cNvSpPr>
            <p:nvPr/>
          </p:nvSpPr>
          <p:spPr bwMode="auto">
            <a:xfrm>
              <a:off x="824" y="3268"/>
              <a:ext cx="1368" cy="232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" name="Freeform 42"/>
            <p:cNvSpPr>
              <a:spLocks noChangeAspect="1" noEditPoints="1"/>
            </p:cNvSpPr>
            <p:nvPr/>
          </p:nvSpPr>
          <p:spPr bwMode="auto">
            <a:xfrm>
              <a:off x="824" y="3268"/>
              <a:ext cx="1368" cy="232"/>
            </a:xfrm>
            <a:custGeom>
              <a:avLst/>
              <a:gdLst>
                <a:gd name="T0" fmla="*/ 0 w 1368"/>
                <a:gd name="T1" fmla="*/ 0 h 232"/>
                <a:gd name="T2" fmla="*/ 1368 w 1368"/>
                <a:gd name="T3" fmla="*/ 0 h 232"/>
                <a:gd name="T4" fmla="*/ 1368 w 1368"/>
                <a:gd name="T5" fmla="*/ 232 h 232"/>
                <a:gd name="T6" fmla="*/ 0 w 1368"/>
                <a:gd name="T7" fmla="*/ 232 h 232"/>
                <a:gd name="T8" fmla="*/ 0 w 1368"/>
                <a:gd name="T9" fmla="*/ 0 h 232"/>
                <a:gd name="T10" fmla="*/ 8 w 1368"/>
                <a:gd name="T11" fmla="*/ 8 h 232"/>
                <a:gd name="T12" fmla="*/ 1360 w 1368"/>
                <a:gd name="T13" fmla="*/ 8 h 232"/>
                <a:gd name="T14" fmla="*/ 1360 w 1368"/>
                <a:gd name="T15" fmla="*/ 224 h 232"/>
                <a:gd name="T16" fmla="*/ 8 w 1368"/>
                <a:gd name="T17" fmla="*/ 224 h 232"/>
                <a:gd name="T18" fmla="*/ 8 w 1368"/>
                <a:gd name="T19" fmla="*/ 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68" h="232">
                  <a:moveTo>
                    <a:pt x="0" y="0"/>
                  </a:moveTo>
                  <a:lnTo>
                    <a:pt x="1368" y="0"/>
                  </a:lnTo>
                  <a:lnTo>
                    <a:pt x="1368" y="232"/>
                  </a:lnTo>
                  <a:lnTo>
                    <a:pt x="0" y="232"/>
                  </a:lnTo>
                  <a:lnTo>
                    <a:pt x="0" y="0"/>
                  </a:lnTo>
                  <a:close/>
                  <a:moveTo>
                    <a:pt x="8" y="8"/>
                  </a:moveTo>
                  <a:lnTo>
                    <a:pt x="1360" y="8"/>
                  </a:lnTo>
                  <a:lnTo>
                    <a:pt x="1360" y="224"/>
                  </a:lnTo>
                  <a:lnTo>
                    <a:pt x="8" y="224"/>
                  </a:lnTo>
                  <a:lnTo>
                    <a:pt x="8" y="8"/>
                  </a:lnTo>
                  <a:close/>
                </a:path>
              </a:pathLst>
            </a:custGeom>
            <a:blipFill dpi="0" rotWithShape="0">
              <a:blip r:embed="rId6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Rectangle 43"/>
            <p:cNvSpPr>
              <a:spLocks noChangeAspect="1" noChangeArrowheads="1"/>
            </p:cNvSpPr>
            <p:nvPr/>
          </p:nvSpPr>
          <p:spPr bwMode="auto">
            <a:xfrm>
              <a:off x="1048" y="3268"/>
              <a:ext cx="120" cy="232"/>
            </a:xfrm>
            <a:prstGeom prst="rect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" name="Rectangle 44"/>
            <p:cNvSpPr>
              <a:spLocks noChangeAspect="1" noChangeArrowheads="1"/>
            </p:cNvSpPr>
            <p:nvPr/>
          </p:nvSpPr>
          <p:spPr bwMode="auto">
            <a:xfrm>
              <a:off x="1728" y="3268"/>
              <a:ext cx="120" cy="232"/>
            </a:xfrm>
            <a:prstGeom prst="rect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" name="Line 45"/>
            <p:cNvSpPr>
              <a:spLocks noChangeAspect="1" noChangeShapeType="1"/>
            </p:cNvSpPr>
            <p:nvPr/>
          </p:nvSpPr>
          <p:spPr bwMode="auto">
            <a:xfrm>
              <a:off x="816" y="3492"/>
              <a:ext cx="136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Line 46"/>
            <p:cNvSpPr>
              <a:spLocks noChangeAspect="1" noChangeShapeType="1"/>
            </p:cNvSpPr>
            <p:nvPr/>
          </p:nvSpPr>
          <p:spPr bwMode="auto">
            <a:xfrm flipV="1">
              <a:off x="1048" y="2908"/>
              <a:ext cx="0" cy="36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Freeform 47"/>
            <p:cNvSpPr>
              <a:spLocks noChangeAspect="1"/>
            </p:cNvSpPr>
            <p:nvPr/>
          </p:nvSpPr>
          <p:spPr bwMode="auto">
            <a:xfrm>
              <a:off x="1048" y="2908"/>
              <a:ext cx="112" cy="360"/>
            </a:xfrm>
            <a:custGeom>
              <a:avLst/>
              <a:gdLst>
                <a:gd name="T0" fmla="*/ 0 w 112"/>
                <a:gd name="T1" fmla="*/ 360 h 360"/>
                <a:gd name="T2" fmla="*/ 0 w 112"/>
                <a:gd name="T3" fmla="*/ 0 h 360"/>
                <a:gd name="T4" fmla="*/ 112 w 112"/>
                <a:gd name="T5" fmla="*/ 360 h 360"/>
                <a:gd name="T6" fmla="*/ 0 w 112"/>
                <a:gd name="T7" fmla="*/ 36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" h="360">
                  <a:moveTo>
                    <a:pt x="0" y="360"/>
                  </a:moveTo>
                  <a:lnTo>
                    <a:pt x="0" y="0"/>
                  </a:lnTo>
                  <a:lnTo>
                    <a:pt x="112" y="360"/>
                  </a:lnTo>
                  <a:lnTo>
                    <a:pt x="0" y="360"/>
                  </a:lnTo>
                  <a:close/>
                </a:path>
              </a:pathLst>
            </a:custGeom>
            <a:solidFill>
              <a:srgbClr val="02ABEA"/>
            </a:solidFill>
            <a:ln w="12700">
              <a:solidFill>
                <a:srgbClr val="02ABE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" name="Freeform 48"/>
            <p:cNvSpPr>
              <a:spLocks noChangeAspect="1"/>
            </p:cNvSpPr>
            <p:nvPr/>
          </p:nvSpPr>
          <p:spPr bwMode="auto">
            <a:xfrm>
              <a:off x="1048" y="3540"/>
              <a:ext cx="112" cy="72"/>
            </a:xfrm>
            <a:custGeom>
              <a:avLst/>
              <a:gdLst>
                <a:gd name="T0" fmla="*/ 0 w 112"/>
                <a:gd name="T1" fmla="*/ 0 h 72"/>
                <a:gd name="T2" fmla="*/ 0 w 112"/>
                <a:gd name="T3" fmla="*/ 72 h 72"/>
                <a:gd name="T4" fmla="*/ 112 w 112"/>
                <a:gd name="T5" fmla="*/ 72 h 72"/>
                <a:gd name="T6" fmla="*/ 112 w 112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" h="72">
                  <a:moveTo>
                    <a:pt x="0" y="0"/>
                  </a:moveTo>
                  <a:lnTo>
                    <a:pt x="0" y="72"/>
                  </a:lnTo>
                  <a:lnTo>
                    <a:pt x="112" y="72"/>
                  </a:lnTo>
                  <a:lnTo>
                    <a:pt x="112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" name="Freeform 49"/>
            <p:cNvSpPr>
              <a:spLocks noChangeAspect="1"/>
            </p:cNvSpPr>
            <p:nvPr/>
          </p:nvSpPr>
          <p:spPr bwMode="auto">
            <a:xfrm>
              <a:off x="1728" y="3540"/>
              <a:ext cx="112" cy="72"/>
            </a:xfrm>
            <a:custGeom>
              <a:avLst/>
              <a:gdLst>
                <a:gd name="T0" fmla="*/ 0 w 112"/>
                <a:gd name="T1" fmla="*/ 0 h 72"/>
                <a:gd name="T2" fmla="*/ 0 w 112"/>
                <a:gd name="T3" fmla="*/ 72 h 72"/>
                <a:gd name="T4" fmla="*/ 112 w 112"/>
                <a:gd name="T5" fmla="*/ 72 h 72"/>
                <a:gd name="T6" fmla="*/ 112 w 112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" h="72">
                  <a:moveTo>
                    <a:pt x="0" y="0"/>
                  </a:moveTo>
                  <a:lnTo>
                    <a:pt x="0" y="72"/>
                  </a:lnTo>
                  <a:lnTo>
                    <a:pt x="112" y="72"/>
                  </a:lnTo>
                  <a:lnTo>
                    <a:pt x="112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Rectangle 50"/>
            <p:cNvSpPr>
              <a:spLocks noChangeAspect="1" noChangeArrowheads="1"/>
            </p:cNvSpPr>
            <p:nvPr/>
          </p:nvSpPr>
          <p:spPr bwMode="auto">
            <a:xfrm>
              <a:off x="1008" y="3612"/>
              <a:ext cx="180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400">
                  <a:solidFill>
                    <a:srgbClr val="000000"/>
                  </a:solidFill>
                  <a:latin typeface="Geneva" pitchFamily="34" charset="0"/>
                </a:rPr>
                <a:t>gate</a:t>
              </a:r>
              <a:endParaRPr lang="en-US" altLang="ja-JP"/>
            </a:p>
          </p:txBody>
        </p:sp>
        <p:grpSp>
          <p:nvGrpSpPr>
            <p:cNvPr id="18" name="Group 51"/>
            <p:cNvGrpSpPr>
              <a:grpSpLocks noChangeAspect="1"/>
            </p:cNvGrpSpPr>
            <p:nvPr/>
          </p:nvGrpSpPr>
          <p:grpSpPr bwMode="auto">
            <a:xfrm>
              <a:off x="1976" y="3540"/>
              <a:ext cx="232" cy="56"/>
              <a:chOff x="1976" y="3540"/>
              <a:chExt cx="232" cy="56"/>
            </a:xfrm>
          </p:grpSpPr>
          <p:sp>
            <p:nvSpPr>
              <p:cNvPr id="27" name="Freeform 52"/>
              <p:cNvSpPr>
                <a:spLocks noChangeAspect="1"/>
              </p:cNvSpPr>
              <p:nvPr/>
            </p:nvSpPr>
            <p:spPr bwMode="auto">
              <a:xfrm>
                <a:off x="2096" y="3540"/>
                <a:ext cx="112" cy="56"/>
              </a:xfrm>
              <a:custGeom>
                <a:avLst/>
                <a:gdLst>
                  <a:gd name="T0" fmla="*/ 112 w 112"/>
                  <a:gd name="T1" fmla="*/ 24 h 56"/>
                  <a:gd name="T2" fmla="*/ 0 w 112"/>
                  <a:gd name="T3" fmla="*/ 56 h 56"/>
                  <a:gd name="T4" fmla="*/ 0 w 112"/>
                  <a:gd name="T5" fmla="*/ 24 h 56"/>
                  <a:gd name="T6" fmla="*/ 0 w 112"/>
                  <a:gd name="T7" fmla="*/ 0 h 56"/>
                  <a:gd name="T8" fmla="*/ 112 w 112"/>
                  <a:gd name="T9" fmla="*/ 24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56">
                    <a:moveTo>
                      <a:pt x="112" y="24"/>
                    </a:moveTo>
                    <a:lnTo>
                      <a:pt x="0" y="56"/>
                    </a:lnTo>
                    <a:lnTo>
                      <a:pt x="0" y="24"/>
                    </a:lnTo>
                    <a:lnTo>
                      <a:pt x="0" y="0"/>
                    </a:lnTo>
                    <a:lnTo>
                      <a:pt x="112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8" name="Line 53"/>
              <p:cNvSpPr>
                <a:spLocks noChangeAspect="1" noChangeShapeType="1"/>
              </p:cNvSpPr>
              <p:nvPr/>
            </p:nvSpPr>
            <p:spPr bwMode="auto">
              <a:xfrm>
                <a:off x="1976" y="3564"/>
                <a:ext cx="12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19" name="Rectangle 54"/>
            <p:cNvSpPr>
              <a:spLocks noChangeAspect="1" noChangeArrowheads="1"/>
            </p:cNvSpPr>
            <p:nvPr/>
          </p:nvSpPr>
          <p:spPr bwMode="auto">
            <a:xfrm>
              <a:off x="1912" y="3612"/>
              <a:ext cx="177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400">
                  <a:solidFill>
                    <a:srgbClr val="000000"/>
                  </a:solidFill>
                  <a:latin typeface="Geneva" pitchFamily="34" charset="0"/>
                </a:rPr>
                <a:t>time</a:t>
              </a:r>
              <a:endParaRPr lang="en-US" altLang="ja-JP"/>
            </a:p>
          </p:txBody>
        </p:sp>
        <p:sp>
          <p:nvSpPr>
            <p:cNvPr id="20" name="Rectangle 55"/>
            <p:cNvSpPr>
              <a:spLocks noChangeAspect="1" noChangeArrowheads="1"/>
            </p:cNvSpPr>
            <p:nvPr/>
          </p:nvSpPr>
          <p:spPr bwMode="auto">
            <a:xfrm>
              <a:off x="1072" y="3740"/>
              <a:ext cx="174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200">
                  <a:solidFill>
                    <a:srgbClr val="000000"/>
                  </a:solidFill>
                  <a:latin typeface="Geneva" pitchFamily="34" charset="0"/>
                </a:rPr>
                <a:t>20µs</a:t>
              </a:r>
              <a:endParaRPr lang="en-US" altLang="ja-JP"/>
            </a:p>
          </p:txBody>
        </p:sp>
        <p:sp>
          <p:nvSpPr>
            <p:cNvPr id="21" name="Rectangle 56"/>
            <p:cNvSpPr>
              <a:spLocks noChangeAspect="1" noChangeArrowheads="1"/>
            </p:cNvSpPr>
            <p:nvPr/>
          </p:nvSpPr>
          <p:spPr bwMode="auto">
            <a:xfrm>
              <a:off x="1392" y="3740"/>
              <a:ext cx="196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200">
                  <a:solidFill>
                    <a:srgbClr val="000000"/>
                  </a:solidFill>
                  <a:latin typeface="Geneva" pitchFamily="34" charset="0"/>
                </a:rPr>
                <a:t>20ms</a:t>
              </a:r>
              <a:endParaRPr lang="en-US" altLang="ja-JP"/>
            </a:p>
          </p:txBody>
        </p:sp>
        <p:sp>
          <p:nvSpPr>
            <p:cNvPr id="22" name="Rectangle 57"/>
            <p:cNvSpPr>
              <a:spLocks noChangeAspect="1" noChangeArrowheads="1"/>
            </p:cNvSpPr>
            <p:nvPr/>
          </p:nvSpPr>
          <p:spPr bwMode="auto">
            <a:xfrm>
              <a:off x="1052" y="2864"/>
              <a:ext cx="24" cy="408"/>
            </a:xfrm>
            <a:prstGeom prst="rect">
              <a:avLst/>
            </a:prstGeom>
            <a:solidFill>
              <a:srgbClr val="0000D4"/>
            </a:solidFill>
            <a:ln w="12700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" name="Freeform 58"/>
            <p:cNvSpPr>
              <a:spLocks noChangeAspect="1"/>
            </p:cNvSpPr>
            <p:nvPr/>
          </p:nvSpPr>
          <p:spPr bwMode="auto">
            <a:xfrm>
              <a:off x="1728" y="2908"/>
              <a:ext cx="112" cy="360"/>
            </a:xfrm>
            <a:custGeom>
              <a:avLst/>
              <a:gdLst>
                <a:gd name="T0" fmla="*/ 0 w 112"/>
                <a:gd name="T1" fmla="*/ 360 h 360"/>
                <a:gd name="T2" fmla="*/ 0 w 112"/>
                <a:gd name="T3" fmla="*/ 0 h 360"/>
                <a:gd name="T4" fmla="*/ 112 w 112"/>
                <a:gd name="T5" fmla="*/ 360 h 360"/>
                <a:gd name="T6" fmla="*/ 0 w 112"/>
                <a:gd name="T7" fmla="*/ 36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" h="360">
                  <a:moveTo>
                    <a:pt x="0" y="360"/>
                  </a:moveTo>
                  <a:lnTo>
                    <a:pt x="0" y="0"/>
                  </a:lnTo>
                  <a:lnTo>
                    <a:pt x="112" y="360"/>
                  </a:lnTo>
                  <a:lnTo>
                    <a:pt x="0" y="360"/>
                  </a:lnTo>
                  <a:close/>
                </a:path>
              </a:pathLst>
            </a:custGeom>
            <a:solidFill>
              <a:srgbClr val="02ABEA"/>
            </a:solidFill>
            <a:ln w="12700">
              <a:solidFill>
                <a:srgbClr val="02ABE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Rectangle 59"/>
            <p:cNvSpPr>
              <a:spLocks noChangeAspect="1" noChangeArrowheads="1"/>
            </p:cNvSpPr>
            <p:nvPr/>
          </p:nvSpPr>
          <p:spPr bwMode="auto">
            <a:xfrm>
              <a:off x="1732" y="2864"/>
              <a:ext cx="24" cy="408"/>
            </a:xfrm>
            <a:prstGeom prst="rect">
              <a:avLst/>
            </a:prstGeom>
            <a:solidFill>
              <a:srgbClr val="0000D4"/>
            </a:solidFill>
            <a:ln w="12700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" name="Rectangle 60"/>
            <p:cNvSpPr>
              <a:spLocks noChangeAspect="1" noChangeArrowheads="1"/>
            </p:cNvSpPr>
            <p:nvPr/>
          </p:nvSpPr>
          <p:spPr bwMode="auto">
            <a:xfrm>
              <a:off x="1315" y="2682"/>
              <a:ext cx="794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400">
                  <a:solidFill>
                    <a:srgbClr val="000000"/>
                  </a:solidFill>
                  <a:latin typeface="Geneva" pitchFamily="34" charset="0"/>
                </a:rPr>
                <a:t>pulsed muon beam</a:t>
              </a:r>
              <a:endParaRPr lang="en-US" altLang="ja-JP"/>
            </a:p>
          </p:txBody>
        </p:sp>
        <p:sp>
          <p:nvSpPr>
            <p:cNvPr id="26" name="Line 61"/>
            <p:cNvSpPr>
              <a:spLocks noChangeAspect="1" noChangeShapeType="1"/>
            </p:cNvSpPr>
            <p:nvPr/>
          </p:nvSpPr>
          <p:spPr bwMode="auto">
            <a:xfrm flipH="1">
              <a:off x="1110" y="2795"/>
              <a:ext cx="182" cy="15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0" name="Group 63"/>
          <p:cNvGrpSpPr>
            <a:grpSpLocks/>
          </p:cNvGrpSpPr>
          <p:nvPr/>
        </p:nvGrpSpPr>
        <p:grpSpPr bwMode="auto">
          <a:xfrm>
            <a:off x="204788" y="4718050"/>
            <a:ext cx="2566987" cy="1395413"/>
            <a:chOff x="859" y="2972"/>
            <a:chExt cx="1617" cy="879"/>
          </a:xfrm>
        </p:grpSpPr>
        <p:sp>
          <p:nvSpPr>
            <p:cNvPr id="31" name="Rectangle 9"/>
            <p:cNvSpPr>
              <a:spLocks noChangeAspect="1" noChangeArrowheads="1"/>
            </p:cNvSpPr>
            <p:nvPr/>
          </p:nvSpPr>
          <p:spPr bwMode="auto">
            <a:xfrm>
              <a:off x="867" y="3326"/>
              <a:ext cx="1590" cy="270"/>
            </a:xfrm>
            <a:prstGeom prst="rect">
              <a:avLst/>
            </a:prstGeom>
            <a:blipFill dpi="0" rotWithShape="0">
              <a:blip r:embed="rId8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" name="Freeform 10"/>
            <p:cNvSpPr>
              <a:spLocks noChangeAspect="1" noEditPoints="1"/>
            </p:cNvSpPr>
            <p:nvPr/>
          </p:nvSpPr>
          <p:spPr bwMode="auto">
            <a:xfrm>
              <a:off x="867" y="3326"/>
              <a:ext cx="1590" cy="270"/>
            </a:xfrm>
            <a:custGeom>
              <a:avLst/>
              <a:gdLst>
                <a:gd name="T0" fmla="*/ 0 w 1325"/>
                <a:gd name="T1" fmla="*/ 0 h 225"/>
                <a:gd name="T2" fmla="*/ 1325 w 1325"/>
                <a:gd name="T3" fmla="*/ 0 h 225"/>
                <a:gd name="T4" fmla="*/ 1325 w 1325"/>
                <a:gd name="T5" fmla="*/ 225 h 225"/>
                <a:gd name="T6" fmla="*/ 0 w 1325"/>
                <a:gd name="T7" fmla="*/ 225 h 225"/>
                <a:gd name="T8" fmla="*/ 0 w 1325"/>
                <a:gd name="T9" fmla="*/ 0 h 225"/>
                <a:gd name="T10" fmla="*/ 8 w 1325"/>
                <a:gd name="T11" fmla="*/ 8 h 225"/>
                <a:gd name="T12" fmla="*/ 1317 w 1325"/>
                <a:gd name="T13" fmla="*/ 8 h 225"/>
                <a:gd name="T14" fmla="*/ 1317 w 1325"/>
                <a:gd name="T15" fmla="*/ 217 h 225"/>
                <a:gd name="T16" fmla="*/ 8 w 1325"/>
                <a:gd name="T17" fmla="*/ 217 h 225"/>
                <a:gd name="T18" fmla="*/ 8 w 1325"/>
                <a:gd name="T19" fmla="*/ 8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25" h="225">
                  <a:moveTo>
                    <a:pt x="0" y="0"/>
                  </a:moveTo>
                  <a:lnTo>
                    <a:pt x="1325" y="0"/>
                  </a:lnTo>
                  <a:lnTo>
                    <a:pt x="1325" y="225"/>
                  </a:lnTo>
                  <a:lnTo>
                    <a:pt x="0" y="225"/>
                  </a:lnTo>
                  <a:lnTo>
                    <a:pt x="0" y="0"/>
                  </a:lnTo>
                  <a:close/>
                  <a:moveTo>
                    <a:pt x="8" y="8"/>
                  </a:moveTo>
                  <a:lnTo>
                    <a:pt x="1317" y="8"/>
                  </a:lnTo>
                  <a:lnTo>
                    <a:pt x="1317" y="217"/>
                  </a:lnTo>
                  <a:lnTo>
                    <a:pt x="8" y="217"/>
                  </a:lnTo>
                  <a:lnTo>
                    <a:pt x="8" y="8"/>
                  </a:lnTo>
                  <a:close/>
                </a:path>
              </a:pathLst>
            </a:custGeom>
            <a:blipFill dpi="0" rotWithShape="0">
              <a:blip r:embed="rId9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" name="Line 11"/>
            <p:cNvSpPr>
              <a:spLocks noChangeAspect="1" noChangeShapeType="1"/>
            </p:cNvSpPr>
            <p:nvPr/>
          </p:nvSpPr>
          <p:spPr bwMode="auto">
            <a:xfrm>
              <a:off x="859" y="3577"/>
              <a:ext cx="158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" name="Line 12"/>
            <p:cNvSpPr>
              <a:spLocks noChangeAspect="1" noChangeShapeType="1"/>
            </p:cNvSpPr>
            <p:nvPr/>
          </p:nvSpPr>
          <p:spPr bwMode="auto">
            <a:xfrm flipV="1">
              <a:off x="951" y="3270"/>
              <a:ext cx="0" cy="5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" name="Line 13"/>
            <p:cNvSpPr>
              <a:spLocks noChangeAspect="1" noChangeShapeType="1"/>
            </p:cNvSpPr>
            <p:nvPr/>
          </p:nvSpPr>
          <p:spPr bwMode="auto">
            <a:xfrm flipV="1">
              <a:off x="1006" y="3270"/>
              <a:ext cx="0" cy="5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6" name="Line 14"/>
            <p:cNvSpPr>
              <a:spLocks noChangeAspect="1" noChangeShapeType="1"/>
            </p:cNvSpPr>
            <p:nvPr/>
          </p:nvSpPr>
          <p:spPr bwMode="auto">
            <a:xfrm flipV="1">
              <a:off x="1081" y="3270"/>
              <a:ext cx="0" cy="5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7" name="Line 15"/>
            <p:cNvSpPr>
              <a:spLocks noChangeAspect="1" noChangeShapeType="1"/>
            </p:cNvSpPr>
            <p:nvPr/>
          </p:nvSpPr>
          <p:spPr bwMode="auto">
            <a:xfrm flipV="1">
              <a:off x="1165" y="3270"/>
              <a:ext cx="0" cy="5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8" name="Line 16"/>
            <p:cNvSpPr>
              <a:spLocks noChangeAspect="1" noChangeShapeType="1"/>
            </p:cNvSpPr>
            <p:nvPr/>
          </p:nvSpPr>
          <p:spPr bwMode="auto">
            <a:xfrm flipV="1">
              <a:off x="1211" y="3270"/>
              <a:ext cx="0" cy="5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9" name="Line 17"/>
            <p:cNvSpPr>
              <a:spLocks noChangeAspect="1" noChangeShapeType="1"/>
            </p:cNvSpPr>
            <p:nvPr/>
          </p:nvSpPr>
          <p:spPr bwMode="auto">
            <a:xfrm flipV="1">
              <a:off x="1323" y="3270"/>
              <a:ext cx="0" cy="5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0" name="Line 18"/>
            <p:cNvSpPr>
              <a:spLocks noChangeAspect="1" noChangeShapeType="1"/>
            </p:cNvSpPr>
            <p:nvPr/>
          </p:nvSpPr>
          <p:spPr bwMode="auto">
            <a:xfrm flipV="1">
              <a:off x="1370" y="3270"/>
              <a:ext cx="0" cy="5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" name="Line 19"/>
            <p:cNvSpPr>
              <a:spLocks noChangeAspect="1" noChangeShapeType="1"/>
            </p:cNvSpPr>
            <p:nvPr/>
          </p:nvSpPr>
          <p:spPr bwMode="auto">
            <a:xfrm flipV="1">
              <a:off x="1397" y="3270"/>
              <a:ext cx="0" cy="5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2" name="Line 20"/>
            <p:cNvSpPr>
              <a:spLocks noChangeAspect="1" noChangeShapeType="1"/>
            </p:cNvSpPr>
            <p:nvPr/>
          </p:nvSpPr>
          <p:spPr bwMode="auto">
            <a:xfrm flipV="1">
              <a:off x="1527" y="3270"/>
              <a:ext cx="0" cy="5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3" name="Line 21"/>
            <p:cNvSpPr>
              <a:spLocks noChangeAspect="1" noChangeShapeType="1"/>
            </p:cNvSpPr>
            <p:nvPr/>
          </p:nvSpPr>
          <p:spPr bwMode="auto">
            <a:xfrm flipV="1">
              <a:off x="1556" y="3270"/>
              <a:ext cx="0" cy="5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4" name="Line 22"/>
            <p:cNvSpPr>
              <a:spLocks noChangeAspect="1" noChangeShapeType="1"/>
            </p:cNvSpPr>
            <p:nvPr/>
          </p:nvSpPr>
          <p:spPr bwMode="auto">
            <a:xfrm flipV="1">
              <a:off x="1638" y="3270"/>
              <a:ext cx="0" cy="5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5" name="Line 23"/>
            <p:cNvSpPr>
              <a:spLocks noChangeAspect="1" noChangeShapeType="1"/>
            </p:cNvSpPr>
            <p:nvPr/>
          </p:nvSpPr>
          <p:spPr bwMode="auto">
            <a:xfrm flipV="1">
              <a:off x="1685" y="3270"/>
              <a:ext cx="0" cy="5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" name="Line 24"/>
            <p:cNvSpPr>
              <a:spLocks noChangeAspect="1" noChangeShapeType="1"/>
            </p:cNvSpPr>
            <p:nvPr/>
          </p:nvSpPr>
          <p:spPr bwMode="auto">
            <a:xfrm flipV="1">
              <a:off x="1797" y="3270"/>
              <a:ext cx="0" cy="5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7" name="Line 25"/>
            <p:cNvSpPr>
              <a:spLocks noChangeAspect="1" noChangeShapeType="1"/>
            </p:cNvSpPr>
            <p:nvPr/>
          </p:nvSpPr>
          <p:spPr bwMode="auto">
            <a:xfrm flipV="1">
              <a:off x="1844" y="3270"/>
              <a:ext cx="0" cy="5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" name="Line 26"/>
            <p:cNvSpPr>
              <a:spLocks noChangeAspect="1" noChangeShapeType="1"/>
            </p:cNvSpPr>
            <p:nvPr/>
          </p:nvSpPr>
          <p:spPr bwMode="auto">
            <a:xfrm flipV="1">
              <a:off x="1926" y="3270"/>
              <a:ext cx="0" cy="5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" name="Line 27"/>
            <p:cNvSpPr>
              <a:spLocks noChangeAspect="1" noChangeShapeType="1"/>
            </p:cNvSpPr>
            <p:nvPr/>
          </p:nvSpPr>
          <p:spPr bwMode="auto">
            <a:xfrm flipV="1">
              <a:off x="2001" y="3270"/>
              <a:ext cx="0" cy="5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0" name="Line 28"/>
            <p:cNvSpPr>
              <a:spLocks noChangeAspect="1" noChangeShapeType="1"/>
            </p:cNvSpPr>
            <p:nvPr/>
          </p:nvSpPr>
          <p:spPr bwMode="auto">
            <a:xfrm flipV="1">
              <a:off x="2057" y="3270"/>
              <a:ext cx="0" cy="5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" name="Line 29"/>
            <p:cNvSpPr>
              <a:spLocks noChangeAspect="1" noChangeShapeType="1"/>
            </p:cNvSpPr>
            <p:nvPr/>
          </p:nvSpPr>
          <p:spPr bwMode="auto">
            <a:xfrm flipV="1">
              <a:off x="2159" y="3270"/>
              <a:ext cx="0" cy="5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2" name="Line 30"/>
            <p:cNvSpPr>
              <a:spLocks noChangeAspect="1" noChangeShapeType="1"/>
            </p:cNvSpPr>
            <p:nvPr/>
          </p:nvSpPr>
          <p:spPr bwMode="auto">
            <a:xfrm flipV="1">
              <a:off x="2243" y="3270"/>
              <a:ext cx="0" cy="5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3" name="Line 31"/>
            <p:cNvSpPr>
              <a:spLocks noChangeAspect="1" noChangeShapeType="1"/>
            </p:cNvSpPr>
            <p:nvPr/>
          </p:nvSpPr>
          <p:spPr bwMode="auto">
            <a:xfrm flipV="1">
              <a:off x="2271" y="3270"/>
              <a:ext cx="0" cy="5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" name="Line 32"/>
            <p:cNvSpPr>
              <a:spLocks noChangeAspect="1" noChangeShapeType="1"/>
            </p:cNvSpPr>
            <p:nvPr/>
          </p:nvSpPr>
          <p:spPr bwMode="auto">
            <a:xfrm flipV="1">
              <a:off x="2373" y="3270"/>
              <a:ext cx="0" cy="5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55" name="Group 33"/>
            <p:cNvGrpSpPr>
              <a:grpSpLocks noChangeAspect="1"/>
            </p:cNvGrpSpPr>
            <p:nvPr/>
          </p:nvGrpSpPr>
          <p:grpSpPr bwMode="auto">
            <a:xfrm>
              <a:off x="2216" y="3634"/>
              <a:ext cx="260" cy="64"/>
              <a:chOff x="2008" y="2295"/>
              <a:chExt cx="217" cy="54"/>
            </a:xfrm>
          </p:grpSpPr>
          <p:sp>
            <p:nvSpPr>
              <p:cNvPr id="60" name="Freeform 34"/>
              <p:cNvSpPr>
                <a:spLocks noChangeAspect="1"/>
              </p:cNvSpPr>
              <p:nvPr/>
            </p:nvSpPr>
            <p:spPr bwMode="auto">
              <a:xfrm>
                <a:off x="2124" y="2295"/>
                <a:ext cx="101" cy="54"/>
              </a:xfrm>
              <a:custGeom>
                <a:avLst/>
                <a:gdLst>
                  <a:gd name="T0" fmla="*/ 101 w 101"/>
                  <a:gd name="T1" fmla="*/ 31 h 54"/>
                  <a:gd name="T2" fmla="*/ 0 w 101"/>
                  <a:gd name="T3" fmla="*/ 54 h 54"/>
                  <a:gd name="T4" fmla="*/ 0 w 101"/>
                  <a:gd name="T5" fmla="*/ 31 h 54"/>
                  <a:gd name="T6" fmla="*/ 0 w 101"/>
                  <a:gd name="T7" fmla="*/ 0 h 54"/>
                  <a:gd name="T8" fmla="*/ 101 w 101"/>
                  <a:gd name="T9" fmla="*/ 3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54">
                    <a:moveTo>
                      <a:pt x="101" y="31"/>
                    </a:moveTo>
                    <a:lnTo>
                      <a:pt x="0" y="54"/>
                    </a:lnTo>
                    <a:lnTo>
                      <a:pt x="0" y="31"/>
                    </a:lnTo>
                    <a:lnTo>
                      <a:pt x="0" y="0"/>
                    </a:lnTo>
                    <a:lnTo>
                      <a:pt x="101" y="3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1" name="Line 35"/>
              <p:cNvSpPr>
                <a:spLocks noChangeAspect="1" noChangeShapeType="1"/>
              </p:cNvSpPr>
              <p:nvPr/>
            </p:nvSpPr>
            <p:spPr bwMode="auto">
              <a:xfrm>
                <a:off x="2008" y="2326"/>
                <a:ext cx="11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56" name="Rectangle 36"/>
            <p:cNvSpPr>
              <a:spLocks noChangeAspect="1" noChangeArrowheads="1"/>
            </p:cNvSpPr>
            <p:nvPr/>
          </p:nvSpPr>
          <p:spPr bwMode="auto">
            <a:xfrm>
              <a:off x="2132" y="3716"/>
              <a:ext cx="213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400">
                  <a:solidFill>
                    <a:srgbClr val="000000"/>
                  </a:solidFill>
                  <a:latin typeface="Geneva" pitchFamily="34" charset="0"/>
                </a:rPr>
                <a:t>time</a:t>
              </a:r>
              <a:endParaRPr lang="en-US" altLang="ja-JP"/>
            </a:p>
          </p:txBody>
        </p:sp>
        <p:sp>
          <p:nvSpPr>
            <p:cNvPr id="57" name="Rectangle 37"/>
            <p:cNvSpPr>
              <a:spLocks noChangeAspect="1" noChangeArrowheads="1"/>
            </p:cNvSpPr>
            <p:nvPr/>
          </p:nvSpPr>
          <p:spPr bwMode="auto">
            <a:xfrm>
              <a:off x="1397" y="2972"/>
              <a:ext cx="81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400">
                  <a:solidFill>
                    <a:srgbClr val="000000"/>
                  </a:solidFill>
                  <a:latin typeface="Geneva" pitchFamily="34" charset="0"/>
                </a:rPr>
                <a:t>CW muon beam</a:t>
              </a:r>
              <a:endParaRPr lang="en-US" altLang="ja-JP"/>
            </a:p>
          </p:txBody>
        </p:sp>
        <p:sp>
          <p:nvSpPr>
            <p:cNvPr id="58" name="Line 38"/>
            <p:cNvSpPr>
              <a:spLocks noChangeAspect="1" noChangeShapeType="1"/>
            </p:cNvSpPr>
            <p:nvPr/>
          </p:nvSpPr>
          <p:spPr bwMode="auto">
            <a:xfrm flipH="1">
              <a:off x="1249" y="3117"/>
              <a:ext cx="135" cy="13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" name="Rectangle 8"/>
            <p:cNvSpPr>
              <a:spLocks noChangeAspect="1" noChangeArrowheads="1"/>
            </p:cNvSpPr>
            <p:nvPr/>
          </p:nvSpPr>
          <p:spPr bwMode="auto">
            <a:xfrm>
              <a:off x="885" y="3401"/>
              <a:ext cx="63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400">
                  <a:solidFill>
                    <a:srgbClr val="000000"/>
                  </a:solidFill>
                  <a:latin typeface="Geneva" pitchFamily="34" charset="0"/>
                </a:rPr>
                <a:t>continus b.g.</a:t>
              </a:r>
              <a:endParaRPr lang="en-US" altLang="ja-JP"/>
            </a:p>
          </p:txBody>
        </p:sp>
      </p:grpSp>
      <p:sp>
        <p:nvSpPr>
          <p:cNvPr id="62" name="Text Box 64"/>
          <p:cNvSpPr txBox="1">
            <a:spLocks noChangeArrowheads="1"/>
          </p:cNvSpPr>
          <p:nvPr/>
        </p:nvSpPr>
        <p:spPr bwMode="auto">
          <a:xfrm>
            <a:off x="6948264" y="4777988"/>
            <a:ext cx="20642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400" dirty="0">
                <a:effectLst/>
              </a:rPr>
              <a:t>A highly segmented spectrometer is required</a:t>
            </a:r>
            <a:endParaRPr lang="ja-JP" altLang="en-US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30654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44624"/>
            <a:ext cx="7886700" cy="1325563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Materials and Life Science Facility</a:t>
            </a:r>
            <a:endParaRPr kumimoji="1" lang="ja-JP" altLang="en-US" dirty="0"/>
          </a:p>
        </p:txBody>
      </p:sp>
      <p:pic>
        <p:nvPicPr>
          <p:cNvPr id="4" name="Picture 4" descr="正No13外構図061128er Model (1)"/>
          <p:cNvPicPr>
            <a:picLocks noChangeAspect="1" noChangeArrowheads="1"/>
          </p:cNvPicPr>
          <p:nvPr/>
        </p:nvPicPr>
        <p:blipFill>
          <a:blip r:embed="rId3" cstate="print"/>
          <a:srcRect l="15149" r="11783"/>
          <a:stretch>
            <a:fillRect/>
          </a:stretch>
        </p:blipFill>
        <p:spPr bwMode="auto">
          <a:xfrm>
            <a:off x="586805" y="3455988"/>
            <a:ext cx="3517900" cy="3402012"/>
          </a:xfrm>
          <a:prstGeom prst="rect">
            <a:avLst/>
          </a:prstGeom>
          <a:noFill/>
          <a:ln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6" descr="SEC_MLF_EW_L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1558" y="4068763"/>
            <a:ext cx="3940175" cy="2789237"/>
          </a:xfrm>
          <a:prstGeom prst="rect">
            <a:avLst/>
          </a:prstGeom>
          <a:noFill/>
        </p:spPr>
      </p:pic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5091558" y="1412875"/>
            <a:ext cx="3944938" cy="2789238"/>
            <a:chOff x="3152" y="890"/>
            <a:chExt cx="2485" cy="1757"/>
          </a:xfrm>
        </p:grpSpPr>
        <p:pic>
          <p:nvPicPr>
            <p:cNvPr id="7" name="Picture 9" descr="MLF断0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52" y="890"/>
              <a:ext cx="2485" cy="1757"/>
            </a:xfrm>
            <a:prstGeom prst="rect">
              <a:avLst/>
            </a:prstGeom>
            <a:noFill/>
          </p:spPr>
        </p:pic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3198" y="2024"/>
              <a:ext cx="126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>
                  <a:solidFill>
                    <a:schemeClr val="bg1"/>
                  </a:solidFill>
                  <a:latin typeface="Tahoma" pitchFamily="34" charset="0"/>
                </a:rPr>
                <a:t>RCS (3GeV333</a:t>
              </a:r>
              <a:r>
                <a:rPr lang="en-US" altLang="ja-JP">
                  <a:solidFill>
                    <a:schemeClr val="bg1"/>
                  </a:solidFill>
                  <a:latin typeface="Symbol" pitchFamily="18" charset="2"/>
                </a:rPr>
                <a:t>m</a:t>
              </a:r>
              <a:r>
                <a:rPr lang="en-US" altLang="ja-JP">
                  <a:solidFill>
                    <a:schemeClr val="bg1"/>
                  </a:solidFill>
                  <a:latin typeface="Tahoma" pitchFamily="34" charset="0"/>
                </a:rPr>
                <a:t>A)</a:t>
              </a:r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5148" y="935"/>
              <a:ext cx="37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>
                  <a:solidFill>
                    <a:schemeClr val="bg1"/>
                  </a:solidFill>
                  <a:latin typeface="Tahoma" pitchFamily="34" charset="0"/>
                </a:rPr>
                <a:t>MLF</a:t>
              </a:r>
            </a:p>
          </p:txBody>
        </p:sp>
        <p:sp>
          <p:nvSpPr>
            <p:cNvPr id="10" name="Line 12"/>
            <p:cNvSpPr>
              <a:spLocks noChangeShapeType="1"/>
            </p:cNvSpPr>
            <p:nvPr/>
          </p:nvSpPr>
          <p:spPr bwMode="auto">
            <a:xfrm flipV="1">
              <a:off x="3972" y="1828"/>
              <a:ext cx="438" cy="7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11" name="Line 13"/>
            <p:cNvSpPr>
              <a:spLocks noChangeShapeType="1"/>
            </p:cNvSpPr>
            <p:nvPr/>
          </p:nvSpPr>
          <p:spPr bwMode="auto">
            <a:xfrm flipV="1">
              <a:off x="4408" y="1727"/>
              <a:ext cx="311" cy="1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 flipV="1">
              <a:off x="4714" y="1667"/>
              <a:ext cx="364" cy="6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13" name="Line 15"/>
            <p:cNvSpPr>
              <a:spLocks noChangeShapeType="1"/>
            </p:cNvSpPr>
            <p:nvPr/>
          </p:nvSpPr>
          <p:spPr bwMode="auto">
            <a:xfrm flipV="1">
              <a:off x="5074" y="1528"/>
              <a:ext cx="205" cy="1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 flipH="1">
              <a:off x="4205" y="2179"/>
              <a:ext cx="77" cy="38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15" name="Line 17"/>
            <p:cNvSpPr>
              <a:spLocks noChangeShapeType="1"/>
            </p:cNvSpPr>
            <p:nvPr/>
          </p:nvSpPr>
          <p:spPr bwMode="auto">
            <a:xfrm>
              <a:off x="4205" y="2039"/>
              <a:ext cx="66" cy="6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16" name="Line 18"/>
            <p:cNvSpPr>
              <a:spLocks noChangeShapeType="1"/>
            </p:cNvSpPr>
            <p:nvPr/>
          </p:nvSpPr>
          <p:spPr bwMode="auto">
            <a:xfrm>
              <a:off x="4269" y="2104"/>
              <a:ext cx="12" cy="4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17" name="Line 19"/>
            <p:cNvSpPr>
              <a:spLocks noChangeShapeType="1"/>
            </p:cNvSpPr>
            <p:nvPr/>
          </p:nvSpPr>
          <p:spPr bwMode="auto">
            <a:xfrm>
              <a:off x="4279" y="2140"/>
              <a:ext cx="4" cy="4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18" name="Line 20"/>
            <p:cNvSpPr>
              <a:spLocks noChangeShapeType="1"/>
            </p:cNvSpPr>
            <p:nvPr/>
          </p:nvSpPr>
          <p:spPr bwMode="auto">
            <a:xfrm>
              <a:off x="4153" y="1992"/>
              <a:ext cx="53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19" name="Line 21"/>
            <p:cNvSpPr>
              <a:spLocks noChangeShapeType="1"/>
            </p:cNvSpPr>
            <p:nvPr/>
          </p:nvSpPr>
          <p:spPr bwMode="auto">
            <a:xfrm>
              <a:off x="4077" y="1957"/>
              <a:ext cx="76" cy="3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20" name="Line 22"/>
            <p:cNvSpPr>
              <a:spLocks noChangeShapeType="1"/>
            </p:cNvSpPr>
            <p:nvPr/>
          </p:nvSpPr>
          <p:spPr bwMode="auto">
            <a:xfrm>
              <a:off x="3990" y="1947"/>
              <a:ext cx="87" cy="1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6388546" y="6491288"/>
            <a:ext cx="25350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>
                <a:solidFill>
                  <a:schemeClr val="bg1"/>
                </a:solidFill>
                <a:latin typeface="Tahoma" pitchFamily="34" charset="0"/>
              </a:rPr>
              <a:t>Beam transport tunnel</a:t>
            </a:r>
          </a:p>
        </p:txBody>
      </p:sp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5164583" y="4365625"/>
            <a:ext cx="14366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>
                <a:solidFill>
                  <a:schemeClr val="bg1"/>
                </a:solidFill>
                <a:latin typeface="Tahoma" pitchFamily="34" charset="0"/>
              </a:rPr>
              <a:t>Exp. Hall #1</a:t>
            </a:r>
          </a:p>
        </p:txBody>
      </p:sp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7323583" y="4365625"/>
            <a:ext cx="14366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>
                <a:solidFill>
                  <a:schemeClr val="bg1"/>
                </a:solidFill>
                <a:latin typeface="Tahoma" pitchFamily="34" charset="0"/>
              </a:rPr>
              <a:t>Exp. Hall #2</a:t>
            </a:r>
          </a:p>
        </p:txBody>
      </p:sp>
      <p:sp>
        <p:nvSpPr>
          <p:cNvPr id="24" name="Line 26"/>
          <p:cNvSpPr>
            <a:spLocks noChangeShapeType="1"/>
          </p:cNvSpPr>
          <p:nvPr/>
        </p:nvSpPr>
        <p:spPr bwMode="auto">
          <a:xfrm>
            <a:off x="6028183" y="4724400"/>
            <a:ext cx="215900" cy="936625"/>
          </a:xfrm>
          <a:prstGeom prst="line">
            <a:avLst/>
          </a:prstGeom>
          <a:ln>
            <a:headEnd/>
            <a:tailEnd type="triangle" w="lg" len="lg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/>
          <a:lstStyle/>
          <a:p>
            <a:endParaRPr lang="ja-JP" altLang="en-US">
              <a:solidFill>
                <a:schemeClr val="bg1"/>
              </a:solidFill>
            </a:endParaRPr>
          </a:p>
        </p:txBody>
      </p:sp>
      <p:sp>
        <p:nvSpPr>
          <p:cNvPr id="25" name="Line 27"/>
          <p:cNvSpPr>
            <a:spLocks noChangeShapeType="1"/>
          </p:cNvSpPr>
          <p:nvPr/>
        </p:nvSpPr>
        <p:spPr bwMode="auto">
          <a:xfrm flipH="1">
            <a:off x="7828408" y="4724400"/>
            <a:ext cx="215900" cy="936625"/>
          </a:xfrm>
          <a:prstGeom prst="line">
            <a:avLst/>
          </a:prstGeom>
          <a:ln>
            <a:headEnd/>
            <a:tailEnd type="triangle" w="lg" len="lg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/>
          <a:lstStyle/>
          <a:p>
            <a:endParaRPr lang="ja-JP" altLang="en-US">
              <a:solidFill>
                <a:schemeClr val="bg1"/>
              </a:solidFill>
            </a:endParaRPr>
          </a:p>
        </p:txBody>
      </p:sp>
      <p:sp>
        <p:nvSpPr>
          <p:cNvPr id="26" name="Line 28"/>
          <p:cNvSpPr>
            <a:spLocks noChangeShapeType="1"/>
          </p:cNvSpPr>
          <p:nvPr/>
        </p:nvSpPr>
        <p:spPr bwMode="auto">
          <a:xfrm flipV="1">
            <a:off x="6675883" y="6092825"/>
            <a:ext cx="360363" cy="431800"/>
          </a:xfrm>
          <a:prstGeom prst="line">
            <a:avLst/>
          </a:prstGeom>
          <a:ln>
            <a:headEnd/>
            <a:tailEnd type="triangle" w="lg" len="lg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/>
          <a:lstStyle/>
          <a:p>
            <a:endParaRPr lang="ja-JP" altLang="en-US">
              <a:solidFill>
                <a:schemeClr val="bg1"/>
              </a:solidFill>
            </a:endParaRPr>
          </a:p>
        </p:txBody>
      </p:sp>
      <p:sp>
        <p:nvSpPr>
          <p:cNvPr id="27" name="Line 29"/>
          <p:cNvSpPr>
            <a:spLocks noChangeShapeType="1"/>
          </p:cNvSpPr>
          <p:nvPr/>
        </p:nvSpPr>
        <p:spPr bwMode="auto">
          <a:xfrm>
            <a:off x="540768" y="5516563"/>
            <a:ext cx="15113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8" name="Line 30"/>
          <p:cNvSpPr>
            <a:spLocks noChangeShapeType="1"/>
          </p:cNvSpPr>
          <p:nvPr/>
        </p:nvSpPr>
        <p:spPr bwMode="auto">
          <a:xfrm flipH="1" flipV="1">
            <a:off x="1259905" y="4581525"/>
            <a:ext cx="288925" cy="863600"/>
          </a:xfrm>
          <a:prstGeom prst="line">
            <a:avLst/>
          </a:prstGeom>
          <a:ln>
            <a:headEnd type="triangle" w="lg" len="lg"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62781" y="4221163"/>
            <a:ext cx="1412875" cy="366712"/>
          </a:xfrm>
          <a:prstGeom prst="rect">
            <a:avLst/>
          </a:prstGeom>
          <a:solidFill>
            <a:schemeClr val="accent1">
              <a:alpha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>
                <a:solidFill>
                  <a:srgbClr val="000000"/>
                </a:solidFill>
                <a:latin typeface="Tahoma" pitchFamily="34" charset="0"/>
              </a:rPr>
              <a:t>Muon target</a:t>
            </a:r>
          </a:p>
        </p:txBody>
      </p:sp>
      <p:sp>
        <p:nvSpPr>
          <p:cNvPr id="30" name="Line 32"/>
          <p:cNvSpPr>
            <a:spLocks noChangeShapeType="1"/>
          </p:cNvSpPr>
          <p:nvPr/>
        </p:nvSpPr>
        <p:spPr bwMode="auto">
          <a:xfrm flipV="1">
            <a:off x="2123505" y="4581525"/>
            <a:ext cx="288925" cy="863600"/>
          </a:xfrm>
          <a:prstGeom prst="line">
            <a:avLst/>
          </a:prstGeom>
          <a:ln>
            <a:headEnd type="triangle" w="lg" len="lg"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31" name="Text Box 33"/>
          <p:cNvSpPr txBox="1">
            <a:spLocks noChangeArrowheads="1"/>
          </p:cNvSpPr>
          <p:nvPr/>
        </p:nvSpPr>
        <p:spPr bwMode="auto">
          <a:xfrm>
            <a:off x="2268538" y="4221163"/>
            <a:ext cx="2693987" cy="366712"/>
          </a:xfrm>
          <a:prstGeom prst="rect">
            <a:avLst/>
          </a:prstGeom>
          <a:solidFill>
            <a:schemeClr val="accent1">
              <a:alpha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>
                <a:solidFill>
                  <a:srgbClr val="000000"/>
                </a:solidFill>
                <a:latin typeface="Tahoma" pitchFamily="34" charset="0"/>
              </a:rPr>
              <a:t>Spallation neutron target</a:t>
            </a:r>
          </a:p>
        </p:txBody>
      </p:sp>
      <p:pic>
        <p:nvPicPr>
          <p:cNvPr id="32" name="Picture 3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643" y="1412875"/>
            <a:ext cx="333375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Text Box 24"/>
          <p:cNvSpPr txBox="1">
            <a:spLocks noChangeArrowheads="1"/>
          </p:cNvSpPr>
          <p:nvPr/>
        </p:nvSpPr>
        <p:spPr bwMode="auto">
          <a:xfrm>
            <a:off x="39539" y="4941168"/>
            <a:ext cx="14366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>
                <a:solidFill>
                  <a:schemeClr val="bg1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Tahoma" pitchFamily="34" charset="0"/>
              </a:rPr>
              <a:t>Exp. Hall #1</a:t>
            </a:r>
          </a:p>
        </p:txBody>
      </p:sp>
      <p:sp>
        <p:nvSpPr>
          <p:cNvPr id="34" name="Text Box 25"/>
          <p:cNvSpPr txBox="1">
            <a:spLocks noChangeArrowheads="1"/>
          </p:cNvSpPr>
          <p:nvPr/>
        </p:nvSpPr>
        <p:spPr bwMode="auto">
          <a:xfrm>
            <a:off x="39539" y="5661248"/>
            <a:ext cx="14366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>
                <a:solidFill>
                  <a:schemeClr val="bg1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Tahoma" pitchFamily="34" charset="0"/>
              </a:rPr>
              <a:t>Exp. Hall #2</a:t>
            </a:r>
          </a:p>
        </p:txBody>
      </p:sp>
      <p:sp>
        <p:nvSpPr>
          <p:cNvPr id="35" name="角丸四角形 34"/>
          <p:cNvSpPr/>
          <p:nvPr/>
        </p:nvSpPr>
        <p:spPr>
          <a:xfrm>
            <a:off x="1188195" y="5373216"/>
            <a:ext cx="1041673" cy="288032"/>
          </a:xfrm>
          <a:prstGeom prst="round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C8D6F73C-F600-1A33-E85C-D20DE016E091}"/>
              </a:ext>
            </a:extLst>
          </p:cNvPr>
          <p:cNvGrpSpPr/>
          <p:nvPr/>
        </p:nvGrpSpPr>
        <p:grpSpPr>
          <a:xfrm>
            <a:off x="2921441" y="5488205"/>
            <a:ext cx="2576944" cy="1325171"/>
            <a:chOff x="2921441" y="5488205"/>
            <a:chExt cx="2576944" cy="1325171"/>
          </a:xfrm>
        </p:grpSpPr>
        <p:sp>
          <p:nvSpPr>
            <p:cNvPr id="38" name="正方形/長方形 37"/>
            <p:cNvSpPr/>
            <p:nvPr/>
          </p:nvSpPr>
          <p:spPr>
            <a:xfrm>
              <a:off x="2976792" y="5488205"/>
              <a:ext cx="2521593" cy="1325171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右矢印 38"/>
            <p:cNvSpPr/>
            <p:nvPr/>
          </p:nvSpPr>
          <p:spPr>
            <a:xfrm rot="18000000">
              <a:off x="3899441" y="5812720"/>
              <a:ext cx="567045" cy="216024"/>
            </a:xfrm>
            <a:prstGeom prst="right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右矢印 39"/>
            <p:cNvSpPr/>
            <p:nvPr/>
          </p:nvSpPr>
          <p:spPr>
            <a:xfrm rot="18000000">
              <a:off x="4946110" y="5812720"/>
              <a:ext cx="567045" cy="216024"/>
            </a:xfrm>
            <a:prstGeom prst="right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円柱 40"/>
            <p:cNvSpPr/>
            <p:nvPr/>
          </p:nvSpPr>
          <p:spPr>
            <a:xfrm rot="16200000">
              <a:off x="4572517" y="5922853"/>
              <a:ext cx="627602" cy="504056"/>
            </a:xfrm>
            <a:prstGeom prst="can">
              <a:avLst>
                <a:gd name="adj" fmla="val 35318"/>
              </a:avLst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右矢印 41"/>
            <p:cNvSpPr/>
            <p:nvPr/>
          </p:nvSpPr>
          <p:spPr>
            <a:xfrm>
              <a:off x="4023470" y="5974472"/>
              <a:ext cx="709936" cy="400819"/>
            </a:xfrm>
            <a:prstGeom prst="rightArrow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円柱 42"/>
            <p:cNvSpPr/>
            <p:nvPr/>
          </p:nvSpPr>
          <p:spPr>
            <a:xfrm rot="16200000">
              <a:off x="3632243" y="6040607"/>
              <a:ext cx="627602" cy="268549"/>
            </a:xfrm>
            <a:prstGeom prst="can">
              <a:avLst>
                <a:gd name="adj" fmla="val 35318"/>
              </a:avLst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右矢印 43"/>
            <p:cNvSpPr/>
            <p:nvPr/>
          </p:nvSpPr>
          <p:spPr>
            <a:xfrm>
              <a:off x="3122122" y="5895481"/>
              <a:ext cx="709936" cy="558800"/>
            </a:xfrm>
            <a:prstGeom prst="rightArrow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/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3117451" y="6033491"/>
              <a:ext cx="652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chemeClr val="bg1"/>
                  </a:solidFill>
                </a:rPr>
                <a:t>100%</a:t>
              </a:r>
              <a:endParaRPr kumimoji="1" lang="ja-JP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4053555" y="6033491"/>
              <a:ext cx="675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chemeClr val="bg1"/>
                  </a:solidFill>
                </a:rPr>
                <a:t>&gt;90%</a:t>
              </a:r>
              <a:endParaRPr kumimoji="1" lang="ja-JP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47" name="テキスト ボックス 46"/>
            <p:cNvSpPr txBox="1"/>
            <p:nvPr/>
          </p:nvSpPr>
          <p:spPr>
            <a:xfrm>
              <a:off x="3559504" y="6471634"/>
              <a:ext cx="7867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graphite</a:t>
              </a:r>
              <a:endParaRPr kumimoji="1" lang="ja-JP" altLang="en-US" sz="1200" dirty="0"/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4495608" y="6485284"/>
              <a:ext cx="7835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mercury</a:t>
              </a:r>
              <a:endParaRPr kumimoji="1" lang="ja-JP" altLang="en-US" sz="1200" dirty="0"/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4070866" y="5611896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  <a:latin typeface="Symbol" panose="05050102010706020507" pitchFamily="18" charset="2"/>
                </a:rPr>
                <a:t>m</a:t>
              </a:r>
              <a:endParaRPr kumimoji="1" lang="ja-JP" altLang="en-US" dirty="0">
                <a:solidFill>
                  <a:schemeClr val="bg1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50" name="テキスト ボックス 49"/>
            <p:cNvSpPr txBox="1"/>
            <p:nvPr/>
          </p:nvSpPr>
          <p:spPr>
            <a:xfrm>
              <a:off x="5108662" y="5611896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</a:rPr>
                <a:t>n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2947988" y="5488205"/>
              <a:ext cx="12542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chemeClr val="bg1"/>
                  </a:solidFill>
                </a:rPr>
                <a:t>Cascade target</a:t>
              </a:r>
              <a:endParaRPr kumimoji="1" lang="ja-JP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32F55016-E81D-48CB-8825-6B0FD8CF2E41}"/>
                </a:ext>
              </a:extLst>
            </p:cNvPr>
            <p:cNvSpPr txBox="1"/>
            <p:nvPr/>
          </p:nvSpPr>
          <p:spPr>
            <a:xfrm>
              <a:off x="3629715" y="6146504"/>
              <a:ext cx="6463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>
                  <a:solidFill>
                    <a:srgbClr val="FF0000"/>
                  </a:solidFill>
                  <a:effectLst>
                    <a:glow rad="101600">
                      <a:schemeClr val="accent2">
                        <a:satMod val="175000"/>
                        <a:alpha val="60000"/>
                      </a:schemeClr>
                    </a:glow>
                  </a:effectLst>
                </a:rPr>
                <a:t> 4 kW </a:t>
              </a:r>
              <a:endParaRPr kumimoji="1" lang="ja-JP" altLang="en-US" sz="1400" b="1" dirty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60000"/>
                    </a:schemeClr>
                  </a:glow>
                </a:effectLst>
              </a:endParaRPr>
            </a:p>
          </p:txBody>
        </p: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1386F316-43E9-DA90-3DFD-10C82230CB40}"/>
                </a:ext>
              </a:extLst>
            </p:cNvPr>
            <p:cNvSpPr txBox="1"/>
            <p:nvPr/>
          </p:nvSpPr>
          <p:spPr>
            <a:xfrm>
              <a:off x="2921441" y="6256005"/>
              <a:ext cx="8405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2</a:t>
              </a:r>
              <a:r>
                <a:rPr kumimoji="1" lang="en-US" altLang="ja-JP" sz="1200" dirty="0">
                  <a:latin typeface="Symbol" panose="05050102010706020507" pitchFamily="18" charset="2"/>
                </a:rPr>
                <a:t></a:t>
              </a:r>
              <a:r>
                <a:rPr kumimoji="1" lang="en-US" altLang="ja-JP" sz="1200" dirty="0"/>
                <a:t>10</a:t>
              </a:r>
              <a:r>
                <a:rPr kumimoji="1" lang="en-US" altLang="ja-JP" sz="1200" baseline="30000" dirty="0"/>
                <a:t>15</a:t>
              </a:r>
              <a:r>
                <a:rPr kumimoji="1" lang="en-US" altLang="ja-JP" sz="1200" dirty="0"/>
                <a:t> p/s</a:t>
              </a:r>
              <a:br>
                <a:rPr kumimoji="1" lang="en-US" altLang="ja-JP" sz="1200" dirty="0"/>
              </a:br>
              <a:r>
                <a:rPr kumimoji="1" lang="en-US" altLang="ja-JP" sz="1200" dirty="0"/>
                <a:t>@1MW</a:t>
              </a:r>
              <a:endParaRPr kumimoji="1" lang="ja-JP" alt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0749180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2-Tunnel_060511_v2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1744236"/>
            <a:ext cx="1690688" cy="35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M2-Tunnel_060629-B_v2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744236"/>
            <a:ext cx="1670050" cy="35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M2-Tunnel_070529_v2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63" y="1737886"/>
            <a:ext cx="1630362" cy="360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M2-Tunnel_070713_v2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1744236"/>
            <a:ext cx="1604963" cy="35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762125" y="1790273"/>
            <a:ext cx="13319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HGｺﾞｼｯｸM" panose="020B0609000000000000" pitchFamily="49" charset="-128"/>
                <a:cs typeface="+mn-cs"/>
              </a:rPr>
              <a:t>11/May/06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722688" y="1790273"/>
            <a:ext cx="13319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HGｺﾞｼｯｸM" panose="020B0609000000000000" pitchFamily="49" charset="-128"/>
                <a:cs typeface="+mn-cs"/>
              </a:rPr>
              <a:t>28/Jun/06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5657850" y="1783923"/>
            <a:ext cx="13319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HGｺﾞｼｯｸM" panose="020B0609000000000000" pitchFamily="49" charset="-128"/>
                <a:cs typeface="+mn-cs"/>
              </a:rPr>
              <a:t>29/May/07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7502525" y="1790273"/>
            <a:ext cx="13319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HGｺﾞｼｯｸM" panose="020B0609000000000000" pitchFamily="49" charset="-128"/>
                <a:cs typeface="+mn-cs"/>
              </a:rPr>
              <a:t>13/Jul/07</a:t>
            </a:r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2168525" y="3230136"/>
            <a:ext cx="314325" cy="6302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1511300" y="2869773"/>
            <a:ext cx="1574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HGｺﾞｼｯｸM" panose="020B0609000000000000" pitchFamily="49" charset="-128"/>
                <a:cs typeface="+mn-cs"/>
              </a:rPr>
              <a:t>guide shields</a:t>
            </a: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3317875" y="4893836"/>
            <a:ext cx="1800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HGｺﾞｼｯｸM" panose="020B0609000000000000" pitchFamily="49" charset="-128"/>
                <a:cs typeface="+mn-cs"/>
              </a:rPr>
              <a:t>target chamber</a:t>
            </a:r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 flipV="1">
            <a:off x="4217988" y="4490611"/>
            <a:ext cx="315912" cy="4476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3541713" y="2779286"/>
            <a:ext cx="18907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HGｺﾞｼｯｸM" panose="020B0609000000000000" pitchFamily="49" charset="-128"/>
                <a:cs typeface="+mn-cs"/>
              </a:rPr>
              <a:t>BT-line magnets</a:t>
            </a:r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>
            <a:off x="4171950" y="3184098"/>
            <a:ext cx="315913" cy="584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5337175" y="4355673"/>
            <a:ext cx="18907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HGｺﾞｼｯｸM" panose="020B0609000000000000" pitchFamily="49" charset="-128"/>
                <a:cs typeface="+mn-cs"/>
              </a:rPr>
              <a:t>M-line magnets</a:t>
            </a:r>
          </a:p>
        </p:txBody>
      </p:sp>
      <p:sp>
        <p:nvSpPr>
          <p:cNvPr id="17" name="Line 20"/>
          <p:cNvSpPr>
            <a:spLocks noChangeShapeType="1"/>
          </p:cNvSpPr>
          <p:nvPr/>
        </p:nvSpPr>
        <p:spPr bwMode="auto">
          <a:xfrm flipV="1">
            <a:off x="6107113" y="4265186"/>
            <a:ext cx="449262" cy="1793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5292725" y="2666573"/>
            <a:ext cx="22050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HGｺﾞｼｯｸM" panose="020B0609000000000000" pitchFamily="49" charset="-128"/>
                <a:cs typeface="+mn-cs"/>
              </a:rPr>
              <a:t>Vacuum parts</a:t>
            </a:r>
            <a:b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HGｺﾞｼｯｸM" panose="020B0609000000000000" pitchFamily="49" charset="-128"/>
                <a:cs typeface="+mn-cs"/>
              </a:rPr>
            </a:br>
            <a:r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HGｺﾞｼｯｸM" panose="020B0609000000000000" pitchFamily="49" charset="-128"/>
                <a:cs typeface="+mn-cs"/>
              </a:rPr>
              <a:t>(duct, pillow seal, and so on)</a:t>
            </a:r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>
            <a:off x="6197600" y="3133298"/>
            <a:ext cx="180975" cy="539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5341938" y="5030361"/>
            <a:ext cx="13446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HGｺﾞｼｯｸM" panose="020B0609000000000000" pitchFamily="49" charset="-128"/>
                <a:cs typeface="+mn-cs"/>
              </a:rPr>
              <a:t>air circulator</a:t>
            </a:r>
          </a:p>
        </p:txBody>
      </p:sp>
      <p:sp>
        <p:nvSpPr>
          <p:cNvPr id="21" name="Line 24"/>
          <p:cNvSpPr>
            <a:spLocks noChangeShapeType="1"/>
          </p:cNvSpPr>
          <p:nvPr/>
        </p:nvSpPr>
        <p:spPr bwMode="auto">
          <a:xfrm flipV="1">
            <a:off x="6556375" y="5165298"/>
            <a:ext cx="539750" cy="460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2" name="Text Box 25"/>
          <p:cNvSpPr txBox="1">
            <a:spLocks noChangeArrowheads="1"/>
          </p:cNvSpPr>
          <p:nvPr/>
        </p:nvSpPr>
        <p:spPr bwMode="auto">
          <a:xfrm>
            <a:off x="7142163" y="3634948"/>
            <a:ext cx="1936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HGｺﾞｼｯｸM" panose="020B0609000000000000" pitchFamily="49" charset="-128"/>
                <a:cs typeface="+mn-cs"/>
              </a:rPr>
              <a:t>roof-shield hatch</a:t>
            </a:r>
          </a:p>
        </p:txBody>
      </p:sp>
      <p:sp>
        <p:nvSpPr>
          <p:cNvPr id="23" name="Line 26"/>
          <p:cNvSpPr>
            <a:spLocks noChangeShapeType="1"/>
          </p:cNvSpPr>
          <p:nvPr/>
        </p:nvSpPr>
        <p:spPr bwMode="auto">
          <a:xfrm flipV="1">
            <a:off x="8088313" y="3095198"/>
            <a:ext cx="225425" cy="584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HGｺﾞｼｯｸM" panose="020B0609000000000000" pitchFamily="49" charset="-128"/>
              <a:cs typeface="+mn-cs"/>
            </a:endParaRPr>
          </a:p>
        </p:txBody>
      </p:sp>
      <p:graphicFrame>
        <p:nvGraphicFramePr>
          <p:cNvPr id="24" name="Group 27"/>
          <p:cNvGraphicFramePr>
            <a:graphicFrameLocks noGrp="1"/>
          </p:cNvGraphicFramePr>
          <p:nvPr/>
        </p:nvGraphicFramePr>
        <p:xfrm>
          <a:off x="115888" y="5479623"/>
          <a:ext cx="8912225" cy="1261745"/>
        </p:xfrm>
        <a:graphic>
          <a:graphicData uri="http://schemas.openxmlformats.org/drawingml/2006/table">
            <a:tbl>
              <a:tblPr/>
              <a:tblGrid>
                <a:gridCol w="2228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7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8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72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5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rPr>
                        <a:t>FY2004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rPr>
                        <a:t>FY2005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rPr>
                        <a:t>FY2006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rPr>
                        <a:t>FY2007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7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ja-JP" altLang="ja-JP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ja-JP" altLang="ja-JP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ja-JP" altLang="ja-JP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ja-JP" altLang="ja-JP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" name="Text Box 44"/>
          <p:cNvSpPr txBox="1">
            <a:spLocks noChangeArrowheads="1"/>
          </p:cNvSpPr>
          <p:nvPr/>
        </p:nvSpPr>
        <p:spPr bwMode="auto">
          <a:xfrm>
            <a:off x="1511300" y="5795536"/>
            <a:ext cx="360363" cy="1793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HGｺﾞｼｯｸM" panose="020B0609000000000000" pitchFamily="49" charset="-128"/>
                <a:cs typeface="+mn-cs"/>
              </a:rPr>
              <a:t>buried iron block</a:t>
            </a:r>
          </a:p>
        </p:txBody>
      </p:sp>
      <p:pic>
        <p:nvPicPr>
          <p:cNvPr id="26" name="Picture 45" descr="IMG_068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172861"/>
            <a:ext cx="143986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46"/>
          <p:cNvSpPr txBox="1">
            <a:spLocks noChangeArrowheads="1"/>
          </p:cNvSpPr>
          <p:nvPr/>
        </p:nvSpPr>
        <p:spPr bwMode="auto">
          <a:xfrm>
            <a:off x="115888" y="1806148"/>
            <a:ext cx="13319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HGｺﾞｼｯｸM" panose="020B0609000000000000" pitchFamily="49" charset="-128"/>
                <a:cs typeface="+mn-cs"/>
              </a:rPr>
              <a:t>4/Nov/04</a:t>
            </a:r>
          </a:p>
        </p:txBody>
      </p:sp>
      <p:sp>
        <p:nvSpPr>
          <p:cNvPr id="28" name="Text Box 47"/>
          <p:cNvSpPr txBox="1">
            <a:spLocks noChangeArrowheads="1"/>
          </p:cNvSpPr>
          <p:nvPr/>
        </p:nvSpPr>
        <p:spPr bwMode="auto">
          <a:xfrm>
            <a:off x="-19050" y="3072973"/>
            <a:ext cx="18462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HGｺﾞｼｯｸM" panose="020B0609000000000000" pitchFamily="49" charset="-128"/>
                <a:cs typeface="+mn-cs"/>
              </a:rPr>
              <a:t>buried iron blocks</a:t>
            </a:r>
          </a:p>
        </p:txBody>
      </p:sp>
      <p:sp>
        <p:nvSpPr>
          <p:cNvPr id="29" name="Line 48"/>
          <p:cNvSpPr>
            <a:spLocks noChangeShapeType="1"/>
          </p:cNvSpPr>
          <p:nvPr/>
        </p:nvSpPr>
        <p:spPr bwMode="auto">
          <a:xfrm flipV="1">
            <a:off x="1016000" y="2758648"/>
            <a:ext cx="134938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HGｺﾞｼｯｸM" panose="020B0609000000000000" pitchFamily="49" charset="-128"/>
              <a:cs typeface="+mn-cs"/>
            </a:endParaRPr>
          </a:p>
        </p:txBody>
      </p:sp>
      <p:pic>
        <p:nvPicPr>
          <p:cNvPr id="30" name="Picture 49" descr="IMG_214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971498"/>
            <a:ext cx="1439862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50"/>
          <p:cNvSpPr txBox="1">
            <a:spLocks noChangeArrowheads="1"/>
          </p:cNvSpPr>
          <p:nvPr/>
        </p:nvSpPr>
        <p:spPr bwMode="auto">
          <a:xfrm>
            <a:off x="115888" y="3649236"/>
            <a:ext cx="13319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HGｺﾞｼｯｸM" panose="020B0609000000000000" pitchFamily="49" charset="-128"/>
                <a:cs typeface="+mn-cs"/>
              </a:rPr>
              <a:t>21/Oct/05</a:t>
            </a:r>
          </a:p>
        </p:txBody>
      </p:sp>
      <p:sp>
        <p:nvSpPr>
          <p:cNvPr id="32" name="Text Box 51"/>
          <p:cNvSpPr txBox="1">
            <a:spLocks noChangeArrowheads="1"/>
          </p:cNvSpPr>
          <p:nvPr/>
        </p:nvSpPr>
        <p:spPr bwMode="auto">
          <a:xfrm>
            <a:off x="-19050" y="5054173"/>
            <a:ext cx="18462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HGｺﾞｼｯｸM" panose="020B0609000000000000" pitchFamily="49" charset="-128"/>
                <a:cs typeface="+mn-cs"/>
              </a:rPr>
              <a:t>base plates</a:t>
            </a:r>
          </a:p>
        </p:txBody>
      </p:sp>
      <p:sp>
        <p:nvSpPr>
          <p:cNvPr id="33" name="Line 52"/>
          <p:cNvSpPr>
            <a:spLocks noChangeShapeType="1"/>
          </p:cNvSpPr>
          <p:nvPr/>
        </p:nvSpPr>
        <p:spPr bwMode="auto">
          <a:xfrm flipV="1">
            <a:off x="836613" y="4850973"/>
            <a:ext cx="0" cy="247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4" name="Text Box 53"/>
          <p:cNvSpPr txBox="1">
            <a:spLocks noChangeArrowheads="1"/>
          </p:cNvSpPr>
          <p:nvPr/>
        </p:nvSpPr>
        <p:spPr bwMode="auto">
          <a:xfrm>
            <a:off x="3716338" y="5795536"/>
            <a:ext cx="271462" cy="1793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HGｺﾞｼｯｸM" panose="020B0609000000000000" pitchFamily="49" charset="-128"/>
                <a:cs typeface="+mn-cs"/>
              </a:rPr>
              <a:t>base plate</a:t>
            </a:r>
          </a:p>
        </p:txBody>
      </p:sp>
      <p:sp>
        <p:nvSpPr>
          <p:cNvPr id="35" name="Text Box 54"/>
          <p:cNvSpPr txBox="1">
            <a:spLocks noChangeArrowheads="1"/>
          </p:cNvSpPr>
          <p:nvPr/>
        </p:nvSpPr>
        <p:spPr bwMode="auto">
          <a:xfrm>
            <a:off x="4167188" y="6035248"/>
            <a:ext cx="269875" cy="17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HGｺﾞｼｯｸM" panose="020B0609000000000000" pitchFamily="49" charset="-128"/>
                <a:cs typeface="+mn-cs"/>
              </a:rPr>
              <a:t>alignment plate</a:t>
            </a:r>
          </a:p>
        </p:txBody>
      </p:sp>
      <p:sp>
        <p:nvSpPr>
          <p:cNvPr id="36" name="Text Box 55"/>
          <p:cNvSpPr txBox="1">
            <a:spLocks noChangeArrowheads="1"/>
          </p:cNvSpPr>
          <p:nvPr/>
        </p:nvSpPr>
        <p:spPr bwMode="auto">
          <a:xfrm>
            <a:off x="4346575" y="6274961"/>
            <a:ext cx="495300" cy="1809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HGｺﾞｼｯｸM" panose="020B0609000000000000" pitchFamily="49" charset="-128"/>
                <a:cs typeface="+mn-cs"/>
              </a:rPr>
              <a:t>guide shield</a:t>
            </a:r>
          </a:p>
        </p:txBody>
      </p:sp>
      <p:sp>
        <p:nvSpPr>
          <p:cNvPr id="37" name="Text Box 56"/>
          <p:cNvSpPr txBox="1">
            <a:spLocks noChangeArrowheads="1"/>
          </p:cNvSpPr>
          <p:nvPr/>
        </p:nvSpPr>
        <p:spPr bwMode="auto">
          <a:xfrm>
            <a:off x="4751388" y="6517848"/>
            <a:ext cx="198437" cy="17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HGｺﾞｼｯｸM" panose="020B0609000000000000" pitchFamily="49" charset="-128"/>
                <a:cs typeface="+mn-cs"/>
              </a:rPr>
              <a:t>target chamber</a:t>
            </a:r>
          </a:p>
        </p:txBody>
      </p:sp>
      <p:sp>
        <p:nvSpPr>
          <p:cNvPr id="38" name="Text Box 57"/>
          <p:cNvSpPr txBox="1">
            <a:spLocks noChangeArrowheads="1"/>
          </p:cNvSpPr>
          <p:nvPr/>
        </p:nvSpPr>
        <p:spPr bwMode="auto">
          <a:xfrm>
            <a:off x="4841875" y="5795536"/>
            <a:ext cx="495300" cy="1793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HGｺﾞｼｯｸM" panose="020B0609000000000000" pitchFamily="49" charset="-128"/>
                <a:cs typeface="+mn-cs"/>
              </a:rPr>
              <a:t>BT magnet</a:t>
            </a:r>
          </a:p>
        </p:txBody>
      </p:sp>
      <p:sp>
        <p:nvSpPr>
          <p:cNvPr id="39" name="Text Box 58"/>
          <p:cNvSpPr txBox="1">
            <a:spLocks noChangeArrowheads="1"/>
          </p:cNvSpPr>
          <p:nvPr/>
        </p:nvSpPr>
        <p:spPr bwMode="auto">
          <a:xfrm>
            <a:off x="6418263" y="6274961"/>
            <a:ext cx="358775" cy="1793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HGｺﾞｼｯｸM" panose="020B0609000000000000" pitchFamily="49" charset="-128"/>
                <a:cs typeface="+mn-cs"/>
              </a:rPr>
              <a:t>BT shield</a:t>
            </a:r>
          </a:p>
        </p:txBody>
      </p:sp>
      <p:sp>
        <p:nvSpPr>
          <p:cNvPr id="40" name="Text Box 59"/>
          <p:cNvSpPr txBox="1">
            <a:spLocks noChangeArrowheads="1"/>
          </p:cNvSpPr>
          <p:nvPr/>
        </p:nvSpPr>
        <p:spPr bwMode="auto">
          <a:xfrm>
            <a:off x="6418263" y="6516261"/>
            <a:ext cx="358775" cy="1793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HGｺﾞｼｯｸM" panose="020B0609000000000000" pitchFamily="49" charset="-128"/>
                <a:cs typeface="+mn-cs"/>
              </a:rPr>
              <a:t>vacuum parts</a:t>
            </a:r>
          </a:p>
        </p:txBody>
      </p:sp>
      <p:sp>
        <p:nvSpPr>
          <p:cNvPr id="41" name="Text Box 60"/>
          <p:cNvSpPr txBox="1">
            <a:spLocks noChangeArrowheads="1"/>
          </p:cNvSpPr>
          <p:nvPr/>
        </p:nvSpPr>
        <p:spPr bwMode="auto">
          <a:xfrm>
            <a:off x="7812088" y="2420511"/>
            <a:ext cx="6302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HGｺﾞｼｯｸM" panose="020B0609000000000000" pitchFamily="49" charset="-128"/>
                <a:cs typeface="+mn-cs"/>
              </a:rPr>
              <a:t>cask</a:t>
            </a:r>
          </a:p>
        </p:txBody>
      </p:sp>
      <p:sp>
        <p:nvSpPr>
          <p:cNvPr id="42" name="Line 61"/>
          <p:cNvSpPr>
            <a:spLocks noChangeShapeType="1"/>
          </p:cNvSpPr>
          <p:nvPr/>
        </p:nvSpPr>
        <p:spPr bwMode="auto">
          <a:xfrm flipV="1">
            <a:off x="8351838" y="2464961"/>
            <a:ext cx="406400" cy="1349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3" name="Text Box 62"/>
          <p:cNvSpPr txBox="1">
            <a:spLocks noChangeArrowheads="1"/>
          </p:cNvSpPr>
          <p:nvPr/>
        </p:nvSpPr>
        <p:spPr bwMode="auto">
          <a:xfrm>
            <a:off x="6057900" y="5795536"/>
            <a:ext cx="404813" cy="1793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HGｺﾞｼｯｸM" panose="020B0609000000000000" pitchFamily="49" charset="-128"/>
                <a:cs typeface="+mn-cs"/>
              </a:rPr>
              <a:t>M magnet</a:t>
            </a:r>
          </a:p>
        </p:txBody>
      </p:sp>
      <p:sp>
        <p:nvSpPr>
          <p:cNvPr id="44" name="Text Box 63"/>
          <p:cNvSpPr txBox="1">
            <a:spLocks noChangeArrowheads="1"/>
          </p:cNvSpPr>
          <p:nvPr/>
        </p:nvSpPr>
        <p:spPr bwMode="auto">
          <a:xfrm>
            <a:off x="5246688" y="6035248"/>
            <a:ext cx="269875" cy="1793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HGｺﾞｼｯｸM" panose="020B0609000000000000" pitchFamily="49" charset="-128"/>
                <a:cs typeface="+mn-cs"/>
              </a:rPr>
              <a:t>air circulator</a:t>
            </a:r>
          </a:p>
        </p:txBody>
      </p:sp>
      <p:sp>
        <p:nvSpPr>
          <p:cNvPr id="45" name="Text Box 64"/>
          <p:cNvSpPr txBox="1">
            <a:spLocks noChangeArrowheads="1"/>
          </p:cNvSpPr>
          <p:nvPr/>
        </p:nvSpPr>
        <p:spPr bwMode="auto">
          <a:xfrm>
            <a:off x="6732588" y="6035248"/>
            <a:ext cx="358775" cy="1793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HGｺﾞｼｯｸM" panose="020B0609000000000000" pitchFamily="49" charset="-128"/>
                <a:cs typeface="+mn-cs"/>
              </a:rPr>
              <a:t>cask</a:t>
            </a:r>
          </a:p>
        </p:txBody>
      </p:sp>
      <p:sp>
        <p:nvSpPr>
          <p:cNvPr id="46" name="Text Box 65"/>
          <p:cNvSpPr txBox="1">
            <a:spLocks noChangeArrowheads="1"/>
          </p:cNvSpPr>
          <p:nvPr/>
        </p:nvSpPr>
        <p:spPr bwMode="auto">
          <a:xfrm>
            <a:off x="6551613" y="5795536"/>
            <a:ext cx="674687" cy="1793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HGｺﾞｼｯｸM" panose="020B0609000000000000" pitchFamily="49" charset="-128"/>
                <a:cs typeface="+mn-cs"/>
              </a:rPr>
              <a:t>CW pipe, cabling</a:t>
            </a:r>
          </a:p>
        </p:txBody>
      </p:sp>
      <p:sp>
        <p:nvSpPr>
          <p:cNvPr id="47" name="Text Box 66"/>
          <p:cNvSpPr txBox="1">
            <a:spLocks noChangeArrowheads="1"/>
          </p:cNvSpPr>
          <p:nvPr/>
        </p:nvSpPr>
        <p:spPr bwMode="auto">
          <a:xfrm>
            <a:off x="7227888" y="6274961"/>
            <a:ext cx="674687" cy="1793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HGｺﾞｼｯｸM" panose="020B0609000000000000" pitchFamily="49" charset="-128"/>
                <a:cs typeface="+mn-cs"/>
              </a:rPr>
              <a:t>roof shield hatch</a:t>
            </a:r>
          </a:p>
        </p:txBody>
      </p:sp>
      <p:sp>
        <p:nvSpPr>
          <p:cNvPr id="48" name="Text Box 67"/>
          <p:cNvSpPr txBox="1">
            <a:spLocks noChangeArrowheads="1"/>
          </p:cNvSpPr>
          <p:nvPr/>
        </p:nvSpPr>
        <p:spPr bwMode="auto">
          <a:xfrm>
            <a:off x="8426450" y="6516261"/>
            <a:ext cx="781050" cy="179387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HGｺﾞｼｯｸM" panose="020B0609000000000000" pitchFamily="49" charset="-128"/>
                <a:cs typeface="+mn-cs"/>
              </a:rPr>
              <a:t>system commissioning</a:t>
            </a:r>
          </a:p>
        </p:txBody>
      </p:sp>
      <p:sp>
        <p:nvSpPr>
          <p:cNvPr id="49" name="タイトル 48"/>
          <p:cNvSpPr>
            <a:spLocks noGrp="1"/>
          </p:cNvSpPr>
          <p:nvPr>
            <p:ph type="title"/>
          </p:nvPr>
        </p:nvSpPr>
        <p:spPr>
          <a:xfrm>
            <a:off x="457200" y="125760"/>
            <a:ext cx="7856538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The chronicle of the construction</a:t>
            </a:r>
            <a:endParaRPr kumimoji="1" lang="ja-JP" altLang="en-US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1D8A3621-C4AA-07A9-FDFF-2F36E6906800}"/>
              </a:ext>
            </a:extLst>
          </p:cNvPr>
          <p:cNvSpPr txBox="1"/>
          <p:nvPr/>
        </p:nvSpPr>
        <p:spPr>
          <a:xfrm>
            <a:off x="1511300" y="6381000"/>
            <a:ext cx="990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★</a:t>
            </a:r>
            <a:r>
              <a:rPr kumimoji="1" lang="en-US" altLang="ja-JP" dirty="0"/>
              <a:t>MTAC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35079622"/>
      </p:ext>
    </p:extLst>
  </p:cSld>
  <p:clrMapOvr>
    <a:masterClrMapping/>
  </p:clrMapOvr>
  <p:transition>
    <p:cover dir="r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ダイアグラム, 設計図&#10;&#10;自動的に生成された説明">
            <a:extLst>
              <a:ext uri="{FF2B5EF4-FFF2-40B4-BE49-F238E27FC236}">
                <a16:creationId xmlns:a16="http://schemas.microsoft.com/office/drawing/2014/main" id="{942542EA-0C02-76CD-54DC-C3D1A2E4F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00" y="910952"/>
            <a:ext cx="8341248" cy="5894862"/>
          </a:xfrm>
          <a:prstGeom prst="rect">
            <a:avLst/>
          </a:prstGeom>
        </p:spPr>
      </p:pic>
      <p:pic>
        <p:nvPicPr>
          <p:cNvPr id="6" name="図 5" descr="ダイアグラム, 設計図&#10;&#10;自動的に生成された説明">
            <a:extLst>
              <a:ext uri="{FF2B5EF4-FFF2-40B4-BE49-F238E27FC236}">
                <a16:creationId xmlns:a16="http://schemas.microsoft.com/office/drawing/2014/main" id="{09E5DAA0-5ED5-7C8D-B9DF-01562F0EC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000" y="909000"/>
            <a:ext cx="8341248" cy="5898429"/>
          </a:xfrm>
          <a:prstGeom prst="rect">
            <a:avLst/>
          </a:prstGeom>
        </p:spPr>
      </p:pic>
      <p:pic>
        <p:nvPicPr>
          <p:cNvPr id="8" name="図 7" descr="ダイアグラム, 設計図&#10;&#10;自動的に生成された説明">
            <a:extLst>
              <a:ext uri="{FF2B5EF4-FFF2-40B4-BE49-F238E27FC236}">
                <a16:creationId xmlns:a16="http://schemas.microsoft.com/office/drawing/2014/main" id="{021F86FE-6DAE-F9ED-A3E8-876101DE53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000" y="909000"/>
            <a:ext cx="8341248" cy="5898429"/>
          </a:xfrm>
          <a:prstGeom prst="rect">
            <a:avLst/>
          </a:prstGeom>
        </p:spPr>
      </p:pic>
      <p:pic>
        <p:nvPicPr>
          <p:cNvPr id="10" name="図 9" descr="ダイアグラム, 設計図&#10;&#10;自動的に生成された説明">
            <a:extLst>
              <a:ext uri="{FF2B5EF4-FFF2-40B4-BE49-F238E27FC236}">
                <a16:creationId xmlns:a16="http://schemas.microsoft.com/office/drawing/2014/main" id="{E82BAB1E-32D7-0C21-BC65-22AF969295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000" y="909000"/>
            <a:ext cx="8341248" cy="5898429"/>
          </a:xfrm>
          <a:prstGeom prst="rect">
            <a:avLst/>
          </a:prstGeom>
        </p:spPr>
      </p:pic>
      <p:pic>
        <p:nvPicPr>
          <p:cNvPr id="14" name="図 13" descr="ダイアグラム, 設計図&#10;&#10;自動的に生成された説明">
            <a:extLst>
              <a:ext uri="{FF2B5EF4-FFF2-40B4-BE49-F238E27FC236}">
                <a16:creationId xmlns:a16="http://schemas.microsoft.com/office/drawing/2014/main" id="{B0376731-F3EE-60CB-483B-BDA70B4444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000" y="909000"/>
            <a:ext cx="8341248" cy="5898429"/>
          </a:xfrm>
          <a:prstGeom prst="rect">
            <a:avLst/>
          </a:prstGeom>
        </p:spPr>
      </p:pic>
      <p:pic>
        <p:nvPicPr>
          <p:cNvPr id="16" name="図 15" descr="ダイアグラム&#10;&#10;自動的に生成された説明">
            <a:extLst>
              <a:ext uri="{FF2B5EF4-FFF2-40B4-BE49-F238E27FC236}">
                <a16:creationId xmlns:a16="http://schemas.microsoft.com/office/drawing/2014/main" id="{FF1CB8F3-F885-36D0-64F1-42C78CBE40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000" y="909000"/>
            <a:ext cx="8341248" cy="589842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30EA7117-458D-95EE-A295-DDC2BBF6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7437"/>
            <a:ext cx="7886700" cy="1325563"/>
          </a:xfrm>
        </p:spPr>
        <p:txBody>
          <a:bodyPr/>
          <a:lstStyle/>
          <a:p>
            <a:r>
              <a:rPr kumimoji="1" lang="en-US" altLang="ja-JP" dirty="0"/>
              <a:t>History of facility extension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C5253F3-D0D9-B507-3924-B6F852C6AEBA}"/>
              </a:ext>
            </a:extLst>
          </p:cNvPr>
          <p:cNvSpPr txBox="1"/>
          <p:nvPr/>
        </p:nvSpPr>
        <p:spPr>
          <a:xfrm>
            <a:off x="7884000" y="427052"/>
            <a:ext cx="112082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600" dirty="0"/>
              <a:t>2008</a:t>
            </a:r>
            <a:endParaRPr kumimoji="1" lang="ja-JP" altLang="en-US" sz="36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8DF699B-BB80-9838-B8C4-4A9F78115031}"/>
              </a:ext>
            </a:extLst>
          </p:cNvPr>
          <p:cNvSpPr txBox="1"/>
          <p:nvPr/>
        </p:nvSpPr>
        <p:spPr>
          <a:xfrm>
            <a:off x="7884000" y="427052"/>
            <a:ext cx="112082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600" dirty="0"/>
              <a:t>2011</a:t>
            </a:r>
            <a:endParaRPr kumimoji="1" lang="ja-JP" altLang="en-US" sz="36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5FD3794-43EA-944E-8BBE-3863C5A883BC}"/>
              </a:ext>
            </a:extLst>
          </p:cNvPr>
          <p:cNvSpPr txBox="1"/>
          <p:nvPr/>
        </p:nvSpPr>
        <p:spPr>
          <a:xfrm>
            <a:off x="7884000" y="427052"/>
            <a:ext cx="112082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600" dirty="0"/>
              <a:t>2013</a:t>
            </a:r>
            <a:endParaRPr kumimoji="1" lang="ja-JP" altLang="en-US" sz="36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9BE70B1-C061-1803-BC13-5ACB6E192251}"/>
              </a:ext>
            </a:extLst>
          </p:cNvPr>
          <p:cNvSpPr txBox="1"/>
          <p:nvPr/>
        </p:nvSpPr>
        <p:spPr>
          <a:xfrm>
            <a:off x="7884000" y="427052"/>
            <a:ext cx="112082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600" dirty="0"/>
              <a:t>2015</a:t>
            </a:r>
            <a:endParaRPr kumimoji="1" lang="ja-JP" altLang="en-US" sz="36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44FB7DD-5BFC-FC4D-4576-0ACFF894E980}"/>
              </a:ext>
            </a:extLst>
          </p:cNvPr>
          <p:cNvSpPr txBox="1"/>
          <p:nvPr/>
        </p:nvSpPr>
        <p:spPr>
          <a:xfrm>
            <a:off x="7884000" y="427052"/>
            <a:ext cx="112082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600" dirty="0"/>
              <a:t>2016</a:t>
            </a:r>
            <a:endParaRPr kumimoji="1" lang="ja-JP" altLang="en-US" sz="36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151199F-4C7C-2B8D-01B3-CD81B9629DC1}"/>
              </a:ext>
            </a:extLst>
          </p:cNvPr>
          <p:cNvSpPr txBox="1"/>
          <p:nvPr/>
        </p:nvSpPr>
        <p:spPr>
          <a:xfrm>
            <a:off x="7884000" y="427052"/>
            <a:ext cx="112082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600" dirty="0"/>
              <a:t>2020</a:t>
            </a:r>
            <a:endParaRPr kumimoji="1" lang="ja-JP" altLang="en-US" sz="3600" dirty="0"/>
          </a:p>
        </p:txBody>
      </p:sp>
      <p:pic>
        <p:nvPicPr>
          <p:cNvPr id="5" name="図 4" descr="ダイアグラム, 設計図&#10;&#10;自動的に生成された説明">
            <a:extLst>
              <a:ext uri="{FF2B5EF4-FFF2-40B4-BE49-F238E27FC236}">
                <a16:creationId xmlns:a16="http://schemas.microsoft.com/office/drawing/2014/main" id="{665AB454-4540-8FC9-31B6-E8F61037FF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000" y="909000"/>
            <a:ext cx="8341248" cy="589842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04B91AE-ACA7-D333-D224-79600301E100}"/>
              </a:ext>
            </a:extLst>
          </p:cNvPr>
          <p:cNvSpPr txBox="1"/>
          <p:nvPr/>
        </p:nvSpPr>
        <p:spPr>
          <a:xfrm>
            <a:off x="7884000" y="427052"/>
            <a:ext cx="112082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600" dirty="0"/>
              <a:t>2022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469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D0CFC3-199A-4043-84C0-9991B0F0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7437"/>
            <a:ext cx="7886700" cy="1325563"/>
          </a:xfrm>
        </p:spPr>
        <p:txBody>
          <a:bodyPr/>
          <a:lstStyle/>
          <a:p>
            <a:r>
              <a:rPr kumimoji="1" lang="en-US" altLang="ja-JP" dirty="0"/>
              <a:t>H line construction history</a:t>
            </a:r>
            <a:endParaRPr kumimoji="1" lang="ja-JP" altLang="en-US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2BC22C50-E41E-4E1C-ABC0-F51C58EEA8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65" r="16823"/>
          <a:stretch/>
        </p:blipFill>
        <p:spPr>
          <a:xfrm>
            <a:off x="660698" y="2291944"/>
            <a:ext cx="2756905" cy="437741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E120075-543E-45AE-93FF-9190836FE585}"/>
              </a:ext>
            </a:extLst>
          </p:cNvPr>
          <p:cNvSpPr txBox="1"/>
          <p:nvPr/>
        </p:nvSpPr>
        <p:spPr>
          <a:xfrm>
            <a:off x="3635896" y="1269000"/>
            <a:ext cx="550810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2022.1.27</a:t>
            </a:r>
            <a:r>
              <a:rPr lang="ja-JP" altLang="en-US" sz="2400" dirty="0"/>
              <a:t>　</a:t>
            </a:r>
            <a:r>
              <a:rPr lang="en-US" altLang="ja-JP" sz="2400" dirty="0"/>
              <a:t>official approval of operation</a:t>
            </a:r>
          </a:p>
          <a:p>
            <a:r>
              <a:rPr lang="en-US" altLang="ja-JP" sz="2400" dirty="0"/>
              <a:t>2022.1.25</a:t>
            </a:r>
            <a:r>
              <a:rPr lang="ja-JP" altLang="en-US" sz="2400" dirty="0"/>
              <a:t>　</a:t>
            </a:r>
            <a:r>
              <a:rPr lang="en-US" altLang="ja-JP" sz="2400" dirty="0"/>
              <a:t>inspection by NRA</a:t>
            </a:r>
          </a:p>
          <a:p>
            <a:r>
              <a:rPr lang="en-US" altLang="ja-JP" sz="2400" dirty="0"/>
              <a:t>2022.1.15</a:t>
            </a:r>
            <a:r>
              <a:rPr lang="ja-JP" altLang="en-US" sz="2400" dirty="0"/>
              <a:t>　</a:t>
            </a:r>
            <a:r>
              <a:rPr lang="en-US" altLang="ja-JP" sz="2400" dirty="0"/>
              <a:t>test beam</a:t>
            </a:r>
          </a:p>
          <a:p>
            <a:r>
              <a:rPr lang="en-US" altLang="ja-JP" sz="2400" dirty="0"/>
              <a:t>2020</a:t>
            </a:r>
            <a:r>
              <a:rPr lang="ja-JP" altLang="en-US" sz="2400" dirty="0"/>
              <a:t>～</a:t>
            </a:r>
            <a:r>
              <a:rPr lang="en-US" altLang="ja-JP" sz="2400" dirty="0"/>
              <a:t>2021</a:t>
            </a:r>
            <a:r>
              <a:rPr lang="ja-JP" altLang="en-US" sz="2400" dirty="0"/>
              <a:t>　</a:t>
            </a:r>
            <a:r>
              <a:rPr lang="en-US" altLang="ja-JP" sz="2400" dirty="0"/>
              <a:t>cabling/piping work</a:t>
            </a:r>
          </a:p>
          <a:p>
            <a:r>
              <a:rPr lang="ja-JP" altLang="en-US" sz="2400" dirty="0"/>
              <a:t>　　　　　　　　　</a:t>
            </a:r>
            <a:r>
              <a:rPr lang="en-US" altLang="ja-JP" sz="2400" dirty="0"/>
              <a:t>magnets in the downstream</a:t>
            </a:r>
          </a:p>
          <a:p>
            <a:r>
              <a:rPr lang="en-US" altLang="ja-JP" sz="2400" dirty="0"/>
              <a:t>2017</a:t>
            </a:r>
            <a:r>
              <a:rPr lang="ja-JP" altLang="en-US" sz="2400" dirty="0"/>
              <a:t>～</a:t>
            </a:r>
            <a:r>
              <a:rPr lang="en-US" altLang="ja-JP" sz="2400" dirty="0"/>
              <a:t>2019</a:t>
            </a:r>
            <a:r>
              <a:rPr lang="ja-JP" altLang="en-US" sz="2400" dirty="0"/>
              <a:t>　</a:t>
            </a:r>
            <a:r>
              <a:rPr lang="en-US" altLang="ja-JP" sz="2400" dirty="0"/>
              <a:t>electric sub-station</a:t>
            </a:r>
          </a:p>
          <a:p>
            <a:endParaRPr lang="en-US" altLang="ja-JP" sz="2400" dirty="0"/>
          </a:p>
          <a:p>
            <a:r>
              <a:rPr lang="en-US" altLang="ja-JP" sz="2400" dirty="0"/>
              <a:t>J-PARC center started to secure the extra budget to proceed with the H line construction.</a:t>
            </a:r>
          </a:p>
          <a:p>
            <a:endParaRPr kumimoji="1" lang="en-US" altLang="ja-JP" sz="2400" dirty="0"/>
          </a:p>
          <a:p>
            <a:r>
              <a:rPr kumimoji="1" lang="en-US" altLang="ja-JP" sz="2400" dirty="0"/>
              <a:t>2016</a:t>
            </a:r>
            <a:r>
              <a:rPr kumimoji="1" lang="ja-JP" altLang="en-US" sz="2400" dirty="0"/>
              <a:t>　</a:t>
            </a:r>
            <a:r>
              <a:rPr lang="en-US" altLang="ja-JP" sz="2400" dirty="0"/>
              <a:t>Radiation shield in the exp. hall</a:t>
            </a:r>
            <a:endParaRPr kumimoji="1" lang="en-US" altLang="ja-JP" sz="2400" dirty="0"/>
          </a:p>
          <a:p>
            <a:r>
              <a:rPr kumimoji="1" lang="en-US" altLang="ja-JP" sz="2400" dirty="0"/>
              <a:t>2014</a:t>
            </a:r>
            <a:r>
              <a:rPr kumimoji="1" lang="ja-JP" altLang="en-US" sz="2400" dirty="0"/>
              <a:t>　</a:t>
            </a:r>
            <a:r>
              <a:rPr kumimoji="1" lang="en-US" altLang="ja-JP" sz="2400" dirty="0"/>
              <a:t>Remaining devices in the M2 tunnel</a:t>
            </a:r>
          </a:p>
          <a:p>
            <a:r>
              <a:rPr kumimoji="1" lang="en-US" altLang="ja-JP" sz="2400" dirty="0"/>
              <a:t>2012</a:t>
            </a:r>
            <a:r>
              <a:rPr kumimoji="1" lang="ja-JP" altLang="en-US" sz="2400" dirty="0"/>
              <a:t>　</a:t>
            </a:r>
            <a:r>
              <a:rPr kumimoji="1" lang="en-US" altLang="ja-JP" sz="2400" dirty="0"/>
              <a:t>Frontend magnet</a:t>
            </a:r>
          </a:p>
          <a:p>
            <a:r>
              <a:rPr kumimoji="1" lang="en-US" altLang="ja-JP" sz="2400" dirty="0"/>
              <a:t>2010</a:t>
            </a:r>
            <a:r>
              <a:rPr kumimoji="1" lang="ja-JP" altLang="en-US" sz="2400" dirty="0"/>
              <a:t>～　</a:t>
            </a:r>
            <a:r>
              <a:rPr lang="en-US" altLang="ja-JP" sz="2400" dirty="0"/>
              <a:t>C</a:t>
            </a:r>
            <a:r>
              <a:rPr kumimoji="1" lang="en-US" altLang="ja-JP" sz="2400" dirty="0"/>
              <a:t>onceptual design</a:t>
            </a:r>
            <a:endParaRPr kumimoji="1" lang="ja-JP" altLang="en-US" sz="2400" dirty="0"/>
          </a:p>
        </p:txBody>
      </p:sp>
      <p:pic>
        <p:nvPicPr>
          <p:cNvPr id="13" name="コンテンツ プレースホルダー 12">
            <a:extLst>
              <a:ext uri="{FF2B5EF4-FFF2-40B4-BE49-F238E27FC236}">
                <a16:creationId xmlns:a16="http://schemas.microsoft.com/office/drawing/2014/main" id="{2F5C8A48-26CE-4AA1-8047-CCED65A040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47860" t="15731" b="42634"/>
          <a:stretch/>
        </p:blipFill>
        <p:spPr>
          <a:xfrm>
            <a:off x="662967" y="1412776"/>
            <a:ext cx="2756905" cy="5256584"/>
          </a:xfr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9865B793-2FD5-41E7-BE5A-083D12E2193B}"/>
              </a:ext>
            </a:extLst>
          </p:cNvPr>
          <p:cNvGrpSpPr/>
          <p:nvPr/>
        </p:nvGrpSpPr>
        <p:grpSpPr>
          <a:xfrm>
            <a:off x="2246923" y="5321274"/>
            <a:ext cx="923256" cy="1044000"/>
            <a:chOff x="2246923" y="5321274"/>
            <a:chExt cx="923256" cy="1044000"/>
          </a:xfrm>
        </p:grpSpPr>
        <p:sp>
          <p:nvSpPr>
            <p:cNvPr id="18" name="四角形: 角を丸くする 17">
              <a:extLst>
                <a:ext uri="{FF2B5EF4-FFF2-40B4-BE49-F238E27FC236}">
                  <a16:creationId xmlns:a16="http://schemas.microsoft.com/office/drawing/2014/main" id="{D6D904EE-4C57-4100-B853-332A5F7461CB}"/>
                </a:ext>
              </a:extLst>
            </p:cNvPr>
            <p:cNvSpPr/>
            <p:nvPr/>
          </p:nvSpPr>
          <p:spPr>
            <a:xfrm rot="1800000">
              <a:off x="2246923" y="5321274"/>
              <a:ext cx="360000" cy="1044000"/>
            </a:xfrm>
            <a:prstGeom prst="roundRect">
              <a:avLst/>
            </a:prstGeom>
            <a:solidFill>
              <a:srgbClr val="FF0000">
                <a:alpha val="25000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9E652ABF-D58D-4186-9337-0B846FA5730B}"/>
                </a:ext>
              </a:extLst>
            </p:cNvPr>
            <p:cNvSpPr txBox="1"/>
            <p:nvPr/>
          </p:nvSpPr>
          <p:spPr>
            <a:xfrm>
              <a:off x="2517436" y="5846646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FF0000"/>
                  </a:solidFill>
                </a:rPr>
                <a:t>2012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9C811E6A-6D13-44E9-9C6E-B335708D20A9}"/>
              </a:ext>
            </a:extLst>
          </p:cNvPr>
          <p:cNvGrpSpPr/>
          <p:nvPr/>
        </p:nvGrpSpPr>
        <p:grpSpPr>
          <a:xfrm>
            <a:off x="2370078" y="4779208"/>
            <a:ext cx="982457" cy="540000"/>
            <a:chOff x="2370078" y="4779208"/>
            <a:chExt cx="982457" cy="540000"/>
          </a:xfrm>
        </p:grpSpPr>
        <p:sp>
          <p:nvSpPr>
            <p:cNvPr id="19" name="四角形: 角を丸くする 18">
              <a:extLst>
                <a:ext uri="{FF2B5EF4-FFF2-40B4-BE49-F238E27FC236}">
                  <a16:creationId xmlns:a16="http://schemas.microsoft.com/office/drawing/2014/main" id="{D0E23FC1-7EBE-41D0-B92D-C86A5786632B}"/>
                </a:ext>
              </a:extLst>
            </p:cNvPr>
            <p:cNvSpPr/>
            <p:nvPr/>
          </p:nvSpPr>
          <p:spPr>
            <a:xfrm>
              <a:off x="2370078" y="4779208"/>
              <a:ext cx="360000" cy="540000"/>
            </a:xfrm>
            <a:prstGeom prst="roundRect">
              <a:avLst/>
            </a:prstGeom>
            <a:solidFill>
              <a:srgbClr val="FF0000">
                <a:alpha val="25000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231F096E-D156-4802-98DB-ADF350921E04}"/>
                </a:ext>
              </a:extLst>
            </p:cNvPr>
            <p:cNvSpPr txBox="1"/>
            <p:nvPr/>
          </p:nvSpPr>
          <p:spPr>
            <a:xfrm>
              <a:off x="2699792" y="486916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FF0000"/>
                  </a:solidFill>
                </a:rPr>
                <a:t>2014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35FE33D-F977-4BE5-A369-5FE914047576}"/>
              </a:ext>
            </a:extLst>
          </p:cNvPr>
          <p:cNvSpPr txBox="1"/>
          <p:nvPr/>
        </p:nvSpPr>
        <p:spPr>
          <a:xfrm>
            <a:off x="2832982" y="273833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2016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48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MUSE透かし入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中央大学講義1.pptx" id="{8C357AF0-BF70-4A61-B93E-A738DBBA3E71}" vid="{BCCC5718-787A-468F-89F4-65632F804712}"/>
    </a:ext>
  </a:extLst>
</a:theme>
</file>

<file path=ppt/theme/theme2.xml><?xml version="1.0" encoding="utf-8"?>
<a:theme xmlns:a="http://schemas.openxmlformats.org/drawingml/2006/main" name="1_MUSE透かし入り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中央大学講義1.pptx" id="{8C357AF0-BF70-4A61-B93E-A738DBBA3E71}" vid="{BCCC5718-787A-468F-89F4-65632F804712}"/>
    </a:ext>
  </a:extLst>
</a:theme>
</file>

<file path=ppt/theme/theme3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中央大学講義1.pptx" id="{8C357AF0-BF70-4A61-B93E-A738DBBA3E71}" vid="{65CBFBF6-460E-43E7-9A1C-53580B88AC34}"/>
    </a:ext>
  </a:extLst>
</a:theme>
</file>

<file path=ppt/theme/theme4.xml><?xml version="1.0" encoding="utf-8"?>
<a:theme xmlns:a="http://schemas.openxmlformats.org/drawingml/2006/main" name="Textured">
  <a:themeElements>
    <a:clrScheme name="Textured 6">
      <a:dk1>
        <a:srgbClr val="080808"/>
      </a:dk1>
      <a:lt1>
        <a:srgbClr val="FFFFFF"/>
      </a:lt1>
      <a:dk2>
        <a:srgbClr val="4D4D4D"/>
      </a:dk2>
      <a:lt2>
        <a:srgbClr val="FFFFFF"/>
      </a:lt2>
      <a:accent1>
        <a:srgbClr val="666699"/>
      </a:accent1>
      <a:accent2>
        <a:srgbClr val="3366CC"/>
      </a:accent2>
      <a:accent3>
        <a:srgbClr val="B2B2B2"/>
      </a:accent3>
      <a:accent4>
        <a:srgbClr val="DADADA"/>
      </a:accent4>
      <a:accent5>
        <a:srgbClr val="B8B8CA"/>
      </a:accent5>
      <a:accent6>
        <a:srgbClr val="2D5CB9"/>
      </a:accent6>
      <a:hlink>
        <a:srgbClr val="00CCFF"/>
      </a:hlink>
      <a:folHlink>
        <a:srgbClr val="CCCCFF"/>
      </a:folHlink>
    </a:clrScheme>
    <a:fontScheme name="Textured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7930</TotalTime>
  <Words>1840</Words>
  <Application>Microsoft Office PowerPoint</Application>
  <PresentationFormat>画面に合わせる (4:3)</PresentationFormat>
  <Paragraphs>390</Paragraphs>
  <Slides>19</Slides>
  <Notes>19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18</vt:i4>
      </vt:variant>
      <vt:variant>
        <vt:lpstr>テーマ</vt:lpstr>
      </vt:variant>
      <vt:variant>
        <vt:i4>4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42" baseType="lpstr">
      <vt:lpstr>ＤＦＰ太丸ゴシック体</vt:lpstr>
      <vt:lpstr>Geneva</vt:lpstr>
      <vt:lpstr>Gill Sans</vt:lpstr>
      <vt:lpstr>Helvetica Light</vt:lpstr>
      <vt:lpstr>ＭＳ Ｐゴシック</vt:lpstr>
      <vt:lpstr>ＭＳ ゴシック</vt:lpstr>
      <vt:lpstr>ＭＳ ゴシック</vt:lpstr>
      <vt:lpstr>游ゴシック</vt:lpstr>
      <vt:lpstr>Arial</vt:lpstr>
      <vt:lpstr>Calibri</vt:lpstr>
      <vt:lpstr>Calibri Light</vt:lpstr>
      <vt:lpstr>Cambria Math</vt:lpstr>
      <vt:lpstr>Impact</vt:lpstr>
      <vt:lpstr>Rockwell</vt:lpstr>
      <vt:lpstr>Symbol</vt:lpstr>
      <vt:lpstr>Tahoma</vt:lpstr>
      <vt:lpstr>Wingdings</vt:lpstr>
      <vt:lpstr>Wingdings 2</vt:lpstr>
      <vt:lpstr>MUSE透かし入り</vt:lpstr>
      <vt:lpstr>1_MUSE透かし入り</vt:lpstr>
      <vt:lpstr>HDOfficeLightV0</vt:lpstr>
      <vt:lpstr>Textured</vt:lpstr>
      <vt:lpstr>Acrobat Document</vt:lpstr>
      <vt:lpstr>Overview of the muon facility MLF J-PARC MUSE (Muon Science Establishment)</vt:lpstr>
      <vt:lpstr>Ｊ－ＰＡＲＣ</vt:lpstr>
      <vt:lpstr>Requirements of a muon facility</vt:lpstr>
      <vt:lpstr>Meson factories in the world</vt:lpstr>
      <vt:lpstr>Time Structure - Pulse and CW</vt:lpstr>
      <vt:lpstr>Materials and Life Science Facility</vt:lpstr>
      <vt:lpstr>The chronicle of the construction</vt:lpstr>
      <vt:lpstr>History of facility extension</vt:lpstr>
      <vt:lpstr>H line construction history</vt:lpstr>
      <vt:lpstr>Muon Facility in MLF, MUSE</vt:lpstr>
      <vt:lpstr>PowerPoint プレゼンテーション</vt:lpstr>
      <vt:lpstr>D-line: A decay/surface muon beamline</vt:lpstr>
      <vt:lpstr>U-line: The highest intensity beamline for USM</vt:lpstr>
      <vt:lpstr>U-line: Generation of Ultra slow muon (USM)</vt:lpstr>
      <vt:lpstr>PowerPoint プレゼンテーション</vt:lpstr>
      <vt:lpstr>H-line: Generic-purpose High-intensity beamline</vt:lpstr>
      <vt:lpstr>PowerPoint プレゼンテーション</vt:lpstr>
      <vt:lpstr>MLF Target Station2</vt:lpstr>
      <vt:lpstr>Summary</vt:lpstr>
    </vt:vector>
  </TitlesOfParts>
  <Company>高エネルギー加速器研究機構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瀬戸 秀紀</dc:creator>
  <cp:lastModifiedBy>Naritoshi Kawamura</cp:lastModifiedBy>
  <cp:revision>567</cp:revision>
  <cp:lastPrinted>2023-10-27T10:38:35Z</cp:lastPrinted>
  <dcterms:created xsi:type="dcterms:W3CDTF">2013-12-24T05:41:31Z</dcterms:created>
  <dcterms:modified xsi:type="dcterms:W3CDTF">2025-01-10T03:23:04Z</dcterms:modified>
</cp:coreProperties>
</file>