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43_E3ED4F88.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7" r:id="rId5"/>
    <p:sldMasterId id="2147483744" r:id="rId6"/>
    <p:sldMasterId id="2147483762" r:id="rId7"/>
    <p:sldMasterId id="2147483802" r:id="rId8"/>
    <p:sldMasterId id="2147483804" r:id="rId9"/>
    <p:sldMasterId id="2147483821" r:id="rId10"/>
    <p:sldMasterId id="2147483840" r:id="rId11"/>
  </p:sldMasterIdLst>
  <p:notesMasterIdLst>
    <p:notesMasterId r:id="rId81"/>
  </p:notesMasterIdLst>
  <p:sldIdLst>
    <p:sldId id="436" r:id="rId12"/>
    <p:sldId id="996" r:id="rId13"/>
    <p:sldId id="258" r:id="rId14"/>
    <p:sldId id="279" r:id="rId15"/>
    <p:sldId id="976" r:id="rId16"/>
    <p:sldId id="984" r:id="rId17"/>
    <p:sldId id="399" r:id="rId18"/>
    <p:sldId id="949" r:id="rId19"/>
    <p:sldId id="1018" r:id="rId20"/>
    <p:sldId id="1001" r:id="rId21"/>
    <p:sldId id="988" r:id="rId22"/>
    <p:sldId id="549" r:id="rId23"/>
    <p:sldId id="381" r:id="rId24"/>
    <p:sldId id="323" r:id="rId25"/>
    <p:sldId id="983" r:id="rId26"/>
    <p:sldId id="409" r:id="rId27"/>
    <p:sldId id="1015" r:id="rId28"/>
    <p:sldId id="292" r:id="rId29"/>
    <p:sldId id="943" r:id="rId30"/>
    <p:sldId id="997" r:id="rId31"/>
    <p:sldId id="446" r:id="rId32"/>
    <p:sldId id="998" r:id="rId33"/>
    <p:sldId id="1012" r:id="rId34"/>
    <p:sldId id="410" r:id="rId35"/>
    <p:sldId id="1020" r:id="rId36"/>
    <p:sldId id="936" r:id="rId37"/>
    <p:sldId id="1006" r:id="rId38"/>
    <p:sldId id="1008" r:id="rId39"/>
    <p:sldId id="1019" r:id="rId40"/>
    <p:sldId id="979" r:id="rId41"/>
    <p:sldId id="270" r:id="rId42"/>
    <p:sldId id="355" r:id="rId43"/>
    <p:sldId id="416" r:id="rId44"/>
    <p:sldId id="327" r:id="rId45"/>
    <p:sldId id="286" r:id="rId46"/>
    <p:sldId id="946" r:id="rId47"/>
    <p:sldId id="982" r:id="rId48"/>
    <p:sldId id="426" r:id="rId49"/>
    <p:sldId id="284" r:id="rId50"/>
    <p:sldId id="460" r:id="rId51"/>
    <p:sldId id="944" r:id="rId52"/>
    <p:sldId id="398" r:id="rId53"/>
    <p:sldId id="1004" r:id="rId54"/>
    <p:sldId id="1005" r:id="rId55"/>
    <p:sldId id="407" r:id="rId56"/>
    <p:sldId id="999" r:id="rId57"/>
    <p:sldId id="1007" r:id="rId58"/>
    <p:sldId id="977" r:id="rId59"/>
    <p:sldId id="1000" r:id="rId60"/>
    <p:sldId id="269" r:id="rId61"/>
    <p:sldId id="394" r:id="rId62"/>
    <p:sldId id="401" r:id="rId63"/>
    <p:sldId id="938" r:id="rId64"/>
    <p:sldId id="1011" r:id="rId65"/>
    <p:sldId id="447" r:id="rId66"/>
    <p:sldId id="552" r:id="rId67"/>
    <p:sldId id="404" r:id="rId68"/>
    <p:sldId id="362" r:id="rId69"/>
    <p:sldId id="257" r:id="rId70"/>
    <p:sldId id="261" r:id="rId71"/>
    <p:sldId id="262" r:id="rId72"/>
    <p:sldId id="294" r:id="rId73"/>
    <p:sldId id="1013" r:id="rId74"/>
    <p:sldId id="361" r:id="rId75"/>
    <p:sldId id="990" r:id="rId76"/>
    <p:sldId id="289" r:id="rId77"/>
    <p:sldId id="256" r:id="rId78"/>
    <p:sldId id="939" r:id="rId79"/>
    <p:sldId id="1014"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0D193D-E9D5-3600-FE44-9C2E8E9A464B}" name="Pooley, Daniel (STFC,RAL,ISIS)" initials="P(" userId="S::daniel.pooley@stfc.ac.uk::bd519104-1fa3-43ef-ac03-a20aef53ecff" providerId="AD"/>
  <p188:author id="{32663269-B9D4-CDCC-485F-E710C229990C}" name="Hillier, Adrian (STFC,RAL,ISIS)" initials="AH" userId="S::adrian.hillier@stfc.ac.uk::ab42901d-1d0c-4d4c-90c5-c0b14f3300ec" providerId="AD"/>
  <p188:author id="{1520C66D-0999-C837-FCB2-30D49904F9AB}" name="Jones, Alex (STFC,RAL,TECH)" initials="AJ" userId="S::alex.jones@stfc.ac.uk::952b01e7-4820-492e-a008-3d24991765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1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DF2424-237C-4D84-B71B-093B66AAA844}" v="224" dt="2025-01-06T15:35:28.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291" autoAdjust="0"/>
    <p:restoredTop sz="94660"/>
  </p:normalViewPr>
  <p:slideViewPr>
    <p:cSldViewPr snapToGrid="0">
      <p:cViewPr varScale="1">
        <p:scale>
          <a:sx n="136" d="100"/>
          <a:sy n="136" d="100"/>
        </p:scale>
        <p:origin x="120" y="5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theme" Target="theme/theme1.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microsoft.com/office/2015/10/relationships/revisionInfo" Target="revisionInfo.xml"/><Relationship Id="rId61" Type="http://schemas.openxmlformats.org/officeDocument/2006/relationships/slide" Target="slides/slide5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ier, Adrian (STFC,RAL,ISIS)" userId="ab42901d-1d0c-4d4c-90c5-c0b14f3300ec" providerId="ADAL" clId="{68DF2424-237C-4D84-B71B-093B66AAA844}"/>
    <pc:docChg chg="undo custSel addSld delSld modSld sldOrd">
      <pc:chgData name="Hillier, Adrian (STFC,RAL,ISIS)" userId="ab42901d-1d0c-4d4c-90c5-c0b14f3300ec" providerId="ADAL" clId="{68DF2424-237C-4D84-B71B-093B66AAA844}" dt="2025-01-06T15:39:04.378" v="582" actId="1076"/>
      <pc:docMkLst>
        <pc:docMk/>
      </pc:docMkLst>
      <pc:sldChg chg="modSp mod ord">
        <pc:chgData name="Hillier, Adrian (STFC,RAL,ISIS)" userId="ab42901d-1d0c-4d4c-90c5-c0b14f3300ec" providerId="ADAL" clId="{68DF2424-237C-4D84-B71B-093B66AAA844}" dt="2025-01-06T15:34:52.542" v="576"/>
        <pc:sldMkLst>
          <pc:docMk/>
          <pc:sldMk cId="3834718891" sldId="270"/>
        </pc:sldMkLst>
        <pc:spChg chg="mod">
          <ac:chgData name="Hillier, Adrian (STFC,RAL,ISIS)" userId="ab42901d-1d0c-4d4c-90c5-c0b14f3300ec" providerId="ADAL" clId="{68DF2424-237C-4D84-B71B-093B66AAA844}" dt="2025-01-06T15:14:51.532" v="513" actId="113"/>
          <ac:spMkLst>
            <pc:docMk/>
            <pc:sldMk cId="3834718891" sldId="270"/>
            <ac:spMk id="5" creationId="{72C128AA-4BE4-5FE4-3478-1C645060F316}"/>
          </ac:spMkLst>
        </pc:spChg>
        <pc:spChg chg="mod">
          <ac:chgData name="Hillier, Adrian (STFC,RAL,ISIS)" userId="ab42901d-1d0c-4d4c-90c5-c0b14f3300ec" providerId="ADAL" clId="{68DF2424-237C-4D84-B71B-093B66AAA844}" dt="2025-01-06T15:14:48.570" v="512" actId="113"/>
          <ac:spMkLst>
            <pc:docMk/>
            <pc:sldMk cId="3834718891" sldId="270"/>
            <ac:spMk id="11" creationId="{016CEBE9-AFD5-65E5-CAC2-95366DABC894}"/>
          </ac:spMkLst>
        </pc:spChg>
        <pc:spChg chg="mod">
          <ac:chgData name="Hillier, Adrian (STFC,RAL,ISIS)" userId="ab42901d-1d0c-4d4c-90c5-c0b14f3300ec" providerId="ADAL" clId="{68DF2424-237C-4D84-B71B-093B66AAA844}" dt="2025-01-06T15:14:40.550" v="510" actId="113"/>
          <ac:spMkLst>
            <pc:docMk/>
            <pc:sldMk cId="3834718891" sldId="270"/>
            <ac:spMk id="14" creationId="{CF24C888-2F91-04B2-BF35-C106A5EE60B8}"/>
          </ac:spMkLst>
        </pc:spChg>
        <pc:spChg chg="mod">
          <ac:chgData name="Hillier, Adrian (STFC,RAL,ISIS)" userId="ab42901d-1d0c-4d4c-90c5-c0b14f3300ec" providerId="ADAL" clId="{68DF2424-237C-4D84-B71B-093B66AAA844}" dt="2025-01-06T15:14:45.493" v="511" actId="113"/>
          <ac:spMkLst>
            <pc:docMk/>
            <pc:sldMk cId="3834718891" sldId="270"/>
            <ac:spMk id="15" creationId="{78B4AA56-1209-E449-66B2-E5C98105FD58}"/>
          </ac:spMkLst>
        </pc:spChg>
        <pc:spChg chg="mod">
          <ac:chgData name="Hillier, Adrian (STFC,RAL,ISIS)" userId="ab42901d-1d0c-4d4c-90c5-c0b14f3300ec" providerId="ADAL" clId="{68DF2424-237C-4D84-B71B-093B66AAA844}" dt="2025-01-06T15:14:38.015" v="509" actId="113"/>
          <ac:spMkLst>
            <pc:docMk/>
            <pc:sldMk cId="3834718891" sldId="270"/>
            <ac:spMk id="18" creationId="{3758BAB8-2BA1-2688-6B7A-0BF2E336A6F1}"/>
          </ac:spMkLst>
        </pc:spChg>
        <pc:spChg chg="mod">
          <ac:chgData name="Hillier, Adrian (STFC,RAL,ISIS)" userId="ab42901d-1d0c-4d4c-90c5-c0b14f3300ec" providerId="ADAL" clId="{68DF2424-237C-4D84-B71B-093B66AAA844}" dt="2025-01-06T15:14:54.672" v="514" actId="113"/>
          <ac:spMkLst>
            <pc:docMk/>
            <pc:sldMk cId="3834718891" sldId="270"/>
            <ac:spMk id="119" creationId="{1E3E1CA2-237E-3429-5B94-955291C020D4}"/>
          </ac:spMkLst>
        </pc:spChg>
        <pc:picChg chg="mod">
          <ac:chgData name="Hillier, Adrian (STFC,RAL,ISIS)" userId="ab42901d-1d0c-4d4c-90c5-c0b14f3300ec" providerId="ADAL" clId="{68DF2424-237C-4D84-B71B-093B66AAA844}" dt="2025-01-06T15:14:21.182" v="463" actId="1035"/>
          <ac:picMkLst>
            <pc:docMk/>
            <pc:sldMk cId="3834718891" sldId="270"/>
            <ac:picMk id="64" creationId="{7DDD1221-3944-829A-9058-BF4282EF6E94}"/>
          </ac:picMkLst>
        </pc:picChg>
        <pc:picChg chg="mod">
          <ac:chgData name="Hillier, Adrian (STFC,RAL,ISIS)" userId="ab42901d-1d0c-4d4c-90c5-c0b14f3300ec" providerId="ADAL" clId="{68DF2424-237C-4D84-B71B-093B66AAA844}" dt="2025-01-06T15:34:37.178" v="570" actId="1076"/>
          <ac:picMkLst>
            <pc:docMk/>
            <pc:sldMk cId="3834718891" sldId="270"/>
            <ac:picMk id="2052" creationId="{15CB62CA-92D4-8D64-68BF-4FEB84726598}"/>
          </ac:picMkLst>
        </pc:picChg>
        <pc:cxnChg chg="mod">
          <ac:chgData name="Hillier, Adrian (STFC,RAL,ISIS)" userId="ab42901d-1d0c-4d4c-90c5-c0b14f3300ec" providerId="ADAL" clId="{68DF2424-237C-4D84-B71B-093B66AAA844}" dt="2025-01-06T15:14:21.182" v="463" actId="1035"/>
          <ac:cxnSpMkLst>
            <pc:docMk/>
            <pc:sldMk cId="3834718891" sldId="270"/>
            <ac:cxnSpMk id="3" creationId="{833FD560-D632-6BB5-C9D1-D8C2FD815550}"/>
          </ac:cxnSpMkLst>
        </pc:cxnChg>
        <pc:cxnChg chg="mod">
          <ac:chgData name="Hillier, Adrian (STFC,RAL,ISIS)" userId="ab42901d-1d0c-4d4c-90c5-c0b14f3300ec" providerId="ADAL" clId="{68DF2424-237C-4D84-B71B-093B66AAA844}" dt="2025-01-06T15:14:21.182" v="463" actId="1035"/>
          <ac:cxnSpMkLst>
            <pc:docMk/>
            <pc:sldMk cId="3834718891" sldId="270"/>
            <ac:cxnSpMk id="6" creationId="{7B16DD8B-01BA-715C-6F32-A5A5DFFA1EC4}"/>
          </ac:cxnSpMkLst>
        </pc:cxnChg>
        <pc:cxnChg chg="mod">
          <ac:chgData name="Hillier, Adrian (STFC,RAL,ISIS)" userId="ab42901d-1d0c-4d4c-90c5-c0b14f3300ec" providerId="ADAL" clId="{68DF2424-237C-4D84-B71B-093B66AAA844}" dt="2025-01-06T15:14:21.182" v="463" actId="1035"/>
          <ac:cxnSpMkLst>
            <pc:docMk/>
            <pc:sldMk cId="3834718891" sldId="270"/>
            <ac:cxnSpMk id="8" creationId="{C02202E3-218E-154A-5519-A2FDE20BA473}"/>
          </ac:cxnSpMkLst>
        </pc:cxnChg>
        <pc:cxnChg chg="mod">
          <ac:chgData name="Hillier, Adrian (STFC,RAL,ISIS)" userId="ab42901d-1d0c-4d4c-90c5-c0b14f3300ec" providerId="ADAL" clId="{68DF2424-237C-4D84-B71B-093B66AAA844}" dt="2025-01-06T15:14:21.182" v="463" actId="1035"/>
          <ac:cxnSpMkLst>
            <pc:docMk/>
            <pc:sldMk cId="3834718891" sldId="270"/>
            <ac:cxnSpMk id="9" creationId="{F295F6C5-A48D-6AED-AEA1-77128E73AE67}"/>
          </ac:cxnSpMkLst>
        </pc:cxnChg>
        <pc:cxnChg chg="mod">
          <ac:chgData name="Hillier, Adrian (STFC,RAL,ISIS)" userId="ab42901d-1d0c-4d4c-90c5-c0b14f3300ec" providerId="ADAL" clId="{68DF2424-237C-4D84-B71B-093B66AAA844}" dt="2025-01-06T15:14:21.182" v="463" actId="1035"/>
          <ac:cxnSpMkLst>
            <pc:docMk/>
            <pc:sldMk cId="3834718891" sldId="270"/>
            <ac:cxnSpMk id="12" creationId="{D7876AD8-3F43-7F7A-D979-6D5E23DB62DE}"/>
          </ac:cxnSpMkLst>
        </pc:cxnChg>
        <pc:cxnChg chg="mod">
          <ac:chgData name="Hillier, Adrian (STFC,RAL,ISIS)" userId="ab42901d-1d0c-4d4c-90c5-c0b14f3300ec" providerId="ADAL" clId="{68DF2424-237C-4D84-B71B-093B66AAA844}" dt="2025-01-06T15:14:21.182" v="463" actId="1035"/>
          <ac:cxnSpMkLst>
            <pc:docMk/>
            <pc:sldMk cId="3834718891" sldId="270"/>
            <ac:cxnSpMk id="13" creationId="{432212BF-6545-9A91-CDB5-E948624A4DC8}"/>
          </ac:cxnSpMkLst>
        </pc:cxnChg>
        <pc:cxnChg chg="mod">
          <ac:chgData name="Hillier, Adrian (STFC,RAL,ISIS)" userId="ab42901d-1d0c-4d4c-90c5-c0b14f3300ec" providerId="ADAL" clId="{68DF2424-237C-4D84-B71B-093B66AAA844}" dt="2025-01-06T15:14:21.182" v="463" actId="1035"/>
          <ac:cxnSpMkLst>
            <pc:docMk/>
            <pc:sldMk cId="3834718891" sldId="270"/>
            <ac:cxnSpMk id="16" creationId="{92FCCD27-3E9E-0D4B-16B0-4C844712AECB}"/>
          </ac:cxnSpMkLst>
        </pc:cxnChg>
        <pc:cxnChg chg="mod">
          <ac:chgData name="Hillier, Adrian (STFC,RAL,ISIS)" userId="ab42901d-1d0c-4d4c-90c5-c0b14f3300ec" providerId="ADAL" clId="{68DF2424-237C-4D84-B71B-093B66AAA844}" dt="2025-01-06T15:14:21.182" v="463" actId="1035"/>
          <ac:cxnSpMkLst>
            <pc:docMk/>
            <pc:sldMk cId="3834718891" sldId="270"/>
            <ac:cxnSpMk id="17" creationId="{9473A009-2D55-AEFB-68D5-46C2A73F26FD}"/>
          </ac:cxnSpMkLst>
        </pc:cxnChg>
        <pc:cxnChg chg="mod">
          <ac:chgData name="Hillier, Adrian (STFC,RAL,ISIS)" userId="ab42901d-1d0c-4d4c-90c5-c0b14f3300ec" providerId="ADAL" clId="{68DF2424-237C-4D84-B71B-093B66AAA844}" dt="2025-01-06T15:14:21.182" v="463" actId="1035"/>
          <ac:cxnSpMkLst>
            <pc:docMk/>
            <pc:sldMk cId="3834718891" sldId="270"/>
            <ac:cxnSpMk id="19" creationId="{38F87959-875E-6A18-4869-9C7590661C9E}"/>
          </ac:cxnSpMkLst>
        </pc:cxnChg>
        <pc:cxnChg chg="mod">
          <ac:chgData name="Hillier, Adrian (STFC,RAL,ISIS)" userId="ab42901d-1d0c-4d4c-90c5-c0b14f3300ec" providerId="ADAL" clId="{68DF2424-237C-4D84-B71B-093B66AAA844}" dt="2025-01-06T15:14:21.182" v="463" actId="1035"/>
          <ac:cxnSpMkLst>
            <pc:docMk/>
            <pc:sldMk cId="3834718891" sldId="270"/>
            <ac:cxnSpMk id="130" creationId="{8200F09D-773E-08E6-ED5A-54CD77CA34AF}"/>
          </ac:cxnSpMkLst>
        </pc:cxnChg>
      </pc:sldChg>
      <pc:sldChg chg="mod ord modShow">
        <pc:chgData name="Hillier, Adrian (STFC,RAL,ISIS)" userId="ab42901d-1d0c-4d4c-90c5-c0b14f3300ec" providerId="ADAL" clId="{68DF2424-237C-4D84-B71B-093B66AAA844}" dt="2025-01-06T15:24:24.886" v="522"/>
        <pc:sldMkLst>
          <pc:docMk/>
          <pc:sldMk cId="3114808196" sldId="286"/>
        </pc:sldMkLst>
      </pc:sldChg>
      <pc:sldChg chg="add">
        <pc:chgData name="Hillier, Adrian (STFC,RAL,ISIS)" userId="ab42901d-1d0c-4d4c-90c5-c0b14f3300ec" providerId="ADAL" clId="{68DF2424-237C-4D84-B71B-093B66AAA844}" dt="2025-01-06T13:20:28.774" v="136"/>
        <pc:sldMkLst>
          <pc:docMk/>
          <pc:sldMk cId="30489464" sldId="292"/>
        </pc:sldMkLst>
      </pc:sldChg>
      <pc:sldChg chg="del">
        <pc:chgData name="Hillier, Adrian (STFC,RAL,ISIS)" userId="ab42901d-1d0c-4d4c-90c5-c0b14f3300ec" providerId="ADAL" clId="{68DF2424-237C-4D84-B71B-093B66AAA844}" dt="2025-01-06T13:20:21.072" v="135" actId="2696"/>
        <pc:sldMkLst>
          <pc:docMk/>
          <pc:sldMk cId="1446260591" sldId="292"/>
        </pc:sldMkLst>
      </pc:sldChg>
      <pc:sldChg chg="mod ord modShow">
        <pc:chgData name="Hillier, Adrian (STFC,RAL,ISIS)" userId="ab42901d-1d0c-4d4c-90c5-c0b14f3300ec" providerId="ADAL" clId="{68DF2424-237C-4D84-B71B-093B66AAA844}" dt="2025-01-06T15:24:19.585" v="520"/>
        <pc:sldMkLst>
          <pc:docMk/>
          <pc:sldMk cId="1618425677" sldId="327"/>
        </pc:sldMkLst>
      </pc:sldChg>
      <pc:sldChg chg="ord">
        <pc:chgData name="Hillier, Adrian (STFC,RAL,ISIS)" userId="ab42901d-1d0c-4d4c-90c5-c0b14f3300ec" providerId="ADAL" clId="{68DF2424-237C-4D84-B71B-093B66AAA844}" dt="2025-01-06T15:27:24.618" v="535"/>
        <pc:sldMkLst>
          <pc:docMk/>
          <pc:sldMk cId="2401538426" sldId="355"/>
        </pc:sldMkLst>
      </pc:sldChg>
      <pc:sldChg chg="addSp modSp mod">
        <pc:chgData name="Hillier, Adrian (STFC,RAL,ISIS)" userId="ab42901d-1d0c-4d4c-90c5-c0b14f3300ec" providerId="ADAL" clId="{68DF2424-237C-4D84-B71B-093B66AAA844}" dt="2025-01-06T15:35:28.788" v="580" actId="1076"/>
        <pc:sldMkLst>
          <pc:docMk/>
          <pc:sldMk cId="2879484389" sldId="381"/>
        </pc:sldMkLst>
        <pc:picChg chg="add mod">
          <ac:chgData name="Hillier, Adrian (STFC,RAL,ISIS)" userId="ab42901d-1d0c-4d4c-90c5-c0b14f3300ec" providerId="ADAL" clId="{68DF2424-237C-4D84-B71B-093B66AAA844}" dt="2025-01-06T15:34:34.521" v="569" actId="1076"/>
          <ac:picMkLst>
            <pc:docMk/>
            <pc:sldMk cId="2879484389" sldId="381"/>
            <ac:picMk id="3" creationId="{551658EA-7F54-F965-B7CE-1D9CFA8B740A}"/>
          </ac:picMkLst>
        </pc:picChg>
        <pc:picChg chg="add mod">
          <ac:chgData name="Hillier, Adrian (STFC,RAL,ISIS)" userId="ab42901d-1d0c-4d4c-90c5-c0b14f3300ec" providerId="ADAL" clId="{68DF2424-237C-4D84-B71B-093B66AAA844}" dt="2025-01-06T15:34:47.922" v="574" actId="1076"/>
          <ac:picMkLst>
            <pc:docMk/>
            <pc:sldMk cId="2879484389" sldId="381"/>
            <ac:picMk id="4" creationId="{9607A3C5-7F54-D230-C6ED-23A8A2CFB560}"/>
          </ac:picMkLst>
        </pc:picChg>
        <pc:picChg chg="mod">
          <ac:chgData name="Hillier, Adrian (STFC,RAL,ISIS)" userId="ab42901d-1d0c-4d4c-90c5-c0b14f3300ec" providerId="ADAL" clId="{68DF2424-237C-4D84-B71B-093B66AAA844}" dt="2025-01-06T15:35:28.788" v="580" actId="1076"/>
          <ac:picMkLst>
            <pc:docMk/>
            <pc:sldMk cId="2879484389" sldId="381"/>
            <ac:picMk id="11266" creationId="{62CB69AA-C70D-0836-51A1-F72DB5E36156}"/>
          </ac:picMkLst>
        </pc:picChg>
      </pc:sldChg>
      <pc:sldChg chg="modSp del">
        <pc:chgData name="Hillier, Adrian (STFC,RAL,ISIS)" userId="ab42901d-1d0c-4d4c-90c5-c0b14f3300ec" providerId="ADAL" clId="{68DF2424-237C-4D84-B71B-093B66AAA844}" dt="2025-01-06T13:19:52.169" v="130" actId="2696"/>
        <pc:sldMkLst>
          <pc:docMk/>
          <pc:sldMk cId="1026336919" sldId="399"/>
        </pc:sldMkLst>
        <pc:spChg chg="mod">
          <ac:chgData name="Hillier, Adrian (STFC,RAL,ISIS)" userId="ab42901d-1d0c-4d4c-90c5-c0b14f3300ec" providerId="ADAL" clId="{68DF2424-237C-4D84-B71B-093B66AAA844}" dt="2025-01-06T13:01:45.038" v="23" actId="20577"/>
          <ac:spMkLst>
            <pc:docMk/>
            <pc:sldMk cId="1026336919" sldId="399"/>
            <ac:spMk id="13" creationId="{9D64AE6D-0C99-509F-D6B7-0722A44F07EE}"/>
          </ac:spMkLst>
        </pc:spChg>
        <pc:spChg chg="mod">
          <ac:chgData name="Hillier, Adrian (STFC,RAL,ISIS)" userId="ab42901d-1d0c-4d4c-90c5-c0b14f3300ec" providerId="ADAL" clId="{68DF2424-237C-4D84-B71B-093B66AAA844}" dt="2025-01-06T13:01:48.036" v="24" actId="20577"/>
          <ac:spMkLst>
            <pc:docMk/>
            <pc:sldMk cId="1026336919" sldId="399"/>
            <ac:spMk id="14" creationId="{01CFEA48-CDDB-1B24-7BBA-B6395AA156F5}"/>
          </ac:spMkLst>
        </pc:spChg>
      </pc:sldChg>
      <pc:sldChg chg="add">
        <pc:chgData name="Hillier, Adrian (STFC,RAL,ISIS)" userId="ab42901d-1d0c-4d4c-90c5-c0b14f3300ec" providerId="ADAL" clId="{68DF2424-237C-4D84-B71B-093B66AAA844}" dt="2025-01-06T13:19:56.671" v="131"/>
        <pc:sldMkLst>
          <pc:docMk/>
          <pc:sldMk cId="1860808286" sldId="399"/>
        </pc:sldMkLst>
      </pc:sldChg>
      <pc:sldChg chg="ord">
        <pc:chgData name="Hillier, Adrian (STFC,RAL,ISIS)" userId="ab42901d-1d0c-4d4c-90c5-c0b14f3300ec" providerId="ADAL" clId="{68DF2424-237C-4D84-B71B-093B66AAA844}" dt="2025-01-06T15:30:23.133" v="564"/>
        <pc:sldMkLst>
          <pc:docMk/>
          <pc:sldMk cId="3227055715" sldId="416"/>
        </pc:sldMkLst>
      </pc:sldChg>
      <pc:sldChg chg="delSp modSp mod delAnim modShow">
        <pc:chgData name="Hillier, Adrian (STFC,RAL,ISIS)" userId="ab42901d-1d0c-4d4c-90c5-c0b14f3300ec" providerId="ADAL" clId="{68DF2424-237C-4D84-B71B-093B66AAA844}" dt="2025-01-06T15:22:27.978" v="516" actId="729"/>
        <pc:sldMkLst>
          <pc:docMk/>
          <pc:sldMk cId="3584060131" sldId="446"/>
        </pc:sldMkLst>
        <pc:spChg chg="mod">
          <ac:chgData name="Hillier, Adrian (STFC,RAL,ISIS)" userId="ab42901d-1d0c-4d4c-90c5-c0b14f3300ec" providerId="ADAL" clId="{68DF2424-237C-4D84-B71B-093B66AAA844}" dt="2025-01-06T13:11:23.999" v="120" actId="1076"/>
          <ac:spMkLst>
            <pc:docMk/>
            <pc:sldMk cId="3584060131" sldId="446"/>
            <ac:spMk id="15" creationId="{00000000-0000-0000-0000-000000000000}"/>
          </ac:spMkLst>
        </pc:spChg>
        <pc:spChg chg="del">
          <ac:chgData name="Hillier, Adrian (STFC,RAL,ISIS)" userId="ab42901d-1d0c-4d4c-90c5-c0b14f3300ec" providerId="ADAL" clId="{68DF2424-237C-4D84-B71B-093B66AAA844}" dt="2025-01-06T13:11:47.952" v="123" actId="478"/>
          <ac:spMkLst>
            <pc:docMk/>
            <pc:sldMk cId="3584060131" sldId="446"/>
            <ac:spMk id="21513" creationId="{00000000-0000-0000-0000-000000000000}"/>
          </ac:spMkLst>
        </pc:spChg>
        <pc:spChg chg="del">
          <ac:chgData name="Hillier, Adrian (STFC,RAL,ISIS)" userId="ab42901d-1d0c-4d4c-90c5-c0b14f3300ec" providerId="ADAL" clId="{68DF2424-237C-4D84-B71B-093B66AAA844}" dt="2025-01-06T13:12:03.459" v="125" actId="478"/>
          <ac:spMkLst>
            <pc:docMk/>
            <pc:sldMk cId="3584060131" sldId="446"/>
            <ac:spMk id="21514" creationId="{00000000-0000-0000-0000-000000000000}"/>
          </ac:spMkLst>
        </pc:spChg>
        <pc:spChg chg="del">
          <ac:chgData name="Hillier, Adrian (STFC,RAL,ISIS)" userId="ab42901d-1d0c-4d4c-90c5-c0b14f3300ec" providerId="ADAL" clId="{68DF2424-237C-4D84-B71B-093B66AAA844}" dt="2025-01-06T13:11:57.544" v="124" actId="478"/>
          <ac:spMkLst>
            <pc:docMk/>
            <pc:sldMk cId="3584060131" sldId="446"/>
            <ac:spMk id="21515" creationId="{00000000-0000-0000-0000-000000000000}"/>
          </ac:spMkLst>
        </pc:spChg>
        <pc:spChg chg="del">
          <ac:chgData name="Hillier, Adrian (STFC,RAL,ISIS)" userId="ab42901d-1d0c-4d4c-90c5-c0b14f3300ec" providerId="ADAL" clId="{68DF2424-237C-4D84-B71B-093B66AAA844}" dt="2025-01-06T13:12:08.228" v="126" actId="478"/>
          <ac:spMkLst>
            <pc:docMk/>
            <pc:sldMk cId="3584060131" sldId="446"/>
            <ac:spMk id="21516" creationId="{00000000-0000-0000-0000-000000000000}"/>
          </ac:spMkLst>
        </pc:spChg>
        <pc:spChg chg="del">
          <ac:chgData name="Hillier, Adrian (STFC,RAL,ISIS)" userId="ab42901d-1d0c-4d4c-90c5-c0b14f3300ec" providerId="ADAL" clId="{68DF2424-237C-4D84-B71B-093B66AAA844}" dt="2025-01-06T13:12:08.228" v="126" actId="478"/>
          <ac:spMkLst>
            <pc:docMk/>
            <pc:sldMk cId="3584060131" sldId="446"/>
            <ac:spMk id="21517" creationId="{00000000-0000-0000-0000-000000000000}"/>
          </ac:spMkLst>
        </pc:spChg>
        <pc:spChg chg="del">
          <ac:chgData name="Hillier, Adrian (STFC,RAL,ISIS)" userId="ab42901d-1d0c-4d4c-90c5-c0b14f3300ec" providerId="ADAL" clId="{68DF2424-237C-4D84-B71B-093B66AAA844}" dt="2025-01-06T13:12:12.031" v="127" actId="478"/>
          <ac:spMkLst>
            <pc:docMk/>
            <pc:sldMk cId="3584060131" sldId="446"/>
            <ac:spMk id="21518" creationId="{00000000-0000-0000-0000-000000000000}"/>
          </ac:spMkLst>
        </pc:spChg>
        <pc:spChg chg="mod">
          <ac:chgData name="Hillier, Adrian (STFC,RAL,ISIS)" userId="ab42901d-1d0c-4d4c-90c5-c0b14f3300ec" providerId="ADAL" clId="{68DF2424-237C-4D84-B71B-093B66AAA844}" dt="2025-01-06T13:21:44.625" v="145" actId="20577"/>
          <ac:spMkLst>
            <pc:docMk/>
            <pc:sldMk cId="3584060131" sldId="446"/>
            <ac:spMk id="29705" creationId="{00000000-0000-0000-0000-000000000000}"/>
          </ac:spMkLst>
        </pc:spChg>
      </pc:sldChg>
      <pc:sldChg chg="ord">
        <pc:chgData name="Hillier, Adrian (STFC,RAL,ISIS)" userId="ab42901d-1d0c-4d4c-90c5-c0b14f3300ec" providerId="ADAL" clId="{68DF2424-237C-4D84-B71B-093B66AAA844}" dt="2025-01-06T15:35:12.283" v="578"/>
        <pc:sldMkLst>
          <pc:docMk/>
          <pc:sldMk cId="2949483531" sldId="549"/>
        </pc:sldMkLst>
      </pc:sldChg>
      <pc:sldChg chg="ord">
        <pc:chgData name="Hillier, Adrian (STFC,RAL,ISIS)" userId="ab42901d-1d0c-4d4c-90c5-c0b14f3300ec" providerId="ADAL" clId="{68DF2424-237C-4D84-B71B-093B66AAA844}" dt="2025-01-06T15:25:12.721" v="528"/>
        <pc:sldMkLst>
          <pc:docMk/>
          <pc:sldMk cId="1789178603" sldId="936"/>
        </pc:sldMkLst>
      </pc:sldChg>
      <pc:sldChg chg="modSp mod">
        <pc:chgData name="Hillier, Adrian (STFC,RAL,ISIS)" userId="ab42901d-1d0c-4d4c-90c5-c0b14f3300ec" providerId="ADAL" clId="{68DF2424-237C-4D84-B71B-093B66AAA844}" dt="2025-01-06T15:37:23.739" v="581" actId="1076"/>
        <pc:sldMkLst>
          <pc:docMk/>
          <pc:sldMk cId="1595296610" sldId="943"/>
        </pc:sldMkLst>
        <pc:picChg chg="mod">
          <ac:chgData name="Hillier, Adrian (STFC,RAL,ISIS)" userId="ab42901d-1d0c-4d4c-90c5-c0b14f3300ec" providerId="ADAL" clId="{68DF2424-237C-4D84-B71B-093B66AAA844}" dt="2025-01-06T15:37:23.739" v="581" actId="1076"/>
          <ac:picMkLst>
            <pc:docMk/>
            <pc:sldMk cId="1595296610" sldId="943"/>
            <ac:picMk id="3" creationId="{A92DAD87-97C3-EEEC-288D-2517B95F6345}"/>
          </ac:picMkLst>
        </pc:picChg>
      </pc:sldChg>
      <pc:sldChg chg="add">
        <pc:chgData name="Hillier, Adrian (STFC,RAL,ISIS)" userId="ab42901d-1d0c-4d4c-90c5-c0b14f3300ec" providerId="ADAL" clId="{68DF2424-237C-4D84-B71B-093B66AAA844}" dt="2025-01-06T13:19:56.671" v="131"/>
        <pc:sldMkLst>
          <pc:docMk/>
          <pc:sldMk cId="194828850" sldId="949"/>
        </pc:sldMkLst>
      </pc:sldChg>
      <pc:sldChg chg="del">
        <pc:chgData name="Hillier, Adrian (STFC,RAL,ISIS)" userId="ab42901d-1d0c-4d4c-90c5-c0b14f3300ec" providerId="ADAL" clId="{68DF2424-237C-4D84-B71B-093B66AAA844}" dt="2025-01-06T13:19:52.169" v="130" actId="2696"/>
        <pc:sldMkLst>
          <pc:docMk/>
          <pc:sldMk cId="1914592445" sldId="949"/>
        </pc:sldMkLst>
      </pc:sldChg>
      <pc:sldChg chg="del">
        <pc:chgData name="Hillier, Adrian (STFC,RAL,ISIS)" userId="ab42901d-1d0c-4d4c-90c5-c0b14f3300ec" providerId="ADAL" clId="{68DF2424-237C-4D84-B71B-093B66AAA844}" dt="2025-01-06T13:01:10.523" v="18" actId="47"/>
        <pc:sldMkLst>
          <pc:docMk/>
          <pc:sldMk cId="52296021" sldId="978"/>
        </pc:sldMkLst>
      </pc:sldChg>
      <pc:sldChg chg="addSp delSp modSp mod ord delAnim modAnim">
        <pc:chgData name="Hillier, Adrian (STFC,RAL,ISIS)" userId="ab42901d-1d0c-4d4c-90c5-c0b14f3300ec" providerId="ADAL" clId="{68DF2424-237C-4D84-B71B-093B66AAA844}" dt="2025-01-06T15:32:21.047" v="566"/>
        <pc:sldMkLst>
          <pc:docMk/>
          <pc:sldMk cId="2232996611" sldId="979"/>
        </pc:sldMkLst>
        <pc:spChg chg="mod">
          <ac:chgData name="Hillier, Adrian (STFC,RAL,ISIS)" userId="ab42901d-1d0c-4d4c-90c5-c0b14f3300ec" providerId="ADAL" clId="{68DF2424-237C-4D84-B71B-093B66AAA844}" dt="2025-01-06T13:01:18.587" v="22" actId="20577"/>
          <ac:spMkLst>
            <pc:docMk/>
            <pc:sldMk cId="2232996611" sldId="979"/>
            <ac:spMk id="2" creationId="{50A87C53-5456-9520-5084-3B8A0CCDBBFA}"/>
          </ac:spMkLst>
        </pc:spChg>
        <pc:picChg chg="mod">
          <ac:chgData name="Hillier, Adrian (STFC,RAL,ISIS)" userId="ab42901d-1d0c-4d4c-90c5-c0b14f3300ec" providerId="ADAL" clId="{68DF2424-237C-4D84-B71B-093B66AAA844}" dt="2025-01-06T13:00:17.558" v="6" actId="1076"/>
          <ac:picMkLst>
            <pc:docMk/>
            <pc:sldMk cId="2232996611" sldId="979"/>
            <ac:picMk id="3" creationId="{96908561-A7DB-1166-95D8-BDB40DA83AA0}"/>
          </ac:picMkLst>
        </pc:picChg>
        <pc:picChg chg="mod">
          <ac:chgData name="Hillier, Adrian (STFC,RAL,ISIS)" userId="ab42901d-1d0c-4d4c-90c5-c0b14f3300ec" providerId="ADAL" clId="{68DF2424-237C-4D84-B71B-093B66AAA844}" dt="2025-01-06T13:00:11.815" v="3" actId="1076"/>
          <ac:picMkLst>
            <pc:docMk/>
            <pc:sldMk cId="2232996611" sldId="979"/>
            <ac:picMk id="4" creationId="{32B8BB41-CA1C-39D5-062E-753E76F4F0A8}"/>
          </ac:picMkLst>
        </pc:picChg>
        <pc:picChg chg="add mod">
          <ac:chgData name="Hillier, Adrian (STFC,RAL,ISIS)" userId="ab42901d-1d0c-4d4c-90c5-c0b14f3300ec" providerId="ADAL" clId="{68DF2424-237C-4D84-B71B-093B66AAA844}" dt="2025-01-06T13:00:39.069" v="13" actId="1076"/>
          <ac:picMkLst>
            <pc:docMk/>
            <pc:sldMk cId="2232996611" sldId="979"/>
            <ac:picMk id="5" creationId="{2F79AF3F-EBC0-994D-5E14-B969976B0384}"/>
          </ac:picMkLst>
        </pc:picChg>
        <pc:picChg chg="del">
          <ac:chgData name="Hillier, Adrian (STFC,RAL,ISIS)" userId="ab42901d-1d0c-4d4c-90c5-c0b14f3300ec" providerId="ADAL" clId="{68DF2424-237C-4D84-B71B-093B66AAA844}" dt="2025-01-06T13:00:01.977" v="0" actId="478"/>
          <ac:picMkLst>
            <pc:docMk/>
            <pc:sldMk cId="2232996611" sldId="979"/>
            <ac:picMk id="6" creationId="{BCEF3B95-A517-11DA-68DC-97B108284017}"/>
          </ac:picMkLst>
        </pc:picChg>
        <pc:picChg chg="add mod">
          <ac:chgData name="Hillier, Adrian (STFC,RAL,ISIS)" userId="ab42901d-1d0c-4d4c-90c5-c0b14f3300ec" providerId="ADAL" clId="{68DF2424-237C-4D84-B71B-093B66AAA844}" dt="2025-01-06T13:00:35.699" v="12" actId="1076"/>
          <ac:picMkLst>
            <pc:docMk/>
            <pc:sldMk cId="2232996611" sldId="979"/>
            <ac:picMk id="7" creationId="{068C0472-3CBA-5387-7842-25908A889CE4}"/>
          </ac:picMkLst>
        </pc:picChg>
      </pc:sldChg>
      <pc:sldChg chg="addSp delSp modSp mod">
        <pc:chgData name="Hillier, Adrian (STFC,RAL,ISIS)" userId="ab42901d-1d0c-4d4c-90c5-c0b14f3300ec" providerId="ADAL" clId="{68DF2424-237C-4D84-B71B-093B66AAA844}" dt="2025-01-06T15:13:42.500" v="405" actId="1076"/>
        <pc:sldMkLst>
          <pc:docMk/>
          <pc:sldMk cId="387107720" sldId="988"/>
        </pc:sldMkLst>
        <pc:spChg chg="add del">
          <ac:chgData name="Hillier, Adrian (STFC,RAL,ISIS)" userId="ab42901d-1d0c-4d4c-90c5-c0b14f3300ec" providerId="ADAL" clId="{68DF2424-237C-4D84-B71B-093B66AAA844}" dt="2025-01-06T15:11:51.492" v="148" actId="478"/>
          <ac:spMkLst>
            <pc:docMk/>
            <pc:sldMk cId="387107720" sldId="988"/>
            <ac:spMk id="6" creationId="{E749872A-2624-B1D6-ED63-8330BF0E5E9F}"/>
          </ac:spMkLst>
        </pc:spChg>
        <pc:spChg chg="add mod">
          <ac:chgData name="Hillier, Adrian (STFC,RAL,ISIS)" userId="ab42901d-1d0c-4d4c-90c5-c0b14f3300ec" providerId="ADAL" clId="{68DF2424-237C-4D84-B71B-093B66AAA844}" dt="2025-01-06T15:13:40.771" v="404" actId="1076"/>
          <ac:spMkLst>
            <pc:docMk/>
            <pc:sldMk cId="387107720" sldId="988"/>
            <ac:spMk id="7" creationId="{9FF4C4BA-E0F9-6E1C-77E0-0F21DB4D449B}"/>
          </ac:spMkLst>
        </pc:spChg>
        <pc:picChg chg="mod">
          <ac:chgData name="Hillier, Adrian (STFC,RAL,ISIS)" userId="ab42901d-1d0c-4d4c-90c5-c0b14f3300ec" providerId="ADAL" clId="{68DF2424-237C-4D84-B71B-093B66AAA844}" dt="2025-01-06T15:13:42.500" v="405" actId="1076"/>
          <ac:picMkLst>
            <pc:docMk/>
            <pc:sldMk cId="387107720" sldId="988"/>
            <ac:picMk id="3" creationId="{01CAB229-A5E5-BF4D-84A1-FAC8A0F47D8F}"/>
          </ac:picMkLst>
        </pc:picChg>
      </pc:sldChg>
      <pc:sldChg chg="modSp mod">
        <pc:chgData name="Hillier, Adrian (STFC,RAL,ISIS)" userId="ab42901d-1d0c-4d4c-90c5-c0b14f3300ec" providerId="ADAL" clId="{68DF2424-237C-4D84-B71B-093B66AAA844}" dt="2025-01-06T15:39:04.378" v="582" actId="1076"/>
        <pc:sldMkLst>
          <pc:docMk/>
          <pc:sldMk cId="700217023" sldId="998"/>
        </pc:sldMkLst>
        <pc:spChg chg="mod">
          <ac:chgData name="Hillier, Adrian (STFC,RAL,ISIS)" userId="ab42901d-1d0c-4d4c-90c5-c0b14f3300ec" providerId="ADAL" clId="{68DF2424-237C-4D84-B71B-093B66AAA844}" dt="2025-01-06T15:39:04.378" v="582" actId="1076"/>
          <ac:spMkLst>
            <pc:docMk/>
            <pc:sldMk cId="700217023" sldId="998"/>
            <ac:spMk id="21" creationId="{596A9A1A-E441-0BBD-FD0B-460FA0AE4C70}"/>
          </ac:spMkLst>
        </pc:spChg>
      </pc:sldChg>
      <pc:sldChg chg="ord">
        <pc:chgData name="Hillier, Adrian (STFC,RAL,ISIS)" userId="ab42901d-1d0c-4d4c-90c5-c0b14f3300ec" providerId="ADAL" clId="{68DF2424-237C-4D84-B71B-093B66AAA844}" dt="2025-01-06T13:13:46.793" v="129"/>
        <pc:sldMkLst>
          <pc:docMk/>
          <pc:sldMk cId="0" sldId="1008"/>
        </pc:sldMkLst>
      </pc:sldChg>
      <pc:sldChg chg="del">
        <pc:chgData name="Hillier, Adrian (STFC,RAL,ISIS)" userId="ab42901d-1d0c-4d4c-90c5-c0b14f3300ec" providerId="ADAL" clId="{68DF2424-237C-4D84-B71B-093B66AAA844}" dt="2025-01-06T13:20:21.072" v="135" actId="2696"/>
        <pc:sldMkLst>
          <pc:docMk/>
          <pc:sldMk cId="226060301" sldId="1015"/>
        </pc:sldMkLst>
      </pc:sldChg>
      <pc:sldChg chg="add">
        <pc:chgData name="Hillier, Adrian (STFC,RAL,ISIS)" userId="ab42901d-1d0c-4d4c-90c5-c0b14f3300ec" providerId="ADAL" clId="{68DF2424-237C-4D84-B71B-093B66AAA844}" dt="2025-01-06T13:20:28.774" v="136"/>
        <pc:sldMkLst>
          <pc:docMk/>
          <pc:sldMk cId="2634505989" sldId="1015"/>
        </pc:sldMkLst>
      </pc:sldChg>
      <pc:sldChg chg="del">
        <pc:chgData name="Hillier, Adrian (STFC,RAL,ISIS)" userId="ab42901d-1d0c-4d4c-90c5-c0b14f3300ec" providerId="ADAL" clId="{68DF2424-237C-4D84-B71B-093B66AAA844}" dt="2025-01-06T13:20:16.737" v="134" actId="47"/>
        <pc:sldMkLst>
          <pc:docMk/>
          <pc:sldMk cId="53704826" sldId="1016"/>
        </pc:sldMkLst>
      </pc:sldChg>
      <pc:sldChg chg="del">
        <pc:chgData name="Hillier, Adrian (STFC,RAL,ISIS)" userId="ab42901d-1d0c-4d4c-90c5-c0b14f3300ec" providerId="ADAL" clId="{68DF2424-237C-4D84-B71B-093B66AAA844}" dt="2025-01-06T13:11:29.877" v="122" actId="47"/>
        <pc:sldMkLst>
          <pc:docMk/>
          <pc:sldMk cId="752249701" sldId="1017"/>
        </pc:sldMkLst>
      </pc:sldChg>
      <pc:sldChg chg="modSp mod ord">
        <pc:chgData name="Hillier, Adrian (STFC,RAL,ISIS)" userId="ab42901d-1d0c-4d4c-90c5-c0b14f3300ec" providerId="ADAL" clId="{68DF2424-237C-4D84-B71B-093B66AAA844}" dt="2025-01-06T13:20:46.310" v="139"/>
        <pc:sldMkLst>
          <pc:docMk/>
          <pc:sldMk cId="2409432200" sldId="1018"/>
        </pc:sldMkLst>
        <pc:graphicFrameChg chg="mod">
          <ac:chgData name="Hillier, Adrian (STFC,RAL,ISIS)" userId="ab42901d-1d0c-4d4c-90c5-c0b14f3300ec" providerId="ADAL" clId="{68DF2424-237C-4D84-B71B-093B66AAA844}" dt="2025-01-06T13:20:46.310" v="139"/>
          <ac:graphicFrameMkLst>
            <pc:docMk/>
            <pc:sldMk cId="2409432200" sldId="1018"/>
            <ac:graphicFrameMk id="6" creationId="{AD039C7E-0EDF-B7A9-2BC4-82B81907B40A}"/>
          </ac:graphicFrameMkLst>
        </pc:graphicFrameChg>
        <pc:picChg chg="mod">
          <ac:chgData name="Hillier, Adrian (STFC,RAL,ISIS)" userId="ab42901d-1d0c-4d4c-90c5-c0b14f3300ec" providerId="ADAL" clId="{68DF2424-237C-4D84-B71B-093B66AAA844}" dt="2025-01-06T13:20:42.224" v="137" actId="14100"/>
          <ac:picMkLst>
            <pc:docMk/>
            <pc:sldMk cId="2409432200" sldId="1018"/>
            <ac:picMk id="3" creationId="{14A25950-45C1-F51A-F865-C64CC393D8C0}"/>
          </ac:picMkLst>
        </pc:picChg>
      </pc:sldChg>
      <pc:sldChg chg="addSp modSp mod ord modAnim">
        <pc:chgData name="Hillier, Adrian (STFC,RAL,ISIS)" userId="ab42901d-1d0c-4d4c-90c5-c0b14f3300ec" providerId="ADAL" clId="{68DF2424-237C-4D84-B71B-093B66AAA844}" dt="2025-01-06T15:30:07.542" v="562"/>
        <pc:sldMkLst>
          <pc:docMk/>
          <pc:sldMk cId="2777127634" sldId="1020"/>
        </pc:sldMkLst>
        <pc:spChg chg="mod">
          <ac:chgData name="Hillier, Adrian (STFC,RAL,ISIS)" userId="ab42901d-1d0c-4d4c-90c5-c0b14f3300ec" providerId="ADAL" clId="{68DF2424-237C-4D84-B71B-093B66AAA844}" dt="2025-01-06T15:27:37.508" v="537" actId="20577"/>
          <ac:spMkLst>
            <pc:docMk/>
            <pc:sldMk cId="2777127634" sldId="1020"/>
            <ac:spMk id="2" creationId="{29359B87-86A9-CBB9-41F1-B0647BCC57BC}"/>
          </ac:spMkLst>
        </pc:spChg>
        <pc:spChg chg="mod">
          <ac:chgData name="Hillier, Adrian (STFC,RAL,ISIS)" userId="ab42901d-1d0c-4d4c-90c5-c0b14f3300ec" providerId="ADAL" clId="{68DF2424-237C-4D84-B71B-093B66AAA844}" dt="2025-01-06T15:28:57.990" v="552" actId="20577"/>
          <ac:spMkLst>
            <pc:docMk/>
            <pc:sldMk cId="2777127634" sldId="1020"/>
            <ac:spMk id="8" creationId="{BFA19ABA-A532-8A69-EE68-E8868E500C88}"/>
          </ac:spMkLst>
        </pc:spChg>
        <pc:picChg chg="add mod">
          <ac:chgData name="Hillier, Adrian (STFC,RAL,ISIS)" userId="ab42901d-1d0c-4d4c-90c5-c0b14f3300ec" providerId="ADAL" clId="{68DF2424-237C-4D84-B71B-093B66AAA844}" dt="2025-01-06T15:29:15.164" v="557" actId="14100"/>
          <ac:picMkLst>
            <pc:docMk/>
            <pc:sldMk cId="2777127634" sldId="1020"/>
            <ac:picMk id="34" creationId="{6E860523-B0C1-DFD3-9B2C-A2D28DABC8B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tfc365-my.sharepoint.com/personal/rhea_stewart_stfc_ac_uk/Documents/Desktop/FAP6_InfoSheet_Round_25_1_v2_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081270772569902E-2"/>
          <c:y val="0.18988771143188618"/>
          <c:w val="0.81225207494468066"/>
          <c:h val="0.71352799963153468"/>
        </c:manualLayout>
      </c:layout>
      <c:pie3DChart>
        <c:varyColors val="1"/>
        <c:ser>
          <c:idx val="0"/>
          <c:order val="0"/>
          <c:explosion val="3"/>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6E2-4868-9D61-1E6A8D4B739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6E2-4868-9D61-1E6A8D4B739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6E2-4868-9D61-1E6A8D4B739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6E2-4868-9D61-1E6A8D4B739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6E2-4868-9D61-1E6A8D4B739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6E2-4868-9D61-1E6A8D4B7391}"/>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6E2-4868-9D61-1E6A8D4B7391}"/>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E6E2-4868-9D61-1E6A8D4B7391}"/>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E6E2-4868-9D61-1E6A8D4B7391}"/>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E6E2-4868-9D61-1E6A8D4B7391}"/>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E6E2-4868-9D61-1E6A8D4B7391}"/>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E6E2-4868-9D61-1E6A8D4B7391}"/>
              </c:ext>
            </c:extLst>
          </c:dPt>
          <c:dLbls>
            <c:dLbl>
              <c:idx val="0"/>
              <c:layout>
                <c:manualLayout>
                  <c:x val="-0.10859204898137961"/>
                  <c:y val="-0.130319269015912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6E2-4868-9D61-1E6A8D4B739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StatsSheet!$A$59:$A$70</c:f>
              <c:strCache>
                <c:ptCount val="12"/>
                <c:pt idx="0">
                  <c:v>United Kingdom</c:v>
                </c:pt>
                <c:pt idx="1">
                  <c:v>India</c:v>
                </c:pt>
                <c:pt idx="2">
                  <c:v>Indonesia</c:v>
                </c:pt>
                <c:pt idx="3">
                  <c:v>Japan</c:v>
                </c:pt>
                <c:pt idx="4">
                  <c:v>South Korea</c:v>
                </c:pt>
                <c:pt idx="5">
                  <c:v>China</c:v>
                </c:pt>
                <c:pt idx="6">
                  <c:v>Germany</c:v>
                </c:pt>
                <c:pt idx="7">
                  <c:v>Malaysia</c:v>
                </c:pt>
                <c:pt idx="8">
                  <c:v>Italy</c:v>
                </c:pt>
                <c:pt idx="9">
                  <c:v>United States</c:v>
                </c:pt>
                <c:pt idx="10">
                  <c:v>Canada</c:v>
                </c:pt>
                <c:pt idx="11">
                  <c:v>Taiwan</c:v>
                </c:pt>
              </c:strCache>
            </c:strRef>
          </c:cat>
          <c:val>
            <c:numRef>
              <c:f>StatsSheet!$B$59:$B$70</c:f>
              <c:numCache>
                <c:formatCode>0</c:formatCode>
                <c:ptCount val="12"/>
                <c:pt idx="0">
                  <c:v>211</c:v>
                </c:pt>
                <c:pt idx="1">
                  <c:v>96</c:v>
                </c:pt>
                <c:pt idx="2">
                  <c:v>38</c:v>
                </c:pt>
                <c:pt idx="3">
                  <c:v>32</c:v>
                </c:pt>
                <c:pt idx="4">
                  <c:v>16</c:v>
                </c:pt>
                <c:pt idx="5">
                  <c:v>15</c:v>
                </c:pt>
                <c:pt idx="6">
                  <c:v>13</c:v>
                </c:pt>
                <c:pt idx="7">
                  <c:v>13</c:v>
                </c:pt>
                <c:pt idx="8">
                  <c:v>10</c:v>
                </c:pt>
                <c:pt idx="9">
                  <c:v>8</c:v>
                </c:pt>
                <c:pt idx="10">
                  <c:v>7</c:v>
                </c:pt>
                <c:pt idx="11">
                  <c:v>6</c:v>
                </c:pt>
              </c:numCache>
            </c:numRef>
          </c:val>
          <c:extLst>
            <c:ext xmlns:c16="http://schemas.microsoft.com/office/drawing/2014/chart" uri="{C3380CC4-5D6E-409C-BE32-E72D297353CC}">
              <c16:uniqueId val="{00000018-E6E2-4868-9D61-1E6A8D4B7391}"/>
            </c:ext>
          </c:extLst>
        </c:ser>
        <c:dLbls>
          <c:showLegendKey val="0"/>
          <c:showVal val="0"/>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6"/>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7"/>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8"/>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9"/>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9983389932901594"/>
          <c:y val="0.15348132086790311"/>
          <c:w val="0.16516040569895946"/>
          <c:h val="0.6755945860491053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3_E3ED4F88.xml><?xml version="1.0" encoding="utf-8"?>
<p188:cmLst xmlns:a="http://schemas.openxmlformats.org/drawingml/2006/main" xmlns:r="http://schemas.openxmlformats.org/officeDocument/2006/relationships" xmlns:p188="http://schemas.microsoft.com/office/powerpoint/2018/8/main">
  <p188:cm id="{05B51D94-CD23-4154-A466-7734FFD5A877}" authorId="{226E45C4-BABD-FEFB-843E-6BE40CD2A71E}" status="resolved" created="2024-06-18T10:59:25.043">
    <ac:txMkLst xmlns:ac="http://schemas.microsoft.com/office/drawing/2013/main/command">
      <pc:docMk xmlns:pc="http://schemas.microsoft.com/office/powerpoint/2013/main/command"/>
      <pc:sldMk xmlns:pc="http://schemas.microsoft.com/office/powerpoint/2013/main/command" cId="3823980424" sldId="323"/>
      <ac:spMk id="25" creationId="{00000000-0000-0000-0000-000000000000}"/>
      <ac:txMk cp="0" len="83">
        <ac:context len="84" hash="2419793375"/>
      </ac:txMk>
    </ac:txMkLst>
    <p188:pos x="4739013" y="511479"/>
    <p188:txBody>
      <a:bodyPr/>
      <a:lstStyle/>
      <a:p>
        <a:r>
          <a:rPr lang="en-US"/>
          <a:t>Might be worth stating here that you mean a move to event mode.</a:t>
        </a:r>
      </a:p>
    </p188:txBody>
    <p188:extLst>
      <p:ext xmlns:p="http://schemas.openxmlformats.org/presentationml/2006/main" uri="{57CB4572-C831-44C2-8A1C-0ADB6CCDFE69}">
        <p223:reactions xmlns:p223="http://schemas.microsoft.com/office/powerpoint/2022/03/main">
          <p223:rxn type="👍">
            <p223:instance time="2024-06-19T11:36:57.665" authorId="{C40D193D-E9D5-3600-FE44-9C2E8E9A464B}"/>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EAEF2-0FE7-4741-994E-1827BB31308D}" type="datetimeFigureOut">
              <a:rPr lang="en-GB" smtClean="0"/>
              <a:t>06/01/2025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D54EE-269B-47C9-AB85-5420A7E893B8}" type="slidenum">
              <a:rPr lang="en-GB" smtClean="0"/>
              <a:t>‹#›</a:t>
            </a:fld>
            <a:endParaRPr lang="en-GB"/>
          </a:p>
        </p:txBody>
      </p:sp>
    </p:spTree>
    <p:extLst>
      <p:ext uri="{BB962C8B-B14F-4D97-AF65-F5344CB8AC3E}">
        <p14:creationId xmlns:p14="http://schemas.microsoft.com/office/powerpoint/2010/main" val="1873739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8D54EE-269B-47C9-AB85-5420A7E893B8}" type="slidenum">
              <a:rPr lang="en-GB" smtClean="0"/>
              <a:t>1</a:t>
            </a:fld>
            <a:endParaRPr lang="en-GB"/>
          </a:p>
        </p:txBody>
      </p:sp>
    </p:spTree>
    <p:extLst>
      <p:ext uri="{BB962C8B-B14F-4D97-AF65-F5344CB8AC3E}">
        <p14:creationId xmlns:p14="http://schemas.microsoft.com/office/powerpoint/2010/main" val="355383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382542B-E2A2-44BB-B4E1-EF72BE2415E8}" type="slidenum">
              <a:rPr lang="en-GB" smtClean="0"/>
              <a:pPr>
                <a:defRPr/>
              </a:pPr>
              <a:t>28</a:t>
            </a:fld>
            <a:endParaRPr lang="en-GB"/>
          </a:p>
        </p:txBody>
      </p:sp>
    </p:spTree>
    <p:extLst>
      <p:ext uri="{BB962C8B-B14F-4D97-AF65-F5344CB8AC3E}">
        <p14:creationId xmlns:p14="http://schemas.microsoft.com/office/powerpoint/2010/main" val="1164317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May want to animate the different parts</a:t>
            </a:r>
          </a:p>
        </p:txBody>
      </p:sp>
      <p:sp>
        <p:nvSpPr>
          <p:cNvPr id="4" name="Slide Number Placeholder 3"/>
          <p:cNvSpPr>
            <a:spLocks noGrp="1"/>
          </p:cNvSpPr>
          <p:nvPr>
            <p:ph type="sldNum" sz="quarter" idx="5"/>
          </p:nvPr>
        </p:nvSpPr>
        <p:spPr/>
        <p:txBody>
          <a:bodyPr/>
          <a:lstStyle/>
          <a:p>
            <a:fld id="{C0308CD4-5C99-4787-8F57-A66447FF25A9}" type="slidenum">
              <a:rPr lang="en-GB" smtClean="0"/>
              <a:t>31</a:t>
            </a:fld>
            <a:endParaRPr lang="en-GB"/>
          </a:p>
        </p:txBody>
      </p:sp>
    </p:spTree>
    <p:extLst>
      <p:ext uri="{BB962C8B-B14F-4D97-AF65-F5344CB8AC3E}">
        <p14:creationId xmlns:p14="http://schemas.microsoft.com/office/powerpoint/2010/main" val="1578015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design of this pipeline is strongly influenced on the ESS streaming based data acquisition architecture, which was a collaborative project between the ESS DMSC and ISIS."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worth highlighting </a:t>
            </a:r>
          </a:p>
          <a:p>
            <a:pPr marL="228600" indent="-228600">
              <a:buAutoNum type="alphaLcParenR"/>
            </a:pPr>
            <a:r>
              <a:rPr lang="en-GB" sz="1200" kern="1200">
                <a:solidFill>
                  <a:schemeClr val="tx1"/>
                </a:solidFill>
                <a:effectLst/>
                <a:latin typeface="+mn-lt"/>
                <a:ea typeface="+mn-ea"/>
                <a:cs typeface="+mn-cs"/>
              </a:rPr>
              <a:t>that fact that the core of the architecture is the same as what was done for the ESS and </a:t>
            </a:r>
          </a:p>
          <a:p>
            <a:pPr marL="228600" indent="-228600">
              <a:buAutoNum type="alphaLcParenR"/>
            </a:pPr>
            <a:r>
              <a:rPr lang="en-GB" sz="1200" kern="1200">
                <a:solidFill>
                  <a:schemeClr val="tx1"/>
                </a:solidFill>
                <a:effectLst/>
                <a:latin typeface="+mn-lt"/>
                <a:ea typeface="+mn-ea"/>
                <a:cs typeface="+mn-cs"/>
              </a:rPr>
              <a:t>b) the fact that we are using off the shelf, standard, open source technologies wherever possible.</a:t>
            </a:r>
          </a:p>
          <a:p>
            <a:pPr marL="0" indent="0">
              <a:buNone/>
            </a:pPr>
            <a:endParaRPr lang="en-GB" sz="1200" kern="1200">
              <a:solidFill>
                <a:schemeClr val="tx1"/>
              </a:solidFill>
              <a:effectLst/>
              <a:latin typeface="+mn-lt"/>
              <a:ea typeface="+mn-ea"/>
              <a:cs typeface="+mn-cs"/>
            </a:endParaRPr>
          </a:p>
          <a:p>
            <a:pPr marL="0" indent="0">
              <a:buNone/>
            </a:pPr>
            <a:r>
              <a:rPr lang="en-GB" sz="1200" kern="1200">
                <a:solidFill>
                  <a:schemeClr val="tx1"/>
                </a:solidFill>
                <a:effectLst/>
                <a:latin typeface="+mn-lt"/>
                <a:ea typeface="+mn-ea"/>
                <a:cs typeface="+mn-cs"/>
              </a:rPr>
              <a:t>A large benefit is using the skills ISIS has from the ESS collaboration and taking advantage of standard/off the shelf software solutions where possible</a:t>
            </a:r>
          </a:p>
          <a:p>
            <a:endParaRPr lang="en-GB"/>
          </a:p>
          <a:p>
            <a:r>
              <a:rPr lang="en-GB"/>
              <a:t>Contact Dan</a:t>
            </a:r>
            <a:r>
              <a:rPr lang="en-GB" baseline="0"/>
              <a:t> Nixon / Dan Kirk </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C4462-6088-4DD3-95F2-108D615AAB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81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6A98C66A-37AD-B442-AA1F-9FB43210F46E}" type="slidenum">
              <a:rPr lang="en-GB" smtClean="0"/>
              <a:t>35</a:t>
            </a:fld>
            <a:endParaRPr lang="en-GB"/>
          </a:p>
        </p:txBody>
      </p:sp>
    </p:spTree>
    <p:extLst>
      <p:ext uri="{BB962C8B-B14F-4D97-AF65-F5344CB8AC3E}">
        <p14:creationId xmlns:p14="http://schemas.microsoft.com/office/powerpoint/2010/main" val="2349400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71898-E7CC-4261-A1A0-54CA59DEA92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728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https://www.isis.stfc.ac.uk/Pages/40-Years-of-ISIS-Celebratory-Event-Calendar.aspx</a:t>
            </a:r>
          </a:p>
          <a:p>
            <a:pPr marL="171450" indent="-171450">
              <a:buFont typeface="Arial" panose="020B0604020202020204" pitchFamily="34" charset="0"/>
              <a:buChar char="•"/>
            </a:pPr>
            <a:r>
              <a:rPr lang="en-GB"/>
              <a:t>1916h first neutrons</a:t>
            </a:r>
          </a:p>
          <a:p>
            <a:pPr marL="171450" indent="-171450">
              <a:buFont typeface="Arial" panose="020B0604020202020204" pitchFamily="34" charset="0"/>
              <a:buChar char="•"/>
            </a:pPr>
            <a:r>
              <a:rPr lang="en-GB"/>
              <a:t>June ‘85 0.1muA</a:t>
            </a:r>
          </a:p>
          <a:p>
            <a:pPr marL="171450" indent="-171450">
              <a:buFont typeface="Arial" panose="020B0604020202020204" pitchFamily="34" charset="0"/>
              <a:buChar char="•"/>
            </a:pPr>
            <a:r>
              <a:rPr lang="en-GB"/>
              <a:t>6 instruments</a:t>
            </a:r>
          </a:p>
          <a:p>
            <a:pPr marL="171450" indent="-171450">
              <a:buFont typeface="Arial" panose="020B0604020202020204" pitchFamily="34" charset="0"/>
              <a:buChar char="•"/>
            </a:pPr>
            <a:r>
              <a:rPr lang="en-GB"/>
              <a:t>Spring ‘86 25muA</a:t>
            </a:r>
          </a:p>
          <a:p>
            <a:endParaRPr lang="en-GB"/>
          </a:p>
        </p:txBody>
      </p:sp>
      <p:sp>
        <p:nvSpPr>
          <p:cNvPr id="4" name="Slide Number Placeholder 3"/>
          <p:cNvSpPr>
            <a:spLocks noGrp="1"/>
          </p:cNvSpPr>
          <p:nvPr>
            <p:ph type="sldNum" sz="quarter" idx="5"/>
          </p:nvPr>
        </p:nvSpPr>
        <p:spPr/>
        <p:txBody>
          <a:bodyPr/>
          <a:lstStyle/>
          <a:p>
            <a:fld id="{388D54EE-269B-47C9-AB85-5420A7E893B8}" type="slidenum">
              <a:rPr lang="en-GB" smtClean="0"/>
              <a:t>48</a:t>
            </a:fld>
            <a:endParaRPr lang="en-GB"/>
          </a:p>
        </p:txBody>
      </p:sp>
    </p:spTree>
    <p:extLst>
      <p:ext uri="{BB962C8B-B14F-4D97-AF65-F5344CB8AC3E}">
        <p14:creationId xmlns:p14="http://schemas.microsoft.com/office/powerpoint/2010/main" val="26411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0E8C7-2DBF-C252-89FD-547D94B88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6DB19-3A55-AA7D-5815-CFCB8ED2F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A8B1A-5827-81AD-B62C-FA43A7D1A8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99C6CDF6-726A-7170-452F-9E6E855DE26D}"/>
              </a:ext>
            </a:extLst>
          </p:cNvPr>
          <p:cNvSpPr>
            <a:spLocks noGrp="1"/>
          </p:cNvSpPr>
          <p:nvPr>
            <p:ph type="sldNum" sz="quarter" idx="5"/>
          </p:nvPr>
        </p:nvSpPr>
        <p:spPr/>
        <p:txBody>
          <a:bodyPr/>
          <a:lstStyle/>
          <a:p>
            <a:fld id="{6A98C66A-37AD-B442-AA1F-9FB43210F46E}" type="slidenum">
              <a:rPr lang="en-GB" smtClean="0"/>
              <a:t>49</a:t>
            </a:fld>
            <a:endParaRPr lang="en-GB"/>
          </a:p>
        </p:txBody>
      </p:sp>
    </p:spTree>
    <p:extLst>
      <p:ext uri="{BB962C8B-B14F-4D97-AF65-F5344CB8AC3E}">
        <p14:creationId xmlns:p14="http://schemas.microsoft.com/office/powerpoint/2010/main" val="1915530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4C4770-1541-470E-A491-D4726F6BAA9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GB">
              <a:latin typeface="Arial" charset="0"/>
            </a:endParaRPr>
          </a:p>
        </p:txBody>
      </p:sp>
    </p:spTree>
    <p:extLst>
      <p:ext uri="{BB962C8B-B14F-4D97-AF65-F5344CB8AC3E}">
        <p14:creationId xmlns:p14="http://schemas.microsoft.com/office/powerpoint/2010/main" val="149175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609558D-1C6A-441E-A0AF-FA83DB4C2DF1}" type="slidenum">
              <a:rPr lang="en-GB" smtClean="0"/>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a:effectLst/>
                <a:latin typeface="Calibri" panose="020F0502020204030204" pitchFamily="34" charset="0"/>
                <a:ea typeface="Times New Roman" panose="02020603050405020304" pitchFamily="18" charset="0"/>
                <a:cs typeface="Aptos" panose="020B0004020202020204" pitchFamily="34" charset="0"/>
              </a:rPr>
              <a:t>This year we are celebrating 40 years of ISIS operation.   Forty years characterised by scientific excellence, technical innovation and leadership.  40 years that includes 35,000 proposals to use the facility; 80,000 instrument days delivered; 60,000 user visits from 40 countries; and over 15,000 publications.</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a:effectLst/>
                <a:latin typeface="Calibri" panose="020F0502020204030204" pitchFamily="34" charset="0"/>
                <a:ea typeface="Times New Roman" panose="02020603050405020304" pitchFamily="18" charset="0"/>
                <a:cs typeface="Aptos" panose="020B0004020202020204" pitchFamily="34"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a:effectLst/>
                <a:latin typeface="Calibri" panose="020F0502020204030204" pitchFamily="34" charset="0"/>
                <a:ea typeface="Times New Roman" panose="02020603050405020304" pitchFamily="18" charset="0"/>
                <a:cs typeface="Aptos" panose="020B0004020202020204" pitchFamily="34" charset="0"/>
              </a:rPr>
              <a:t>ISIS is a world-leading asset for UK science and has the potential to continue to be, well into the future.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a:effectLst/>
                <a:latin typeface="Calibri" panose="020F0502020204030204" pitchFamily="34" charset="0"/>
                <a:ea typeface="Times New Roman" panose="02020603050405020304" pitchFamily="18" charset="0"/>
                <a:cs typeface="Aptos" panose="020B0004020202020204" pitchFamily="34" charset="0"/>
              </a:rPr>
              <a: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90752"/>
            <a:fld id="{F50DD43D-CE98-4D5A-A792-A022F5AB36F0}" type="slidenum">
              <a:rPr lang="en-GB">
                <a:solidFill>
                  <a:prstClr val="black"/>
                </a:solidFill>
                <a:latin typeface="Calibri" panose="020F0502020204030204"/>
              </a:rPr>
              <a:pPr defTabSz="990752"/>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65832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8D54EE-269B-47C9-AB85-5420A7E893B8}" type="slidenum">
              <a:rPr lang="en-GB" smtClean="0"/>
              <a:t>11</a:t>
            </a:fld>
            <a:endParaRPr lang="en-GB"/>
          </a:p>
        </p:txBody>
      </p:sp>
    </p:spTree>
    <p:extLst>
      <p:ext uri="{BB962C8B-B14F-4D97-AF65-F5344CB8AC3E}">
        <p14:creationId xmlns:p14="http://schemas.microsoft.com/office/powerpoint/2010/main" val="112054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Points to make:</a:t>
            </a:r>
          </a:p>
          <a:p>
            <a:endParaRPr lang="en-GB"/>
          </a:p>
          <a:p>
            <a:r>
              <a:rPr lang="en-GB"/>
              <a:t>Need</a:t>
            </a:r>
            <a:r>
              <a:rPr lang="en-GB" baseline="0"/>
              <a:t> to make a detector with a LOT of channels in a small space and also improve the signal processing for rate &amp; stability.</a:t>
            </a:r>
          </a:p>
          <a:p>
            <a:endParaRPr lang="en-GB" baseline="0"/>
          </a:p>
          <a:p>
            <a:r>
              <a:rPr lang="en-GB" sz="1800">
                <a:solidFill>
                  <a:srgbClr val="1F497D"/>
                </a:solidFill>
                <a:effectLst/>
                <a:latin typeface="Aptos" panose="020B0004020202020204" pitchFamily="34" charset="0"/>
                <a:ea typeface="Aptos" panose="020B0004020202020204" pitchFamily="34" charset="0"/>
                <a:cs typeface="Aptos" panose="020B0004020202020204" pitchFamily="34" charset="0"/>
              </a:rPr>
              <a:t>mention the increase in rate capability that peak fitting gives you compared with fixed discrimination?</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C4462-6088-4DD3-95F2-108D615AAB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21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6A98C66A-37AD-B442-AA1F-9FB43210F46E}" type="slidenum">
              <a:rPr lang="en-GB" smtClean="0"/>
              <a:t>17</a:t>
            </a:fld>
            <a:endParaRPr lang="en-GB"/>
          </a:p>
        </p:txBody>
      </p:sp>
    </p:spTree>
    <p:extLst>
      <p:ext uri="{BB962C8B-B14F-4D97-AF65-F5344CB8AC3E}">
        <p14:creationId xmlns:p14="http://schemas.microsoft.com/office/powerpoint/2010/main" val="207388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6A98C66A-37AD-B442-AA1F-9FB43210F46E}" type="slidenum">
              <a:rPr lang="en-GB" smtClean="0"/>
              <a:t>18</a:t>
            </a:fld>
            <a:endParaRPr lang="en-GB"/>
          </a:p>
        </p:txBody>
      </p:sp>
    </p:spTree>
    <p:extLst>
      <p:ext uri="{BB962C8B-B14F-4D97-AF65-F5344CB8AC3E}">
        <p14:creationId xmlns:p14="http://schemas.microsoft.com/office/powerpoint/2010/main" val="1327491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C950A0-5DFA-4EA5-A711-CF7AB63943A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D34E8-9B5E-457B-A9B9-A767514466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8167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146" name="Picture 2" descr="isissmallbott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60988"/>
            <a:ext cx="12192000" cy="1497012"/>
          </a:xfrm>
          <a:prstGeom prst="rect">
            <a:avLst/>
          </a:prstGeom>
          <a:noFill/>
          <a:extLst>
            <a:ext uri="{909E8E84-426E-40DD-AFC4-6F175D3DCCD1}">
              <a14:hiddenFill xmlns:a14="http://schemas.microsoft.com/office/drawing/2010/main">
                <a:solidFill>
                  <a:srgbClr val="FFFFFF"/>
                </a:solidFill>
              </a14:hiddenFill>
            </a:ext>
          </a:extLst>
        </p:spPr>
      </p:pic>
      <p:sp>
        <p:nvSpPr>
          <p:cNvPr id="6147" name="Rectangle 3"/>
          <p:cNvSpPr>
            <a:spLocks noGrp="1" noChangeArrowheads="1"/>
          </p:cNvSpPr>
          <p:nvPr>
            <p:ph type="ctrTitle"/>
          </p:nvPr>
        </p:nvSpPr>
        <p:spPr>
          <a:xfrm>
            <a:off x="914400" y="1700214"/>
            <a:ext cx="10363200" cy="1470025"/>
          </a:xfrm>
        </p:spPr>
        <p:txBody>
          <a:bodyPr/>
          <a:lstStyle>
            <a:lvl1pPr>
              <a:defRPr/>
            </a:lvl1pPr>
          </a:lstStyle>
          <a:p>
            <a:pPr lvl="0"/>
            <a:r>
              <a:rPr lang="en-US" altLang="en-US" noProof="0"/>
              <a:t>Click to edit Master title style</a:t>
            </a:r>
          </a:p>
        </p:txBody>
      </p:sp>
      <p:sp>
        <p:nvSpPr>
          <p:cNvPr id="6148" name="Rectangle 4"/>
          <p:cNvSpPr>
            <a:spLocks noGrp="1" noChangeArrowheads="1"/>
          </p:cNvSpPr>
          <p:nvPr>
            <p:ph type="subTitle" idx="1"/>
          </p:nvPr>
        </p:nvSpPr>
        <p:spPr>
          <a:xfrm>
            <a:off x="1828800" y="3429000"/>
            <a:ext cx="8534400" cy="1752600"/>
          </a:xfrm>
        </p:spPr>
        <p:txBody>
          <a:bodyPr/>
          <a:lstStyle>
            <a:lvl1pPr marL="0" indent="0" algn="ctr">
              <a:buFontTx/>
              <a:buNone/>
              <a:defRPr/>
            </a:lvl1pPr>
          </a:lstStyle>
          <a:p>
            <a:pPr lvl="0"/>
            <a:r>
              <a:rPr lang="en-US" altLang="en-US" noProof="0"/>
              <a:t>Click to edit Master subtitle style</a:t>
            </a:r>
          </a:p>
        </p:txBody>
      </p:sp>
      <p:sp>
        <p:nvSpPr>
          <p:cNvPr id="6149" name="Rectangle 5"/>
          <p:cNvSpPr>
            <a:spLocks noGrp="1" noChangeArrowheads="1"/>
          </p:cNvSpPr>
          <p:nvPr>
            <p:ph type="dt" sz="half" idx="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548201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079700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30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26400"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015646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pPr>
              <a:defRPr/>
            </a:pPr>
            <a:r>
              <a:rPr lang="en-GB">
                <a:solidFill>
                  <a:srgbClr val="000000"/>
                </a:solidFill>
              </a:rPr>
              <a:t>28/04/2009  Athens</a:t>
            </a:r>
            <a:endParaRPr lang="en-US">
              <a:solidFill>
                <a:srgbClr val="000000"/>
              </a:solidFill>
            </a:endParaRPr>
          </a:p>
        </p:txBody>
      </p:sp>
      <p:sp>
        <p:nvSpPr>
          <p:cNvPr id="9"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pPr>
              <a:defRPr/>
            </a:pPr>
            <a:fld id="{8E8C7125-98A3-40BE-A2AC-E56170CD96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297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9282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5737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1071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627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46261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132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5932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853505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3593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7403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30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26400"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6118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205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02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778250"/>
            <a:ext cx="5384800" cy="2027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2072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447729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20216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152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1" y="365127"/>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1"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1"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835707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1" y="365127"/>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7"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7"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7"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1"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530368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7"/>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423853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407647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27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4"/>
            <a:ext cx="9144000" cy="431349"/>
          </a:xfrm>
          <a:prstGeom prst="rect">
            <a:avLst/>
          </a:prstGeo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1" y="4610102"/>
            <a:ext cx="8648700" cy="263975"/>
          </a:xfrm>
        </p:spPr>
        <p:txBody>
          <a:bodyPr>
            <a:normAutofit/>
          </a:bodyPr>
          <a:lstStyle>
            <a:lvl1pPr marL="0" indent="0">
              <a:buNone/>
              <a:defRPr sz="1200">
                <a:solidFill>
                  <a:schemeClr val="tx2"/>
                </a:solidFill>
                <a:latin typeface="+mn-lt"/>
              </a:defRPr>
            </a:lvl1pPr>
            <a:lvl3pPr marL="6858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1" y="4930327"/>
            <a:ext cx="8648700" cy="263975"/>
          </a:xfrm>
        </p:spPr>
        <p:txBody>
          <a:bodyPr>
            <a:normAutofit/>
          </a:bodyPr>
          <a:lstStyle>
            <a:lvl1pPr marL="0" indent="0">
              <a:buNone/>
              <a:defRPr sz="1200">
                <a:solidFill>
                  <a:schemeClr val="tx2"/>
                </a:solidFill>
                <a:latin typeface="+mn-lt"/>
              </a:defRPr>
            </a:lvl1pPr>
            <a:lvl3pPr marL="685800" indent="0">
              <a:buNone/>
              <a:defRPr/>
            </a:lvl3pPr>
          </a:lstStyle>
          <a:p>
            <a:pPr lvl="0"/>
            <a:r>
              <a:rPr lang="en-US"/>
              <a:t>Click to edit date </a:t>
            </a:r>
          </a:p>
        </p:txBody>
      </p:sp>
    </p:spTree>
    <p:extLst>
      <p:ext uri="{BB962C8B-B14F-4D97-AF65-F5344CB8AC3E}">
        <p14:creationId xmlns:p14="http://schemas.microsoft.com/office/powerpoint/2010/main" val="2967443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700" y="1122363"/>
            <a:ext cx="11654683" cy="2387600"/>
          </a:xfrm>
          <a:prstGeom prst="rect">
            <a:avLst/>
          </a:prstGeom>
        </p:spPr>
        <p:txBody>
          <a:bodyPr anchor="b">
            <a:normAutofit/>
          </a:bodyPr>
          <a:lstStyle>
            <a:lvl1pPr algn="ctr">
              <a:defRPr sz="27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3"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736854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7"/>
            <a:ext cx="11654683"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700" y="1304927"/>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233731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40"/>
            <a:ext cx="11654683" cy="2852737"/>
          </a:xfrm>
          <a:prstGeom prst="rect">
            <a:avLst/>
          </a:prstGeom>
        </p:spPr>
        <p:txBody>
          <a:bodyPr anchor="b">
            <a:normAutofit/>
          </a:bodyPr>
          <a:lstStyle>
            <a:lvl1pPr>
              <a:defRPr sz="27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9"/>
            <a:ext cx="11654683" cy="448075"/>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347258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1" y="365127"/>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7"/>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51103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7"/>
            <a:ext cx="5580000" cy="745721"/>
          </a:xfrm>
          <a:prstGeom prst="rect">
            <a:avLst/>
          </a:prstGeom>
        </p:spPr>
        <p:txBody>
          <a:bodyPr anchor="b"/>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1" y="1304927"/>
            <a:ext cx="5580001" cy="745721"/>
          </a:xfrm>
          <a:prstGeom prst="rect">
            <a:avLst/>
          </a:prstGeom>
        </p:spPr>
        <p:txBody>
          <a:bodyPr anchor="b"/>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80"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1" y="365127"/>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647370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1" y="365127"/>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685099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1" y="365125"/>
            <a:ext cx="5825383" cy="4814280"/>
          </a:xfrm>
          <a:prstGeom prst="rect">
            <a:avLst/>
          </a:prstGeom>
        </p:spPr>
        <p:txBody>
          <a:bodyPr/>
          <a:lstStyle>
            <a:lvl1pPr>
              <a:defRPr sz="1500"/>
            </a:lvl1pPr>
            <a:lvl2pPr>
              <a:defRPr sz="1350"/>
            </a:lvl2pPr>
            <a:lvl3pPr>
              <a:defRPr sz="1350"/>
            </a:lvl3pPr>
            <a:lvl4pPr>
              <a:defRPr sz="1500"/>
            </a:lvl4pPr>
            <a:lvl5pPr>
              <a:defRPr sz="1500"/>
            </a:lvl5pPr>
            <a:lvl6pPr>
              <a:defRPr sz="1500"/>
            </a:lvl6pPr>
            <a:lvl7pPr>
              <a:defRPr sz="1500"/>
            </a:lvl7pPr>
            <a:lvl8pPr>
              <a:defRPr sz="1500"/>
            </a:lvl8pPr>
            <a:lvl9pPr>
              <a:defRPr sz="1500"/>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200150" marR="0" lvl="3"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1543050" marR="0" lvl="4"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2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7"/>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15378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8" y="365125"/>
            <a:ext cx="6738195" cy="4788126"/>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7" cy="3761080"/>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7"/>
            <a:ext cx="4638587"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140655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A4B926C9-EB72-4E7D-B07A-973BCC851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7403" y="5815538"/>
            <a:ext cx="1964599" cy="1042465"/>
          </a:xfrm>
          <a:prstGeom prst="rect">
            <a:avLst/>
          </a:prstGeom>
        </p:spPr>
      </p:pic>
      <p:pic>
        <p:nvPicPr>
          <p:cNvPr id="4" name="Picture 3">
            <a:extLst>
              <a:ext uri="{FF2B5EF4-FFF2-40B4-BE49-F238E27FC236}">
                <a16:creationId xmlns:a16="http://schemas.microsoft.com/office/drawing/2014/main" id="{245670CA-0583-4733-8684-BF2FD33C57A3}"/>
              </a:ext>
            </a:extLst>
          </p:cNvPr>
          <p:cNvPicPr>
            <a:picLocks noChangeAspect="1"/>
          </p:cNvPicPr>
          <p:nvPr userDrawn="1"/>
        </p:nvPicPr>
        <p:blipFill>
          <a:blip r:embed="rId3"/>
          <a:stretch>
            <a:fillRect/>
          </a:stretch>
        </p:blipFill>
        <p:spPr>
          <a:xfrm>
            <a:off x="2581742" y="6227183"/>
            <a:ext cx="2390633" cy="569357"/>
          </a:xfrm>
          <a:prstGeom prst="rect">
            <a:avLst/>
          </a:prstGeom>
        </p:spPr>
      </p:pic>
      <p:pic>
        <p:nvPicPr>
          <p:cNvPr id="6" name="Picture 5" descr="Logo&#10;&#10;Description automatically generated">
            <a:extLst>
              <a:ext uri="{FF2B5EF4-FFF2-40B4-BE49-F238E27FC236}">
                <a16:creationId xmlns:a16="http://schemas.microsoft.com/office/drawing/2014/main" id="{043F59B7-9036-4299-B781-FCAB3FD71A5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1186"/>
          <a:stretch/>
        </p:blipFill>
        <p:spPr>
          <a:xfrm>
            <a:off x="6303606" y="6150015"/>
            <a:ext cx="2839495" cy="1099956"/>
          </a:xfrm>
          <a:prstGeom prst="rect">
            <a:avLst/>
          </a:prstGeom>
        </p:spPr>
      </p:pic>
    </p:spTree>
    <p:extLst>
      <p:ext uri="{BB962C8B-B14F-4D97-AF65-F5344CB8AC3E}">
        <p14:creationId xmlns:p14="http://schemas.microsoft.com/office/powerpoint/2010/main" val="22570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4185520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96355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D91A89-AEBB-42C7-9642-E6F03A662D22}"/>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673BDB56-A814-4B3D-99EC-3526739FBC64}"/>
              </a:ext>
            </a:extLst>
          </p:cNvPr>
          <p:cNvSpPr>
            <a:spLocks noGrp="1"/>
          </p:cNvSpPr>
          <p:nvPr>
            <p:ph type="sldNum"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526540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ue">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7"/>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9" name="Picture Placeholder 8">
            <a:extLst>
              <a:ext uri="{FF2B5EF4-FFF2-40B4-BE49-F238E27FC236}">
                <a16:creationId xmlns:a16="http://schemas.microsoft.com/office/drawing/2014/main" id="{0B997599-2A9C-5AA0-31EE-2F7D816D3834}"/>
              </a:ext>
            </a:extLst>
          </p:cNvPr>
          <p:cNvSpPr>
            <a:spLocks noGrp="1"/>
          </p:cNvSpPr>
          <p:nvPr>
            <p:ph type="pic" sz="quarter" idx="10"/>
          </p:nvPr>
        </p:nvSpPr>
        <p:spPr>
          <a:xfrm>
            <a:off x="6972300" y="1304924"/>
            <a:ext cx="4953000" cy="4351338"/>
          </a:xfrm>
        </p:spPr>
        <p:txBody>
          <a:bodyPr/>
          <a:lstStyle/>
          <a:p>
            <a:endParaRPr lang="en-GB"/>
          </a:p>
        </p:txBody>
      </p:sp>
      <p:pic>
        <p:nvPicPr>
          <p:cNvPr id="13" name="Graphic 12">
            <a:extLst>
              <a:ext uri="{FF2B5EF4-FFF2-40B4-BE49-F238E27FC236}">
                <a16:creationId xmlns:a16="http://schemas.microsoft.com/office/drawing/2014/main" id="{6EE95479-118E-DBCE-93E7-E339ECCCE8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5867400" y="-2"/>
            <a:ext cx="6324600" cy="1091613"/>
          </a:xfrm>
          <a:prstGeom prst="rect">
            <a:avLst/>
          </a:prstGeom>
        </p:spPr>
      </p:pic>
      <p:sp>
        <p:nvSpPr>
          <p:cNvPr id="8" name="Text Placeholder 9">
            <a:extLst>
              <a:ext uri="{FF2B5EF4-FFF2-40B4-BE49-F238E27FC236}">
                <a16:creationId xmlns:a16="http://schemas.microsoft.com/office/drawing/2014/main" id="{6E2FDCEF-C9D2-66D0-BD32-C46658AAC73E}"/>
              </a:ext>
            </a:extLst>
          </p:cNvPr>
          <p:cNvSpPr>
            <a:spLocks noGrp="1"/>
          </p:cNvSpPr>
          <p:nvPr>
            <p:ph idx="1"/>
          </p:nvPr>
        </p:nvSpPr>
        <p:spPr>
          <a:xfrm>
            <a:off x="266700" y="1304925"/>
            <a:ext cx="6324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22830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27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4"/>
            <a:ext cx="9144000" cy="431349"/>
          </a:xfrm>
          <a:prstGeom prst="rect">
            <a:avLst/>
          </a:prstGeo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1" y="4610102"/>
            <a:ext cx="8648700" cy="263975"/>
          </a:xfrm>
        </p:spPr>
        <p:txBody>
          <a:bodyPr>
            <a:normAutofit/>
          </a:bodyPr>
          <a:lstStyle>
            <a:lvl1pPr marL="0" indent="0">
              <a:buNone/>
              <a:defRPr sz="1200">
                <a:solidFill>
                  <a:schemeClr val="tx2"/>
                </a:solidFill>
                <a:latin typeface="+mn-lt"/>
              </a:defRPr>
            </a:lvl1pPr>
            <a:lvl3pPr marL="6858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1" y="4930327"/>
            <a:ext cx="8648700" cy="263975"/>
          </a:xfrm>
        </p:spPr>
        <p:txBody>
          <a:bodyPr>
            <a:normAutofit/>
          </a:bodyPr>
          <a:lstStyle>
            <a:lvl1pPr marL="0" indent="0">
              <a:buNone/>
              <a:defRPr sz="1200">
                <a:solidFill>
                  <a:schemeClr val="tx2"/>
                </a:solidFill>
                <a:latin typeface="+mn-lt"/>
              </a:defRPr>
            </a:lvl1pPr>
            <a:lvl3pPr marL="685800" indent="0">
              <a:buNone/>
              <a:defRPr/>
            </a:lvl3pPr>
          </a:lstStyle>
          <a:p>
            <a:pPr lvl="0"/>
            <a:r>
              <a:rPr lang="en-US"/>
              <a:t>Click to edit date </a:t>
            </a:r>
          </a:p>
        </p:txBody>
      </p:sp>
    </p:spTree>
    <p:extLst>
      <p:ext uri="{BB962C8B-B14F-4D97-AF65-F5344CB8AC3E}">
        <p14:creationId xmlns:p14="http://schemas.microsoft.com/office/powerpoint/2010/main" val="3180850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C8C9C"/>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18687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620233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417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00BAC6-C683-C494-6ECF-60A87BB87696}"/>
              </a:ext>
            </a:extLst>
          </p:cNvPr>
          <p:cNvSpPr txBox="1"/>
          <p:nvPr userDrawn="1"/>
        </p:nvSpPr>
        <p:spPr>
          <a:xfrm>
            <a:off x="2256312" y="5320146"/>
            <a:ext cx="3673433" cy="1456706"/>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1526824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957249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1081781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4469137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241406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877215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153457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29875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392932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7566323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45287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57003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66921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0355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15597098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29257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34236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lide">
  <p:cSld name="2_Title Slide">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357793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00BAC6-C683-C494-6ECF-60A87BB87696}"/>
              </a:ext>
            </a:extLst>
          </p:cNvPr>
          <p:cNvSpPr txBox="1"/>
          <p:nvPr userDrawn="1"/>
        </p:nvSpPr>
        <p:spPr>
          <a:xfrm>
            <a:off x="2256312" y="5320146"/>
            <a:ext cx="3673433" cy="1456706"/>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3776121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820289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4106072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8135921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2670107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4120253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295057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934313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296736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493632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2846645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659191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1152224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06/01/2025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2091521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9C"/>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9782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309872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lide" preserve="1">
  <p:cSld name="2_Title Slide">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7344560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46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567151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47309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12440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63325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038349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728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45997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01929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986493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30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8"/>
            <a:ext cx="8026400"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158869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5384800" cy="4205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02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778250"/>
            <a:ext cx="5384800" cy="2027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671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8220710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746852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8325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6.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10.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2.png"/><Relationship Id="rId3" Type="http://schemas.openxmlformats.org/officeDocument/2006/relationships/slideLayout" Target="../slideLayouts/slideLayout65.xml"/><Relationship Id="rId21" Type="http://schemas.openxmlformats.org/officeDocument/2006/relationships/image" Target="../media/image10.pn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image" Target="../media/image4.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1.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1.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isissmallbottom"/>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360988"/>
            <a:ext cx="12192000" cy="1497012"/>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Rectangle 4"/>
          <p:cNvSpPr>
            <a:spLocks noGrp="1" noChangeArrowheads="1"/>
          </p:cNvSpPr>
          <p:nvPr>
            <p:ph type="body" idx="1"/>
          </p:nvPr>
        </p:nvSpPr>
        <p:spPr bwMode="auto">
          <a:xfrm>
            <a:off x="609600" y="1600200"/>
            <a:ext cx="10972800" cy="420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5"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latin typeface="Arial" charset="0"/>
            </a:endParaRPr>
          </a:p>
        </p:txBody>
      </p:sp>
    </p:spTree>
    <p:extLst>
      <p:ext uri="{BB962C8B-B14F-4D97-AF65-F5344CB8AC3E}">
        <p14:creationId xmlns:p14="http://schemas.microsoft.com/office/powerpoint/2010/main" val="18292683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isissmallbottom"/>
          <p:cNvPicPr>
            <a:picLocks noChangeAspect="1" noChangeArrowheads="1"/>
          </p:cNvPicPr>
          <p:nvPr userDrawn="1"/>
        </p:nvPicPr>
        <p:blipFill>
          <a:blip r:embed="rId15" cstate="print"/>
          <a:srcRect/>
          <a:stretch>
            <a:fillRect/>
          </a:stretch>
        </p:blipFill>
        <p:spPr bwMode="auto">
          <a:xfrm>
            <a:off x="0" y="5360988"/>
            <a:ext cx="12192000" cy="1497012"/>
          </a:xfrm>
          <a:prstGeom prst="rect">
            <a:avLst/>
          </a:prstGeom>
          <a:noFill/>
          <a:ln w="9525">
            <a:noFill/>
            <a:miter lim="800000"/>
            <a:headEnd/>
            <a:tailEnd/>
          </a:ln>
        </p:spPr>
      </p:pic>
      <p:sp>
        <p:nvSpPr>
          <p:cNvPr id="6147" name="Rectangle 3"/>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body" idx="1"/>
          </p:nvPr>
        </p:nvSpPr>
        <p:spPr bwMode="auto">
          <a:xfrm>
            <a:off x="609600" y="1600200"/>
            <a:ext cx="10972800" cy="4205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80773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a:stretch/>
        </p:blipFill>
        <p:spPr>
          <a:xfrm>
            <a:off x="1357"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7"/>
            <a:ext cx="11654683"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7"/>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06/01/2025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3" y="5367137"/>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7"/>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1" y="1304927"/>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F643A0EE-95E0-D2D7-9A78-A20B4DCF6083}"/>
              </a:ext>
            </a:extLst>
          </p:cNvPr>
          <p:cNvSpPr/>
          <p:nvPr userDrawn="1"/>
        </p:nvSpPr>
        <p:spPr>
          <a:xfrm>
            <a:off x="2312895" y="5732260"/>
            <a:ext cx="3657600" cy="1125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81547894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685800" rtl="0" eaLnBrk="1" latinLnBrk="0" hangingPunct="1">
        <a:lnSpc>
          <a:spcPct val="90000"/>
        </a:lnSpc>
        <a:spcBef>
          <a:spcPct val="0"/>
        </a:spcBef>
        <a:buNone/>
        <a:defRPr sz="2100" kern="1200">
          <a:solidFill>
            <a:srgbClr val="003088"/>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accent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67676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67676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67676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67676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95" y="0"/>
            <a:ext cx="12190811"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7"/>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60" y="1304925"/>
            <a:ext cx="11654683"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518347152"/>
      </p:ext>
    </p:extLst>
  </p:cSld>
  <p:clrMap bg1="lt1" tx1="dk1" bg2="lt2" tx2="dk2" accent1="accent1" accent2="accent2" accent3="accent3" accent4="accent4" accent5="accent5" accent6="accent6" hlink="hlink" folHlink="folHlink"/>
  <p:sldLayoutIdLst>
    <p:sldLayoutId id="2147483763" r:id="rId1"/>
    <p:sldLayoutId id="2147483764" r:id="rId2"/>
  </p:sldLayoutIdLst>
  <p:txStyles>
    <p:titleStyle>
      <a:lvl1pPr algn="l" defTabSz="685800" rtl="0" eaLnBrk="1" latinLnBrk="0" hangingPunct="1">
        <a:lnSpc>
          <a:spcPct val="90000"/>
        </a:lnSpc>
        <a:spcBef>
          <a:spcPct val="0"/>
        </a:spcBef>
        <a:buNone/>
        <a:defRPr sz="21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94" y="0"/>
            <a:ext cx="12190811"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pic>
        <p:nvPicPr>
          <p:cNvPr id="2" name="Picture 1" descr="A blue and white logo&#10;&#10;Description automatically generated">
            <a:extLst>
              <a:ext uri="{FF2B5EF4-FFF2-40B4-BE49-F238E27FC236}">
                <a16:creationId xmlns:a16="http://schemas.microsoft.com/office/drawing/2014/main" id="{76C6100B-5CD6-B4F1-AE36-982BA65DCD5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6700" y="5537123"/>
            <a:ext cx="1614952" cy="1036772"/>
          </a:xfrm>
          <a:prstGeom prst="rect">
            <a:avLst/>
          </a:prstGeom>
        </p:spPr>
      </p:pic>
    </p:spTree>
    <p:extLst>
      <p:ext uri="{BB962C8B-B14F-4D97-AF65-F5344CB8AC3E}">
        <p14:creationId xmlns:p14="http://schemas.microsoft.com/office/powerpoint/2010/main" val="3959666813"/>
      </p:ext>
    </p:extLst>
  </p:cSld>
  <p:clrMap bg1="lt1" tx1="dk1" bg2="lt2" tx2="dk2" accent1="accent1" accent2="accent2" accent3="accent3" accent4="accent4" accent5="accent5" accent6="accent6" hlink="hlink" folHlink="folHlink"/>
  <p:sldLayoutIdLst>
    <p:sldLayoutId id="2147483803" r:id="rId1"/>
    <p:sldLayoutId id="2147483839" r:id="rId2"/>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06/01/2025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Box 2">
            <a:extLst>
              <a:ext uri="{FF2B5EF4-FFF2-40B4-BE49-F238E27FC236}">
                <a16:creationId xmlns:a16="http://schemas.microsoft.com/office/drawing/2014/main" id="{A4CAF59F-1812-CD32-87E3-2FEAA4B7E9E5}"/>
              </a:ext>
            </a:extLst>
          </p:cNvPr>
          <p:cNvSpPr txBox="1"/>
          <p:nvPr userDrawn="1"/>
        </p:nvSpPr>
        <p:spPr>
          <a:xfrm>
            <a:off x="2256312" y="5320146"/>
            <a:ext cx="3673433" cy="1456706"/>
          </a:xfrm>
          <a:prstGeom prst="rect">
            <a:avLst/>
          </a:prstGeom>
          <a:solidFill>
            <a:schemeClr val="bg1"/>
          </a:solidFill>
        </p:spPr>
        <p:txBody>
          <a:bodyPr wrap="square" rtlCol="0">
            <a:spAutoFit/>
          </a:bodyPr>
          <a:lstStyle/>
          <a:p>
            <a:endParaRPr lang="en-GB"/>
          </a:p>
        </p:txBody>
      </p:sp>
      <p:grpSp>
        <p:nvGrpSpPr>
          <p:cNvPr id="15" name="Group 14">
            <a:extLst>
              <a:ext uri="{FF2B5EF4-FFF2-40B4-BE49-F238E27FC236}">
                <a16:creationId xmlns:a16="http://schemas.microsoft.com/office/drawing/2014/main" id="{BD7EC289-71F1-5FED-5D43-6399C525B2BA}"/>
              </a:ext>
            </a:extLst>
          </p:cNvPr>
          <p:cNvGrpSpPr/>
          <p:nvPr userDrawn="1"/>
        </p:nvGrpSpPr>
        <p:grpSpPr>
          <a:xfrm>
            <a:off x="11144816" y="5482500"/>
            <a:ext cx="1047184" cy="1375499"/>
            <a:chOff x="11144816" y="5482500"/>
            <a:chExt cx="1047184" cy="1375499"/>
          </a:xfrm>
        </p:grpSpPr>
        <p:grpSp>
          <p:nvGrpSpPr>
            <p:cNvPr id="14" name="Group 13">
              <a:extLst>
                <a:ext uri="{FF2B5EF4-FFF2-40B4-BE49-F238E27FC236}">
                  <a16:creationId xmlns:a16="http://schemas.microsoft.com/office/drawing/2014/main" id="{65AA5C20-ED4E-D770-29C5-A05C6700EF1E}"/>
                </a:ext>
              </a:extLst>
            </p:cNvPr>
            <p:cNvGrpSpPr/>
            <p:nvPr userDrawn="1"/>
          </p:nvGrpSpPr>
          <p:grpSpPr>
            <a:xfrm>
              <a:off x="11144816" y="5732261"/>
              <a:ext cx="1047184" cy="1125738"/>
              <a:chOff x="11144816" y="5732261"/>
              <a:chExt cx="1047184" cy="1125738"/>
            </a:xfrm>
          </p:grpSpPr>
          <p:sp>
            <p:nvSpPr>
              <p:cNvPr id="9" name="Rectangle 8">
                <a:extLst>
                  <a:ext uri="{FF2B5EF4-FFF2-40B4-BE49-F238E27FC236}">
                    <a16:creationId xmlns:a16="http://schemas.microsoft.com/office/drawing/2014/main" id="{21FEBCB5-2FBE-3F18-F23F-D20209E9F7E0}"/>
                  </a:ext>
                </a:extLst>
              </p:cNvPr>
              <p:cNvSpPr/>
              <p:nvPr userDrawn="1"/>
            </p:nvSpPr>
            <p:spPr>
              <a:xfrm>
                <a:off x="11144816" y="5732261"/>
                <a:ext cx="1047184" cy="1125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0206432-1157-C051-2030-8F74B7592F06}"/>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a:stretch/>
            </p:blipFill>
            <p:spPr>
              <a:xfrm>
                <a:off x="11252897" y="6102623"/>
                <a:ext cx="781920" cy="588411"/>
              </a:xfrm>
              <a:prstGeom prst="rect">
                <a:avLst/>
              </a:prstGeom>
            </p:spPr>
          </p:pic>
        </p:grpSp>
        <p:cxnSp>
          <p:nvCxnSpPr>
            <p:cNvPr id="12" name="Straight Connector 11">
              <a:extLst>
                <a:ext uri="{FF2B5EF4-FFF2-40B4-BE49-F238E27FC236}">
                  <a16:creationId xmlns:a16="http://schemas.microsoft.com/office/drawing/2014/main" id="{983B5422-611A-5E31-88A2-1642663BBDCA}"/>
                </a:ext>
              </a:extLst>
            </p:cNvPr>
            <p:cNvCxnSpPr/>
            <p:nvPr userDrawn="1"/>
          </p:nvCxnSpPr>
          <p:spPr>
            <a:xfrm flipH="1">
              <a:off x="11613639" y="5482500"/>
              <a:ext cx="109537" cy="4048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587927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46E3D24-6BCE-48F4-B6DB-AB007E8B5F8E}" type="datetimeFigureOut">
              <a:rPr lang="en-GB" smtClean="0"/>
              <a:pPr/>
              <a:t>06/01/2025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Box 2">
            <a:extLst>
              <a:ext uri="{FF2B5EF4-FFF2-40B4-BE49-F238E27FC236}">
                <a16:creationId xmlns:a16="http://schemas.microsoft.com/office/drawing/2014/main" id="{A4CAF59F-1812-CD32-87E3-2FEAA4B7E9E5}"/>
              </a:ext>
            </a:extLst>
          </p:cNvPr>
          <p:cNvSpPr txBox="1"/>
          <p:nvPr userDrawn="1"/>
        </p:nvSpPr>
        <p:spPr>
          <a:xfrm>
            <a:off x="2256312" y="5320146"/>
            <a:ext cx="3673433" cy="1456706"/>
          </a:xfrm>
          <a:prstGeom prst="rect">
            <a:avLst/>
          </a:prstGeom>
          <a:solidFill>
            <a:schemeClr val="bg1"/>
          </a:solidFill>
        </p:spPr>
        <p:txBody>
          <a:bodyPr wrap="square" rtlCol="0">
            <a:spAutoFit/>
          </a:bodyPr>
          <a:lstStyle/>
          <a:p>
            <a:endParaRPr lang="en-GB"/>
          </a:p>
        </p:txBody>
      </p:sp>
      <p:pic>
        <p:nvPicPr>
          <p:cNvPr id="17" name="Picture 5">
            <a:extLst>
              <a:ext uri="{FF2B5EF4-FFF2-40B4-BE49-F238E27FC236}">
                <a16:creationId xmlns:a16="http://schemas.microsoft.com/office/drawing/2014/main" id="{81246338-BA5E-D738-81CF-3A41D5B3A27D}"/>
              </a:ext>
            </a:extLst>
          </p:cNvPr>
          <p:cNvPicPr>
            <a:picLocks noChangeAspect="1" noChangeArrowheads="1"/>
          </p:cNvPicPr>
          <p:nvPr userDrawn="1"/>
        </p:nvPicPr>
        <p:blipFill rotWithShape="1">
          <a:blip r:embed="rId19" cstate="print"/>
          <a:srcRect l="54693" r="893" b="6680"/>
          <a:stretch/>
        </p:blipFill>
        <p:spPr bwMode="auto">
          <a:xfrm>
            <a:off x="8503001" y="5882366"/>
            <a:ext cx="2273088" cy="553315"/>
          </a:xfrm>
          <a:prstGeom prst="rect">
            <a:avLst/>
          </a:prstGeom>
          <a:noFill/>
          <a:ln w="9525">
            <a:noFill/>
            <a:miter lim="800000"/>
            <a:headEnd/>
            <a:tailEnd/>
          </a:ln>
        </p:spPr>
      </p:pic>
      <p:pic>
        <p:nvPicPr>
          <p:cNvPr id="11" name="Picture 10">
            <a:extLst>
              <a:ext uri="{FF2B5EF4-FFF2-40B4-BE49-F238E27FC236}">
                <a16:creationId xmlns:a16="http://schemas.microsoft.com/office/drawing/2014/main" id="{846B03DE-ED16-6D3E-FEE2-4E2E018FC303}"/>
              </a:ext>
            </a:extLst>
          </p:cNvPr>
          <p:cNvPicPr>
            <a:picLocks noChangeAspect="1"/>
          </p:cNvPicPr>
          <p:nvPr userDrawn="1"/>
        </p:nvPicPr>
        <p:blipFill>
          <a:blip r:embed="rId20"/>
          <a:stretch>
            <a:fillRect/>
          </a:stretch>
        </p:blipFill>
        <p:spPr>
          <a:xfrm>
            <a:off x="2505221" y="5879242"/>
            <a:ext cx="2260163" cy="538284"/>
          </a:xfrm>
          <a:prstGeom prst="rect">
            <a:avLst/>
          </a:prstGeom>
        </p:spPr>
      </p:pic>
      <p:grpSp>
        <p:nvGrpSpPr>
          <p:cNvPr id="15" name="Group 14">
            <a:extLst>
              <a:ext uri="{FF2B5EF4-FFF2-40B4-BE49-F238E27FC236}">
                <a16:creationId xmlns:a16="http://schemas.microsoft.com/office/drawing/2014/main" id="{BD7EC289-71F1-5FED-5D43-6399C525B2BA}"/>
              </a:ext>
            </a:extLst>
          </p:cNvPr>
          <p:cNvGrpSpPr/>
          <p:nvPr userDrawn="1"/>
        </p:nvGrpSpPr>
        <p:grpSpPr>
          <a:xfrm>
            <a:off x="11144816" y="5482500"/>
            <a:ext cx="1047184" cy="1375499"/>
            <a:chOff x="11144816" y="5482500"/>
            <a:chExt cx="1047184" cy="1375499"/>
          </a:xfrm>
        </p:grpSpPr>
        <p:grpSp>
          <p:nvGrpSpPr>
            <p:cNvPr id="14" name="Group 13">
              <a:extLst>
                <a:ext uri="{FF2B5EF4-FFF2-40B4-BE49-F238E27FC236}">
                  <a16:creationId xmlns:a16="http://schemas.microsoft.com/office/drawing/2014/main" id="{65AA5C20-ED4E-D770-29C5-A05C6700EF1E}"/>
                </a:ext>
              </a:extLst>
            </p:cNvPr>
            <p:cNvGrpSpPr/>
            <p:nvPr userDrawn="1"/>
          </p:nvGrpSpPr>
          <p:grpSpPr>
            <a:xfrm>
              <a:off x="11144816" y="5732261"/>
              <a:ext cx="1047184" cy="1125738"/>
              <a:chOff x="11144816" y="5732261"/>
              <a:chExt cx="1047184" cy="1125738"/>
            </a:xfrm>
          </p:grpSpPr>
          <p:sp>
            <p:nvSpPr>
              <p:cNvPr id="9" name="Rectangle 8">
                <a:extLst>
                  <a:ext uri="{FF2B5EF4-FFF2-40B4-BE49-F238E27FC236}">
                    <a16:creationId xmlns:a16="http://schemas.microsoft.com/office/drawing/2014/main" id="{21FEBCB5-2FBE-3F18-F23F-D20209E9F7E0}"/>
                  </a:ext>
                </a:extLst>
              </p:cNvPr>
              <p:cNvSpPr/>
              <p:nvPr userDrawn="1"/>
            </p:nvSpPr>
            <p:spPr>
              <a:xfrm>
                <a:off x="11144816" y="5732261"/>
                <a:ext cx="1047184" cy="1125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0206432-1157-C051-2030-8F74B7592F06}"/>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a:stretch/>
            </p:blipFill>
            <p:spPr>
              <a:xfrm>
                <a:off x="11252897" y="6102623"/>
                <a:ext cx="781920" cy="588411"/>
              </a:xfrm>
              <a:prstGeom prst="rect">
                <a:avLst/>
              </a:prstGeom>
            </p:spPr>
          </p:pic>
        </p:grpSp>
        <p:cxnSp>
          <p:nvCxnSpPr>
            <p:cNvPr id="12" name="Straight Connector 11">
              <a:extLst>
                <a:ext uri="{FF2B5EF4-FFF2-40B4-BE49-F238E27FC236}">
                  <a16:creationId xmlns:a16="http://schemas.microsoft.com/office/drawing/2014/main" id="{983B5422-611A-5E31-88A2-1642663BBDCA}"/>
                </a:ext>
              </a:extLst>
            </p:cNvPr>
            <p:cNvCxnSpPr/>
            <p:nvPr userDrawn="1"/>
          </p:nvCxnSpPr>
          <p:spPr>
            <a:xfrm flipH="1">
              <a:off x="11613639" y="5482500"/>
              <a:ext cx="109537" cy="4048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26" name="Picture 2" descr="rectangular logo on light and dark background graphic">
            <a:extLst>
              <a:ext uri="{FF2B5EF4-FFF2-40B4-BE49-F238E27FC236}">
                <a16:creationId xmlns:a16="http://schemas.microsoft.com/office/drawing/2014/main" id="{7E76D67D-B1C6-66EB-9295-5249E3BDB9CD}"/>
              </a:ext>
            </a:extLst>
          </p:cNvPr>
          <p:cNvPicPr>
            <a:picLocks noChangeAspect="1" noChangeArrowheads="1"/>
          </p:cNvPicPr>
          <p:nvPr userDrawn="1"/>
        </p:nvPicPr>
        <p:blipFill rotWithShape="1">
          <a:blip r:embed="rId22">
            <a:extLst>
              <a:ext uri="{28A0092B-C50C-407E-A947-70E740481C1C}">
                <a14:useLocalDpi xmlns:a14="http://schemas.microsoft.com/office/drawing/2010/main" val="0"/>
              </a:ext>
            </a:extLst>
          </a:blip>
          <a:srcRect l="8218" t="38783" r="58130" b="37478"/>
          <a:stretch/>
        </p:blipFill>
        <p:spPr bwMode="auto">
          <a:xfrm>
            <a:off x="5248888" y="5802325"/>
            <a:ext cx="2564297" cy="90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68674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Lst>
  <p:txStyles>
    <p:title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isissmallbottom"/>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5360988"/>
            <a:ext cx="121920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609600" y="1600200"/>
            <a:ext cx="109728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1758207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Lucida Sans"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7.xml"/><Relationship Id="rId5" Type="http://schemas.openxmlformats.org/officeDocument/2006/relationships/image" Target="../media/image30.em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5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microsoft.com/office/2018/10/relationships/comments" Target="../comments/modernComment_143_E3ED4F88.xml"/><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jpe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7.xml"/><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5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8.xml"/><Relationship Id="rId7" Type="http://schemas.openxmlformats.org/officeDocument/2006/relationships/image" Target="../media/image57.wmf"/><Relationship Id="rId2" Type="http://schemas.openxmlformats.org/officeDocument/2006/relationships/slideLayout" Target="../slideLayouts/slideLayout57.xml"/><Relationship Id="rId1" Type="http://schemas.openxmlformats.org/officeDocument/2006/relationships/tags" Target="../tags/tag1.xml"/><Relationship Id="rId6" Type="http://schemas.openxmlformats.org/officeDocument/2006/relationships/oleObject" Target="../embeddings/oleObject2.bin"/><Relationship Id="rId5" Type="http://schemas.openxmlformats.org/officeDocument/2006/relationships/image" Target="../media/image56.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73.png"/><Relationship Id="rId1" Type="http://schemas.openxmlformats.org/officeDocument/2006/relationships/slideLayout" Target="../slideLayouts/slideLayout52.xml"/><Relationship Id="rId6" Type="http://schemas.openxmlformats.org/officeDocument/2006/relationships/image" Target="../media/image61.png"/><Relationship Id="rId5" Type="http://schemas.openxmlformats.org/officeDocument/2006/relationships/image" Target="../media/image76.png"/><Relationship Id="rId4" Type="http://schemas.openxmlformats.org/officeDocument/2006/relationships/image" Target="../media/image60.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57.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7.xml"/><Relationship Id="rId6" Type="http://schemas.openxmlformats.org/officeDocument/2006/relationships/image" Target="../media/image72.wmf"/><Relationship Id="rId5" Type="http://schemas.openxmlformats.org/officeDocument/2006/relationships/image" Target="../media/image71.jpe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8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7.xml"/><Relationship Id="rId5" Type="http://schemas.openxmlformats.org/officeDocument/2006/relationships/image" Target="../media/image90.jpe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57.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72.wmf"/><Relationship Id="rId1" Type="http://schemas.openxmlformats.org/officeDocument/2006/relationships/slideLayout" Target="../slideLayouts/slideLayout48.xml"/><Relationship Id="rId4" Type="http://schemas.openxmlformats.org/officeDocument/2006/relationships/image" Target="../media/image103.emf"/></Relationships>
</file>

<file path=ppt/slides/_rels/slide3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3" Type="http://schemas.openxmlformats.org/officeDocument/2006/relationships/image" Target="../media/image104.png"/><Relationship Id="rId7" Type="http://schemas.openxmlformats.org/officeDocument/2006/relationships/image" Target="../media/image107.png"/><Relationship Id="rId12" Type="http://schemas.openxmlformats.org/officeDocument/2006/relationships/image" Target="../media/image111.png"/><Relationship Id="rId2" Type="http://schemas.openxmlformats.org/officeDocument/2006/relationships/notesSlide" Target="../notesSlides/notesSlide12.xml"/><Relationship Id="rId16" Type="http://schemas.openxmlformats.org/officeDocument/2006/relationships/hyperlink" Target="https://www.scd.stfc.ac.uk/Pages/Ada-Lovelace-Centre-Studentships.aspx#:~:text=%E2%80%8BAda%20Lovelace%20Centre%20is,closing%20date%209th%20December%202022." TargetMode="External"/><Relationship Id="rId1" Type="http://schemas.openxmlformats.org/officeDocument/2006/relationships/slideLayout" Target="../slideLayouts/slideLayout47.xml"/><Relationship Id="rId6" Type="http://schemas.openxmlformats.org/officeDocument/2006/relationships/image" Target="../media/image106.png"/><Relationship Id="rId11" Type="http://schemas.microsoft.com/office/2007/relationships/hdphoto" Target="../media/hdphoto2.wdp"/><Relationship Id="rId5" Type="http://schemas.openxmlformats.org/officeDocument/2006/relationships/image" Target="../media/image105.png"/><Relationship Id="rId15" Type="http://schemas.openxmlformats.org/officeDocument/2006/relationships/image" Target="../media/image113.png"/><Relationship Id="rId10" Type="http://schemas.openxmlformats.org/officeDocument/2006/relationships/image" Target="../media/image110.png"/><Relationship Id="rId4" Type="http://schemas.openxmlformats.org/officeDocument/2006/relationships/image" Target="../media/image36.png"/><Relationship Id="rId9" Type="http://schemas.openxmlformats.org/officeDocument/2006/relationships/image" Target="../media/image109.png"/><Relationship Id="rId1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image" Target="../media/image121.png"/><Relationship Id="rId1" Type="http://schemas.openxmlformats.org/officeDocument/2006/relationships/slideLayout" Target="../slideLayouts/slideLayout57.xml"/><Relationship Id="rId6" Type="http://schemas.openxmlformats.org/officeDocument/2006/relationships/image" Target="../media/image125.jpe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jpeg"/></Relationships>
</file>

<file path=ppt/slides/_rels/slide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57.xml"/><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57.xml"/><Relationship Id="rId4" Type="http://schemas.openxmlformats.org/officeDocument/2006/relationships/image" Target="../media/image136.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8.xml"/><Relationship Id="rId5" Type="http://schemas.openxmlformats.org/officeDocument/2006/relationships/image" Target="../media/image145.png"/><Relationship Id="rId4" Type="http://schemas.openxmlformats.org/officeDocument/2006/relationships/image" Target="../media/image1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xml"/><Relationship Id="rId1" Type="http://schemas.openxmlformats.org/officeDocument/2006/relationships/slideLayout" Target="../slideLayouts/slideLayout57.xml"/><Relationship Id="rId5" Type="http://schemas.openxmlformats.org/officeDocument/2006/relationships/image" Target="../media/image148.jpeg"/><Relationship Id="rId4" Type="http://schemas.openxmlformats.org/officeDocument/2006/relationships/image" Target="../media/image147.jpeg"/></Relationships>
</file>

<file path=ppt/slides/_rels/slide4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hyperlink" Target="https://journals.aps.org/prresearch/abstract/10.1103/PhysRevResearch.2.033161" TargetMode="External"/><Relationship Id="rId2" Type="http://schemas.openxmlformats.org/officeDocument/2006/relationships/image" Target="../media/image158.pn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7.xml"/><Relationship Id="rId1" Type="http://schemas.openxmlformats.org/officeDocument/2006/relationships/tags" Target="../tags/tag2.xml"/><Relationship Id="rId4" Type="http://schemas.openxmlformats.org/officeDocument/2006/relationships/image" Target="../media/image159.png"/></Relationships>
</file>

<file path=ppt/slides/_rels/slide5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50.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png"/></Relationships>
</file>

<file path=ppt/slides/_rels/slide5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34.jpeg"/><Relationship Id="rId7" Type="http://schemas.openxmlformats.org/officeDocument/2006/relationships/image" Target="../media/image177.png"/><Relationship Id="rId2" Type="http://schemas.openxmlformats.org/officeDocument/2006/relationships/image" Target="../media/image173.png"/><Relationship Id="rId1" Type="http://schemas.openxmlformats.org/officeDocument/2006/relationships/slideLayout" Target="../slideLayouts/slideLayout57.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 Id="rId9" Type="http://schemas.openxmlformats.org/officeDocument/2006/relationships/image" Target="../media/image179.png"/></Relationships>
</file>

<file path=ppt/slides/_rels/slide6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oleObject" Target="../embeddings/oleObject3.bin"/><Relationship Id="rId1" Type="http://schemas.openxmlformats.org/officeDocument/2006/relationships/slideLayout" Target="../slideLayouts/slideLayout48.xml"/><Relationship Id="rId4" Type="http://schemas.openxmlformats.org/officeDocument/2006/relationships/image" Target="../media/image143.png"/></Relationships>
</file>

<file path=ppt/slides/_rels/slide6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34.jpeg"/><Relationship Id="rId7" Type="http://schemas.openxmlformats.org/officeDocument/2006/relationships/image" Target="../media/image177.png"/><Relationship Id="rId2" Type="http://schemas.openxmlformats.org/officeDocument/2006/relationships/image" Target="../media/image173.png"/><Relationship Id="rId1" Type="http://schemas.openxmlformats.org/officeDocument/2006/relationships/slideLayout" Target="../slideLayouts/slideLayout57.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 Id="rId9" Type="http://schemas.openxmlformats.org/officeDocument/2006/relationships/image" Target="../media/image179.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7.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1E993D-8328-37FB-0AD3-3C8544731480}"/>
              </a:ext>
            </a:extLst>
          </p:cNvPr>
          <p:cNvSpPr>
            <a:spLocks noGrp="1"/>
          </p:cNvSpPr>
          <p:nvPr>
            <p:ph type="ctrTitle"/>
          </p:nvPr>
        </p:nvSpPr>
        <p:spPr>
          <a:xfrm>
            <a:off x="203200" y="2096858"/>
            <a:ext cx="6603458" cy="1138240"/>
          </a:xfrm>
        </p:spPr>
        <p:txBody>
          <a:bodyPr>
            <a:noAutofit/>
          </a:bodyPr>
          <a:lstStyle/>
          <a:p>
            <a:r>
              <a:rPr lang="en-GB" sz="2600" dirty="0"/>
              <a:t>Overview of the ISIS Muon beamlines</a:t>
            </a:r>
          </a:p>
        </p:txBody>
      </p:sp>
      <p:sp>
        <p:nvSpPr>
          <p:cNvPr id="5" name="Subtitle 4">
            <a:extLst>
              <a:ext uri="{FF2B5EF4-FFF2-40B4-BE49-F238E27FC236}">
                <a16:creationId xmlns:a16="http://schemas.microsoft.com/office/drawing/2014/main" id="{409DE31E-5504-99CB-7D36-0490207402E4}"/>
              </a:ext>
            </a:extLst>
          </p:cNvPr>
          <p:cNvSpPr>
            <a:spLocks noGrp="1"/>
          </p:cNvSpPr>
          <p:nvPr>
            <p:ph type="subTitle" idx="1"/>
          </p:nvPr>
        </p:nvSpPr>
        <p:spPr/>
        <p:txBody>
          <a:bodyPr/>
          <a:lstStyle/>
          <a:p>
            <a:r>
              <a:rPr lang="en-GB" dirty="0"/>
              <a:t>Adrian Hillier, ISIS Muon Group</a:t>
            </a:r>
          </a:p>
          <a:p>
            <a:endParaRPr lang="en-GB" dirty="0"/>
          </a:p>
        </p:txBody>
      </p:sp>
      <p:sp>
        <p:nvSpPr>
          <p:cNvPr id="6" name="Text Placeholder 5">
            <a:extLst>
              <a:ext uri="{FF2B5EF4-FFF2-40B4-BE49-F238E27FC236}">
                <a16:creationId xmlns:a16="http://schemas.microsoft.com/office/drawing/2014/main" id="{4D1503D3-4C9B-FCD1-0AAF-24620B145F8A}"/>
              </a:ext>
            </a:extLst>
          </p:cNvPr>
          <p:cNvSpPr>
            <a:spLocks noGrp="1"/>
          </p:cNvSpPr>
          <p:nvPr>
            <p:ph type="body" sz="quarter" idx="10"/>
          </p:nvPr>
        </p:nvSpPr>
        <p:spPr/>
        <p:txBody>
          <a:bodyPr>
            <a:normAutofit fontScale="92500" lnSpcReduction="20000"/>
          </a:bodyPr>
          <a:lstStyle/>
          <a:p>
            <a:r>
              <a:rPr lang="en-GB" dirty="0"/>
              <a:t>2</a:t>
            </a:r>
            <a:r>
              <a:rPr lang="en-GB" baseline="30000" dirty="0"/>
              <a:t>nd</a:t>
            </a:r>
            <a:r>
              <a:rPr lang="en-GB" dirty="0"/>
              <a:t> Workshop on Muon Technology and Industry, CSNS</a:t>
            </a:r>
          </a:p>
        </p:txBody>
      </p:sp>
      <p:sp>
        <p:nvSpPr>
          <p:cNvPr id="7" name="Text Placeholder 6">
            <a:extLst>
              <a:ext uri="{FF2B5EF4-FFF2-40B4-BE49-F238E27FC236}">
                <a16:creationId xmlns:a16="http://schemas.microsoft.com/office/drawing/2014/main" id="{8AABBD5B-6B8C-EF51-8B12-BBC9606692A1}"/>
              </a:ext>
            </a:extLst>
          </p:cNvPr>
          <p:cNvSpPr>
            <a:spLocks noGrp="1"/>
          </p:cNvSpPr>
          <p:nvPr>
            <p:ph type="body" sz="quarter" idx="11"/>
          </p:nvPr>
        </p:nvSpPr>
        <p:spPr/>
        <p:txBody>
          <a:bodyPr>
            <a:normAutofit fontScale="92500" lnSpcReduction="20000"/>
          </a:bodyPr>
          <a:lstStyle/>
          <a:p>
            <a:r>
              <a:rPr lang="en-GB" dirty="0"/>
              <a:t>January  2025</a:t>
            </a:r>
          </a:p>
        </p:txBody>
      </p:sp>
    </p:spTree>
    <p:extLst>
      <p:ext uri="{BB962C8B-B14F-4D97-AF65-F5344CB8AC3E}">
        <p14:creationId xmlns:p14="http://schemas.microsoft.com/office/powerpoint/2010/main" val="164733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9EF7-8842-B317-5841-8ABA89A67AD3}"/>
              </a:ext>
            </a:extLst>
          </p:cNvPr>
          <p:cNvSpPr>
            <a:spLocks noGrp="1"/>
          </p:cNvSpPr>
          <p:nvPr>
            <p:ph type="title"/>
          </p:nvPr>
        </p:nvSpPr>
        <p:spPr>
          <a:xfrm>
            <a:off x="303150" y="2884207"/>
            <a:ext cx="11087100" cy="472363"/>
          </a:xfrm>
        </p:spPr>
        <p:txBody>
          <a:bodyPr/>
          <a:lstStyle/>
          <a:p>
            <a:r>
              <a:rPr lang="en-GB" dirty="0"/>
              <a:t>Current Projects</a:t>
            </a:r>
          </a:p>
        </p:txBody>
      </p:sp>
    </p:spTree>
    <p:extLst>
      <p:ext uri="{BB962C8B-B14F-4D97-AF65-F5344CB8AC3E}">
        <p14:creationId xmlns:p14="http://schemas.microsoft.com/office/powerpoint/2010/main" val="93197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A1E01-425E-7930-29E7-116BDF319210}"/>
              </a:ext>
            </a:extLst>
          </p:cNvPr>
          <p:cNvSpPr>
            <a:spLocks noGrp="1"/>
          </p:cNvSpPr>
          <p:nvPr>
            <p:ph type="title"/>
          </p:nvPr>
        </p:nvSpPr>
        <p:spPr/>
        <p:txBody>
          <a:bodyPr/>
          <a:lstStyle/>
          <a:p>
            <a:r>
              <a:rPr lang="en-GB" dirty="0"/>
              <a:t>ISIS Proton Pulse Compression</a:t>
            </a:r>
          </a:p>
        </p:txBody>
      </p:sp>
      <p:pic>
        <p:nvPicPr>
          <p:cNvPr id="3" name="Picture 2">
            <a:extLst>
              <a:ext uri="{FF2B5EF4-FFF2-40B4-BE49-F238E27FC236}">
                <a16:creationId xmlns:a16="http://schemas.microsoft.com/office/drawing/2014/main" id="{01CAB229-A5E5-BF4D-84A1-FAC8A0F47D8F}"/>
              </a:ext>
            </a:extLst>
          </p:cNvPr>
          <p:cNvPicPr>
            <a:picLocks noChangeAspect="1"/>
          </p:cNvPicPr>
          <p:nvPr/>
        </p:nvPicPr>
        <p:blipFill rotWithShape="1">
          <a:blip r:embed="rId3"/>
          <a:srcRect r="319"/>
          <a:stretch/>
        </p:blipFill>
        <p:spPr>
          <a:xfrm>
            <a:off x="460128" y="2895014"/>
            <a:ext cx="5091617" cy="2641870"/>
          </a:xfrm>
          <a:prstGeom prst="rect">
            <a:avLst/>
          </a:prstGeom>
        </p:spPr>
      </p:pic>
      <p:pic>
        <p:nvPicPr>
          <p:cNvPr id="4" name="Picture 3" descr="A graph of a function&#10;&#10;Description automatically generated">
            <a:extLst>
              <a:ext uri="{FF2B5EF4-FFF2-40B4-BE49-F238E27FC236}">
                <a16:creationId xmlns:a16="http://schemas.microsoft.com/office/drawing/2014/main" id="{C0D49B9B-A266-4884-D301-CB298B3425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914" y="2351942"/>
            <a:ext cx="5021874" cy="3842920"/>
          </a:xfrm>
          <a:prstGeom prst="rect">
            <a:avLst/>
          </a:prstGeom>
        </p:spPr>
      </p:pic>
      <p:sp>
        <p:nvSpPr>
          <p:cNvPr id="5" name="TextBox 4">
            <a:extLst>
              <a:ext uri="{FF2B5EF4-FFF2-40B4-BE49-F238E27FC236}">
                <a16:creationId xmlns:a16="http://schemas.microsoft.com/office/drawing/2014/main" id="{C2F421DD-E415-BC25-E08B-F34703CA20A7}"/>
              </a:ext>
            </a:extLst>
          </p:cNvPr>
          <p:cNvSpPr txBox="1"/>
          <p:nvPr/>
        </p:nvSpPr>
        <p:spPr>
          <a:xfrm>
            <a:off x="5217760" y="6159012"/>
            <a:ext cx="5453737" cy="276999"/>
          </a:xfrm>
          <a:prstGeom prst="rect">
            <a:avLst/>
          </a:prstGeom>
          <a:noFill/>
        </p:spPr>
        <p:txBody>
          <a:bodyPr wrap="none" rtlCol="0">
            <a:spAutoFit/>
          </a:bodyPr>
          <a:lstStyle/>
          <a:p>
            <a:r>
              <a:rPr lang="en-GB" sz="1200"/>
              <a:t>Frequency response with and without pulse compression – </a:t>
            </a:r>
            <a:r>
              <a:rPr lang="en-GB" sz="1200" err="1"/>
              <a:t>MuSR</a:t>
            </a:r>
            <a:r>
              <a:rPr lang="en-GB" sz="1200"/>
              <a:t> Cycle 23_5</a:t>
            </a:r>
          </a:p>
        </p:txBody>
      </p:sp>
      <p:sp>
        <p:nvSpPr>
          <p:cNvPr id="7" name="TextBox 6">
            <a:extLst>
              <a:ext uri="{FF2B5EF4-FFF2-40B4-BE49-F238E27FC236}">
                <a16:creationId xmlns:a16="http://schemas.microsoft.com/office/drawing/2014/main" id="{9FF4C4BA-E0F9-6E1C-77E0-0F21DB4D449B}"/>
              </a:ext>
            </a:extLst>
          </p:cNvPr>
          <p:cNvSpPr txBox="1"/>
          <p:nvPr/>
        </p:nvSpPr>
        <p:spPr>
          <a:xfrm>
            <a:off x="1092066" y="874614"/>
            <a:ext cx="10007868" cy="1477328"/>
          </a:xfrm>
          <a:prstGeom prst="rect">
            <a:avLst/>
          </a:prstGeom>
          <a:noFill/>
        </p:spPr>
        <p:txBody>
          <a:bodyPr wrap="none" rtlCol="0">
            <a:spAutoFit/>
          </a:bodyPr>
          <a:lstStyle/>
          <a:p>
            <a:r>
              <a:rPr lang="en-GB" dirty="0"/>
              <a:t>Improving the performance of the muon spectrometers by optimising the proton beam</a:t>
            </a:r>
          </a:p>
          <a:p>
            <a:endParaRPr lang="en-GB" dirty="0"/>
          </a:p>
          <a:p>
            <a:r>
              <a:rPr lang="en-GB" dirty="0"/>
              <a:t>Shorter pulses give a better frequency response</a:t>
            </a:r>
          </a:p>
          <a:p>
            <a:endParaRPr lang="en-GB" dirty="0"/>
          </a:p>
          <a:p>
            <a:r>
              <a:rPr lang="en-GB" dirty="0"/>
              <a:t>Rotating phase space in the final stages of the proton acceleration reduces the pulse width (time)</a:t>
            </a:r>
          </a:p>
        </p:txBody>
      </p:sp>
    </p:spTree>
    <p:extLst>
      <p:ext uri="{BB962C8B-B14F-4D97-AF65-F5344CB8AC3E}">
        <p14:creationId xmlns:p14="http://schemas.microsoft.com/office/powerpoint/2010/main" val="38710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EAF4-527F-678A-3483-4B6AE4707327}"/>
              </a:ext>
            </a:extLst>
          </p:cNvPr>
          <p:cNvSpPr>
            <a:spLocks noGrp="1"/>
          </p:cNvSpPr>
          <p:nvPr>
            <p:ph type="title"/>
          </p:nvPr>
        </p:nvSpPr>
        <p:spPr/>
        <p:txBody>
          <a:bodyPr/>
          <a:lstStyle/>
          <a:p>
            <a:r>
              <a:rPr lang="en-GB" dirty="0"/>
              <a:t>Super-MuSR Science Drivers</a:t>
            </a:r>
          </a:p>
        </p:txBody>
      </p:sp>
      <p:sp>
        <p:nvSpPr>
          <p:cNvPr id="24" name="Text Placeholder 4">
            <a:extLst>
              <a:ext uri="{FF2B5EF4-FFF2-40B4-BE49-F238E27FC236}">
                <a16:creationId xmlns:a16="http://schemas.microsoft.com/office/drawing/2014/main" id="{5193A469-8231-065E-4F44-AF94E7DC243D}"/>
              </a:ext>
            </a:extLst>
          </p:cNvPr>
          <p:cNvSpPr txBox="1">
            <a:spLocks/>
          </p:cNvSpPr>
          <p:nvPr/>
        </p:nvSpPr>
        <p:spPr>
          <a:xfrm>
            <a:off x="448614" y="1288735"/>
            <a:ext cx="3691586"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Weak relaxations and detailed material characterisation</a:t>
            </a:r>
          </a:p>
        </p:txBody>
      </p:sp>
      <p:sp>
        <p:nvSpPr>
          <p:cNvPr id="25" name="Content Placeholder 5">
            <a:extLst>
              <a:ext uri="{FF2B5EF4-FFF2-40B4-BE49-F238E27FC236}">
                <a16:creationId xmlns:a16="http://schemas.microsoft.com/office/drawing/2014/main" id="{2BEC8A89-C4CE-81B1-B368-2F3481CDE7DB}"/>
              </a:ext>
            </a:extLst>
          </p:cNvPr>
          <p:cNvSpPr txBox="1">
            <a:spLocks/>
          </p:cNvSpPr>
          <p:nvPr/>
        </p:nvSpPr>
        <p:spPr>
          <a:xfrm>
            <a:off x="461315" y="2925699"/>
            <a:ext cx="4099410" cy="42374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P.K. Biswas </a:t>
            </a:r>
            <a:r>
              <a:rPr kumimoji="0" lang="en-GB" sz="1800" b="0" i="1"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et al.</a:t>
            </a:r>
            <a:r>
              <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 Nature </a:t>
            </a:r>
            <a:br>
              <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Communications </a:t>
            </a:r>
            <a:r>
              <a:rPr kumimoji="0" lang="en-GB" sz="1800" b="1"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12</a:t>
            </a:r>
            <a:r>
              <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 2504 (2021)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p:txBody>
      </p:sp>
      <p:sp>
        <p:nvSpPr>
          <p:cNvPr id="26" name="Text Placeholder 6">
            <a:extLst>
              <a:ext uri="{FF2B5EF4-FFF2-40B4-BE49-F238E27FC236}">
                <a16:creationId xmlns:a16="http://schemas.microsoft.com/office/drawing/2014/main" id="{48EC5AC8-E177-6A0B-8114-314C03F20FF4}"/>
              </a:ext>
            </a:extLst>
          </p:cNvPr>
          <p:cNvSpPr txBox="1">
            <a:spLocks/>
          </p:cNvSpPr>
          <p:nvPr/>
        </p:nvSpPr>
        <p:spPr>
          <a:xfrm>
            <a:off x="4806950" y="1288735"/>
            <a:ext cx="2578100"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Explicit calculation of </a:t>
            </a:r>
            <a:br>
              <a:rPr kumimoji="0" lang="en-GB"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relaxation functions</a:t>
            </a:r>
          </a:p>
        </p:txBody>
      </p:sp>
      <p:pic>
        <p:nvPicPr>
          <p:cNvPr id="27" name="Content Placeholder 8">
            <a:extLst>
              <a:ext uri="{FF2B5EF4-FFF2-40B4-BE49-F238E27FC236}">
                <a16:creationId xmlns:a16="http://schemas.microsoft.com/office/drawing/2014/main" id="{01C8A244-DC09-8D69-3F31-9653B22D2E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509" y="2071164"/>
            <a:ext cx="1638866" cy="2155824"/>
          </a:xfrm>
          <a:prstGeom prst="rect">
            <a:avLst/>
          </a:prstGeom>
        </p:spPr>
      </p:pic>
      <p:pic>
        <p:nvPicPr>
          <p:cNvPr id="28" name="Picture 27">
            <a:extLst>
              <a:ext uri="{FF2B5EF4-FFF2-40B4-BE49-F238E27FC236}">
                <a16:creationId xmlns:a16="http://schemas.microsoft.com/office/drawing/2014/main" id="{304916E7-86B1-641C-33A1-889BBB846637}"/>
              </a:ext>
            </a:extLst>
          </p:cNvPr>
          <p:cNvPicPr>
            <a:picLocks noChangeAspect="1"/>
          </p:cNvPicPr>
          <p:nvPr/>
        </p:nvPicPr>
        <p:blipFill>
          <a:blip r:embed="rId3"/>
          <a:stretch>
            <a:fillRect/>
          </a:stretch>
        </p:blipFill>
        <p:spPr>
          <a:xfrm>
            <a:off x="2011502" y="2107217"/>
            <a:ext cx="2549222" cy="2119771"/>
          </a:xfrm>
          <a:prstGeom prst="rect">
            <a:avLst/>
          </a:prstGeom>
        </p:spPr>
      </p:pic>
      <p:pic>
        <p:nvPicPr>
          <p:cNvPr id="29" name="Picture 28">
            <a:extLst>
              <a:ext uri="{FF2B5EF4-FFF2-40B4-BE49-F238E27FC236}">
                <a16:creationId xmlns:a16="http://schemas.microsoft.com/office/drawing/2014/main" id="{2C13016B-6E0A-33A0-E9C4-0A54C4F1787E}"/>
              </a:ext>
            </a:extLst>
          </p:cNvPr>
          <p:cNvPicPr>
            <a:picLocks noChangeAspect="1"/>
          </p:cNvPicPr>
          <p:nvPr/>
        </p:nvPicPr>
        <p:blipFill>
          <a:blip r:embed="rId4"/>
          <a:stretch>
            <a:fillRect/>
          </a:stretch>
        </p:blipFill>
        <p:spPr>
          <a:xfrm>
            <a:off x="4365626" y="2197370"/>
            <a:ext cx="3460750" cy="1903412"/>
          </a:xfrm>
          <a:prstGeom prst="rect">
            <a:avLst/>
          </a:prstGeom>
        </p:spPr>
      </p:pic>
      <p:sp>
        <p:nvSpPr>
          <p:cNvPr id="30" name="Content Placeholder 5">
            <a:extLst>
              <a:ext uri="{FF2B5EF4-FFF2-40B4-BE49-F238E27FC236}">
                <a16:creationId xmlns:a16="http://schemas.microsoft.com/office/drawing/2014/main" id="{C76B1B81-B92F-4901-D40A-772E938CF9EF}"/>
              </a:ext>
            </a:extLst>
          </p:cNvPr>
          <p:cNvSpPr txBox="1">
            <a:spLocks/>
          </p:cNvSpPr>
          <p:nvPr/>
        </p:nvSpPr>
        <p:spPr>
          <a:xfrm>
            <a:off x="4274972" y="2483886"/>
            <a:ext cx="3642056" cy="3412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None/>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Wingdings" pitchFamily="2" charset="2"/>
              <a:buNone/>
              <a:tabLst/>
              <a:defRPr/>
            </a:pPr>
            <a:r>
              <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J. M. Wilkinson and S. J. Blundell, </a:t>
            </a:r>
            <a:br>
              <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Physical Review Letters </a:t>
            </a:r>
            <a:r>
              <a:rPr kumimoji="0" lang="en-GB" altLang="en-US" sz="1800" b="1"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125</a:t>
            </a:r>
            <a:r>
              <a:rPr kumimoji="0" lang="en-GB" altLang="en-US"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 087201 (2020)</a:t>
            </a:r>
            <a:endPar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p:txBody>
      </p:sp>
      <p:sp>
        <p:nvSpPr>
          <p:cNvPr id="31" name="Text Placeholder 6">
            <a:extLst>
              <a:ext uri="{FF2B5EF4-FFF2-40B4-BE49-F238E27FC236}">
                <a16:creationId xmlns:a16="http://schemas.microsoft.com/office/drawing/2014/main" id="{2820818E-7C8F-C2F3-4C3A-4EC20B9F8301}"/>
              </a:ext>
            </a:extLst>
          </p:cNvPr>
          <p:cNvSpPr txBox="1">
            <a:spLocks/>
          </p:cNvSpPr>
          <p:nvPr/>
        </p:nvSpPr>
        <p:spPr>
          <a:xfrm>
            <a:off x="8324850" y="1283305"/>
            <a:ext cx="2578100"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Using both high rate and resolution</a:t>
            </a:r>
          </a:p>
        </p:txBody>
      </p:sp>
      <p:sp>
        <p:nvSpPr>
          <p:cNvPr id="33" name="Content Placeholder 5">
            <a:extLst>
              <a:ext uri="{FF2B5EF4-FFF2-40B4-BE49-F238E27FC236}">
                <a16:creationId xmlns:a16="http://schemas.microsoft.com/office/drawing/2014/main" id="{3A619441-B3EE-1FA4-3EEF-4AC2A0B5B117}"/>
              </a:ext>
            </a:extLst>
          </p:cNvPr>
          <p:cNvSpPr txBox="1">
            <a:spLocks/>
          </p:cNvSpPr>
          <p:nvPr/>
        </p:nvSpPr>
        <p:spPr>
          <a:xfrm>
            <a:off x="7826375" y="1659974"/>
            <a:ext cx="3642056" cy="5059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Font typeface="Wingdings" pitchFamily="2" charset="2"/>
              <a:buNone/>
              <a:tabLst/>
              <a:defRPr/>
            </a:pPr>
            <a:r>
              <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K. Tustain </a:t>
            </a:r>
            <a:r>
              <a:rPr kumimoji="0" lang="en-GB" sz="1800" b="0" i="1"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et al.</a:t>
            </a:r>
            <a:r>
              <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err="1">
                <a:ln>
                  <a:noFill/>
                </a:ln>
                <a:solidFill>
                  <a:srgbClr val="1E5DF8"/>
                </a:solidFill>
                <a:effectLst/>
                <a:uLnTx/>
                <a:uFillTx/>
                <a:latin typeface="Arial" panose="020B0604020202020204" pitchFamily="34" charset="0"/>
                <a:ea typeface="+mn-ea"/>
                <a:cs typeface="Arial" panose="020B0604020202020204" pitchFamily="34" charset="0"/>
              </a:rPr>
              <a:t>npj</a:t>
            </a:r>
            <a:r>
              <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 Quantum Materials </a:t>
            </a:r>
            <a:r>
              <a:rPr kumimoji="0" lang="en-GB" altLang="en-US" sz="1800" b="1"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5</a:t>
            </a:r>
            <a:r>
              <a:rPr kumimoji="0" lang="en-GB" altLang="en-US"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 74 (2020)</a:t>
            </a:r>
            <a:endParaRPr kumimoji="0" lang="en-GB" sz="18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Wingdings" pitchFamily="2" charset="2"/>
              <a:buChar char="§"/>
              <a:tabLst/>
              <a:defRPr/>
            </a:pPr>
            <a:endParaRPr kumimoji="0" lang="en-GB" sz="2000" b="0" i="0" u="none" strike="noStrike" kern="1200" cap="none" spc="0" normalizeH="0" baseline="0" noProof="0" dirty="0">
              <a:ln>
                <a:noFill/>
              </a:ln>
              <a:solidFill>
                <a:srgbClr val="D77900"/>
              </a:solidFill>
              <a:effectLst/>
              <a:uLnTx/>
              <a:uFillTx/>
              <a:latin typeface="Arial" panose="020B0604020202020204" pitchFamily="34" charset="0"/>
              <a:ea typeface="+mn-ea"/>
              <a:cs typeface="Arial" panose="020B0604020202020204" pitchFamily="34" charset="0"/>
            </a:endParaRPr>
          </a:p>
        </p:txBody>
      </p:sp>
      <p:pic>
        <p:nvPicPr>
          <p:cNvPr id="34" name="Picture 33">
            <a:extLst>
              <a:ext uri="{FF2B5EF4-FFF2-40B4-BE49-F238E27FC236}">
                <a16:creationId xmlns:a16="http://schemas.microsoft.com/office/drawing/2014/main" id="{64EE18CE-1E74-F1BA-14F9-26A5972DE375}"/>
              </a:ext>
            </a:extLst>
          </p:cNvPr>
          <p:cNvPicPr>
            <a:picLocks noChangeAspect="1"/>
          </p:cNvPicPr>
          <p:nvPr/>
        </p:nvPicPr>
        <p:blipFill>
          <a:blip r:embed="rId5"/>
          <a:stretch>
            <a:fillRect/>
          </a:stretch>
        </p:blipFill>
        <p:spPr>
          <a:xfrm>
            <a:off x="7863930" y="2341805"/>
            <a:ext cx="3657600" cy="1167788"/>
          </a:xfrm>
          <a:prstGeom prst="rect">
            <a:avLst/>
          </a:prstGeom>
        </p:spPr>
      </p:pic>
    </p:spTree>
    <p:extLst>
      <p:ext uri="{BB962C8B-B14F-4D97-AF65-F5344CB8AC3E}">
        <p14:creationId xmlns:p14="http://schemas.microsoft.com/office/powerpoint/2010/main" val="294948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2CB69AA-C70D-0836-51A1-F72DB5E361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12" y="2952714"/>
            <a:ext cx="4833343" cy="37874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DA7F60-DEE4-4099-9C5D-703437E7054B}"/>
              </a:ext>
            </a:extLst>
          </p:cNvPr>
          <p:cNvSpPr>
            <a:spLocks noGrp="1"/>
          </p:cNvSpPr>
          <p:nvPr>
            <p:ph type="title"/>
          </p:nvPr>
        </p:nvSpPr>
        <p:spPr>
          <a:xfrm>
            <a:off x="839788" y="365125"/>
            <a:ext cx="10515600" cy="583102"/>
          </a:xfrm>
        </p:spPr>
        <p:txBody>
          <a:bodyPr>
            <a:normAutofit/>
          </a:bodyPr>
          <a:lstStyle/>
          <a:p>
            <a:r>
              <a:rPr lang="en-GB"/>
              <a:t>Super-</a:t>
            </a:r>
            <a:r>
              <a:rPr lang="en-GB" err="1"/>
              <a:t>MuSR</a:t>
            </a:r>
            <a:endParaRPr lang="en-GB"/>
          </a:p>
        </p:txBody>
      </p:sp>
      <p:sp>
        <p:nvSpPr>
          <p:cNvPr id="6" name="Text Placeholder 5">
            <a:extLst>
              <a:ext uri="{FF2B5EF4-FFF2-40B4-BE49-F238E27FC236}">
                <a16:creationId xmlns:a16="http://schemas.microsoft.com/office/drawing/2014/main" id="{BA2FD707-40A1-4B12-80D7-F3F8CAC722DE}"/>
              </a:ext>
            </a:extLst>
          </p:cNvPr>
          <p:cNvSpPr>
            <a:spLocks noGrp="1"/>
          </p:cNvSpPr>
          <p:nvPr>
            <p:ph type="body" idx="1"/>
          </p:nvPr>
        </p:nvSpPr>
        <p:spPr>
          <a:xfrm>
            <a:off x="301224" y="489025"/>
            <a:ext cx="5657606" cy="823912"/>
          </a:xfrm>
        </p:spPr>
        <p:txBody>
          <a:bodyPr/>
          <a:lstStyle/>
          <a:p>
            <a:r>
              <a:rPr lang="en-GB"/>
              <a:t>Detector and instrument improvements</a:t>
            </a:r>
          </a:p>
        </p:txBody>
      </p:sp>
      <p:sp>
        <p:nvSpPr>
          <p:cNvPr id="7" name="Content Placeholder 6">
            <a:extLst>
              <a:ext uri="{FF2B5EF4-FFF2-40B4-BE49-F238E27FC236}">
                <a16:creationId xmlns:a16="http://schemas.microsoft.com/office/drawing/2014/main" id="{3713A6E4-AF2B-444E-B5DF-B7CB5407F1B7}"/>
              </a:ext>
            </a:extLst>
          </p:cNvPr>
          <p:cNvSpPr>
            <a:spLocks noGrp="1"/>
          </p:cNvSpPr>
          <p:nvPr>
            <p:ph sz="half" idx="2"/>
          </p:nvPr>
        </p:nvSpPr>
        <p:spPr>
          <a:xfrm>
            <a:off x="-196186" y="1436837"/>
            <a:ext cx="5657605" cy="3684588"/>
          </a:xfrm>
        </p:spPr>
        <p:txBody>
          <a:bodyPr/>
          <a:lstStyle/>
          <a:p>
            <a:pPr lvl="1"/>
            <a:r>
              <a:rPr lang="en-GB"/>
              <a:t>Use full muon flux and maximise information per muon</a:t>
            </a:r>
          </a:p>
          <a:p>
            <a:pPr lvl="1"/>
            <a:r>
              <a:rPr lang="en-GB"/>
              <a:t>New transverse magnet and cruciform with flypast tube</a:t>
            </a:r>
          </a:p>
          <a:p>
            <a:pPr lvl="1"/>
            <a:r>
              <a:rPr lang="en-GB"/>
              <a:t>Better zero-field (correcting quadrupolar terms)</a:t>
            </a:r>
          </a:p>
        </p:txBody>
      </p:sp>
      <p:sp>
        <p:nvSpPr>
          <p:cNvPr id="8" name="Text Placeholder 7">
            <a:extLst>
              <a:ext uri="{FF2B5EF4-FFF2-40B4-BE49-F238E27FC236}">
                <a16:creationId xmlns:a16="http://schemas.microsoft.com/office/drawing/2014/main" id="{45529674-80E0-4443-B7D1-5F22C7F0AA75}"/>
              </a:ext>
            </a:extLst>
          </p:cNvPr>
          <p:cNvSpPr>
            <a:spLocks noGrp="1"/>
          </p:cNvSpPr>
          <p:nvPr>
            <p:ph type="body" sz="quarter" idx="3"/>
          </p:nvPr>
        </p:nvSpPr>
        <p:spPr>
          <a:xfrm>
            <a:off x="6133454" y="489025"/>
            <a:ext cx="5657606" cy="823912"/>
          </a:xfrm>
        </p:spPr>
        <p:txBody>
          <a:bodyPr/>
          <a:lstStyle/>
          <a:p>
            <a:r>
              <a:rPr lang="en-GB"/>
              <a:t>Beamline improvements</a:t>
            </a:r>
          </a:p>
        </p:txBody>
      </p:sp>
      <p:sp>
        <p:nvSpPr>
          <p:cNvPr id="9" name="Content Placeholder 8">
            <a:extLst>
              <a:ext uri="{FF2B5EF4-FFF2-40B4-BE49-F238E27FC236}">
                <a16:creationId xmlns:a16="http://schemas.microsoft.com/office/drawing/2014/main" id="{E6427604-B0DC-4556-8F6A-AACAC74B22BC}"/>
              </a:ext>
            </a:extLst>
          </p:cNvPr>
          <p:cNvSpPr>
            <a:spLocks noGrp="1"/>
          </p:cNvSpPr>
          <p:nvPr>
            <p:ph sz="quarter" idx="4"/>
          </p:nvPr>
        </p:nvSpPr>
        <p:spPr>
          <a:xfrm>
            <a:off x="5628039" y="1436837"/>
            <a:ext cx="5657606" cy="3684588"/>
          </a:xfrm>
        </p:spPr>
        <p:txBody>
          <a:bodyPr/>
          <a:lstStyle/>
          <a:p>
            <a:pPr lvl="1"/>
            <a:r>
              <a:rPr lang="en-GB"/>
              <a:t>Pulse slicer reducing muon pulse length to ~10ns</a:t>
            </a:r>
          </a:p>
          <a:p>
            <a:pPr lvl="1"/>
            <a:r>
              <a:rPr lang="en-GB"/>
              <a:t>Spin rotators allowing higher transverse field experiments</a:t>
            </a:r>
          </a:p>
        </p:txBody>
      </p:sp>
      <p:pic>
        <p:nvPicPr>
          <p:cNvPr id="3" name="Content Placeholder 63">
            <a:extLst>
              <a:ext uri="{FF2B5EF4-FFF2-40B4-BE49-F238E27FC236}">
                <a16:creationId xmlns:a16="http://schemas.microsoft.com/office/drawing/2014/main" id="{551658EA-7F54-F965-B7CE-1D9CFA8B740A}"/>
              </a:ext>
            </a:extLst>
          </p:cNvPr>
          <p:cNvPicPr>
            <a:picLocks noChangeAspect="1"/>
          </p:cNvPicPr>
          <p:nvPr/>
        </p:nvPicPr>
        <p:blipFill>
          <a:blip r:embed="rId3"/>
          <a:stretch>
            <a:fillRect/>
          </a:stretch>
        </p:blipFill>
        <p:spPr>
          <a:xfrm>
            <a:off x="4682536" y="2215244"/>
            <a:ext cx="6910488" cy="4351338"/>
          </a:xfrm>
          <a:prstGeom prst="rect">
            <a:avLst/>
          </a:prstGeom>
          <a:effectLst>
            <a:softEdge rad="635000"/>
          </a:effectLst>
        </p:spPr>
      </p:pic>
      <p:pic>
        <p:nvPicPr>
          <p:cNvPr id="4" name="Picture 4" descr="A machine with wires and cables&#10;&#10;Description automatically generated">
            <a:extLst>
              <a:ext uri="{FF2B5EF4-FFF2-40B4-BE49-F238E27FC236}">
                <a16:creationId xmlns:a16="http://schemas.microsoft.com/office/drawing/2014/main" id="{9607A3C5-7F54-D230-C6ED-23A8A2CFB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530" y="4640678"/>
            <a:ext cx="2953115" cy="221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48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08377" y="112311"/>
            <a:ext cx="7100502" cy="19418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0" i="0" u="none" strike="noStrike" kern="1200" cap="none" spc="0" normalizeH="0" baseline="0" noProof="0">
              <a:ln>
                <a:noFill/>
              </a:ln>
              <a:solidFill>
                <a:srgbClr val="002060"/>
              </a:solidFill>
              <a:effectLst/>
              <a:uLnTx/>
              <a:uFillTx/>
              <a:latin typeface="Arial" panose="020B06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0" i="0" u="none" strike="noStrike" kern="1200" cap="none" spc="0" normalizeH="0" baseline="0" noProof="0">
              <a:ln>
                <a:noFill/>
              </a:ln>
              <a:solidFill>
                <a:srgbClr val="002060"/>
              </a:solidFill>
              <a:effectLst/>
              <a:uLnTx/>
              <a:uFillTx/>
              <a:latin typeface="Arial" panose="020B0604020202020204"/>
              <a:ea typeface="+mj-ea"/>
              <a:cs typeface="Calibri" panose="020F0502020204030204" pitchFamily="34" charset="0"/>
            </a:endParaRPr>
          </a:p>
        </p:txBody>
      </p:sp>
      <p:sp>
        <p:nvSpPr>
          <p:cNvPr id="19" name="Rectangle 18"/>
          <p:cNvSpPr/>
          <p:nvPr/>
        </p:nvSpPr>
        <p:spPr>
          <a:xfrm>
            <a:off x="19903" y="121642"/>
            <a:ext cx="637309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3"/>
                </a:solidFill>
                <a:latin typeface="Aptos Narrow" panose="020B0004020202020204" pitchFamily="34" charset="0"/>
                <a:ea typeface="Verdana"/>
                <a:cs typeface="Arial"/>
              </a:rPr>
              <a:t>To meet the SuperMuSR Specification:</a:t>
            </a:r>
          </a:p>
        </p:txBody>
      </p:sp>
      <p:grpSp>
        <p:nvGrpSpPr>
          <p:cNvPr id="12" name="Group 11"/>
          <p:cNvGrpSpPr/>
          <p:nvPr/>
        </p:nvGrpSpPr>
        <p:grpSpPr>
          <a:xfrm>
            <a:off x="242982" y="169595"/>
            <a:ext cx="11795651" cy="3032738"/>
            <a:chOff x="242982" y="169595"/>
            <a:chExt cx="11795651" cy="3032738"/>
          </a:xfrm>
        </p:grpSpPr>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2008" y="274458"/>
              <a:ext cx="4146625" cy="2927875"/>
            </a:xfrm>
            <a:prstGeom prst="rect">
              <a:avLst/>
            </a:prstGeom>
          </p:spPr>
        </p:pic>
        <p:grpSp>
          <p:nvGrpSpPr>
            <p:cNvPr id="42" name="Group 41"/>
            <p:cNvGrpSpPr/>
            <p:nvPr/>
          </p:nvGrpSpPr>
          <p:grpSpPr>
            <a:xfrm>
              <a:off x="242982" y="169595"/>
              <a:ext cx="10084606" cy="2227009"/>
              <a:chOff x="638629" y="278030"/>
              <a:chExt cx="10084606" cy="2227009"/>
            </a:xfrm>
          </p:grpSpPr>
          <p:sp>
            <p:nvSpPr>
              <p:cNvPr id="3" name="Oval 2"/>
              <p:cNvSpPr/>
              <p:nvPr/>
            </p:nvSpPr>
            <p:spPr>
              <a:xfrm>
                <a:off x="10200950" y="2010927"/>
                <a:ext cx="522285" cy="494112"/>
              </a:xfrm>
              <a:prstGeom prst="ellipse">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p:cNvSpPr txBox="1"/>
              <p:nvPr/>
            </p:nvSpPr>
            <p:spPr>
              <a:xfrm rot="21122570">
                <a:off x="8921053" y="278030"/>
                <a:ext cx="1264681" cy="307777"/>
              </a:xfrm>
              <a:prstGeom prst="rect">
                <a:avLst/>
              </a:prstGeom>
              <a:solidFill>
                <a:schemeClr val="bg1">
                  <a:lumMod val="95000"/>
                </a:schemeClr>
              </a:solidFill>
              <a:ln w="1905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One detector </a:t>
                </a:r>
              </a:p>
            </p:txBody>
          </p:sp>
          <p:cxnSp>
            <p:nvCxnSpPr>
              <p:cNvPr id="11" name="Straight Arrow Connector 10"/>
              <p:cNvCxnSpPr>
                <a:stCxn id="9" idx="2"/>
              </p:cNvCxnSpPr>
              <p:nvPr/>
            </p:nvCxnSpPr>
            <p:spPr>
              <a:xfrm>
                <a:off x="9574697" y="584325"/>
                <a:ext cx="193550" cy="54978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3" idx="2"/>
                <a:endCxn id="20" idx="3"/>
              </p:cNvCxnSpPr>
              <p:nvPr/>
            </p:nvCxnSpPr>
            <p:spPr>
              <a:xfrm flipH="1" flipV="1">
                <a:off x="7387772" y="1381163"/>
                <a:ext cx="2813178" cy="876820"/>
              </a:xfrm>
              <a:prstGeom prst="line">
                <a:avLst/>
              </a:pr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0" name="Rectangle 19"/>
              <p:cNvSpPr/>
              <p:nvPr/>
            </p:nvSpPr>
            <p:spPr>
              <a:xfrm>
                <a:off x="638629" y="1027220"/>
                <a:ext cx="6749143" cy="707886"/>
              </a:xfrm>
              <a:prstGeom prst="rect">
                <a:avLst/>
              </a:prstGeom>
              <a:ln>
                <a:solidFill>
                  <a:schemeClr val="bg2">
                    <a:lumMod val="90000"/>
                  </a:schemeClr>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Arial" panose="020B0604020202020204"/>
                    <a:ea typeface="+mn-ea"/>
                    <a:cs typeface="+mn-cs"/>
                  </a:rPr>
                  <a:t>Add 900 more detectors and shrink them to fit </a:t>
                </a:r>
                <a:r>
                  <a:rPr kumimoji="0" lang="en-GB" sz="2000" b="0" i="1" u="none" strike="noStrike" kern="1200" cap="none" spc="0" normalizeH="0" baseline="0" noProof="0">
                    <a:ln>
                      <a:noFill/>
                    </a:ln>
                    <a:solidFill>
                      <a:srgbClr val="002060"/>
                    </a:solidFill>
                    <a:effectLst/>
                    <a:uLnTx/>
                    <a:uFillTx/>
                    <a:latin typeface="Arial" panose="020B0604020202020204"/>
                    <a:ea typeface="+mn-ea"/>
                    <a:cs typeface="+mn-cs"/>
                  </a:rPr>
                  <a:t>inside</a:t>
                </a:r>
                <a:r>
                  <a:rPr kumimoji="0" lang="en-GB" sz="2000" b="0" i="0" u="none" strike="noStrike" kern="1200" cap="none" spc="0" normalizeH="0" baseline="0" noProof="0">
                    <a:ln>
                      <a:noFill/>
                    </a:ln>
                    <a:solidFill>
                      <a:srgbClr val="002060"/>
                    </a:solidFill>
                    <a:effectLst/>
                    <a:uLnTx/>
                    <a:uFillTx/>
                    <a:latin typeface="Arial" panose="020B0604020202020204"/>
                    <a:ea typeface="+mn-ea"/>
                    <a:cs typeface="+mn-cs"/>
                  </a:rPr>
                  <a:t> the 350mm bore of the magnet</a:t>
                </a:r>
              </a:p>
            </p:txBody>
          </p:sp>
        </p:grpSp>
      </p:grpSp>
      <p:grpSp>
        <p:nvGrpSpPr>
          <p:cNvPr id="43" name="Group 42"/>
          <p:cNvGrpSpPr/>
          <p:nvPr/>
        </p:nvGrpSpPr>
        <p:grpSpPr>
          <a:xfrm>
            <a:off x="242982" y="2253925"/>
            <a:ext cx="11795650" cy="4032575"/>
            <a:chOff x="638629" y="2362360"/>
            <a:chExt cx="11795650" cy="4032575"/>
          </a:xfrm>
        </p:grpSpPr>
        <p:sp>
          <p:nvSpPr>
            <p:cNvPr id="22" name="Rectangle 21"/>
            <p:cNvSpPr/>
            <p:nvPr/>
          </p:nvSpPr>
          <p:spPr>
            <a:xfrm>
              <a:off x="638629" y="2362360"/>
              <a:ext cx="6749143" cy="400110"/>
            </a:xfrm>
            <a:prstGeom prst="rect">
              <a:avLst/>
            </a:prstGeom>
            <a:ln>
              <a:solidFill>
                <a:schemeClr val="bg2">
                  <a:lumMod val="90000"/>
                </a:schemeClr>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a:ea typeface="+mn-ea"/>
                  <a:cs typeface="+mn-cs"/>
                </a:rPr>
                <a:t>Mitigate against the heat and field from the magnet</a:t>
              </a:r>
            </a:p>
          </p:txBody>
        </p:sp>
        <p:pic>
          <p:nvPicPr>
            <p:cNvPr id="23" name="Picture 22">
              <a:extLst>
                <a:ext uri="{FF2B5EF4-FFF2-40B4-BE49-F238E27FC236}">
                  <a16:creationId xmlns:a16="http://schemas.microsoft.com/office/drawing/2014/main" id="{56025B9D-C9B1-6B5B-6427-703D511F59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87654" y="3389724"/>
              <a:ext cx="4146625" cy="3005211"/>
            </a:xfrm>
            <a:prstGeom prst="rect">
              <a:avLst/>
            </a:prstGeom>
          </p:spPr>
        </p:pic>
      </p:grpSp>
      <p:grpSp>
        <p:nvGrpSpPr>
          <p:cNvPr id="44" name="Group 43"/>
          <p:cNvGrpSpPr/>
          <p:nvPr/>
        </p:nvGrpSpPr>
        <p:grpSpPr>
          <a:xfrm>
            <a:off x="242980" y="3096622"/>
            <a:ext cx="7275857" cy="3001818"/>
            <a:chOff x="638627" y="3205057"/>
            <a:chExt cx="7275857" cy="3001818"/>
          </a:xfrm>
        </p:grpSpPr>
        <p:sp>
          <p:nvSpPr>
            <p:cNvPr id="25" name="Rectangle 24"/>
            <p:cNvSpPr/>
            <p:nvPr/>
          </p:nvSpPr>
          <p:spPr>
            <a:xfrm>
              <a:off x="638627" y="3205057"/>
              <a:ext cx="6749145" cy="707886"/>
            </a:xfrm>
            <a:prstGeom prst="rect">
              <a:avLst/>
            </a:prstGeom>
            <a:ln>
              <a:solidFill>
                <a:schemeClr val="bg2">
                  <a:lumMod val="9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Arial" panose="020B0604020202020204"/>
                  <a:ea typeface="+mn-ea"/>
                  <a:cs typeface="+mn-cs"/>
                </a:rPr>
                <a:t>Overhaul signal processing and data pipeline to improve rate capability &amp; stability</a:t>
              </a:r>
            </a:p>
          </p:txBody>
        </p:sp>
        <p:pic>
          <p:nvPicPr>
            <p:cNvPr id="35" name="Picture 34">
              <a:extLst>
                <a:ext uri="{FF2B5EF4-FFF2-40B4-BE49-F238E27FC236}">
                  <a16:creationId xmlns:a16="http://schemas.microsoft.com/office/drawing/2014/main" id="{945BDE0D-C302-6409-8395-987B9D5B8DE9}"/>
                </a:ext>
              </a:extLst>
            </p:cNvPr>
            <p:cNvPicPr>
              <a:picLocks noChangeAspect="1"/>
            </p:cNvPicPr>
            <p:nvPr/>
          </p:nvPicPr>
          <p:blipFill>
            <a:blip r:embed="rId6"/>
            <a:stretch>
              <a:fillRect/>
            </a:stretch>
          </p:blipFill>
          <p:spPr>
            <a:xfrm>
              <a:off x="4600719" y="3980963"/>
              <a:ext cx="3313765" cy="2225912"/>
            </a:xfrm>
            <a:prstGeom prst="rect">
              <a:avLst/>
            </a:prstGeom>
          </p:spPr>
        </p:pic>
        <p:grpSp>
          <p:nvGrpSpPr>
            <p:cNvPr id="37" name="Group 36"/>
            <p:cNvGrpSpPr/>
            <p:nvPr/>
          </p:nvGrpSpPr>
          <p:grpSpPr>
            <a:xfrm>
              <a:off x="805658" y="4235397"/>
              <a:ext cx="3490571" cy="1618259"/>
              <a:chOff x="2463378" y="844793"/>
              <a:chExt cx="5752201" cy="3075670"/>
            </a:xfrm>
          </p:grpSpPr>
          <p:pic>
            <p:nvPicPr>
              <p:cNvPr id="38" name="Picture 3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97971" l="0" r="99286">
                            <a14:foregroundMark x1="4881" y1="92464" x2="5357" y2="91304"/>
                            <a14:foregroundMark x1="32619" y1="11594" x2="32619" y2="11594"/>
                            <a14:foregroundMark x1="46190" y1="12174" x2="46190" y2="12174"/>
                            <a14:foregroundMark x1="47619" y1="12174" x2="47619" y2="12174"/>
                            <a14:foregroundMark x1="19048" y1="15362" x2="19048" y2="15362"/>
                            <a14:foregroundMark x1="58095" y1="10435" x2="58095" y2="10435"/>
                            <a14:foregroundMark x1="67738" y1="5217" x2="67738" y2="5217"/>
                            <a14:foregroundMark x1="69881" y1="5217" x2="69881" y2="5217"/>
                            <a14:foregroundMark x1="71905" y1="5217" x2="71905" y2="5217"/>
                            <a14:foregroundMark x1="34286" y1="11884" x2="34286" y2="11884"/>
                            <a14:foregroundMark x1="40238" y1="92174" x2="40238" y2="92174"/>
                            <a14:foregroundMark x1="48095" y1="91884" x2="48095" y2="91884"/>
                            <a14:foregroundMark x1="14405" y1="91304" x2="14405" y2="91304"/>
                            <a14:foregroundMark x1="91310" y1="93623" x2="91310" y2="93623"/>
                            <a14:foregroundMark x1="96905" y1="96812" x2="96905" y2="96812"/>
                            <a14:foregroundMark x1="97857" y1="96232" x2="97857" y2="96232"/>
                            <a14:foregroundMark x1="86310" y1="92754" x2="86310" y2="92754"/>
                            <a14:foregroundMark x1="97857" y1="87246" x2="97857" y2="87246"/>
                            <a14:foregroundMark x1="2262" y1="88986" x2="2262" y2="88986"/>
                            <a14:foregroundMark x1="2024" y1="90725" x2="2024" y2="90725"/>
                            <a14:foregroundMark x1="2738" y1="91594" x2="2738" y2="91594"/>
                            <a14:foregroundMark x1="1190" y1="86087" x2="1190" y2="86087"/>
                            <a14:foregroundMark x1="20714" y1="10725" x2="20714" y2="10725"/>
                            <a14:foregroundMark x1="90357" y1="90725" x2="90357" y2="90725"/>
                            <a14:foregroundMark x1="91429" y1="96812" x2="91429" y2="96812"/>
                            <a14:foregroundMark x1="60238" y1="6377" x2="60238" y2="6377"/>
                            <a14:foregroundMark x1="60238" y1="10145" x2="60238" y2="10145"/>
                            <a14:foregroundMark x1="58571" y1="6377" x2="58571" y2="6377"/>
                            <a14:foregroundMark x1="58452" y1="8116" x2="58452" y2="8116"/>
                            <a14:foregroundMark x1="1905" y1="91594" x2="1905" y2="91594"/>
                            <a14:foregroundMark x1="2262" y1="91594" x2="2262" y2="91594"/>
                            <a14:foregroundMark x1="1786" y1="90145" x2="1786" y2="90145"/>
                            <a14:foregroundMark x1="4167" y1="91594" x2="4167" y2="91594"/>
                            <a14:foregroundMark x1="1190" y1="83768" x2="1190" y2="83768"/>
                            <a14:backgroundMark x1="17619" y1="92754" x2="17619" y2="92754"/>
                            <a14:backgroundMark x1="36429" y1="93043" x2="36429" y2="93043"/>
                            <a14:backgroundMark x1="50238" y1="94203" x2="50238" y2="94203"/>
                            <a14:backgroundMark x1="55952" y1="93623" x2="55952" y2="93623"/>
                            <a14:backgroundMark x1="61310" y1="93623" x2="61310" y2="93623"/>
                            <a14:backgroundMark x1="58571" y1="94203" x2="58571" y2="94203"/>
                            <a14:backgroundMark x1="63929" y1="93333" x2="63929" y2="93333"/>
                            <a14:backgroundMark x1="67976" y1="94203" x2="67976" y2="94203"/>
                            <a14:backgroundMark x1="72857" y1="93913" x2="72857" y2="93913"/>
                            <a14:backgroundMark x1="70238" y1="93333" x2="70238" y2="93333"/>
                            <a14:backgroundMark x1="75714" y1="93623" x2="75714" y2="93623"/>
                            <a14:backgroundMark x1="71667" y1="93333" x2="71667" y2="93333"/>
                            <a14:backgroundMark x1="69167" y1="93623" x2="69167" y2="93623"/>
                            <a14:backgroundMark x1="50476" y1="8986" x2="50476" y2="8986"/>
                            <a14:backgroundMark x1="46905" y1="13623" x2="46905" y2="13623"/>
                            <a14:backgroundMark x1="60000" y1="11304" x2="60000" y2="11304"/>
                            <a14:backgroundMark x1="60119" y1="13333" x2="60119" y2="13333"/>
                            <a14:backgroundMark x1="33571" y1="13043" x2="33571" y2="13043"/>
                            <a14:backgroundMark x1="84643" y1="93623" x2="84643" y2="93623"/>
                            <a14:backgroundMark x1="88571" y1="93043" x2="88571" y2="93043"/>
                            <a14:backgroundMark x1="14762" y1="93333" x2="14762" y2="93333"/>
                            <a14:backgroundMark x1="11429" y1="93043" x2="11429" y2="93043"/>
                            <a14:backgroundMark x1="12976" y1="92464" x2="12976" y2="92464"/>
                            <a14:backgroundMark x1="9167" y1="92174" x2="9167" y2="92174"/>
                            <a14:backgroundMark x1="7024" y1="92174" x2="7024" y2="92174"/>
                            <a14:backgroundMark x1="3333" y1="92174" x2="3333" y2="92174"/>
                            <a14:backgroundMark x1="5595" y1="92174" x2="5595" y2="92174"/>
                            <a14:backgroundMark x1="4881" y1="92464" x2="4881" y2="92464"/>
                            <a14:backgroundMark x1="2143" y1="86667" x2="2143" y2="86667"/>
                            <a14:backgroundMark x1="59167" y1="9855" x2="59167" y2="9855"/>
                          </a14:backgroundRemoval>
                        </a14:imgEffect>
                      </a14:imgLayer>
                    </a14:imgProps>
                  </a:ext>
                  <a:ext uri="{28A0092B-C50C-407E-A947-70E740481C1C}">
                    <a14:useLocalDpi xmlns:a14="http://schemas.microsoft.com/office/drawing/2010/main"/>
                  </a:ext>
                </a:extLst>
              </a:blip>
              <a:srcRect/>
              <a:stretch/>
            </p:blipFill>
            <p:spPr>
              <a:xfrm>
                <a:off x="2463378" y="1196093"/>
                <a:ext cx="5752201" cy="2724370"/>
              </a:xfrm>
              <a:prstGeom prst="rect">
                <a:avLst/>
              </a:prstGeom>
            </p:spPr>
          </p:pic>
          <p:pic>
            <p:nvPicPr>
              <p:cNvPr id="39" name="Picture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16590" y="844793"/>
                <a:ext cx="1027933" cy="579116"/>
              </a:xfrm>
              <a:prstGeom prst="rect">
                <a:avLst/>
              </a:prstGeom>
            </p:spPr>
          </p:pic>
          <p:pic>
            <p:nvPicPr>
              <p:cNvPr id="40" name="Picture 39">
                <a:extLst>
                  <a:ext uri="{FF2B5EF4-FFF2-40B4-BE49-F238E27FC236}">
                    <a16:creationId xmlns:a16="http://schemas.microsoft.com/office/drawing/2014/main" id="{AB6DF380-652D-EB53-613D-267255FD5A1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44524" y="939633"/>
                <a:ext cx="1027935" cy="402234"/>
              </a:xfrm>
              <a:prstGeom prst="rect">
                <a:avLst/>
              </a:prstGeom>
            </p:spPr>
          </p:pic>
          <p:pic>
            <p:nvPicPr>
              <p:cNvPr id="41" name="Picture 40">
                <a:extLst>
                  <a:ext uri="{FF2B5EF4-FFF2-40B4-BE49-F238E27FC236}">
                    <a16:creationId xmlns:a16="http://schemas.microsoft.com/office/drawing/2014/main" id="{CEA255B6-1E56-7894-6082-4DD03E2A813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5556" y="968794"/>
                <a:ext cx="763107" cy="373073"/>
              </a:xfrm>
              <a:prstGeom prst="rect">
                <a:avLst/>
              </a:prstGeom>
            </p:spPr>
          </p:pic>
        </p:grpSp>
      </p:grpSp>
    </p:spTree>
    <p:extLst>
      <p:ext uri="{BB962C8B-B14F-4D97-AF65-F5344CB8AC3E}">
        <p14:creationId xmlns:p14="http://schemas.microsoft.com/office/powerpoint/2010/main" val="382398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DC99F-D6FC-7802-F73A-8BCBC07EAFB9}"/>
              </a:ext>
            </a:extLst>
          </p:cNvPr>
          <p:cNvSpPr>
            <a:spLocks noGrp="1"/>
          </p:cNvSpPr>
          <p:nvPr>
            <p:ph type="title"/>
          </p:nvPr>
        </p:nvSpPr>
        <p:spPr/>
        <p:txBody>
          <a:bodyPr/>
          <a:lstStyle/>
          <a:p>
            <a:r>
              <a:rPr lang="en-GB" dirty="0"/>
              <a:t>Our Future Plans: </a:t>
            </a:r>
            <a:br>
              <a:rPr lang="en-GB" dirty="0"/>
            </a:br>
            <a:r>
              <a:rPr lang="en-GB" dirty="0"/>
              <a:t>Proposed Endeavour+ instruments</a:t>
            </a:r>
          </a:p>
        </p:txBody>
      </p:sp>
      <p:pic>
        <p:nvPicPr>
          <p:cNvPr id="3" name="Picture 3">
            <a:extLst>
              <a:ext uri="{FF2B5EF4-FFF2-40B4-BE49-F238E27FC236}">
                <a16:creationId xmlns:a16="http://schemas.microsoft.com/office/drawing/2014/main" id="{7964E6D7-B990-DB9A-0AE0-77796501E3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926" y="1733036"/>
            <a:ext cx="3055347" cy="286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85A34EA2-8586-FAEB-9BDB-1F9E804E1A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1809" y="1691394"/>
            <a:ext cx="2770067" cy="2864387"/>
          </a:xfrm>
          <a:prstGeom prst="rect">
            <a:avLst/>
          </a:prstGeom>
        </p:spPr>
      </p:pic>
      <p:sp>
        <p:nvSpPr>
          <p:cNvPr id="5" name="TextBox 4">
            <a:extLst>
              <a:ext uri="{FF2B5EF4-FFF2-40B4-BE49-F238E27FC236}">
                <a16:creationId xmlns:a16="http://schemas.microsoft.com/office/drawing/2014/main" id="{600687AB-4D41-CAEA-78DE-9F68B34F4C28}"/>
              </a:ext>
            </a:extLst>
          </p:cNvPr>
          <p:cNvSpPr txBox="1"/>
          <p:nvPr/>
        </p:nvSpPr>
        <p:spPr>
          <a:xfrm>
            <a:off x="1689021" y="1239716"/>
            <a:ext cx="659155" cy="369332"/>
          </a:xfrm>
          <a:prstGeom prst="rect">
            <a:avLst/>
          </a:prstGeom>
          <a:noFill/>
        </p:spPr>
        <p:txBody>
          <a:bodyPr wrap="none" rtlCol="0">
            <a:spAutoFit/>
          </a:bodyPr>
          <a:lstStyle/>
          <a:p>
            <a:r>
              <a:rPr lang="en-GB" err="1"/>
              <a:t>MuX</a:t>
            </a:r>
            <a:endParaRPr lang="en-GB"/>
          </a:p>
        </p:txBody>
      </p:sp>
      <p:sp>
        <p:nvSpPr>
          <p:cNvPr id="6" name="TextBox 5">
            <a:extLst>
              <a:ext uri="{FF2B5EF4-FFF2-40B4-BE49-F238E27FC236}">
                <a16:creationId xmlns:a16="http://schemas.microsoft.com/office/drawing/2014/main" id="{E40F1693-7C6F-94AC-DEC7-2F55F6F85214}"/>
              </a:ext>
            </a:extLst>
          </p:cNvPr>
          <p:cNvSpPr txBox="1"/>
          <p:nvPr/>
        </p:nvSpPr>
        <p:spPr>
          <a:xfrm>
            <a:off x="5010552" y="1239716"/>
            <a:ext cx="992579" cy="369332"/>
          </a:xfrm>
          <a:prstGeom prst="rect">
            <a:avLst/>
          </a:prstGeom>
          <a:noFill/>
        </p:spPr>
        <p:txBody>
          <a:bodyPr wrap="none" rtlCol="0">
            <a:spAutoFit/>
          </a:bodyPr>
          <a:lstStyle/>
          <a:p>
            <a:r>
              <a:rPr lang="en-GB" dirty="0" err="1"/>
              <a:t>NuEMU</a:t>
            </a:r>
            <a:endParaRPr lang="en-GB" dirty="0"/>
          </a:p>
        </p:txBody>
      </p:sp>
      <p:sp>
        <p:nvSpPr>
          <p:cNvPr id="7" name="TextBox 6">
            <a:extLst>
              <a:ext uri="{FF2B5EF4-FFF2-40B4-BE49-F238E27FC236}">
                <a16:creationId xmlns:a16="http://schemas.microsoft.com/office/drawing/2014/main" id="{374D08B0-059F-4136-C738-77E782BED118}"/>
              </a:ext>
            </a:extLst>
          </p:cNvPr>
          <p:cNvSpPr txBox="1"/>
          <p:nvPr/>
        </p:nvSpPr>
        <p:spPr>
          <a:xfrm>
            <a:off x="8998360" y="1239716"/>
            <a:ext cx="1056700" cy="369332"/>
          </a:xfrm>
          <a:prstGeom prst="rect">
            <a:avLst/>
          </a:prstGeom>
          <a:noFill/>
        </p:spPr>
        <p:txBody>
          <a:bodyPr wrap="none" rtlCol="0">
            <a:spAutoFit/>
          </a:bodyPr>
          <a:lstStyle/>
          <a:p>
            <a:r>
              <a:rPr lang="en-GB" dirty="0"/>
              <a:t>Chimera</a:t>
            </a:r>
          </a:p>
        </p:txBody>
      </p:sp>
      <p:pic>
        <p:nvPicPr>
          <p:cNvPr id="8" name="Picture 14" descr="sean1_4">
            <a:extLst>
              <a:ext uri="{FF2B5EF4-FFF2-40B4-BE49-F238E27FC236}">
                <a16:creationId xmlns:a16="http://schemas.microsoft.com/office/drawing/2014/main" id="{1D7ECFA6-88DF-5EDD-6787-0661ABEAA9B9}"/>
              </a:ext>
            </a:extLst>
          </p:cNvPr>
          <p:cNvPicPr>
            <a:picLocks noChangeAspect="1" noChangeArrowheads="1"/>
          </p:cNvPicPr>
          <p:nvPr/>
        </p:nvPicPr>
        <p:blipFill>
          <a:blip r:embed="rId4" cstate="print"/>
          <a:srcRect/>
          <a:stretch>
            <a:fillRect/>
          </a:stretch>
        </p:blipFill>
        <p:spPr bwMode="auto">
          <a:xfrm>
            <a:off x="6985921" y="1609048"/>
            <a:ext cx="2525179" cy="1987006"/>
          </a:xfrm>
          <a:prstGeom prst="rect">
            <a:avLst/>
          </a:prstGeom>
          <a:noFill/>
          <a:effectLst>
            <a:outerShdw blurRad="50800" dist="88900" dir="2700000" algn="ctr" rotWithShape="0">
              <a:srgbClr val="808080"/>
            </a:outerShdw>
          </a:effectLst>
        </p:spPr>
      </p:pic>
      <p:pic>
        <p:nvPicPr>
          <p:cNvPr id="9" name="Picture 8">
            <a:extLst>
              <a:ext uri="{FF2B5EF4-FFF2-40B4-BE49-F238E27FC236}">
                <a16:creationId xmlns:a16="http://schemas.microsoft.com/office/drawing/2014/main" id="{5DC5F581-7494-3866-A014-9C6C10DCAB33}"/>
              </a:ext>
            </a:extLst>
          </p:cNvPr>
          <p:cNvPicPr>
            <a:picLocks noChangeAspect="1"/>
          </p:cNvPicPr>
          <p:nvPr/>
        </p:nvPicPr>
        <p:blipFill rotWithShape="1">
          <a:blip r:embed="rId5"/>
          <a:srcRect t="28176"/>
          <a:stretch/>
        </p:blipFill>
        <p:spPr>
          <a:xfrm>
            <a:off x="8859716" y="2659756"/>
            <a:ext cx="2187819" cy="2749920"/>
          </a:xfrm>
          <a:prstGeom prst="rect">
            <a:avLst/>
          </a:prstGeom>
        </p:spPr>
      </p:pic>
      <p:sp>
        <p:nvSpPr>
          <p:cNvPr id="10" name="TextBox 9">
            <a:extLst>
              <a:ext uri="{FF2B5EF4-FFF2-40B4-BE49-F238E27FC236}">
                <a16:creationId xmlns:a16="http://schemas.microsoft.com/office/drawing/2014/main" id="{7B85D75F-7106-0359-874D-58FB4563685B}"/>
              </a:ext>
            </a:extLst>
          </p:cNvPr>
          <p:cNvSpPr txBox="1"/>
          <p:nvPr/>
        </p:nvSpPr>
        <p:spPr>
          <a:xfrm>
            <a:off x="438180" y="4846641"/>
            <a:ext cx="3160835" cy="646331"/>
          </a:xfrm>
          <a:prstGeom prst="rect">
            <a:avLst/>
          </a:prstGeom>
          <a:noFill/>
        </p:spPr>
        <p:txBody>
          <a:bodyPr wrap="square" rtlCol="0">
            <a:spAutoFit/>
          </a:bodyPr>
          <a:lstStyle/>
          <a:p>
            <a:r>
              <a:rPr lang="en-GB" dirty="0"/>
              <a:t>New instrument for elemental analysis x100 in rate</a:t>
            </a:r>
          </a:p>
        </p:txBody>
      </p:sp>
      <p:sp>
        <p:nvSpPr>
          <p:cNvPr id="11" name="TextBox 10">
            <a:extLst>
              <a:ext uri="{FF2B5EF4-FFF2-40B4-BE49-F238E27FC236}">
                <a16:creationId xmlns:a16="http://schemas.microsoft.com/office/drawing/2014/main" id="{DC2B4D9F-D1FD-124E-B087-5B72BB846823}"/>
              </a:ext>
            </a:extLst>
          </p:cNvPr>
          <p:cNvSpPr txBox="1"/>
          <p:nvPr/>
        </p:nvSpPr>
        <p:spPr>
          <a:xfrm>
            <a:off x="4229832" y="4846641"/>
            <a:ext cx="3160835" cy="646331"/>
          </a:xfrm>
          <a:prstGeom prst="rect">
            <a:avLst/>
          </a:prstGeom>
          <a:noFill/>
        </p:spPr>
        <p:txBody>
          <a:bodyPr wrap="square" rtlCol="0">
            <a:spAutoFit/>
          </a:bodyPr>
          <a:lstStyle/>
          <a:p>
            <a:r>
              <a:rPr lang="en-GB"/>
              <a:t>x5 data rate, improved frequency response</a:t>
            </a:r>
          </a:p>
        </p:txBody>
      </p:sp>
      <p:sp>
        <p:nvSpPr>
          <p:cNvPr id="12" name="TextBox 11">
            <a:extLst>
              <a:ext uri="{FF2B5EF4-FFF2-40B4-BE49-F238E27FC236}">
                <a16:creationId xmlns:a16="http://schemas.microsoft.com/office/drawing/2014/main" id="{3A4C1DDC-8C0F-F822-F1AF-48B05E5D686C}"/>
              </a:ext>
            </a:extLst>
          </p:cNvPr>
          <p:cNvSpPr txBox="1"/>
          <p:nvPr/>
        </p:nvSpPr>
        <p:spPr>
          <a:xfrm>
            <a:off x="7183315" y="5618201"/>
            <a:ext cx="3943350" cy="923330"/>
          </a:xfrm>
          <a:prstGeom prst="rect">
            <a:avLst/>
          </a:prstGeom>
          <a:noFill/>
        </p:spPr>
        <p:txBody>
          <a:bodyPr wrap="square" rtlCol="0">
            <a:spAutoFit/>
          </a:bodyPr>
          <a:lstStyle/>
          <a:p>
            <a:r>
              <a:rPr lang="en-GB"/>
              <a:t>Optimised µSR spectrometer for RIKEN-RAL facility</a:t>
            </a:r>
          </a:p>
          <a:p>
            <a:endParaRPr lang="en-GB"/>
          </a:p>
        </p:txBody>
      </p:sp>
    </p:spTree>
    <p:extLst>
      <p:ext uri="{BB962C8B-B14F-4D97-AF65-F5344CB8AC3E}">
        <p14:creationId xmlns:p14="http://schemas.microsoft.com/office/powerpoint/2010/main" val="16127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C53723-02AC-1931-19A3-764FC5CC5242}"/>
              </a:ext>
            </a:extLst>
          </p:cNvPr>
          <p:cNvSpPr txBox="1"/>
          <p:nvPr/>
        </p:nvSpPr>
        <p:spPr>
          <a:xfrm>
            <a:off x="702425" y="830729"/>
            <a:ext cx="10213225" cy="4801314"/>
          </a:xfrm>
          <a:prstGeom prst="rect">
            <a:avLst/>
          </a:prstGeom>
          <a:noFill/>
        </p:spPr>
        <p:txBody>
          <a:bodyPr wrap="square">
            <a:spAutoFit/>
          </a:bodyPr>
          <a:lstStyle/>
          <a:p>
            <a:r>
              <a:rPr lang="en-GB" b="1" dirty="0"/>
              <a:t>COMET – Computationally Optimised Muon Experimental Techniques </a:t>
            </a:r>
          </a:p>
          <a:p>
            <a:endParaRPr lang="en-GB" dirty="0"/>
          </a:p>
          <a:p>
            <a:pPr marL="285750" indent="-285750">
              <a:buClr>
                <a:srgbClr val="FF0000"/>
              </a:buClr>
              <a:buFont typeface="Wingdings" panose="05000000000000000000" pitchFamily="2" charset="2"/>
              <a:buChar char="Ø"/>
            </a:pPr>
            <a:r>
              <a:rPr lang="en-GB" dirty="0"/>
              <a:t>Continued development of a sustainable interactive analysis package for muon data, WIMDA. </a:t>
            </a:r>
          </a:p>
          <a:p>
            <a:pPr marL="285750" indent="-285750">
              <a:buClr>
                <a:srgbClr val="FF0000"/>
              </a:buClr>
              <a:buFont typeface="Wingdings" panose="05000000000000000000" pitchFamily="2" charset="2"/>
              <a:buChar char="Ø"/>
            </a:pPr>
            <a:endParaRPr lang="en-GB" dirty="0"/>
          </a:p>
          <a:p>
            <a:pPr marL="285750" indent="-285750">
              <a:buClr>
                <a:srgbClr val="FF0000"/>
              </a:buClr>
              <a:buFont typeface="Wingdings" panose="05000000000000000000" pitchFamily="2" charset="2"/>
              <a:buChar char="Ø"/>
            </a:pPr>
            <a:r>
              <a:rPr lang="en-GB" dirty="0"/>
              <a:t>Development of sustainable software for simulation of the response of the muon polarisation - ‘Quantum-</a:t>
            </a:r>
            <a:r>
              <a:rPr lang="en-GB" dirty="0" err="1"/>
              <a:t>MuSpinSim</a:t>
            </a:r>
            <a:r>
              <a:rPr lang="en-GB" dirty="0"/>
              <a:t>’. </a:t>
            </a:r>
          </a:p>
          <a:p>
            <a:pPr marL="285750" indent="-285750">
              <a:buClr>
                <a:srgbClr val="FF0000"/>
              </a:buClr>
              <a:buFont typeface="Wingdings" panose="05000000000000000000" pitchFamily="2" charset="2"/>
              <a:buChar char="Ø"/>
            </a:pPr>
            <a:endParaRPr lang="en-GB" dirty="0"/>
          </a:p>
          <a:p>
            <a:pPr marL="285750" indent="-285750">
              <a:buClr>
                <a:srgbClr val="FF0000"/>
              </a:buClr>
              <a:buFont typeface="Wingdings" panose="05000000000000000000" pitchFamily="2" charset="2"/>
              <a:buChar char="Ø"/>
            </a:pPr>
            <a:r>
              <a:rPr lang="en-GB" dirty="0"/>
              <a:t>Development of DFT methods for determining the muon site/charge state in materials, ‘</a:t>
            </a:r>
            <a:r>
              <a:rPr lang="en-GB" dirty="0" err="1"/>
              <a:t>pymuon</a:t>
            </a:r>
            <a:r>
              <a:rPr lang="en-GB" dirty="0"/>
              <a:t>-suite’ to aid these calculations and ‘Muon Galaxy’ as a user interface. </a:t>
            </a:r>
          </a:p>
          <a:p>
            <a:pPr marL="285750" indent="-285750">
              <a:buClr>
                <a:srgbClr val="FF0000"/>
              </a:buClr>
              <a:buFont typeface="Wingdings" panose="05000000000000000000" pitchFamily="2" charset="2"/>
              <a:buChar char="Ø"/>
            </a:pPr>
            <a:endParaRPr lang="en-GB" dirty="0"/>
          </a:p>
          <a:p>
            <a:pPr marL="285750" indent="-285750">
              <a:buClr>
                <a:srgbClr val="FF0000"/>
              </a:buClr>
              <a:buFont typeface="Wingdings" panose="05000000000000000000" pitchFamily="2" charset="2"/>
              <a:buChar char="Ø"/>
            </a:pPr>
            <a:r>
              <a:rPr lang="en-GB" dirty="0"/>
              <a:t>Development of ‘</a:t>
            </a:r>
            <a:r>
              <a:rPr lang="en-GB" dirty="0" err="1"/>
              <a:t>MuDirac</a:t>
            </a:r>
            <a:r>
              <a:rPr lang="en-GB" dirty="0"/>
              <a:t>’ for muonic x-ray measurements.</a:t>
            </a:r>
          </a:p>
          <a:p>
            <a:pPr marL="285750" indent="-285750">
              <a:buClr>
                <a:srgbClr val="FF0000"/>
              </a:buClr>
              <a:buFont typeface="Wingdings" panose="05000000000000000000" pitchFamily="2" charset="2"/>
              <a:buChar char="Ø"/>
            </a:pPr>
            <a:endParaRPr lang="en-GB" dirty="0"/>
          </a:p>
          <a:p>
            <a:pPr marL="285750" indent="-285750">
              <a:buClr>
                <a:srgbClr val="FF0000"/>
              </a:buClr>
              <a:buFont typeface="Wingdings" panose="05000000000000000000" pitchFamily="2" charset="2"/>
              <a:buChar char="Ø"/>
            </a:pPr>
            <a:r>
              <a:rPr lang="en-GB" dirty="0"/>
              <a:t>Development of machine learning applications for muons. </a:t>
            </a:r>
          </a:p>
          <a:p>
            <a:pPr marL="285750" indent="-285750">
              <a:buClr>
                <a:srgbClr val="FF0000"/>
              </a:buClr>
              <a:buFont typeface="Wingdings" panose="05000000000000000000" pitchFamily="2" charset="2"/>
              <a:buChar char="Ø"/>
            </a:pPr>
            <a:endParaRPr lang="en-GB" dirty="0"/>
          </a:p>
          <a:p>
            <a:pPr marL="285750" indent="-285750">
              <a:buClr>
                <a:srgbClr val="FF0000"/>
              </a:buClr>
              <a:buFont typeface="Wingdings" panose="05000000000000000000" pitchFamily="2" charset="2"/>
              <a:buChar char="Ø"/>
            </a:pPr>
            <a:r>
              <a:rPr lang="en-GB" dirty="0"/>
              <a:t>Development of e-learning materials for training. </a:t>
            </a:r>
          </a:p>
          <a:p>
            <a:endParaRPr lang="en-GB" dirty="0"/>
          </a:p>
          <a:p>
            <a:endParaRPr lang="en-GB" dirty="0"/>
          </a:p>
        </p:txBody>
      </p:sp>
      <p:sp>
        <p:nvSpPr>
          <p:cNvPr id="4" name="Title 3">
            <a:extLst>
              <a:ext uri="{FF2B5EF4-FFF2-40B4-BE49-F238E27FC236}">
                <a16:creationId xmlns:a16="http://schemas.microsoft.com/office/drawing/2014/main" id="{F7985771-4C5D-24CD-FA9D-5342BC4D7CA3}"/>
              </a:ext>
            </a:extLst>
          </p:cNvPr>
          <p:cNvSpPr>
            <a:spLocks noGrp="1"/>
          </p:cNvSpPr>
          <p:nvPr>
            <p:ph type="title"/>
          </p:nvPr>
        </p:nvSpPr>
        <p:spPr/>
        <p:txBody>
          <a:bodyPr/>
          <a:lstStyle/>
          <a:p>
            <a:r>
              <a:rPr lang="en-GB"/>
              <a:t>New ‘Instrument’ -  COMET</a:t>
            </a:r>
            <a:br>
              <a:rPr lang="en-GB"/>
            </a:br>
            <a:endParaRPr lang="en-GB"/>
          </a:p>
        </p:txBody>
      </p:sp>
      <p:pic>
        <p:nvPicPr>
          <p:cNvPr id="2" name="Picture 1">
            <a:extLst>
              <a:ext uri="{FF2B5EF4-FFF2-40B4-BE49-F238E27FC236}">
                <a16:creationId xmlns:a16="http://schemas.microsoft.com/office/drawing/2014/main" id="{29D8D72F-703F-C16D-5347-8235EAFE62C7}"/>
              </a:ext>
            </a:extLst>
          </p:cNvPr>
          <p:cNvPicPr>
            <a:picLocks noChangeAspect="1"/>
          </p:cNvPicPr>
          <p:nvPr/>
        </p:nvPicPr>
        <p:blipFill>
          <a:blip r:embed="rId2"/>
          <a:stretch>
            <a:fillRect/>
          </a:stretch>
        </p:blipFill>
        <p:spPr>
          <a:xfrm>
            <a:off x="2022140" y="5788136"/>
            <a:ext cx="2605800" cy="930643"/>
          </a:xfrm>
          <a:prstGeom prst="rect">
            <a:avLst/>
          </a:prstGeom>
        </p:spPr>
      </p:pic>
      <p:pic>
        <p:nvPicPr>
          <p:cNvPr id="5" name="Picture 4">
            <a:extLst>
              <a:ext uri="{FF2B5EF4-FFF2-40B4-BE49-F238E27FC236}">
                <a16:creationId xmlns:a16="http://schemas.microsoft.com/office/drawing/2014/main" id="{18233433-3D80-5317-0D7C-4236957333BD}"/>
              </a:ext>
            </a:extLst>
          </p:cNvPr>
          <p:cNvPicPr>
            <a:picLocks noChangeAspect="1"/>
          </p:cNvPicPr>
          <p:nvPr/>
        </p:nvPicPr>
        <p:blipFill>
          <a:blip r:embed="rId3"/>
          <a:stretch>
            <a:fillRect/>
          </a:stretch>
        </p:blipFill>
        <p:spPr>
          <a:xfrm>
            <a:off x="8237989" y="3231386"/>
            <a:ext cx="2677661" cy="1057348"/>
          </a:xfrm>
          <a:prstGeom prst="rect">
            <a:avLst/>
          </a:prstGeom>
        </p:spPr>
      </p:pic>
      <p:pic>
        <p:nvPicPr>
          <p:cNvPr id="6" name="Picture 5">
            <a:extLst>
              <a:ext uri="{FF2B5EF4-FFF2-40B4-BE49-F238E27FC236}">
                <a16:creationId xmlns:a16="http://schemas.microsoft.com/office/drawing/2014/main" id="{8961AEAE-CA72-01DA-9A03-1F7EFE5FBF7D}"/>
              </a:ext>
            </a:extLst>
          </p:cNvPr>
          <p:cNvPicPr>
            <a:picLocks noChangeAspect="1"/>
          </p:cNvPicPr>
          <p:nvPr/>
        </p:nvPicPr>
        <p:blipFill>
          <a:blip r:embed="rId4"/>
          <a:stretch>
            <a:fillRect/>
          </a:stretch>
        </p:blipFill>
        <p:spPr>
          <a:xfrm>
            <a:off x="5967286" y="4729691"/>
            <a:ext cx="2588421" cy="898692"/>
          </a:xfrm>
          <a:prstGeom prst="rect">
            <a:avLst/>
          </a:prstGeom>
        </p:spPr>
      </p:pic>
      <p:pic>
        <p:nvPicPr>
          <p:cNvPr id="7" name="Picture 6">
            <a:extLst>
              <a:ext uri="{FF2B5EF4-FFF2-40B4-BE49-F238E27FC236}">
                <a16:creationId xmlns:a16="http://schemas.microsoft.com/office/drawing/2014/main" id="{210EC898-C4A8-21F3-B6DC-B945F4EB3DEE}"/>
              </a:ext>
            </a:extLst>
          </p:cNvPr>
          <p:cNvPicPr>
            <a:picLocks noChangeAspect="1"/>
          </p:cNvPicPr>
          <p:nvPr/>
        </p:nvPicPr>
        <p:blipFill>
          <a:blip r:embed="rId5"/>
          <a:stretch>
            <a:fillRect/>
          </a:stretch>
        </p:blipFill>
        <p:spPr>
          <a:xfrm>
            <a:off x="8430603" y="4590060"/>
            <a:ext cx="2728695" cy="1215122"/>
          </a:xfrm>
          <a:prstGeom prst="rect">
            <a:avLst/>
          </a:prstGeom>
        </p:spPr>
      </p:pic>
      <p:pic>
        <p:nvPicPr>
          <p:cNvPr id="8" name="Picture 7">
            <a:extLst>
              <a:ext uri="{FF2B5EF4-FFF2-40B4-BE49-F238E27FC236}">
                <a16:creationId xmlns:a16="http://schemas.microsoft.com/office/drawing/2014/main" id="{6BEE78A0-661D-E09C-0563-ACA934E42FA1}"/>
              </a:ext>
            </a:extLst>
          </p:cNvPr>
          <p:cNvPicPr>
            <a:picLocks noChangeAspect="1"/>
          </p:cNvPicPr>
          <p:nvPr/>
        </p:nvPicPr>
        <p:blipFill>
          <a:blip r:embed="rId6"/>
          <a:stretch>
            <a:fillRect/>
          </a:stretch>
        </p:blipFill>
        <p:spPr>
          <a:xfrm>
            <a:off x="7410328" y="5936940"/>
            <a:ext cx="3505322" cy="860588"/>
          </a:xfrm>
          <a:prstGeom prst="rect">
            <a:avLst/>
          </a:prstGeom>
        </p:spPr>
      </p:pic>
      <p:pic>
        <p:nvPicPr>
          <p:cNvPr id="9" name="Picture 8">
            <a:extLst>
              <a:ext uri="{FF2B5EF4-FFF2-40B4-BE49-F238E27FC236}">
                <a16:creationId xmlns:a16="http://schemas.microsoft.com/office/drawing/2014/main" id="{16BCDB6C-F060-BE0A-2354-222DE9F7078C}"/>
              </a:ext>
            </a:extLst>
          </p:cNvPr>
          <p:cNvPicPr>
            <a:picLocks noChangeAspect="1"/>
          </p:cNvPicPr>
          <p:nvPr/>
        </p:nvPicPr>
        <p:blipFill>
          <a:blip r:embed="rId7"/>
          <a:stretch>
            <a:fillRect/>
          </a:stretch>
        </p:blipFill>
        <p:spPr>
          <a:xfrm>
            <a:off x="4623757" y="5805182"/>
            <a:ext cx="2847302" cy="815547"/>
          </a:xfrm>
          <a:prstGeom prst="rect">
            <a:avLst/>
          </a:prstGeom>
        </p:spPr>
      </p:pic>
    </p:spTree>
    <p:extLst>
      <p:ext uri="{BB962C8B-B14F-4D97-AF65-F5344CB8AC3E}">
        <p14:creationId xmlns:p14="http://schemas.microsoft.com/office/powerpoint/2010/main" val="292291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46F1E8-F1C6-A1E0-9431-E078A81717B7}"/>
              </a:ext>
            </a:extLst>
          </p:cNvPr>
          <p:cNvSpPr>
            <a:spLocks noGrp="1"/>
          </p:cNvSpPr>
          <p:nvPr>
            <p:ph type="sldNum" sz="quarter" idx="12"/>
          </p:nvPr>
        </p:nvSpPr>
        <p:spPr/>
        <p:txBody>
          <a:bodyPr/>
          <a:lstStyle/>
          <a:p>
            <a:fld id="{94601B8E-4C5D-4D9E-8821-9696CA0E0E3F}" type="slidenum">
              <a:rPr lang="en-GB" smtClean="0"/>
              <a:pPr/>
              <a:t>17</a:t>
            </a:fld>
            <a:endParaRPr lang="en-GB"/>
          </a:p>
        </p:txBody>
      </p:sp>
      <p:sp>
        <p:nvSpPr>
          <p:cNvPr id="2" name="Title 1">
            <a:extLst>
              <a:ext uri="{FF2B5EF4-FFF2-40B4-BE49-F238E27FC236}">
                <a16:creationId xmlns:a16="http://schemas.microsoft.com/office/drawing/2014/main" id="{605146F5-8B99-F87A-84F7-985AD0B3E519}"/>
              </a:ext>
            </a:extLst>
          </p:cNvPr>
          <p:cNvSpPr>
            <a:spLocks noGrp="1"/>
          </p:cNvSpPr>
          <p:nvPr>
            <p:ph type="title"/>
          </p:nvPr>
        </p:nvSpPr>
        <p:spPr/>
        <p:txBody>
          <a:bodyPr/>
          <a:lstStyle/>
          <a:p>
            <a:r>
              <a:rPr lang="en-GB"/>
              <a:t>ISIS-II: the successor to ISIS</a:t>
            </a:r>
          </a:p>
        </p:txBody>
      </p:sp>
      <p:sp>
        <p:nvSpPr>
          <p:cNvPr id="20" name="Content Placeholder 3">
            <a:extLst>
              <a:ext uri="{FF2B5EF4-FFF2-40B4-BE49-F238E27FC236}">
                <a16:creationId xmlns:a16="http://schemas.microsoft.com/office/drawing/2014/main" id="{39D8C26D-FB2A-EC89-B898-92580ACE0C60}"/>
              </a:ext>
            </a:extLst>
          </p:cNvPr>
          <p:cNvSpPr txBox="1">
            <a:spLocks/>
          </p:cNvSpPr>
          <p:nvPr/>
        </p:nvSpPr>
        <p:spPr>
          <a:xfrm>
            <a:off x="976292" y="843462"/>
            <a:ext cx="10511515" cy="25855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3088"/>
                </a:solidFill>
                <a:latin typeface="Segoe UI" panose="020B0502040204020203" pitchFamily="34" charset="0"/>
                <a:ea typeface="Verdana" panose="020B0604030504040204"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is-IS" sz="2400" dirty="0">
                <a:solidFill>
                  <a:srgbClr val="1F3088"/>
                </a:solidFill>
              </a:rPr>
              <a:t>The UK‘s next-generation neutron and muon source</a:t>
            </a:r>
          </a:p>
          <a:p>
            <a:pPr marL="914400" lvl="1" indent="-457200">
              <a:buFont typeface="System Font Regular"/>
              <a:buChar char="⁃"/>
            </a:pPr>
            <a:r>
              <a:rPr lang="is-IS" sz="2400" dirty="0">
                <a:solidFill>
                  <a:srgbClr val="1F3088"/>
                </a:solidFill>
                <a:latin typeface="Segoe UI" panose="020B0502040204020203" pitchFamily="34" charset="0"/>
                <a:cs typeface="Segoe UI" panose="020B0502040204020203" pitchFamily="34" charset="0"/>
              </a:rPr>
              <a:t>ISIS‘s scientific leadership with</a:t>
            </a:r>
            <a:r>
              <a:rPr lang="en-US" sz="2400" dirty="0">
                <a:solidFill>
                  <a:srgbClr val="1F3088"/>
                </a:solidFill>
                <a:latin typeface="Segoe UI" panose="020B0502040204020203" pitchFamily="34" charset="0"/>
                <a:cs typeface="Segoe UI" panose="020B0502040204020203" pitchFamily="34" charset="0"/>
              </a:rPr>
              <a:t> (more)</a:t>
            </a:r>
            <a:r>
              <a:rPr lang="is-IS" sz="2400" dirty="0">
                <a:solidFill>
                  <a:srgbClr val="1F3088"/>
                </a:solidFill>
                <a:latin typeface="Segoe UI" panose="020B0502040204020203" pitchFamily="34" charset="0"/>
                <a:cs typeface="Segoe UI" panose="020B0502040204020203" pitchFamily="34" charset="0"/>
              </a:rPr>
              <a:t> mordern technologies</a:t>
            </a:r>
          </a:p>
        </p:txBody>
      </p:sp>
      <p:sp>
        <p:nvSpPr>
          <p:cNvPr id="4" name="Content Placeholder 3">
            <a:extLst>
              <a:ext uri="{FF2B5EF4-FFF2-40B4-BE49-F238E27FC236}">
                <a16:creationId xmlns:a16="http://schemas.microsoft.com/office/drawing/2014/main" id="{3CD2C21F-EB1D-F177-0140-25AF187DA1CD}"/>
              </a:ext>
            </a:extLst>
          </p:cNvPr>
          <p:cNvSpPr txBox="1">
            <a:spLocks/>
          </p:cNvSpPr>
          <p:nvPr/>
        </p:nvSpPr>
        <p:spPr>
          <a:xfrm>
            <a:off x="7377545" y="4209332"/>
            <a:ext cx="804017" cy="265686"/>
          </a:xfrm>
          <a:prstGeom prst="rect">
            <a:avLst/>
          </a:prstGeom>
          <a:solidFill>
            <a:schemeClr val="bg1"/>
          </a:solidFill>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3088"/>
                </a:solidFill>
                <a:latin typeface="Segoe UI" panose="020B0502040204020203" pitchFamily="34" charset="0"/>
                <a:ea typeface="Verdana" panose="020B0604030504040204"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s-IS">
                <a:solidFill>
                  <a:schemeClr val="tx1"/>
                </a:solidFill>
                <a:latin typeface="+mj-lt"/>
                <a:cs typeface="Segoe UI" panose="020B0502040204020203" pitchFamily="34" charset="0"/>
              </a:rPr>
              <a:t>2030s</a:t>
            </a:r>
          </a:p>
        </p:txBody>
      </p:sp>
      <p:sp>
        <p:nvSpPr>
          <p:cNvPr id="6" name="Content Placeholder 3">
            <a:extLst>
              <a:ext uri="{FF2B5EF4-FFF2-40B4-BE49-F238E27FC236}">
                <a16:creationId xmlns:a16="http://schemas.microsoft.com/office/drawing/2014/main" id="{7F2E35C3-0BDC-EA5F-5BDB-29F084108173}"/>
              </a:ext>
            </a:extLst>
          </p:cNvPr>
          <p:cNvSpPr txBox="1">
            <a:spLocks/>
          </p:cNvSpPr>
          <p:nvPr/>
        </p:nvSpPr>
        <p:spPr>
          <a:xfrm>
            <a:off x="10217735" y="4195472"/>
            <a:ext cx="804017" cy="265686"/>
          </a:xfrm>
          <a:prstGeom prst="rect">
            <a:avLst/>
          </a:prstGeom>
          <a:solidFill>
            <a:schemeClr val="bg1"/>
          </a:solidFill>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3088"/>
                </a:solidFill>
                <a:latin typeface="Segoe UI" panose="020B0502040204020203" pitchFamily="34" charset="0"/>
                <a:ea typeface="Verdana" panose="020B0604030504040204"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s-IS">
                <a:solidFill>
                  <a:schemeClr val="tx1"/>
                </a:solidFill>
                <a:latin typeface="Arial" panose="020B0604020202020204" pitchFamily="34" charset="0"/>
                <a:cs typeface="Arial" panose="020B0604020202020204" pitchFamily="34" charset="0"/>
              </a:rPr>
              <a:t>2040s</a:t>
            </a:r>
          </a:p>
        </p:txBody>
      </p:sp>
      <p:pic>
        <p:nvPicPr>
          <p:cNvPr id="7" name="Content Placeholder 5">
            <a:extLst>
              <a:ext uri="{FF2B5EF4-FFF2-40B4-BE49-F238E27FC236}">
                <a16:creationId xmlns:a16="http://schemas.microsoft.com/office/drawing/2014/main" id="{DF186260-E812-7F32-F463-8DDF64E35637}"/>
              </a:ext>
            </a:extLst>
          </p:cNvPr>
          <p:cNvPicPr>
            <a:picLocks noChangeAspect="1"/>
          </p:cNvPicPr>
          <p:nvPr/>
        </p:nvPicPr>
        <p:blipFill>
          <a:blip r:embed="rId3"/>
          <a:stretch>
            <a:fillRect/>
          </a:stretch>
        </p:blipFill>
        <p:spPr>
          <a:xfrm>
            <a:off x="266700" y="2170845"/>
            <a:ext cx="11605443" cy="4314940"/>
          </a:xfrm>
          <a:prstGeom prst="rect">
            <a:avLst/>
          </a:prstGeom>
        </p:spPr>
      </p:pic>
      <p:sp>
        <p:nvSpPr>
          <p:cNvPr id="8" name="Content Placeholder 3">
            <a:extLst>
              <a:ext uri="{FF2B5EF4-FFF2-40B4-BE49-F238E27FC236}">
                <a16:creationId xmlns:a16="http://schemas.microsoft.com/office/drawing/2014/main" id="{F3035216-566B-A057-AB44-00FA39559911}"/>
              </a:ext>
            </a:extLst>
          </p:cNvPr>
          <p:cNvSpPr txBox="1">
            <a:spLocks/>
          </p:cNvSpPr>
          <p:nvPr/>
        </p:nvSpPr>
        <p:spPr bwMode="auto">
          <a:xfrm>
            <a:off x="630945" y="5590918"/>
            <a:ext cx="3699755" cy="4236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is-IS" sz="2000" kern="0">
                <a:solidFill>
                  <a:schemeClr val="bg1"/>
                </a:solidFill>
              </a:rPr>
              <a:t>ISIS-II at RAL</a:t>
            </a:r>
          </a:p>
        </p:txBody>
      </p:sp>
    </p:spTree>
    <p:extLst>
      <p:ext uri="{BB962C8B-B14F-4D97-AF65-F5344CB8AC3E}">
        <p14:creationId xmlns:p14="http://schemas.microsoft.com/office/powerpoint/2010/main" val="2634505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3A1B93-B91A-957B-32FB-B793F66FE1DF}"/>
              </a:ext>
            </a:extLst>
          </p:cNvPr>
          <p:cNvSpPr/>
          <p:nvPr/>
        </p:nvSpPr>
        <p:spPr>
          <a:xfrm>
            <a:off x="107503" y="744215"/>
            <a:ext cx="5830842" cy="5977259"/>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endParaRPr>
          </a:p>
        </p:txBody>
      </p:sp>
      <p:sp>
        <p:nvSpPr>
          <p:cNvPr id="3" name="Slide Number Placeholder 2">
            <a:extLst>
              <a:ext uri="{FF2B5EF4-FFF2-40B4-BE49-F238E27FC236}">
                <a16:creationId xmlns:a16="http://schemas.microsoft.com/office/drawing/2014/main" id="{DA46F1E8-F1C6-A1E0-9431-E078A81717B7}"/>
              </a:ext>
            </a:extLst>
          </p:cNvPr>
          <p:cNvSpPr>
            <a:spLocks noGrp="1"/>
          </p:cNvSpPr>
          <p:nvPr>
            <p:ph type="sldNum" sz="quarter" idx="12"/>
          </p:nvPr>
        </p:nvSpPr>
        <p:spPr/>
        <p:txBody>
          <a:bodyPr/>
          <a:lstStyle/>
          <a:p>
            <a:fld id="{94601B8E-4C5D-4D9E-8821-9696CA0E0E3F}" type="slidenum">
              <a:rPr lang="en-GB" smtClean="0"/>
              <a:pPr/>
              <a:t>18</a:t>
            </a:fld>
            <a:endParaRPr lang="en-GB"/>
          </a:p>
        </p:txBody>
      </p:sp>
      <p:sp>
        <p:nvSpPr>
          <p:cNvPr id="2" name="Title 1">
            <a:extLst>
              <a:ext uri="{FF2B5EF4-FFF2-40B4-BE49-F238E27FC236}">
                <a16:creationId xmlns:a16="http://schemas.microsoft.com/office/drawing/2014/main" id="{605146F5-8B99-F87A-84F7-985AD0B3E519}"/>
              </a:ext>
            </a:extLst>
          </p:cNvPr>
          <p:cNvSpPr>
            <a:spLocks noGrp="1"/>
          </p:cNvSpPr>
          <p:nvPr>
            <p:ph type="title"/>
          </p:nvPr>
        </p:nvSpPr>
        <p:spPr>
          <a:xfrm>
            <a:off x="266700" y="301361"/>
            <a:ext cx="11087100" cy="472363"/>
          </a:xfrm>
        </p:spPr>
        <p:txBody>
          <a:bodyPr/>
          <a:lstStyle/>
          <a:p>
            <a:r>
              <a:rPr lang="en-US"/>
              <a:t>Muon target: Comparing two options</a:t>
            </a:r>
            <a:endParaRPr lang="en-GB"/>
          </a:p>
        </p:txBody>
      </p:sp>
      <p:pic>
        <p:nvPicPr>
          <p:cNvPr id="11" name="Picture 10">
            <a:extLst>
              <a:ext uri="{FF2B5EF4-FFF2-40B4-BE49-F238E27FC236}">
                <a16:creationId xmlns:a16="http://schemas.microsoft.com/office/drawing/2014/main" id="{4451C6E0-D40D-C95A-C1E5-B90918E75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925656"/>
            <a:ext cx="5477922" cy="3077552"/>
          </a:xfrm>
          <a:prstGeom prst="rect">
            <a:avLst/>
          </a:prstGeom>
        </p:spPr>
      </p:pic>
      <p:sp>
        <p:nvSpPr>
          <p:cNvPr id="12" name="Content Placeholder 3">
            <a:extLst>
              <a:ext uri="{FF2B5EF4-FFF2-40B4-BE49-F238E27FC236}">
                <a16:creationId xmlns:a16="http://schemas.microsoft.com/office/drawing/2014/main" id="{C956BF15-58F4-6AEB-BFC7-32038ED5319D}"/>
              </a:ext>
            </a:extLst>
          </p:cNvPr>
          <p:cNvSpPr txBox="1">
            <a:spLocks/>
          </p:cNvSpPr>
          <p:nvPr/>
        </p:nvSpPr>
        <p:spPr bwMode="auto">
          <a:xfrm>
            <a:off x="145603" y="4324239"/>
            <a:ext cx="5830842" cy="22657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r>
              <a:rPr lang="is-IS" sz="2000" kern="0">
                <a:solidFill>
                  <a:srgbClr val="1F3088"/>
                </a:solidFill>
              </a:rPr>
              <a:t>Simultaneously accelerates both H</a:t>
            </a:r>
            <a:r>
              <a:rPr lang="is-IS" sz="2000" kern="0" baseline="30000">
                <a:solidFill>
                  <a:srgbClr val="1F3088"/>
                </a:solidFill>
              </a:rPr>
              <a:t>+</a:t>
            </a:r>
            <a:r>
              <a:rPr lang="is-IS" sz="2000" kern="0">
                <a:solidFill>
                  <a:srgbClr val="1F3088"/>
                </a:solidFill>
              </a:rPr>
              <a:t> and H</a:t>
            </a:r>
            <a:r>
              <a:rPr lang="is-IS" sz="2000" kern="0" baseline="30000">
                <a:solidFill>
                  <a:srgbClr val="1F3088"/>
                </a:solidFill>
              </a:rPr>
              <a:t>-</a:t>
            </a:r>
            <a:r>
              <a:rPr lang="is-IS" sz="2000" kern="0">
                <a:solidFill>
                  <a:srgbClr val="1F3088"/>
                </a:solidFill>
              </a:rPr>
              <a:t> </a:t>
            </a:r>
            <a:br>
              <a:rPr lang="is-IS" sz="2000" kern="0">
                <a:solidFill>
                  <a:srgbClr val="1F3088"/>
                </a:solidFill>
              </a:rPr>
            </a:br>
            <a:r>
              <a:rPr lang="is-IS" sz="2000" kern="0">
                <a:solidFill>
                  <a:srgbClr val="1F3088"/>
                </a:solidFill>
              </a:rPr>
              <a:t>in LINAC</a:t>
            </a:r>
          </a:p>
          <a:p>
            <a:pPr defTabSz="914400"/>
            <a:r>
              <a:rPr lang="is-IS" sz="2000" kern="0">
                <a:solidFill>
                  <a:srgbClr val="1F3088"/>
                </a:solidFill>
              </a:rPr>
              <a:t>H</a:t>
            </a:r>
            <a:r>
              <a:rPr lang="is-IS" sz="2000" kern="0" baseline="30000">
                <a:solidFill>
                  <a:srgbClr val="1F3088"/>
                </a:solidFill>
              </a:rPr>
              <a:t>+</a:t>
            </a:r>
            <a:r>
              <a:rPr lang="is-IS" sz="2000" kern="0">
                <a:solidFill>
                  <a:srgbClr val="1F3088"/>
                </a:solidFill>
              </a:rPr>
              <a:t> used for muon generation,</a:t>
            </a:r>
            <a:br>
              <a:rPr lang="is-IS" sz="2000" kern="0">
                <a:solidFill>
                  <a:srgbClr val="1F3088"/>
                </a:solidFill>
              </a:rPr>
            </a:br>
            <a:r>
              <a:rPr lang="is-IS" sz="2000" kern="0">
                <a:solidFill>
                  <a:srgbClr val="1F3088"/>
                </a:solidFill>
              </a:rPr>
              <a:t>H</a:t>
            </a:r>
            <a:r>
              <a:rPr lang="is-IS" sz="2000" kern="0" baseline="30000">
                <a:solidFill>
                  <a:srgbClr val="1F3088"/>
                </a:solidFill>
              </a:rPr>
              <a:t>-</a:t>
            </a:r>
            <a:r>
              <a:rPr lang="is-IS" sz="2000" kern="0">
                <a:solidFill>
                  <a:srgbClr val="1F3088"/>
                </a:solidFill>
              </a:rPr>
              <a:t> to synchrotron</a:t>
            </a:r>
          </a:p>
          <a:p>
            <a:pPr defTabSz="914400"/>
            <a:r>
              <a:rPr lang="is-IS" sz="2000" kern="0">
                <a:solidFill>
                  <a:srgbClr val="1F3088"/>
                </a:solidFill>
              </a:rPr>
              <a:t>Tailor the time structure for our purposes</a:t>
            </a:r>
            <a:br>
              <a:rPr lang="is-IS" sz="2000" kern="0">
                <a:solidFill>
                  <a:srgbClr val="1F3088"/>
                </a:solidFill>
              </a:rPr>
            </a:br>
            <a:r>
              <a:rPr lang="is-IS" sz="2000" kern="0">
                <a:solidFill>
                  <a:srgbClr val="1F3088"/>
                </a:solidFill>
              </a:rPr>
              <a:t>(by changing H</a:t>
            </a:r>
            <a:r>
              <a:rPr lang="is-IS" sz="2000" kern="0" baseline="30000">
                <a:solidFill>
                  <a:srgbClr val="1F3088"/>
                </a:solidFill>
              </a:rPr>
              <a:t>+</a:t>
            </a:r>
            <a:r>
              <a:rPr lang="is-IS" sz="2000" kern="0">
                <a:solidFill>
                  <a:srgbClr val="1F3088"/>
                </a:solidFill>
              </a:rPr>
              <a:t> injection)</a:t>
            </a:r>
          </a:p>
          <a:p>
            <a:pPr defTabSz="914400"/>
            <a:r>
              <a:rPr lang="is-IS" sz="2000" kern="0">
                <a:solidFill>
                  <a:srgbClr val="1F3088"/>
                </a:solidFill>
              </a:rPr>
              <a:t>Flux will be moderate</a:t>
            </a:r>
          </a:p>
        </p:txBody>
      </p:sp>
      <p:sp>
        <p:nvSpPr>
          <p:cNvPr id="6" name="Rounded Rectangle 5">
            <a:extLst>
              <a:ext uri="{FF2B5EF4-FFF2-40B4-BE49-F238E27FC236}">
                <a16:creationId xmlns:a16="http://schemas.microsoft.com/office/drawing/2014/main" id="{87CF8341-2C03-4702-EFC5-DE992329C6AC}"/>
              </a:ext>
            </a:extLst>
          </p:cNvPr>
          <p:cNvSpPr/>
          <p:nvPr/>
        </p:nvSpPr>
        <p:spPr>
          <a:xfrm>
            <a:off x="6069039" y="734415"/>
            <a:ext cx="5830842" cy="5977259"/>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endParaRPr>
          </a:p>
        </p:txBody>
      </p:sp>
      <p:sp>
        <p:nvSpPr>
          <p:cNvPr id="8" name="Content Placeholder 3">
            <a:extLst>
              <a:ext uri="{FF2B5EF4-FFF2-40B4-BE49-F238E27FC236}">
                <a16:creationId xmlns:a16="http://schemas.microsoft.com/office/drawing/2014/main" id="{9F3FD178-D0CA-EF42-0C7F-50116591935B}"/>
              </a:ext>
            </a:extLst>
          </p:cNvPr>
          <p:cNvSpPr txBox="1">
            <a:spLocks/>
          </p:cNvSpPr>
          <p:nvPr/>
        </p:nvSpPr>
        <p:spPr bwMode="auto">
          <a:xfrm>
            <a:off x="6107139" y="4314439"/>
            <a:ext cx="5830842" cy="19212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r>
              <a:rPr lang="is-IS" sz="2000" kern="0">
                <a:solidFill>
                  <a:srgbClr val="1F3088"/>
                </a:solidFill>
              </a:rPr>
              <a:t>Familiarity, reliable, low cost</a:t>
            </a:r>
          </a:p>
          <a:p>
            <a:pPr defTabSz="914400"/>
            <a:r>
              <a:rPr lang="is-IS" sz="2000" kern="0">
                <a:solidFill>
                  <a:srgbClr val="1F3088"/>
                </a:solidFill>
              </a:rPr>
              <a:t>At least 10X improvement in muon flux</a:t>
            </a:r>
          </a:p>
          <a:p>
            <a:pPr lvl="1"/>
            <a:r>
              <a:rPr lang="is-IS" sz="2000" kern="0">
                <a:solidFill>
                  <a:srgbClr val="1F3088"/>
                </a:solidFill>
              </a:rPr>
              <a:t>significant upgrade on TD-μSR</a:t>
            </a:r>
          </a:p>
          <a:p>
            <a:pPr lvl="1"/>
            <a:r>
              <a:rPr lang="is-IS" sz="2000" kern="0">
                <a:solidFill>
                  <a:srgbClr val="1F3088"/>
                </a:solidFill>
              </a:rPr>
              <a:t>future LE-μSR source</a:t>
            </a:r>
          </a:p>
          <a:p>
            <a:pPr lvl="1"/>
            <a:r>
              <a:rPr lang="is-IS" sz="2000" kern="0">
                <a:solidFill>
                  <a:srgbClr val="1F3088"/>
                </a:solidFill>
              </a:rPr>
              <a:t>other muon applications</a:t>
            </a:r>
          </a:p>
        </p:txBody>
      </p:sp>
      <p:grpSp>
        <p:nvGrpSpPr>
          <p:cNvPr id="9" name="Group 8">
            <a:extLst>
              <a:ext uri="{FF2B5EF4-FFF2-40B4-BE49-F238E27FC236}">
                <a16:creationId xmlns:a16="http://schemas.microsoft.com/office/drawing/2014/main" id="{D145A7E8-013B-6CBA-B7E7-DAF45F7F56E9}"/>
              </a:ext>
            </a:extLst>
          </p:cNvPr>
          <p:cNvGrpSpPr/>
          <p:nvPr/>
        </p:nvGrpSpPr>
        <p:grpSpPr>
          <a:xfrm>
            <a:off x="6458754" y="817045"/>
            <a:ext cx="5267079" cy="3289237"/>
            <a:chOff x="3462460" y="914508"/>
            <a:chExt cx="5267079" cy="3289237"/>
          </a:xfrm>
        </p:grpSpPr>
        <p:grpSp>
          <p:nvGrpSpPr>
            <p:cNvPr id="10" name="Group 9">
              <a:extLst>
                <a:ext uri="{FF2B5EF4-FFF2-40B4-BE49-F238E27FC236}">
                  <a16:creationId xmlns:a16="http://schemas.microsoft.com/office/drawing/2014/main" id="{1743F5C8-76B7-6990-3365-D91ACFE6BEE2}"/>
                </a:ext>
              </a:extLst>
            </p:cNvPr>
            <p:cNvGrpSpPr/>
            <p:nvPr/>
          </p:nvGrpSpPr>
          <p:grpSpPr>
            <a:xfrm>
              <a:off x="3462460" y="914508"/>
              <a:ext cx="5267079" cy="2310600"/>
              <a:chOff x="467544" y="3429000"/>
              <a:chExt cx="5267079" cy="2310600"/>
            </a:xfrm>
          </p:grpSpPr>
          <p:pic>
            <p:nvPicPr>
              <p:cNvPr id="20" name="Picture 19">
                <a:extLst>
                  <a:ext uri="{FF2B5EF4-FFF2-40B4-BE49-F238E27FC236}">
                    <a16:creationId xmlns:a16="http://schemas.microsoft.com/office/drawing/2014/main" id="{2A2D2D92-05F1-3444-D180-399AFB4D0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3429000"/>
                <a:ext cx="5267079" cy="2310600"/>
              </a:xfrm>
              <a:prstGeom prst="rect">
                <a:avLst/>
              </a:prstGeom>
            </p:spPr>
          </p:pic>
          <p:sp>
            <p:nvSpPr>
              <p:cNvPr id="21" name="Rectangle 20">
                <a:extLst>
                  <a:ext uri="{FF2B5EF4-FFF2-40B4-BE49-F238E27FC236}">
                    <a16:creationId xmlns:a16="http://schemas.microsoft.com/office/drawing/2014/main" id="{5BAD5F0E-450E-D132-BA8D-A5751A66AD03}"/>
                  </a:ext>
                </a:extLst>
              </p:cNvPr>
              <p:cNvSpPr/>
              <p:nvPr/>
            </p:nvSpPr>
            <p:spPr>
              <a:xfrm>
                <a:off x="3203848" y="3429000"/>
                <a:ext cx="100811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96C3DAF-6D92-CAAE-6F5E-B942E50C9E85}"/>
                  </a:ext>
                </a:extLst>
              </p:cNvPr>
              <p:cNvSpPr/>
              <p:nvPr/>
            </p:nvSpPr>
            <p:spPr>
              <a:xfrm>
                <a:off x="827584" y="4205227"/>
                <a:ext cx="100811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79162F0-5C5A-7083-D602-7678852E82DA}"/>
                  </a:ext>
                </a:extLst>
              </p:cNvPr>
              <p:cNvSpPr/>
              <p:nvPr/>
            </p:nvSpPr>
            <p:spPr>
              <a:xfrm>
                <a:off x="3347864" y="4619306"/>
                <a:ext cx="952327"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6" name="Elbow Connector 15">
              <a:extLst>
                <a:ext uri="{FF2B5EF4-FFF2-40B4-BE49-F238E27FC236}">
                  <a16:creationId xmlns:a16="http://schemas.microsoft.com/office/drawing/2014/main" id="{175F17BF-04C7-7ACF-4382-380FD2654546}"/>
                </a:ext>
              </a:extLst>
            </p:cNvPr>
            <p:cNvCxnSpPr>
              <a:cxnSpLocks/>
            </p:cNvCxnSpPr>
            <p:nvPr/>
          </p:nvCxnSpPr>
          <p:spPr>
            <a:xfrm rot="10800000" flipV="1">
              <a:off x="4830612" y="2683780"/>
              <a:ext cx="2629658" cy="1069242"/>
            </a:xfrm>
            <a:prstGeom prst="bentConnector3">
              <a:avLst>
                <a:gd name="adj1" fmla="val 439"/>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 name="Explosion 1 16">
              <a:extLst>
                <a:ext uri="{FF2B5EF4-FFF2-40B4-BE49-F238E27FC236}">
                  <a16:creationId xmlns:a16="http://schemas.microsoft.com/office/drawing/2014/main" id="{388EE1F4-7751-B760-1175-C55853FEB7F4}"/>
                </a:ext>
              </a:extLst>
            </p:cNvPr>
            <p:cNvSpPr/>
            <p:nvPr/>
          </p:nvSpPr>
          <p:spPr>
            <a:xfrm>
              <a:off x="4004442" y="3218400"/>
              <a:ext cx="1030014" cy="985345"/>
            </a:xfrm>
            <a:prstGeom prst="irregularSeal1">
              <a:avLst/>
            </a:prstGeom>
            <a:solidFill>
              <a:srgbClr val="42B050"/>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1B5C67EB-FC44-C6D4-DF0B-CDA8EB2112AA}"/>
                </a:ext>
              </a:extLst>
            </p:cNvPr>
            <p:cNvSpPr txBox="1"/>
            <p:nvPr/>
          </p:nvSpPr>
          <p:spPr>
            <a:xfrm>
              <a:off x="4216045" y="2506522"/>
              <a:ext cx="462456" cy="276999"/>
            </a:xfrm>
            <a:prstGeom prst="rect">
              <a:avLst/>
            </a:prstGeom>
            <a:solidFill>
              <a:srgbClr val="42B050"/>
            </a:solidFill>
          </p:spPr>
          <p:txBody>
            <a:bodyPr wrap="square" rtlCol="0">
              <a:spAutoFit/>
            </a:bodyPr>
            <a:lstStyle/>
            <a:p>
              <a:pPr algn="ctr"/>
              <a:r>
                <a:rPr lang="en-GB" sz="1200">
                  <a:solidFill>
                    <a:schemeClr val="bg1"/>
                  </a:solidFill>
                </a:rPr>
                <a:t>TS1</a:t>
              </a:r>
            </a:p>
          </p:txBody>
        </p:sp>
        <p:sp>
          <p:nvSpPr>
            <p:cNvPr id="19" name="TextBox 18">
              <a:extLst>
                <a:ext uri="{FF2B5EF4-FFF2-40B4-BE49-F238E27FC236}">
                  <a16:creationId xmlns:a16="http://schemas.microsoft.com/office/drawing/2014/main" id="{825EFABD-5E92-B387-E9A1-883BA0FC9B28}"/>
                </a:ext>
              </a:extLst>
            </p:cNvPr>
            <p:cNvSpPr txBox="1"/>
            <p:nvPr/>
          </p:nvSpPr>
          <p:spPr>
            <a:xfrm>
              <a:off x="4288221" y="3572572"/>
              <a:ext cx="462456" cy="276999"/>
            </a:xfrm>
            <a:prstGeom prst="rect">
              <a:avLst/>
            </a:prstGeom>
            <a:noFill/>
          </p:spPr>
          <p:txBody>
            <a:bodyPr wrap="square" rtlCol="0">
              <a:spAutoFit/>
            </a:bodyPr>
            <a:lstStyle/>
            <a:p>
              <a:pPr algn="ctr"/>
              <a:r>
                <a:rPr lang="en-GB" sz="1200">
                  <a:solidFill>
                    <a:schemeClr val="bg1"/>
                  </a:solidFill>
                </a:rPr>
                <a:t>TS2</a:t>
              </a:r>
            </a:p>
          </p:txBody>
        </p:sp>
      </p:grpSp>
      <p:sp>
        <p:nvSpPr>
          <p:cNvPr id="24" name="Content Placeholder 3">
            <a:extLst>
              <a:ext uri="{FF2B5EF4-FFF2-40B4-BE49-F238E27FC236}">
                <a16:creationId xmlns:a16="http://schemas.microsoft.com/office/drawing/2014/main" id="{57F2CD98-39F0-6009-8FED-F4819D9325D5}"/>
              </a:ext>
            </a:extLst>
          </p:cNvPr>
          <p:cNvSpPr txBox="1">
            <a:spLocks/>
          </p:cNvSpPr>
          <p:nvPr/>
        </p:nvSpPr>
        <p:spPr bwMode="auto">
          <a:xfrm>
            <a:off x="8277491" y="6249922"/>
            <a:ext cx="2843245" cy="5040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defTabSz="914400">
              <a:buNone/>
            </a:pPr>
            <a:r>
              <a:rPr lang="is-IS" sz="2000" kern="0">
                <a:solidFill>
                  <a:srgbClr val="1F3088"/>
                </a:solidFill>
              </a:rPr>
              <a:t>... Likely option</a:t>
            </a:r>
          </a:p>
        </p:txBody>
      </p:sp>
    </p:spTree>
    <p:extLst>
      <p:ext uri="{BB962C8B-B14F-4D97-AF65-F5344CB8AC3E}">
        <p14:creationId xmlns:p14="http://schemas.microsoft.com/office/powerpoint/2010/main" val="30489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1EC60-85DB-AA1D-1A57-76DA0CA41327}"/>
              </a:ext>
            </a:extLst>
          </p:cNvPr>
          <p:cNvSpPr>
            <a:spLocks noGrp="1"/>
          </p:cNvSpPr>
          <p:nvPr>
            <p:ph type="title"/>
          </p:nvPr>
        </p:nvSpPr>
        <p:spPr>
          <a:xfrm>
            <a:off x="509891" y="2514938"/>
            <a:ext cx="11087100" cy="472363"/>
          </a:xfrm>
        </p:spPr>
        <p:txBody>
          <a:bodyPr/>
          <a:lstStyle/>
          <a:p>
            <a:r>
              <a:rPr lang="en-GB" dirty="0"/>
              <a:t>Science Highlights</a:t>
            </a:r>
          </a:p>
        </p:txBody>
      </p:sp>
      <p:pic>
        <p:nvPicPr>
          <p:cNvPr id="3" name="Picture 2">
            <a:extLst>
              <a:ext uri="{FF2B5EF4-FFF2-40B4-BE49-F238E27FC236}">
                <a16:creationId xmlns:a16="http://schemas.microsoft.com/office/drawing/2014/main" id="{A92DAD87-97C3-EEEC-288D-2517B95F6345}"/>
              </a:ext>
            </a:extLst>
          </p:cNvPr>
          <p:cNvPicPr>
            <a:picLocks noChangeAspect="1"/>
          </p:cNvPicPr>
          <p:nvPr/>
        </p:nvPicPr>
        <p:blipFill>
          <a:blip r:embed="rId2"/>
          <a:stretch>
            <a:fillRect/>
          </a:stretch>
        </p:blipFill>
        <p:spPr>
          <a:xfrm>
            <a:off x="3843236" y="753313"/>
            <a:ext cx="7011607" cy="4582340"/>
          </a:xfrm>
          <a:prstGeom prst="rect">
            <a:avLst/>
          </a:prstGeom>
        </p:spPr>
      </p:pic>
    </p:spTree>
    <p:extLst>
      <p:ext uri="{BB962C8B-B14F-4D97-AF65-F5344CB8AC3E}">
        <p14:creationId xmlns:p14="http://schemas.microsoft.com/office/powerpoint/2010/main" val="159529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524000" y="5360988"/>
            <a:ext cx="9144000" cy="1497012"/>
            <a:chOff x="-164" y="2693"/>
            <a:chExt cx="5760" cy="943"/>
          </a:xfrm>
        </p:grpSpPr>
        <p:sp>
          <p:nvSpPr>
            <p:cNvPr id="3" name="Rectangle 13"/>
            <p:cNvSpPr>
              <a:spLocks noChangeArrowheads="1"/>
            </p:cNvSpPr>
            <p:nvPr/>
          </p:nvSpPr>
          <p:spPr bwMode="auto">
            <a:xfrm>
              <a:off x="4013" y="3127"/>
              <a:ext cx="1519" cy="468"/>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4" name="Picture 14" descr="PPointLogo"/>
            <p:cNvPicPr>
              <a:picLocks noChangeAspect="1" noChangeArrowheads="1"/>
            </p:cNvPicPr>
            <p:nvPr/>
          </p:nvPicPr>
          <p:blipFill>
            <a:blip r:embed="rId2" cstate="print"/>
            <a:srcRect/>
            <a:stretch>
              <a:fillRect/>
            </a:stretch>
          </p:blipFill>
          <p:spPr bwMode="auto">
            <a:xfrm>
              <a:off x="-164" y="2693"/>
              <a:ext cx="5760" cy="943"/>
            </a:xfrm>
            <a:prstGeom prst="rect">
              <a:avLst/>
            </a:prstGeom>
            <a:noFill/>
            <a:ln w="9525">
              <a:noFill/>
              <a:miter lim="800000"/>
              <a:headEnd/>
              <a:tailEnd/>
            </a:ln>
          </p:spPr>
        </p:pic>
      </p:grpSp>
      <p:pic>
        <p:nvPicPr>
          <p:cNvPr id="5" name="Picture 2" descr="06EC3818 Campus aerial view"/>
          <p:cNvPicPr>
            <a:picLocks noChangeAspect="1" noChangeArrowheads="1"/>
          </p:cNvPicPr>
          <p:nvPr/>
        </p:nvPicPr>
        <p:blipFill>
          <a:blip r:embed="rId3" cstate="print"/>
          <a:srcRect/>
          <a:stretch>
            <a:fillRect/>
          </a:stretch>
        </p:blipFill>
        <p:spPr bwMode="auto">
          <a:xfrm>
            <a:off x="0" y="1"/>
            <a:ext cx="12192000" cy="6858000"/>
          </a:xfrm>
          <a:prstGeom prst="rect">
            <a:avLst/>
          </a:prstGeom>
          <a:noFill/>
          <a:ln w="9525">
            <a:noFill/>
            <a:miter lim="800000"/>
            <a:headEnd/>
            <a:tailEnd/>
          </a:ln>
        </p:spPr>
      </p:pic>
      <p:sp>
        <p:nvSpPr>
          <p:cNvPr id="6" name="Text Box 5"/>
          <p:cNvSpPr txBox="1">
            <a:spLocks noChangeArrowheads="1"/>
          </p:cNvSpPr>
          <p:nvPr/>
        </p:nvSpPr>
        <p:spPr bwMode="auto">
          <a:xfrm>
            <a:off x="1788993" y="314729"/>
            <a:ext cx="7611748" cy="583774"/>
          </a:xfrm>
          <a:prstGeom prst="rect">
            <a:avLst/>
          </a:prstGeom>
          <a:noFill/>
          <a:ln w="9525">
            <a:noFill/>
            <a:miter lim="800000"/>
            <a:headEnd/>
            <a:tailEnd/>
          </a:ln>
        </p:spPr>
        <p:txBody>
          <a:bodyPr wrap="none" lIns="90448" tIns="45224" rIns="90448" bIns="45224">
            <a:spAutoFit/>
          </a:bodyPr>
          <a:lstStyle/>
          <a:p>
            <a:r>
              <a:rPr lang="en-GB" sz="3200" b="1" dirty="0">
                <a:solidFill>
                  <a:srgbClr val="FFFF00"/>
                </a:solidFill>
              </a:rPr>
              <a:t>STFC Rutherford Appleton Laboratory</a:t>
            </a:r>
          </a:p>
        </p:txBody>
      </p:sp>
      <p:grpSp>
        <p:nvGrpSpPr>
          <p:cNvPr id="7" name="Group 6"/>
          <p:cNvGrpSpPr/>
          <p:nvPr/>
        </p:nvGrpSpPr>
        <p:grpSpPr>
          <a:xfrm>
            <a:off x="3775880" y="3548418"/>
            <a:ext cx="7116237" cy="3309582"/>
            <a:chOff x="2251881" y="3548418"/>
            <a:chExt cx="5759356" cy="3309582"/>
          </a:xfrm>
        </p:grpSpPr>
        <p:sp>
          <p:nvSpPr>
            <p:cNvPr id="8" name="Text Box 10"/>
            <p:cNvSpPr txBox="1">
              <a:spLocks noChangeArrowheads="1"/>
            </p:cNvSpPr>
            <p:nvPr/>
          </p:nvSpPr>
          <p:spPr bwMode="auto">
            <a:xfrm>
              <a:off x="2910906" y="4920009"/>
              <a:ext cx="5100331" cy="1937991"/>
            </a:xfrm>
            <a:prstGeom prst="rect">
              <a:avLst/>
            </a:prstGeom>
            <a:noFill/>
            <a:ln w="9525">
              <a:noFill/>
              <a:miter lim="800000"/>
              <a:headEnd/>
              <a:tailEnd/>
            </a:ln>
          </p:spPr>
          <p:txBody>
            <a:bodyPr wrap="square" lIns="90448" tIns="45224" rIns="90448" bIns="45224">
              <a:spAutoFit/>
            </a:bodyPr>
            <a:lstStyle/>
            <a:p>
              <a:pPr algn="ctr"/>
              <a:r>
                <a:rPr lang="en-GB" sz="3200" b="1" i="1" dirty="0">
                  <a:solidFill>
                    <a:srgbClr val="FFFF00"/>
                  </a:solidFill>
                </a:rPr>
                <a:t>ISIS Pulsed Neutron and </a:t>
              </a:r>
              <a:r>
                <a:rPr lang="en-GB" sz="3200" b="1" i="1" dirty="0" err="1">
                  <a:solidFill>
                    <a:srgbClr val="FFFF00"/>
                  </a:solidFill>
                </a:rPr>
                <a:t>Muon</a:t>
              </a:r>
              <a:r>
                <a:rPr lang="en-GB" sz="3200" b="1" i="1" dirty="0">
                  <a:solidFill>
                    <a:srgbClr val="FFFF00"/>
                  </a:solidFill>
                </a:rPr>
                <a:t> Source</a:t>
              </a:r>
            </a:p>
            <a:p>
              <a:pPr algn="ctr"/>
              <a:endParaRPr lang="en-GB" sz="3200" b="1" i="1" dirty="0">
                <a:solidFill>
                  <a:srgbClr val="FFFF00"/>
                </a:solidFill>
              </a:endParaRPr>
            </a:p>
            <a:p>
              <a:pPr algn="ctr"/>
              <a:endParaRPr lang="en-GB" sz="2400" b="1" i="1" dirty="0">
                <a:solidFill>
                  <a:srgbClr val="FFFF00"/>
                </a:solidFill>
              </a:endParaRPr>
            </a:p>
          </p:txBody>
        </p:sp>
        <p:sp>
          <p:nvSpPr>
            <p:cNvPr id="9" name="Rectangle 8"/>
            <p:cNvSpPr/>
            <p:nvPr/>
          </p:nvSpPr>
          <p:spPr bwMode="auto">
            <a:xfrm>
              <a:off x="2251881" y="3548418"/>
              <a:ext cx="4435522" cy="1351128"/>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000">
                <a:solidFill>
                  <a:srgbClr val="333399"/>
                </a:solidFill>
                <a:latin typeface="Trebuchet MS"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D869503-CC45-1AE1-3092-B4D02ACCBB5A}"/>
              </a:ext>
            </a:extLst>
          </p:cNvPr>
          <p:cNvSpPr>
            <a:spLocks noGrp="1"/>
          </p:cNvSpPr>
          <p:nvPr>
            <p:ph type="title"/>
          </p:nvPr>
        </p:nvSpPr>
        <p:spPr/>
        <p:txBody>
          <a:bodyPr/>
          <a:lstStyle/>
          <a:p>
            <a:r>
              <a:rPr lang="en-GB" dirty="0"/>
              <a:t>Positive muons study ionic motion</a:t>
            </a:r>
          </a:p>
        </p:txBody>
      </p:sp>
      <p:sp>
        <p:nvSpPr>
          <p:cNvPr id="15" name="TextBox 14">
            <a:extLst>
              <a:ext uri="{FF2B5EF4-FFF2-40B4-BE49-F238E27FC236}">
                <a16:creationId xmlns:a16="http://schemas.microsoft.com/office/drawing/2014/main" id="{4511B22B-C49D-58AE-83D2-DAB241C1632E}"/>
              </a:ext>
            </a:extLst>
          </p:cNvPr>
          <p:cNvSpPr txBox="1"/>
          <p:nvPr/>
        </p:nvSpPr>
        <p:spPr>
          <a:xfrm>
            <a:off x="7603420" y="6044684"/>
            <a:ext cx="2800767" cy="369332"/>
          </a:xfrm>
          <a:prstGeom prst="rect">
            <a:avLst/>
          </a:prstGeom>
          <a:noFill/>
        </p:spPr>
        <p:txBody>
          <a:bodyPr wrap="none" rtlCol="0">
            <a:spAutoFit/>
          </a:bodyPr>
          <a:lstStyle/>
          <a:p>
            <a:r>
              <a:rPr lang="en-GB"/>
              <a:t>Cathode materials results</a:t>
            </a:r>
          </a:p>
        </p:txBody>
      </p:sp>
      <p:pic>
        <p:nvPicPr>
          <p:cNvPr id="16" name="Picture 3">
            <a:extLst>
              <a:ext uri="{FF2B5EF4-FFF2-40B4-BE49-F238E27FC236}">
                <a16:creationId xmlns:a16="http://schemas.microsoft.com/office/drawing/2014/main" id="{344A4548-21DD-59E5-2DEB-4F73E5A072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5547" t="25354" r="27818" b="40308"/>
          <a:stretch>
            <a:fillRect/>
          </a:stretch>
        </p:blipFill>
        <p:spPr bwMode="auto">
          <a:xfrm>
            <a:off x="7352305" y="557738"/>
            <a:ext cx="3302996" cy="2776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a:extLst>
              <a:ext uri="{FF2B5EF4-FFF2-40B4-BE49-F238E27FC236}">
                <a16:creationId xmlns:a16="http://schemas.microsoft.com/office/drawing/2014/main" id="{3993F92B-8A25-7D75-75C4-22F87A537CFF}"/>
              </a:ext>
            </a:extLst>
          </p:cNvPr>
          <p:cNvSpPr/>
          <p:nvPr/>
        </p:nvSpPr>
        <p:spPr>
          <a:xfrm>
            <a:off x="93518" y="5704609"/>
            <a:ext cx="5829300" cy="10494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59B38C6-1BF2-7B74-4B6E-FFCF04C83EA2}"/>
              </a:ext>
            </a:extLst>
          </p:cNvPr>
          <p:cNvSpPr txBox="1"/>
          <p:nvPr/>
        </p:nvSpPr>
        <p:spPr>
          <a:xfrm>
            <a:off x="368300" y="939799"/>
            <a:ext cx="5984343" cy="5293757"/>
          </a:xfrm>
          <a:prstGeom prst="rect">
            <a:avLst/>
          </a:prstGeom>
          <a:noFill/>
        </p:spPr>
        <p:txBody>
          <a:bodyPr wrap="square" rtlCol="0">
            <a:spAutoFit/>
          </a:bodyPr>
          <a:lstStyle/>
          <a:p>
            <a:pPr marL="285750" indent="-285750">
              <a:buFont typeface="Arial" panose="020B0604020202020204" pitchFamily="34" charset="0"/>
              <a:buChar char="•"/>
            </a:pPr>
            <a:r>
              <a:rPr lang="en-GB" sz="2000"/>
              <a:t>Atomic-scale probe of ionic motion</a:t>
            </a:r>
          </a:p>
          <a:p>
            <a:pPr marL="742950" lvl="1" indent="-285750">
              <a:buFont typeface="Arial" panose="020B0604020202020204" pitchFamily="34" charset="0"/>
              <a:buChar char="•"/>
            </a:pPr>
            <a:r>
              <a:rPr lang="en-GB"/>
              <a:t>Ion moves past implanted muon</a:t>
            </a:r>
          </a:p>
          <a:p>
            <a:pPr marL="742950" lvl="1" indent="-285750">
              <a:buFont typeface="Arial" panose="020B0604020202020204" pitchFamily="34" charset="0"/>
              <a:buChar char="•"/>
            </a:pPr>
            <a:r>
              <a:rPr lang="en-GB"/>
              <a:t>Hopping rate -&gt; </a:t>
            </a:r>
            <a:r>
              <a:rPr lang="en-GB" i="1"/>
              <a:t>D</a:t>
            </a:r>
            <a:r>
              <a:rPr lang="en-GB" baseline="-25000"/>
              <a:t>ion</a:t>
            </a:r>
          </a:p>
          <a:p>
            <a:pPr marL="742950" lvl="1" indent="-285750">
              <a:buFont typeface="Arial" panose="020B0604020202020204" pitchFamily="34" charset="0"/>
              <a:buChar char="•"/>
            </a:pPr>
            <a:r>
              <a:rPr lang="en-GB"/>
              <a:t>Activation barrier(s) from </a:t>
            </a:r>
            <a:r>
              <a:rPr lang="en-GB" i="1"/>
              <a:t>D</a:t>
            </a:r>
            <a:r>
              <a:rPr lang="en-GB" baseline="-25000"/>
              <a:t>ion</a:t>
            </a:r>
            <a:r>
              <a:rPr lang="en-GB"/>
              <a:t>(</a:t>
            </a:r>
            <a:r>
              <a:rPr lang="en-GB" i="1"/>
              <a:t>T</a:t>
            </a:r>
            <a:r>
              <a:rPr lang="en-GB"/>
              <a:t>)</a:t>
            </a:r>
          </a:p>
          <a:p>
            <a:pPr marL="285750" indent="-285750">
              <a:spcBef>
                <a:spcPts val="600"/>
              </a:spcBef>
              <a:buFont typeface="Arial" panose="020B0604020202020204" pitchFamily="34" charset="0"/>
              <a:buChar char="•"/>
            </a:pPr>
            <a:r>
              <a:rPr lang="en-GB" sz="2000"/>
              <a:t>Particularly suited to Li</a:t>
            </a:r>
            <a:r>
              <a:rPr lang="en-GB" sz="2000" baseline="30000"/>
              <a:t>+</a:t>
            </a:r>
            <a:r>
              <a:rPr lang="en-GB" sz="2000"/>
              <a:t>, Na</a:t>
            </a:r>
            <a:r>
              <a:rPr lang="en-GB" sz="2000" baseline="30000"/>
              <a:t>+</a:t>
            </a:r>
          </a:p>
          <a:p>
            <a:pPr marL="742950" lvl="1" indent="-285750">
              <a:buFont typeface="Arial" panose="020B0604020202020204" pitchFamily="34" charset="0"/>
              <a:buChar char="•"/>
            </a:pPr>
            <a:r>
              <a:rPr lang="en-GB"/>
              <a:t>Uses nuclear magnetic moment </a:t>
            </a:r>
          </a:p>
          <a:p>
            <a:pPr lvl="1"/>
            <a:r>
              <a:rPr lang="en-GB"/>
              <a:t>(e.g. Li</a:t>
            </a:r>
            <a:r>
              <a:rPr lang="en-GB" baseline="30000"/>
              <a:t>+</a:t>
            </a:r>
            <a:r>
              <a:rPr lang="en-GB"/>
              <a:t>, Na</a:t>
            </a:r>
            <a:r>
              <a:rPr lang="en-GB" baseline="30000"/>
              <a:t>+</a:t>
            </a:r>
            <a:r>
              <a:rPr lang="en-GB"/>
              <a:t>,</a:t>
            </a:r>
            <a:r>
              <a:rPr lang="en-GB" baseline="30000"/>
              <a:t> </a:t>
            </a:r>
            <a:r>
              <a:rPr lang="en-GB"/>
              <a:t>I</a:t>
            </a:r>
            <a:r>
              <a:rPr lang="en-GB" baseline="30000"/>
              <a:t>-</a:t>
            </a:r>
            <a:r>
              <a:rPr lang="en-GB"/>
              <a:t> ideal, Mg</a:t>
            </a:r>
            <a:r>
              <a:rPr lang="en-GB" baseline="30000"/>
              <a:t>2+</a:t>
            </a:r>
            <a:r>
              <a:rPr lang="en-GB"/>
              <a:t> OK, Ca</a:t>
            </a:r>
            <a:r>
              <a:rPr lang="en-GB" baseline="30000"/>
              <a:t>2+</a:t>
            </a:r>
            <a:r>
              <a:rPr lang="en-GB"/>
              <a:t>, Zn</a:t>
            </a:r>
            <a:r>
              <a:rPr lang="en-GB" baseline="30000"/>
              <a:t>2+</a:t>
            </a:r>
            <a:r>
              <a:rPr lang="en-GB"/>
              <a:t> very hard)</a:t>
            </a:r>
          </a:p>
          <a:p>
            <a:pPr marL="285750" indent="-285750">
              <a:spcBef>
                <a:spcPts val="600"/>
              </a:spcBef>
              <a:buFont typeface="Arial" panose="020B0604020202020204" pitchFamily="34" charset="0"/>
              <a:buChar char="•"/>
            </a:pPr>
            <a:r>
              <a:rPr lang="en-GB" sz="2000"/>
              <a:t>Effective in paramagnetic materials</a:t>
            </a:r>
          </a:p>
          <a:p>
            <a:pPr marL="742950" lvl="1" indent="-285750">
              <a:buFont typeface="Arial" panose="020B0604020202020204" pitchFamily="34" charset="0"/>
              <a:buChar char="•"/>
            </a:pPr>
            <a:r>
              <a:rPr lang="en-GB"/>
              <a:t>Muons see distinct nuclear and electronic signals</a:t>
            </a:r>
          </a:p>
          <a:p>
            <a:pPr marL="285750" indent="-285750">
              <a:spcBef>
                <a:spcPts val="600"/>
              </a:spcBef>
              <a:buFont typeface="Arial" panose="020B0604020202020204" pitchFamily="34" charset="0"/>
              <a:buChar char="•"/>
            </a:pPr>
            <a:r>
              <a:rPr lang="en-GB" sz="2000"/>
              <a:t>In-situ cells now in high demand</a:t>
            </a:r>
          </a:p>
          <a:p>
            <a:pPr marL="285750" indent="-285750">
              <a:spcBef>
                <a:spcPts val="600"/>
              </a:spcBef>
              <a:buFont typeface="Arial" panose="020B0604020202020204" pitchFamily="34" charset="0"/>
              <a:buChar char="•"/>
            </a:pPr>
            <a:r>
              <a:rPr lang="en-GB" sz="2000"/>
              <a:t>Active user community in UK, Europe and Japan (~10% muon use)</a:t>
            </a:r>
          </a:p>
          <a:p>
            <a:pPr marL="742950" lvl="1" indent="-285750">
              <a:buFont typeface="Arial" panose="020B0604020202020204" pitchFamily="34" charset="0"/>
              <a:buChar char="•"/>
            </a:pPr>
            <a:r>
              <a:rPr lang="en-GB"/>
              <a:t>Several groups in UK (EPSRC, Faraday &amp; Innovate UK funded)</a:t>
            </a:r>
          </a:p>
          <a:p>
            <a:pPr marL="742950" lvl="1" indent="-285750">
              <a:buFont typeface="Arial" panose="020B0604020202020204" pitchFamily="34" charset="0"/>
              <a:buChar char="•"/>
            </a:pPr>
            <a:r>
              <a:rPr lang="en-GB"/>
              <a:t>Sweden and Switzerland active</a:t>
            </a:r>
          </a:p>
          <a:p>
            <a:pPr marL="742950" lvl="1" indent="-285750">
              <a:buFont typeface="Arial" panose="020B0604020202020204" pitchFamily="34" charset="0"/>
              <a:buChar char="•"/>
            </a:pPr>
            <a:r>
              <a:rPr lang="en-GB"/>
              <a:t>Toyota have been regular users for over a decade (both academic and industrial work)</a:t>
            </a:r>
            <a:endParaRPr lang="en-GB" sz="1600"/>
          </a:p>
        </p:txBody>
      </p:sp>
      <p:pic>
        <p:nvPicPr>
          <p:cNvPr id="21" name="Picture 20">
            <a:extLst>
              <a:ext uri="{FF2B5EF4-FFF2-40B4-BE49-F238E27FC236}">
                <a16:creationId xmlns:a16="http://schemas.microsoft.com/office/drawing/2014/main" id="{6E498C8A-9082-DEB8-CDAA-CE3D42B0C7E4}"/>
              </a:ext>
            </a:extLst>
          </p:cNvPr>
          <p:cNvPicPr>
            <a:picLocks noChangeAspect="1"/>
          </p:cNvPicPr>
          <p:nvPr/>
        </p:nvPicPr>
        <p:blipFill>
          <a:blip r:embed="rId3"/>
          <a:stretch>
            <a:fillRect/>
          </a:stretch>
        </p:blipFill>
        <p:spPr>
          <a:xfrm>
            <a:off x="6924193" y="3301519"/>
            <a:ext cx="4159222" cy="2614234"/>
          </a:xfrm>
          <a:prstGeom prst="rect">
            <a:avLst/>
          </a:prstGeom>
        </p:spPr>
      </p:pic>
    </p:spTree>
    <p:extLst>
      <p:ext uri="{BB962C8B-B14F-4D97-AF65-F5344CB8AC3E}">
        <p14:creationId xmlns:p14="http://schemas.microsoft.com/office/powerpoint/2010/main" val="369937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en-GB" dirty="0">
                <a:latin typeface="+mj-lt"/>
              </a:rPr>
              <a:t>Time Reversal </a:t>
            </a:r>
            <a:r>
              <a:rPr lang="en-GB" dirty="0" err="1">
                <a:latin typeface="+mj-lt"/>
              </a:rPr>
              <a:t>Symmtry</a:t>
            </a:r>
            <a:r>
              <a:rPr lang="en-GB" dirty="0">
                <a:latin typeface="+mj-lt"/>
              </a:rPr>
              <a:t> breaking in superconductors</a:t>
            </a:r>
            <a:br>
              <a:rPr lang="en-GB" dirty="0">
                <a:latin typeface="+mj-lt"/>
              </a:rPr>
            </a:br>
            <a:r>
              <a:rPr lang="en-GB" dirty="0">
                <a:latin typeface="+mj-lt"/>
              </a:rPr>
              <a:t>ZF</a:t>
            </a:r>
            <a:r>
              <a:rPr lang="el-GR" dirty="0">
                <a:latin typeface="+mj-lt"/>
                <a:cs typeface="Times New Roman" pitchFamily="28" charset="0"/>
              </a:rPr>
              <a:t>μ</a:t>
            </a:r>
            <a:r>
              <a:rPr lang="en-GB" dirty="0">
                <a:latin typeface="+mj-lt"/>
              </a:rPr>
              <a:t>SR on LaNiC</a:t>
            </a:r>
            <a:r>
              <a:rPr lang="en-GB" baseline="-25000" dirty="0">
                <a:latin typeface="+mj-lt"/>
              </a:rPr>
              <a:t>2</a:t>
            </a:r>
            <a:endParaRPr lang="el-GR" dirty="0">
              <a:latin typeface="+mj-lt"/>
            </a:endParaRPr>
          </a:p>
        </p:txBody>
      </p:sp>
      <p:sp>
        <p:nvSpPr>
          <p:cNvPr id="2053" name="Rectangle 6"/>
          <p:cNvSpPr>
            <a:spLocks noChangeArrowheads="1"/>
          </p:cNvSpPr>
          <p:nvPr/>
        </p:nvSpPr>
        <p:spPr bwMode="auto">
          <a:xfrm>
            <a:off x="-990600" y="2764713"/>
            <a:ext cx="184150" cy="366713"/>
          </a:xfrm>
          <a:prstGeom prst="rect">
            <a:avLst/>
          </a:prstGeom>
          <a:noFill/>
          <a:ln w="9525">
            <a:noFill/>
            <a:miter lim="800000"/>
            <a:headEnd/>
            <a:tailEnd/>
          </a:ln>
        </p:spPr>
        <p:txBody>
          <a:bodyPr wrap="none" anchor="ctr">
            <a:spAutoFit/>
          </a:bodyPr>
          <a:lstStyle/>
          <a:p>
            <a:pPr defTabSz="914400" fontAlgn="base">
              <a:spcBef>
                <a:spcPct val="0"/>
              </a:spcBef>
              <a:spcAft>
                <a:spcPct val="0"/>
              </a:spcAft>
              <a:defRPr/>
            </a:pPr>
            <a:endParaRPr lang="en-GB">
              <a:solidFill>
                <a:srgbClr val="000000"/>
              </a:solidFill>
              <a:latin typeface="Arial" pitchFamily="34" charset="0"/>
              <a:ea typeface="ＭＳ Ｐゴシック" pitchFamily="34" charset="-128"/>
            </a:endParaRPr>
          </a:p>
        </p:txBody>
      </p:sp>
      <p:graphicFrame>
        <p:nvGraphicFramePr>
          <p:cNvPr id="2051" name="Object 5"/>
          <p:cNvGraphicFramePr>
            <a:graphicFrameLocks noChangeAspect="1"/>
          </p:cNvGraphicFramePr>
          <p:nvPr>
            <p:extLst>
              <p:ext uri="{D42A27DB-BD31-4B8C-83A1-F6EECF244321}">
                <p14:modId xmlns:p14="http://schemas.microsoft.com/office/powerpoint/2010/main" val="193432303"/>
              </p:ext>
            </p:extLst>
          </p:nvPr>
        </p:nvGraphicFramePr>
        <p:xfrm>
          <a:off x="533401" y="4952287"/>
          <a:ext cx="5688013" cy="782638"/>
        </p:xfrm>
        <a:graphic>
          <a:graphicData uri="http://schemas.openxmlformats.org/presentationml/2006/ole">
            <mc:AlternateContent xmlns:mc="http://schemas.openxmlformats.org/markup-compatibility/2006">
              <mc:Choice xmlns:v="urn:schemas-microsoft-com:vml" Requires="v">
                <p:oleObj name="Equation" r:id="rId4" imgW="3670300" imgH="508000" progId="Equation.3">
                  <p:embed/>
                </p:oleObj>
              </mc:Choice>
              <mc:Fallback>
                <p:oleObj name="Equation" r:id="rId4" imgW="3670300" imgH="508000" progId="Equation.3">
                  <p:embed/>
                  <p:pic>
                    <p:nvPicPr>
                      <p:cNvPr id="205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1" y="4952287"/>
                        <a:ext cx="5688013" cy="782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4"/>
          <p:cNvGrpSpPr>
            <a:grpSpLocks/>
          </p:cNvGrpSpPr>
          <p:nvPr/>
        </p:nvGrpSpPr>
        <p:grpSpPr bwMode="auto">
          <a:xfrm>
            <a:off x="838200" y="837488"/>
            <a:ext cx="5113338" cy="4286250"/>
            <a:chOff x="1269" y="810"/>
            <a:chExt cx="3221" cy="2700"/>
          </a:xfrm>
        </p:grpSpPr>
        <p:graphicFrame>
          <p:nvGraphicFramePr>
            <p:cNvPr id="2050" name="Object 16"/>
            <p:cNvGraphicFramePr>
              <a:graphicFrameLocks noChangeAspect="1"/>
            </p:cNvGraphicFramePr>
            <p:nvPr>
              <p:extLst>
                <p:ext uri="{D42A27DB-BD31-4B8C-83A1-F6EECF244321}">
                  <p14:modId xmlns:p14="http://schemas.microsoft.com/office/powerpoint/2010/main" val="573922072"/>
                </p:ext>
              </p:extLst>
            </p:nvPr>
          </p:nvGraphicFramePr>
          <p:xfrm>
            <a:off x="1269" y="810"/>
            <a:ext cx="3221" cy="2700"/>
          </p:xfrm>
          <a:graphic>
            <a:graphicData uri="http://schemas.openxmlformats.org/presentationml/2006/ole">
              <mc:AlternateContent xmlns:mc="http://schemas.openxmlformats.org/markup-compatibility/2006">
                <mc:Choice xmlns:v="urn:schemas-microsoft-com:vml" Requires="v">
                  <p:oleObj name="Graph" r:id="rId6" imgW="3454560" imgH="2895840" progId="Origin50.Graph">
                    <p:embed/>
                  </p:oleObj>
                </mc:Choice>
                <mc:Fallback>
                  <p:oleObj name="Graph" r:id="rId6" imgW="3454560" imgH="2895840" progId="Origin50.Graph">
                    <p:embed/>
                    <p:pic>
                      <p:nvPicPr>
                        <p:cNvPr id="205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9" y="810"/>
                          <a:ext cx="3221" cy="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0" name="TextBox 11"/>
            <p:cNvSpPr txBox="1">
              <a:spLocks noChangeArrowheads="1"/>
            </p:cNvSpPr>
            <p:nvPr/>
          </p:nvSpPr>
          <p:spPr bwMode="auto">
            <a:xfrm>
              <a:off x="2114" y="1929"/>
              <a:ext cx="532" cy="231"/>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GB">
                  <a:solidFill>
                    <a:srgbClr val="000000"/>
                  </a:solidFill>
                  <a:latin typeface="Arial" pitchFamily="34" charset="0"/>
                  <a:ea typeface="ＭＳ Ｐゴシック" pitchFamily="34" charset="-128"/>
                </a:rPr>
                <a:t>50 mK</a:t>
              </a:r>
            </a:p>
          </p:txBody>
        </p:sp>
        <p:sp>
          <p:nvSpPr>
            <p:cNvPr id="2061" name="TextBox 12"/>
            <p:cNvSpPr txBox="1">
              <a:spLocks noChangeArrowheads="1"/>
            </p:cNvSpPr>
            <p:nvPr/>
          </p:nvSpPr>
          <p:spPr bwMode="auto">
            <a:xfrm>
              <a:off x="2654" y="1614"/>
              <a:ext cx="452" cy="231"/>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GB" dirty="0">
                  <a:solidFill>
                    <a:srgbClr val="000000"/>
                  </a:solidFill>
                  <a:latin typeface="Arial" pitchFamily="34" charset="0"/>
                  <a:ea typeface="ＭＳ Ｐゴシック" pitchFamily="34" charset="-128"/>
                </a:rPr>
                <a:t>3.0 K</a:t>
              </a:r>
            </a:p>
          </p:txBody>
        </p:sp>
      </p:grpSp>
      <p:sp>
        <p:nvSpPr>
          <p:cNvPr id="15" name="TextBox 3"/>
          <p:cNvSpPr txBox="1">
            <a:spLocks noChangeArrowheads="1"/>
          </p:cNvSpPr>
          <p:nvPr/>
        </p:nvSpPr>
        <p:spPr bwMode="auto">
          <a:xfrm>
            <a:off x="1840153" y="6492875"/>
            <a:ext cx="2832827" cy="276999"/>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GB" sz="1200" dirty="0">
                <a:solidFill>
                  <a:srgbClr val="000000"/>
                </a:solidFill>
                <a:latin typeface="Lucida Sans" pitchFamily="34" charset="0"/>
                <a:ea typeface="ＭＳ Ｐゴシック" pitchFamily="34" charset="-128"/>
              </a:rPr>
              <a:t>Hillier </a:t>
            </a:r>
            <a:r>
              <a:rPr lang="en-GB" sz="1200" i="1" dirty="0">
                <a:solidFill>
                  <a:srgbClr val="000000"/>
                </a:solidFill>
                <a:latin typeface="Lucida Sans" pitchFamily="34" charset="0"/>
                <a:ea typeface="ＭＳ Ｐゴシック" pitchFamily="34" charset="-128"/>
              </a:rPr>
              <a:t>et al PRL </a:t>
            </a:r>
            <a:r>
              <a:rPr lang="en-GB" sz="1200" b="1" dirty="0">
                <a:solidFill>
                  <a:srgbClr val="000000"/>
                </a:solidFill>
                <a:latin typeface="Lucida Sans" pitchFamily="34" charset="0"/>
                <a:ea typeface="ＭＳ Ｐゴシック" pitchFamily="34" charset="-128"/>
              </a:rPr>
              <a:t>102</a:t>
            </a:r>
            <a:r>
              <a:rPr lang="en-GB" sz="1200" dirty="0">
                <a:solidFill>
                  <a:srgbClr val="000000"/>
                </a:solidFill>
                <a:latin typeface="Lucida Sans" pitchFamily="34" charset="0"/>
                <a:ea typeface="ＭＳ Ｐゴシック" pitchFamily="34" charset="-128"/>
              </a:rPr>
              <a:t> 117007 (2009)</a:t>
            </a:r>
            <a:endParaRPr lang="en-GB" sz="1200" i="1" dirty="0">
              <a:solidFill>
                <a:srgbClr val="000000"/>
              </a:solidFill>
              <a:latin typeface="Lucida Sans" pitchFamily="34" charset="0"/>
              <a:ea typeface="ＭＳ Ｐゴシック" pitchFamily="34" charset="-128"/>
            </a:endParaRPr>
          </a:p>
        </p:txBody>
      </p:sp>
      <p:pic>
        <p:nvPicPr>
          <p:cNvPr id="22536" name="Picture 8"/>
          <p:cNvPicPr>
            <a:picLocks noChangeAspect="1" noChangeArrowheads="1"/>
          </p:cNvPicPr>
          <p:nvPr/>
        </p:nvPicPr>
        <p:blipFill>
          <a:blip r:embed="rId8" cstate="print"/>
          <a:srcRect/>
          <a:stretch>
            <a:fillRect/>
          </a:stretch>
        </p:blipFill>
        <p:spPr bwMode="auto">
          <a:xfrm>
            <a:off x="6272214" y="837488"/>
            <a:ext cx="5715000" cy="4108450"/>
          </a:xfrm>
          <a:prstGeom prst="rect">
            <a:avLst/>
          </a:prstGeom>
          <a:noFill/>
          <a:ln w="76200" cap="rnd">
            <a:noFill/>
            <a:prstDash val="sysDot"/>
            <a:miter lim="800000"/>
            <a:headEnd/>
            <a:tailEnd/>
          </a:ln>
          <a:effectLst/>
        </p:spPr>
      </p:pic>
      <p:sp>
        <p:nvSpPr>
          <p:cNvPr id="29705" name="Text Box 9"/>
          <p:cNvSpPr txBox="1">
            <a:spLocks noChangeArrowheads="1"/>
          </p:cNvSpPr>
          <p:nvPr/>
        </p:nvSpPr>
        <p:spPr bwMode="auto">
          <a:xfrm>
            <a:off x="5904707" y="4941899"/>
            <a:ext cx="6450013" cy="1754326"/>
          </a:xfrm>
          <a:prstGeom prst="rect">
            <a:avLst/>
          </a:prstGeom>
          <a:solidFill>
            <a:schemeClr val="bg1"/>
          </a:solidFill>
          <a:ln w="9525">
            <a:noFill/>
            <a:miter lim="800000"/>
            <a:headEnd/>
            <a:tailEnd/>
          </a:ln>
          <a:effectLst>
            <a:outerShdw dist="35921" dir="2700000" algn="ctr" rotWithShape="0">
              <a:srgbClr val="808080">
                <a:alpha val="85001"/>
              </a:srgbClr>
            </a:outerShdw>
          </a:effectLst>
        </p:spPr>
        <p:txBody>
          <a:bodyPr>
            <a:spAutoFit/>
          </a:bodyPr>
          <a:lstStyle/>
          <a:p>
            <a:pPr algn="ctr" defTabSz="914400" fontAlgn="base">
              <a:spcBef>
                <a:spcPct val="0"/>
              </a:spcBef>
              <a:spcAft>
                <a:spcPct val="0"/>
              </a:spcAft>
              <a:defRPr/>
            </a:pPr>
            <a:r>
              <a:rPr lang="en-GB" dirty="0">
                <a:solidFill>
                  <a:srgbClr val="FF0000"/>
                </a:solidFill>
                <a:latin typeface="Arial" pitchFamily="34" charset="0"/>
                <a:ea typeface="ＭＳ Ｐゴシック" pitchFamily="34" charset="-128"/>
              </a:rPr>
              <a:t>Spontaneous, quasi-static fields appearing at </a:t>
            </a:r>
            <a:r>
              <a:rPr lang="en-GB" dirty="0" err="1">
                <a:solidFill>
                  <a:srgbClr val="FF0000"/>
                </a:solidFill>
                <a:latin typeface="Arial" pitchFamily="34" charset="0"/>
                <a:ea typeface="ＭＳ Ｐゴシック" pitchFamily="34" charset="-128"/>
              </a:rPr>
              <a:t>T</a:t>
            </a:r>
            <a:r>
              <a:rPr lang="en-GB" baseline="-25000" dirty="0" err="1">
                <a:solidFill>
                  <a:srgbClr val="FF0000"/>
                </a:solidFill>
                <a:latin typeface="Arial" pitchFamily="34" charset="0"/>
                <a:ea typeface="ＭＳ Ｐゴシック" pitchFamily="34" charset="-128"/>
              </a:rPr>
              <a:t>c</a:t>
            </a:r>
            <a:r>
              <a:rPr lang="en-GB" dirty="0">
                <a:solidFill>
                  <a:srgbClr val="FF0000"/>
                </a:solidFill>
                <a:latin typeface="Arial" pitchFamily="34" charset="0"/>
                <a:ea typeface="ＭＳ Ｐゴシック" pitchFamily="34" charset="-128"/>
              </a:rPr>
              <a:t> </a:t>
            </a:r>
          </a:p>
          <a:p>
            <a:pPr algn="ctr" defTabSz="914400" fontAlgn="base">
              <a:spcBef>
                <a:spcPct val="0"/>
              </a:spcBef>
              <a:spcAft>
                <a:spcPct val="0"/>
              </a:spcAft>
              <a:defRPr/>
            </a:pPr>
            <a:r>
              <a:rPr lang="en-GB" dirty="0">
                <a:solidFill>
                  <a:srgbClr val="FF0000"/>
                </a:solidFill>
                <a:latin typeface="Arial" pitchFamily="34" charset="0"/>
                <a:ea typeface="ヒラギノ角ゴ Pro W3" pitchFamily="28" charset="-128"/>
              </a:rPr>
              <a:t>⇒</a:t>
            </a:r>
            <a:r>
              <a:rPr lang="en-GB" dirty="0">
                <a:solidFill>
                  <a:srgbClr val="FF0000"/>
                </a:solidFill>
                <a:latin typeface="Arial" pitchFamily="34" charset="0"/>
                <a:ea typeface="ＭＳ Ｐゴシック" pitchFamily="34" charset="-128"/>
              </a:rPr>
              <a:t> superconducting state breaks time-reversal symmetry</a:t>
            </a:r>
          </a:p>
          <a:p>
            <a:pPr algn="ctr" defTabSz="914400" fontAlgn="base">
              <a:spcBef>
                <a:spcPct val="0"/>
              </a:spcBef>
              <a:spcAft>
                <a:spcPct val="0"/>
              </a:spcAft>
              <a:defRPr/>
            </a:pPr>
            <a:endParaRPr lang="en-GB" dirty="0">
              <a:solidFill>
                <a:srgbClr val="FF0000"/>
              </a:solidFill>
              <a:latin typeface="Arial" pitchFamily="34" charset="0"/>
              <a:ea typeface="ＭＳ Ｐゴシック" pitchFamily="34" charset="-128"/>
            </a:endParaRPr>
          </a:p>
          <a:p>
            <a:pPr algn="ctr" defTabSz="914400" fontAlgn="base">
              <a:spcBef>
                <a:spcPct val="0"/>
              </a:spcBef>
              <a:spcAft>
                <a:spcPct val="0"/>
              </a:spcAft>
              <a:defRPr/>
            </a:pPr>
            <a:r>
              <a:rPr lang="en-GB" dirty="0">
                <a:solidFill>
                  <a:srgbClr val="FF0000"/>
                </a:solidFill>
                <a:latin typeface="Arial" pitchFamily="34" charset="0"/>
                <a:ea typeface="ＭＳ Ｐゴシック" pitchFamily="34" charset="-128"/>
              </a:rPr>
              <a:t>Group Theory suggests non-unitary superconductivity</a:t>
            </a:r>
          </a:p>
          <a:p>
            <a:pPr algn="ctr" defTabSz="914400" fontAlgn="base">
              <a:spcBef>
                <a:spcPct val="0"/>
              </a:spcBef>
              <a:spcAft>
                <a:spcPct val="0"/>
              </a:spcAft>
              <a:defRPr/>
            </a:pPr>
            <a:endParaRPr lang="en-GB" dirty="0">
              <a:solidFill>
                <a:srgbClr val="FF0000"/>
              </a:solidFill>
              <a:latin typeface="Arial" pitchFamily="34" charset="0"/>
              <a:ea typeface="ＭＳ Ｐゴシック" pitchFamily="34" charset="-128"/>
            </a:endParaRPr>
          </a:p>
          <a:p>
            <a:pPr algn="ctr" defTabSz="914400" fontAlgn="base">
              <a:spcBef>
                <a:spcPct val="0"/>
              </a:spcBef>
              <a:spcAft>
                <a:spcPct val="0"/>
              </a:spcAft>
              <a:defRPr/>
            </a:pPr>
            <a:r>
              <a:rPr lang="en-GB" dirty="0">
                <a:solidFill>
                  <a:srgbClr val="FF0000"/>
                </a:solidFill>
                <a:latin typeface="Arial" pitchFamily="34" charset="0"/>
                <a:ea typeface="ＭＳ Ｐゴシック" pitchFamily="34" charset="-128"/>
              </a:rPr>
              <a:t>DFT confirms it is not a muon induced effect</a:t>
            </a:r>
          </a:p>
        </p:txBody>
      </p:sp>
    </p:spTree>
    <p:custDataLst>
      <p:tags r:id="rId1"/>
    </p:custDataLst>
    <p:extLst>
      <p:ext uri="{BB962C8B-B14F-4D97-AF65-F5344CB8AC3E}">
        <p14:creationId xmlns:p14="http://schemas.microsoft.com/office/powerpoint/2010/main" val="3584060131"/>
      </p:ext>
    </p:extLst>
  </p:cSld>
  <p:clrMapOvr>
    <a:masterClrMapping/>
  </p:clrMapOvr>
  <mc:AlternateContent xmlns:mc="http://schemas.openxmlformats.org/markup-compatibility/2006">
    <mc:Choice xmlns:p14="http://schemas.microsoft.com/office/powerpoint/2010/main" Requires="p14">
      <p:transition spd="med" p14:dur="700" advTm="14493">
        <p:fade/>
      </p:transition>
    </mc:Choice>
    <mc:Fallback>
      <p:transition spd="med" advTm="144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5"/>
                                        </p:tgtEl>
                                        <p:attrNameLst>
                                          <p:attrName>style.visibility</p:attrName>
                                        </p:attrNameLst>
                                      </p:cBhvr>
                                      <p:to>
                                        <p:strVal val="visible"/>
                                      </p:to>
                                    </p:set>
                                    <p:animEffect transition="in" filter="fade">
                                      <p:cBhvr>
                                        <p:cTn id="7" dur="500"/>
                                        <p:tgtEl>
                                          <p:spTgt spid="29705"/>
                                        </p:tgtEl>
                                      </p:cBhvr>
                                    </p:animEffect>
                                  </p:childTnLst>
                                </p:cTn>
                              </p:par>
                              <p:par>
                                <p:cTn id="8" presetID="10" presetClass="entr" presetSubtype="0" fill="hold" nodeType="withEffect">
                                  <p:stCondLst>
                                    <p:cond delay="0"/>
                                  </p:stCondLst>
                                  <p:childTnLst>
                                    <p:set>
                                      <p:cBhvr>
                                        <p:cTn id="9" dur="1" fill="hold">
                                          <p:stCondLst>
                                            <p:cond delay="0"/>
                                          </p:stCondLst>
                                        </p:cTn>
                                        <p:tgtEl>
                                          <p:spTgt spid="22536"/>
                                        </p:tgtEl>
                                        <p:attrNameLst>
                                          <p:attrName>style.visibility</p:attrName>
                                        </p:attrNameLst>
                                      </p:cBhvr>
                                      <p:to>
                                        <p:strVal val="visible"/>
                                      </p:to>
                                    </p:set>
                                    <p:animEffect transition="in" filter="fade">
                                      <p:cBhvr>
                                        <p:cTn id="10" dur="5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Subtitle 7">
                <a:extLst>
                  <a:ext uri="{FF2B5EF4-FFF2-40B4-BE49-F238E27FC236}">
                    <a16:creationId xmlns:a16="http://schemas.microsoft.com/office/drawing/2014/main" id="{6412C0CB-2855-7BD0-AC33-643D2630AC2E}"/>
                  </a:ext>
                </a:extLst>
              </p:cNvPr>
              <p:cNvSpPr>
                <a:spLocks noGrp="1"/>
              </p:cNvSpPr>
              <p:nvPr>
                <p:ph type="subTitle" idx="1"/>
              </p:nvPr>
            </p:nvSpPr>
            <p:spPr>
              <a:xfrm>
                <a:off x="6036" y="3375607"/>
                <a:ext cx="4070815" cy="978292"/>
              </a:xfrm>
              <a:effectLst>
                <a:outerShdw blurRad="50800" dist="38100" dir="5400000" algn="t" rotWithShape="0">
                  <a:prstClr val="black">
                    <a:alpha val="40000"/>
                  </a:prstClr>
                </a:outerShdw>
              </a:effectLst>
            </p:spPr>
            <p:txBody>
              <a:bodyPr>
                <a:normAutofit/>
              </a:bodyPr>
              <a:lstStyle/>
              <a:p>
                <a:r>
                  <a:rPr lang="en-GB" sz="1800" dirty="0">
                    <a:latin typeface="Helvetica" panose="020B0604020202020204" pitchFamily="34" charset="0"/>
                    <a:cs typeface="Helvetica" panose="020B0604020202020204" pitchFamily="34" charset="0"/>
                  </a:rPr>
                  <a:t>Use F--µ--F states above </a:t>
                </a:r>
                <a14:m>
                  <m:oMath xmlns:m="http://schemas.openxmlformats.org/officeDocument/2006/math">
                    <m:sSub>
                      <m:sSubPr>
                        <m:ctrlPr>
                          <a:rPr lang="en-GB" sz="1800" b="0" i="1" smtClean="0">
                            <a:latin typeface="Cambria Math" panose="02040503050406030204" pitchFamily="18" charset="0"/>
                            <a:cs typeface="Helvetica" panose="020B0604020202020204" pitchFamily="34" charset="0"/>
                          </a:rPr>
                        </m:ctrlPr>
                      </m:sSubPr>
                      <m:e>
                        <m:r>
                          <a:rPr lang="en-GB" sz="1800" b="0" i="1" smtClean="0">
                            <a:latin typeface="Cambria Math" panose="02040503050406030204" pitchFamily="18" charset="0"/>
                            <a:cs typeface="Helvetica" panose="020B0604020202020204" pitchFamily="34" charset="0"/>
                          </a:rPr>
                          <m:t>𝑇</m:t>
                        </m:r>
                      </m:e>
                      <m:sub>
                        <m:r>
                          <a:rPr lang="en-GB" sz="1800" b="0" i="1" smtClean="0">
                            <a:latin typeface="Cambria Math" panose="02040503050406030204" pitchFamily="18" charset="0"/>
                            <a:cs typeface="Helvetica" panose="020B0604020202020204" pitchFamily="34" charset="0"/>
                          </a:rPr>
                          <m:t>𝑐</m:t>
                        </m:r>
                      </m:sub>
                    </m:sSub>
                  </m:oMath>
                </a14:m>
                <a:r>
                  <a:rPr lang="en-GB" sz="1800" dirty="0">
                    <a:latin typeface="Helvetica" panose="020B0604020202020204" pitchFamily="34" charset="0"/>
                    <a:cs typeface="Helvetica" panose="020B0604020202020204" pitchFamily="34" charset="0"/>
                  </a:rPr>
                  <a:t> and DFT to find the muon site</a:t>
                </a:r>
              </a:p>
            </p:txBody>
          </p:sp>
        </mc:Choice>
        <mc:Fallback xmlns="">
          <p:sp>
            <p:nvSpPr>
              <p:cNvPr id="8" name="Subtitle 7">
                <a:extLst>
                  <a:ext uri="{FF2B5EF4-FFF2-40B4-BE49-F238E27FC236}">
                    <a16:creationId xmlns:a16="http://schemas.microsoft.com/office/drawing/2014/main" id="{6412C0CB-2855-7BD0-AC33-643D2630AC2E}"/>
                  </a:ext>
                </a:extLst>
              </p:cNvPr>
              <p:cNvSpPr>
                <a:spLocks noGrp="1" noRot="1" noChangeAspect="1" noMove="1" noResize="1" noEditPoints="1" noAdjustHandles="1" noChangeArrowheads="1" noChangeShapeType="1" noTextEdit="1"/>
              </p:cNvSpPr>
              <p:nvPr>
                <p:ph type="subTitle" idx="1"/>
              </p:nvPr>
            </p:nvSpPr>
            <p:spPr>
              <a:xfrm>
                <a:off x="6036" y="3375607"/>
                <a:ext cx="4070815" cy="978292"/>
              </a:xfrm>
              <a:blipFill>
                <a:blip r:embed="rId2"/>
                <a:stretch>
                  <a:fillRect/>
                </a:stretch>
              </a:blipFill>
              <a:effectLst>
                <a:outerShdw blurRad="50800" dist="38100" dir="5400000" algn="t" rotWithShape="0">
                  <a:prstClr val="black">
                    <a:alpha val="40000"/>
                  </a:prstClr>
                </a:outerShdw>
              </a:effectLst>
            </p:spPr>
            <p:txBody>
              <a:bodyPr/>
              <a:lstStyle/>
              <a:p>
                <a:r>
                  <a:rPr lang="en-US">
                    <a:noFill/>
                  </a:rPr>
                  <a:t> </a:t>
                </a:r>
              </a:p>
            </p:txBody>
          </p:sp>
        </mc:Fallback>
      </mc:AlternateContent>
      <p:pic>
        <p:nvPicPr>
          <p:cNvPr id="11" name="Picture 10" descr="A picture containing indoor, dog, accessory, necklet&#10;&#10;Description automatically generated">
            <a:extLst>
              <a:ext uri="{FF2B5EF4-FFF2-40B4-BE49-F238E27FC236}">
                <a16:creationId xmlns:a16="http://schemas.microsoft.com/office/drawing/2014/main" id="{9F3417E5-A260-0F40-0244-B69D9CFA4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7805"/>
            <a:ext cx="4154412" cy="2215613"/>
          </a:xfrm>
          <a:prstGeom prst="rect">
            <a:avLst/>
          </a:prstGeom>
        </p:spPr>
      </p:pic>
      <p:pic>
        <p:nvPicPr>
          <p:cNvPr id="15" name="Picture 14" descr="Chart, scatter chart&#10;&#10;Description automatically generated">
            <a:extLst>
              <a:ext uri="{FF2B5EF4-FFF2-40B4-BE49-F238E27FC236}">
                <a16:creationId xmlns:a16="http://schemas.microsoft.com/office/drawing/2014/main" id="{EA915F83-AED4-7FC2-69A6-EF6D51CE2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127" y="3952060"/>
            <a:ext cx="3897205" cy="2477051"/>
          </a:xfrm>
          <a:prstGeom prst="rect">
            <a:avLst/>
          </a:prstGeom>
        </p:spPr>
      </p:pic>
      <mc:AlternateContent xmlns:mc="http://schemas.openxmlformats.org/markup-compatibility/2006" xmlns:a14="http://schemas.microsoft.com/office/drawing/2010/main">
        <mc:Choice Requires="a14">
          <p:sp>
            <p:nvSpPr>
              <p:cNvPr id="16" name="Subtitle 7">
                <a:extLst>
                  <a:ext uri="{FF2B5EF4-FFF2-40B4-BE49-F238E27FC236}">
                    <a16:creationId xmlns:a16="http://schemas.microsoft.com/office/drawing/2014/main" id="{7E83507C-8594-1CCA-2D76-FF2846B80309}"/>
                  </a:ext>
                </a:extLst>
              </p:cNvPr>
              <p:cNvSpPr txBox="1">
                <a:spLocks/>
              </p:cNvSpPr>
              <p:nvPr/>
            </p:nvSpPr>
            <p:spPr>
              <a:xfrm>
                <a:off x="4582800" y="3410009"/>
                <a:ext cx="3975161" cy="719291"/>
              </a:xfrm>
              <a:prstGeom prst="rect">
                <a:avLst/>
              </a:prstGeom>
              <a:effectLst>
                <a:outerShdw blurRad="50800" dist="38100" dir="5400000" algn="t" rotWithShape="0">
                  <a:prstClr val="black">
                    <a:alpha val="40000"/>
                  </a:prstClr>
                </a:outerShdw>
              </a:effectLst>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latin typeface="Helvetica" panose="020B0604020202020204" pitchFamily="34" charset="0"/>
                    <a:cs typeface="Helvetica" panose="020B0604020202020204" pitchFamily="34" charset="0"/>
                  </a:rPr>
                  <a:t>Use magnetic oscillations to find the magnetic structure below </a:t>
                </a:r>
                <a14:m>
                  <m:oMath xmlns:m="http://schemas.openxmlformats.org/officeDocument/2006/math">
                    <m:sSub>
                      <m:sSubPr>
                        <m:ctrlPr>
                          <a:rPr lang="en-GB" sz="1800" b="0" i="1" smtClean="0">
                            <a:latin typeface="Cambria Math" panose="02040503050406030204" pitchFamily="18" charset="0"/>
                            <a:cs typeface="Helvetica" panose="020B0604020202020204" pitchFamily="34" charset="0"/>
                          </a:rPr>
                        </m:ctrlPr>
                      </m:sSubPr>
                      <m:e>
                        <m:r>
                          <a:rPr lang="en-GB" sz="1800" b="0" i="1" smtClean="0">
                            <a:latin typeface="Cambria Math" panose="02040503050406030204" pitchFamily="18" charset="0"/>
                            <a:cs typeface="Helvetica" panose="020B0604020202020204" pitchFamily="34" charset="0"/>
                          </a:rPr>
                          <m:t>𝑇</m:t>
                        </m:r>
                      </m:e>
                      <m:sub>
                        <m:r>
                          <a:rPr lang="en-GB" sz="1800" b="0" i="1" smtClean="0">
                            <a:latin typeface="Cambria Math" panose="02040503050406030204" pitchFamily="18" charset="0"/>
                            <a:cs typeface="Helvetica" panose="020B0604020202020204" pitchFamily="34" charset="0"/>
                          </a:rPr>
                          <m:t>𝑐</m:t>
                        </m:r>
                      </m:sub>
                    </m:sSub>
                  </m:oMath>
                </a14:m>
                <a:endParaRPr lang="en-GB" sz="1800" dirty="0">
                  <a:latin typeface="Helvetica" panose="020B0604020202020204" pitchFamily="34" charset="0"/>
                  <a:cs typeface="Helvetica" panose="020B0604020202020204" pitchFamily="34" charset="0"/>
                </a:endParaRPr>
              </a:p>
            </p:txBody>
          </p:sp>
        </mc:Choice>
        <mc:Fallback xmlns="">
          <p:sp>
            <p:nvSpPr>
              <p:cNvPr id="16" name="Subtitle 7">
                <a:extLst>
                  <a:ext uri="{FF2B5EF4-FFF2-40B4-BE49-F238E27FC236}">
                    <a16:creationId xmlns:a16="http://schemas.microsoft.com/office/drawing/2014/main" id="{7E83507C-8594-1CCA-2D76-FF2846B80309}"/>
                  </a:ext>
                </a:extLst>
              </p:cNvPr>
              <p:cNvSpPr txBox="1">
                <a:spLocks noRot="1" noChangeAspect="1" noMove="1" noResize="1" noEditPoints="1" noAdjustHandles="1" noChangeArrowheads="1" noChangeShapeType="1" noTextEdit="1"/>
              </p:cNvSpPr>
              <p:nvPr/>
            </p:nvSpPr>
            <p:spPr>
              <a:xfrm>
                <a:off x="4582800" y="3410009"/>
                <a:ext cx="3975161" cy="719291"/>
              </a:xfrm>
              <a:prstGeom prst="rect">
                <a:avLst/>
              </a:prstGeom>
              <a:blipFill>
                <a:blip r:embed="rId5"/>
                <a:stretch>
                  <a:fillRect/>
                </a:stretch>
              </a:blipFill>
              <a:effectLst>
                <a:outerShdw blurRad="50800" dist="38100" dir="5400000" algn="t" rotWithShape="0">
                  <a:prstClr val="black">
                    <a:alpha val="40000"/>
                  </a:prstClr>
                </a:outerShdw>
              </a:effectLst>
            </p:spPr>
            <p:txBody>
              <a:bodyPr/>
              <a:lstStyle/>
              <a:p>
                <a:r>
                  <a:rPr lang="en-US">
                    <a:noFill/>
                  </a:rPr>
                  <a:t> </a:t>
                </a:r>
              </a:p>
            </p:txBody>
          </p:sp>
        </mc:Fallback>
      </mc:AlternateContent>
      <p:pic>
        <p:nvPicPr>
          <p:cNvPr id="18" name="Picture 17" descr="Chart, scatter chart&#10;&#10;Description automatically generated">
            <a:extLst>
              <a:ext uri="{FF2B5EF4-FFF2-40B4-BE49-F238E27FC236}">
                <a16:creationId xmlns:a16="http://schemas.microsoft.com/office/drawing/2014/main" id="{4F3FD59E-80B2-7006-B23C-4544AEE0F4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6942" y="1122207"/>
            <a:ext cx="4466502" cy="2298393"/>
          </a:xfrm>
          <a:prstGeom prst="rect">
            <a:avLst/>
          </a:prstGeom>
        </p:spPr>
      </p:pic>
      <p:pic>
        <p:nvPicPr>
          <p:cNvPr id="20" name="Picture 19" descr="Chart&#10;&#10;Description automatically generated">
            <a:extLst>
              <a:ext uri="{FF2B5EF4-FFF2-40B4-BE49-F238E27FC236}">
                <a16:creationId xmlns:a16="http://schemas.microsoft.com/office/drawing/2014/main" id="{F02B6AC5-5EB6-1499-7F77-1395319BA2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9836" y="4077263"/>
            <a:ext cx="4241087" cy="2462203"/>
          </a:xfrm>
          <a:prstGeom prst="rect">
            <a:avLst/>
          </a:prstGeom>
        </p:spPr>
      </p:pic>
      <p:sp>
        <p:nvSpPr>
          <p:cNvPr id="21" name="Subtitle 7">
            <a:extLst>
              <a:ext uri="{FF2B5EF4-FFF2-40B4-BE49-F238E27FC236}">
                <a16:creationId xmlns:a16="http://schemas.microsoft.com/office/drawing/2014/main" id="{596A9A1A-E441-0BBD-FD0B-460FA0AE4C70}"/>
              </a:ext>
            </a:extLst>
          </p:cNvPr>
          <p:cNvSpPr txBox="1">
            <a:spLocks/>
          </p:cNvSpPr>
          <p:nvPr/>
        </p:nvSpPr>
        <p:spPr>
          <a:xfrm>
            <a:off x="4959786" y="6539466"/>
            <a:ext cx="5035456" cy="448594"/>
          </a:xfrm>
          <a:prstGeom prst="rect">
            <a:avLst/>
          </a:prstGeom>
          <a:effectLst>
            <a:outerShdw blurRad="50800" dist="38100" dir="5400000" algn="t" rotWithShape="0">
              <a:prstClr val="black">
                <a:alpha val="40000"/>
              </a:prstClr>
            </a:outerShdw>
          </a:effectLst>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latin typeface="Helvetica" panose="020B0604020202020204" pitchFamily="34" charset="0"/>
                <a:cs typeface="Helvetica" panose="020B0604020202020204" pitchFamily="34" charset="0"/>
              </a:rPr>
              <a:t>J. M. Wilkinson et al., PRB </a:t>
            </a:r>
            <a:r>
              <a:rPr lang="en-GB" sz="1800" b="1" dirty="0">
                <a:latin typeface="Helvetica" panose="020B0604020202020204" pitchFamily="34" charset="0"/>
                <a:cs typeface="Helvetica" panose="020B0604020202020204" pitchFamily="34" charset="0"/>
              </a:rPr>
              <a:t>107</a:t>
            </a:r>
            <a:r>
              <a:rPr lang="en-GB" sz="1800" dirty="0">
                <a:latin typeface="Helvetica" panose="020B0604020202020204" pitchFamily="34" charset="0"/>
                <a:cs typeface="Helvetica" panose="020B0604020202020204" pitchFamily="34" charset="0"/>
              </a:rPr>
              <a:t> 144422 (2023)</a:t>
            </a:r>
          </a:p>
        </p:txBody>
      </p:sp>
      <p:sp>
        <p:nvSpPr>
          <p:cNvPr id="3" name="Title 1">
            <a:extLst>
              <a:ext uri="{FF2B5EF4-FFF2-40B4-BE49-F238E27FC236}">
                <a16:creationId xmlns:a16="http://schemas.microsoft.com/office/drawing/2014/main" id="{E61BD481-36D9-1FEA-0D27-339F0438263D}"/>
              </a:ext>
            </a:extLst>
          </p:cNvPr>
          <p:cNvSpPr txBox="1">
            <a:spLocks/>
          </p:cNvSpPr>
          <p:nvPr/>
        </p:nvSpPr>
        <p:spPr>
          <a:xfrm>
            <a:off x="-745793" y="-1115271"/>
            <a:ext cx="11772899" cy="166519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dirty="0">
                <a:solidFill>
                  <a:schemeClr val="accent3"/>
                </a:solidFill>
                <a:cs typeface="Helvetica" panose="020B0604020202020204" pitchFamily="34" charset="0"/>
              </a:rPr>
              <a:t>KAgF</a:t>
            </a:r>
            <a:r>
              <a:rPr lang="en-GB" sz="2800" baseline="-25000" dirty="0">
                <a:solidFill>
                  <a:schemeClr val="accent3"/>
                </a:solidFill>
                <a:cs typeface="Helvetica" panose="020B0604020202020204" pitchFamily="34" charset="0"/>
              </a:rPr>
              <a:t>3</a:t>
            </a:r>
            <a:r>
              <a:rPr lang="en-GB" sz="2800" dirty="0">
                <a:solidFill>
                  <a:schemeClr val="accent3"/>
                </a:solidFill>
                <a:cs typeface="Helvetica" panose="020B0604020202020204" pitchFamily="34" charset="0"/>
              </a:rPr>
              <a:t>: Using F--µ--F states to measure magnetic materials</a:t>
            </a:r>
            <a:endParaRPr lang="en-GB" sz="2800" baseline="-25000" dirty="0">
              <a:solidFill>
                <a:schemeClr val="accent3"/>
              </a:solidFill>
              <a:cs typeface="Helvetica" panose="020B0604020202020204" pitchFamily="34" charset="0"/>
            </a:endParaRPr>
          </a:p>
        </p:txBody>
      </p:sp>
      <p:sp>
        <p:nvSpPr>
          <p:cNvPr id="6" name="Arrow: Right 5">
            <a:extLst>
              <a:ext uri="{FF2B5EF4-FFF2-40B4-BE49-F238E27FC236}">
                <a16:creationId xmlns:a16="http://schemas.microsoft.com/office/drawing/2014/main" id="{C1A8662F-4DCD-DA76-2D8C-4F23DCACECCF}"/>
              </a:ext>
            </a:extLst>
          </p:cNvPr>
          <p:cNvSpPr/>
          <p:nvPr/>
        </p:nvSpPr>
        <p:spPr>
          <a:xfrm>
            <a:off x="3974487" y="3455817"/>
            <a:ext cx="563174" cy="504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FF1D59D7-8620-BC3F-F8DF-AB8F2348DD1A}"/>
              </a:ext>
            </a:extLst>
          </p:cNvPr>
          <p:cNvSpPr/>
          <p:nvPr/>
        </p:nvSpPr>
        <p:spPr>
          <a:xfrm>
            <a:off x="8690923" y="3447796"/>
            <a:ext cx="563174" cy="504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Subtitle 7">
                <a:extLst>
                  <a:ext uri="{FF2B5EF4-FFF2-40B4-BE49-F238E27FC236}">
                    <a16:creationId xmlns:a16="http://schemas.microsoft.com/office/drawing/2014/main" id="{5AFB876F-9673-B7D1-E2C9-B9C79E9CD566}"/>
                  </a:ext>
                </a:extLst>
              </p:cNvPr>
              <p:cNvSpPr txBox="1">
                <a:spLocks/>
              </p:cNvSpPr>
              <p:nvPr/>
            </p:nvSpPr>
            <p:spPr>
              <a:xfrm>
                <a:off x="9089948" y="1652749"/>
                <a:ext cx="3061761" cy="719291"/>
              </a:xfrm>
              <a:prstGeom prst="rect">
                <a:avLst/>
              </a:prstGeom>
              <a:solidFill>
                <a:schemeClr val="bg1"/>
              </a:solidFill>
              <a:effectLst>
                <a:outerShdw blurRad="50800" dist="38100" dir="5400000" algn="t" rotWithShape="0">
                  <a:prstClr val="black">
                    <a:alpha val="40000"/>
                  </a:prstClr>
                </a:outerShdw>
              </a:effectLst>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latin typeface="Helvetica" panose="020B0604020202020204" pitchFamily="34" charset="0"/>
                    <a:cs typeface="Helvetica" panose="020B0604020202020204" pitchFamily="34" charset="0"/>
                  </a:rPr>
                  <a:t>Discover an A-type AFM structure with </a:t>
                </a:r>
                <a14:m>
                  <m:oMath xmlns:m="http://schemas.openxmlformats.org/officeDocument/2006/math">
                    <m:sSub>
                      <m:sSubPr>
                        <m:ctrlPr>
                          <a:rPr lang="en-GB" sz="1800" b="0" i="1" smtClean="0">
                            <a:latin typeface="Cambria Math" panose="02040503050406030204" pitchFamily="18" charset="0"/>
                            <a:cs typeface="Helvetica" panose="020B0604020202020204" pitchFamily="34" charset="0"/>
                          </a:rPr>
                        </m:ctrlPr>
                      </m:sSubPr>
                      <m:e>
                        <m:r>
                          <a:rPr lang="en-GB" sz="1800" b="0" i="1" smtClean="0">
                            <a:latin typeface="Cambria Math" panose="02040503050406030204" pitchFamily="18" charset="0"/>
                            <a:ea typeface="Cambria Math" panose="02040503050406030204" pitchFamily="18" charset="0"/>
                            <a:cs typeface="Helvetica" panose="020B0604020202020204" pitchFamily="34" charset="0"/>
                          </a:rPr>
                          <m:t>𝜇</m:t>
                        </m:r>
                      </m:e>
                      <m:sub>
                        <m:r>
                          <m:rPr>
                            <m:sty m:val="p"/>
                          </m:rPr>
                          <a:rPr lang="en-GB" sz="1800" b="0" i="0" smtClean="0">
                            <a:latin typeface="Cambria Math" panose="02040503050406030204" pitchFamily="18" charset="0"/>
                            <a:cs typeface="Helvetica" panose="020B0604020202020204" pitchFamily="34" charset="0"/>
                          </a:rPr>
                          <m:t>Ag</m:t>
                        </m:r>
                      </m:sub>
                    </m:sSub>
                    <m:r>
                      <a:rPr lang="en-GB" sz="1800" b="0" i="1" smtClean="0">
                        <a:latin typeface="Cambria Math" panose="02040503050406030204" pitchFamily="18" charset="0"/>
                        <a:cs typeface="Helvetica" panose="020B0604020202020204" pitchFamily="34" charset="0"/>
                      </a:rPr>
                      <m:t>=0.47</m:t>
                    </m:r>
                    <m:sSub>
                      <m:sSubPr>
                        <m:ctrlPr>
                          <a:rPr lang="en-GB" sz="1800" b="0" i="1" smtClean="0">
                            <a:latin typeface="Cambria Math" panose="02040503050406030204" pitchFamily="18" charset="0"/>
                            <a:ea typeface="Cambria Math" panose="02040503050406030204" pitchFamily="18" charset="0"/>
                            <a:cs typeface="Helvetica" panose="020B0604020202020204" pitchFamily="34" charset="0"/>
                          </a:rPr>
                        </m:ctrlPr>
                      </m:sSubPr>
                      <m:e>
                        <m:r>
                          <a:rPr lang="en-GB" sz="1800" b="0" i="1" smtClean="0">
                            <a:latin typeface="Cambria Math" panose="02040503050406030204" pitchFamily="18" charset="0"/>
                            <a:ea typeface="Cambria Math" panose="02040503050406030204" pitchFamily="18" charset="0"/>
                            <a:cs typeface="Helvetica" panose="020B0604020202020204" pitchFamily="34" charset="0"/>
                          </a:rPr>
                          <m:t>𝜇</m:t>
                        </m:r>
                      </m:e>
                      <m:sub>
                        <m:r>
                          <m:rPr>
                            <m:sty m:val="p"/>
                          </m:rPr>
                          <a:rPr lang="en-GB" sz="1800" b="0" i="0" smtClean="0">
                            <a:latin typeface="Cambria Math" panose="02040503050406030204" pitchFamily="18" charset="0"/>
                            <a:ea typeface="Cambria Math" panose="02040503050406030204" pitchFamily="18" charset="0"/>
                            <a:cs typeface="Helvetica" panose="020B0604020202020204" pitchFamily="34" charset="0"/>
                          </a:rPr>
                          <m:t>B</m:t>
                        </m:r>
                      </m:sub>
                    </m:sSub>
                  </m:oMath>
                </a14:m>
                <a:endParaRPr lang="en-GB" sz="1800" dirty="0">
                  <a:latin typeface="Helvetica" panose="020B0604020202020204" pitchFamily="34" charset="0"/>
                  <a:cs typeface="Helvetica" panose="020B0604020202020204" pitchFamily="34" charset="0"/>
                </a:endParaRPr>
              </a:p>
            </p:txBody>
          </p:sp>
        </mc:Choice>
        <mc:Fallback xmlns="">
          <p:sp>
            <p:nvSpPr>
              <p:cNvPr id="9" name="Subtitle 7">
                <a:extLst>
                  <a:ext uri="{FF2B5EF4-FFF2-40B4-BE49-F238E27FC236}">
                    <a16:creationId xmlns:a16="http://schemas.microsoft.com/office/drawing/2014/main" id="{5AFB876F-9673-B7D1-E2C9-B9C79E9CD566}"/>
                  </a:ext>
                </a:extLst>
              </p:cNvPr>
              <p:cNvSpPr txBox="1">
                <a:spLocks noRot="1" noChangeAspect="1" noMove="1" noResize="1" noEditPoints="1" noAdjustHandles="1" noChangeArrowheads="1" noChangeShapeType="1" noTextEdit="1"/>
              </p:cNvSpPr>
              <p:nvPr/>
            </p:nvSpPr>
            <p:spPr>
              <a:xfrm>
                <a:off x="9089948" y="1652749"/>
                <a:ext cx="3061761" cy="719291"/>
              </a:xfrm>
              <a:prstGeom prst="rect">
                <a:avLst/>
              </a:prstGeom>
              <a:blipFill>
                <a:blip r:embed="rId8"/>
                <a:stretch>
                  <a:fillRect/>
                </a:stretch>
              </a:blipFill>
              <a:effectLst>
                <a:outerShdw blurRad="50800" dist="38100" dir="5400000" algn="t" rotWithShape="0">
                  <a:prstClr val="black">
                    <a:alpha val="40000"/>
                  </a:prstClr>
                </a:outerShdw>
              </a:effectLst>
            </p:spPr>
            <p:txBody>
              <a:bodyPr/>
              <a:lstStyle/>
              <a:p>
                <a:r>
                  <a:rPr lang="en-US">
                    <a:noFill/>
                  </a:rPr>
                  <a:t> </a:t>
                </a:r>
              </a:p>
            </p:txBody>
          </p:sp>
        </mc:Fallback>
      </mc:AlternateContent>
      <p:pic>
        <p:nvPicPr>
          <p:cNvPr id="12" name="Picture 11" descr="A picture containing art, creative arts, symmetry&#10;&#10;Description automatically generated">
            <a:extLst>
              <a:ext uri="{FF2B5EF4-FFF2-40B4-BE49-F238E27FC236}">
                <a16:creationId xmlns:a16="http://schemas.microsoft.com/office/drawing/2014/main" id="{04C476D8-C7F0-1056-99CF-A56DEF4A09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8677" y="2505074"/>
            <a:ext cx="2664302" cy="3119829"/>
          </a:xfrm>
          <a:prstGeom prst="rect">
            <a:avLst/>
          </a:prstGeom>
        </p:spPr>
      </p:pic>
    </p:spTree>
    <p:extLst>
      <p:ext uri="{BB962C8B-B14F-4D97-AF65-F5344CB8AC3E}">
        <p14:creationId xmlns:p14="http://schemas.microsoft.com/office/powerpoint/2010/main" val="70021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E2ACCA-C438-53AE-5FD3-381D91D64637}"/>
              </a:ext>
            </a:extLst>
          </p:cNvPr>
          <p:cNvPicPr>
            <a:picLocks noChangeAspect="1"/>
          </p:cNvPicPr>
          <p:nvPr/>
        </p:nvPicPr>
        <p:blipFill>
          <a:blip r:embed="rId2"/>
          <a:srcRect b="84236"/>
          <a:stretch/>
        </p:blipFill>
        <p:spPr>
          <a:xfrm>
            <a:off x="2969816" y="681183"/>
            <a:ext cx="6596214" cy="303556"/>
          </a:xfrm>
          <a:prstGeom prst="rect">
            <a:avLst/>
          </a:prstGeom>
        </p:spPr>
      </p:pic>
      <p:pic>
        <p:nvPicPr>
          <p:cNvPr id="8" name="Picture 7">
            <a:extLst>
              <a:ext uri="{FF2B5EF4-FFF2-40B4-BE49-F238E27FC236}">
                <a16:creationId xmlns:a16="http://schemas.microsoft.com/office/drawing/2014/main" id="{EA71BA6F-5B6C-31FF-7786-6B8056365CA7}"/>
              </a:ext>
            </a:extLst>
          </p:cNvPr>
          <p:cNvPicPr>
            <a:picLocks noChangeAspect="1"/>
          </p:cNvPicPr>
          <p:nvPr/>
        </p:nvPicPr>
        <p:blipFill>
          <a:blip r:embed="rId3"/>
          <a:stretch>
            <a:fillRect/>
          </a:stretch>
        </p:blipFill>
        <p:spPr>
          <a:xfrm>
            <a:off x="97426" y="1785530"/>
            <a:ext cx="4916703" cy="4974644"/>
          </a:xfrm>
          <a:prstGeom prst="rect">
            <a:avLst/>
          </a:prstGeom>
        </p:spPr>
      </p:pic>
      <p:pic>
        <p:nvPicPr>
          <p:cNvPr id="10" name="Picture 9">
            <a:extLst>
              <a:ext uri="{FF2B5EF4-FFF2-40B4-BE49-F238E27FC236}">
                <a16:creationId xmlns:a16="http://schemas.microsoft.com/office/drawing/2014/main" id="{F23F0768-7479-FADC-0404-982A5E8AFEA7}"/>
              </a:ext>
            </a:extLst>
          </p:cNvPr>
          <p:cNvPicPr>
            <a:picLocks noChangeAspect="1"/>
          </p:cNvPicPr>
          <p:nvPr/>
        </p:nvPicPr>
        <p:blipFill>
          <a:blip r:embed="rId4"/>
          <a:stretch>
            <a:fillRect/>
          </a:stretch>
        </p:blipFill>
        <p:spPr>
          <a:xfrm>
            <a:off x="7963765" y="1630912"/>
            <a:ext cx="4094252" cy="5135017"/>
          </a:xfrm>
          <a:prstGeom prst="rect">
            <a:avLst/>
          </a:prstGeom>
        </p:spPr>
      </p:pic>
      <p:pic>
        <p:nvPicPr>
          <p:cNvPr id="11" name="Picture 10">
            <a:extLst>
              <a:ext uri="{FF2B5EF4-FFF2-40B4-BE49-F238E27FC236}">
                <a16:creationId xmlns:a16="http://schemas.microsoft.com/office/drawing/2014/main" id="{6C048700-7D3C-B669-845D-EA3CC7D68F55}"/>
              </a:ext>
            </a:extLst>
          </p:cNvPr>
          <p:cNvPicPr>
            <a:picLocks noChangeAspect="1"/>
          </p:cNvPicPr>
          <p:nvPr/>
        </p:nvPicPr>
        <p:blipFill>
          <a:blip r:embed="rId2"/>
          <a:srcRect t="42153" b="29008"/>
          <a:stretch/>
        </p:blipFill>
        <p:spPr>
          <a:xfrm>
            <a:off x="3070296" y="1075382"/>
            <a:ext cx="6596214" cy="555319"/>
          </a:xfrm>
          <a:prstGeom prst="rect">
            <a:avLst/>
          </a:prstGeom>
        </p:spPr>
      </p:pic>
      <p:sp>
        <p:nvSpPr>
          <p:cNvPr id="12" name="TextBox 11">
            <a:extLst>
              <a:ext uri="{FF2B5EF4-FFF2-40B4-BE49-F238E27FC236}">
                <a16:creationId xmlns:a16="http://schemas.microsoft.com/office/drawing/2014/main" id="{90111708-FA19-A7ED-1864-ABC88F76D33C}"/>
              </a:ext>
            </a:extLst>
          </p:cNvPr>
          <p:cNvSpPr txBox="1"/>
          <p:nvPr/>
        </p:nvSpPr>
        <p:spPr>
          <a:xfrm>
            <a:off x="5397259" y="4107988"/>
            <a:ext cx="2359920" cy="2308324"/>
          </a:xfrm>
          <a:prstGeom prst="rect">
            <a:avLst/>
          </a:prstGeom>
          <a:solidFill>
            <a:schemeClr val="bg1">
              <a:lumMod val="85000"/>
            </a:schemeClr>
          </a:solidFill>
        </p:spPr>
        <p:txBody>
          <a:bodyPr wrap="square" rtlCol="0">
            <a:spAutoFit/>
          </a:bodyPr>
          <a:lstStyle/>
          <a:p>
            <a:r>
              <a:rPr lang="en-GB" dirty="0"/>
              <a:t>EMU range (0 – 0.45 T) is good</a:t>
            </a:r>
          </a:p>
          <a:p>
            <a:endParaRPr lang="en-GB" dirty="0"/>
          </a:p>
          <a:p>
            <a:r>
              <a:rPr lang="en-GB" dirty="0"/>
              <a:t>HiFi range (0 – 5 T)        is better </a:t>
            </a:r>
          </a:p>
          <a:p>
            <a:endParaRPr lang="en-GB" dirty="0"/>
          </a:p>
          <a:p>
            <a:r>
              <a:rPr lang="en-GB"/>
              <a:t>(from latest </a:t>
            </a:r>
            <a:r>
              <a:rPr lang="en-GB" dirty="0"/>
              <a:t>data on YbZn</a:t>
            </a:r>
            <a:r>
              <a:rPr lang="en-GB" baseline="-25000" dirty="0"/>
              <a:t>2</a:t>
            </a:r>
            <a:r>
              <a:rPr lang="en-GB" dirty="0"/>
              <a:t>GaO</a:t>
            </a:r>
            <a:r>
              <a:rPr lang="en-GB" baseline="-25000" dirty="0"/>
              <a:t>5</a:t>
            </a:r>
            <a:r>
              <a:rPr lang="en-GB" dirty="0"/>
              <a:t>)</a:t>
            </a:r>
          </a:p>
        </p:txBody>
      </p:sp>
      <p:sp>
        <p:nvSpPr>
          <p:cNvPr id="13" name="TextBox 12">
            <a:extLst>
              <a:ext uri="{FF2B5EF4-FFF2-40B4-BE49-F238E27FC236}">
                <a16:creationId xmlns:a16="http://schemas.microsoft.com/office/drawing/2014/main" id="{B03AE4F2-5DDD-8190-DDA9-C0F95E2EFEA0}"/>
              </a:ext>
            </a:extLst>
          </p:cNvPr>
          <p:cNvSpPr txBox="1"/>
          <p:nvPr/>
        </p:nvSpPr>
        <p:spPr>
          <a:xfrm>
            <a:off x="8775756" y="2733152"/>
            <a:ext cx="1194943" cy="369332"/>
          </a:xfrm>
          <a:prstGeom prst="rect">
            <a:avLst/>
          </a:prstGeom>
          <a:solidFill>
            <a:schemeClr val="accent3">
              <a:lumMod val="20000"/>
              <a:lumOff val="80000"/>
            </a:schemeClr>
          </a:solidFill>
        </p:spPr>
        <p:txBody>
          <a:bodyPr wrap="none" rtlCol="0">
            <a:spAutoFit/>
          </a:bodyPr>
          <a:lstStyle/>
          <a:p>
            <a:r>
              <a:rPr lang="en-GB" dirty="0"/>
              <a:t>Crossover</a:t>
            </a:r>
          </a:p>
        </p:txBody>
      </p:sp>
      <p:sp>
        <p:nvSpPr>
          <p:cNvPr id="14" name="TextBox 13">
            <a:extLst>
              <a:ext uri="{FF2B5EF4-FFF2-40B4-BE49-F238E27FC236}">
                <a16:creationId xmlns:a16="http://schemas.microsoft.com/office/drawing/2014/main" id="{636A81B0-6BBD-071E-B659-0B3A5D793913}"/>
              </a:ext>
            </a:extLst>
          </p:cNvPr>
          <p:cNvSpPr txBox="1"/>
          <p:nvPr/>
        </p:nvSpPr>
        <p:spPr>
          <a:xfrm>
            <a:off x="8725613" y="4665354"/>
            <a:ext cx="2323778" cy="369332"/>
          </a:xfrm>
          <a:prstGeom prst="rect">
            <a:avLst/>
          </a:prstGeom>
          <a:solidFill>
            <a:schemeClr val="accent3">
              <a:lumMod val="20000"/>
              <a:lumOff val="80000"/>
            </a:schemeClr>
          </a:solidFill>
        </p:spPr>
        <p:txBody>
          <a:bodyPr wrap="none" rtlCol="0">
            <a:spAutoFit/>
          </a:bodyPr>
          <a:lstStyle/>
          <a:p>
            <a:r>
              <a:rPr lang="en-GB" dirty="0"/>
              <a:t>Entanglement length</a:t>
            </a:r>
          </a:p>
        </p:txBody>
      </p:sp>
      <p:sp>
        <p:nvSpPr>
          <p:cNvPr id="15" name="TextBox 14">
            <a:extLst>
              <a:ext uri="{FF2B5EF4-FFF2-40B4-BE49-F238E27FC236}">
                <a16:creationId xmlns:a16="http://schemas.microsoft.com/office/drawing/2014/main" id="{B66016BD-3D74-F594-E865-41A55D42E47C}"/>
              </a:ext>
            </a:extLst>
          </p:cNvPr>
          <p:cNvSpPr txBox="1"/>
          <p:nvPr/>
        </p:nvSpPr>
        <p:spPr>
          <a:xfrm>
            <a:off x="9380430" y="5284044"/>
            <a:ext cx="2272802" cy="369332"/>
          </a:xfrm>
          <a:prstGeom prst="rect">
            <a:avLst/>
          </a:prstGeom>
          <a:solidFill>
            <a:schemeClr val="accent3">
              <a:lumMod val="20000"/>
              <a:lumOff val="80000"/>
            </a:schemeClr>
          </a:solidFill>
        </p:spPr>
        <p:txBody>
          <a:bodyPr wrap="none" rtlCol="0">
            <a:spAutoFit/>
          </a:bodyPr>
          <a:lstStyle/>
          <a:p>
            <a:r>
              <a:rPr lang="en-GB" dirty="0"/>
              <a:t>Quantum Fisher Info.</a:t>
            </a:r>
          </a:p>
        </p:txBody>
      </p:sp>
      <p:sp>
        <p:nvSpPr>
          <p:cNvPr id="16" name="TextBox 15">
            <a:extLst>
              <a:ext uri="{FF2B5EF4-FFF2-40B4-BE49-F238E27FC236}">
                <a16:creationId xmlns:a16="http://schemas.microsoft.com/office/drawing/2014/main" id="{30D8555F-B1AF-DA94-D79A-32BA53569F49}"/>
              </a:ext>
            </a:extLst>
          </p:cNvPr>
          <p:cNvSpPr txBox="1"/>
          <p:nvPr/>
        </p:nvSpPr>
        <p:spPr>
          <a:xfrm>
            <a:off x="2999960" y="4500784"/>
            <a:ext cx="1853392" cy="369332"/>
          </a:xfrm>
          <a:prstGeom prst="rect">
            <a:avLst/>
          </a:prstGeom>
          <a:solidFill>
            <a:schemeClr val="accent3">
              <a:lumMod val="20000"/>
              <a:lumOff val="80000"/>
            </a:schemeClr>
          </a:solidFill>
        </p:spPr>
        <p:txBody>
          <a:bodyPr wrap="none" rtlCol="0">
            <a:spAutoFit/>
          </a:bodyPr>
          <a:lstStyle/>
          <a:p>
            <a:r>
              <a:rPr lang="en-GB" dirty="0"/>
              <a:t>2D spin diffusion</a:t>
            </a:r>
          </a:p>
        </p:txBody>
      </p:sp>
      <p:sp>
        <p:nvSpPr>
          <p:cNvPr id="2" name="Title 1">
            <a:extLst>
              <a:ext uri="{FF2B5EF4-FFF2-40B4-BE49-F238E27FC236}">
                <a16:creationId xmlns:a16="http://schemas.microsoft.com/office/drawing/2014/main" id="{0F7FD631-5ED4-6610-5740-E12844C5C54C}"/>
              </a:ext>
            </a:extLst>
          </p:cNvPr>
          <p:cNvSpPr>
            <a:spLocks noGrp="1"/>
          </p:cNvSpPr>
          <p:nvPr>
            <p:ph type="title"/>
          </p:nvPr>
        </p:nvSpPr>
        <p:spPr>
          <a:xfrm>
            <a:off x="266700" y="214997"/>
            <a:ext cx="11087100" cy="472363"/>
          </a:xfrm>
        </p:spPr>
        <p:txBody>
          <a:bodyPr/>
          <a:lstStyle/>
          <a:p>
            <a:r>
              <a:rPr lang="en-GB" sz="2800" dirty="0">
                <a:solidFill>
                  <a:schemeClr val="tx1"/>
                </a:solidFill>
              </a:rPr>
              <a:t>Using wide-range LF to study Quantum Spin Liquids</a:t>
            </a:r>
            <a:endParaRPr lang="en-GB" dirty="0"/>
          </a:p>
        </p:txBody>
      </p:sp>
    </p:spTree>
    <p:extLst>
      <p:ext uri="{BB962C8B-B14F-4D97-AF65-F5344CB8AC3E}">
        <p14:creationId xmlns:p14="http://schemas.microsoft.com/office/powerpoint/2010/main" val="112253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23868A-F782-0F15-B210-D726B522CB5E}"/>
              </a:ext>
            </a:extLst>
          </p:cNvPr>
          <p:cNvSpPr txBox="1"/>
          <p:nvPr/>
        </p:nvSpPr>
        <p:spPr>
          <a:xfrm>
            <a:off x="220134" y="489857"/>
            <a:ext cx="11362267" cy="5632311"/>
          </a:xfrm>
          <a:prstGeom prst="rect">
            <a:avLst/>
          </a:prstGeom>
          <a:noFill/>
        </p:spPr>
        <p:txBody>
          <a:bodyPr wrap="square">
            <a:spAutoFit/>
          </a:bodyPr>
          <a:lstStyle/>
          <a:p>
            <a:r>
              <a:rPr lang="en-GB" dirty="0"/>
              <a:t>Semiconductors have been the key subject of photo-µSR studies</a:t>
            </a:r>
          </a:p>
          <a:p>
            <a:r>
              <a:rPr lang="en-GB" dirty="0"/>
              <a:t>	Topical issues in industry, </a:t>
            </a:r>
          </a:p>
          <a:p>
            <a:r>
              <a:rPr lang="en-GB" dirty="0"/>
              <a:t>		Si photovoltaics and related surface passivation techniques </a:t>
            </a:r>
          </a:p>
          <a:p>
            <a:r>
              <a:rPr lang="en-GB" dirty="0"/>
              <a:t>			carrier transport plays a key role in determining device performance. </a:t>
            </a:r>
          </a:p>
          <a:p>
            <a:r>
              <a:rPr lang="en-GB" dirty="0"/>
              <a:t>		Photovoltaic devices (including perovskite compounds),</a:t>
            </a:r>
          </a:p>
          <a:p>
            <a:r>
              <a:rPr lang="en-GB" dirty="0"/>
              <a:t>		Power semiconductors and wide-gap semiconductors </a:t>
            </a:r>
          </a:p>
          <a:p>
            <a:endParaRPr lang="en-GB" dirty="0"/>
          </a:p>
          <a:p>
            <a:r>
              <a:rPr lang="en-GB" dirty="0"/>
              <a:t>Induced local fields (photo-magnetism), where photo-µSR can grow </a:t>
            </a:r>
          </a:p>
          <a:p>
            <a:r>
              <a:rPr lang="en-GB" dirty="0"/>
              <a:t>	Magnetism </a:t>
            </a:r>
          </a:p>
          <a:p>
            <a:r>
              <a:rPr lang="en-GB" dirty="0"/>
              <a:t>	Organic molecules</a:t>
            </a:r>
          </a:p>
          <a:p>
            <a:r>
              <a:rPr lang="en-GB" dirty="0"/>
              <a:t>	Nuclear hyperpolarisation</a:t>
            </a:r>
          </a:p>
          <a:p>
            <a:r>
              <a:rPr lang="en-GB" dirty="0"/>
              <a:t>	Dynamic nuclear polarisation. </a:t>
            </a:r>
          </a:p>
          <a:p>
            <a:endParaRPr lang="en-GB" dirty="0"/>
          </a:p>
          <a:p>
            <a:endParaRPr lang="en-GB" dirty="0"/>
          </a:p>
          <a:p>
            <a:r>
              <a:rPr lang="en-GB" dirty="0"/>
              <a:t>Muonium reactivity on vibrationally excited hydrogen molecules and showed that the technique can provide a powerful new tool for gaining information about potential energy surfaces for other chemical reactions </a:t>
            </a:r>
          </a:p>
          <a:p>
            <a:endParaRPr lang="en-GB" dirty="0"/>
          </a:p>
          <a:p>
            <a:r>
              <a:rPr lang="en-GB" dirty="0"/>
              <a:t>In combination with the ALC technique, </a:t>
            </a:r>
          </a:p>
          <a:p>
            <a:r>
              <a:rPr lang="en-GB" dirty="0"/>
              <a:t>			studies of electronic states in excited organic semiconductor molecules, </a:t>
            </a:r>
          </a:p>
          <a:p>
            <a:r>
              <a:rPr lang="en-GB" dirty="0"/>
              <a:t>			difficult systems to study with other techniques. </a:t>
            </a:r>
          </a:p>
        </p:txBody>
      </p:sp>
      <p:pic>
        <p:nvPicPr>
          <p:cNvPr id="3" name="Picture 2">
            <a:extLst>
              <a:ext uri="{FF2B5EF4-FFF2-40B4-BE49-F238E27FC236}">
                <a16:creationId xmlns:a16="http://schemas.microsoft.com/office/drawing/2014/main" id="{819E8E4A-397F-4059-2477-471C1FF8E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7916" y="1804469"/>
            <a:ext cx="4093950" cy="2515792"/>
          </a:xfrm>
          <a:prstGeom prst="rect">
            <a:avLst/>
          </a:prstGeom>
        </p:spPr>
      </p:pic>
      <p:sp>
        <p:nvSpPr>
          <p:cNvPr id="8" name="Title 7">
            <a:extLst>
              <a:ext uri="{FF2B5EF4-FFF2-40B4-BE49-F238E27FC236}">
                <a16:creationId xmlns:a16="http://schemas.microsoft.com/office/drawing/2014/main" id="{4D2E0C8E-78AD-79A9-3DB7-D48BDA75E238}"/>
              </a:ext>
            </a:extLst>
          </p:cNvPr>
          <p:cNvSpPr>
            <a:spLocks noGrp="1"/>
          </p:cNvSpPr>
          <p:nvPr>
            <p:ph type="title"/>
          </p:nvPr>
        </p:nvSpPr>
        <p:spPr/>
        <p:txBody>
          <a:bodyPr/>
          <a:lstStyle/>
          <a:p>
            <a:r>
              <a:rPr lang="en-GB"/>
              <a:t>Photo-µSR</a:t>
            </a:r>
            <a:br>
              <a:rPr lang="en-GB"/>
            </a:br>
            <a:endParaRPr lang="en-GB"/>
          </a:p>
        </p:txBody>
      </p:sp>
    </p:spTree>
    <p:extLst>
      <p:ext uri="{BB962C8B-B14F-4D97-AF65-F5344CB8AC3E}">
        <p14:creationId xmlns:p14="http://schemas.microsoft.com/office/powerpoint/2010/main" val="239630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4BECA-B01F-B7C8-BBC9-41D0CF4FDF2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16EE967-DDFB-A115-6445-BAD4AE415A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5301" y="287666"/>
            <a:ext cx="3902530" cy="2993167"/>
          </a:xfrm>
          <a:prstGeom prst="rect">
            <a:avLst/>
          </a:prstGeom>
        </p:spPr>
      </p:pic>
      <p:sp>
        <p:nvSpPr>
          <p:cNvPr id="8" name="TextBox 7">
            <a:extLst>
              <a:ext uri="{FF2B5EF4-FFF2-40B4-BE49-F238E27FC236}">
                <a16:creationId xmlns:a16="http://schemas.microsoft.com/office/drawing/2014/main" id="{BFA19ABA-A532-8A69-EE68-E8868E500C88}"/>
              </a:ext>
            </a:extLst>
          </p:cNvPr>
          <p:cNvSpPr txBox="1"/>
          <p:nvPr/>
        </p:nvSpPr>
        <p:spPr>
          <a:xfrm>
            <a:off x="507740" y="628233"/>
            <a:ext cx="4767652" cy="5847755"/>
          </a:xfrm>
          <a:prstGeom prst="rect">
            <a:avLst/>
          </a:prstGeom>
          <a:noFill/>
        </p:spPr>
        <p:txBody>
          <a:bodyPr wrap="none" rtlCol="0">
            <a:spAutoFit/>
          </a:bodyPr>
          <a:lstStyle/>
          <a:p>
            <a:r>
              <a:rPr lang="en-GB" sz="1600" dirty="0"/>
              <a:t>Diverse science areas	</a:t>
            </a:r>
          </a:p>
          <a:p>
            <a:pPr marL="914400" lvl="1" indent="-457200">
              <a:buClr>
                <a:srgbClr val="FF0000"/>
              </a:buClr>
              <a:buFont typeface="Wingdings" panose="05000000000000000000" pitchFamily="2" charset="2"/>
              <a:buChar char="Ø"/>
            </a:pPr>
            <a:r>
              <a:rPr lang="en-GB" sz="1600" dirty="0"/>
              <a:t>Cultural Heritage</a:t>
            </a:r>
          </a:p>
          <a:p>
            <a:pPr marL="1828800" lvl="3" indent="-457200">
              <a:buClr>
                <a:srgbClr val="FF0000"/>
              </a:buClr>
              <a:buFont typeface="Wingdings" panose="05000000000000000000" pitchFamily="2" charset="2"/>
              <a:buChar char="Ø"/>
            </a:pPr>
            <a:r>
              <a:rPr lang="en-GB" sz="1600" dirty="0"/>
              <a:t>Bronze Age artefacts</a:t>
            </a:r>
          </a:p>
          <a:p>
            <a:pPr marL="1828800" lvl="3" indent="-457200">
              <a:buClr>
                <a:srgbClr val="FF0000"/>
              </a:buClr>
              <a:buFont typeface="Wingdings" panose="05000000000000000000" pitchFamily="2" charset="2"/>
              <a:buChar char="Ø"/>
            </a:pPr>
            <a:r>
              <a:rPr lang="en-GB" sz="1600" dirty="0"/>
              <a:t>Mary Rose artefacts</a:t>
            </a:r>
          </a:p>
          <a:p>
            <a:pPr marL="1828800" lvl="3" indent="-457200">
              <a:buClr>
                <a:srgbClr val="FF0000"/>
              </a:buClr>
              <a:buFont typeface="Wingdings" panose="05000000000000000000" pitchFamily="2" charset="2"/>
              <a:buChar char="Ø"/>
            </a:pPr>
            <a:r>
              <a:rPr lang="en-GB" sz="1600" dirty="0"/>
              <a:t>Swords</a:t>
            </a:r>
          </a:p>
          <a:p>
            <a:pPr marL="1828800" lvl="3" indent="-457200">
              <a:buClr>
                <a:srgbClr val="FF0000"/>
              </a:buClr>
              <a:buFont typeface="Wingdings" panose="05000000000000000000" pitchFamily="2" charset="2"/>
              <a:buChar char="Ø"/>
            </a:pPr>
            <a:r>
              <a:rPr lang="en-GB" sz="1600" dirty="0"/>
              <a:t>Cannon Balls</a:t>
            </a:r>
          </a:p>
          <a:p>
            <a:pPr marL="1828800" lvl="3" indent="-457200">
              <a:buClr>
                <a:srgbClr val="FF0000"/>
              </a:buClr>
              <a:buFont typeface="Wingdings" panose="05000000000000000000" pitchFamily="2" charset="2"/>
              <a:buChar char="Ø"/>
            </a:pPr>
            <a:r>
              <a:rPr lang="en-GB" sz="1600" dirty="0"/>
              <a:t>Sundials</a:t>
            </a:r>
          </a:p>
          <a:p>
            <a:pPr marL="1828800" lvl="3" indent="-457200">
              <a:buClr>
                <a:srgbClr val="FF0000"/>
              </a:buClr>
              <a:buFont typeface="Wingdings" panose="05000000000000000000" pitchFamily="2" charset="2"/>
              <a:buChar char="Ø"/>
            </a:pPr>
            <a:r>
              <a:rPr lang="en-GB" sz="1600" dirty="0"/>
              <a:t>Coins</a:t>
            </a:r>
          </a:p>
          <a:p>
            <a:pPr marL="1828800" lvl="3" indent="-457200">
              <a:buClr>
                <a:srgbClr val="FF0000"/>
              </a:buClr>
              <a:buFont typeface="Wingdings" panose="05000000000000000000" pitchFamily="2" charset="2"/>
              <a:buChar char="Ø"/>
            </a:pPr>
            <a:r>
              <a:rPr lang="en-GB" sz="1600" dirty="0"/>
              <a:t>Mirrors</a:t>
            </a:r>
          </a:p>
          <a:p>
            <a:pPr marL="1828800" lvl="3" indent="-457200">
              <a:buClr>
                <a:srgbClr val="FF0000"/>
              </a:buClr>
              <a:buFont typeface="Wingdings" panose="05000000000000000000" pitchFamily="2" charset="2"/>
              <a:buChar char="Ø"/>
            </a:pPr>
            <a:r>
              <a:rPr lang="en-GB" sz="1600" dirty="0"/>
              <a:t>Statues</a:t>
            </a:r>
          </a:p>
          <a:p>
            <a:pPr marL="1828800" lvl="3" indent="-457200">
              <a:buClr>
                <a:srgbClr val="FF0000"/>
              </a:buClr>
              <a:buFont typeface="Wingdings" panose="05000000000000000000" pitchFamily="2" charset="2"/>
              <a:buChar char="Ø"/>
            </a:pPr>
            <a:r>
              <a:rPr lang="en-GB" sz="1600" dirty="0"/>
              <a:t>Florence baptistery gates </a:t>
            </a:r>
          </a:p>
          <a:p>
            <a:pPr lvl="3">
              <a:buClr>
                <a:srgbClr val="FF0000"/>
              </a:buClr>
            </a:pPr>
            <a:r>
              <a:rPr lang="en-GB" sz="1600" dirty="0"/>
              <a:t>	(gates of paradise)</a:t>
            </a:r>
          </a:p>
          <a:p>
            <a:pPr marL="914400" lvl="1" indent="-457200">
              <a:buClr>
                <a:srgbClr val="FF0000"/>
              </a:buClr>
              <a:buFont typeface="Wingdings" panose="05000000000000000000" pitchFamily="2" charset="2"/>
              <a:buChar char="Ø"/>
            </a:pPr>
            <a:r>
              <a:rPr lang="en-GB" sz="1600" dirty="0"/>
              <a:t>Solar cells</a:t>
            </a:r>
          </a:p>
          <a:p>
            <a:pPr marL="914400" lvl="1" indent="-457200">
              <a:buClr>
                <a:srgbClr val="FF0000"/>
              </a:buClr>
              <a:buFont typeface="Wingdings" panose="05000000000000000000" pitchFamily="2" charset="2"/>
              <a:buChar char="Ø"/>
            </a:pPr>
            <a:r>
              <a:rPr lang="en-GB" sz="1600" dirty="0"/>
              <a:t>Piezoelectric devices</a:t>
            </a:r>
          </a:p>
          <a:p>
            <a:pPr marL="914400" lvl="1" indent="-457200">
              <a:buClr>
                <a:srgbClr val="FF0000"/>
              </a:buClr>
              <a:buFont typeface="Wingdings" panose="05000000000000000000" pitchFamily="2" charset="2"/>
              <a:buChar char="Ø"/>
            </a:pPr>
            <a:r>
              <a:rPr lang="en-GB" sz="1600" dirty="0"/>
              <a:t>Li batteries</a:t>
            </a:r>
          </a:p>
          <a:p>
            <a:pPr marL="914400" lvl="1" indent="-457200">
              <a:buClr>
                <a:srgbClr val="FF0000"/>
              </a:buClr>
              <a:buFont typeface="Wingdings" panose="05000000000000000000" pitchFamily="2" charset="2"/>
              <a:buChar char="Ø"/>
            </a:pPr>
            <a:r>
              <a:rPr lang="en-GB" sz="1600" dirty="0"/>
              <a:t>Steel, corrosion and carbon composition</a:t>
            </a:r>
          </a:p>
          <a:p>
            <a:pPr marL="914400" lvl="1" indent="-457200">
              <a:buClr>
                <a:srgbClr val="FF0000"/>
              </a:buClr>
              <a:buFont typeface="Wingdings" panose="05000000000000000000" pitchFamily="2" charset="2"/>
              <a:buChar char="Ø"/>
            </a:pPr>
            <a:r>
              <a:rPr lang="en-GB" sz="1600" dirty="0"/>
              <a:t>Meteorites</a:t>
            </a:r>
          </a:p>
          <a:p>
            <a:pPr marL="914400" lvl="1" indent="-457200">
              <a:buClr>
                <a:srgbClr val="FF0000"/>
              </a:buClr>
              <a:buFont typeface="Wingdings" panose="05000000000000000000" pitchFamily="2" charset="2"/>
              <a:buChar char="Ø"/>
            </a:pPr>
            <a:r>
              <a:rPr lang="en-GB" sz="1600" dirty="0"/>
              <a:t>Biomaterials</a:t>
            </a:r>
          </a:p>
          <a:p>
            <a:pPr marL="914400" lvl="1" indent="-457200">
              <a:buClr>
                <a:srgbClr val="FF0000"/>
              </a:buClr>
              <a:buFont typeface="Wingdings" panose="05000000000000000000" pitchFamily="2" charset="2"/>
              <a:buChar char="Ø"/>
            </a:pPr>
            <a:r>
              <a:rPr lang="en-GB" sz="1600" dirty="0"/>
              <a:t>Industry</a:t>
            </a:r>
          </a:p>
          <a:p>
            <a:pPr marL="457200" indent="-457200">
              <a:buClr>
                <a:srgbClr val="FF0000"/>
              </a:buClr>
              <a:buFont typeface="Wingdings" panose="05000000000000000000" pitchFamily="2" charset="2"/>
              <a:buChar char="Ø"/>
            </a:pPr>
            <a:r>
              <a:rPr lang="en-GB" sz="1600" dirty="0"/>
              <a:t>Imaging</a:t>
            </a:r>
          </a:p>
          <a:p>
            <a:pPr marL="914400" lvl="1" indent="-457200">
              <a:buClr>
                <a:srgbClr val="FF0000"/>
              </a:buClr>
              <a:buFont typeface="Wingdings" panose="05000000000000000000" pitchFamily="2" charset="2"/>
              <a:buChar char="Ø"/>
            </a:pPr>
            <a:endParaRPr lang="en-GB" dirty="0"/>
          </a:p>
          <a:p>
            <a:pPr marL="914400" lvl="1" indent="-457200">
              <a:buClr>
                <a:srgbClr val="FF0000"/>
              </a:buClr>
              <a:buFont typeface="Wingdings" panose="05000000000000000000" pitchFamily="2" charset="2"/>
              <a:buChar char="Ø"/>
            </a:pPr>
            <a:endParaRPr lang="en-GB" dirty="0"/>
          </a:p>
          <a:p>
            <a:pPr marL="914400" lvl="1" indent="-457200">
              <a:buClr>
                <a:srgbClr val="FF0000"/>
              </a:buClr>
              <a:buFont typeface="Wingdings" panose="05000000000000000000" pitchFamily="2" charset="2"/>
              <a:buChar char="Ø"/>
            </a:pPr>
            <a:endParaRPr lang="en-GB" dirty="0"/>
          </a:p>
        </p:txBody>
      </p:sp>
      <p:sp>
        <p:nvSpPr>
          <p:cNvPr id="2" name="Title 1">
            <a:extLst>
              <a:ext uri="{FF2B5EF4-FFF2-40B4-BE49-F238E27FC236}">
                <a16:creationId xmlns:a16="http://schemas.microsoft.com/office/drawing/2014/main" id="{29359B87-86A9-CBB9-41F1-B0647BCC57BC}"/>
              </a:ext>
            </a:extLst>
          </p:cNvPr>
          <p:cNvSpPr>
            <a:spLocks noGrp="1"/>
          </p:cNvSpPr>
          <p:nvPr>
            <p:ph type="title"/>
          </p:nvPr>
        </p:nvSpPr>
        <p:spPr/>
        <p:txBody>
          <a:bodyPr/>
          <a:lstStyle/>
          <a:p>
            <a:r>
              <a:rPr lang="da-DK" dirty="0"/>
              <a:t>Negative muons Elemental Analysis </a:t>
            </a:r>
            <a:br>
              <a:rPr lang="da-DK" dirty="0"/>
            </a:br>
            <a:endParaRPr lang="en-GB" dirty="0"/>
          </a:p>
        </p:txBody>
      </p:sp>
      <p:sp>
        <p:nvSpPr>
          <p:cNvPr id="16" name="Title 1">
            <a:extLst>
              <a:ext uri="{FF2B5EF4-FFF2-40B4-BE49-F238E27FC236}">
                <a16:creationId xmlns:a16="http://schemas.microsoft.com/office/drawing/2014/main" id="{B3156A35-C29E-CB68-8510-6538C99D7910}"/>
              </a:ext>
            </a:extLst>
          </p:cNvPr>
          <p:cNvSpPr txBox="1">
            <a:spLocks/>
          </p:cNvSpPr>
          <p:nvPr/>
        </p:nvSpPr>
        <p:spPr>
          <a:xfrm>
            <a:off x="6414751" y="3032088"/>
            <a:ext cx="11087100" cy="47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a:lstStyle>
          <a:p>
            <a:r>
              <a:rPr lang="en-GB" sz="1600" dirty="0">
                <a:solidFill>
                  <a:schemeClr val="tx1"/>
                </a:solidFill>
              </a:rPr>
              <a:t>Depth Profiling Julia </a:t>
            </a:r>
            <a:r>
              <a:rPr lang="en-GB" sz="1600" dirty="0" err="1">
                <a:solidFill>
                  <a:schemeClr val="tx1"/>
                </a:solidFill>
              </a:rPr>
              <a:t>Domna</a:t>
            </a:r>
            <a:r>
              <a:rPr lang="en-GB" sz="1600" dirty="0">
                <a:solidFill>
                  <a:schemeClr val="tx1"/>
                </a:solidFill>
              </a:rPr>
              <a:t> Roman Coin</a:t>
            </a:r>
          </a:p>
        </p:txBody>
      </p:sp>
      <p:grpSp>
        <p:nvGrpSpPr>
          <p:cNvPr id="17" name="Group 16">
            <a:extLst>
              <a:ext uri="{FF2B5EF4-FFF2-40B4-BE49-F238E27FC236}">
                <a16:creationId xmlns:a16="http://schemas.microsoft.com/office/drawing/2014/main" id="{266358E3-0547-C3F0-5A66-D2523C20ECBC}"/>
              </a:ext>
            </a:extLst>
          </p:cNvPr>
          <p:cNvGrpSpPr/>
          <p:nvPr/>
        </p:nvGrpSpPr>
        <p:grpSpPr>
          <a:xfrm>
            <a:off x="6096000" y="3648354"/>
            <a:ext cx="4612803" cy="2762832"/>
            <a:chOff x="2148923" y="3903022"/>
            <a:chExt cx="4612803" cy="2762832"/>
          </a:xfrm>
        </p:grpSpPr>
        <p:pic>
          <p:nvPicPr>
            <p:cNvPr id="18" name="Picture 17">
              <a:extLst>
                <a:ext uri="{FF2B5EF4-FFF2-40B4-BE49-F238E27FC236}">
                  <a16:creationId xmlns:a16="http://schemas.microsoft.com/office/drawing/2014/main" id="{4E46D0C2-A93C-F3FF-88C9-4782B1CDE4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167"/>
            <a:stretch/>
          </p:blipFill>
          <p:spPr>
            <a:xfrm>
              <a:off x="2148923" y="3903022"/>
              <a:ext cx="4025683" cy="2762832"/>
            </a:xfrm>
            <a:prstGeom prst="rect">
              <a:avLst/>
            </a:prstGeom>
          </p:spPr>
        </p:pic>
        <p:pic>
          <p:nvPicPr>
            <p:cNvPr id="19" name="Picture 18">
              <a:extLst>
                <a:ext uri="{FF2B5EF4-FFF2-40B4-BE49-F238E27FC236}">
                  <a16:creationId xmlns:a16="http://schemas.microsoft.com/office/drawing/2014/main" id="{00E9F1AC-C4C1-C248-A258-0026234305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313" t="4671" b="60856"/>
            <a:stretch/>
          </p:blipFill>
          <p:spPr>
            <a:xfrm>
              <a:off x="5882079" y="4061910"/>
              <a:ext cx="645970" cy="952433"/>
            </a:xfrm>
            <a:prstGeom prst="rect">
              <a:avLst/>
            </a:prstGeom>
          </p:spPr>
        </p:pic>
        <p:pic>
          <p:nvPicPr>
            <p:cNvPr id="20" name="Picture 19">
              <a:extLst>
                <a:ext uri="{FF2B5EF4-FFF2-40B4-BE49-F238E27FC236}">
                  <a16:creationId xmlns:a16="http://schemas.microsoft.com/office/drawing/2014/main" id="{F94A6BE8-9485-F87E-D304-F0FD38872D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571" t="91111"/>
            <a:stretch/>
          </p:blipFill>
          <p:spPr>
            <a:xfrm>
              <a:off x="4858774" y="6412757"/>
              <a:ext cx="1902952" cy="245591"/>
            </a:xfrm>
            <a:prstGeom prst="rect">
              <a:avLst/>
            </a:prstGeom>
          </p:spPr>
        </p:pic>
      </p:grpSp>
      <p:sp>
        <p:nvSpPr>
          <p:cNvPr id="21" name="Title 1">
            <a:extLst>
              <a:ext uri="{FF2B5EF4-FFF2-40B4-BE49-F238E27FC236}">
                <a16:creationId xmlns:a16="http://schemas.microsoft.com/office/drawing/2014/main" id="{0C4D88F3-1683-8196-01F0-530E8F952234}"/>
              </a:ext>
            </a:extLst>
          </p:cNvPr>
          <p:cNvSpPr txBox="1">
            <a:spLocks/>
          </p:cNvSpPr>
          <p:nvPr/>
        </p:nvSpPr>
        <p:spPr>
          <a:xfrm>
            <a:off x="6648450" y="6385637"/>
            <a:ext cx="11087100" cy="47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a:lstStyle>
          <a:p>
            <a:r>
              <a:rPr lang="en-GB" sz="1600" dirty="0">
                <a:solidFill>
                  <a:schemeClr val="tx1"/>
                </a:solidFill>
              </a:rPr>
              <a:t>Lithium amide imide (LiNH</a:t>
            </a:r>
            <a:r>
              <a:rPr lang="en-GB" sz="1600" baseline="-25000" dirty="0">
                <a:solidFill>
                  <a:schemeClr val="tx1"/>
                </a:solidFill>
              </a:rPr>
              <a:t>2</a:t>
            </a:r>
            <a:r>
              <a:rPr lang="en-GB" sz="1600" dirty="0">
                <a:solidFill>
                  <a:schemeClr val="tx1"/>
                </a:solidFill>
              </a:rPr>
              <a:t> – Li</a:t>
            </a:r>
            <a:r>
              <a:rPr lang="en-GB" sz="1600" baseline="-25000" dirty="0">
                <a:solidFill>
                  <a:schemeClr val="tx1"/>
                </a:solidFill>
              </a:rPr>
              <a:t>2</a:t>
            </a:r>
            <a:r>
              <a:rPr lang="en-GB" sz="1600" dirty="0">
                <a:solidFill>
                  <a:schemeClr val="tx1"/>
                </a:solidFill>
              </a:rPr>
              <a:t>NH)</a:t>
            </a:r>
          </a:p>
        </p:txBody>
      </p:sp>
      <p:sp>
        <p:nvSpPr>
          <p:cNvPr id="22" name="Rectangle 21">
            <a:extLst>
              <a:ext uri="{FF2B5EF4-FFF2-40B4-BE49-F238E27FC236}">
                <a16:creationId xmlns:a16="http://schemas.microsoft.com/office/drawing/2014/main" id="{09D469D7-FA7F-03E6-98C8-6B4EAE2E899B}"/>
              </a:ext>
            </a:extLst>
          </p:cNvPr>
          <p:cNvSpPr/>
          <p:nvPr/>
        </p:nvSpPr>
        <p:spPr>
          <a:xfrm>
            <a:off x="6564923" y="4885698"/>
            <a:ext cx="318867"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656DD26-89A9-4A02-1B4E-53C337E4C637}"/>
              </a:ext>
            </a:extLst>
          </p:cNvPr>
          <p:cNvSpPr/>
          <p:nvPr/>
        </p:nvSpPr>
        <p:spPr>
          <a:xfrm>
            <a:off x="6564923" y="5648442"/>
            <a:ext cx="318867"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F51025D-BE73-E962-1EA6-989DCAC8448A}"/>
              </a:ext>
            </a:extLst>
          </p:cNvPr>
          <p:cNvSpPr/>
          <p:nvPr/>
        </p:nvSpPr>
        <p:spPr>
          <a:xfrm>
            <a:off x="6961163" y="5423044"/>
            <a:ext cx="318867"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D4209BE-62FC-A38A-DAEF-5FA75FD02B86}"/>
              </a:ext>
            </a:extLst>
          </p:cNvPr>
          <p:cNvSpPr/>
          <p:nvPr/>
        </p:nvSpPr>
        <p:spPr>
          <a:xfrm>
            <a:off x="6717806" y="5108075"/>
            <a:ext cx="198810"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B7C8E81-1E82-D60B-D1F4-8D8B9AF04459}"/>
              </a:ext>
            </a:extLst>
          </p:cNvPr>
          <p:cNvSpPr/>
          <p:nvPr/>
        </p:nvSpPr>
        <p:spPr>
          <a:xfrm>
            <a:off x="6933904" y="4915376"/>
            <a:ext cx="318867"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AAFAA4B-D5AA-C414-BB42-BBAE3EF0B096}"/>
              </a:ext>
            </a:extLst>
          </p:cNvPr>
          <p:cNvSpPr/>
          <p:nvPr/>
        </p:nvSpPr>
        <p:spPr>
          <a:xfrm>
            <a:off x="7280030" y="4594431"/>
            <a:ext cx="318867"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28C0715-C75E-2B8E-66A1-B00B8022CBED}"/>
              </a:ext>
            </a:extLst>
          </p:cNvPr>
          <p:cNvSpPr/>
          <p:nvPr/>
        </p:nvSpPr>
        <p:spPr>
          <a:xfrm>
            <a:off x="7330144" y="5177972"/>
            <a:ext cx="318867"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B4C275F-B48A-7500-F4CC-13AB5E7E4A4F}"/>
              </a:ext>
            </a:extLst>
          </p:cNvPr>
          <p:cNvSpPr/>
          <p:nvPr/>
        </p:nvSpPr>
        <p:spPr>
          <a:xfrm>
            <a:off x="7733023" y="4362080"/>
            <a:ext cx="318867"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D753C1D-6319-6935-1031-859754FFEF6D}"/>
              </a:ext>
            </a:extLst>
          </p:cNvPr>
          <p:cNvSpPr/>
          <p:nvPr/>
        </p:nvSpPr>
        <p:spPr>
          <a:xfrm>
            <a:off x="7774976" y="4968752"/>
            <a:ext cx="318867"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DC0BD9F-6340-D71E-57FC-F6621FDB00A9}"/>
              </a:ext>
            </a:extLst>
          </p:cNvPr>
          <p:cNvSpPr/>
          <p:nvPr/>
        </p:nvSpPr>
        <p:spPr>
          <a:xfrm>
            <a:off x="8127132" y="3900106"/>
            <a:ext cx="318867"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12DCB34-2251-BFEA-D7C2-232472264635}"/>
              </a:ext>
            </a:extLst>
          </p:cNvPr>
          <p:cNvSpPr/>
          <p:nvPr/>
        </p:nvSpPr>
        <p:spPr>
          <a:xfrm>
            <a:off x="8132697" y="4449520"/>
            <a:ext cx="318867"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FD07F1C-53EA-A493-3BC6-C6EEAFC95C21}"/>
              </a:ext>
            </a:extLst>
          </p:cNvPr>
          <p:cNvSpPr/>
          <p:nvPr/>
        </p:nvSpPr>
        <p:spPr>
          <a:xfrm>
            <a:off x="6578598" y="5475433"/>
            <a:ext cx="139208" cy="262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6E860523-B0C1-DFD3-9B2C-A2D28DABC8BD}"/>
              </a:ext>
            </a:extLst>
          </p:cNvPr>
          <p:cNvPicPr>
            <a:picLocks noChangeAspect="1"/>
          </p:cNvPicPr>
          <p:nvPr/>
        </p:nvPicPr>
        <p:blipFill rotWithShape="1">
          <a:blip r:embed="rId6">
            <a:extLst>
              <a:ext uri="{28A0092B-C50C-407E-A947-70E740481C1C}">
                <a14:useLocalDpi xmlns:a14="http://schemas.microsoft.com/office/drawing/2010/main" val="0"/>
              </a:ext>
            </a:extLst>
          </a:blip>
          <a:srcRect l="11090" t="19050" r="18375" b="21782"/>
          <a:stretch/>
        </p:blipFill>
        <p:spPr bwMode="auto">
          <a:xfrm>
            <a:off x="6157762" y="1611378"/>
            <a:ext cx="3680865" cy="2947181"/>
          </a:xfrm>
          <a:prstGeom prst="rect">
            <a:avLst/>
          </a:prstGeom>
          <a:noFill/>
          <a:ln>
            <a:noFill/>
          </a:ln>
        </p:spPr>
      </p:pic>
    </p:spTree>
    <p:extLst>
      <p:ext uri="{BB962C8B-B14F-4D97-AF65-F5344CB8AC3E}">
        <p14:creationId xmlns:p14="http://schemas.microsoft.com/office/powerpoint/2010/main" val="277712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xit" presetSubtype="0" fill="hold"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1" grpId="0"/>
      <p:bldP spid="2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3"/>
          <p:cNvSpPr>
            <a:spLocks noChangeArrowheads="1"/>
          </p:cNvSpPr>
          <p:nvPr/>
        </p:nvSpPr>
        <p:spPr bwMode="auto">
          <a:xfrm>
            <a:off x="-1427584" y="3947357"/>
            <a:ext cx="1533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5708"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1350">
                <a:solidFill>
                  <a:prstClr val="black"/>
                </a:solidFill>
                <a:latin typeface="Arial" panose="020B0604020202020204" pitchFamily="34" charset="0"/>
              </a:rPr>
              <a:t> </a:t>
            </a:r>
          </a:p>
        </p:txBody>
      </p:sp>
      <p:sp>
        <p:nvSpPr>
          <p:cNvPr id="4" name="Rectangle 5"/>
          <p:cNvSpPr>
            <a:spLocks noChangeArrowheads="1"/>
          </p:cNvSpPr>
          <p:nvPr/>
        </p:nvSpPr>
        <p:spPr bwMode="auto">
          <a:xfrm>
            <a:off x="388453" y="1107540"/>
            <a:ext cx="5513350" cy="42485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5708" tIns="58322" rIns="68580" bIns="34290" numCol="1" anchor="ctr" anchorCtr="0" compatLnSpc="1">
            <a:prstTxWarp prst="textNoShape">
              <a:avLst/>
            </a:prstTxWarp>
            <a:spAutoFit/>
          </a:bodyPr>
          <a:lstStyle/>
          <a:p>
            <a:pPr defTabSz="685800"/>
            <a:r>
              <a:rPr lang="en-GB">
                <a:solidFill>
                  <a:prstClr val="black"/>
                </a:solidFill>
                <a:latin typeface="Calibri" panose="020F0502020204030204"/>
              </a:rPr>
              <a:t>Single event upsets (SEUs) occur when high energy particles hit microelectronics, causing devices to malfunction. Solar flares and cosmic rays are the main sources of such particles and, with the ubiquitous nature and rapid advances in microelectronics; it’s an area of intense interest. The semiconductor industry is looking ahead by understanding how and why devices might become vulnerable.</a:t>
            </a:r>
          </a:p>
          <a:p>
            <a:pPr defTabSz="685800"/>
            <a:endParaRPr lang="en-GB">
              <a:solidFill>
                <a:prstClr val="black"/>
              </a:solidFill>
              <a:latin typeface="Calibri" panose="020F0502020204030204"/>
            </a:endParaRPr>
          </a:p>
          <a:p>
            <a:pPr defTabSz="685800"/>
            <a:r>
              <a:rPr lang="en-GB">
                <a:solidFill>
                  <a:prstClr val="black"/>
                </a:solidFill>
                <a:latin typeface="Calibri" panose="020F0502020204030204"/>
              </a:rPr>
              <a:t>“</a:t>
            </a:r>
            <a:r>
              <a:rPr lang="en-GB" i="1">
                <a:solidFill>
                  <a:prstClr val="black"/>
                </a:solidFill>
                <a:latin typeface="Calibri" panose="020F0502020204030204"/>
              </a:rPr>
              <a:t>Our experiments are about understanding the probability of these events, which represents an important contribution to the semiconductor industry. This will inform future design decisions, enabling manufacturers to develop devices that are less susceptible to muon SEUs</a:t>
            </a:r>
            <a:r>
              <a:rPr lang="en-GB">
                <a:solidFill>
                  <a:prstClr val="black"/>
                </a:solidFill>
                <a:latin typeface="Calibri" panose="020F0502020204030204"/>
              </a:rPr>
              <a:t>.”</a:t>
            </a:r>
          </a:p>
          <a:p>
            <a:pPr defTabSz="685800"/>
            <a:r>
              <a:rPr lang="en-GB">
                <a:solidFill>
                  <a:prstClr val="black"/>
                </a:solidFill>
                <a:latin typeface="Calibri" panose="020F0502020204030204"/>
              </a:rPr>
              <a:t>Professor </a:t>
            </a:r>
            <a:r>
              <a:rPr lang="en-GB" err="1">
                <a:solidFill>
                  <a:prstClr val="black"/>
                </a:solidFill>
                <a:latin typeface="Calibri" panose="020F0502020204030204"/>
              </a:rPr>
              <a:t>Bhuva</a:t>
            </a:r>
            <a:r>
              <a:rPr lang="en-GB">
                <a:solidFill>
                  <a:prstClr val="black"/>
                </a:solidFill>
                <a:latin typeface="Calibri" panose="020F0502020204030204"/>
              </a:rPr>
              <a:t>, Vanderbilt University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187" y="626960"/>
            <a:ext cx="4554477" cy="3024269"/>
          </a:xfrm>
          <a:prstGeom prst="rect">
            <a:avLst/>
          </a:prstGeom>
        </p:spPr>
      </p:pic>
      <p:sp>
        <p:nvSpPr>
          <p:cNvPr id="6" name="TextBox 5">
            <a:extLst>
              <a:ext uri="{FF2B5EF4-FFF2-40B4-BE49-F238E27FC236}">
                <a16:creationId xmlns:a16="http://schemas.microsoft.com/office/drawing/2014/main" id="{047806AB-64A1-964A-C227-66F529E2A5B5}"/>
              </a:ext>
            </a:extLst>
          </p:cNvPr>
          <p:cNvSpPr txBox="1"/>
          <p:nvPr/>
        </p:nvSpPr>
        <p:spPr>
          <a:xfrm>
            <a:off x="7639114" y="6342982"/>
            <a:ext cx="6809100" cy="369332"/>
          </a:xfrm>
          <a:prstGeom prst="rect">
            <a:avLst/>
          </a:prstGeom>
          <a:noFill/>
        </p:spPr>
        <p:txBody>
          <a:bodyPr wrap="square">
            <a:spAutoFit/>
          </a:bodyPr>
          <a:lstStyle/>
          <a:p>
            <a:r>
              <a:rPr lang="en-GB" b="0" i="0" dirty="0" err="1">
                <a:solidFill>
                  <a:srgbClr val="333333"/>
                </a:solidFill>
                <a:effectLst/>
                <a:latin typeface="HelveticaNeue Regular"/>
              </a:rPr>
              <a:t>doi</a:t>
            </a:r>
            <a:r>
              <a:rPr lang="en-GB" b="0" i="0" dirty="0">
                <a:solidFill>
                  <a:srgbClr val="333333"/>
                </a:solidFill>
                <a:effectLst/>
                <a:latin typeface="HelveticaNeue Regular"/>
              </a:rPr>
              <a:t>: 10.1109/IRPS.2014.6860585</a:t>
            </a:r>
            <a:endParaRPr lang="en-GB" dirty="0"/>
          </a:p>
        </p:txBody>
      </p:sp>
      <p:pic>
        <p:nvPicPr>
          <p:cNvPr id="7" name="Picture 6">
            <a:extLst>
              <a:ext uri="{FF2B5EF4-FFF2-40B4-BE49-F238E27FC236}">
                <a16:creationId xmlns:a16="http://schemas.microsoft.com/office/drawing/2014/main" id="{C2D5A301-55FD-08C7-F1A6-63E6E43BD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918" y="3383797"/>
            <a:ext cx="3933746" cy="26779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4">
            <a:extLst>
              <a:ext uri="{FF2B5EF4-FFF2-40B4-BE49-F238E27FC236}">
                <a16:creationId xmlns:a16="http://schemas.microsoft.com/office/drawing/2014/main" id="{2911A9CE-97B4-9C21-CCBC-670BE96D4AE1}"/>
              </a:ext>
            </a:extLst>
          </p:cNvPr>
          <p:cNvSpPr>
            <a:spLocks noGrp="1"/>
          </p:cNvSpPr>
          <p:nvPr>
            <p:ph type="title"/>
          </p:nvPr>
        </p:nvSpPr>
        <p:spPr/>
        <p:txBody>
          <a:bodyPr/>
          <a:lstStyle/>
          <a:p>
            <a:r>
              <a:rPr lang="en-GB"/>
              <a:t>Protecting electronics from cosmic invaders</a:t>
            </a:r>
            <a:br>
              <a:rPr lang="en-GB"/>
            </a:br>
            <a:endParaRPr lang="en-GB"/>
          </a:p>
        </p:txBody>
      </p:sp>
    </p:spTree>
    <p:extLst>
      <p:ext uri="{BB962C8B-B14F-4D97-AF65-F5344CB8AC3E}">
        <p14:creationId xmlns:p14="http://schemas.microsoft.com/office/powerpoint/2010/main" val="178917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0A8D-80AE-61B5-F869-434C9266FB89}"/>
              </a:ext>
            </a:extLst>
          </p:cNvPr>
          <p:cNvSpPr>
            <a:spLocks noGrp="1"/>
          </p:cNvSpPr>
          <p:nvPr>
            <p:ph type="title"/>
          </p:nvPr>
        </p:nvSpPr>
        <p:spPr/>
        <p:txBody>
          <a:bodyPr/>
          <a:lstStyle/>
          <a:p>
            <a:r>
              <a:rPr lang="en-GB" dirty="0"/>
              <a:t>Summary</a:t>
            </a:r>
          </a:p>
        </p:txBody>
      </p:sp>
      <p:sp>
        <p:nvSpPr>
          <p:cNvPr id="4" name="TextBox 3">
            <a:extLst>
              <a:ext uri="{FF2B5EF4-FFF2-40B4-BE49-F238E27FC236}">
                <a16:creationId xmlns:a16="http://schemas.microsoft.com/office/drawing/2014/main" id="{875704AB-41F1-D0C9-F4C9-097A84C93F58}"/>
              </a:ext>
            </a:extLst>
          </p:cNvPr>
          <p:cNvSpPr txBox="1"/>
          <p:nvPr/>
        </p:nvSpPr>
        <p:spPr>
          <a:xfrm>
            <a:off x="886488" y="907924"/>
            <a:ext cx="10344220" cy="5632311"/>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n-GB" dirty="0"/>
              <a:t>Diverse Science Program</a:t>
            </a:r>
          </a:p>
          <a:p>
            <a:pPr marL="742950" lvl="1" indent="-285750">
              <a:buClr>
                <a:srgbClr val="FF0000"/>
              </a:buClr>
              <a:buFont typeface="Wingdings" panose="05000000000000000000" pitchFamily="2" charset="2"/>
              <a:buChar char="Ø"/>
            </a:pPr>
            <a:r>
              <a:rPr lang="en-GB" dirty="0"/>
              <a:t>Ion-diffusion, </a:t>
            </a:r>
          </a:p>
          <a:p>
            <a:pPr marL="742950" lvl="1" indent="-285750">
              <a:buClr>
                <a:srgbClr val="FF0000"/>
              </a:buClr>
              <a:buFont typeface="Wingdings" panose="05000000000000000000" pitchFamily="2" charset="2"/>
              <a:buChar char="Ø"/>
            </a:pPr>
            <a:r>
              <a:rPr lang="en-GB" dirty="0"/>
              <a:t>Magnetism and superconductivity,</a:t>
            </a:r>
          </a:p>
          <a:p>
            <a:pPr marL="742950" lvl="1" indent="-285750">
              <a:buClr>
                <a:srgbClr val="FF0000"/>
              </a:buClr>
              <a:buFont typeface="Wingdings" panose="05000000000000000000" pitchFamily="2" charset="2"/>
              <a:buChar char="Ø"/>
            </a:pPr>
            <a:r>
              <a:rPr lang="en-GB" dirty="0"/>
              <a:t>Quantum materials </a:t>
            </a:r>
          </a:p>
          <a:p>
            <a:pPr marL="742950" lvl="1" indent="-285750">
              <a:buClr>
                <a:srgbClr val="FF0000"/>
              </a:buClr>
              <a:buFont typeface="Wingdings" panose="05000000000000000000" pitchFamily="2" charset="2"/>
              <a:buChar char="Ø"/>
            </a:pPr>
            <a:r>
              <a:rPr lang="en-GB" dirty="0"/>
              <a:t>Functional materials, </a:t>
            </a:r>
          </a:p>
          <a:p>
            <a:pPr marL="742950" lvl="1" indent="-285750">
              <a:buClr>
                <a:srgbClr val="FF0000"/>
              </a:buClr>
              <a:buFont typeface="Wingdings" panose="05000000000000000000" pitchFamily="2" charset="2"/>
              <a:buChar char="Ø"/>
            </a:pPr>
            <a:r>
              <a:rPr lang="en-GB" dirty="0"/>
              <a:t>Bio-materials, </a:t>
            </a:r>
          </a:p>
          <a:p>
            <a:pPr marL="742950" lvl="1" indent="-285750">
              <a:buClr>
                <a:srgbClr val="FF0000"/>
              </a:buClr>
              <a:buFont typeface="Wingdings" panose="05000000000000000000" pitchFamily="2" charset="2"/>
              <a:buChar char="Ø"/>
            </a:pPr>
            <a:r>
              <a:rPr lang="en-GB" dirty="0"/>
              <a:t>Reaction kinetics, </a:t>
            </a:r>
          </a:p>
          <a:p>
            <a:pPr marL="742950" lvl="1" indent="-285750">
              <a:buClr>
                <a:srgbClr val="FF0000"/>
              </a:buClr>
              <a:buFont typeface="Wingdings" panose="05000000000000000000" pitchFamily="2" charset="2"/>
              <a:buChar char="Ø"/>
            </a:pPr>
            <a:r>
              <a:rPr lang="en-GB" dirty="0"/>
              <a:t>Cultural heritage</a:t>
            </a:r>
          </a:p>
          <a:p>
            <a:pPr marL="742950" lvl="1" indent="-285750">
              <a:buClr>
                <a:srgbClr val="FF0000"/>
              </a:buClr>
              <a:buFont typeface="Wingdings" panose="05000000000000000000" pitchFamily="2" charset="2"/>
              <a:buChar char="Ø"/>
            </a:pPr>
            <a:r>
              <a:rPr lang="en-GB" dirty="0"/>
              <a:t>Industry</a:t>
            </a:r>
          </a:p>
          <a:p>
            <a:pPr marL="285750" indent="-285750">
              <a:buClr>
                <a:srgbClr val="FF0000"/>
              </a:buClr>
              <a:buFont typeface="Wingdings" panose="05000000000000000000" pitchFamily="2" charset="2"/>
              <a:buChar char="Ø"/>
            </a:pPr>
            <a:endParaRPr lang="en-GB" dirty="0"/>
          </a:p>
          <a:p>
            <a:pPr marL="285750" indent="-285750">
              <a:buClr>
                <a:srgbClr val="FF0000"/>
              </a:buClr>
              <a:buFont typeface="Wingdings" panose="05000000000000000000" pitchFamily="2" charset="2"/>
              <a:buChar char="Ø"/>
            </a:pPr>
            <a:r>
              <a:rPr lang="en-GB" dirty="0"/>
              <a:t>Science program leads the instrument development:</a:t>
            </a:r>
          </a:p>
          <a:p>
            <a:pPr marL="742950" lvl="1" indent="-285750">
              <a:buClr>
                <a:srgbClr val="FF0000"/>
              </a:buClr>
              <a:buFont typeface="Wingdings" panose="05000000000000000000" pitchFamily="2" charset="2"/>
              <a:buChar char="Ø"/>
            </a:pPr>
            <a:r>
              <a:rPr lang="en-GB" dirty="0"/>
              <a:t>Super-</a:t>
            </a:r>
            <a:r>
              <a:rPr lang="en-GB" dirty="0" err="1"/>
              <a:t>MuSR</a:t>
            </a:r>
            <a:r>
              <a:rPr lang="en-GB" dirty="0"/>
              <a:t>: a fantastic new instrument which meets the demands of the user community</a:t>
            </a:r>
          </a:p>
          <a:p>
            <a:pPr marL="742950" lvl="1" indent="-285750">
              <a:buClr>
                <a:srgbClr val="FF0000"/>
              </a:buClr>
              <a:buFont typeface="Wingdings" panose="05000000000000000000" pitchFamily="2" charset="2"/>
              <a:buChar char="Ø"/>
            </a:pPr>
            <a:r>
              <a:rPr lang="en-GB" dirty="0"/>
              <a:t>Endeavour+ three instrument upgrades proposed driven by our science needs</a:t>
            </a:r>
          </a:p>
          <a:p>
            <a:pPr marL="1200150" lvl="2" indent="-285750">
              <a:buClr>
                <a:srgbClr val="FF0000"/>
              </a:buClr>
              <a:buFont typeface="Wingdings" panose="05000000000000000000" pitchFamily="2" charset="2"/>
              <a:buChar char="Ø"/>
            </a:pPr>
            <a:r>
              <a:rPr lang="en-GB" dirty="0" err="1"/>
              <a:t>MuX</a:t>
            </a:r>
            <a:endParaRPr lang="en-GB" dirty="0"/>
          </a:p>
          <a:p>
            <a:pPr marL="1200150" lvl="2" indent="-285750">
              <a:buClr>
                <a:srgbClr val="FF0000"/>
              </a:buClr>
              <a:buFont typeface="Wingdings" panose="05000000000000000000" pitchFamily="2" charset="2"/>
              <a:buChar char="Ø"/>
            </a:pPr>
            <a:r>
              <a:rPr lang="en-GB" dirty="0" err="1"/>
              <a:t>NuEMU</a:t>
            </a:r>
            <a:endParaRPr lang="en-GB" dirty="0"/>
          </a:p>
          <a:p>
            <a:pPr marL="1200150" lvl="2" indent="-285750">
              <a:buClr>
                <a:srgbClr val="FF0000"/>
              </a:buClr>
              <a:buFont typeface="Wingdings" panose="05000000000000000000" pitchFamily="2" charset="2"/>
              <a:buChar char="Ø"/>
            </a:pPr>
            <a:r>
              <a:rPr lang="en-GB" dirty="0"/>
              <a:t>Chimera</a:t>
            </a:r>
          </a:p>
          <a:p>
            <a:pPr marL="285750" indent="-285750">
              <a:buClr>
                <a:srgbClr val="FF0000"/>
              </a:buClr>
              <a:buFont typeface="Wingdings" panose="05000000000000000000" pitchFamily="2" charset="2"/>
              <a:buChar char="Ø"/>
            </a:pPr>
            <a:endParaRPr lang="en-GB" dirty="0"/>
          </a:p>
          <a:p>
            <a:pPr marL="285750" indent="-285750">
              <a:buClr>
                <a:srgbClr val="FF0000"/>
              </a:buClr>
              <a:buFont typeface="Wingdings" panose="05000000000000000000" pitchFamily="2" charset="2"/>
              <a:buChar char="Ø"/>
            </a:pPr>
            <a:r>
              <a:rPr lang="en-GB" dirty="0"/>
              <a:t>Science program for muons is strong, not just at ISIS</a:t>
            </a:r>
          </a:p>
          <a:p>
            <a:endParaRPr lang="en-GB" dirty="0"/>
          </a:p>
          <a:p>
            <a:endParaRPr lang="en-GB" dirty="0"/>
          </a:p>
        </p:txBody>
      </p:sp>
      <p:pic>
        <p:nvPicPr>
          <p:cNvPr id="3" name="Picture 2">
            <a:extLst>
              <a:ext uri="{FF2B5EF4-FFF2-40B4-BE49-F238E27FC236}">
                <a16:creationId xmlns:a16="http://schemas.microsoft.com/office/drawing/2014/main" id="{29AA96FB-BD04-2FEA-012F-8D7159F6CA0D}"/>
              </a:ext>
            </a:extLst>
          </p:cNvPr>
          <p:cNvPicPr>
            <a:picLocks noChangeAspect="1"/>
          </p:cNvPicPr>
          <p:nvPr/>
        </p:nvPicPr>
        <p:blipFill>
          <a:blip r:embed="rId2"/>
          <a:stretch>
            <a:fillRect/>
          </a:stretch>
        </p:blipFill>
        <p:spPr>
          <a:xfrm>
            <a:off x="5573482" y="418454"/>
            <a:ext cx="4782431" cy="3125492"/>
          </a:xfrm>
          <a:prstGeom prst="rect">
            <a:avLst/>
          </a:prstGeom>
        </p:spPr>
      </p:pic>
    </p:spTree>
    <p:extLst>
      <p:ext uri="{BB962C8B-B14F-4D97-AF65-F5344CB8AC3E}">
        <p14:creationId xmlns:p14="http://schemas.microsoft.com/office/powerpoint/2010/main" val="231070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17" descr="08EC1787 EMU instrument at ISIS.jpg"/>
          <p:cNvPicPr>
            <a:picLocks noChangeAspect="1"/>
          </p:cNvPicPr>
          <p:nvPr/>
        </p:nvPicPr>
        <p:blipFill>
          <a:blip r:embed="rId3">
            <a:extLst>
              <a:ext uri="{28A0092B-C50C-407E-A947-70E740481C1C}">
                <a14:useLocalDpi xmlns:a14="http://schemas.microsoft.com/office/drawing/2010/main" val="0"/>
              </a:ext>
            </a:extLst>
          </a:blip>
          <a:srcRect l="39632" t="21355" r="8307" b="12350"/>
          <a:stretch>
            <a:fillRect/>
          </a:stretch>
        </p:blipFill>
        <p:spPr bwMode="auto">
          <a:xfrm>
            <a:off x="3214688" y="-393641"/>
            <a:ext cx="5692775"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4" descr="05EC2117"/>
          <p:cNvPicPr>
            <a:picLocks noChangeAspect="1" noChangeArrowheads="1"/>
          </p:cNvPicPr>
          <p:nvPr/>
        </p:nvPicPr>
        <p:blipFill>
          <a:blip r:embed="rId4">
            <a:extLst>
              <a:ext uri="{28A0092B-C50C-407E-A947-70E740481C1C}">
                <a14:useLocalDpi xmlns:a14="http://schemas.microsoft.com/office/drawing/2010/main" val="0"/>
              </a:ext>
            </a:extLst>
          </a:blip>
          <a:srcRect l="13489" r="45522" b="6560"/>
          <a:stretch>
            <a:fillRect/>
          </a:stretch>
        </p:blipFill>
        <p:spPr bwMode="auto">
          <a:xfrm>
            <a:off x="-10313" y="-1412327"/>
            <a:ext cx="2789238" cy="844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argus"/>
          <p:cNvPicPr>
            <a:picLocks noChangeAspect="1" noChangeArrowheads="1"/>
          </p:cNvPicPr>
          <p:nvPr/>
        </p:nvPicPr>
        <p:blipFill>
          <a:blip r:embed="rId5">
            <a:extLst>
              <a:ext uri="{28A0092B-C50C-407E-A947-70E740481C1C}">
                <a14:useLocalDpi xmlns:a14="http://schemas.microsoft.com/office/drawing/2010/main" val="0"/>
              </a:ext>
            </a:extLst>
          </a:blip>
          <a:srcRect t="17732"/>
          <a:stretch>
            <a:fillRect/>
          </a:stretch>
        </p:blipFill>
        <p:spPr bwMode="auto">
          <a:xfrm>
            <a:off x="4317791" y="3364196"/>
            <a:ext cx="4484687"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9" descr="DSCF0199"/>
          <p:cNvPicPr>
            <a:picLocks noChangeAspect="1" noChangeArrowheads="1"/>
          </p:cNvPicPr>
          <p:nvPr/>
        </p:nvPicPr>
        <p:blipFill>
          <a:blip r:embed="rId6">
            <a:extLst>
              <a:ext uri="{28A0092B-C50C-407E-A947-70E740481C1C}">
                <a14:useLocalDpi xmlns:a14="http://schemas.microsoft.com/office/drawing/2010/main" val="0"/>
              </a:ext>
            </a:extLst>
          </a:blip>
          <a:srcRect l="37096" r="27879"/>
          <a:stretch>
            <a:fillRect/>
          </a:stretch>
        </p:blipFill>
        <p:spPr bwMode="auto">
          <a:xfrm>
            <a:off x="8616281" y="-11466"/>
            <a:ext cx="2179637"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7" descr="Baker Peter 09EC138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79101" y="4210050"/>
            <a:ext cx="1865101" cy="253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12"/>
          <p:cNvSpPr txBox="1">
            <a:spLocks noChangeArrowheads="1"/>
          </p:cNvSpPr>
          <p:nvPr/>
        </p:nvSpPr>
        <p:spPr bwMode="auto">
          <a:xfrm>
            <a:off x="510792" y="6311497"/>
            <a:ext cx="1514475"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James Lord</a:t>
            </a:r>
          </a:p>
        </p:txBody>
      </p:sp>
      <p:sp>
        <p:nvSpPr>
          <p:cNvPr id="14345" name="Text Box 15"/>
          <p:cNvSpPr txBox="1">
            <a:spLocks noChangeArrowheads="1"/>
          </p:cNvSpPr>
          <p:nvPr/>
        </p:nvSpPr>
        <p:spPr bwMode="auto">
          <a:xfrm>
            <a:off x="8907463" y="6461126"/>
            <a:ext cx="1789112"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Peter Baker</a:t>
            </a:r>
          </a:p>
        </p:txBody>
      </p:sp>
      <p:sp>
        <p:nvSpPr>
          <p:cNvPr id="14346" name="Text Box 17"/>
          <p:cNvSpPr txBox="1">
            <a:spLocks noChangeArrowheads="1"/>
          </p:cNvSpPr>
          <p:nvPr/>
        </p:nvSpPr>
        <p:spPr bwMode="auto">
          <a:xfrm>
            <a:off x="8898045" y="1969764"/>
            <a:ext cx="1827212"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Adrian Hillier</a:t>
            </a:r>
          </a:p>
        </p:txBody>
      </p:sp>
      <p:sp>
        <p:nvSpPr>
          <p:cNvPr id="14347" name="Text Box 13"/>
          <p:cNvSpPr txBox="1">
            <a:spLocks noChangeArrowheads="1"/>
          </p:cNvSpPr>
          <p:nvPr/>
        </p:nvSpPr>
        <p:spPr bwMode="auto">
          <a:xfrm>
            <a:off x="6282626" y="2946230"/>
            <a:ext cx="1835150"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Steve Cottrell</a:t>
            </a:r>
          </a:p>
        </p:txBody>
      </p:sp>
      <p:sp>
        <p:nvSpPr>
          <p:cNvPr id="14349" name="Text Box 14"/>
          <p:cNvSpPr txBox="1">
            <a:spLocks noChangeArrowheads="1"/>
          </p:cNvSpPr>
          <p:nvPr/>
        </p:nvSpPr>
        <p:spPr bwMode="auto">
          <a:xfrm>
            <a:off x="7248527" y="6461125"/>
            <a:ext cx="14446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Mark Telling</a:t>
            </a:r>
          </a:p>
        </p:txBody>
      </p: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19551" t="35999" r="47900" b="24801"/>
          <a:stretch/>
        </p:blipFill>
        <p:spPr>
          <a:xfrm rot="5400000">
            <a:off x="6861095" y="4358616"/>
            <a:ext cx="2209416" cy="1995602"/>
          </a:xfrm>
          <a:prstGeom prst="rect">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14219" t="8974" r="20884" b="25473"/>
          <a:stretch/>
        </p:blipFill>
        <p:spPr>
          <a:xfrm rot="5400000">
            <a:off x="2405568" y="4604925"/>
            <a:ext cx="2376261" cy="1800200"/>
          </a:xfrm>
          <a:prstGeom prst="rect">
            <a:avLst/>
          </a:prstGeom>
        </p:spPr>
      </p:pic>
      <p:sp>
        <p:nvSpPr>
          <p:cNvPr id="23" name="Text Box 13"/>
          <p:cNvSpPr txBox="1">
            <a:spLocks noChangeArrowheads="1"/>
          </p:cNvSpPr>
          <p:nvPr/>
        </p:nvSpPr>
        <p:spPr bwMode="auto">
          <a:xfrm>
            <a:off x="2835066" y="6471097"/>
            <a:ext cx="14827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Adam </a:t>
            </a:r>
            <a:r>
              <a:rPr lang="en-GB" altLang="en-US" sz="1800" i="1" err="1">
                <a:solidFill>
                  <a:schemeClr val="accent2"/>
                </a:solidFill>
              </a:rPr>
              <a:t>Berlie</a:t>
            </a:r>
            <a:endParaRPr lang="en-GB" altLang="en-US" sz="1800" i="1">
              <a:solidFill>
                <a:schemeClr val="accent2"/>
              </a:solidFill>
            </a:endParaRPr>
          </a:p>
        </p:txBody>
      </p:sp>
      <p:sp>
        <p:nvSpPr>
          <p:cNvPr id="14344" name="Text Box 14"/>
          <p:cNvSpPr txBox="1">
            <a:spLocks noChangeArrowheads="1"/>
          </p:cNvSpPr>
          <p:nvPr/>
        </p:nvSpPr>
        <p:spPr bwMode="auto">
          <a:xfrm>
            <a:off x="4943474" y="6454583"/>
            <a:ext cx="1771650"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Francis Pratt</a:t>
            </a:r>
          </a:p>
        </p:txBody>
      </p:sp>
      <p:pic>
        <p:nvPicPr>
          <p:cNvPr id="20"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744" y="-130100"/>
            <a:ext cx="1690457" cy="2229912"/>
          </a:xfrm>
          <a:prstGeom prst="rect">
            <a:avLst/>
          </a:prstGeom>
        </p:spPr>
      </p:pic>
      <p:sp>
        <p:nvSpPr>
          <p:cNvPr id="21" name="Text Box 13"/>
          <p:cNvSpPr txBox="1">
            <a:spLocks noChangeArrowheads="1"/>
          </p:cNvSpPr>
          <p:nvPr/>
        </p:nvSpPr>
        <p:spPr bwMode="auto">
          <a:xfrm>
            <a:off x="32422" y="2136704"/>
            <a:ext cx="1727845" cy="369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Koji Yokoyama</a:t>
            </a:r>
          </a:p>
        </p:txBody>
      </p:sp>
      <p:pic>
        <p:nvPicPr>
          <p:cNvPr id="2" name="Picture 1" descr="A person wearing glasses&#10;&#10;Description automatically generated with medium confidence">
            <a:extLst>
              <a:ext uri="{FF2B5EF4-FFF2-40B4-BE49-F238E27FC236}">
                <a16:creationId xmlns:a16="http://schemas.microsoft.com/office/drawing/2014/main" id="{6D4CCBFD-0885-5208-D99C-EC968CEFAB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7233" y="2338716"/>
            <a:ext cx="2002106" cy="2246984"/>
          </a:xfrm>
          <a:prstGeom prst="rect">
            <a:avLst/>
          </a:prstGeom>
        </p:spPr>
      </p:pic>
      <p:pic>
        <p:nvPicPr>
          <p:cNvPr id="4" name="Picture 2">
            <a:extLst>
              <a:ext uri="{FF2B5EF4-FFF2-40B4-BE49-F238E27FC236}">
                <a16:creationId xmlns:a16="http://schemas.microsoft.com/office/drawing/2014/main" id="{608B57EE-D069-644D-704C-7ED1103FE249}"/>
              </a:ext>
            </a:extLst>
          </p:cNvPr>
          <p:cNvPicPr>
            <a:picLocks noChangeAspect="1" noChangeArrowheads="1"/>
          </p:cNvPicPr>
          <p:nvPr/>
        </p:nvPicPr>
        <p:blipFill>
          <a:blip r:embed="rId12"/>
          <a:srcRect/>
          <a:stretch>
            <a:fillRect/>
          </a:stretch>
        </p:blipFill>
        <p:spPr bwMode="auto">
          <a:xfrm>
            <a:off x="2222032" y="15568"/>
            <a:ext cx="2037675" cy="20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a:extLst>
              <a:ext uri="{FF2B5EF4-FFF2-40B4-BE49-F238E27FC236}">
                <a16:creationId xmlns:a16="http://schemas.microsoft.com/office/drawing/2014/main" id="{D8510F2D-4F9F-F2BA-2D60-2D36682580DF}"/>
              </a:ext>
            </a:extLst>
          </p:cNvPr>
          <p:cNvSpPr txBox="1">
            <a:spLocks noChangeArrowheads="1"/>
          </p:cNvSpPr>
          <p:nvPr/>
        </p:nvSpPr>
        <p:spPr bwMode="auto">
          <a:xfrm>
            <a:off x="2240037" y="1971582"/>
            <a:ext cx="1835150"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John Wilkinson</a:t>
            </a:r>
          </a:p>
        </p:txBody>
      </p:sp>
      <p:sp>
        <p:nvSpPr>
          <p:cNvPr id="8" name="Text Box 13">
            <a:extLst>
              <a:ext uri="{FF2B5EF4-FFF2-40B4-BE49-F238E27FC236}">
                <a16:creationId xmlns:a16="http://schemas.microsoft.com/office/drawing/2014/main" id="{31ABEE51-743A-2C4B-46AB-C087C2B6BE94}"/>
              </a:ext>
            </a:extLst>
          </p:cNvPr>
          <p:cNvSpPr txBox="1">
            <a:spLocks noChangeArrowheads="1"/>
          </p:cNvSpPr>
          <p:nvPr/>
        </p:nvSpPr>
        <p:spPr bwMode="auto">
          <a:xfrm>
            <a:off x="2244022" y="4235233"/>
            <a:ext cx="1835150"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a:solidFill>
                  <a:schemeClr val="accent2"/>
                </a:solidFill>
              </a:rPr>
              <a:t>Rhea Stewart</a:t>
            </a:r>
          </a:p>
        </p:txBody>
      </p:sp>
      <p:pic>
        <p:nvPicPr>
          <p:cNvPr id="5" name="Picture 4" descr="A person looking to the side&#10;&#10;Description automatically generated">
            <a:extLst>
              <a:ext uri="{FF2B5EF4-FFF2-40B4-BE49-F238E27FC236}">
                <a16:creationId xmlns:a16="http://schemas.microsoft.com/office/drawing/2014/main" id="{1B942566-9458-4278-138B-5874EBC09A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17791" y="-39364"/>
            <a:ext cx="2185843" cy="2376262"/>
          </a:xfrm>
          <a:prstGeom prst="rect">
            <a:avLst/>
          </a:prstGeom>
        </p:spPr>
      </p:pic>
      <p:sp>
        <p:nvSpPr>
          <p:cNvPr id="10" name="Text Box 13">
            <a:extLst>
              <a:ext uri="{FF2B5EF4-FFF2-40B4-BE49-F238E27FC236}">
                <a16:creationId xmlns:a16="http://schemas.microsoft.com/office/drawing/2014/main" id="{0B602251-6798-6B83-1850-B5276BD1A8D6}"/>
              </a:ext>
            </a:extLst>
          </p:cNvPr>
          <p:cNvSpPr txBox="1">
            <a:spLocks noChangeArrowheads="1"/>
          </p:cNvSpPr>
          <p:nvPr/>
        </p:nvSpPr>
        <p:spPr bwMode="auto">
          <a:xfrm>
            <a:off x="4359526" y="2324041"/>
            <a:ext cx="1835150" cy="367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dirty="0">
                <a:solidFill>
                  <a:schemeClr val="accent2"/>
                </a:solidFill>
              </a:rPr>
              <a:t>Sayani Biswas</a:t>
            </a:r>
          </a:p>
        </p:txBody>
      </p:sp>
      <p:pic>
        <p:nvPicPr>
          <p:cNvPr id="9" name="Picture 8" descr="A person with his arms crossed&#10;&#10;Description automatically generated">
            <a:extLst>
              <a:ext uri="{FF2B5EF4-FFF2-40B4-BE49-F238E27FC236}">
                <a16:creationId xmlns:a16="http://schemas.microsoft.com/office/drawing/2014/main" id="{020F7108-96AC-5200-D4A8-3B557F81F72E}"/>
              </a:ext>
            </a:extLst>
          </p:cNvPr>
          <p:cNvPicPr>
            <a:picLocks noChangeAspect="1"/>
          </p:cNvPicPr>
          <p:nvPr/>
        </p:nvPicPr>
        <p:blipFill>
          <a:blip r:embed="rId14" cstate="print">
            <a:extLst>
              <a:ext uri="{28A0092B-C50C-407E-A947-70E740481C1C}">
                <a14:useLocalDpi xmlns:a14="http://schemas.microsoft.com/office/drawing/2010/main" val="0"/>
              </a:ext>
            </a:extLst>
          </a:blip>
          <a:srcRect l="13558" t="8948" r="21365" b="28643"/>
          <a:stretch/>
        </p:blipFill>
        <p:spPr>
          <a:xfrm>
            <a:off x="8616280" y="2309303"/>
            <a:ext cx="2127921" cy="2040679"/>
          </a:xfrm>
          <a:prstGeom prst="rect">
            <a:avLst/>
          </a:prstGeom>
        </p:spPr>
      </p:pic>
      <p:sp>
        <p:nvSpPr>
          <p:cNvPr id="11" name="Text Box 13">
            <a:extLst>
              <a:ext uri="{FF2B5EF4-FFF2-40B4-BE49-F238E27FC236}">
                <a16:creationId xmlns:a16="http://schemas.microsoft.com/office/drawing/2014/main" id="{F50F3C68-D2DD-7319-7A63-B4EDE97C317F}"/>
              </a:ext>
            </a:extLst>
          </p:cNvPr>
          <p:cNvSpPr txBox="1">
            <a:spLocks noChangeArrowheads="1"/>
          </p:cNvSpPr>
          <p:nvPr/>
        </p:nvSpPr>
        <p:spPr bwMode="auto">
          <a:xfrm>
            <a:off x="9146082" y="3981046"/>
            <a:ext cx="1333100" cy="369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i="1" dirty="0">
                <a:solidFill>
                  <a:schemeClr val="accent2"/>
                </a:solidFill>
              </a:rPr>
              <a:t>Alex Louat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18C41-889B-BBD7-F5C9-0C063C9B8BA2}"/>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780051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Q:\Aerial Images\aerial2009-05-28\high resolution\09EC2175 Campus aerial view.tif"/>
          <p:cNvPicPr>
            <a:picLocks noChangeAspect="1" noChangeArrowheads="1"/>
          </p:cNvPicPr>
          <p:nvPr/>
        </p:nvPicPr>
        <p:blipFill>
          <a:blip r:embed="rId3" cstate="print"/>
          <a:srcRect l="22926" t="45682" r="40459" b="31729"/>
          <a:stretch>
            <a:fillRect/>
          </a:stretch>
        </p:blipFill>
        <p:spPr bwMode="auto">
          <a:xfrm>
            <a:off x="1524000" y="836613"/>
            <a:ext cx="9190038" cy="5256683"/>
          </a:xfrm>
          <a:prstGeom prst="rect">
            <a:avLst/>
          </a:prstGeom>
          <a:noFill/>
          <a:ln w="9525">
            <a:noFill/>
            <a:miter lim="800000"/>
            <a:headEnd/>
            <a:tailEnd/>
          </a:ln>
        </p:spPr>
      </p:pic>
      <p:grpSp>
        <p:nvGrpSpPr>
          <p:cNvPr id="8" name="Group 9"/>
          <p:cNvGrpSpPr>
            <a:grpSpLocks/>
          </p:cNvGrpSpPr>
          <p:nvPr/>
        </p:nvGrpSpPr>
        <p:grpSpPr bwMode="auto">
          <a:xfrm>
            <a:off x="712788" y="173038"/>
            <a:ext cx="10731501" cy="6424314"/>
            <a:chOff x="7903" y="646981"/>
            <a:chExt cx="9144000" cy="5305585"/>
          </a:xfrm>
        </p:grpSpPr>
        <p:sp>
          <p:nvSpPr>
            <p:cNvPr id="9" name="Rectangle 8"/>
            <p:cNvSpPr>
              <a:spLocks noChangeArrowheads="1"/>
            </p:cNvSpPr>
            <p:nvPr/>
          </p:nvSpPr>
          <p:spPr bwMode="auto">
            <a:xfrm>
              <a:off x="7903" y="646981"/>
              <a:ext cx="9144000" cy="5305585"/>
            </a:xfrm>
            <a:prstGeom prst="rect">
              <a:avLst/>
            </a:prstGeom>
            <a:solidFill>
              <a:srgbClr val="FFFFFF">
                <a:alpha val="50195"/>
              </a:srgbClr>
            </a:solidFill>
            <a:ln w="9525" algn="ctr">
              <a:noFill/>
              <a:round/>
              <a:headEnd/>
              <a:tailEnd/>
            </a:ln>
          </p:spPr>
          <p:txBody>
            <a:bodyPr/>
            <a:lstStyle/>
            <a:p>
              <a:pPr eaLnBrk="0" hangingPunct="0"/>
              <a:endParaRPr lang="en-US" sz="2000">
                <a:solidFill>
                  <a:srgbClr val="333399"/>
                </a:solidFill>
                <a:latin typeface="Trebuchet MS" pitchFamily="34" charset="0"/>
              </a:endParaRPr>
            </a:p>
          </p:txBody>
        </p:sp>
        <p:pic>
          <p:nvPicPr>
            <p:cNvPr id="10" name="Picture 7" descr="Image10.gif"/>
            <p:cNvPicPr>
              <a:picLocks noChangeAspect="1"/>
            </p:cNvPicPr>
            <p:nvPr/>
          </p:nvPicPr>
          <p:blipFill>
            <a:blip r:embed="rId4" cstate="print"/>
            <a:srcRect/>
            <a:stretch>
              <a:fillRect/>
            </a:stretch>
          </p:blipFill>
          <p:spPr bwMode="auto">
            <a:xfrm rot="20400000">
              <a:off x="1132631" y="1346147"/>
              <a:ext cx="7497525" cy="2871484"/>
            </a:xfrm>
            <a:prstGeom prst="rect">
              <a:avLst/>
            </a:prstGeom>
            <a:noFill/>
            <a:ln w="9525">
              <a:noFill/>
              <a:miter lim="800000"/>
              <a:headEnd/>
              <a:tailEnd/>
            </a:ln>
          </p:spPr>
        </p:pic>
      </p:grpSp>
      <p:sp>
        <p:nvSpPr>
          <p:cNvPr id="11" name="Rectangle 2"/>
          <p:cNvSpPr txBox="1">
            <a:spLocks noChangeArrowheads="1"/>
          </p:cNvSpPr>
          <p:nvPr/>
        </p:nvSpPr>
        <p:spPr>
          <a:xfrm>
            <a:off x="1524000" y="0"/>
            <a:ext cx="7200900" cy="495300"/>
          </a:xfrm>
          <a:prstGeom prst="rect">
            <a:avLst/>
          </a:prstGeom>
        </p:spPr>
        <p:txBody>
          <a:bodyPr/>
          <a:lstStyle/>
          <a:p>
            <a:pPr defTabSz="914400" fontAlgn="base">
              <a:spcBef>
                <a:spcPct val="0"/>
              </a:spcBef>
              <a:spcAft>
                <a:spcPct val="0"/>
              </a:spcAft>
              <a:defRPr/>
            </a:pPr>
            <a:r>
              <a:rPr lang="en-GB" sz="2800" b="1" kern="0" dirty="0">
                <a:solidFill>
                  <a:srgbClr val="311EA2"/>
                </a:solidFill>
                <a:latin typeface="+mj-lt"/>
                <a:ea typeface="+mj-ea"/>
                <a:cs typeface="+mj-cs"/>
              </a:rPr>
              <a:t>ISIS Pulsed Neutron and Muon Source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7C53-5456-9520-5084-3B8A0CCDBBFA}"/>
              </a:ext>
            </a:extLst>
          </p:cNvPr>
          <p:cNvSpPr>
            <a:spLocks noGrp="1"/>
          </p:cNvSpPr>
          <p:nvPr>
            <p:ph type="title"/>
          </p:nvPr>
        </p:nvSpPr>
        <p:spPr/>
        <p:txBody>
          <a:bodyPr/>
          <a:lstStyle/>
          <a:p>
            <a:r>
              <a:rPr lang="en-GB" dirty="0"/>
              <a:t>Muons then and now</a:t>
            </a:r>
          </a:p>
        </p:txBody>
      </p:sp>
      <p:pic>
        <p:nvPicPr>
          <p:cNvPr id="4" name="Picture 3">
            <a:extLst>
              <a:ext uri="{FF2B5EF4-FFF2-40B4-BE49-F238E27FC236}">
                <a16:creationId xmlns:a16="http://schemas.microsoft.com/office/drawing/2014/main" id="{32B8BB41-CA1C-39D5-062E-753E76F4F0A8}"/>
              </a:ext>
            </a:extLst>
          </p:cNvPr>
          <p:cNvPicPr>
            <a:picLocks noChangeAspect="1"/>
          </p:cNvPicPr>
          <p:nvPr/>
        </p:nvPicPr>
        <p:blipFill>
          <a:blip r:embed="rId2"/>
          <a:stretch>
            <a:fillRect/>
          </a:stretch>
        </p:blipFill>
        <p:spPr>
          <a:xfrm>
            <a:off x="149817" y="837488"/>
            <a:ext cx="4117383" cy="2477590"/>
          </a:xfrm>
          <a:prstGeom prst="rect">
            <a:avLst/>
          </a:prstGeom>
        </p:spPr>
      </p:pic>
      <p:pic>
        <p:nvPicPr>
          <p:cNvPr id="3" name="Picture 2">
            <a:extLst>
              <a:ext uri="{FF2B5EF4-FFF2-40B4-BE49-F238E27FC236}">
                <a16:creationId xmlns:a16="http://schemas.microsoft.com/office/drawing/2014/main" id="{96908561-A7DB-1166-95D8-BDB40DA83AA0}"/>
              </a:ext>
            </a:extLst>
          </p:cNvPr>
          <p:cNvPicPr>
            <a:picLocks noChangeAspect="1"/>
          </p:cNvPicPr>
          <p:nvPr/>
        </p:nvPicPr>
        <p:blipFill>
          <a:blip r:embed="rId3"/>
          <a:stretch>
            <a:fillRect/>
          </a:stretch>
        </p:blipFill>
        <p:spPr>
          <a:xfrm>
            <a:off x="5339407" y="894315"/>
            <a:ext cx="3830424" cy="2656476"/>
          </a:xfrm>
          <a:prstGeom prst="rect">
            <a:avLst/>
          </a:prstGeom>
        </p:spPr>
      </p:pic>
      <p:pic>
        <p:nvPicPr>
          <p:cNvPr id="5" name="Picture 1">
            <a:extLst>
              <a:ext uri="{FF2B5EF4-FFF2-40B4-BE49-F238E27FC236}">
                <a16:creationId xmlns:a16="http://schemas.microsoft.com/office/drawing/2014/main" id="{2F79AF3F-EBC0-994D-5E14-B969976B0384}"/>
              </a:ext>
            </a:extLst>
          </p:cNvPr>
          <p:cNvPicPr>
            <a:picLocks noChangeAspect="1" noChangeArrowheads="1"/>
          </p:cNvPicPr>
          <p:nvPr/>
        </p:nvPicPr>
        <p:blipFill rotWithShape="1">
          <a:blip r:embed="rId4" cstate="print"/>
          <a:srcRect r="48379"/>
          <a:stretch/>
        </p:blipFill>
        <p:spPr bwMode="auto">
          <a:xfrm>
            <a:off x="925065" y="3355699"/>
            <a:ext cx="2905236" cy="3331040"/>
          </a:xfrm>
          <a:prstGeom prst="rect">
            <a:avLst/>
          </a:prstGeom>
          <a:noFill/>
          <a:ln w="9525">
            <a:noFill/>
            <a:miter lim="800000"/>
            <a:headEnd/>
            <a:tailEnd/>
          </a:ln>
        </p:spPr>
      </p:pic>
      <p:pic>
        <p:nvPicPr>
          <p:cNvPr id="7" name="Picture 6" descr="Aerial view of a city&#10;&#10;Description automatically generated with low confidence">
            <a:extLst>
              <a:ext uri="{FF2B5EF4-FFF2-40B4-BE49-F238E27FC236}">
                <a16:creationId xmlns:a16="http://schemas.microsoft.com/office/drawing/2014/main" id="{068C0472-3CBA-5387-7842-25908A889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2832" y="3672029"/>
            <a:ext cx="4375752" cy="2698380"/>
          </a:xfrm>
          <a:prstGeom prst="rect">
            <a:avLst/>
          </a:prstGeom>
        </p:spPr>
      </p:pic>
    </p:spTree>
    <p:extLst>
      <p:ext uri="{BB962C8B-B14F-4D97-AF65-F5344CB8AC3E}">
        <p14:creationId xmlns:p14="http://schemas.microsoft.com/office/powerpoint/2010/main" val="223299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567A-4B56-8E9A-8201-6FA9C3D50077}"/>
              </a:ext>
            </a:extLst>
          </p:cNvPr>
          <p:cNvSpPr>
            <a:spLocks noGrp="1"/>
          </p:cNvSpPr>
          <p:nvPr>
            <p:ph type="title"/>
          </p:nvPr>
        </p:nvSpPr>
        <p:spPr/>
        <p:txBody>
          <a:bodyPr/>
          <a:lstStyle/>
          <a:p>
            <a:r>
              <a:rPr lang="en-GB"/>
              <a:t>Super-MuSR project progress</a:t>
            </a:r>
          </a:p>
        </p:txBody>
      </p:sp>
      <p:pic>
        <p:nvPicPr>
          <p:cNvPr id="64" name="Content Placeholder 63">
            <a:extLst>
              <a:ext uri="{FF2B5EF4-FFF2-40B4-BE49-F238E27FC236}">
                <a16:creationId xmlns:a16="http://schemas.microsoft.com/office/drawing/2014/main" id="{7DDD1221-3944-829A-9058-BF4282EF6E94}"/>
              </a:ext>
            </a:extLst>
          </p:cNvPr>
          <p:cNvPicPr>
            <a:picLocks noGrp="1" noChangeAspect="1"/>
          </p:cNvPicPr>
          <p:nvPr>
            <p:ph idx="1"/>
          </p:nvPr>
        </p:nvPicPr>
        <p:blipFill>
          <a:blip r:embed="rId3"/>
          <a:stretch>
            <a:fillRect/>
          </a:stretch>
        </p:blipFill>
        <p:spPr>
          <a:xfrm>
            <a:off x="2009674" y="569324"/>
            <a:ext cx="6910488" cy="4351338"/>
          </a:xfrm>
          <a:prstGeom prst="rect">
            <a:avLst/>
          </a:prstGeom>
          <a:effectLst>
            <a:softEdge rad="635000"/>
          </a:effectLst>
        </p:spPr>
      </p:pic>
      <p:sp>
        <p:nvSpPr>
          <p:cNvPr id="119" name="TextBox 118">
            <a:extLst>
              <a:ext uri="{FF2B5EF4-FFF2-40B4-BE49-F238E27FC236}">
                <a16:creationId xmlns:a16="http://schemas.microsoft.com/office/drawing/2014/main" id="{1E3E1CA2-237E-3429-5B94-955291C020D4}"/>
              </a:ext>
            </a:extLst>
          </p:cNvPr>
          <p:cNvSpPr txBox="1"/>
          <p:nvPr/>
        </p:nvSpPr>
        <p:spPr>
          <a:xfrm>
            <a:off x="5433281" y="4070961"/>
            <a:ext cx="5381130" cy="1323439"/>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lvl1pPr>
          </a:lstStyle>
          <a:p>
            <a:pPr algn="l"/>
            <a:r>
              <a:rPr lang="en-GB" sz="2000" b="0" dirty="0"/>
              <a:t>Spectrometer Detectors: Prototyping</a:t>
            </a:r>
          </a:p>
          <a:p>
            <a:pPr algn="l"/>
            <a:r>
              <a:rPr lang="en-GB" sz="2000" b="0" dirty="0"/>
              <a:t>Digitisers: Delivered</a:t>
            </a:r>
          </a:p>
          <a:p>
            <a:pPr algn="l"/>
            <a:r>
              <a:rPr lang="en-GB" sz="2000" b="0" dirty="0"/>
              <a:t>Magnets: Existing and Designed</a:t>
            </a:r>
          </a:p>
          <a:p>
            <a:pPr algn="l"/>
            <a:r>
              <a:rPr lang="en-GB" sz="2000" b="0" dirty="0"/>
              <a:t>PSUs: All but one existing or delivered</a:t>
            </a:r>
          </a:p>
        </p:txBody>
      </p:sp>
      <p:cxnSp>
        <p:nvCxnSpPr>
          <p:cNvPr id="130" name="Straight Arrow Connector 129">
            <a:extLst>
              <a:ext uri="{FF2B5EF4-FFF2-40B4-BE49-F238E27FC236}">
                <a16:creationId xmlns:a16="http://schemas.microsoft.com/office/drawing/2014/main" id="{8200F09D-773E-08E6-ED5A-54CD77CA34AF}"/>
              </a:ext>
            </a:extLst>
          </p:cNvPr>
          <p:cNvCxnSpPr>
            <a:cxnSpLocks/>
          </p:cNvCxnSpPr>
          <p:nvPr/>
        </p:nvCxnSpPr>
        <p:spPr>
          <a:xfrm flipH="1">
            <a:off x="3190240" y="4730868"/>
            <a:ext cx="2243041" cy="75601"/>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52" name="Picture 4" descr="A machine with wires and cables&#10;&#10;Description automatically generated">
            <a:extLst>
              <a:ext uri="{FF2B5EF4-FFF2-40B4-BE49-F238E27FC236}">
                <a16:creationId xmlns:a16="http://schemas.microsoft.com/office/drawing/2014/main" id="{15CB62CA-92D4-8D64-68BF-4FEB84726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19" y="3227294"/>
            <a:ext cx="4206411" cy="315834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833FD560-D632-6BB5-C9D1-D8C2FD815550}"/>
              </a:ext>
            </a:extLst>
          </p:cNvPr>
          <p:cNvCxnSpPr>
            <a:cxnSpLocks/>
            <a:stCxn id="5" idx="1"/>
          </p:cNvCxnSpPr>
          <p:nvPr/>
        </p:nvCxnSpPr>
        <p:spPr>
          <a:xfrm flipH="1" flipV="1">
            <a:off x="4858007" y="2809096"/>
            <a:ext cx="1733293" cy="851066"/>
          </a:xfrm>
          <a:prstGeom prst="straightConnector1">
            <a:avLst/>
          </a:prstGeom>
          <a:ln w="38100">
            <a:solidFill>
              <a:srgbClr val="00B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2C128AA-4BE4-5FE4-3478-1C645060F316}"/>
              </a:ext>
            </a:extLst>
          </p:cNvPr>
          <p:cNvSpPr txBox="1"/>
          <p:nvPr/>
        </p:nvSpPr>
        <p:spPr>
          <a:xfrm>
            <a:off x="6591300" y="3460107"/>
            <a:ext cx="2033861"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lvl1pPr>
          </a:lstStyle>
          <a:p>
            <a:r>
              <a:rPr lang="en-GB" sz="2000" b="0" dirty="0"/>
              <a:t>Slits: Designed</a:t>
            </a:r>
          </a:p>
        </p:txBody>
      </p:sp>
      <p:cxnSp>
        <p:nvCxnSpPr>
          <p:cNvPr id="6" name="Straight Arrow Connector 5">
            <a:extLst>
              <a:ext uri="{FF2B5EF4-FFF2-40B4-BE49-F238E27FC236}">
                <a16:creationId xmlns:a16="http://schemas.microsoft.com/office/drawing/2014/main" id="{7B16DD8B-01BA-715C-6F32-A5A5DFFA1EC4}"/>
              </a:ext>
            </a:extLst>
          </p:cNvPr>
          <p:cNvCxnSpPr>
            <a:cxnSpLocks/>
          </p:cNvCxnSpPr>
          <p:nvPr/>
        </p:nvCxnSpPr>
        <p:spPr>
          <a:xfrm flipH="1" flipV="1">
            <a:off x="4728652" y="2897788"/>
            <a:ext cx="2700354" cy="290897"/>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02202E3-218E-154A-5519-A2FDE20BA473}"/>
              </a:ext>
            </a:extLst>
          </p:cNvPr>
          <p:cNvCxnSpPr>
            <a:cxnSpLocks/>
          </p:cNvCxnSpPr>
          <p:nvPr/>
        </p:nvCxnSpPr>
        <p:spPr>
          <a:xfrm flipH="1" flipV="1">
            <a:off x="5816022" y="2301301"/>
            <a:ext cx="1612984" cy="887384"/>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295F6C5-A48D-6AED-AEA1-77128E73AE67}"/>
              </a:ext>
            </a:extLst>
          </p:cNvPr>
          <p:cNvCxnSpPr>
            <a:cxnSpLocks/>
          </p:cNvCxnSpPr>
          <p:nvPr/>
        </p:nvCxnSpPr>
        <p:spPr>
          <a:xfrm flipH="1" flipV="1">
            <a:off x="7181652" y="1567217"/>
            <a:ext cx="247354" cy="1621468"/>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16CEBE9-AFD5-65E5-CAC2-95366DABC894}"/>
              </a:ext>
            </a:extLst>
          </p:cNvPr>
          <p:cNvSpPr txBox="1"/>
          <p:nvPr/>
        </p:nvSpPr>
        <p:spPr>
          <a:xfrm>
            <a:off x="7405535" y="2999570"/>
            <a:ext cx="3742546"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lvl1pPr>
          </a:lstStyle>
          <a:p>
            <a:r>
              <a:rPr lang="en-GB" sz="2000" b="0" dirty="0"/>
              <a:t>Steering magnets: Designed</a:t>
            </a:r>
          </a:p>
        </p:txBody>
      </p:sp>
      <p:cxnSp>
        <p:nvCxnSpPr>
          <p:cNvPr id="12" name="Straight Arrow Connector 11">
            <a:extLst>
              <a:ext uri="{FF2B5EF4-FFF2-40B4-BE49-F238E27FC236}">
                <a16:creationId xmlns:a16="http://schemas.microsoft.com/office/drawing/2014/main" id="{D7876AD8-3F43-7F7A-D979-6D5E23DB62DE}"/>
              </a:ext>
            </a:extLst>
          </p:cNvPr>
          <p:cNvCxnSpPr>
            <a:cxnSpLocks/>
          </p:cNvCxnSpPr>
          <p:nvPr/>
        </p:nvCxnSpPr>
        <p:spPr>
          <a:xfrm flipV="1">
            <a:off x="3268494" y="2042077"/>
            <a:ext cx="2732215" cy="267355"/>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2212BF-6545-9A91-CDB5-E948624A4DC8}"/>
              </a:ext>
            </a:extLst>
          </p:cNvPr>
          <p:cNvCxnSpPr>
            <a:cxnSpLocks/>
          </p:cNvCxnSpPr>
          <p:nvPr/>
        </p:nvCxnSpPr>
        <p:spPr>
          <a:xfrm>
            <a:off x="3268494" y="2309432"/>
            <a:ext cx="943583" cy="731478"/>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F24C888-2F91-04B2-BF35-C106A5EE60B8}"/>
              </a:ext>
            </a:extLst>
          </p:cNvPr>
          <p:cNvSpPr txBox="1"/>
          <p:nvPr/>
        </p:nvSpPr>
        <p:spPr>
          <a:xfrm>
            <a:off x="168064" y="2110968"/>
            <a:ext cx="3100430"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lvl1pPr>
          </a:lstStyle>
          <a:p>
            <a:pPr algn="l"/>
            <a:r>
              <a:rPr lang="en-GB" sz="2000" b="0" dirty="0"/>
              <a:t>Quadrupoles: Order placed</a:t>
            </a:r>
          </a:p>
        </p:txBody>
      </p:sp>
      <p:sp>
        <p:nvSpPr>
          <p:cNvPr id="15" name="TextBox 14">
            <a:extLst>
              <a:ext uri="{FF2B5EF4-FFF2-40B4-BE49-F238E27FC236}">
                <a16:creationId xmlns:a16="http://schemas.microsoft.com/office/drawing/2014/main" id="{78B4AA56-1209-E449-66B2-E5C98105FD58}"/>
              </a:ext>
            </a:extLst>
          </p:cNvPr>
          <p:cNvSpPr txBox="1"/>
          <p:nvPr/>
        </p:nvSpPr>
        <p:spPr>
          <a:xfrm>
            <a:off x="8065166" y="1992866"/>
            <a:ext cx="3856763" cy="1015663"/>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lvl1pPr>
          </a:lstStyle>
          <a:p>
            <a:pPr algn="l"/>
            <a:r>
              <a:rPr lang="en-GB" sz="2000" b="0" dirty="0"/>
              <a:t>Spin Rotator PSUs: Delivered</a:t>
            </a:r>
          </a:p>
          <a:p>
            <a:pPr algn="l"/>
            <a:r>
              <a:rPr lang="en-GB" sz="2000" b="0" dirty="0"/>
              <a:t>Spin Rotators: Components</a:t>
            </a:r>
          </a:p>
          <a:p>
            <a:pPr algn="l"/>
            <a:r>
              <a:rPr lang="en-GB" sz="2000" b="0" dirty="0"/>
              <a:t>			Ordered</a:t>
            </a:r>
          </a:p>
        </p:txBody>
      </p:sp>
      <p:cxnSp>
        <p:nvCxnSpPr>
          <p:cNvPr id="16" name="Straight Arrow Connector 15">
            <a:extLst>
              <a:ext uri="{FF2B5EF4-FFF2-40B4-BE49-F238E27FC236}">
                <a16:creationId xmlns:a16="http://schemas.microsoft.com/office/drawing/2014/main" id="{92FCCD27-3E9E-0D4B-16B0-4C844712AECB}"/>
              </a:ext>
            </a:extLst>
          </p:cNvPr>
          <p:cNvCxnSpPr>
            <a:cxnSpLocks/>
            <a:stCxn id="15" idx="1"/>
          </p:cNvCxnSpPr>
          <p:nvPr/>
        </p:nvCxnSpPr>
        <p:spPr>
          <a:xfrm flipH="1" flipV="1">
            <a:off x="6763992" y="1739713"/>
            <a:ext cx="1301174" cy="760985"/>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473A009-2D55-AEFB-68D5-46C2A73F26FD}"/>
              </a:ext>
            </a:extLst>
          </p:cNvPr>
          <p:cNvCxnSpPr>
            <a:cxnSpLocks/>
            <a:stCxn id="15" idx="1"/>
          </p:cNvCxnSpPr>
          <p:nvPr/>
        </p:nvCxnSpPr>
        <p:spPr>
          <a:xfrm flipH="1">
            <a:off x="5208829" y="2500698"/>
            <a:ext cx="2856337" cy="118715"/>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758BAB8-2BA1-2688-6B7A-0BF2E336A6F1}"/>
              </a:ext>
            </a:extLst>
          </p:cNvPr>
          <p:cNvSpPr txBox="1"/>
          <p:nvPr/>
        </p:nvSpPr>
        <p:spPr>
          <a:xfrm>
            <a:off x="231191" y="1213274"/>
            <a:ext cx="3673463"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lvl1pPr>
          </a:lstStyle>
          <a:p>
            <a:pPr algn="l"/>
            <a:r>
              <a:rPr lang="en-GB" sz="2000" b="0" dirty="0"/>
              <a:t>Pulse Slicer PSUs: Ordered</a:t>
            </a:r>
          </a:p>
          <a:p>
            <a:pPr algn="l"/>
            <a:r>
              <a:rPr lang="en-GB" sz="2000" b="0" dirty="0"/>
              <a:t>Pulse Slicer: In construction</a:t>
            </a:r>
          </a:p>
        </p:txBody>
      </p:sp>
      <p:cxnSp>
        <p:nvCxnSpPr>
          <p:cNvPr id="19" name="Straight Arrow Connector 18">
            <a:extLst>
              <a:ext uri="{FF2B5EF4-FFF2-40B4-BE49-F238E27FC236}">
                <a16:creationId xmlns:a16="http://schemas.microsoft.com/office/drawing/2014/main" id="{38F87959-875E-6A18-4869-9C7590661C9E}"/>
              </a:ext>
            </a:extLst>
          </p:cNvPr>
          <p:cNvCxnSpPr>
            <a:cxnSpLocks/>
            <a:stCxn id="18" idx="3"/>
          </p:cNvCxnSpPr>
          <p:nvPr/>
        </p:nvCxnSpPr>
        <p:spPr>
          <a:xfrm>
            <a:off x="3904654" y="1567217"/>
            <a:ext cx="1657694" cy="856833"/>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71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0"/>
                                        </p:tgtEl>
                                        <p:attrNameLst>
                                          <p:attrName>style.visibility</p:attrName>
                                        </p:attrNameLst>
                                      </p:cBhvr>
                                      <p:to>
                                        <p:strVal val="visible"/>
                                      </p:to>
                                    </p:set>
                                    <p:animEffect transition="in" filter="fade">
                                      <p:cBhvr>
                                        <p:cTn id="59" dur="500"/>
                                        <p:tgtEl>
                                          <p:spTgt spid="1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9"/>
                                        </p:tgtEl>
                                        <p:attrNameLst>
                                          <p:attrName>style.visibility</p:attrName>
                                        </p:attrNameLst>
                                      </p:cBhvr>
                                      <p:to>
                                        <p:strVal val="visible"/>
                                      </p:to>
                                    </p:set>
                                    <p:animEffect transition="in" filter="fade">
                                      <p:cBhvr>
                                        <p:cTn id="6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5" grpId="0"/>
      <p:bldP spid="11" grpId="0"/>
      <p:bldP spid="14" grpId="0"/>
      <p:bldP spid="15"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C9889BF-198F-4BF3-9000-79F8A702C17C}"/>
              </a:ext>
            </a:extLst>
          </p:cNvPr>
          <p:cNvSpPr txBox="1"/>
          <p:nvPr/>
        </p:nvSpPr>
        <p:spPr>
          <a:xfrm>
            <a:off x="493132" y="759660"/>
            <a:ext cx="4767652" cy="5847755"/>
          </a:xfrm>
          <a:prstGeom prst="rect">
            <a:avLst/>
          </a:prstGeom>
          <a:noFill/>
        </p:spPr>
        <p:txBody>
          <a:bodyPr wrap="none" rtlCol="0">
            <a:spAutoFit/>
          </a:bodyPr>
          <a:lstStyle/>
          <a:p>
            <a:r>
              <a:rPr lang="en-GB" sz="1600" dirty="0"/>
              <a:t>Diverse science areas</a:t>
            </a:r>
          </a:p>
          <a:p>
            <a:pPr>
              <a:buClr>
                <a:srgbClr val="FF0000"/>
              </a:buClr>
            </a:pPr>
            <a:r>
              <a:rPr lang="en-GB" sz="1600" dirty="0"/>
              <a:t>	</a:t>
            </a:r>
          </a:p>
          <a:p>
            <a:pPr marL="914400" lvl="1" indent="-457200">
              <a:buClr>
                <a:srgbClr val="FF0000"/>
              </a:buClr>
              <a:buFont typeface="Wingdings" panose="05000000000000000000" pitchFamily="2" charset="2"/>
              <a:buChar char="Ø"/>
            </a:pPr>
            <a:r>
              <a:rPr lang="en-GB" sz="1600" dirty="0"/>
              <a:t>Cultural Heritage</a:t>
            </a:r>
          </a:p>
          <a:p>
            <a:pPr marL="1828800" lvl="3" indent="-457200">
              <a:buClr>
                <a:srgbClr val="FF0000"/>
              </a:buClr>
              <a:buFont typeface="Wingdings" panose="05000000000000000000" pitchFamily="2" charset="2"/>
              <a:buChar char="Ø"/>
            </a:pPr>
            <a:r>
              <a:rPr lang="en-GB" sz="1600" dirty="0"/>
              <a:t>Bronze Age artefacts</a:t>
            </a:r>
          </a:p>
          <a:p>
            <a:pPr marL="1828800" lvl="3" indent="-457200">
              <a:buClr>
                <a:srgbClr val="FF0000"/>
              </a:buClr>
              <a:buFont typeface="Wingdings" panose="05000000000000000000" pitchFamily="2" charset="2"/>
              <a:buChar char="Ø"/>
            </a:pPr>
            <a:r>
              <a:rPr lang="en-GB" sz="1600" dirty="0"/>
              <a:t>Mary Rose artefacts</a:t>
            </a:r>
          </a:p>
          <a:p>
            <a:pPr marL="1828800" lvl="3" indent="-457200">
              <a:buClr>
                <a:srgbClr val="FF0000"/>
              </a:buClr>
              <a:buFont typeface="Wingdings" panose="05000000000000000000" pitchFamily="2" charset="2"/>
              <a:buChar char="Ø"/>
            </a:pPr>
            <a:r>
              <a:rPr lang="en-GB" sz="1600" dirty="0"/>
              <a:t>Swords</a:t>
            </a:r>
          </a:p>
          <a:p>
            <a:pPr marL="1828800" lvl="3" indent="-457200">
              <a:buClr>
                <a:srgbClr val="FF0000"/>
              </a:buClr>
              <a:buFont typeface="Wingdings" panose="05000000000000000000" pitchFamily="2" charset="2"/>
              <a:buChar char="Ø"/>
            </a:pPr>
            <a:r>
              <a:rPr lang="en-GB" sz="1600" dirty="0"/>
              <a:t>Cannon Balls</a:t>
            </a:r>
          </a:p>
          <a:p>
            <a:pPr marL="1828800" lvl="3" indent="-457200">
              <a:buClr>
                <a:srgbClr val="FF0000"/>
              </a:buClr>
              <a:buFont typeface="Wingdings" panose="05000000000000000000" pitchFamily="2" charset="2"/>
              <a:buChar char="Ø"/>
            </a:pPr>
            <a:r>
              <a:rPr lang="en-GB" sz="1600" dirty="0"/>
              <a:t>Sundials</a:t>
            </a:r>
          </a:p>
          <a:p>
            <a:pPr marL="1828800" lvl="3" indent="-457200">
              <a:buClr>
                <a:srgbClr val="FF0000"/>
              </a:buClr>
              <a:buFont typeface="Wingdings" panose="05000000000000000000" pitchFamily="2" charset="2"/>
              <a:buChar char="Ø"/>
            </a:pPr>
            <a:r>
              <a:rPr lang="en-GB" sz="1600" dirty="0"/>
              <a:t>Coins</a:t>
            </a:r>
          </a:p>
          <a:p>
            <a:pPr marL="1828800" lvl="3" indent="-457200">
              <a:buClr>
                <a:srgbClr val="FF0000"/>
              </a:buClr>
              <a:buFont typeface="Wingdings" panose="05000000000000000000" pitchFamily="2" charset="2"/>
              <a:buChar char="Ø"/>
            </a:pPr>
            <a:r>
              <a:rPr lang="en-GB" sz="1600" dirty="0"/>
              <a:t>Mirrors</a:t>
            </a:r>
          </a:p>
          <a:p>
            <a:pPr marL="1828800" lvl="3" indent="-457200">
              <a:buClr>
                <a:srgbClr val="FF0000"/>
              </a:buClr>
              <a:buFont typeface="Wingdings" panose="05000000000000000000" pitchFamily="2" charset="2"/>
              <a:buChar char="Ø"/>
            </a:pPr>
            <a:r>
              <a:rPr lang="en-GB" sz="1600" dirty="0"/>
              <a:t>Statues</a:t>
            </a:r>
          </a:p>
          <a:p>
            <a:pPr marL="1828800" lvl="3" indent="-457200">
              <a:buClr>
                <a:srgbClr val="FF0000"/>
              </a:buClr>
              <a:buFont typeface="Wingdings" panose="05000000000000000000" pitchFamily="2" charset="2"/>
              <a:buChar char="Ø"/>
            </a:pPr>
            <a:r>
              <a:rPr lang="en-GB" sz="1600" dirty="0"/>
              <a:t>Florence baptistery gates </a:t>
            </a:r>
          </a:p>
          <a:p>
            <a:pPr lvl="3">
              <a:buClr>
                <a:srgbClr val="FF0000"/>
              </a:buClr>
            </a:pPr>
            <a:r>
              <a:rPr lang="en-GB" sz="1600" dirty="0"/>
              <a:t>	(gates of paradise)</a:t>
            </a:r>
          </a:p>
          <a:p>
            <a:pPr marL="914400" lvl="1" indent="-457200">
              <a:buClr>
                <a:srgbClr val="FF0000"/>
              </a:buClr>
              <a:buFont typeface="Wingdings" panose="05000000000000000000" pitchFamily="2" charset="2"/>
              <a:buChar char="Ø"/>
            </a:pPr>
            <a:r>
              <a:rPr lang="en-GB" sz="1600" dirty="0"/>
              <a:t>Solar cells</a:t>
            </a:r>
          </a:p>
          <a:p>
            <a:pPr marL="914400" lvl="1" indent="-457200">
              <a:buClr>
                <a:srgbClr val="FF0000"/>
              </a:buClr>
              <a:buFont typeface="Wingdings" panose="05000000000000000000" pitchFamily="2" charset="2"/>
              <a:buChar char="Ø"/>
            </a:pPr>
            <a:r>
              <a:rPr lang="en-GB" sz="1600" dirty="0"/>
              <a:t>Piezoelectric devices</a:t>
            </a:r>
          </a:p>
          <a:p>
            <a:pPr marL="914400" lvl="1" indent="-457200">
              <a:buClr>
                <a:srgbClr val="FF0000"/>
              </a:buClr>
              <a:buFont typeface="Wingdings" panose="05000000000000000000" pitchFamily="2" charset="2"/>
              <a:buChar char="Ø"/>
            </a:pPr>
            <a:r>
              <a:rPr lang="en-GB" sz="1600" dirty="0"/>
              <a:t>Li batteries</a:t>
            </a:r>
          </a:p>
          <a:p>
            <a:pPr marL="914400" lvl="1" indent="-457200">
              <a:buClr>
                <a:srgbClr val="FF0000"/>
              </a:buClr>
              <a:buFont typeface="Wingdings" panose="05000000000000000000" pitchFamily="2" charset="2"/>
              <a:buChar char="Ø"/>
            </a:pPr>
            <a:r>
              <a:rPr lang="en-GB" sz="1600" dirty="0"/>
              <a:t>Steel, corrosion and carbon composition</a:t>
            </a:r>
          </a:p>
          <a:p>
            <a:pPr marL="914400" lvl="1" indent="-457200">
              <a:buClr>
                <a:srgbClr val="FF0000"/>
              </a:buClr>
              <a:buFont typeface="Wingdings" panose="05000000000000000000" pitchFamily="2" charset="2"/>
              <a:buChar char="Ø"/>
            </a:pPr>
            <a:r>
              <a:rPr lang="en-GB" sz="1600" dirty="0"/>
              <a:t>Meteorites</a:t>
            </a:r>
          </a:p>
          <a:p>
            <a:pPr marL="914400" lvl="1" indent="-457200">
              <a:buClr>
                <a:srgbClr val="FF0000"/>
              </a:buClr>
              <a:buFont typeface="Wingdings" panose="05000000000000000000" pitchFamily="2" charset="2"/>
              <a:buChar char="Ø"/>
            </a:pPr>
            <a:r>
              <a:rPr lang="en-GB" sz="1600" dirty="0"/>
              <a:t>Biomaterials</a:t>
            </a:r>
          </a:p>
          <a:p>
            <a:pPr marL="914400" lvl="1" indent="-457200">
              <a:buClr>
                <a:srgbClr val="FF0000"/>
              </a:buClr>
              <a:buFont typeface="Wingdings" panose="05000000000000000000" pitchFamily="2" charset="2"/>
              <a:buChar char="Ø"/>
            </a:pPr>
            <a:r>
              <a:rPr lang="en-GB" sz="1600" dirty="0"/>
              <a:t>Industry</a:t>
            </a:r>
          </a:p>
          <a:p>
            <a:pPr marL="914400" lvl="1" indent="-457200">
              <a:buClr>
                <a:srgbClr val="FF0000"/>
              </a:buClr>
              <a:buFont typeface="Wingdings" panose="05000000000000000000" pitchFamily="2" charset="2"/>
              <a:buChar char="Ø"/>
            </a:pPr>
            <a:endParaRPr lang="en-GB" dirty="0"/>
          </a:p>
          <a:p>
            <a:pPr marL="914400" lvl="1" indent="-457200">
              <a:buClr>
                <a:srgbClr val="FF0000"/>
              </a:buClr>
              <a:buFont typeface="Wingdings" panose="05000000000000000000" pitchFamily="2" charset="2"/>
              <a:buChar char="Ø"/>
            </a:pPr>
            <a:endParaRPr lang="en-GB" dirty="0"/>
          </a:p>
          <a:p>
            <a:pPr marL="914400" lvl="1" indent="-457200">
              <a:buClr>
                <a:srgbClr val="FF0000"/>
              </a:buClr>
              <a:buFont typeface="Wingdings" panose="05000000000000000000" pitchFamily="2" charset="2"/>
              <a:buChar char="Ø"/>
            </a:pPr>
            <a:endParaRPr lang="en-GB" dirty="0"/>
          </a:p>
        </p:txBody>
      </p:sp>
      <p:sp>
        <p:nvSpPr>
          <p:cNvPr id="2" name="Title 1">
            <a:extLst>
              <a:ext uri="{FF2B5EF4-FFF2-40B4-BE49-F238E27FC236}">
                <a16:creationId xmlns:a16="http://schemas.microsoft.com/office/drawing/2014/main" id="{505E9A9E-11CF-F293-9F06-6C8ABA520D01}"/>
              </a:ext>
            </a:extLst>
          </p:cNvPr>
          <p:cNvSpPr>
            <a:spLocks noGrp="1"/>
          </p:cNvSpPr>
          <p:nvPr>
            <p:ph type="title"/>
          </p:nvPr>
        </p:nvSpPr>
        <p:spPr/>
        <p:txBody>
          <a:bodyPr/>
          <a:lstStyle/>
          <a:p>
            <a:r>
              <a:rPr lang="da-DK" dirty="0"/>
              <a:t>Negative muons Elemental Analysis - usage</a:t>
            </a:r>
            <a:br>
              <a:rPr lang="da-DK" dirty="0"/>
            </a:br>
            <a:endParaRPr lang="en-GB" dirty="0"/>
          </a:p>
        </p:txBody>
      </p:sp>
      <p:pic>
        <p:nvPicPr>
          <p:cNvPr id="3" name="Picture 2">
            <a:extLst>
              <a:ext uri="{FF2B5EF4-FFF2-40B4-BE49-F238E27FC236}">
                <a16:creationId xmlns:a16="http://schemas.microsoft.com/office/drawing/2014/main" id="{E25FE0E1-7A8F-84EC-EEDE-ABE71F624670}"/>
              </a:ext>
            </a:extLst>
          </p:cNvPr>
          <p:cNvPicPr>
            <a:picLocks noChangeAspect="1"/>
          </p:cNvPicPr>
          <p:nvPr/>
        </p:nvPicPr>
        <p:blipFill>
          <a:blip r:embed="rId2"/>
          <a:stretch>
            <a:fillRect/>
          </a:stretch>
        </p:blipFill>
        <p:spPr>
          <a:xfrm>
            <a:off x="5219050" y="2021739"/>
            <a:ext cx="4664907" cy="1389861"/>
          </a:xfrm>
          <a:prstGeom prst="rect">
            <a:avLst/>
          </a:prstGeom>
        </p:spPr>
      </p:pic>
      <p:pic>
        <p:nvPicPr>
          <p:cNvPr id="4" name="Picture 3">
            <a:extLst>
              <a:ext uri="{FF2B5EF4-FFF2-40B4-BE49-F238E27FC236}">
                <a16:creationId xmlns:a16="http://schemas.microsoft.com/office/drawing/2014/main" id="{F3FD0E7C-8681-95F9-B4EF-F94CAD7E3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0193">
            <a:off x="8364103" y="882922"/>
            <a:ext cx="3269892" cy="38916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ACF38CDF-1524-AC73-D015-427904452C25}"/>
              </a:ext>
            </a:extLst>
          </p:cNvPr>
          <p:cNvPicPr>
            <a:picLocks noChangeAspect="1"/>
          </p:cNvPicPr>
          <p:nvPr/>
        </p:nvPicPr>
        <p:blipFill>
          <a:blip r:embed="rId4"/>
          <a:stretch>
            <a:fillRect/>
          </a:stretch>
        </p:blipFill>
        <p:spPr>
          <a:xfrm>
            <a:off x="8632982" y="5183235"/>
            <a:ext cx="3564437" cy="1044587"/>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C77102F9-87D1-CBEA-392B-CC5085FB8C40}"/>
              </a:ext>
            </a:extLst>
          </p:cNvPr>
          <p:cNvPicPr>
            <a:picLocks noChangeAspect="1"/>
          </p:cNvPicPr>
          <p:nvPr/>
        </p:nvPicPr>
        <p:blipFill>
          <a:blip r:embed="rId5"/>
          <a:stretch>
            <a:fillRect/>
          </a:stretch>
        </p:blipFill>
        <p:spPr>
          <a:xfrm>
            <a:off x="8997202" y="2937702"/>
            <a:ext cx="3401291" cy="1067003"/>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D4B26B32-0548-6471-9730-69052D8BBD43}"/>
              </a:ext>
            </a:extLst>
          </p:cNvPr>
          <p:cNvPicPr>
            <a:picLocks noChangeAspect="1"/>
          </p:cNvPicPr>
          <p:nvPr/>
        </p:nvPicPr>
        <p:blipFill rotWithShape="1">
          <a:blip r:embed="rId6"/>
          <a:srcRect t="39273" r="72273" b="39393"/>
          <a:stretch/>
        </p:blipFill>
        <p:spPr>
          <a:xfrm>
            <a:off x="5177568" y="4203037"/>
            <a:ext cx="3515636" cy="84529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7E672C03-040F-E80C-4619-7FC5DD4AF151}"/>
              </a:ext>
            </a:extLst>
          </p:cNvPr>
          <p:cNvPicPr>
            <a:picLocks noChangeAspect="1"/>
          </p:cNvPicPr>
          <p:nvPr/>
        </p:nvPicPr>
        <p:blipFill rotWithShape="1">
          <a:blip r:embed="rId7"/>
          <a:srcRect l="12994" t="38977" r="62861" b="22791"/>
          <a:stretch/>
        </p:blipFill>
        <p:spPr>
          <a:xfrm>
            <a:off x="5692760" y="589333"/>
            <a:ext cx="2769056" cy="1370203"/>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4C979857-3EAD-1016-3502-B8FFE4DE1A06}"/>
              </a:ext>
            </a:extLst>
          </p:cNvPr>
          <p:cNvPicPr>
            <a:picLocks noChangeAspect="1"/>
          </p:cNvPicPr>
          <p:nvPr/>
        </p:nvPicPr>
        <p:blipFill rotWithShape="1">
          <a:blip r:embed="rId8"/>
          <a:srcRect l="18053" t="26139" r="57180" b="40889"/>
          <a:stretch/>
        </p:blipFill>
        <p:spPr>
          <a:xfrm>
            <a:off x="7611783" y="5342849"/>
            <a:ext cx="2458106" cy="1022607"/>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D7E8D93B-F313-EE54-AFFE-C588EED47E8D}"/>
              </a:ext>
            </a:extLst>
          </p:cNvPr>
          <p:cNvPicPr>
            <a:picLocks noChangeAspect="1"/>
          </p:cNvPicPr>
          <p:nvPr/>
        </p:nvPicPr>
        <p:blipFill rotWithShape="1">
          <a:blip r:embed="rId9"/>
          <a:srcRect l="15175" t="32279" r="54128" b="38140"/>
          <a:stretch/>
        </p:blipFill>
        <p:spPr>
          <a:xfrm>
            <a:off x="5810250" y="2922261"/>
            <a:ext cx="3840015" cy="1156371"/>
          </a:xfrm>
          <a:prstGeom prst="rect">
            <a:avLst/>
          </a:prstGeom>
          <a:ln w="57150">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9087A359-27CE-88CD-4E89-A462688906B9}"/>
              </a:ext>
            </a:extLst>
          </p:cNvPr>
          <p:cNvPicPr>
            <a:picLocks noChangeAspect="1"/>
          </p:cNvPicPr>
          <p:nvPr/>
        </p:nvPicPr>
        <p:blipFill rotWithShape="1">
          <a:blip r:embed="rId10"/>
          <a:srcRect l="16618" t="38758" r="57517" b="44306"/>
          <a:stretch/>
        </p:blipFill>
        <p:spPr>
          <a:xfrm>
            <a:off x="8328499" y="6104310"/>
            <a:ext cx="2940032" cy="601584"/>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551E3AA2-DF9E-EBC4-2C33-6F64F3113B20}"/>
              </a:ext>
            </a:extLst>
          </p:cNvPr>
          <p:cNvPicPr>
            <a:picLocks noChangeAspect="1"/>
          </p:cNvPicPr>
          <p:nvPr/>
        </p:nvPicPr>
        <p:blipFill>
          <a:blip r:embed="rId11"/>
          <a:stretch>
            <a:fillRect/>
          </a:stretch>
        </p:blipFill>
        <p:spPr>
          <a:xfrm>
            <a:off x="4321996" y="5204837"/>
            <a:ext cx="3168764" cy="1160618"/>
          </a:xfrm>
          <a:prstGeom prst="rect">
            <a:avLst/>
          </a:prstGeom>
          <a:ln w="57150">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AD0552E3-4B27-94A5-5175-1ED73E291F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93792" y="4155465"/>
            <a:ext cx="3608110" cy="12438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153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64BDB-2A6A-4941-EFE8-1E86BDB80AB1}"/>
              </a:ext>
            </a:extLst>
          </p:cNvPr>
          <p:cNvSpPr>
            <a:spLocks noGrp="1"/>
          </p:cNvSpPr>
          <p:nvPr>
            <p:ph type="title"/>
          </p:nvPr>
        </p:nvSpPr>
        <p:spPr>
          <a:xfrm>
            <a:off x="266700" y="365125"/>
            <a:ext cx="6035488" cy="746499"/>
          </a:xfrm>
        </p:spPr>
        <p:txBody>
          <a:bodyPr>
            <a:normAutofit/>
          </a:bodyPr>
          <a:lstStyle/>
          <a:p>
            <a:r>
              <a:rPr lang="en-GB"/>
              <a:t>Elemental Imaging and Tomography</a:t>
            </a:r>
          </a:p>
        </p:txBody>
      </p:sp>
      <p:sp>
        <p:nvSpPr>
          <p:cNvPr id="3" name="Picture Placeholder 2">
            <a:extLst>
              <a:ext uri="{FF2B5EF4-FFF2-40B4-BE49-F238E27FC236}">
                <a16:creationId xmlns:a16="http://schemas.microsoft.com/office/drawing/2014/main" id="{6CF45E44-9894-E078-28FA-B8DDEBC1A7F9}"/>
              </a:ext>
            </a:extLst>
          </p:cNvPr>
          <p:cNvSpPr>
            <a:spLocks noGrp="1"/>
          </p:cNvSpPr>
          <p:nvPr>
            <p:ph type="pic" sz="quarter" idx="10"/>
          </p:nvPr>
        </p:nvSpPr>
        <p:spPr/>
        <p:txBody>
          <a:bodyPr/>
          <a:lstStyle/>
          <a:p>
            <a:endParaRPr lang="en-GB"/>
          </a:p>
        </p:txBody>
      </p:sp>
      <p:grpSp>
        <p:nvGrpSpPr>
          <p:cNvPr id="5" name="Group 4">
            <a:extLst>
              <a:ext uri="{FF2B5EF4-FFF2-40B4-BE49-F238E27FC236}">
                <a16:creationId xmlns:a16="http://schemas.microsoft.com/office/drawing/2014/main" id="{4A87B3B3-0B97-F6EF-4A33-53B0168ACC30}"/>
              </a:ext>
            </a:extLst>
          </p:cNvPr>
          <p:cNvGrpSpPr/>
          <p:nvPr/>
        </p:nvGrpSpPr>
        <p:grpSpPr>
          <a:xfrm>
            <a:off x="5285810" y="1201739"/>
            <a:ext cx="6282978" cy="4989118"/>
            <a:chOff x="0" y="0"/>
            <a:chExt cx="3154444" cy="2637604"/>
          </a:xfrm>
        </p:grpSpPr>
        <p:grpSp>
          <p:nvGrpSpPr>
            <p:cNvPr id="6" name="Group 5">
              <a:extLst>
                <a:ext uri="{FF2B5EF4-FFF2-40B4-BE49-F238E27FC236}">
                  <a16:creationId xmlns:a16="http://schemas.microsoft.com/office/drawing/2014/main" id="{E03A2E59-E047-381B-651B-F8CCA15AB302}"/>
                </a:ext>
              </a:extLst>
            </p:cNvPr>
            <p:cNvGrpSpPr/>
            <p:nvPr/>
          </p:nvGrpSpPr>
          <p:grpSpPr>
            <a:xfrm>
              <a:off x="0" y="0"/>
              <a:ext cx="2894470" cy="1168627"/>
              <a:chOff x="0" y="0"/>
              <a:chExt cx="2894470" cy="1168627"/>
            </a:xfrm>
          </p:grpSpPr>
          <p:grpSp>
            <p:nvGrpSpPr>
              <p:cNvPr id="8" name="Group 7">
                <a:extLst>
                  <a:ext uri="{FF2B5EF4-FFF2-40B4-BE49-F238E27FC236}">
                    <a16:creationId xmlns:a16="http://schemas.microsoft.com/office/drawing/2014/main" id="{95FE4DB7-8AEF-8FA3-5271-D57F97FD194C}"/>
                  </a:ext>
                </a:extLst>
              </p:cNvPr>
              <p:cNvGrpSpPr/>
              <p:nvPr/>
            </p:nvGrpSpPr>
            <p:grpSpPr>
              <a:xfrm>
                <a:off x="0" y="0"/>
                <a:ext cx="1257957" cy="1168627"/>
                <a:chOff x="0" y="0"/>
                <a:chExt cx="1257957" cy="1168627"/>
              </a:xfrm>
            </p:grpSpPr>
            <p:grpSp>
              <p:nvGrpSpPr>
                <p:cNvPr id="10" name="Group 9">
                  <a:extLst>
                    <a:ext uri="{FF2B5EF4-FFF2-40B4-BE49-F238E27FC236}">
                      <a16:creationId xmlns:a16="http://schemas.microsoft.com/office/drawing/2014/main" id="{C1FC45F3-6C20-D036-6990-A5BB3DAA0FF2}"/>
                    </a:ext>
                  </a:extLst>
                </p:cNvPr>
                <p:cNvGrpSpPr/>
                <p:nvPr/>
              </p:nvGrpSpPr>
              <p:grpSpPr>
                <a:xfrm>
                  <a:off x="385430" y="0"/>
                  <a:ext cx="738186" cy="1168627"/>
                  <a:chOff x="385430" y="0"/>
                  <a:chExt cx="738186" cy="1168627"/>
                </a:xfrm>
              </p:grpSpPr>
              <p:sp>
                <p:nvSpPr>
                  <p:cNvPr id="16" name="Cylinder 15">
                    <a:extLst>
                      <a:ext uri="{FF2B5EF4-FFF2-40B4-BE49-F238E27FC236}">
                        <a16:creationId xmlns:a16="http://schemas.microsoft.com/office/drawing/2014/main" id="{8C19750B-AB97-3DAF-BE4E-82DAB9DEE117}"/>
                      </a:ext>
                    </a:extLst>
                  </p:cNvPr>
                  <p:cNvSpPr/>
                  <p:nvPr/>
                </p:nvSpPr>
                <p:spPr>
                  <a:xfrm>
                    <a:off x="385430" y="0"/>
                    <a:ext cx="735404" cy="411389"/>
                  </a:xfrm>
                  <a:prstGeom prst="can">
                    <a:avLst>
                      <a:gd name="adj" fmla="val 40049"/>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4014F819-AAB0-226B-DAAE-C1133248E25F}"/>
                      </a:ext>
                    </a:extLst>
                  </p:cNvPr>
                  <p:cNvSpPr/>
                  <p:nvPr/>
                </p:nvSpPr>
                <p:spPr>
                  <a:xfrm>
                    <a:off x="385430" y="430441"/>
                    <a:ext cx="738186" cy="738186"/>
                  </a:xfrm>
                  <a:prstGeom prst="ellipse">
                    <a:avLst/>
                  </a:prstGeom>
                  <a:solidFill>
                    <a:srgbClr val="7D858E"/>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18" name="Oval 17">
                    <a:extLst>
                      <a:ext uri="{FF2B5EF4-FFF2-40B4-BE49-F238E27FC236}">
                        <a16:creationId xmlns:a16="http://schemas.microsoft.com/office/drawing/2014/main" id="{796C4E64-A2A3-7A80-0FBF-97CF64B022CB}"/>
                      </a:ext>
                    </a:extLst>
                  </p:cNvPr>
                  <p:cNvSpPr/>
                  <p:nvPr/>
                </p:nvSpPr>
                <p:spPr>
                  <a:xfrm>
                    <a:off x="499939" y="784470"/>
                    <a:ext cx="186518" cy="186518"/>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19" name="Oval 18">
                    <a:extLst>
                      <a:ext uri="{FF2B5EF4-FFF2-40B4-BE49-F238E27FC236}">
                        <a16:creationId xmlns:a16="http://schemas.microsoft.com/office/drawing/2014/main" id="{39475610-DBEF-05DF-1A6C-39155DECD14A}"/>
                      </a:ext>
                    </a:extLst>
                  </p:cNvPr>
                  <p:cNvSpPr/>
                  <p:nvPr/>
                </p:nvSpPr>
                <p:spPr>
                  <a:xfrm>
                    <a:off x="824028" y="784470"/>
                    <a:ext cx="190753" cy="190753"/>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20" name="Oval 19">
                    <a:extLst>
                      <a:ext uri="{FF2B5EF4-FFF2-40B4-BE49-F238E27FC236}">
                        <a16:creationId xmlns:a16="http://schemas.microsoft.com/office/drawing/2014/main" id="{7E9E7315-7B6D-A6D0-A618-A6215A6D26D0}"/>
                      </a:ext>
                    </a:extLst>
                  </p:cNvPr>
                  <p:cNvSpPr/>
                  <p:nvPr/>
                </p:nvSpPr>
                <p:spPr>
                  <a:xfrm>
                    <a:off x="651799" y="518023"/>
                    <a:ext cx="186517" cy="186517"/>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21" name="Oval 20">
                    <a:extLst>
                      <a:ext uri="{FF2B5EF4-FFF2-40B4-BE49-F238E27FC236}">
                        <a16:creationId xmlns:a16="http://schemas.microsoft.com/office/drawing/2014/main" id="{4360DF47-0B5D-52C1-D54E-E631E6172757}"/>
                      </a:ext>
                    </a:extLst>
                  </p:cNvPr>
                  <p:cNvSpPr/>
                  <p:nvPr/>
                </p:nvSpPr>
                <p:spPr>
                  <a:xfrm>
                    <a:off x="659873" y="19177"/>
                    <a:ext cx="186517" cy="45719"/>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22" name="Oval 21">
                    <a:extLst>
                      <a:ext uri="{FF2B5EF4-FFF2-40B4-BE49-F238E27FC236}">
                        <a16:creationId xmlns:a16="http://schemas.microsoft.com/office/drawing/2014/main" id="{54D433B8-612A-E2D4-3050-D7C943EAA14A}"/>
                      </a:ext>
                    </a:extLst>
                  </p:cNvPr>
                  <p:cNvSpPr/>
                  <p:nvPr/>
                </p:nvSpPr>
                <p:spPr>
                  <a:xfrm>
                    <a:off x="826145" y="86688"/>
                    <a:ext cx="186517" cy="45719"/>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sp>
                <p:nvSpPr>
                  <p:cNvPr id="23" name="Oval 22">
                    <a:extLst>
                      <a:ext uri="{FF2B5EF4-FFF2-40B4-BE49-F238E27FC236}">
                        <a16:creationId xmlns:a16="http://schemas.microsoft.com/office/drawing/2014/main" id="{42C31AEE-8F04-475D-F521-C0C7B71331F9}"/>
                      </a:ext>
                    </a:extLst>
                  </p:cNvPr>
                  <p:cNvSpPr/>
                  <p:nvPr/>
                </p:nvSpPr>
                <p:spPr>
                  <a:xfrm>
                    <a:off x="499939" y="86688"/>
                    <a:ext cx="186517" cy="45719"/>
                  </a:xfrm>
                  <a:prstGeom prst="ellipse">
                    <a:avLst/>
                  </a:prstGeom>
                  <a:solidFill>
                    <a:schemeClr val="bg1">
                      <a:lumMod val="7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grpSp>
            <p:cxnSp>
              <p:nvCxnSpPr>
                <p:cNvPr id="11" name="Straight Arrow Connector 10">
                  <a:extLst>
                    <a:ext uri="{FF2B5EF4-FFF2-40B4-BE49-F238E27FC236}">
                      <a16:creationId xmlns:a16="http://schemas.microsoft.com/office/drawing/2014/main" id="{5C8A8274-9B10-B875-459B-6D95E544A758}"/>
                    </a:ext>
                  </a:extLst>
                </p:cNvPr>
                <p:cNvCxnSpPr>
                  <a:cxnSpLocks/>
                </p:cNvCxnSpPr>
                <p:nvPr/>
              </p:nvCxnSpPr>
              <p:spPr>
                <a:xfrm>
                  <a:off x="260114" y="205694"/>
                  <a:ext cx="997843"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35">
                  <a:extLst>
                    <a:ext uri="{FF2B5EF4-FFF2-40B4-BE49-F238E27FC236}">
                      <a16:creationId xmlns:a16="http://schemas.microsoft.com/office/drawing/2014/main" id="{B4F9996E-3D1C-7E17-62CC-76C9FEA3D455}"/>
                    </a:ext>
                  </a:extLst>
                </p:cNvPr>
                <p:cNvSpPr txBox="1"/>
                <p:nvPr/>
              </p:nvSpPr>
              <p:spPr>
                <a:xfrm>
                  <a:off x="0" y="48795"/>
                  <a:ext cx="315595" cy="410845"/>
                </a:xfrm>
                <a:prstGeom prst="rect">
                  <a:avLst/>
                </a:prstGeom>
                <a:noFill/>
              </p:spPr>
              <p:txBody>
                <a:bodyPr wrap="none" rtlCol="0">
                  <a:spAutoFit/>
                </a:bodyPr>
                <a:lstStyle/>
                <a:p>
                  <a:pPr>
                    <a:lnSpc>
                      <a:spcPct val="107000"/>
                    </a:lnSpc>
                    <a:spcAft>
                      <a:spcPts val="800"/>
                    </a:spcAft>
                  </a:pPr>
                  <a:r>
                    <a:rPr lang="en-GB" sz="11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µ</a:t>
                  </a:r>
                  <a:r>
                    <a:rPr lang="en-GB" sz="1100" kern="1200" baseline="300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40">
                  <a:extLst>
                    <a:ext uri="{FF2B5EF4-FFF2-40B4-BE49-F238E27FC236}">
                      <a16:creationId xmlns:a16="http://schemas.microsoft.com/office/drawing/2014/main" id="{F166F9E1-94A5-8B03-F5C4-7CAB32D94ED2}"/>
                    </a:ext>
                  </a:extLst>
                </p:cNvPr>
                <p:cNvSpPr txBox="1"/>
                <p:nvPr/>
              </p:nvSpPr>
              <p:spPr>
                <a:xfrm>
                  <a:off x="3773" y="448363"/>
                  <a:ext cx="307340" cy="641350"/>
                </a:xfrm>
                <a:prstGeom prst="rect">
                  <a:avLst/>
                </a:prstGeom>
                <a:noFill/>
              </p:spPr>
              <p:txBody>
                <a:bodyPr wrap="none" rtlCol="0">
                  <a:spAutoFit/>
                </a:bodyPr>
                <a:lstStyle/>
                <a:p>
                  <a:pPr>
                    <a:lnSpc>
                      <a:spcPct val="107000"/>
                    </a:lnSpc>
                    <a:spcAft>
                      <a:spcPts val="800"/>
                    </a:spcAft>
                  </a:pPr>
                  <a:r>
                    <a:rPr lang="en-GB" sz="11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AF078817-BEC7-B71B-9B6C-00E488C61FBD}"/>
                    </a:ext>
                  </a:extLst>
                </p:cNvPr>
                <p:cNvCxnSpPr>
                  <a:cxnSpLocks/>
                </p:cNvCxnSpPr>
                <p:nvPr/>
              </p:nvCxnSpPr>
              <p:spPr>
                <a:xfrm>
                  <a:off x="313473" y="611281"/>
                  <a:ext cx="444422" cy="48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637E8E3-7A77-E90E-1878-9C2782DC8CA2}"/>
                    </a:ext>
                  </a:extLst>
                </p:cNvPr>
                <p:cNvCxnSpPr>
                  <a:cxnSpLocks/>
                </p:cNvCxnSpPr>
                <p:nvPr/>
              </p:nvCxnSpPr>
              <p:spPr>
                <a:xfrm>
                  <a:off x="313473" y="755802"/>
                  <a:ext cx="2222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EE6CCE91-C0B1-323C-04F1-15A7A423E006}"/>
                  </a:ext>
                </a:extLst>
              </p:cNvPr>
              <p:cNvPicPr>
                <a:picLocks noChangeAspect="1"/>
              </p:cNvPicPr>
              <p:nvPr/>
            </p:nvPicPr>
            <p:blipFill rotWithShape="1">
              <a:blip r:embed="rId2">
                <a:extLst>
                  <a:ext uri="{28A0092B-C50C-407E-A947-70E740481C1C}">
                    <a14:useLocalDpi xmlns:a14="http://schemas.microsoft.com/office/drawing/2010/main" val="0"/>
                  </a:ext>
                </a:extLst>
              </a:blip>
              <a:srcRect l="11090" t="19050" r="18375" b="21782"/>
              <a:stretch/>
            </p:blipFill>
            <p:spPr bwMode="auto">
              <a:xfrm>
                <a:off x="1508387" y="0"/>
                <a:ext cx="1386083" cy="1168624"/>
              </a:xfrm>
              <a:prstGeom prst="rect">
                <a:avLst/>
              </a:prstGeom>
              <a:noFill/>
              <a:ln>
                <a:noFill/>
              </a:ln>
            </p:spPr>
          </p:pic>
        </p:grpSp>
        <p:sp>
          <p:nvSpPr>
            <p:cNvPr id="7" name="Text Box 1">
              <a:extLst>
                <a:ext uri="{FF2B5EF4-FFF2-40B4-BE49-F238E27FC236}">
                  <a16:creationId xmlns:a16="http://schemas.microsoft.com/office/drawing/2014/main" id="{35CE0133-9C93-AA20-DC32-3ECE690A5BD6}"/>
                </a:ext>
              </a:extLst>
            </p:cNvPr>
            <p:cNvSpPr txBox="1"/>
            <p:nvPr/>
          </p:nvSpPr>
          <p:spPr>
            <a:xfrm>
              <a:off x="260114" y="1660965"/>
              <a:ext cx="2894330" cy="97663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just">
                <a:spcAft>
                  <a:spcPts val="1000"/>
                </a:spcAft>
              </a:pPr>
              <a:r>
                <a:rPr lang="en-GB" sz="1400" i="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Image reconstruction of 5 mm aluminium rods in 20 mm carbon cylinder. </a:t>
              </a:r>
            </a:p>
            <a:p>
              <a:pPr algn="just">
                <a:spcAft>
                  <a:spcPts val="1000"/>
                </a:spcAft>
              </a:pPr>
              <a:r>
                <a:rPr lang="en-GB" sz="1400" i="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Radiating lines are artefacts from high-frequency components</a:t>
              </a:r>
              <a:endParaRPr lang="en-GB" sz="1400">
                <a:solidFill>
                  <a:srgbClr val="44546A"/>
                </a:solidFill>
                <a:latin typeface="Helvetica" panose="020B0604020202020204" pitchFamily="34" charset="0"/>
                <a:ea typeface="Calibri" panose="020F0502020204030204" pitchFamily="34" charset="0"/>
                <a:cs typeface="Times New Roman" panose="02020603050405020304" pitchFamily="18" charset="0"/>
              </a:endParaRPr>
            </a:p>
            <a:p>
              <a:pPr algn="just">
                <a:spcAft>
                  <a:spcPts val="1000"/>
                </a:spcAft>
              </a:pPr>
              <a:r>
                <a:rPr lang="en-GB" sz="1400" i="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Line between the Al rods is likely caused by rotation axis misalignment.</a:t>
              </a:r>
              <a:endParaRPr lang="en-GB" sz="105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4" name="Text Box 7">
            <a:extLst>
              <a:ext uri="{FF2B5EF4-FFF2-40B4-BE49-F238E27FC236}">
                <a16:creationId xmlns:a16="http://schemas.microsoft.com/office/drawing/2014/main" id="{2362C156-77A9-C8E7-B3EE-7B149038CE4C}"/>
              </a:ext>
            </a:extLst>
          </p:cNvPr>
          <p:cNvSpPr txBox="1"/>
          <p:nvPr/>
        </p:nvSpPr>
        <p:spPr>
          <a:xfrm>
            <a:off x="-34592" y="3491151"/>
            <a:ext cx="1734712" cy="1383898"/>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00" cap="none" spc="0" normalizeH="0" baseline="0" noProof="0">
              <a:ln>
                <a:noFill/>
              </a:ln>
              <a:solidFill>
                <a:srgbClr val="000000"/>
              </a:solidFill>
              <a:effectLst/>
              <a:uLnTx/>
              <a:uFillTx/>
              <a:latin typeface="Times New Roman" panose="02020603050405020304" pitchFamily="18" charset="0"/>
              <a:ea typeface="MS Mincho"/>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MS Mincho"/>
                <a:cs typeface="+mn-cs"/>
              </a:rPr>
              <a:t>The spectrum from an area of 20x20 pixels next to the C, Al and Fe</a:t>
            </a:r>
            <a:r>
              <a:rPr kumimoji="0" lang="en-US" sz="1200" b="0" i="0" u="none" strike="noStrike" kern="100" cap="none" spc="0" normalizeH="0" baseline="-25000" noProof="0">
                <a:ln>
                  <a:noFill/>
                </a:ln>
                <a:solidFill>
                  <a:srgbClr val="000000"/>
                </a:solidFill>
                <a:effectLst/>
                <a:uLnTx/>
                <a:uFillTx/>
                <a:latin typeface="Times New Roman" panose="02020603050405020304" pitchFamily="18" charset="0"/>
                <a:ea typeface="MS Mincho"/>
                <a:cs typeface="+mn-cs"/>
              </a:rPr>
              <a:t>2</a:t>
            </a: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MS Mincho"/>
                <a:cs typeface="+mn-cs"/>
              </a:rPr>
              <a:t>O</a:t>
            </a:r>
            <a:r>
              <a:rPr kumimoji="0" lang="en-US" sz="1400" b="0" i="0" u="none" strike="noStrike" kern="100" cap="none" spc="0" normalizeH="0" baseline="0" noProof="0">
                <a:ln>
                  <a:noFill/>
                </a:ln>
                <a:solidFill>
                  <a:srgbClr val="000000"/>
                </a:solidFill>
                <a:effectLst/>
                <a:uLnTx/>
                <a:uFillTx/>
                <a:latin typeface="Century" panose="02040604050505020304" pitchFamily="18" charset="0"/>
                <a:ea typeface="MS Mincho"/>
                <a:cs typeface="+mn-cs"/>
              </a:rPr>
              <a:t> </a:t>
            </a:r>
            <a:endPar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25" name="Picture 24" descr="C:\Users\crc47443\Documents\Muons\Paper\66_75_130ImageSubplotJET.jpg">
            <a:extLst>
              <a:ext uri="{FF2B5EF4-FFF2-40B4-BE49-F238E27FC236}">
                <a16:creationId xmlns:a16="http://schemas.microsoft.com/office/drawing/2014/main" id="{35CC97D3-0F77-A71D-0CF0-60A960ACF4F2}"/>
              </a:ext>
            </a:extLst>
          </p:cNvPr>
          <p:cNvPicPr/>
          <p:nvPr/>
        </p:nvPicPr>
        <p:blipFill rotWithShape="1">
          <a:blip r:embed="rId3">
            <a:extLst>
              <a:ext uri="{28A0092B-C50C-407E-A947-70E740481C1C}">
                <a14:useLocalDpi xmlns:a14="http://schemas.microsoft.com/office/drawing/2010/main" val="0"/>
              </a:ext>
            </a:extLst>
          </a:blip>
          <a:srcRect l="11553" r="36601" b="2"/>
          <a:stretch/>
        </p:blipFill>
        <p:spPr bwMode="auto">
          <a:xfrm>
            <a:off x="1576499" y="3051723"/>
            <a:ext cx="3927475" cy="1641475"/>
          </a:xfrm>
          <a:prstGeom prst="rect">
            <a:avLst/>
          </a:prstGeom>
          <a:noFill/>
          <a:ln>
            <a:noFill/>
          </a:ln>
          <a:extLst>
            <a:ext uri="{53640926-AAD7-44D8-BBD7-CCE9431645EC}">
              <a14:shadowObscured xmlns:a14="http://schemas.microsoft.com/office/drawing/2010/main"/>
            </a:ext>
          </a:extLst>
        </p:spPr>
      </p:pic>
      <p:grpSp>
        <p:nvGrpSpPr>
          <p:cNvPr id="26" name="Group 25">
            <a:extLst>
              <a:ext uri="{FF2B5EF4-FFF2-40B4-BE49-F238E27FC236}">
                <a16:creationId xmlns:a16="http://schemas.microsoft.com/office/drawing/2014/main" id="{95170056-8809-AB9A-4F46-86DEC74AF8A8}"/>
              </a:ext>
            </a:extLst>
          </p:cNvPr>
          <p:cNvGrpSpPr/>
          <p:nvPr/>
        </p:nvGrpSpPr>
        <p:grpSpPr>
          <a:xfrm>
            <a:off x="3819943" y="4735394"/>
            <a:ext cx="1469389" cy="1158875"/>
            <a:chOff x="0" y="0"/>
            <a:chExt cx="1470383" cy="1159771"/>
          </a:xfrm>
        </p:grpSpPr>
        <p:sp>
          <p:nvSpPr>
            <p:cNvPr id="27" name="Rectangle 26">
              <a:extLst>
                <a:ext uri="{FF2B5EF4-FFF2-40B4-BE49-F238E27FC236}">
                  <a16:creationId xmlns:a16="http://schemas.microsoft.com/office/drawing/2014/main" id="{520E4E61-FA80-EF83-4809-391BA05C8663}"/>
                </a:ext>
              </a:extLst>
            </p:cNvPr>
            <p:cNvSpPr/>
            <p:nvPr/>
          </p:nvSpPr>
          <p:spPr>
            <a:xfrm>
              <a:off x="0" y="3650"/>
              <a:ext cx="776963" cy="11561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28" name="Rectangle 27">
              <a:extLst>
                <a:ext uri="{FF2B5EF4-FFF2-40B4-BE49-F238E27FC236}">
                  <a16:creationId xmlns:a16="http://schemas.microsoft.com/office/drawing/2014/main" id="{B5C5E6D6-AC89-09AD-2E3E-D3AAAB86B9AF}"/>
                </a:ext>
              </a:extLst>
            </p:cNvPr>
            <p:cNvSpPr/>
            <p:nvPr/>
          </p:nvSpPr>
          <p:spPr>
            <a:xfrm>
              <a:off x="700070" y="580175"/>
              <a:ext cx="770313" cy="579596"/>
            </a:xfrm>
            <a:prstGeom prst="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29" name="Rectangle 28">
              <a:extLst>
                <a:ext uri="{FF2B5EF4-FFF2-40B4-BE49-F238E27FC236}">
                  <a16:creationId xmlns:a16="http://schemas.microsoft.com/office/drawing/2014/main" id="{3C5B3A09-4804-B05B-7B30-6E8B0FFFE23C}"/>
                </a:ext>
              </a:extLst>
            </p:cNvPr>
            <p:cNvSpPr/>
            <p:nvPr/>
          </p:nvSpPr>
          <p:spPr>
            <a:xfrm>
              <a:off x="776963" y="0"/>
              <a:ext cx="682920" cy="575173"/>
            </a:xfrm>
            <a:prstGeom prst="rect">
              <a:avLst/>
            </a:prstGeom>
            <a:solidFill>
              <a:schemeClr val="bg1">
                <a:lumMod val="7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Fe</a:t>
              </a:r>
              <a:r>
                <a:rPr kumimoji="0" lang="en-GB" sz="1200" b="0" i="0" u="none" strike="noStrike" kern="120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O</a:t>
              </a:r>
              <a:r>
                <a:rPr kumimoji="0" lang="en-GB" sz="1200" b="0" i="0" u="none" strike="noStrike" kern="120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cs typeface="+mn-cs"/>
                </a:rPr>
                <a:t>3</a:t>
              </a:r>
              <a:endParaRPr kumimoji="0" lang="en-GB" sz="12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sp>
          <p:nvSpPr>
            <p:cNvPr id="30" name="TextBox 37">
              <a:extLst>
                <a:ext uri="{FF2B5EF4-FFF2-40B4-BE49-F238E27FC236}">
                  <a16:creationId xmlns:a16="http://schemas.microsoft.com/office/drawing/2014/main" id="{39B07E49-6A01-19DC-3E99-1191EA281658}"/>
                </a:ext>
              </a:extLst>
            </p:cNvPr>
            <p:cNvSpPr txBox="1"/>
            <p:nvPr/>
          </p:nvSpPr>
          <p:spPr>
            <a:xfrm>
              <a:off x="214736" y="343101"/>
              <a:ext cx="308555" cy="338098"/>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C</a:t>
              </a:r>
              <a:endPar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31" name="TextBox 38">
              <a:extLst>
                <a:ext uri="{FF2B5EF4-FFF2-40B4-BE49-F238E27FC236}">
                  <a16:creationId xmlns:a16="http://schemas.microsoft.com/office/drawing/2014/main" id="{8798183C-4D36-B200-1B61-E2E97BA6A683}"/>
                </a:ext>
              </a:extLst>
            </p:cNvPr>
            <p:cNvSpPr txBox="1"/>
            <p:nvPr/>
          </p:nvSpPr>
          <p:spPr>
            <a:xfrm>
              <a:off x="906515" y="559933"/>
              <a:ext cx="431051" cy="338098"/>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Al</a:t>
              </a:r>
            </a:p>
          </p:txBody>
        </p:sp>
      </p:grpSp>
      <p:pic>
        <p:nvPicPr>
          <p:cNvPr id="32" name="Picture 31" descr="C:\Users\crc47443\Documents\Muons\Paper\66_75_130ImageSubplotJET.jpg">
            <a:extLst>
              <a:ext uri="{FF2B5EF4-FFF2-40B4-BE49-F238E27FC236}">
                <a16:creationId xmlns:a16="http://schemas.microsoft.com/office/drawing/2014/main" id="{A49AB6AC-566A-379C-7F7C-84CB1DD8186E}"/>
              </a:ext>
            </a:extLst>
          </p:cNvPr>
          <p:cNvPicPr/>
          <p:nvPr/>
        </p:nvPicPr>
        <p:blipFill rotWithShape="1">
          <a:blip r:embed="rId3">
            <a:extLst>
              <a:ext uri="{28A0092B-C50C-407E-A947-70E740481C1C}">
                <a14:useLocalDpi xmlns:a14="http://schemas.microsoft.com/office/drawing/2010/main" val="0"/>
              </a:ext>
            </a:extLst>
          </a:blip>
          <a:srcRect l="67211" t="-1" r="8602" b="3"/>
          <a:stretch/>
        </p:blipFill>
        <p:spPr bwMode="auto">
          <a:xfrm>
            <a:off x="1501053" y="4511557"/>
            <a:ext cx="1849120" cy="1606550"/>
          </a:xfrm>
          <a:prstGeom prst="rect">
            <a:avLst/>
          </a:prstGeom>
          <a:noFill/>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B1EF7032-FD2B-1DD1-E83B-3C5FC7A2FCA4}"/>
              </a:ext>
            </a:extLst>
          </p:cNvPr>
          <p:cNvPicPr/>
          <p:nvPr/>
        </p:nvPicPr>
        <p:blipFill>
          <a:blip r:embed="rId4"/>
          <a:stretch>
            <a:fillRect/>
          </a:stretch>
        </p:blipFill>
        <p:spPr>
          <a:xfrm>
            <a:off x="725439" y="823923"/>
            <a:ext cx="3456384" cy="2311944"/>
          </a:xfrm>
          <a:prstGeom prst="rect">
            <a:avLst/>
          </a:prstGeom>
        </p:spPr>
      </p:pic>
      <p:cxnSp>
        <p:nvCxnSpPr>
          <p:cNvPr id="35" name="Straight Connector 34">
            <a:extLst>
              <a:ext uri="{FF2B5EF4-FFF2-40B4-BE49-F238E27FC236}">
                <a16:creationId xmlns:a16="http://schemas.microsoft.com/office/drawing/2014/main" id="{13DC6789-E425-BB2C-E858-14091B3FA4E1}"/>
              </a:ext>
            </a:extLst>
          </p:cNvPr>
          <p:cNvCxnSpPr/>
          <p:nvPr/>
        </p:nvCxnSpPr>
        <p:spPr>
          <a:xfrm>
            <a:off x="6189785" y="1008185"/>
            <a:ext cx="0" cy="1173412"/>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05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Rectangle 38"/>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3" name="Group 32"/>
          <p:cNvGrpSpPr/>
          <p:nvPr/>
        </p:nvGrpSpPr>
        <p:grpSpPr>
          <a:xfrm>
            <a:off x="8900586" y="157796"/>
            <a:ext cx="2574286" cy="1646779"/>
            <a:chOff x="1503948" y="5270267"/>
            <a:chExt cx="1895842" cy="1200150"/>
          </a:xfrm>
        </p:grpSpPr>
        <p:pic>
          <p:nvPicPr>
            <p:cNvPr id="31" name="Picture 30">
              <a:extLst>
                <a:ext uri="{FF2B5EF4-FFF2-40B4-BE49-F238E27FC236}">
                  <a16:creationId xmlns:a16="http://schemas.microsoft.com/office/drawing/2014/main" id="{478EE34D-8057-D688-8229-C04EEDCD310A}"/>
                </a:ext>
              </a:extLst>
            </p:cNvPr>
            <p:cNvPicPr>
              <a:picLocks noChangeAspect="1"/>
            </p:cNvPicPr>
            <p:nvPr/>
          </p:nvPicPr>
          <p:blipFill>
            <a:blip r:embed="rId3"/>
            <a:stretch>
              <a:fillRect/>
            </a:stretch>
          </p:blipFill>
          <p:spPr>
            <a:xfrm>
              <a:off x="1847105" y="5473235"/>
              <a:ext cx="1464333" cy="794215"/>
            </a:xfrm>
            <a:prstGeom prst="ellipse">
              <a:avLst/>
            </a:prstGeom>
            <a:ln>
              <a:noFill/>
            </a:ln>
          </p:spPr>
        </p:pic>
        <p:sp>
          <p:nvSpPr>
            <p:cNvPr id="32" name="Cloud 31"/>
            <p:cNvSpPr/>
            <p:nvPr/>
          </p:nvSpPr>
          <p:spPr>
            <a:xfrm>
              <a:off x="1503948" y="5270267"/>
              <a:ext cx="1895842" cy="1200150"/>
            </a:xfrm>
            <a:prstGeom prst="cloud">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E863E"/>
                </a:solidFill>
                <a:effectLst/>
                <a:uLnTx/>
                <a:uFillTx/>
                <a:latin typeface="Arial" panose="020B0604020202020204"/>
                <a:ea typeface="+mn-ea"/>
                <a:cs typeface="+mn-cs"/>
              </a:endParaRPr>
            </a:p>
          </p:txBody>
        </p:sp>
      </p:grpSp>
      <p:grpSp>
        <p:nvGrpSpPr>
          <p:cNvPr id="97" name="Group 96"/>
          <p:cNvGrpSpPr/>
          <p:nvPr/>
        </p:nvGrpSpPr>
        <p:grpSpPr>
          <a:xfrm>
            <a:off x="8449624" y="2012139"/>
            <a:ext cx="3465546" cy="4606630"/>
            <a:chOff x="8449624" y="2110865"/>
            <a:chExt cx="3465546" cy="4606630"/>
          </a:xfrm>
        </p:grpSpPr>
        <p:sp>
          <p:nvSpPr>
            <p:cNvPr id="21" name="Down Arrow 20"/>
            <p:cNvSpPr/>
            <p:nvPr/>
          </p:nvSpPr>
          <p:spPr>
            <a:xfrm>
              <a:off x="9722849" y="2110865"/>
              <a:ext cx="919096" cy="687754"/>
            </a:xfrm>
            <a:prstGeom prst="down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endParaRPr>
            </a:p>
          </p:txBody>
        </p:sp>
        <p:grpSp>
          <p:nvGrpSpPr>
            <p:cNvPr id="30" name="Group 29"/>
            <p:cNvGrpSpPr/>
            <p:nvPr/>
          </p:nvGrpSpPr>
          <p:grpSpPr>
            <a:xfrm>
              <a:off x="8449624" y="3117495"/>
              <a:ext cx="3465546" cy="3600000"/>
              <a:chOff x="4187558" y="3186670"/>
              <a:chExt cx="3465546" cy="3600000"/>
            </a:xfrm>
          </p:grpSpPr>
          <p:sp>
            <p:nvSpPr>
              <p:cNvPr id="22" name="Rounded Rectangle 21"/>
              <p:cNvSpPr/>
              <p:nvPr/>
            </p:nvSpPr>
            <p:spPr>
              <a:xfrm>
                <a:off x="4187559" y="3186670"/>
                <a:ext cx="3465545" cy="3600000"/>
              </a:xfrm>
              <a:prstGeom prst="roundRect">
                <a:avLst>
                  <a:gd name="adj" fmla="val 9005"/>
                </a:avLst>
              </a:prstGeom>
              <a:solidFill>
                <a:srgbClr val="4472C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3" name="Picture 62">
                <a:extLst>
                  <a:ext uri="{FF2B5EF4-FFF2-40B4-BE49-F238E27FC236}">
                    <a16:creationId xmlns:a16="http://schemas.microsoft.com/office/drawing/2014/main" id="{945BDE0D-C302-6409-8395-987B9D5B8DE9}"/>
                  </a:ext>
                </a:extLst>
              </p:cNvPr>
              <p:cNvPicPr>
                <a:picLocks noChangeAspect="1"/>
              </p:cNvPicPr>
              <p:nvPr/>
            </p:nvPicPr>
            <p:blipFill>
              <a:blip r:embed="rId4"/>
              <a:stretch>
                <a:fillRect/>
              </a:stretch>
            </p:blipFill>
            <p:spPr>
              <a:xfrm>
                <a:off x="4263449" y="4368800"/>
                <a:ext cx="3313765" cy="2225912"/>
              </a:xfrm>
              <a:prstGeom prst="rect">
                <a:avLst/>
              </a:prstGeom>
            </p:spPr>
          </p:pic>
          <p:sp>
            <p:nvSpPr>
              <p:cNvPr id="62" name="TextBox 61">
                <a:extLst>
                  <a:ext uri="{FF2B5EF4-FFF2-40B4-BE49-F238E27FC236}">
                    <a16:creationId xmlns:a16="http://schemas.microsoft.com/office/drawing/2014/main" id="{4A689CD9-474F-6E47-CE30-3D61E771C148}"/>
                  </a:ext>
                </a:extLst>
              </p:cNvPr>
              <p:cNvSpPr txBox="1"/>
              <p:nvPr/>
            </p:nvSpPr>
            <p:spPr>
              <a:xfrm>
                <a:off x="4187558" y="3732164"/>
                <a:ext cx="34645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Power Signal Processing: options from peak-finders to Machine Learning.</a:t>
                </a:r>
              </a:p>
            </p:txBody>
          </p:sp>
          <p:sp>
            <p:nvSpPr>
              <p:cNvPr id="25" name="Rectangle 24"/>
              <p:cNvSpPr/>
              <p:nvPr/>
            </p:nvSpPr>
            <p:spPr>
              <a:xfrm>
                <a:off x="4624143" y="3194924"/>
                <a:ext cx="2592376"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a:ea typeface="+mn-ea"/>
                    <a:cs typeface="+mn-cs"/>
                  </a:rPr>
                  <a:t>Event Formation Unit</a:t>
                </a:r>
              </a:p>
            </p:txBody>
          </p:sp>
        </p:grpSp>
      </p:grpSp>
      <p:grpSp>
        <p:nvGrpSpPr>
          <p:cNvPr id="98" name="Group 97"/>
          <p:cNvGrpSpPr/>
          <p:nvPr/>
        </p:nvGrpSpPr>
        <p:grpSpPr>
          <a:xfrm>
            <a:off x="4326010" y="3018769"/>
            <a:ext cx="4048767" cy="3600000"/>
            <a:chOff x="4326010" y="3117495"/>
            <a:chExt cx="4048767" cy="3600000"/>
          </a:xfrm>
        </p:grpSpPr>
        <p:grpSp>
          <p:nvGrpSpPr>
            <p:cNvPr id="76" name="Group 75"/>
            <p:cNvGrpSpPr/>
            <p:nvPr/>
          </p:nvGrpSpPr>
          <p:grpSpPr>
            <a:xfrm>
              <a:off x="4326010" y="3117495"/>
              <a:ext cx="3465545" cy="3600000"/>
              <a:chOff x="4187559" y="3186670"/>
              <a:chExt cx="3465545" cy="3600000"/>
            </a:xfrm>
          </p:grpSpPr>
          <p:sp>
            <p:nvSpPr>
              <p:cNvPr id="77" name="Rounded Rectangle 76"/>
              <p:cNvSpPr/>
              <p:nvPr/>
            </p:nvSpPr>
            <p:spPr>
              <a:xfrm>
                <a:off x="4187559" y="3186670"/>
                <a:ext cx="3465545" cy="3600000"/>
              </a:xfrm>
              <a:prstGeom prst="roundRect">
                <a:avLst>
                  <a:gd name="adj" fmla="val 9005"/>
                </a:avLst>
              </a:prstGeom>
              <a:solidFill>
                <a:srgbClr val="4472C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0" name="Rectangle 79"/>
              <p:cNvSpPr/>
              <p:nvPr/>
            </p:nvSpPr>
            <p:spPr>
              <a:xfrm>
                <a:off x="5008061" y="3194924"/>
                <a:ext cx="182453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Arial" panose="020B0604020202020204"/>
                    <a:ea typeface="+mn-ea"/>
                    <a:cs typeface="+mn-cs"/>
                  </a:rPr>
                  <a:t>Event Filtering</a:t>
                </a:r>
              </a:p>
            </p:txBody>
          </p:sp>
        </p:grpSp>
        <p:sp>
          <p:nvSpPr>
            <p:cNvPr id="74" name="TextBox 73">
              <a:extLst>
                <a:ext uri="{FF2B5EF4-FFF2-40B4-BE49-F238E27FC236}">
                  <a16:creationId xmlns:a16="http://schemas.microsoft.com/office/drawing/2014/main" id="{4A689CD9-474F-6E47-CE30-3D61E771C148}"/>
                </a:ext>
              </a:extLst>
            </p:cNvPr>
            <p:cNvSpPr txBox="1"/>
            <p:nvPr/>
          </p:nvSpPr>
          <p:spPr>
            <a:xfrm>
              <a:off x="5453828" y="4136792"/>
              <a:ext cx="233772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a:ea typeface="+mn-ea"/>
                  <a:cs typeface="+mn-cs"/>
                </a:rPr>
                <a:t>Flexibly select the events that are important for analysis. Filter on parameters such as sample temperature or laser status.</a:t>
              </a:r>
            </a:p>
          </p:txBody>
        </p:sp>
        <p:pic>
          <p:nvPicPr>
            <p:cNvPr id="1026" name="Picture 2" descr="Funnel - Free Tools and utensils icons"/>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512089" y="4041360"/>
              <a:ext cx="956831" cy="1677770"/>
            </a:xfrm>
            <a:prstGeom prst="rect">
              <a:avLst/>
            </a:prstGeom>
            <a:noFill/>
            <a:extLst>
              <a:ext uri="{909E8E84-426E-40DD-AFC4-6F175D3DCCD1}">
                <a14:hiddenFill xmlns:a14="http://schemas.microsoft.com/office/drawing/2010/main">
                  <a:solidFill>
                    <a:srgbClr val="FFFFFF"/>
                  </a:solidFill>
                </a14:hiddenFill>
              </a:ext>
            </a:extLst>
          </p:spPr>
        </p:pic>
        <p:sp>
          <p:nvSpPr>
            <p:cNvPr id="92" name="Down Arrow 91"/>
            <p:cNvSpPr/>
            <p:nvPr/>
          </p:nvSpPr>
          <p:spPr>
            <a:xfrm rot="5400000">
              <a:off x="7671414" y="4709396"/>
              <a:ext cx="919096" cy="487631"/>
            </a:xfrm>
            <a:prstGeom prst="down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endParaRPr>
            </a:p>
          </p:txBody>
        </p:sp>
      </p:grpSp>
      <p:grpSp>
        <p:nvGrpSpPr>
          <p:cNvPr id="99" name="Group 98"/>
          <p:cNvGrpSpPr/>
          <p:nvPr/>
        </p:nvGrpSpPr>
        <p:grpSpPr>
          <a:xfrm>
            <a:off x="202396" y="3018769"/>
            <a:ext cx="4001079" cy="3600000"/>
            <a:chOff x="202396" y="3117495"/>
            <a:chExt cx="4001079" cy="3600000"/>
          </a:xfrm>
        </p:grpSpPr>
        <p:sp>
          <p:nvSpPr>
            <p:cNvPr id="87" name="Rounded Rectangle 86"/>
            <p:cNvSpPr/>
            <p:nvPr/>
          </p:nvSpPr>
          <p:spPr>
            <a:xfrm>
              <a:off x="202396" y="3117495"/>
              <a:ext cx="3465545" cy="3600000"/>
            </a:xfrm>
            <a:prstGeom prst="roundRect">
              <a:avLst>
                <a:gd name="adj" fmla="val 9005"/>
              </a:avLst>
            </a:prstGeom>
            <a:solidFill>
              <a:srgbClr val="4472C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0" name="Rectangle 89"/>
            <p:cNvSpPr/>
            <p:nvPr/>
          </p:nvSpPr>
          <p:spPr>
            <a:xfrm>
              <a:off x="359932" y="3125749"/>
              <a:ext cx="315047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Arial" panose="020B0604020202020204"/>
                  <a:ea typeface="+mn-ea"/>
                  <a:cs typeface="+mn-cs"/>
                </a:rPr>
                <a:t>Data Analysis &amp; Retention</a:t>
              </a:r>
            </a:p>
          </p:txBody>
        </p:sp>
        <p:grpSp>
          <p:nvGrpSpPr>
            <p:cNvPr id="53" name="Group 52">
              <a:extLst>
                <a:ext uri="{FF2B5EF4-FFF2-40B4-BE49-F238E27FC236}">
                  <a16:creationId xmlns:a16="http://schemas.microsoft.com/office/drawing/2014/main" id="{16CDB56F-E387-B69E-1ECD-02573B97696C}"/>
                </a:ext>
              </a:extLst>
            </p:cNvPr>
            <p:cNvGrpSpPr/>
            <p:nvPr/>
          </p:nvGrpSpPr>
          <p:grpSpPr>
            <a:xfrm>
              <a:off x="413511" y="5764449"/>
              <a:ext cx="2903192" cy="601435"/>
              <a:chOff x="10072353" y="4496794"/>
              <a:chExt cx="2903192" cy="601435"/>
            </a:xfrm>
          </p:grpSpPr>
          <p:grpSp>
            <p:nvGrpSpPr>
              <p:cNvPr id="55" name="Group 54">
                <a:extLst>
                  <a:ext uri="{FF2B5EF4-FFF2-40B4-BE49-F238E27FC236}">
                    <a16:creationId xmlns:a16="http://schemas.microsoft.com/office/drawing/2014/main" id="{5FE4F7F6-0FC3-B8E3-C681-B69918065A0C}"/>
                  </a:ext>
                </a:extLst>
              </p:cNvPr>
              <p:cNvGrpSpPr/>
              <p:nvPr/>
            </p:nvGrpSpPr>
            <p:grpSpPr>
              <a:xfrm>
                <a:off x="10072353" y="4496794"/>
                <a:ext cx="1499961" cy="586452"/>
                <a:chOff x="10092785" y="4282451"/>
                <a:chExt cx="1499961" cy="586452"/>
              </a:xfrm>
            </p:grpSpPr>
            <p:pic>
              <p:nvPicPr>
                <p:cNvPr id="58" name="Picture 57">
                  <a:extLst>
                    <a:ext uri="{FF2B5EF4-FFF2-40B4-BE49-F238E27FC236}">
                      <a16:creationId xmlns:a16="http://schemas.microsoft.com/office/drawing/2014/main" id="{17390D97-49E2-CFE2-5C4E-A986072998FC}"/>
                    </a:ext>
                  </a:extLst>
                </p:cNvPr>
                <p:cNvPicPr>
                  <a:picLocks noChangeAspect="1"/>
                </p:cNvPicPr>
                <p:nvPr/>
              </p:nvPicPr>
              <p:blipFill>
                <a:blip r:embed="rId6"/>
                <a:stretch>
                  <a:fillRect/>
                </a:stretch>
              </p:blipFill>
              <p:spPr>
                <a:xfrm>
                  <a:off x="10092785" y="4282451"/>
                  <a:ext cx="560387" cy="586452"/>
                </a:xfrm>
                <a:prstGeom prst="rect">
                  <a:avLst/>
                </a:prstGeom>
              </p:spPr>
            </p:pic>
            <p:pic>
              <p:nvPicPr>
                <p:cNvPr id="59" name="Picture 58">
                  <a:extLst>
                    <a:ext uri="{FF2B5EF4-FFF2-40B4-BE49-F238E27FC236}">
                      <a16:creationId xmlns:a16="http://schemas.microsoft.com/office/drawing/2014/main" id="{1E074EEF-4B72-6FB6-E611-0C05375704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93256" y="4282451"/>
                  <a:ext cx="899490" cy="586452"/>
                </a:xfrm>
                <a:prstGeom prst="rect">
                  <a:avLst/>
                </a:prstGeom>
              </p:spPr>
            </p:pic>
          </p:grpSp>
          <p:pic>
            <p:nvPicPr>
              <p:cNvPr id="56" name="Picture 55">
                <a:extLst>
                  <a:ext uri="{FF2B5EF4-FFF2-40B4-BE49-F238E27FC236}">
                    <a16:creationId xmlns:a16="http://schemas.microsoft.com/office/drawing/2014/main" id="{1A46CED3-2EC8-93B2-7587-313CB2BB80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647124" y="4496794"/>
                <a:ext cx="1328421" cy="601435"/>
              </a:xfrm>
              <a:prstGeom prst="rect">
                <a:avLst/>
              </a:prstGeom>
            </p:spPr>
          </p:pic>
        </p:grpSp>
        <p:pic>
          <p:nvPicPr>
            <p:cNvPr id="91" name="Picture 90">
              <a:extLst>
                <a:ext uri="{FF2B5EF4-FFF2-40B4-BE49-F238E27FC236}">
                  <a16:creationId xmlns:a16="http://schemas.microsoft.com/office/drawing/2014/main" id="{747B1D83-9315-0B93-EE7F-A5C43A89B9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0350" y="4064620"/>
              <a:ext cx="2008005" cy="1488017"/>
            </a:xfrm>
            <a:prstGeom prst="rect">
              <a:avLst/>
            </a:prstGeom>
          </p:spPr>
        </p:pic>
        <p:sp>
          <p:nvSpPr>
            <p:cNvPr id="93" name="Down Arrow 92"/>
            <p:cNvSpPr/>
            <p:nvPr/>
          </p:nvSpPr>
          <p:spPr>
            <a:xfrm rot="5400000">
              <a:off x="3500112" y="4709395"/>
              <a:ext cx="919096" cy="487631"/>
            </a:xfrm>
            <a:prstGeom prst="down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endParaRPr>
            </a:p>
          </p:txBody>
        </p:sp>
        <p:sp>
          <p:nvSpPr>
            <p:cNvPr id="35" name="Rectangle 34"/>
            <p:cNvSpPr/>
            <p:nvPr/>
          </p:nvSpPr>
          <p:spPr>
            <a:xfrm>
              <a:off x="251633" y="3660333"/>
              <a:ext cx="332014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a:ea typeface="+mn-ea"/>
                  <a:cs typeface="+mn-cs"/>
                </a:rPr>
                <a:t>Creation of .</a:t>
              </a:r>
              <a:r>
                <a:rPr kumimoji="0" lang="en-GB" sz="1600" b="0" i="0" u="none" strike="noStrike" kern="1200" cap="none" spc="0" normalizeH="0" baseline="0" noProof="0" err="1">
                  <a:ln>
                    <a:noFill/>
                  </a:ln>
                  <a:solidFill>
                    <a:prstClr val="black"/>
                  </a:solidFill>
                  <a:effectLst/>
                  <a:uLnTx/>
                  <a:uFillTx/>
                  <a:latin typeface="Arial" panose="020B0604020202020204"/>
                  <a:ea typeface="+mn-ea"/>
                  <a:cs typeface="+mn-cs"/>
                </a:rPr>
                <a:t>nxs</a:t>
              </a:r>
              <a:r>
                <a:rPr kumimoji="0" lang="en-GB" sz="1600" b="0" i="0" u="none" strike="noStrike" kern="1200" cap="none" spc="0" normalizeH="0" baseline="0" noProof="0">
                  <a:ln>
                    <a:noFill/>
                  </a:ln>
                  <a:solidFill>
                    <a:prstClr val="black"/>
                  </a:solidFill>
                  <a:effectLst/>
                  <a:uLnTx/>
                  <a:uFillTx/>
                  <a:latin typeface="Arial" panose="020B0604020202020204"/>
                  <a:ea typeface="+mn-ea"/>
                  <a:cs typeface="+mn-cs"/>
                </a:rPr>
                <a:t> files and archiving</a:t>
              </a:r>
            </a:p>
          </p:txBody>
        </p:sp>
      </p:grpSp>
      <p:grpSp>
        <p:nvGrpSpPr>
          <p:cNvPr id="41" name="Group 40"/>
          <p:cNvGrpSpPr/>
          <p:nvPr/>
        </p:nvGrpSpPr>
        <p:grpSpPr>
          <a:xfrm>
            <a:off x="39454" y="160254"/>
            <a:ext cx="3538952" cy="2470719"/>
            <a:chOff x="39454" y="233996"/>
            <a:chExt cx="3538952" cy="2470719"/>
          </a:xfrm>
        </p:grpSpPr>
        <p:grpSp>
          <p:nvGrpSpPr>
            <p:cNvPr id="34" name="Group 33"/>
            <p:cNvGrpSpPr/>
            <p:nvPr/>
          </p:nvGrpSpPr>
          <p:grpSpPr>
            <a:xfrm>
              <a:off x="39454" y="233996"/>
              <a:ext cx="3538952" cy="2470719"/>
              <a:chOff x="-265648" y="494473"/>
              <a:chExt cx="3538952" cy="2470719"/>
            </a:xfrm>
          </p:grpSpPr>
          <p:pic>
            <p:nvPicPr>
              <p:cNvPr id="20" name="Picture 19"/>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6500" b="83100" l="0" r="78378">
                            <a14:foregroundMark x1="1405" y1="42400" x2="13838" y2="46000"/>
                            <a14:foregroundMark x1="62270" y1="68000" x2="73351" y2="62900"/>
                            <a14:foregroundMark x1="59730" y1="68300" x2="59730" y2="68300"/>
                            <a14:foregroundMark x1="12108" y1="51100" x2="33459" y2="61100"/>
                            <a14:foregroundMark x1="52162" y1="63700" x2="66703" y2="68700"/>
                            <a14:foregroundMark x1="73946" y1="62600" x2="70432" y2="54300"/>
                            <a14:foregroundMark x1="74486" y1="65100" x2="72541" y2="51800"/>
                            <a14:foregroundMark x1="76054" y1="68300" x2="75297" y2="50400"/>
                            <a14:foregroundMark x1="4919" y1="9300" x2="70595" y2="44600"/>
                            <a14:foregroundMark x1="1027" y1="48200" x2="32919" y2="65500"/>
                            <a14:foregroundMark x1="35243" y1="46000" x2="59351" y2="74100"/>
                          </a14:backgroundRemoval>
                        </a14:imgEffect>
                      </a14:imgLayer>
                    </a14:imgProps>
                  </a:ext>
                  <a:ext uri="{28A0092B-C50C-407E-A947-70E740481C1C}">
                    <a14:useLocalDpi xmlns:a14="http://schemas.microsoft.com/office/drawing/2010/main"/>
                  </a:ext>
                </a:extLst>
              </a:blip>
              <a:srcRect r="22879"/>
              <a:stretch/>
            </p:blipFill>
            <p:spPr>
              <a:xfrm flipH="1">
                <a:off x="19049" y="494473"/>
                <a:ext cx="3254255" cy="2280914"/>
              </a:xfrm>
              <a:prstGeom prst="rect">
                <a:avLst/>
              </a:prstGeom>
            </p:spPr>
          </p:pic>
          <p:cxnSp>
            <p:nvCxnSpPr>
              <p:cNvPr id="5" name="Straight Arrow Connector 4">
                <a:extLst>
                  <a:ext uri="{FF2B5EF4-FFF2-40B4-BE49-F238E27FC236}">
                    <a16:creationId xmlns:a16="http://schemas.microsoft.com/office/drawing/2014/main" id="{E3FD2FB5-01E1-ADEA-A792-BFD6D8CE2809}"/>
                  </a:ext>
                </a:extLst>
              </p:cNvPr>
              <p:cNvCxnSpPr>
                <a:cxnSpLocks/>
              </p:cNvCxnSpPr>
              <p:nvPr/>
            </p:nvCxnSpPr>
            <p:spPr>
              <a:xfrm flipV="1">
                <a:off x="340835" y="1411391"/>
                <a:ext cx="1057951" cy="1553801"/>
              </a:xfrm>
              <a:prstGeom prst="straightConnector1">
                <a:avLst/>
              </a:prstGeom>
              <a:ln w="381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4D691EF-0ACE-3606-578F-D9E83730AAE9}"/>
                  </a:ext>
                </a:extLst>
              </p:cNvPr>
              <p:cNvSpPr txBox="1"/>
              <p:nvPr/>
            </p:nvSpPr>
            <p:spPr>
              <a:xfrm rot="20661152">
                <a:off x="-265648" y="757569"/>
                <a:ext cx="31736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rPr>
                  <a:t>Lots of particles arrive at the detector</a:t>
                </a:r>
              </a:p>
            </p:txBody>
          </p:sp>
        </p:grpSp>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4550" y="2332961"/>
              <a:ext cx="255231" cy="291552"/>
            </a:xfrm>
            <a:prstGeom prst="rect">
              <a:avLst/>
            </a:prstGeom>
          </p:spPr>
        </p:pic>
        <p:pic>
          <p:nvPicPr>
            <p:cNvPr id="42" name="Picture 4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6051" y="2041409"/>
              <a:ext cx="255231" cy="291552"/>
            </a:xfrm>
            <a:prstGeom prst="rect">
              <a:avLst/>
            </a:prstGeom>
          </p:spPr>
        </p:pic>
        <p:pic>
          <p:nvPicPr>
            <p:cNvPr id="43" name="Picture 4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00982" y="1308955"/>
              <a:ext cx="255231" cy="291552"/>
            </a:xfrm>
            <a:prstGeom prst="rect">
              <a:avLst/>
            </a:prstGeom>
          </p:spPr>
        </p:pic>
        <p:pic>
          <p:nvPicPr>
            <p:cNvPr id="45" name="Picture 4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34559" y="1757858"/>
              <a:ext cx="255231" cy="291552"/>
            </a:xfrm>
            <a:prstGeom prst="rect">
              <a:avLst/>
            </a:prstGeom>
          </p:spPr>
        </p:pic>
        <p:pic>
          <p:nvPicPr>
            <p:cNvPr id="95" name="Picture 9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6085" y="1506176"/>
              <a:ext cx="255231" cy="291552"/>
            </a:xfrm>
            <a:prstGeom prst="rect">
              <a:avLst/>
            </a:prstGeom>
          </p:spPr>
        </p:pic>
        <p:pic>
          <p:nvPicPr>
            <p:cNvPr id="96" name="Picture 9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2876" y="1939234"/>
              <a:ext cx="255231" cy="291552"/>
            </a:xfrm>
            <a:prstGeom prst="rect">
              <a:avLst/>
            </a:prstGeom>
          </p:spPr>
        </p:pic>
      </p:grpSp>
      <p:grpSp>
        <p:nvGrpSpPr>
          <p:cNvPr id="3" name="Group 2">
            <a:extLst>
              <a:ext uri="{FF2B5EF4-FFF2-40B4-BE49-F238E27FC236}">
                <a16:creationId xmlns:a16="http://schemas.microsoft.com/office/drawing/2014/main" id="{CFE48A22-2FE6-9454-5301-3FB67A883860}"/>
              </a:ext>
            </a:extLst>
          </p:cNvPr>
          <p:cNvGrpSpPr/>
          <p:nvPr/>
        </p:nvGrpSpPr>
        <p:grpSpPr>
          <a:xfrm>
            <a:off x="3999540" y="237544"/>
            <a:ext cx="4131422" cy="2148858"/>
            <a:chOff x="3999540" y="237544"/>
            <a:chExt cx="4131422" cy="2148858"/>
          </a:xfrm>
        </p:grpSpPr>
        <p:grpSp>
          <p:nvGrpSpPr>
            <p:cNvPr id="44" name="Group 43"/>
            <p:cNvGrpSpPr/>
            <p:nvPr/>
          </p:nvGrpSpPr>
          <p:grpSpPr>
            <a:xfrm>
              <a:off x="3999540" y="237544"/>
              <a:ext cx="4131422" cy="2148858"/>
              <a:chOff x="3999540" y="237544"/>
              <a:chExt cx="4131422" cy="2148858"/>
            </a:xfrm>
          </p:grpSpPr>
          <p:sp>
            <p:nvSpPr>
              <p:cNvPr id="19" name="Right Arrow 18"/>
              <p:cNvSpPr/>
              <p:nvPr/>
            </p:nvSpPr>
            <p:spPr>
              <a:xfrm>
                <a:off x="3999540" y="237544"/>
                <a:ext cx="4131422" cy="913370"/>
              </a:xfrm>
              <a:prstGeom prst="right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rPr>
                  <a:t>Signals are </a:t>
                </a:r>
                <a:r>
                  <a:rPr kumimoji="0" lang="en-GB" sz="1800" b="1" i="0" u="none" strike="noStrike" kern="1200" cap="none" spc="0" normalizeH="0" baseline="0" noProof="0">
                    <a:ln>
                      <a:noFill/>
                    </a:ln>
                    <a:solidFill>
                      <a:srgbClr val="7030A0"/>
                    </a:solidFill>
                    <a:effectLst/>
                    <a:uLnTx/>
                    <a:uFillTx/>
                    <a:latin typeface="Arial Narrow" panose="020B0606020202030204" pitchFamily="34" charset="0"/>
                    <a:ea typeface="+mn-ea"/>
                    <a:cs typeface="+mn-cs"/>
                  </a:rPr>
                  <a:t>streamed</a:t>
                </a:r>
                <a:r>
                  <a:rPr kumimoji="0" lang="en-GB" sz="1800" b="0" i="0" u="none" strike="noStrike" kern="1200" cap="none" spc="0" normalizeH="0" baseline="0" noProof="0">
                    <a:ln>
                      <a:noFill/>
                    </a:ln>
                    <a:solidFill>
                      <a:srgbClr val="7030A0"/>
                    </a:solidFill>
                    <a:effectLst/>
                    <a:uLnTx/>
                    <a:uFillTx/>
                    <a:latin typeface="Arial Narrow" panose="020B0606020202030204" pitchFamily="34" charset="0"/>
                    <a:ea typeface="+mn-ea"/>
                    <a:cs typeface="+mn-cs"/>
                  </a:rPr>
                  <a:t> directly to a broker</a:t>
                </a:r>
              </a:p>
            </p:txBody>
          </p:sp>
          <p:sp>
            <p:nvSpPr>
              <p:cNvPr id="65" name="Rectangle 64"/>
              <p:cNvSpPr/>
              <p:nvPr/>
            </p:nvSpPr>
            <p:spPr>
              <a:xfrm>
                <a:off x="5045742" y="1924737"/>
                <a:ext cx="163063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Arial" panose="020B0604020202020204"/>
                    <a:ea typeface="+mn-ea"/>
                    <a:cs typeface="+mn-cs"/>
                  </a:rPr>
                  <a:t>NI </a:t>
                </a:r>
                <a:r>
                  <a:rPr kumimoji="0" lang="en-GB" sz="2400" b="0" i="0" u="none" strike="noStrike" kern="1200" cap="none" spc="0" normalizeH="0" baseline="0" noProof="0" err="1">
                    <a:ln>
                      <a:noFill/>
                    </a:ln>
                    <a:solidFill>
                      <a:srgbClr val="002060"/>
                    </a:solidFill>
                    <a:effectLst/>
                    <a:uLnTx/>
                    <a:uFillTx/>
                    <a:latin typeface="Arial" panose="020B0604020202020204"/>
                    <a:ea typeface="+mn-ea"/>
                    <a:cs typeface="+mn-cs"/>
                  </a:rPr>
                  <a:t>DAQ</a:t>
                </a:r>
                <a:r>
                  <a:rPr kumimoji="0" lang="en-GB" sz="2400" b="0" i="0" u="none" strike="noStrike" kern="1200" cap="none" spc="0" normalizeH="0" baseline="0" noProof="0">
                    <a:ln>
                      <a:noFill/>
                    </a:ln>
                    <a:solidFill>
                      <a:srgbClr val="002060"/>
                    </a:solidFill>
                    <a:effectLst/>
                    <a:uLnTx/>
                    <a:uFillTx/>
                    <a:latin typeface="Arial" panose="020B0604020202020204"/>
                    <a:ea typeface="+mn-ea"/>
                    <a:cs typeface="+mn-cs"/>
                  </a:rPr>
                  <a:t> 121</a:t>
                </a:r>
              </a:p>
            </p:txBody>
          </p:sp>
        </p:grpSp>
        <p:pic>
          <p:nvPicPr>
            <p:cNvPr id="2" name="Picture 1">
              <a:extLst>
                <a:ext uri="{FF2B5EF4-FFF2-40B4-BE49-F238E27FC236}">
                  <a16:creationId xmlns:a16="http://schemas.microsoft.com/office/drawing/2014/main" id="{400AE80C-E87A-0A43-A167-DCA4897CD20A}"/>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5830" b="89238" l="3167" r="96833">
                          <a14:foregroundMark x1="3167" y1="37220" x2="3167" y2="37220"/>
                          <a14:foregroundMark x1="5656" y1="53363" x2="5656" y2="53363"/>
                          <a14:foregroundMark x1="90950" y1="42601" x2="90950" y2="42601"/>
                          <a14:foregroundMark x1="96833" y1="35874" x2="96833" y2="35874"/>
                          <a14:foregroundMark x1="80204" y1="20179" x2="80204" y2="20179"/>
                          <a14:foregroundMark x1="28281" y1="13004" x2="28281" y2="13004"/>
                          <a14:foregroundMark x1="38462" y1="17040" x2="38462" y2="17040"/>
                          <a14:foregroundMark x1="11199" y1="24215" x2="11199" y2="24215"/>
                          <a14:foregroundMark x1="16176" y1="17489" x2="16176" y2="17489"/>
                          <a14:foregroundMark x1="16855" y1="17040" x2="17195" y2="16592"/>
                          <a14:foregroundMark x1="19005" y1="14798" x2="20249" y2="13901"/>
                          <a14:foregroundMark x1="22964" y1="11659" x2="25113" y2="9865"/>
                          <a14:foregroundMark x1="26923" y1="8520" x2="28620" y2="8520"/>
                          <a14:foregroundMark x1="28959" y1="8072" x2="29977" y2="7175"/>
                          <a14:foregroundMark x1="32240" y1="6726" x2="33937" y2="5830"/>
                          <a14:foregroundMark x1="36199" y1="5830" x2="37670" y2="5830"/>
                          <a14:foregroundMark x1="42081" y1="7623" x2="45023" y2="8072"/>
                          <a14:foregroundMark x1="48077" y1="8520" x2="49208" y2="8969"/>
                          <a14:foregroundMark x1="51697" y1="9865" x2="52376" y2="9865"/>
                          <a14:foregroundMark x1="54525" y1="8520" x2="55204" y2="8520"/>
                          <a14:foregroundMark x1="55995" y1="8072" x2="55995" y2="8072"/>
                          <a14:foregroundMark x1="58032" y1="8072" x2="58937" y2="8072"/>
                          <a14:foregroundMark x1="61086" y1="8072" x2="61878" y2="8072"/>
                          <a14:foregroundMark x1="63235" y1="7175" x2="64367" y2="7175"/>
                          <a14:foregroundMark x1="65385" y1="7175" x2="66403" y2="7175"/>
                          <a14:foregroundMark x1="67873" y1="6726" x2="68778" y2="6726"/>
                          <a14:foregroundMark x1="70249" y1="6726" x2="70814" y2="6726"/>
                          <a14:foregroundMark x1="71154" y1="7175" x2="71154" y2="7175"/>
                          <a14:foregroundMark x1="72172" y1="8969" x2="72738" y2="11211"/>
                          <a14:foregroundMark x1="72964" y1="11211" x2="72964" y2="11211"/>
                          <a14:foregroundMark x1="73643" y1="13004" x2="73643" y2="13004"/>
                          <a14:foregroundMark x1="74774" y1="13901" x2="74774" y2="13901"/>
                          <a14:foregroundMark x1="75113" y1="13901" x2="75113" y2="13901"/>
                          <a14:foregroundMark x1="75226" y1="13901" x2="75226" y2="13901"/>
                          <a14:foregroundMark x1="76131" y1="16592" x2="76584" y2="17489"/>
                          <a14:foregroundMark x1="76923" y1="17489" x2="77602" y2="19283"/>
                          <a14:foregroundMark x1="79525" y1="20179" x2="79525" y2="20179"/>
                          <a14:foregroundMark x1="80204" y1="20179" x2="80204" y2="20179"/>
                          <a14:foregroundMark x1="81109" y1="21076" x2="81674" y2="21525"/>
                          <a14:foregroundMark x1="82014" y1="21973" x2="83258" y2="22422"/>
                          <a14:foregroundMark x1="84502" y1="22870" x2="84955" y2="23318"/>
                          <a14:foregroundMark x1="86652" y1="23318" x2="86652" y2="23318"/>
                          <a14:foregroundMark x1="87104" y1="23318" x2="88122" y2="25112"/>
                          <a14:foregroundMark x1="88348" y1="25112" x2="88348" y2="25112"/>
                          <a14:foregroundMark x1="88801" y1="25112" x2="89593" y2="26906"/>
                          <a14:foregroundMark x1="89819" y1="27354" x2="90271" y2="27354"/>
                          <a14:foregroundMark x1="90724" y1="27354" x2="90724" y2="27354"/>
                          <a14:foregroundMark x1="91176" y1="27354" x2="91176" y2="27354"/>
                          <a14:foregroundMark x1="91516" y1="27354" x2="91516" y2="27354"/>
                          <a14:foregroundMark x1="91742" y1="27354" x2="91290" y2="26906"/>
                          <a14:foregroundMark x1="90611" y1="23318" x2="90611" y2="23318"/>
                          <a14:foregroundMark x1="92647" y1="25561" x2="92647" y2="25561"/>
                          <a14:foregroundMark x1="92081" y1="25561" x2="92081" y2="25561"/>
                        </a14:backgroundRemoval>
                      </a14:imgEffect>
                    </a14:imgLayer>
                  </a14:imgProps>
                </a:ext>
                <a:ext uri="{28A0092B-C50C-407E-A947-70E740481C1C}">
                  <a14:useLocalDpi xmlns:a14="http://schemas.microsoft.com/office/drawing/2010/main"/>
                </a:ext>
              </a:extLst>
            </a:blip>
            <a:srcRect/>
            <a:stretch/>
          </p:blipFill>
          <p:spPr>
            <a:xfrm>
              <a:off x="4068651" y="1054446"/>
              <a:ext cx="3584822" cy="903459"/>
            </a:xfrm>
            <a:prstGeom prst="rect">
              <a:avLst/>
            </a:prstGeom>
          </p:spPr>
        </p:pic>
      </p:grpSp>
      <p:pic>
        <p:nvPicPr>
          <p:cNvPr id="4" name="Picture 3">
            <a:extLst>
              <a:ext uri="{FF2B5EF4-FFF2-40B4-BE49-F238E27FC236}">
                <a16:creationId xmlns:a16="http://schemas.microsoft.com/office/drawing/2014/main" id="{40D4BBB9-8913-0B69-0CC3-5B74289DD865}"/>
              </a:ext>
            </a:extLst>
          </p:cNvPr>
          <p:cNvPicPr>
            <a:picLocks noChangeAspect="1"/>
          </p:cNvPicPr>
          <p:nvPr/>
        </p:nvPicPr>
        <p:blipFill>
          <a:blip r:embed="rId15"/>
          <a:stretch>
            <a:fillRect/>
          </a:stretch>
        </p:blipFill>
        <p:spPr>
          <a:xfrm>
            <a:off x="7745207" y="6663600"/>
            <a:ext cx="4456780" cy="229829"/>
          </a:xfrm>
          <a:prstGeom prst="rect">
            <a:avLst/>
          </a:prstGeom>
        </p:spPr>
      </p:pic>
      <p:sp>
        <p:nvSpPr>
          <p:cNvPr id="8" name="TextBox 7">
            <a:extLst>
              <a:ext uri="{FF2B5EF4-FFF2-40B4-BE49-F238E27FC236}">
                <a16:creationId xmlns:a16="http://schemas.microsoft.com/office/drawing/2014/main" id="{D78E5EE2-3A40-41B0-EF71-BFFF0590C08D}"/>
              </a:ext>
            </a:extLst>
          </p:cNvPr>
          <p:cNvSpPr txBox="1"/>
          <p:nvPr/>
        </p:nvSpPr>
        <p:spPr>
          <a:xfrm>
            <a:off x="8374778" y="2636960"/>
            <a:ext cx="3779546" cy="369332"/>
          </a:xfrm>
          <a:prstGeom prst="rect">
            <a:avLst/>
          </a:prstGeom>
          <a:noFill/>
        </p:spPr>
        <p:txBody>
          <a:bodyPr wrap="square">
            <a:spAutoFit/>
          </a:bodyPr>
          <a:lstStyle/>
          <a:p>
            <a:pPr algn="l"/>
            <a:r>
              <a:rPr lang="en-GB" b="0" i="0" u="none" strike="noStrike" dirty="0">
                <a:effectLst/>
                <a:highlight>
                  <a:srgbClr val="FFFFFF"/>
                </a:highlight>
                <a:latin typeface="Arial" panose="020B0604020202020204" pitchFamily="34" charset="0"/>
                <a:hlinkClick r:id="rId16"/>
              </a:rPr>
              <a:t>2024: SCD Ada Lovelace Centre</a:t>
            </a:r>
          </a:p>
        </p:txBody>
      </p:sp>
    </p:spTree>
    <p:extLst>
      <p:ext uri="{BB962C8B-B14F-4D97-AF65-F5344CB8AC3E}">
        <p14:creationId xmlns:p14="http://schemas.microsoft.com/office/powerpoint/2010/main" val="1618425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3B22F2B0-2C79-4888-7F2A-02ADD547E74D}"/>
              </a:ext>
            </a:extLst>
          </p:cNvPr>
          <p:cNvSpPr/>
          <p:nvPr/>
        </p:nvSpPr>
        <p:spPr>
          <a:xfrm>
            <a:off x="77003" y="807665"/>
            <a:ext cx="5983740" cy="5000055"/>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5" name="Rounded Rectangle 4">
            <a:extLst>
              <a:ext uri="{FF2B5EF4-FFF2-40B4-BE49-F238E27FC236}">
                <a16:creationId xmlns:a16="http://schemas.microsoft.com/office/drawing/2014/main" id="{3D49C4E6-9531-5802-A8CD-DDCA451778FD}"/>
              </a:ext>
            </a:extLst>
          </p:cNvPr>
          <p:cNvSpPr/>
          <p:nvPr/>
        </p:nvSpPr>
        <p:spPr>
          <a:xfrm>
            <a:off x="6117020" y="807664"/>
            <a:ext cx="5983740" cy="5000055"/>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3" name="Slide Number Placeholder 2">
            <a:extLst>
              <a:ext uri="{FF2B5EF4-FFF2-40B4-BE49-F238E27FC236}">
                <a16:creationId xmlns:a16="http://schemas.microsoft.com/office/drawing/2014/main" id="{DA46F1E8-F1C6-A1E0-9431-E078A81717B7}"/>
              </a:ext>
            </a:extLst>
          </p:cNvPr>
          <p:cNvSpPr>
            <a:spLocks noGrp="1"/>
          </p:cNvSpPr>
          <p:nvPr>
            <p:ph type="sldNum" sz="quarter" idx="12"/>
          </p:nvPr>
        </p:nvSpPr>
        <p:spPr/>
        <p:txBody>
          <a:bodyPr/>
          <a:lstStyle/>
          <a:p>
            <a:fld id="{94601B8E-4C5D-4D9E-8821-9696CA0E0E3F}" type="slidenum">
              <a:rPr lang="en-GB" smtClean="0"/>
              <a:pPr/>
              <a:t>35</a:t>
            </a:fld>
            <a:endParaRPr lang="en-GB" dirty="0"/>
          </a:p>
        </p:txBody>
      </p:sp>
      <p:sp>
        <p:nvSpPr>
          <p:cNvPr id="2" name="Title 1">
            <a:extLst>
              <a:ext uri="{FF2B5EF4-FFF2-40B4-BE49-F238E27FC236}">
                <a16:creationId xmlns:a16="http://schemas.microsoft.com/office/drawing/2014/main" id="{605146F5-8B99-F87A-84F7-985AD0B3E519}"/>
              </a:ext>
            </a:extLst>
          </p:cNvPr>
          <p:cNvSpPr>
            <a:spLocks noGrp="1"/>
          </p:cNvSpPr>
          <p:nvPr>
            <p:ph type="title"/>
          </p:nvPr>
        </p:nvSpPr>
        <p:spPr/>
        <p:txBody>
          <a:bodyPr/>
          <a:lstStyle/>
          <a:p>
            <a:r>
              <a:rPr lang="en-US" dirty="0"/>
              <a:t>Charge carrier kinetics in semiconductors</a:t>
            </a:r>
            <a:endParaRPr lang="en-GB" dirty="0"/>
          </a:p>
        </p:txBody>
      </p:sp>
      <p:sp>
        <p:nvSpPr>
          <p:cNvPr id="20" name="Content Placeholder 3">
            <a:extLst>
              <a:ext uri="{FF2B5EF4-FFF2-40B4-BE49-F238E27FC236}">
                <a16:creationId xmlns:a16="http://schemas.microsoft.com/office/drawing/2014/main" id="{C06FC969-8281-87EB-0AB0-42ED8273D0FD}"/>
              </a:ext>
            </a:extLst>
          </p:cNvPr>
          <p:cNvSpPr txBox="1">
            <a:spLocks/>
          </p:cNvSpPr>
          <p:nvPr/>
        </p:nvSpPr>
        <p:spPr bwMode="auto">
          <a:xfrm>
            <a:off x="77004" y="955690"/>
            <a:ext cx="3527576" cy="24832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r>
              <a:rPr lang="is-IS" sz="2000" kern="0">
                <a:solidFill>
                  <a:srgbClr val="1F3088"/>
                </a:solidFill>
              </a:rPr>
              <a:t>Carrier-Mu interaction depolarises muon signal</a:t>
            </a:r>
          </a:p>
          <a:p>
            <a:pPr lvl="1">
              <a:buFont typeface="System Font Regular"/>
              <a:buChar char="→"/>
            </a:pPr>
            <a:r>
              <a:rPr lang="is-IS" sz="2000" kern="0">
                <a:solidFill>
                  <a:srgbClr val="1F3088"/>
                </a:solidFill>
              </a:rPr>
              <a:t>Relaxation rate tells</a:t>
            </a:r>
            <a:br>
              <a:rPr lang="is-IS" sz="2000" kern="0">
                <a:solidFill>
                  <a:srgbClr val="1F3088"/>
                </a:solidFill>
              </a:rPr>
            </a:br>
            <a:r>
              <a:rPr lang="is-IS" sz="2000" kern="0">
                <a:solidFill>
                  <a:srgbClr val="1F3088"/>
                </a:solidFill>
              </a:rPr>
              <a:t>carrier density</a:t>
            </a:r>
          </a:p>
          <a:p>
            <a:pPr defTabSz="914400"/>
            <a:r>
              <a:rPr lang="is-IS" sz="2000" kern="0">
                <a:solidFill>
                  <a:srgbClr val="1F3088"/>
                </a:solidFill>
              </a:rPr>
              <a:t>HIFI Laser for optically generating carriers in semiconductors</a:t>
            </a:r>
          </a:p>
        </p:txBody>
      </p:sp>
      <p:pic>
        <p:nvPicPr>
          <p:cNvPr id="6" name="Picture 5">
            <a:extLst>
              <a:ext uri="{FF2B5EF4-FFF2-40B4-BE49-F238E27FC236}">
                <a16:creationId xmlns:a16="http://schemas.microsoft.com/office/drawing/2014/main" id="{B5BA6D79-B660-BF99-7AA6-151A7880BBDE}"/>
              </a:ext>
            </a:extLst>
          </p:cNvPr>
          <p:cNvPicPr>
            <a:picLocks noChangeAspect="1"/>
          </p:cNvPicPr>
          <p:nvPr/>
        </p:nvPicPr>
        <p:blipFill>
          <a:blip r:embed="rId3"/>
          <a:stretch>
            <a:fillRect/>
          </a:stretch>
        </p:blipFill>
        <p:spPr>
          <a:xfrm>
            <a:off x="3604579" y="1029695"/>
            <a:ext cx="2333064" cy="2395343"/>
          </a:xfrm>
          <a:prstGeom prst="rect">
            <a:avLst/>
          </a:prstGeom>
        </p:spPr>
      </p:pic>
      <p:pic>
        <p:nvPicPr>
          <p:cNvPr id="8" name="Picture 7" descr="A diagram of a machine&#10;&#10;Description automatically generated">
            <a:extLst>
              <a:ext uri="{FF2B5EF4-FFF2-40B4-BE49-F238E27FC236}">
                <a16:creationId xmlns:a16="http://schemas.microsoft.com/office/drawing/2014/main" id="{50AC183C-69B6-7934-8C9E-FC1EA5C2B2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72" y="3432963"/>
            <a:ext cx="3814279" cy="2251686"/>
          </a:xfrm>
          <a:prstGeom prst="rect">
            <a:avLst/>
          </a:prstGeom>
        </p:spPr>
      </p:pic>
      <p:pic>
        <p:nvPicPr>
          <p:cNvPr id="10" name="Picture 9" descr="A diagram of a measurement&#10;&#10;Description automatically generated">
            <a:extLst>
              <a:ext uri="{FF2B5EF4-FFF2-40B4-BE49-F238E27FC236}">
                <a16:creationId xmlns:a16="http://schemas.microsoft.com/office/drawing/2014/main" id="{0A57CAF6-643A-F605-74C5-6B446943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003" y="3647068"/>
            <a:ext cx="2098720" cy="1064223"/>
          </a:xfrm>
          <a:prstGeom prst="rect">
            <a:avLst/>
          </a:prstGeom>
        </p:spPr>
      </p:pic>
      <p:sp>
        <p:nvSpPr>
          <p:cNvPr id="11" name="Content Placeholder 3">
            <a:extLst>
              <a:ext uri="{FF2B5EF4-FFF2-40B4-BE49-F238E27FC236}">
                <a16:creationId xmlns:a16="http://schemas.microsoft.com/office/drawing/2014/main" id="{98F5FF57-A16C-7F75-D80F-5B619DA131D9}"/>
              </a:ext>
            </a:extLst>
          </p:cNvPr>
          <p:cNvSpPr txBox="1">
            <a:spLocks/>
          </p:cNvSpPr>
          <p:nvPr/>
        </p:nvSpPr>
        <p:spPr bwMode="auto">
          <a:xfrm>
            <a:off x="2392210" y="4983284"/>
            <a:ext cx="3739049" cy="7757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is-IS" sz="1600" kern="0">
                <a:solidFill>
                  <a:srgbClr val="1F3088"/>
                </a:solidFill>
              </a:rPr>
              <a:t>General-purpose setup for</a:t>
            </a:r>
            <a:br>
              <a:rPr lang="is-IS" sz="1600" kern="0">
                <a:solidFill>
                  <a:srgbClr val="1F3088"/>
                </a:solidFill>
              </a:rPr>
            </a:br>
            <a:r>
              <a:rPr lang="is-IS" sz="1600" kern="0">
                <a:solidFill>
                  <a:srgbClr val="1F3088"/>
                </a:solidFill>
              </a:rPr>
              <a:t>light-pump muon-probe experiments</a:t>
            </a:r>
          </a:p>
        </p:txBody>
      </p:sp>
      <p:sp>
        <p:nvSpPr>
          <p:cNvPr id="12" name="Content Placeholder 3">
            <a:extLst>
              <a:ext uri="{FF2B5EF4-FFF2-40B4-BE49-F238E27FC236}">
                <a16:creationId xmlns:a16="http://schemas.microsoft.com/office/drawing/2014/main" id="{577E690F-7510-4698-2429-D1CF76464DC2}"/>
              </a:ext>
            </a:extLst>
          </p:cNvPr>
          <p:cNvSpPr txBox="1">
            <a:spLocks/>
          </p:cNvSpPr>
          <p:nvPr/>
        </p:nvSpPr>
        <p:spPr bwMode="auto">
          <a:xfrm>
            <a:off x="6138040" y="935619"/>
            <a:ext cx="3342290" cy="34997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r>
              <a:rPr lang="is-IS" sz="2000" kern="0">
                <a:solidFill>
                  <a:srgbClr val="1F3088"/>
                </a:solidFill>
              </a:rPr>
              <a:t>By changing the pulse delay, one can measure carrier lifetime spectrum</a:t>
            </a:r>
          </a:p>
          <a:p>
            <a:pPr lvl="1"/>
            <a:r>
              <a:rPr lang="is-IS" sz="2000" kern="0">
                <a:solidFill>
                  <a:srgbClr val="1F3088"/>
                </a:solidFill>
              </a:rPr>
              <a:t>Even in </a:t>
            </a:r>
            <a:br>
              <a:rPr lang="is-IS" sz="2000" kern="0">
                <a:solidFill>
                  <a:srgbClr val="1F3088"/>
                </a:solidFill>
              </a:rPr>
            </a:br>
            <a:r>
              <a:rPr lang="is-IS" sz="2000" kern="0">
                <a:solidFill>
                  <a:srgbClr val="1F3088"/>
                </a:solidFill>
              </a:rPr>
              <a:t>completed solar cells</a:t>
            </a:r>
          </a:p>
          <a:p>
            <a:pPr defTabSz="914400"/>
            <a:r>
              <a:rPr lang="is-IS" sz="2000" kern="0">
                <a:solidFill>
                  <a:srgbClr val="1F3088"/>
                </a:solidFill>
              </a:rPr>
              <a:t>Depth-dependent measurements enable carrier kinetics study</a:t>
            </a:r>
            <a:br>
              <a:rPr lang="is-IS" sz="2000" kern="0">
                <a:solidFill>
                  <a:srgbClr val="1F3088"/>
                </a:solidFill>
              </a:rPr>
            </a:br>
            <a:r>
              <a:rPr lang="is-IS" sz="2000" kern="0">
                <a:solidFill>
                  <a:srgbClr val="1F3088"/>
                </a:solidFill>
              </a:rPr>
              <a:t>within a wafer</a:t>
            </a:r>
          </a:p>
        </p:txBody>
      </p:sp>
      <p:pic>
        <p:nvPicPr>
          <p:cNvPr id="14" name="Picture 13"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DDB8B8F7-D961-EF7A-C151-A1557EDFAA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0147" y="861078"/>
            <a:ext cx="2607590" cy="3343064"/>
          </a:xfrm>
          <a:prstGeom prst="rect">
            <a:avLst/>
          </a:prstGeom>
        </p:spPr>
      </p:pic>
      <p:pic>
        <p:nvPicPr>
          <p:cNvPr id="16" name="Picture 15" descr="A diagram of a diagram of a block&#10;&#10;Description automatically generated with medium confidence">
            <a:extLst>
              <a:ext uri="{FF2B5EF4-FFF2-40B4-BE49-F238E27FC236}">
                <a16:creationId xmlns:a16="http://schemas.microsoft.com/office/drawing/2014/main" id="{11921544-6915-AF49-31EC-CC4A6EBF09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1088" y="3991488"/>
            <a:ext cx="3545795" cy="1679937"/>
          </a:xfrm>
          <a:prstGeom prst="rect">
            <a:avLst/>
          </a:prstGeom>
        </p:spPr>
      </p:pic>
      <p:sp>
        <p:nvSpPr>
          <p:cNvPr id="24" name="Content Placeholder 3">
            <a:extLst>
              <a:ext uri="{FF2B5EF4-FFF2-40B4-BE49-F238E27FC236}">
                <a16:creationId xmlns:a16="http://schemas.microsoft.com/office/drawing/2014/main" id="{5004B2C6-1AC6-2CDE-8E91-2DA9419D8E77}"/>
              </a:ext>
            </a:extLst>
          </p:cNvPr>
          <p:cNvSpPr txBox="1">
            <a:spLocks/>
          </p:cNvSpPr>
          <p:nvPr/>
        </p:nvSpPr>
        <p:spPr bwMode="auto">
          <a:xfrm>
            <a:off x="9857958" y="4565599"/>
            <a:ext cx="2299079" cy="952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is-IS" sz="1600" kern="0">
                <a:solidFill>
                  <a:srgbClr val="1F3088"/>
                </a:solidFill>
              </a:rPr>
              <a:t>Applicable to many semiconductors. So far:</a:t>
            </a:r>
            <a:br>
              <a:rPr lang="is-IS" sz="1600" kern="0">
                <a:solidFill>
                  <a:srgbClr val="1F3088"/>
                </a:solidFill>
              </a:rPr>
            </a:br>
            <a:r>
              <a:rPr lang="is-IS" sz="1600" kern="0">
                <a:solidFill>
                  <a:srgbClr val="1F3088"/>
                </a:solidFill>
              </a:rPr>
              <a:t>Si, Ge, SiC, GaAs</a:t>
            </a:r>
          </a:p>
        </p:txBody>
      </p:sp>
      <p:sp>
        <p:nvSpPr>
          <p:cNvPr id="27" name="Rounded Rectangle 26">
            <a:extLst>
              <a:ext uri="{FF2B5EF4-FFF2-40B4-BE49-F238E27FC236}">
                <a16:creationId xmlns:a16="http://schemas.microsoft.com/office/drawing/2014/main" id="{93AAA6EF-DA1D-021D-A4CE-0FF52BEEB3CA}"/>
              </a:ext>
            </a:extLst>
          </p:cNvPr>
          <p:cNvSpPr/>
          <p:nvPr/>
        </p:nvSpPr>
        <p:spPr>
          <a:xfrm>
            <a:off x="72743" y="5861133"/>
            <a:ext cx="10847506" cy="944422"/>
          </a:xfrm>
          <a:prstGeom prst="roundRect">
            <a:avLst>
              <a:gd name="adj" fmla="val 13777"/>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28" name="Content Placeholder 3">
            <a:extLst>
              <a:ext uri="{FF2B5EF4-FFF2-40B4-BE49-F238E27FC236}">
                <a16:creationId xmlns:a16="http://schemas.microsoft.com/office/drawing/2014/main" id="{7B08DC6D-8332-1E57-BF18-4955BCB59DE5}"/>
              </a:ext>
            </a:extLst>
          </p:cNvPr>
          <p:cNvSpPr txBox="1">
            <a:spLocks/>
          </p:cNvSpPr>
          <p:nvPr/>
        </p:nvSpPr>
        <p:spPr bwMode="auto">
          <a:xfrm>
            <a:off x="418247" y="5861134"/>
            <a:ext cx="4815903" cy="944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is-IS" sz="1600" kern="0">
                <a:solidFill>
                  <a:srgbClr val="1F3088"/>
                </a:solidFill>
              </a:rPr>
              <a:t>Review of Scientific Instruments 87, 125111 (2016).</a:t>
            </a:r>
          </a:p>
          <a:p>
            <a:pPr marL="0" indent="0" defTabSz="914400">
              <a:buNone/>
            </a:pPr>
            <a:r>
              <a:rPr lang="is-IS" sz="1600" kern="0">
                <a:solidFill>
                  <a:srgbClr val="1F3088"/>
                </a:solidFill>
              </a:rPr>
              <a:t>Phys. Rev. Lett. 119, 226601 (2017).</a:t>
            </a:r>
          </a:p>
          <a:p>
            <a:pPr marL="0" indent="0" defTabSz="914400">
              <a:buNone/>
            </a:pPr>
            <a:r>
              <a:rPr lang="is-IS" sz="1600" kern="0">
                <a:solidFill>
                  <a:srgbClr val="1F3088"/>
                </a:solidFill>
              </a:rPr>
              <a:t>Appl. Phys. Lett. 115, 112101 (2019).</a:t>
            </a:r>
          </a:p>
          <a:p>
            <a:pPr marL="0" indent="0" defTabSz="914400">
              <a:buNone/>
            </a:pPr>
            <a:endParaRPr lang="is-IS" sz="1600" kern="0">
              <a:solidFill>
                <a:srgbClr val="1F3088"/>
              </a:solidFill>
            </a:endParaRPr>
          </a:p>
        </p:txBody>
      </p:sp>
      <p:sp>
        <p:nvSpPr>
          <p:cNvPr id="29" name="Content Placeholder 3">
            <a:extLst>
              <a:ext uri="{FF2B5EF4-FFF2-40B4-BE49-F238E27FC236}">
                <a16:creationId xmlns:a16="http://schemas.microsoft.com/office/drawing/2014/main" id="{CCE5ABF9-9272-84F4-BD8E-842F51CE8C87}"/>
              </a:ext>
            </a:extLst>
          </p:cNvPr>
          <p:cNvSpPr txBox="1">
            <a:spLocks/>
          </p:cNvSpPr>
          <p:nvPr/>
        </p:nvSpPr>
        <p:spPr bwMode="auto">
          <a:xfrm>
            <a:off x="5543387" y="5861133"/>
            <a:ext cx="5355836" cy="944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is-IS" sz="1600" kern="0">
                <a:solidFill>
                  <a:srgbClr val="1F3088"/>
                </a:solidFill>
              </a:rPr>
              <a:t>Appl. Phys. Lett. 118, 252105 (2021).</a:t>
            </a:r>
          </a:p>
          <a:p>
            <a:pPr marL="0" indent="0" defTabSz="914400">
              <a:buNone/>
            </a:pPr>
            <a:r>
              <a:rPr lang="is-IS" sz="1600" kern="0">
                <a:solidFill>
                  <a:srgbClr val="1F3088"/>
                </a:solidFill>
              </a:rPr>
              <a:t>Journal of Applied Physics 132, 065704 (2022).</a:t>
            </a:r>
          </a:p>
          <a:p>
            <a:pPr marL="0" indent="0" defTabSz="914400">
              <a:buNone/>
            </a:pPr>
            <a:r>
              <a:rPr lang="is-IS" sz="1600" kern="0">
                <a:solidFill>
                  <a:srgbClr val="1F3088"/>
                </a:solidFill>
              </a:rPr>
              <a:t>Journal of Applied Physics 136, 055707 (2024).</a:t>
            </a:r>
          </a:p>
        </p:txBody>
      </p:sp>
    </p:spTree>
    <p:extLst>
      <p:ext uri="{BB962C8B-B14F-4D97-AF65-F5344CB8AC3E}">
        <p14:creationId xmlns:p14="http://schemas.microsoft.com/office/powerpoint/2010/main" val="3114808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B9C01-0387-AC7E-ECE5-C24EA661B6FD}"/>
              </a:ext>
            </a:extLst>
          </p:cNvPr>
          <p:cNvSpPr>
            <a:spLocks noGrp="1"/>
          </p:cNvSpPr>
          <p:nvPr>
            <p:ph type="title"/>
          </p:nvPr>
        </p:nvSpPr>
        <p:spPr/>
        <p:txBody>
          <a:bodyPr/>
          <a:lstStyle/>
          <a:p>
            <a:r>
              <a:rPr lang="en-GB"/>
              <a:t>Radio- Frequency techniques – Final State determination </a:t>
            </a:r>
          </a:p>
        </p:txBody>
      </p:sp>
      <p:pic>
        <p:nvPicPr>
          <p:cNvPr id="5" name="Picture 4">
            <a:extLst>
              <a:ext uri="{FF2B5EF4-FFF2-40B4-BE49-F238E27FC236}">
                <a16:creationId xmlns:a16="http://schemas.microsoft.com/office/drawing/2014/main" id="{7C33BB7B-82B9-0A5E-D6AD-F3BA897B558A}"/>
              </a:ext>
            </a:extLst>
          </p:cNvPr>
          <p:cNvPicPr>
            <a:picLocks noChangeAspect="1"/>
          </p:cNvPicPr>
          <p:nvPr/>
        </p:nvPicPr>
        <p:blipFill>
          <a:blip r:embed="rId2"/>
          <a:stretch>
            <a:fillRect/>
          </a:stretch>
        </p:blipFill>
        <p:spPr>
          <a:xfrm>
            <a:off x="662756" y="1800554"/>
            <a:ext cx="3690929" cy="2161326"/>
          </a:xfrm>
          <a:prstGeom prst="rect">
            <a:avLst/>
          </a:prstGeom>
        </p:spPr>
      </p:pic>
      <p:sp>
        <p:nvSpPr>
          <p:cNvPr id="6" name="TextBox 5">
            <a:extLst>
              <a:ext uri="{FF2B5EF4-FFF2-40B4-BE49-F238E27FC236}">
                <a16:creationId xmlns:a16="http://schemas.microsoft.com/office/drawing/2014/main" id="{703A0FF4-B718-AD27-1134-8A35BE2AF015}"/>
              </a:ext>
            </a:extLst>
          </p:cNvPr>
          <p:cNvSpPr txBox="1"/>
          <p:nvPr/>
        </p:nvSpPr>
        <p:spPr>
          <a:xfrm>
            <a:off x="144884" y="4105071"/>
            <a:ext cx="5884497" cy="3093154"/>
          </a:xfrm>
          <a:prstGeom prst="rect">
            <a:avLst/>
          </a:prstGeom>
          <a:solidFill>
            <a:schemeClr val="bg1"/>
          </a:solidFill>
        </p:spPr>
        <p:txBody>
          <a:bodyPr wrap="square" rtlCol="0">
            <a:spAutoFit/>
          </a:bodyPr>
          <a:lstStyle/>
          <a:p>
            <a:r>
              <a:rPr lang="en-GB"/>
              <a:t>Mu reacting with 8 nm GNPs (6G TF)</a:t>
            </a:r>
          </a:p>
          <a:p>
            <a:endParaRPr lang="en-GB"/>
          </a:p>
          <a:p>
            <a:r>
              <a:rPr lang="en-GB"/>
              <a:t>Sequence of events …</a:t>
            </a:r>
          </a:p>
          <a:p>
            <a:pPr marL="285750" indent="-285750">
              <a:spcBef>
                <a:spcPts val="600"/>
              </a:spcBef>
              <a:buFont typeface="Arial" panose="020B0604020202020204" pitchFamily="34" charset="0"/>
              <a:buChar char="•"/>
            </a:pPr>
            <a:r>
              <a:rPr lang="en-GB"/>
              <a:t>Mu formed in silica escapes the mesopores,</a:t>
            </a:r>
          </a:p>
          <a:p>
            <a:pPr marL="285750" indent="-285750">
              <a:spcBef>
                <a:spcPts val="600"/>
              </a:spcBef>
              <a:buFont typeface="Arial" panose="020B0604020202020204" pitchFamily="34" charset="0"/>
              <a:buChar char="•"/>
            </a:pPr>
            <a:r>
              <a:rPr lang="en-GB"/>
              <a:t>Quickly diffuses to a GNP,</a:t>
            </a:r>
          </a:p>
          <a:p>
            <a:pPr marL="285750" indent="-285750">
              <a:spcBef>
                <a:spcPts val="600"/>
              </a:spcBef>
              <a:buFont typeface="Arial" panose="020B0604020202020204" pitchFamily="34" charset="0"/>
              <a:buChar char="•"/>
            </a:pPr>
            <a:r>
              <a:rPr lang="en-GB"/>
              <a:t>Loses e</a:t>
            </a:r>
            <a:r>
              <a:rPr lang="en-GB" baseline="30000"/>
              <a:t>-</a:t>
            </a:r>
            <a:r>
              <a:rPr lang="en-GB"/>
              <a:t> spin to metal, i.e. Mu -&gt; µ</a:t>
            </a:r>
            <a:r>
              <a:rPr lang="en-GB" baseline="30000"/>
              <a:t>+</a:t>
            </a:r>
            <a:br>
              <a:rPr lang="en-GB" baseline="30000"/>
            </a:br>
            <a:r>
              <a:rPr lang="en-GB"/>
              <a:t>(chemisorption reaction), hence Mu relaxation</a:t>
            </a:r>
            <a:endParaRPr lang="en-GB" baseline="30000"/>
          </a:p>
          <a:p>
            <a:pPr marL="285750" indent="-285750">
              <a:buFont typeface="Arial" panose="020B0604020202020204" pitchFamily="34" charset="0"/>
              <a:buChar char="•"/>
            </a:pPr>
            <a:endParaRPr lang="en-GB"/>
          </a:p>
          <a:p>
            <a:endParaRPr lang="en-GB"/>
          </a:p>
          <a:p>
            <a:endParaRPr lang="en-GB"/>
          </a:p>
        </p:txBody>
      </p:sp>
      <p:sp>
        <p:nvSpPr>
          <p:cNvPr id="7" name="TextBox 6">
            <a:extLst>
              <a:ext uri="{FF2B5EF4-FFF2-40B4-BE49-F238E27FC236}">
                <a16:creationId xmlns:a16="http://schemas.microsoft.com/office/drawing/2014/main" id="{FD70DD81-A8CA-7E16-D9DC-73D8315C7C68}"/>
              </a:ext>
            </a:extLst>
          </p:cNvPr>
          <p:cNvSpPr txBox="1"/>
          <p:nvPr/>
        </p:nvSpPr>
        <p:spPr>
          <a:xfrm>
            <a:off x="555751" y="1065179"/>
            <a:ext cx="4467890" cy="369332"/>
          </a:xfrm>
          <a:prstGeom prst="rect">
            <a:avLst/>
          </a:prstGeom>
          <a:noFill/>
        </p:spPr>
        <p:txBody>
          <a:bodyPr wrap="none" rtlCol="0">
            <a:spAutoFit/>
          </a:bodyPr>
          <a:lstStyle/>
          <a:p>
            <a:r>
              <a:rPr lang="en-GB"/>
              <a:t>Example from work on Gold nanoparticles</a:t>
            </a:r>
          </a:p>
        </p:txBody>
      </p:sp>
      <p:pic>
        <p:nvPicPr>
          <p:cNvPr id="8" name="Picture 7">
            <a:extLst>
              <a:ext uri="{FF2B5EF4-FFF2-40B4-BE49-F238E27FC236}">
                <a16:creationId xmlns:a16="http://schemas.microsoft.com/office/drawing/2014/main" id="{9C8811C0-2281-8C46-4EA2-BB0658FE420E}"/>
              </a:ext>
            </a:extLst>
          </p:cNvPr>
          <p:cNvPicPr>
            <a:picLocks noChangeAspect="1"/>
          </p:cNvPicPr>
          <p:nvPr/>
        </p:nvPicPr>
        <p:blipFill>
          <a:blip r:embed="rId3"/>
          <a:stretch>
            <a:fillRect/>
          </a:stretch>
        </p:blipFill>
        <p:spPr>
          <a:xfrm>
            <a:off x="7280378" y="967304"/>
            <a:ext cx="2461277" cy="3137767"/>
          </a:xfrm>
          <a:prstGeom prst="rect">
            <a:avLst/>
          </a:prstGeom>
        </p:spPr>
      </p:pic>
      <p:sp>
        <p:nvSpPr>
          <p:cNvPr id="9" name="TextBox 8">
            <a:extLst>
              <a:ext uri="{FF2B5EF4-FFF2-40B4-BE49-F238E27FC236}">
                <a16:creationId xmlns:a16="http://schemas.microsoft.com/office/drawing/2014/main" id="{62F8D784-6FD9-6E13-294B-1E92673EB34F}"/>
              </a:ext>
            </a:extLst>
          </p:cNvPr>
          <p:cNvSpPr txBox="1"/>
          <p:nvPr/>
        </p:nvSpPr>
        <p:spPr>
          <a:xfrm>
            <a:off x="5892826" y="4184551"/>
            <a:ext cx="5607832" cy="2308324"/>
          </a:xfrm>
          <a:prstGeom prst="rect">
            <a:avLst/>
          </a:prstGeom>
          <a:noFill/>
        </p:spPr>
        <p:txBody>
          <a:bodyPr wrap="square" rtlCol="0">
            <a:spAutoFit/>
          </a:bodyPr>
          <a:lstStyle/>
          <a:p>
            <a:r>
              <a:rPr lang="en-GB"/>
              <a:t>Mu is ‘disappearing’, but how do we know the final state is diamagnetic (µ</a:t>
            </a:r>
            <a:r>
              <a:rPr lang="en-GB" baseline="30000"/>
              <a:t>+</a:t>
            </a:r>
            <a:r>
              <a:rPr lang="en-GB"/>
              <a:t>)?</a:t>
            </a:r>
          </a:p>
          <a:p>
            <a:endParaRPr lang="en-GB"/>
          </a:p>
          <a:p>
            <a:r>
              <a:rPr lang="en-GB"/>
              <a:t>RF-</a:t>
            </a:r>
            <a:r>
              <a:rPr lang="en-GB" err="1"/>
              <a:t>uSR</a:t>
            </a:r>
            <a:r>
              <a:rPr lang="en-GB"/>
              <a:t> is the answer!</a:t>
            </a:r>
          </a:p>
          <a:p>
            <a:endParaRPr lang="en-GB"/>
          </a:p>
          <a:p>
            <a:r>
              <a:rPr lang="en-GB"/>
              <a:t>There is a huge increase in the resonance amplitude when GNPs are present (black curve) compared to the bare silica (red curve)</a:t>
            </a:r>
          </a:p>
        </p:txBody>
      </p:sp>
    </p:spTree>
    <p:extLst>
      <p:ext uri="{BB962C8B-B14F-4D97-AF65-F5344CB8AC3E}">
        <p14:creationId xmlns:p14="http://schemas.microsoft.com/office/powerpoint/2010/main" val="358286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230B-9952-51D5-35EB-8C247146C493}"/>
              </a:ext>
            </a:extLst>
          </p:cNvPr>
          <p:cNvSpPr>
            <a:spLocks noGrp="1"/>
          </p:cNvSpPr>
          <p:nvPr>
            <p:ph type="title"/>
          </p:nvPr>
        </p:nvSpPr>
        <p:spPr/>
        <p:txBody>
          <a:bodyPr/>
          <a:lstStyle/>
          <a:p>
            <a:r>
              <a:rPr lang="en-GB"/>
              <a:t>Endeavour</a:t>
            </a:r>
          </a:p>
        </p:txBody>
      </p:sp>
      <p:pic>
        <p:nvPicPr>
          <p:cNvPr id="4" name="Picture 3">
            <a:extLst>
              <a:ext uri="{FF2B5EF4-FFF2-40B4-BE49-F238E27FC236}">
                <a16:creationId xmlns:a16="http://schemas.microsoft.com/office/drawing/2014/main" id="{EAEA6F5F-5E90-D35F-5224-AA0BC7408465}"/>
              </a:ext>
            </a:extLst>
          </p:cNvPr>
          <p:cNvPicPr>
            <a:picLocks noChangeAspect="1"/>
          </p:cNvPicPr>
          <p:nvPr/>
        </p:nvPicPr>
        <p:blipFill>
          <a:blip r:embed="rId2"/>
          <a:stretch>
            <a:fillRect/>
          </a:stretch>
        </p:blipFill>
        <p:spPr>
          <a:xfrm>
            <a:off x="1138793" y="4482399"/>
            <a:ext cx="1126331" cy="826571"/>
          </a:xfrm>
          <a:prstGeom prst="rect">
            <a:avLst/>
          </a:prstGeom>
        </p:spPr>
      </p:pic>
      <p:pic>
        <p:nvPicPr>
          <p:cNvPr id="5" name="Picture 4">
            <a:extLst>
              <a:ext uri="{FF2B5EF4-FFF2-40B4-BE49-F238E27FC236}">
                <a16:creationId xmlns:a16="http://schemas.microsoft.com/office/drawing/2014/main" id="{300B8D70-7791-6C01-648D-F3F1C37EFB95}"/>
              </a:ext>
            </a:extLst>
          </p:cNvPr>
          <p:cNvPicPr>
            <a:picLocks noChangeAspect="1"/>
          </p:cNvPicPr>
          <p:nvPr/>
        </p:nvPicPr>
        <p:blipFill>
          <a:blip r:embed="rId3"/>
          <a:stretch>
            <a:fillRect/>
          </a:stretch>
        </p:blipFill>
        <p:spPr>
          <a:xfrm>
            <a:off x="2186910" y="6055557"/>
            <a:ext cx="1800225" cy="535781"/>
          </a:xfrm>
          <a:prstGeom prst="rect">
            <a:avLst/>
          </a:prstGeom>
        </p:spPr>
      </p:pic>
      <p:pic>
        <p:nvPicPr>
          <p:cNvPr id="6" name="Picture 5">
            <a:extLst>
              <a:ext uri="{FF2B5EF4-FFF2-40B4-BE49-F238E27FC236}">
                <a16:creationId xmlns:a16="http://schemas.microsoft.com/office/drawing/2014/main" id="{7A90FC2C-8339-FF59-0EFA-170631813CD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6112" y="1905610"/>
            <a:ext cx="1438590" cy="84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7594732-302A-A028-203E-5A21247B26EF}"/>
              </a:ext>
            </a:extLst>
          </p:cNvPr>
          <p:cNvPicPr>
            <a:picLocks noChangeAspect="1"/>
          </p:cNvPicPr>
          <p:nvPr/>
        </p:nvPicPr>
        <p:blipFill>
          <a:blip r:embed="rId5"/>
          <a:stretch>
            <a:fillRect/>
          </a:stretch>
        </p:blipFill>
        <p:spPr>
          <a:xfrm>
            <a:off x="8397025" y="1073586"/>
            <a:ext cx="1740506" cy="784517"/>
          </a:xfrm>
          <a:prstGeom prst="rect">
            <a:avLst/>
          </a:prstGeom>
        </p:spPr>
      </p:pic>
      <p:pic>
        <p:nvPicPr>
          <p:cNvPr id="8" name="Picture 7">
            <a:extLst>
              <a:ext uri="{FF2B5EF4-FFF2-40B4-BE49-F238E27FC236}">
                <a16:creationId xmlns:a16="http://schemas.microsoft.com/office/drawing/2014/main" id="{62A1684E-25E7-9893-17E3-4329284543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867" y="3002275"/>
            <a:ext cx="1165710" cy="804044"/>
          </a:xfrm>
          <a:prstGeom prst="rect">
            <a:avLst/>
          </a:prstGeom>
        </p:spPr>
      </p:pic>
      <p:pic>
        <p:nvPicPr>
          <p:cNvPr id="9" name="Picture 8">
            <a:extLst>
              <a:ext uri="{FF2B5EF4-FFF2-40B4-BE49-F238E27FC236}">
                <a16:creationId xmlns:a16="http://schemas.microsoft.com/office/drawing/2014/main" id="{09EE4023-ACE5-9FBF-6FCD-13553F5213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7607" y="4590871"/>
            <a:ext cx="1079342" cy="913410"/>
          </a:xfrm>
          <a:prstGeom prst="rect">
            <a:avLst/>
          </a:prstGeom>
        </p:spPr>
      </p:pic>
      <p:pic>
        <p:nvPicPr>
          <p:cNvPr id="10" name="Content Placeholder 5">
            <a:extLst>
              <a:ext uri="{FF2B5EF4-FFF2-40B4-BE49-F238E27FC236}">
                <a16:creationId xmlns:a16="http://schemas.microsoft.com/office/drawing/2014/main" id="{8B93C61A-664D-4337-CD13-FF5820A271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3867" y="1041891"/>
            <a:ext cx="1334058" cy="711734"/>
          </a:xfrm>
          <a:prstGeom prst="rect">
            <a:avLst/>
          </a:prstGeom>
        </p:spPr>
      </p:pic>
      <p:pic>
        <p:nvPicPr>
          <p:cNvPr id="11" name="Picture 10" descr="LMXblend10 fromLC">
            <a:extLst>
              <a:ext uri="{FF2B5EF4-FFF2-40B4-BE49-F238E27FC236}">
                <a16:creationId xmlns:a16="http://schemas.microsoft.com/office/drawing/2014/main" id="{BC98639F-09D5-D052-9F21-D16C7956320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2953" r="7973" b="9596"/>
          <a:stretch>
            <a:fillRect/>
          </a:stretch>
        </p:blipFill>
        <p:spPr bwMode="auto">
          <a:xfrm>
            <a:off x="8772823" y="2258431"/>
            <a:ext cx="917988" cy="74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B5408644-E7D5-2C60-721C-34C35D0AACA2}"/>
              </a:ext>
            </a:extLst>
          </p:cNvPr>
          <p:cNvPicPr>
            <a:picLocks noChangeAspect="1"/>
          </p:cNvPicPr>
          <p:nvPr/>
        </p:nvPicPr>
        <p:blipFill>
          <a:blip r:embed="rId10"/>
          <a:stretch>
            <a:fillRect/>
          </a:stretch>
        </p:blipFill>
        <p:spPr>
          <a:xfrm>
            <a:off x="8697900" y="3375116"/>
            <a:ext cx="1138756" cy="862405"/>
          </a:xfrm>
          <a:prstGeom prst="rect">
            <a:avLst/>
          </a:prstGeom>
        </p:spPr>
      </p:pic>
      <p:pic>
        <p:nvPicPr>
          <p:cNvPr id="13" name="Picture 12">
            <a:extLst>
              <a:ext uri="{FF2B5EF4-FFF2-40B4-BE49-F238E27FC236}">
                <a16:creationId xmlns:a16="http://schemas.microsoft.com/office/drawing/2014/main" id="{91DCDF24-68EC-B2C1-18AE-9814388F1A6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72823" y="5668140"/>
            <a:ext cx="818730" cy="1039694"/>
          </a:xfrm>
          <a:prstGeom prst="rect">
            <a:avLst/>
          </a:prstGeom>
        </p:spPr>
      </p:pic>
      <p:sp>
        <p:nvSpPr>
          <p:cNvPr id="14" name="TextBox 13">
            <a:extLst>
              <a:ext uri="{FF2B5EF4-FFF2-40B4-BE49-F238E27FC236}">
                <a16:creationId xmlns:a16="http://schemas.microsoft.com/office/drawing/2014/main" id="{B99DF911-DF5B-EC20-68E3-340F62E14ACF}"/>
              </a:ext>
            </a:extLst>
          </p:cNvPr>
          <p:cNvSpPr txBox="1"/>
          <p:nvPr/>
        </p:nvSpPr>
        <p:spPr>
          <a:xfrm>
            <a:off x="2577652" y="1008009"/>
            <a:ext cx="3137397" cy="424731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Super-</a:t>
            </a:r>
            <a:r>
              <a:rPr kumimoji="0" lang="en-GB" sz="1350" b="0" i="0" u="none" strike="noStrike" kern="0" cap="none" spc="0" normalizeH="0" baseline="0" noProof="0" err="1">
                <a:ln>
                  <a:noFill/>
                </a:ln>
                <a:solidFill>
                  <a:srgbClr val="2E2C61"/>
                </a:solidFill>
                <a:effectLst/>
                <a:uLnTx/>
                <a:uFillTx/>
              </a:rPr>
              <a:t>MuSR</a:t>
            </a:r>
            <a:r>
              <a:rPr kumimoji="0" lang="en-GB" sz="1350" b="0" i="0" u="none" strike="noStrike" kern="0" cap="none" spc="0" normalizeH="0" baseline="0" noProof="0">
                <a:ln>
                  <a:noFill/>
                </a:ln>
                <a:solidFill>
                  <a:srgbClr val="2E2C61"/>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20x current data rate (1Tb/cycle)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HRPD-X : 40 fold increase in data size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Should still be manageable.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WISH-II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MUSHROOM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Count rate : 40x LET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p:txBody>
      </p:sp>
      <p:sp>
        <p:nvSpPr>
          <p:cNvPr id="15" name="TextBox 14">
            <a:extLst>
              <a:ext uri="{FF2B5EF4-FFF2-40B4-BE49-F238E27FC236}">
                <a16:creationId xmlns:a16="http://schemas.microsoft.com/office/drawing/2014/main" id="{54CF518B-4DF7-3EBA-4515-CA2C6AADCB44}"/>
              </a:ext>
            </a:extLst>
          </p:cNvPr>
          <p:cNvSpPr txBox="1"/>
          <p:nvPr/>
        </p:nvSpPr>
        <p:spPr>
          <a:xfrm>
            <a:off x="6099469" y="823810"/>
            <a:ext cx="2506817" cy="59093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SANDALS-II :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Count rate x5 due to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Coverage*efficiency*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Collimation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LMX : factor 10 vs SXD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sym typeface="Symbol" panose="05050102010706020507" pitchFamily="18" charset="2"/>
              </a:rPr>
              <a:t>-MAP</a:t>
            </a:r>
            <a:r>
              <a:rPr kumimoji="0" lang="en-GB" sz="1350" b="0" i="0" u="none" strike="noStrike" kern="0" cap="none" spc="0" normalizeH="0" baseline="0" noProof="0">
                <a:ln>
                  <a:noFill/>
                </a:ln>
                <a:solidFill>
                  <a:srgbClr val="2E2C61"/>
                </a:solidFill>
                <a:effectLst/>
                <a:uLnTx/>
                <a:uFillTx/>
              </a:rPr>
              <a:t>: bridge capability gap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Between ENGIN-X and IMAT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Resolution/flux</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OSIRIS+ : flux gain (guide) x5</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Silicon detector upgrade x2 coverage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TOSCA+ : use of PSD</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2E2C61"/>
                </a:solidFill>
                <a:effectLst/>
                <a:uLnTx/>
                <a:uFillTx/>
              </a:rPr>
              <a:t>130 to &gt;14000 pixels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2E2C61"/>
              </a:solidFill>
              <a:effectLst/>
              <a:uLnTx/>
              <a:uFillTx/>
            </a:endParaRPr>
          </a:p>
        </p:txBody>
      </p:sp>
      <p:sp>
        <p:nvSpPr>
          <p:cNvPr id="16" name="Oval 15">
            <a:extLst>
              <a:ext uri="{FF2B5EF4-FFF2-40B4-BE49-F238E27FC236}">
                <a16:creationId xmlns:a16="http://schemas.microsoft.com/office/drawing/2014/main" id="{0FA59589-D600-DB58-E414-46659D1AE220}"/>
              </a:ext>
            </a:extLst>
          </p:cNvPr>
          <p:cNvSpPr/>
          <p:nvPr/>
        </p:nvSpPr>
        <p:spPr>
          <a:xfrm>
            <a:off x="676539" y="736471"/>
            <a:ext cx="4992624" cy="122167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6740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CBA2E60D-D12C-75F0-6452-73EB14830E59}"/>
              </a:ext>
            </a:extLst>
          </p:cNvPr>
          <p:cNvSpPr txBox="1">
            <a:spLocks/>
          </p:cNvSpPr>
          <p:nvPr/>
        </p:nvSpPr>
        <p:spPr>
          <a:xfrm>
            <a:off x="-114385" y="953929"/>
            <a:ext cx="5249491" cy="48142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kern="10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GB" sz="1600" kern="100">
                <a:effectLst/>
                <a:latin typeface="Calibri" panose="020F0502020204030204" pitchFamily="34" charset="0"/>
                <a:ea typeface="Calibri" panose="020F0502020204030204" pitchFamily="34" charset="0"/>
                <a:cs typeface="Times New Roman" panose="02020603050405020304" pitchFamily="18" charset="0"/>
              </a:rPr>
              <a:t>A team of researchers from Universities of Osaka, Tokyo and Kyushu and KEK, RIKEN, ISIS have collaborated on research on two experiments </a:t>
            </a:r>
          </a:p>
          <a:p>
            <a:pPr lvl="1">
              <a:lnSpc>
                <a:spcPct val="107000"/>
              </a:lnSpc>
              <a:spcAft>
                <a:spcPts val="800"/>
              </a:spcAft>
            </a:pPr>
            <a:r>
              <a:rPr lang="en-GB" sz="1600" kern="100">
                <a:latin typeface="Calibri" panose="020F0502020204030204" pitchFamily="34" charset="0"/>
                <a:ea typeface="Calibri" panose="020F0502020204030204" pitchFamily="34" charset="0"/>
                <a:cs typeface="Times New Roman" panose="02020603050405020304" pitchFamily="18" charset="0"/>
              </a:rPr>
              <a:t>Investigating the effects of cosmic muons on semiconducting devices.</a:t>
            </a:r>
          </a:p>
          <a:p>
            <a:pPr lvl="1">
              <a:lnSpc>
                <a:spcPct val="107000"/>
              </a:lnSpc>
              <a:spcAft>
                <a:spcPts val="800"/>
              </a:spcAft>
            </a:pPr>
            <a:r>
              <a:rPr lang="en-GB" sz="1600" kern="100">
                <a:latin typeface="Calibri" panose="020F0502020204030204" pitchFamily="34" charset="0"/>
                <a:ea typeface="Calibri" panose="020F0502020204030204" pitchFamily="34" charset="0"/>
                <a:cs typeface="Times New Roman" panose="02020603050405020304" pitchFamily="18" charset="0"/>
              </a:rPr>
              <a:t>Negative muons give a higher error rate than positive muons </a:t>
            </a:r>
          </a:p>
          <a:p>
            <a:pPr lvl="1">
              <a:lnSpc>
                <a:spcPct val="107000"/>
              </a:lnSpc>
              <a:spcAft>
                <a:spcPts val="800"/>
              </a:spcAft>
            </a:pPr>
            <a:r>
              <a:rPr lang="en-GB" sz="1600" kern="100">
                <a:latin typeface="Calibri" panose="020F0502020204030204" pitchFamily="34" charset="0"/>
                <a:cs typeface="Times New Roman" panose="02020603050405020304" pitchFamily="18" charset="0"/>
              </a:rPr>
              <a:t>Measuring the emissions from negative muon capture helps understand the effects</a:t>
            </a:r>
            <a:endParaRPr lang="en-GB"/>
          </a:p>
        </p:txBody>
      </p:sp>
      <p:pic>
        <p:nvPicPr>
          <p:cNvPr id="6" name="Picture 5" descr="A group of people standing in a room&#10;&#10;Description automatically generated">
            <a:extLst>
              <a:ext uri="{FF2B5EF4-FFF2-40B4-BE49-F238E27FC236}">
                <a16:creationId xmlns:a16="http://schemas.microsoft.com/office/drawing/2014/main" id="{8BEB0569-3DE8-7497-C0C3-1A52D0DF4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5179" y="302174"/>
            <a:ext cx="4078526" cy="3058895"/>
          </a:xfrm>
          <a:prstGeom prst="rect">
            <a:avLst/>
          </a:prstGeom>
        </p:spPr>
      </p:pic>
      <p:sp>
        <p:nvSpPr>
          <p:cNvPr id="3" name="Title 2">
            <a:extLst>
              <a:ext uri="{FF2B5EF4-FFF2-40B4-BE49-F238E27FC236}">
                <a16:creationId xmlns:a16="http://schemas.microsoft.com/office/drawing/2014/main" id="{9568BDDF-1C5D-841F-4BDF-897578FB09E0}"/>
              </a:ext>
            </a:extLst>
          </p:cNvPr>
          <p:cNvSpPr>
            <a:spLocks noGrp="1"/>
          </p:cNvSpPr>
          <p:nvPr>
            <p:ph type="title"/>
          </p:nvPr>
        </p:nvSpPr>
        <p:spPr/>
        <p:txBody>
          <a:bodyPr/>
          <a:lstStyle/>
          <a:p>
            <a:r>
              <a:rPr lang="en-GB"/>
              <a:t>Effects of Muons on Electronics</a:t>
            </a:r>
          </a:p>
        </p:txBody>
      </p:sp>
      <p:pic>
        <p:nvPicPr>
          <p:cNvPr id="1026" name="Picture 2">
            <a:extLst>
              <a:ext uri="{FF2B5EF4-FFF2-40B4-BE49-F238E27FC236}">
                <a16:creationId xmlns:a16="http://schemas.microsoft.com/office/drawing/2014/main" id="{1428AC50-BF8B-19C5-CB31-69881F5BE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869" y="3681842"/>
            <a:ext cx="5555315" cy="26114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56D9A1A-E344-771B-4042-0B6F82EC0944}"/>
              </a:ext>
            </a:extLst>
          </p:cNvPr>
          <p:cNvPicPr>
            <a:picLocks noChangeAspect="1"/>
          </p:cNvPicPr>
          <p:nvPr/>
        </p:nvPicPr>
        <p:blipFill>
          <a:blip r:embed="rId4"/>
          <a:stretch>
            <a:fillRect/>
          </a:stretch>
        </p:blipFill>
        <p:spPr>
          <a:xfrm>
            <a:off x="40171" y="5051976"/>
            <a:ext cx="4790247" cy="1708495"/>
          </a:xfrm>
          <a:prstGeom prst="rect">
            <a:avLst/>
          </a:prstGeom>
        </p:spPr>
      </p:pic>
    </p:spTree>
    <p:extLst>
      <p:ext uri="{BB962C8B-B14F-4D97-AF65-F5344CB8AC3E}">
        <p14:creationId xmlns:p14="http://schemas.microsoft.com/office/powerpoint/2010/main" val="311635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8947" y="895495"/>
            <a:ext cx="4006225" cy="3139321"/>
          </a:xfrm>
          <a:prstGeom prst="rect">
            <a:avLst/>
          </a:prstGeom>
          <a:noFill/>
        </p:spPr>
        <p:txBody>
          <a:bodyPr wrap="none" rtlCol="0">
            <a:spAutoFit/>
          </a:bodyPr>
          <a:lstStyle/>
          <a:p>
            <a:r>
              <a:rPr lang="en-GB"/>
              <a:t>Clear evidence of surface enrichment</a:t>
            </a:r>
          </a:p>
          <a:p>
            <a:endParaRPr lang="en-GB"/>
          </a:p>
          <a:p>
            <a:r>
              <a:rPr lang="en-GB"/>
              <a:t>Probed non-destructively </a:t>
            </a:r>
          </a:p>
          <a:p>
            <a:endParaRPr lang="en-GB"/>
          </a:p>
          <a:p>
            <a:r>
              <a:rPr lang="en-GB"/>
              <a:t>Core composition:</a:t>
            </a:r>
          </a:p>
          <a:p>
            <a:r>
              <a:rPr lang="en-GB"/>
              <a:t>	 51(1) </a:t>
            </a:r>
            <a:r>
              <a:rPr lang="en-GB" err="1"/>
              <a:t>wt</a:t>
            </a:r>
            <a:r>
              <a:rPr lang="en-GB"/>
              <a:t>% Silver</a:t>
            </a:r>
          </a:p>
          <a:p>
            <a:r>
              <a:rPr lang="en-GB"/>
              <a:t>	49(1) </a:t>
            </a:r>
            <a:r>
              <a:rPr lang="en-GB" err="1"/>
              <a:t>wt</a:t>
            </a:r>
            <a:r>
              <a:rPr lang="en-GB"/>
              <a:t>% Copper</a:t>
            </a:r>
          </a:p>
          <a:p>
            <a:endParaRPr lang="en-GB"/>
          </a:p>
          <a:p>
            <a:r>
              <a:rPr lang="en-GB"/>
              <a:t>Compares well with a similar coin</a:t>
            </a:r>
          </a:p>
          <a:p>
            <a:r>
              <a:rPr lang="en-GB">
                <a:latin typeface="Calibri" panose="020F0502020204030204" pitchFamily="34" charset="0"/>
                <a:ea typeface="Calibri" panose="020F0502020204030204" pitchFamily="34" charset="0"/>
                <a:cs typeface="Times New Roman" panose="02020603050405020304" pitchFamily="18" charset="0"/>
              </a:rPr>
              <a:t>	No 83 46(1 or 2) % </a:t>
            </a:r>
          </a:p>
          <a:p>
            <a:r>
              <a:rPr lang="en-GB">
                <a:latin typeface="Calibri" panose="020F0502020204030204" pitchFamily="34" charset="0"/>
                <a:ea typeface="Calibri" panose="020F0502020204030204" pitchFamily="34" charset="0"/>
                <a:cs typeface="Times New Roman" panose="02020603050405020304" pitchFamily="18" charset="0"/>
              </a:rPr>
              <a:t>	</a:t>
            </a:r>
            <a:r>
              <a:rPr lang="en-GB" err="1">
                <a:latin typeface="Calibri" panose="020F0502020204030204" pitchFamily="34" charset="0"/>
                <a:ea typeface="Calibri" panose="020F0502020204030204" pitchFamily="34" charset="0"/>
                <a:cs typeface="Times New Roman" panose="02020603050405020304" pitchFamily="18" charset="0"/>
              </a:rPr>
              <a:t>Gilter</a:t>
            </a:r>
            <a:r>
              <a:rPr lang="en-GB">
                <a:latin typeface="Calibri" panose="020F0502020204030204" pitchFamily="34" charset="0"/>
                <a:ea typeface="Calibri" panose="020F0502020204030204" pitchFamily="34" charset="0"/>
                <a:cs typeface="Times New Roman" panose="02020603050405020304" pitchFamily="18" charset="0"/>
              </a:rPr>
              <a:t> and Ponting 2003</a:t>
            </a:r>
            <a:endParaRPr lang="en-GB"/>
          </a:p>
        </p:txBody>
      </p:sp>
      <p:sp>
        <p:nvSpPr>
          <p:cNvPr id="2" name="Title 1">
            <a:extLst>
              <a:ext uri="{FF2B5EF4-FFF2-40B4-BE49-F238E27FC236}">
                <a16:creationId xmlns:a16="http://schemas.microsoft.com/office/drawing/2014/main" id="{C620B74F-070E-D8D8-84D2-22267AAB19AD}"/>
              </a:ext>
            </a:extLst>
          </p:cNvPr>
          <p:cNvSpPr>
            <a:spLocks noGrp="1"/>
          </p:cNvSpPr>
          <p:nvPr>
            <p:ph type="title"/>
          </p:nvPr>
        </p:nvSpPr>
        <p:spPr/>
        <p:txBody>
          <a:bodyPr/>
          <a:lstStyle/>
          <a:p>
            <a:r>
              <a:rPr lang="en-GB" dirty="0"/>
              <a:t>Depth Profiling Julia </a:t>
            </a:r>
            <a:r>
              <a:rPr lang="en-GB" dirty="0" err="1"/>
              <a:t>Domna</a:t>
            </a:r>
            <a:br>
              <a:rPr lang="en-GB" dirty="0"/>
            </a:br>
            <a:endParaRPr lang="en-GB" dirty="0"/>
          </a:p>
        </p:txBody>
      </p:sp>
      <p:pic>
        <p:nvPicPr>
          <p:cNvPr id="5" name="Picture 4">
            <a:extLst>
              <a:ext uri="{FF2B5EF4-FFF2-40B4-BE49-F238E27FC236}">
                <a16:creationId xmlns:a16="http://schemas.microsoft.com/office/drawing/2014/main" id="{71E6B33D-8C65-E113-5112-35039F92D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114" y="-252356"/>
            <a:ext cx="5653880" cy="434518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792" y="2722896"/>
            <a:ext cx="5417034" cy="4154763"/>
          </a:xfrm>
          <a:prstGeom prst="rect">
            <a:avLst/>
          </a:prstGeom>
        </p:spPr>
      </p:pic>
      <p:pic>
        <p:nvPicPr>
          <p:cNvPr id="8" name="Content Placeholder 3" descr="C:\Users\Matthew\Desktop\Warwick presentation.jpg">
            <a:extLst>
              <a:ext uri="{FF2B5EF4-FFF2-40B4-BE49-F238E27FC236}">
                <a16:creationId xmlns:a16="http://schemas.microsoft.com/office/drawing/2014/main" id="{220838E3-AF2B-B55C-31B8-451F7AD65787}"/>
              </a:ext>
            </a:extLst>
          </p:cNvPr>
          <p:cNvPicPr/>
          <p:nvPr/>
        </p:nvPicPr>
        <p:blipFill rotWithShape="1">
          <a:blip r:embed="rId4">
            <a:extLst>
              <a:ext uri="{28A0092B-C50C-407E-A947-70E740481C1C}">
                <a14:useLocalDpi xmlns:a14="http://schemas.microsoft.com/office/drawing/2010/main" val="0"/>
              </a:ext>
            </a:extLst>
          </a:blip>
          <a:srcRect t="5703" b="15100"/>
          <a:stretch/>
        </p:blipFill>
        <p:spPr bwMode="auto">
          <a:xfrm>
            <a:off x="69199" y="4108668"/>
            <a:ext cx="4275341" cy="2691984"/>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8610567" y="6492875"/>
            <a:ext cx="2661306" cy="307777"/>
          </a:xfrm>
          <a:prstGeom prst="rect">
            <a:avLst/>
          </a:prstGeom>
          <a:noFill/>
        </p:spPr>
        <p:txBody>
          <a:bodyPr wrap="none" rtlCol="0">
            <a:spAutoFit/>
          </a:bodyPr>
          <a:lstStyle/>
          <a:p>
            <a:r>
              <a:rPr lang="en-GB" sz="1400"/>
              <a:t>Hampshire et al, Heritage 2019</a:t>
            </a:r>
          </a:p>
        </p:txBody>
      </p:sp>
    </p:spTree>
    <p:extLst>
      <p:ext uri="{BB962C8B-B14F-4D97-AF65-F5344CB8AC3E}">
        <p14:creationId xmlns:p14="http://schemas.microsoft.com/office/powerpoint/2010/main" val="364764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94"/>
            <a:ext cx="12260827" cy="6896522"/>
          </a:xfrm>
          <a:prstGeom prst="rect">
            <a:avLst/>
          </a:prstGeom>
        </p:spPr>
      </p:pic>
    </p:spTree>
    <p:extLst>
      <p:ext uri="{BB962C8B-B14F-4D97-AF65-F5344CB8AC3E}">
        <p14:creationId xmlns:p14="http://schemas.microsoft.com/office/powerpoint/2010/main" val="423054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ii37645\Documents\Work\Data\Diamond\LiNH2insitu\Li3N+H2\Rebinned(005)\Li3N\python2400-s1a-Li-N-H.png"/>
          <p:cNvPicPr>
            <a:picLocks noChangeAspect="1" noChangeArrowheads="1"/>
          </p:cNvPicPr>
          <p:nvPr/>
        </p:nvPicPr>
        <p:blipFill rotWithShape="1">
          <a:blip r:embed="rId3">
            <a:extLst>
              <a:ext uri="{28A0092B-C50C-407E-A947-70E740481C1C}">
                <a14:useLocalDpi xmlns:a14="http://schemas.microsoft.com/office/drawing/2010/main" val="0"/>
              </a:ext>
            </a:extLst>
          </a:blip>
          <a:srcRect l="10208" t="12534" r="10225" b="25041"/>
          <a:stretch/>
        </p:blipFill>
        <p:spPr bwMode="auto">
          <a:xfrm>
            <a:off x="1847528" y="1045186"/>
            <a:ext cx="8568952" cy="11859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631505" y="685145"/>
            <a:ext cx="2258119" cy="369332"/>
          </a:xfrm>
          <a:prstGeom prst="rect">
            <a:avLst/>
          </a:prstGeom>
          <a:noFill/>
        </p:spPr>
        <p:txBody>
          <a:bodyPr wrap="none" rtlCol="0">
            <a:spAutoFit/>
          </a:bodyPr>
          <a:lstStyle/>
          <a:p>
            <a:pPr>
              <a:defRPr/>
            </a:pPr>
            <a:r>
              <a:rPr lang="en-GB">
                <a:solidFill>
                  <a:prstClr val="black"/>
                </a:solidFill>
                <a:latin typeface="Calibri"/>
              </a:rPr>
              <a:t>HYDROGEN STORAGE:</a:t>
            </a:r>
          </a:p>
        </p:txBody>
      </p:sp>
      <p:sp>
        <p:nvSpPr>
          <p:cNvPr id="21" name="TextBox 20"/>
          <p:cNvSpPr txBox="1"/>
          <p:nvPr/>
        </p:nvSpPr>
        <p:spPr>
          <a:xfrm>
            <a:off x="3791744" y="685145"/>
            <a:ext cx="2509020" cy="369332"/>
          </a:xfrm>
          <a:prstGeom prst="rect">
            <a:avLst/>
          </a:prstGeom>
          <a:noFill/>
        </p:spPr>
        <p:txBody>
          <a:bodyPr wrap="none" rtlCol="0">
            <a:spAutoFit/>
          </a:bodyPr>
          <a:lstStyle/>
          <a:p>
            <a:pPr>
              <a:defRPr/>
            </a:pPr>
            <a:r>
              <a:rPr lang="en-GB">
                <a:solidFill>
                  <a:prstClr val="black"/>
                </a:solidFill>
                <a:latin typeface="Calibri"/>
              </a:rPr>
              <a:t>LiNH</a:t>
            </a:r>
            <a:r>
              <a:rPr lang="en-GB" baseline="-25000">
                <a:solidFill>
                  <a:prstClr val="black"/>
                </a:solidFill>
                <a:latin typeface="Calibri"/>
              </a:rPr>
              <a:t>2 </a:t>
            </a:r>
            <a:r>
              <a:rPr lang="en-GB">
                <a:solidFill>
                  <a:prstClr val="black"/>
                </a:solidFill>
                <a:latin typeface="Calibri"/>
              </a:rPr>
              <a:t>+ </a:t>
            </a:r>
            <a:r>
              <a:rPr lang="en-GB" err="1">
                <a:solidFill>
                  <a:prstClr val="black"/>
                </a:solidFill>
                <a:latin typeface="Calibri"/>
              </a:rPr>
              <a:t>LiH</a:t>
            </a:r>
            <a:r>
              <a:rPr lang="en-GB">
                <a:solidFill>
                  <a:prstClr val="black"/>
                </a:solidFill>
                <a:latin typeface="Calibri"/>
              </a:rPr>
              <a:t> </a:t>
            </a:r>
            <a:r>
              <a:rPr lang="en-GB">
                <a:solidFill>
                  <a:prstClr val="black"/>
                </a:solidFill>
                <a:latin typeface="Arial"/>
                <a:cs typeface="Arial"/>
              </a:rPr>
              <a:t>↔</a:t>
            </a:r>
            <a:r>
              <a:rPr lang="en-GB">
                <a:solidFill>
                  <a:prstClr val="black"/>
                </a:solidFill>
                <a:latin typeface="Calibri"/>
                <a:sym typeface="Wingdings" panose="05000000000000000000" pitchFamily="2" charset="2"/>
              </a:rPr>
              <a:t> Li</a:t>
            </a:r>
            <a:r>
              <a:rPr lang="en-GB" baseline="-25000">
                <a:solidFill>
                  <a:prstClr val="black"/>
                </a:solidFill>
                <a:latin typeface="Calibri"/>
                <a:sym typeface="Wingdings" panose="05000000000000000000" pitchFamily="2" charset="2"/>
              </a:rPr>
              <a:t>2</a:t>
            </a:r>
            <a:r>
              <a:rPr lang="en-GB">
                <a:solidFill>
                  <a:prstClr val="black"/>
                </a:solidFill>
                <a:latin typeface="Calibri"/>
                <a:sym typeface="Wingdings" panose="05000000000000000000" pitchFamily="2" charset="2"/>
              </a:rPr>
              <a:t>NH + H</a:t>
            </a:r>
            <a:r>
              <a:rPr lang="en-GB" baseline="-25000">
                <a:solidFill>
                  <a:prstClr val="black"/>
                </a:solidFill>
                <a:latin typeface="Calibri"/>
                <a:sym typeface="Wingdings" panose="05000000000000000000" pitchFamily="2" charset="2"/>
              </a:rPr>
              <a:t>2</a:t>
            </a:r>
            <a:endParaRPr lang="en-GB">
              <a:solidFill>
                <a:prstClr val="black"/>
              </a:solidFill>
              <a:latin typeface="Calibri"/>
            </a:endParaRPr>
          </a:p>
        </p:txBody>
      </p:sp>
      <p:sp>
        <p:nvSpPr>
          <p:cNvPr id="28" name="TextBox 27"/>
          <p:cNvSpPr txBox="1"/>
          <p:nvPr/>
        </p:nvSpPr>
        <p:spPr>
          <a:xfrm rot="16200000">
            <a:off x="1381050" y="1463895"/>
            <a:ext cx="582211" cy="307777"/>
          </a:xfrm>
          <a:prstGeom prst="rect">
            <a:avLst/>
          </a:prstGeom>
          <a:noFill/>
        </p:spPr>
        <p:txBody>
          <a:bodyPr wrap="none" rtlCol="0">
            <a:spAutoFit/>
          </a:bodyPr>
          <a:lstStyle/>
          <a:p>
            <a:pPr>
              <a:defRPr/>
            </a:pPr>
            <a:r>
              <a:rPr lang="en-GB" sz="1400">
                <a:solidFill>
                  <a:prstClr val="black"/>
                </a:solidFill>
                <a:latin typeface="Calibri"/>
              </a:rPr>
              <a:t>2</a:t>
            </a:r>
            <a:r>
              <a:rPr lang="el-GR" sz="1400">
                <a:solidFill>
                  <a:prstClr val="black"/>
                </a:solidFill>
                <a:latin typeface="Calibri"/>
              </a:rPr>
              <a:t>θ</a:t>
            </a:r>
            <a:r>
              <a:rPr lang="en-GB" sz="1400">
                <a:solidFill>
                  <a:prstClr val="black"/>
                </a:solidFill>
                <a:latin typeface="Calibri"/>
              </a:rPr>
              <a:t> (°)</a:t>
            </a:r>
          </a:p>
        </p:txBody>
      </p:sp>
      <p:cxnSp>
        <p:nvCxnSpPr>
          <p:cNvPr id="39" name="Straight Arrow Connector 38"/>
          <p:cNvCxnSpPr/>
          <p:nvPr/>
        </p:nvCxnSpPr>
        <p:spPr>
          <a:xfrm>
            <a:off x="1847528" y="2341329"/>
            <a:ext cx="1728192" cy="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512691" y="2294127"/>
            <a:ext cx="407484" cy="369332"/>
          </a:xfrm>
          <a:prstGeom prst="rect">
            <a:avLst/>
          </a:prstGeom>
          <a:noFill/>
        </p:spPr>
        <p:txBody>
          <a:bodyPr wrap="none" rtlCol="0">
            <a:spAutoFit/>
          </a:bodyPr>
          <a:lstStyle/>
          <a:p>
            <a:pPr>
              <a:defRPr/>
            </a:pPr>
            <a:r>
              <a:rPr lang="en-GB">
                <a:solidFill>
                  <a:srgbClr val="00B050"/>
                </a:solidFill>
                <a:latin typeface="Calibri"/>
              </a:rPr>
              <a:t>H</a:t>
            </a:r>
            <a:r>
              <a:rPr lang="en-GB" baseline="-25000">
                <a:solidFill>
                  <a:srgbClr val="00B050"/>
                </a:solidFill>
                <a:latin typeface="Calibri"/>
              </a:rPr>
              <a:t>2</a:t>
            </a:r>
            <a:endParaRPr lang="en-GB">
              <a:solidFill>
                <a:srgbClr val="00B050"/>
              </a:solidFill>
              <a:latin typeface="Calibri"/>
            </a:endParaRPr>
          </a:p>
        </p:txBody>
      </p:sp>
      <p:cxnSp>
        <p:nvCxnSpPr>
          <p:cNvPr id="42" name="Straight Arrow Connector 41"/>
          <p:cNvCxnSpPr/>
          <p:nvPr/>
        </p:nvCxnSpPr>
        <p:spPr>
          <a:xfrm>
            <a:off x="6960096" y="2341329"/>
            <a:ext cx="1008112" cy="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320136" y="2294127"/>
            <a:ext cx="407484" cy="369332"/>
          </a:xfrm>
          <a:prstGeom prst="rect">
            <a:avLst/>
          </a:prstGeom>
          <a:noFill/>
        </p:spPr>
        <p:txBody>
          <a:bodyPr wrap="none" rtlCol="0">
            <a:spAutoFit/>
          </a:bodyPr>
          <a:lstStyle/>
          <a:p>
            <a:pPr>
              <a:defRPr/>
            </a:pPr>
            <a:r>
              <a:rPr lang="en-GB">
                <a:solidFill>
                  <a:srgbClr val="00B050"/>
                </a:solidFill>
                <a:latin typeface="Calibri"/>
              </a:rPr>
              <a:t>H</a:t>
            </a:r>
            <a:r>
              <a:rPr lang="en-GB" baseline="-25000">
                <a:solidFill>
                  <a:srgbClr val="00B050"/>
                </a:solidFill>
                <a:latin typeface="Calibri"/>
              </a:rPr>
              <a:t>2</a:t>
            </a:r>
            <a:endParaRPr lang="en-GB">
              <a:solidFill>
                <a:srgbClr val="00B050"/>
              </a:solidFill>
              <a:latin typeface="Calibri"/>
            </a:endParaRPr>
          </a:p>
        </p:txBody>
      </p:sp>
      <p:cxnSp>
        <p:nvCxnSpPr>
          <p:cNvPr id="45" name="Straight Arrow Connector 44"/>
          <p:cNvCxnSpPr/>
          <p:nvPr/>
        </p:nvCxnSpPr>
        <p:spPr>
          <a:xfrm>
            <a:off x="3575720" y="2341329"/>
            <a:ext cx="3384376"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087889" y="2332037"/>
            <a:ext cx="921855" cy="369332"/>
          </a:xfrm>
          <a:prstGeom prst="rect">
            <a:avLst/>
          </a:prstGeom>
          <a:noFill/>
        </p:spPr>
        <p:txBody>
          <a:bodyPr wrap="none" rtlCol="0">
            <a:spAutoFit/>
          </a:bodyPr>
          <a:lstStyle/>
          <a:p>
            <a:pPr>
              <a:defRPr/>
            </a:pPr>
            <a:r>
              <a:rPr lang="en-GB">
                <a:solidFill>
                  <a:prstClr val="black"/>
                </a:solidFill>
                <a:latin typeface="Calibri"/>
              </a:rPr>
              <a:t>vacuum</a:t>
            </a:r>
          </a:p>
        </p:txBody>
      </p:sp>
      <p:cxnSp>
        <p:nvCxnSpPr>
          <p:cNvPr id="48" name="Straight Arrow Connector 47"/>
          <p:cNvCxnSpPr/>
          <p:nvPr/>
        </p:nvCxnSpPr>
        <p:spPr>
          <a:xfrm>
            <a:off x="7968208" y="2341329"/>
            <a:ext cx="2304256"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616281" y="2332037"/>
            <a:ext cx="921855" cy="369332"/>
          </a:xfrm>
          <a:prstGeom prst="rect">
            <a:avLst/>
          </a:prstGeom>
          <a:noFill/>
        </p:spPr>
        <p:txBody>
          <a:bodyPr wrap="none" rtlCol="0">
            <a:spAutoFit/>
          </a:bodyPr>
          <a:lstStyle/>
          <a:p>
            <a:pPr>
              <a:defRPr/>
            </a:pPr>
            <a:r>
              <a:rPr lang="en-GB">
                <a:solidFill>
                  <a:prstClr val="black"/>
                </a:solidFill>
                <a:latin typeface="Calibri"/>
              </a:rPr>
              <a:t>vacuum</a:t>
            </a:r>
          </a:p>
        </p:txBody>
      </p:sp>
      <p:cxnSp>
        <p:nvCxnSpPr>
          <p:cNvPr id="51" name="Straight Arrow Connector 50"/>
          <p:cNvCxnSpPr/>
          <p:nvPr/>
        </p:nvCxnSpPr>
        <p:spPr>
          <a:xfrm>
            <a:off x="10272464" y="2332037"/>
            <a:ext cx="204764" cy="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200456" y="2309007"/>
            <a:ext cx="407484" cy="369332"/>
          </a:xfrm>
          <a:prstGeom prst="rect">
            <a:avLst/>
          </a:prstGeom>
          <a:noFill/>
        </p:spPr>
        <p:txBody>
          <a:bodyPr wrap="none" rtlCol="0">
            <a:spAutoFit/>
          </a:bodyPr>
          <a:lstStyle/>
          <a:p>
            <a:pPr>
              <a:defRPr/>
            </a:pPr>
            <a:r>
              <a:rPr lang="en-GB">
                <a:solidFill>
                  <a:srgbClr val="00B050"/>
                </a:solidFill>
                <a:latin typeface="Calibri"/>
              </a:rPr>
              <a:t>H</a:t>
            </a:r>
            <a:r>
              <a:rPr lang="en-GB" baseline="-25000">
                <a:solidFill>
                  <a:srgbClr val="00B050"/>
                </a:solidFill>
                <a:latin typeface="Calibri"/>
              </a:rPr>
              <a:t>2</a:t>
            </a:r>
            <a:endParaRPr lang="en-GB">
              <a:solidFill>
                <a:srgbClr val="00B050"/>
              </a:solidFill>
              <a:latin typeface="Calibri"/>
            </a:endParaRPr>
          </a:p>
        </p:txBody>
      </p:sp>
      <p:sp>
        <p:nvSpPr>
          <p:cNvPr id="46" name="TextBox 45"/>
          <p:cNvSpPr txBox="1"/>
          <p:nvPr/>
        </p:nvSpPr>
        <p:spPr>
          <a:xfrm>
            <a:off x="5913778" y="2557353"/>
            <a:ext cx="614271" cy="369332"/>
          </a:xfrm>
          <a:prstGeom prst="rect">
            <a:avLst/>
          </a:prstGeom>
          <a:noFill/>
        </p:spPr>
        <p:txBody>
          <a:bodyPr wrap="none" rtlCol="0">
            <a:spAutoFit/>
          </a:bodyPr>
          <a:lstStyle/>
          <a:p>
            <a:pPr>
              <a:defRPr/>
            </a:pPr>
            <a:r>
              <a:rPr lang="en-GB">
                <a:solidFill>
                  <a:prstClr val="black"/>
                </a:solidFill>
                <a:latin typeface="Calibri"/>
              </a:rPr>
              <a:t>time</a:t>
            </a:r>
          </a:p>
        </p:txBody>
      </p:sp>
      <p:sp>
        <p:nvSpPr>
          <p:cNvPr id="3" name="TextBox 2"/>
          <p:cNvSpPr txBox="1"/>
          <p:nvPr/>
        </p:nvSpPr>
        <p:spPr>
          <a:xfrm>
            <a:off x="437949" y="2885226"/>
            <a:ext cx="9762507" cy="584775"/>
          </a:xfrm>
          <a:prstGeom prst="rect">
            <a:avLst/>
          </a:prstGeom>
          <a:noFill/>
        </p:spPr>
        <p:txBody>
          <a:bodyPr wrap="square" rtlCol="0">
            <a:spAutoFit/>
          </a:bodyPr>
          <a:lstStyle/>
          <a:p>
            <a:pPr>
              <a:defRPr/>
            </a:pPr>
            <a:r>
              <a:rPr lang="en-GB" sz="1600">
                <a:solidFill>
                  <a:prstClr val="black"/>
                </a:solidFill>
                <a:latin typeface="Calibri"/>
              </a:rPr>
              <a:t>Synchrotron X-ray powder diffraction shows hydrogen release occurs via range of intermediate stoichiometry values – key to easily reversible hydrogen storage</a:t>
            </a:r>
          </a:p>
        </p:txBody>
      </p:sp>
      <p:sp>
        <p:nvSpPr>
          <p:cNvPr id="2" name="Title 1">
            <a:extLst>
              <a:ext uri="{FF2B5EF4-FFF2-40B4-BE49-F238E27FC236}">
                <a16:creationId xmlns:a16="http://schemas.microsoft.com/office/drawing/2014/main" id="{B3300E51-7723-9A29-2E16-B3A4482EE00B}"/>
              </a:ext>
            </a:extLst>
          </p:cNvPr>
          <p:cNvSpPr>
            <a:spLocks noGrp="1"/>
          </p:cNvSpPr>
          <p:nvPr>
            <p:ph type="title"/>
          </p:nvPr>
        </p:nvSpPr>
        <p:spPr/>
        <p:txBody>
          <a:bodyPr/>
          <a:lstStyle/>
          <a:p>
            <a:r>
              <a:rPr lang="en-GB" dirty="0"/>
              <a:t>Lithium amide imide (LiNH</a:t>
            </a:r>
            <a:r>
              <a:rPr lang="en-GB" baseline="-25000" dirty="0"/>
              <a:t>2</a:t>
            </a:r>
            <a:r>
              <a:rPr lang="en-GB" dirty="0"/>
              <a:t> – Li</a:t>
            </a:r>
            <a:r>
              <a:rPr lang="en-GB" baseline="-25000" dirty="0"/>
              <a:t>2</a:t>
            </a:r>
            <a:r>
              <a:rPr lang="en-GB" dirty="0"/>
              <a:t>NH)</a:t>
            </a:r>
            <a:br>
              <a:rPr lang="en-GB" dirty="0"/>
            </a:br>
            <a:endParaRPr lang="en-GB" dirty="0"/>
          </a:p>
        </p:txBody>
      </p:sp>
      <p:sp>
        <p:nvSpPr>
          <p:cNvPr id="4" name="TextBox 3">
            <a:extLst>
              <a:ext uri="{FF2B5EF4-FFF2-40B4-BE49-F238E27FC236}">
                <a16:creationId xmlns:a16="http://schemas.microsoft.com/office/drawing/2014/main" id="{5A879D96-E122-F513-89CE-5BF368FDBB69}"/>
              </a:ext>
            </a:extLst>
          </p:cNvPr>
          <p:cNvSpPr txBox="1"/>
          <p:nvPr/>
        </p:nvSpPr>
        <p:spPr>
          <a:xfrm>
            <a:off x="8951493" y="6535553"/>
            <a:ext cx="2569934" cy="369332"/>
          </a:xfrm>
          <a:prstGeom prst="rect">
            <a:avLst/>
          </a:prstGeom>
          <a:noFill/>
        </p:spPr>
        <p:txBody>
          <a:bodyPr wrap="none" rtlCol="0">
            <a:spAutoFit/>
          </a:bodyPr>
          <a:lstStyle/>
          <a:p>
            <a:r>
              <a:rPr lang="en-GB"/>
              <a:t>David and Makepeace </a:t>
            </a:r>
          </a:p>
        </p:txBody>
      </p:sp>
      <p:sp>
        <p:nvSpPr>
          <p:cNvPr id="6" name="TextBox 5">
            <a:extLst>
              <a:ext uri="{FF2B5EF4-FFF2-40B4-BE49-F238E27FC236}">
                <a16:creationId xmlns:a16="http://schemas.microsoft.com/office/drawing/2014/main" id="{2DF66EB4-7809-566C-212A-35FF4521B9CA}"/>
              </a:ext>
            </a:extLst>
          </p:cNvPr>
          <p:cNvSpPr txBox="1"/>
          <p:nvPr/>
        </p:nvSpPr>
        <p:spPr>
          <a:xfrm>
            <a:off x="329263" y="3579846"/>
            <a:ext cx="10793649" cy="338554"/>
          </a:xfrm>
          <a:prstGeom prst="rect">
            <a:avLst/>
          </a:prstGeom>
          <a:noFill/>
        </p:spPr>
        <p:txBody>
          <a:bodyPr wrap="square" rtlCol="0">
            <a:spAutoFit/>
          </a:bodyPr>
          <a:lstStyle/>
          <a:p>
            <a:pPr>
              <a:defRPr/>
            </a:pPr>
            <a:r>
              <a:rPr lang="en-GB" sz="1600">
                <a:solidFill>
                  <a:prstClr val="black"/>
                </a:solidFill>
                <a:latin typeface="Calibri"/>
              </a:rPr>
              <a:t>Quantifying the stoichiometry is difficult. By diffraction the scattering (both X-ray and neutron) is dominated by the nitrogen.</a:t>
            </a:r>
          </a:p>
        </p:txBody>
      </p:sp>
      <p:grpSp>
        <p:nvGrpSpPr>
          <p:cNvPr id="10" name="Group 9">
            <a:extLst>
              <a:ext uri="{FF2B5EF4-FFF2-40B4-BE49-F238E27FC236}">
                <a16:creationId xmlns:a16="http://schemas.microsoft.com/office/drawing/2014/main" id="{E6E11BC8-CF13-A015-8FB9-3C4E59C69C5E}"/>
              </a:ext>
            </a:extLst>
          </p:cNvPr>
          <p:cNvGrpSpPr/>
          <p:nvPr/>
        </p:nvGrpSpPr>
        <p:grpSpPr>
          <a:xfrm>
            <a:off x="3114817" y="3957387"/>
            <a:ext cx="4612803" cy="2762832"/>
            <a:chOff x="2148923" y="3903022"/>
            <a:chExt cx="4612803" cy="2762832"/>
          </a:xfrm>
        </p:grpSpPr>
        <p:pic>
          <p:nvPicPr>
            <p:cNvPr id="7" name="Picture 6">
              <a:extLst>
                <a:ext uri="{FF2B5EF4-FFF2-40B4-BE49-F238E27FC236}">
                  <a16:creationId xmlns:a16="http://schemas.microsoft.com/office/drawing/2014/main" id="{652BD0ED-965F-A04E-F693-2BB1AE11EE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7167"/>
            <a:stretch/>
          </p:blipFill>
          <p:spPr>
            <a:xfrm>
              <a:off x="2148923" y="3903022"/>
              <a:ext cx="4025683" cy="2762832"/>
            </a:xfrm>
            <a:prstGeom prst="rect">
              <a:avLst/>
            </a:prstGeom>
          </p:spPr>
        </p:pic>
        <p:pic>
          <p:nvPicPr>
            <p:cNvPr id="8" name="Picture 7">
              <a:extLst>
                <a:ext uri="{FF2B5EF4-FFF2-40B4-BE49-F238E27FC236}">
                  <a16:creationId xmlns:a16="http://schemas.microsoft.com/office/drawing/2014/main" id="{17D06FE6-DE40-CAA7-419B-E8A5148AA8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8313" t="4671" b="60856"/>
            <a:stretch/>
          </p:blipFill>
          <p:spPr>
            <a:xfrm>
              <a:off x="5882079" y="4061910"/>
              <a:ext cx="645970" cy="952433"/>
            </a:xfrm>
            <a:prstGeom prst="rect">
              <a:avLst/>
            </a:prstGeom>
          </p:spPr>
        </p:pic>
        <p:pic>
          <p:nvPicPr>
            <p:cNvPr id="9" name="Picture 8">
              <a:extLst>
                <a:ext uri="{FF2B5EF4-FFF2-40B4-BE49-F238E27FC236}">
                  <a16:creationId xmlns:a16="http://schemas.microsoft.com/office/drawing/2014/main" id="{0EE933E8-F494-E6C2-FD7C-80166ED1A9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571" t="91111"/>
            <a:stretch/>
          </p:blipFill>
          <p:spPr>
            <a:xfrm>
              <a:off x="4858774" y="6412757"/>
              <a:ext cx="1902952" cy="245591"/>
            </a:xfrm>
            <a:prstGeom prst="rect">
              <a:avLst/>
            </a:prstGeom>
          </p:spPr>
        </p:pic>
      </p:grpSp>
    </p:spTree>
    <p:extLst>
      <p:ext uri="{BB962C8B-B14F-4D97-AF65-F5344CB8AC3E}">
        <p14:creationId xmlns:p14="http://schemas.microsoft.com/office/powerpoint/2010/main" val="320035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F640-0579-0790-72B6-C8C2DC5D733F}"/>
              </a:ext>
            </a:extLst>
          </p:cNvPr>
          <p:cNvSpPr>
            <a:spLocks noGrp="1"/>
          </p:cNvSpPr>
          <p:nvPr>
            <p:ph type="title"/>
          </p:nvPr>
        </p:nvSpPr>
        <p:spPr/>
        <p:txBody>
          <a:bodyPr/>
          <a:lstStyle/>
          <a:p>
            <a:r>
              <a:rPr lang="en-GB"/>
              <a:t>Catalysis</a:t>
            </a:r>
          </a:p>
        </p:txBody>
      </p:sp>
      <p:sp>
        <p:nvSpPr>
          <p:cNvPr id="3" name="TextBox 2">
            <a:extLst>
              <a:ext uri="{FF2B5EF4-FFF2-40B4-BE49-F238E27FC236}">
                <a16:creationId xmlns:a16="http://schemas.microsoft.com/office/drawing/2014/main" id="{7D4E741E-AD80-5D89-1343-D32ECB085848}"/>
              </a:ext>
            </a:extLst>
          </p:cNvPr>
          <p:cNvSpPr txBox="1"/>
          <p:nvPr/>
        </p:nvSpPr>
        <p:spPr>
          <a:xfrm>
            <a:off x="3215732" y="881067"/>
            <a:ext cx="4714752" cy="400110"/>
          </a:xfrm>
          <a:prstGeom prst="rect">
            <a:avLst/>
          </a:prstGeom>
          <a:noFill/>
        </p:spPr>
        <p:txBody>
          <a:bodyPr wrap="none" rtlCol="0">
            <a:spAutoFit/>
          </a:bodyPr>
          <a:lstStyle/>
          <a:p>
            <a:r>
              <a:rPr lang="en-GB" sz="2000"/>
              <a:t>Users have been exploring two systems</a:t>
            </a:r>
          </a:p>
        </p:txBody>
      </p:sp>
      <p:grpSp>
        <p:nvGrpSpPr>
          <p:cNvPr id="14" name="Group 13">
            <a:extLst>
              <a:ext uri="{FF2B5EF4-FFF2-40B4-BE49-F238E27FC236}">
                <a16:creationId xmlns:a16="http://schemas.microsoft.com/office/drawing/2014/main" id="{DCC53001-E143-C035-EB1A-C87E4256E803}"/>
              </a:ext>
            </a:extLst>
          </p:cNvPr>
          <p:cNvGrpSpPr/>
          <p:nvPr/>
        </p:nvGrpSpPr>
        <p:grpSpPr>
          <a:xfrm>
            <a:off x="6154405" y="1436647"/>
            <a:ext cx="5011589" cy="3720969"/>
            <a:chOff x="451874" y="1695523"/>
            <a:chExt cx="5011589" cy="3720969"/>
          </a:xfrm>
        </p:grpSpPr>
        <p:pic>
          <p:nvPicPr>
            <p:cNvPr id="6" name="Picture 5" descr="Diagram, schematic&#10;&#10;Description automatically generated">
              <a:extLst>
                <a:ext uri="{FF2B5EF4-FFF2-40B4-BE49-F238E27FC236}">
                  <a16:creationId xmlns:a16="http://schemas.microsoft.com/office/drawing/2014/main" id="{5C85B524-52F1-F524-FC9D-E67647C5B90F}"/>
                </a:ext>
              </a:extLst>
            </p:cNvPr>
            <p:cNvPicPr>
              <a:picLocks noChangeAspect="1"/>
            </p:cNvPicPr>
            <p:nvPr/>
          </p:nvPicPr>
          <p:blipFill>
            <a:blip r:embed="rId2"/>
            <a:stretch>
              <a:fillRect/>
            </a:stretch>
          </p:blipFill>
          <p:spPr>
            <a:xfrm>
              <a:off x="692075" y="2929130"/>
              <a:ext cx="4636166" cy="1151121"/>
            </a:xfrm>
            <a:prstGeom prst="rect">
              <a:avLst/>
            </a:prstGeom>
          </p:spPr>
        </p:pic>
        <p:sp>
          <p:nvSpPr>
            <p:cNvPr id="7" name="TextBox 6">
              <a:extLst>
                <a:ext uri="{FF2B5EF4-FFF2-40B4-BE49-F238E27FC236}">
                  <a16:creationId xmlns:a16="http://schemas.microsoft.com/office/drawing/2014/main" id="{640DA4EB-9C77-3FC5-091A-6AE401AAECC2}"/>
                </a:ext>
              </a:extLst>
            </p:cNvPr>
            <p:cNvSpPr txBox="1"/>
            <p:nvPr/>
          </p:nvSpPr>
          <p:spPr>
            <a:xfrm>
              <a:off x="451874" y="1695523"/>
              <a:ext cx="4563781" cy="646331"/>
            </a:xfrm>
            <a:prstGeom prst="rect">
              <a:avLst/>
            </a:prstGeom>
            <a:noFill/>
          </p:spPr>
          <p:txBody>
            <a:bodyPr wrap="square" rtlCol="0">
              <a:spAutoFit/>
            </a:bodyPr>
            <a:lstStyle/>
            <a:p>
              <a:pPr algn="ctr"/>
              <a:r>
                <a:rPr lang="en-US"/>
                <a:t>Catalytically active metal sites for </a:t>
              </a:r>
              <a:r>
                <a:rPr lang="en-US" err="1"/>
                <a:t>metallo</a:t>
              </a:r>
              <a:r>
                <a:rPr lang="en-US"/>
                <a:t>-enzyme Fe-Fe hydrogenase</a:t>
              </a:r>
            </a:p>
          </p:txBody>
        </p:sp>
        <p:sp>
          <p:nvSpPr>
            <p:cNvPr id="8" name="TextBox 7">
              <a:extLst>
                <a:ext uri="{FF2B5EF4-FFF2-40B4-BE49-F238E27FC236}">
                  <a16:creationId xmlns:a16="http://schemas.microsoft.com/office/drawing/2014/main" id="{B0F0E522-6199-8AD5-89C8-C973159506E4}"/>
                </a:ext>
              </a:extLst>
            </p:cNvPr>
            <p:cNvSpPr txBox="1"/>
            <p:nvPr/>
          </p:nvSpPr>
          <p:spPr>
            <a:xfrm>
              <a:off x="556853" y="4493162"/>
              <a:ext cx="4906610" cy="923330"/>
            </a:xfrm>
            <a:prstGeom prst="rect">
              <a:avLst/>
            </a:prstGeom>
            <a:noFill/>
          </p:spPr>
          <p:txBody>
            <a:bodyPr wrap="square" rtlCol="0">
              <a:spAutoFit/>
            </a:bodyPr>
            <a:lstStyle/>
            <a:p>
              <a:r>
                <a:rPr lang="en-GB"/>
                <a:t>Simple mimic molecules allow us to understand reaction mechanisms to understand catalytic effects of these systems</a:t>
              </a:r>
            </a:p>
          </p:txBody>
        </p:sp>
      </p:grpSp>
      <p:grpSp>
        <p:nvGrpSpPr>
          <p:cNvPr id="15" name="Group 14">
            <a:extLst>
              <a:ext uri="{FF2B5EF4-FFF2-40B4-BE49-F238E27FC236}">
                <a16:creationId xmlns:a16="http://schemas.microsoft.com/office/drawing/2014/main" id="{03450CC9-6108-023D-4678-EB01E84B8033}"/>
              </a:ext>
            </a:extLst>
          </p:cNvPr>
          <p:cNvGrpSpPr/>
          <p:nvPr/>
        </p:nvGrpSpPr>
        <p:grpSpPr>
          <a:xfrm>
            <a:off x="68106" y="1436647"/>
            <a:ext cx="6156957" cy="3599045"/>
            <a:chOff x="5648773" y="1590976"/>
            <a:chExt cx="6156957" cy="3599045"/>
          </a:xfrm>
        </p:grpSpPr>
        <p:sp>
          <p:nvSpPr>
            <p:cNvPr id="9" name="TextBox 8">
              <a:extLst>
                <a:ext uri="{FF2B5EF4-FFF2-40B4-BE49-F238E27FC236}">
                  <a16:creationId xmlns:a16="http://schemas.microsoft.com/office/drawing/2014/main" id="{4AA174AD-E673-9C75-9A18-23B426074EFF}"/>
                </a:ext>
              </a:extLst>
            </p:cNvPr>
            <p:cNvSpPr txBox="1"/>
            <p:nvPr/>
          </p:nvSpPr>
          <p:spPr>
            <a:xfrm>
              <a:off x="5648773" y="1590976"/>
              <a:ext cx="5222945" cy="369332"/>
            </a:xfrm>
            <a:prstGeom prst="rect">
              <a:avLst/>
            </a:prstGeom>
            <a:noFill/>
          </p:spPr>
          <p:txBody>
            <a:bodyPr wrap="square" rtlCol="0">
              <a:spAutoFit/>
            </a:bodyPr>
            <a:lstStyle/>
            <a:p>
              <a:pPr algn="ctr"/>
              <a:r>
                <a:rPr lang="en-US"/>
                <a:t>Mu addition to Benzene on Gold nanoparticles</a:t>
              </a:r>
            </a:p>
          </p:txBody>
        </p:sp>
        <p:sp>
          <p:nvSpPr>
            <p:cNvPr id="11" name="TextBox 10">
              <a:extLst>
                <a:ext uri="{FF2B5EF4-FFF2-40B4-BE49-F238E27FC236}">
                  <a16:creationId xmlns:a16="http://schemas.microsoft.com/office/drawing/2014/main" id="{4D2FE790-C795-077C-465B-4C850B624C5E}"/>
                </a:ext>
              </a:extLst>
            </p:cNvPr>
            <p:cNvSpPr txBox="1"/>
            <p:nvPr/>
          </p:nvSpPr>
          <p:spPr>
            <a:xfrm>
              <a:off x="5708920" y="4266691"/>
              <a:ext cx="6096810" cy="923330"/>
            </a:xfrm>
            <a:prstGeom prst="rect">
              <a:avLst/>
            </a:prstGeom>
            <a:noFill/>
          </p:spPr>
          <p:txBody>
            <a:bodyPr wrap="square">
              <a:spAutoFit/>
            </a:bodyPr>
            <a:lstStyle/>
            <a:p>
              <a:r>
                <a:rPr lang="en-GB"/>
                <a:t>Study of </a:t>
              </a:r>
              <a:r>
                <a:rPr lang="en-GB" u="sng"/>
                <a:t>uncapped</a:t>
              </a:r>
              <a:r>
                <a:rPr lang="en-GB"/>
                <a:t> GNPs should provide a better understanding of catalytic effect of reaction on metal surface</a:t>
              </a:r>
            </a:p>
          </p:txBody>
        </p:sp>
        <p:pic>
          <p:nvPicPr>
            <p:cNvPr id="12" name="Picture 11">
              <a:extLst>
                <a:ext uri="{FF2B5EF4-FFF2-40B4-BE49-F238E27FC236}">
                  <a16:creationId xmlns:a16="http://schemas.microsoft.com/office/drawing/2014/main" id="{4BE6E8C1-5182-C270-7ADC-9078FA9C8C6A}"/>
                </a:ext>
              </a:extLst>
            </p:cNvPr>
            <p:cNvPicPr>
              <a:picLocks noChangeAspect="1"/>
            </p:cNvPicPr>
            <p:nvPr/>
          </p:nvPicPr>
          <p:blipFill rotWithShape="1">
            <a:blip r:embed="rId3"/>
            <a:srcRect t="35401"/>
            <a:stretch/>
          </p:blipFill>
          <p:spPr>
            <a:xfrm>
              <a:off x="6249905" y="2140962"/>
              <a:ext cx="3772346" cy="1939289"/>
            </a:xfrm>
            <a:prstGeom prst="rect">
              <a:avLst/>
            </a:prstGeom>
          </p:spPr>
        </p:pic>
      </p:grpSp>
      <p:sp>
        <p:nvSpPr>
          <p:cNvPr id="13" name="Rectangle 12">
            <a:extLst>
              <a:ext uri="{FF2B5EF4-FFF2-40B4-BE49-F238E27FC236}">
                <a16:creationId xmlns:a16="http://schemas.microsoft.com/office/drawing/2014/main" id="{70A6A53B-98A0-4AA1-2D35-DF95A93432B4}"/>
              </a:ext>
            </a:extLst>
          </p:cNvPr>
          <p:cNvSpPr/>
          <p:nvPr/>
        </p:nvSpPr>
        <p:spPr>
          <a:xfrm>
            <a:off x="2697721" y="1986633"/>
            <a:ext cx="1709283" cy="204141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FE5ECEE-6240-5A59-5C12-A87F76069231}"/>
              </a:ext>
            </a:extLst>
          </p:cNvPr>
          <p:cNvSpPr txBox="1"/>
          <p:nvPr/>
        </p:nvSpPr>
        <p:spPr>
          <a:xfrm>
            <a:off x="7743316" y="6222075"/>
            <a:ext cx="1385957" cy="369332"/>
          </a:xfrm>
          <a:prstGeom prst="rect">
            <a:avLst/>
          </a:prstGeom>
          <a:noFill/>
        </p:spPr>
        <p:txBody>
          <a:bodyPr wrap="none" rtlCol="0">
            <a:spAutoFit/>
          </a:bodyPr>
          <a:lstStyle/>
          <a:p>
            <a:r>
              <a:rPr lang="en-GB"/>
              <a:t>Wright UEA</a:t>
            </a:r>
          </a:p>
        </p:txBody>
      </p:sp>
      <p:sp>
        <p:nvSpPr>
          <p:cNvPr id="17" name="TextBox 16">
            <a:extLst>
              <a:ext uri="{FF2B5EF4-FFF2-40B4-BE49-F238E27FC236}">
                <a16:creationId xmlns:a16="http://schemas.microsoft.com/office/drawing/2014/main" id="{0EFD8D28-794D-7B9B-8683-4D352E41CBEB}"/>
              </a:ext>
            </a:extLst>
          </p:cNvPr>
          <p:cNvSpPr txBox="1"/>
          <p:nvPr/>
        </p:nvSpPr>
        <p:spPr>
          <a:xfrm>
            <a:off x="1696966" y="6387775"/>
            <a:ext cx="2001510" cy="369332"/>
          </a:xfrm>
          <a:prstGeom prst="rect">
            <a:avLst/>
          </a:prstGeom>
          <a:noFill/>
        </p:spPr>
        <p:txBody>
          <a:bodyPr wrap="none" rtlCol="0">
            <a:spAutoFit/>
          </a:bodyPr>
          <a:lstStyle/>
          <a:p>
            <a:r>
              <a:rPr lang="en-GB"/>
              <a:t>Fleming, TRIUMF</a:t>
            </a:r>
          </a:p>
        </p:txBody>
      </p:sp>
      <p:sp>
        <p:nvSpPr>
          <p:cNvPr id="18" name="Title 5">
            <a:extLst>
              <a:ext uri="{FF2B5EF4-FFF2-40B4-BE49-F238E27FC236}">
                <a16:creationId xmlns:a16="http://schemas.microsoft.com/office/drawing/2014/main" id="{888C34C0-E57D-8A2A-157D-CC865B420794}"/>
              </a:ext>
            </a:extLst>
          </p:cNvPr>
          <p:cNvSpPr txBox="1">
            <a:spLocks/>
          </p:cNvSpPr>
          <p:nvPr/>
        </p:nvSpPr>
        <p:spPr>
          <a:xfrm>
            <a:off x="1896577" y="5470991"/>
            <a:ext cx="11087100" cy="47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a:lstStyle>
          <a:p>
            <a:r>
              <a:rPr lang="en-GB"/>
              <a:t>Developing links with the Catalysis Community</a:t>
            </a:r>
          </a:p>
        </p:txBody>
      </p:sp>
    </p:spTree>
    <p:extLst>
      <p:ext uri="{BB962C8B-B14F-4D97-AF65-F5344CB8AC3E}">
        <p14:creationId xmlns:p14="http://schemas.microsoft.com/office/powerpoint/2010/main" val="148110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4C757-09B6-E770-4BB0-B309F50C5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123" y="2615281"/>
            <a:ext cx="4031948" cy="3644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BE5C14D-EA0C-88C1-1ED2-D9BEC5079236}"/>
              </a:ext>
            </a:extLst>
          </p:cNvPr>
          <p:cNvSpPr txBox="1"/>
          <p:nvPr/>
        </p:nvSpPr>
        <p:spPr>
          <a:xfrm>
            <a:off x="356443" y="228249"/>
            <a:ext cx="7116386" cy="5355312"/>
          </a:xfrm>
          <a:prstGeom prst="rect">
            <a:avLst/>
          </a:prstGeom>
          <a:noFill/>
        </p:spPr>
        <p:txBody>
          <a:bodyPr wrap="square">
            <a:spAutoFit/>
          </a:bodyPr>
          <a:lstStyle/>
          <a:p>
            <a:endParaRPr lang="en-GB"/>
          </a:p>
          <a:p>
            <a:r>
              <a:rPr lang="en-GB"/>
              <a:t> </a:t>
            </a:r>
          </a:p>
          <a:p>
            <a:endParaRPr lang="en-GB"/>
          </a:p>
          <a:p>
            <a:pPr>
              <a:buClr>
                <a:srgbClr val="FF0000"/>
              </a:buClr>
            </a:pPr>
            <a:r>
              <a:rPr lang="en-GB"/>
              <a:t>Instrument dedicated to elemental analysis studies. </a:t>
            </a:r>
          </a:p>
          <a:p>
            <a:pPr marL="285750" indent="-285750">
              <a:buClr>
                <a:srgbClr val="FF0000"/>
              </a:buClr>
              <a:buFont typeface="Wingdings" panose="05000000000000000000" pitchFamily="2" charset="2"/>
              <a:buChar char="Ø"/>
            </a:pPr>
            <a:endParaRPr lang="en-GB"/>
          </a:p>
          <a:p>
            <a:pPr>
              <a:buClr>
                <a:srgbClr val="FF0000"/>
              </a:buClr>
            </a:pPr>
            <a:r>
              <a:rPr lang="en-GB"/>
              <a:t>Phase 1: </a:t>
            </a:r>
          </a:p>
          <a:p>
            <a:pPr marL="285750" indent="-285750">
              <a:buClr>
                <a:srgbClr val="FF0000"/>
              </a:buClr>
              <a:buFont typeface="Wingdings" panose="05000000000000000000" pitchFamily="2" charset="2"/>
              <a:buChar char="Ø"/>
            </a:pPr>
            <a:r>
              <a:rPr lang="en-GB"/>
              <a:t>Provision of a new data acquisition system (replacing obsolete electronics). </a:t>
            </a:r>
          </a:p>
          <a:p>
            <a:pPr marL="285750" indent="-285750">
              <a:buClr>
                <a:srgbClr val="FF0000"/>
              </a:buClr>
              <a:buFont typeface="Wingdings" panose="05000000000000000000" pitchFamily="2" charset="2"/>
              <a:buChar char="Ø"/>
            </a:pPr>
            <a:r>
              <a:rPr lang="en-GB"/>
              <a:t>Provision of a low-energy segmented detector for measurement of low-Z elements. </a:t>
            </a:r>
          </a:p>
          <a:p>
            <a:pPr marL="285750" indent="-285750">
              <a:buClr>
                <a:srgbClr val="FF0000"/>
              </a:buClr>
              <a:buFont typeface="Wingdings" panose="05000000000000000000" pitchFamily="2" charset="2"/>
              <a:buChar char="Ø"/>
            </a:pPr>
            <a:endParaRPr lang="en-GB"/>
          </a:p>
          <a:p>
            <a:pPr>
              <a:buClr>
                <a:srgbClr val="FF0000"/>
              </a:buClr>
            </a:pPr>
            <a:r>
              <a:rPr lang="en-GB"/>
              <a:t>Phase1b: </a:t>
            </a:r>
          </a:p>
          <a:p>
            <a:pPr marL="285750" indent="-285750">
              <a:buClr>
                <a:srgbClr val="FF0000"/>
              </a:buClr>
              <a:buFont typeface="Wingdings" panose="05000000000000000000" pitchFamily="2" charset="2"/>
              <a:buChar char="Ø"/>
            </a:pPr>
            <a:r>
              <a:rPr lang="en-GB"/>
              <a:t>Provision of ‘off the shelf’ </a:t>
            </a:r>
            <a:r>
              <a:rPr lang="en-GB" err="1"/>
              <a:t>HPGe</a:t>
            </a:r>
            <a:r>
              <a:rPr lang="en-GB"/>
              <a:t> detectors, electronics and support frame  </a:t>
            </a:r>
          </a:p>
          <a:p>
            <a:pPr marL="285750" indent="-285750">
              <a:buClr>
                <a:srgbClr val="FF0000"/>
              </a:buClr>
              <a:buFont typeface="Wingdings" panose="05000000000000000000" pitchFamily="2" charset="2"/>
              <a:buChar char="Ø"/>
            </a:pPr>
            <a:endParaRPr lang="en-GB"/>
          </a:p>
          <a:p>
            <a:pPr>
              <a:buClr>
                <a:srgbClr val="FF0000"/>
              </a:buClr>
            </a:pPr>
            <a:r>
              <a:rPr lang="en-GB"/>
              <a:t>Phase 2: </a:t>
            </a:r>
          </a:p>
          <a:p>
            <a:pPr marL="285750" indent="-285750">
              <a:buClr>
                <a:srgbClr val="FF0000"/>
              </a:buClr>
              <a:buFont typeface="Wingdings" panose="05000000000000000000" pitchFamily="2" charset="2"/>
              <a:buChar char="Ø"/>
            </a:pPr>
            <a:r>
              <a:rPr lang="en-GB"/>
              <a:t>Development of new instrument with improved detector coverage with high segmentation. </a:t>
            </a:r>
          </a:p>
          <a:p>
            <a:endParaRPr lang="en-GB"/>
          </a:p>
        </p:txBody>
      </p:sp>
      <p:pic>
        <p:nvPicPr>
          <p:cNvPr id="5" name="Picture 4">
            <a:extLst>
              <a:ext uri="{FF2B5EF4-FFF2-40B4-BE49-F238E27FC236}">
                <a16:creationId xmlns:a16="http://schemas.microsoft.com/office/drawing/2014/main" id="{C86CEA7E-23E1-4C0F-E52D-77C63B44CFE5}"/>
              </a:ext>
            </a:extLst>
          </p:cNvPr>
          <p:cNvPicPr>
            <a:picLocks noChangeAspect="1"/>
          </p:cNvPicPr>
          <p:nvPr/>
        </p:nvPicPr>
        <p:blipFill>
          <a:blip r:embed="rId3"/>
          <a:stretch>
            <a:fillRect/>
          </a:stretch>
        </p:blipFill>
        <p:spPr>
          <a:xfrm>
            <a:off x="7996622" y="623537"/>
            <a:ext cx="2486371" cy="1670351"/>
          </a:xfrm>
          <a:prstGeom prst="rect">
            <a:avLst/>
          </a:prstGeom>
        </p:spPr>
      </p:pic>
      <p:sp>
        <p:nvSpPr>
          <p:cNvPr id="6" name="Title 5">
            <a:extLst>
              <a:ext uri="{FF2B5EF4-FFF2-40B4-BE49-F238E27FC236}">
                <a16:creationId xmlns:a16="http://schemas.microsoft.com/office/drawing/2014/main" id="{124C3464-1512-B825-4D8F-4503B5DC97C5}"/>
              </a:ext>
            </a:extLst>
          </p:cNvPr>
          <p:cNvSpPr>
            <a:spLocks noGrp="1"/>
          </p:cNvSpPr>
          <p:nvPr>
            <p:ph type="title"/>
          </p:nvPr>
        </p:nvSpPr>
        <p:spPr/>
        <p:txBody>
          <a:bodyPr/>
          <a:lstStyle/>
          <a:p>
            <a:r>
              <a:rPr lang="en-GB" dirty="0" err="1"/>
              <a:t>MuX</a:t>
            </a:r>
            <a:br>
              <a:rPr lang="en-GB" dirty="0"/>
            </a:br>
            <a:endParaRPr lang="en-GB" dirty="0"/>
          </a:p>
        </p:txBody>
      </p:sp>
    </p:spTree>
    <p:extLst>
      <p:ext uri="{BB962C8B-B14F-4D97-AF65-F5344CB8AC3E}">
        <p14:creationId xmlns:p14="http://schemas.microsoft.com/office/powerpoint/2010/main" val="232079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9A45-0E0C-CE94-8B8F-B97E51C5BE5E}"/>
              </a:ext>
            </a:extLst>
          </p:cNvPr>
          <p:cNvSpPr>
            <a:spLocks noGrp="1"/>
          </p:cNvSpPr>
          <p:nvPr>
            <p:ph type="title"/>
          </p:nvPr>
        </p:nvSpPr>
        <p:spPr/>
        <p:txBody>
          <a:bodyPr/>
          <a:lstStyle/>
          <a:p>
            <a:r>
              <a:rPr lang="en-GB" dirty="0" err="1"/>
              <a:t>NuEMU</a:t>
            </a:r>
            <a:endParaRPr lang="en-GB" dirty="0"/>
          </a:p>
        </p:txBody>
      </p:sp>
      <p:pic>
        <p:nvPicPr>
          <p:cNvPr id="3" name="Picture 2">
            <a:extLst>
              <a:ext uri="{FF2B5EF4-FFF2-40B4-BE49-F238E27FC236}">
                <a16:creationId xmlns:a16="http://schemas.microsoft.com/office/drawing/2014/main" id="{CB501DBB-1268-222F-32C3-C0D511FEA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4809" y="1171316"/>
            <a:ext cx="4818991" cy="4983076"/>
          </a:xfrm>
          <a:prstGeom prst="rect">
            <a:avLst/>
          </a:prstGeom>
        </p:spPr>
      </p:pic>
      <p:sp>
        <p:nvSpPr>
          <p:cNvPr id="5" name="TextBox 4">
            <a:extLst>
              <a:ext uri="{FF2B5EF4-FFF2-40B4-BE49-F238E27FC236}">
                <a16:creationId xmlns:a16="http://schemas.microsoft.com/office/drawing/2014/main" id="{575C5C35-1FC2-2427-958B-623093D950D0}"/>
              </a:ext>
            </a:extLst>
          </p:cNvPr>
          <p:cNvSpPr txBox="1"/>
          <p:nvPr/>
        </p:nvSpPr>
        <p:spPr>
          <a:xfrm>
            <a:off x="566057" y="1305341"/>
            <a:ext cx="6096000" cy="4247317"/>
          </a:xfrm>
          <a:prstGeom prst="rect">
            <a:avLst/>
          </a:prstGeom>
          <a:noFill/>
        </p:spPr>
        <p:txBody>
          <a:bodyPr wrap="square">
            <a:spAutoFit/>
          </a:bodyPr>
          <a:lstStyle/>
          <a:p>
            <a:pPr algn="just" rtl="0" fontAlgn="base">
              <a:buFont typeface="Arial" panose="020B0604020202020204" pitchFamily="34" charset="0"/>
              <a:buChar char="•"/>
            </a:pPr>
            <a:r>
              <a:rPr lang="en-GB" sz="1800" b="1" i="1" dirty="0">
                <a:solidFill>
                  <a:srgbClr val="000000"/>
                </a:solidFill>
                <a:effectLst/>
                <a:latin typeface="Calibri" panose="020F0502020204030204" pitchFamily="34" charset="0"/>
              </a:rPr>
              <a:t>Reduced beam spot </a:t>
            </a:r>
            <a:r>
              <a:rPr lang="en-GB" sz="1800" b="0" i="0" dirty="0">
                <a:solidFill>
                  <a:srgbClr val="000000"/>
                </a:solidFill>
                <a:effectLst/>
                <a:latin typeface="Calibri" panose="020F0502020204030204" pitchFamily="34" charset="0"/>
              </a:rPr>
              <a:t>(with a ~43% reduced area compared to EMU’s current spot) to better match user demands for measuring newly discovered materials, which often come in very small volumes </a:t>
            </a:r>
          </a:p>
          <a:p>
            <a:pPr algn="just" rtl="0" fontAlgn="base">
              <a:buFont typeface="Arial" panose="020B0604020202020204" pitchFamily="34" charset="0"/>
              <a:buChar char="•"/>
            </a:pPr>
            <a:r>
              <a:rPr lang="en-GB" sz="1800" b="1" i="1" dirty="0">
                <a:solidFill>
                  <a:srgbClr val="000000"/>
                </a:solidFill>
                <a:effectLst/>
                <a:latin typeface="Calibri" panose="020F0502020204030204" pitchFamily="34" charset="0"/>
              </a:rPr>
              <a:t>Time sliced muon pulse </a:t>
            </a:r>
            <a:r>
              <a:rPr lang="en-GB" sz="1800" b="0" i="0" dirty="0">
                <a:solidFill>
                  <a:srgbClr val="000000"/>
                </a:solidFill>
                <a:effectLst/>
                <a:latin typeface="Calibri" panose="020F0502020204030204" pitchFamily="34" charset="0"/>
              </a:rPr>
              <a:t>for improved frequency response (5 X EMU) </a:t>
            </a:r>
          </a:p>
          <a:p>
            <a:pPr algn="just" rtl="0" fontAlgn="base">
              <a:buFont typeface="Arial" panose="020B0604020202020204" pitchFamily="34" charset="0"/>
              <a:buChar char="•"/>
            </a:pPr>
            <a:r>
              <a:rPr lang="en-GB" sz="1800" b="1" i="1" dirty="0">
                <a:solidFill>
                  <a:srgbClr val="000000"/>
                </a:solidFill>
                <a:effectLst/>
                <a:latin typeface="Calibri" panose="020F0502020204030204" pitchFamily="34" charset="0"/>
              </a:rPr>
              <a:t>Very high data rates </a:t>
            </a:r>
            <a:r>
              <a:rPr lang="en-GB" sz="1800" b="0" i="0" dirty="0">
                <a:solidFill>
                  <a:srgbClr val="000000"/>
                </a:solidFill>
                <a:effectLst/>
                <a:latin typeface="Calibri" panose="020F0502020204030204" pitchFamily="34" charset="0"/>
              </a:rPr>
              <a:t>(5 X EMU) using a new detector array optimised for longitudinal time differential </a:t>
            </a:r>
            <a:r>
              <a:rPr lang="en-GB" sz="1800" b="0" i="0" dirty="0" err="1">
                <a:solidFill>
                  <a:srgbClr val="000000"/>
                </a:solidFill>
                <a:effectLst/>
                <a:latin typeface="Symbol" panose="05050102010706020507" pitchFamily="18" charset="2"/>
              </a:rPr>
              <a:t>m</a:t>
            </a:r>
            <a:r>
              <a:rPr lang="en-GB" sz="1800" b="0" i="0" dirty="0" err="1">
                <a:solidFill>
                  <a:srgbClr val="000000"/>
                </a:solidFill>
                <a:effectLst/>
                <a:latin typeface="Calibri" panose="020F0502020204030204" pitchFamily="34" charset="0"/>
              </a:rPr>
              <a:t>SR</a:t>
            </a:r>
            <a:r>
              <a:rPr lang="en-GB" sz="1800" b="0" i="0" dirty="0">
                <a:solidFill>
                  <a:srgbClr val="000000"/>
                </a:solidFill>
                <a:effectLst/>
                <a:latin typeface="Calibri" panose="020F0502020204030204" pitchFamily="34" charset="0"/>
              </a:rPr>
              <a:t>, but with a capability for high frequency pulsed RF measurements (to 500 MHz). </a:t>
            </a:r>
          </a:p>
          <a:p>
            <a:pPr algn="just" rtl="0" fontAlgn="base">
              <a:buFont typeface="Arial" panose="020B0604020202020204" pitchFamily="34" charset="0"/>
              <a:buChar char="•"/>
            </a:pPr>
            <a:r>
              <a:rPr lang="en-GB" sz="1800" b="1" i="1" dirty="0">
                <a:solidFill>
                  <a:srgbClr val="000000"/>
                </a:solidFill>
                <a:effectLst/>
                <a:latin typeface="Calibri" panose="020F0502020204030204" pitchFamily="34" charset="0"/>
              </a:rPr>
              <a:t>Laser illumination </a:t>
            </a:r>
            <a:r>
              <a:rPr lang="en-GB" sz="1800" b="0" i="0" dirty="0">
                <a:solidFill>
                  <a:srgbClr val="000000"/>
                </a:solidFill>
                <a:effectLst/>
                <a:latin typeface="Calibri" panose="020F0502020204030204" pitchFamily="34" charset="0"/>
              </a:rPr>
              <a:t>capability, served by the present laser system. </a:t>
            </a:r>
          </a:p>
          <a:p>
            <a:pPr algn="just" rtl="0" fontAlgn="base">
              <a:buFont typeface="Arial" panose="020B0604020202020204" pitchFamily="34" charset="0"/>
              <a:buChar char="•"/>
            </a:pPr>
            <a:r>
              <a:rPr lang="en-GB" sz="1800" b="1" i="1" dirty="0">
                <a:solidFill>
                  <a:srgbClr val="000000"/>
                </a:solidFill>
                <a:effectLst/>
                <a:latin typeface="Calibri" panose="020F0502020204030204" pitchFamily="34" charset="0"/>
              </a:rPr>
              <a:t>High homogeneity Transverse Field coils </a:t>
            </a:r>
            <a:r>
              <a:rPr lang="en-GB" sz="1800" b="0" i="0" dirty="0">
                <a:solidFill>
                  <a:srgbClr val="000000"/>
                </a:solidFill>
                <a:effectLst/>
                <a:latin typeface="Calibri" panose="020F0502020204030204" pitchFamily="34" charset="0"/>
              </a:rPr>
              <a:t>designed for Mu studies, and particularly for gas phase measurements with an extended muon stopping distribution. </a:t>
            </a:r>
          </a:p>
        </p:txBody>
      </p:sp>
    </p:spTree>
    <p:extLst>
      <p:ext uri="{BB962C8B-B14F-4D97-AF65-F5344CB8AC3E}">
        <p14:creationId xmlns:p14="http://schemas.microsoft.com/office/powerpoint/2010/main" val="9591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71776-219F-F635-0B70-68B8EA7663D3}"/>
              </a:ext>
            </a:extLst>
          </p:cNvPr>
          <p:cNvSpPr>
            <a:spLocks noGrp="1"/>
          </p:cNvSpPr>
          <p:nvPr>
            <p:ph type="title"/>
          </p:nvPr>
        </p:nvSpPr>
        <p:spPr/>
        <p:txBody>
          <a:bodyPr/>
          <a:lstStyle/>
          <a:p>
            <a:r>
              <a:rPr lang="en-GB" dirty="0"/>
              <a:t>Chimera</a:t>
            </a:r>
          </a:p>
        </p:txBody>
      </p:sp>
      <p:pic>
        <p:nvPicPr>
          <p:cNvPr id="3" name="Picture 14" descr="sean1_4">
            <a:extLst>
              <a:ext uri="{FF2B5EF4-FFF2-40B4-BE49-F238E27FC236}">
                <a16:creationId xmlns:a16="http://schemas.microsoft.com/office/drawing/2014/main" id="{7DF149C6-BD69-DC28-B907-AD84121A9FA8}"/>
              </a:ext>
            </a:extLst>
          </p:cNvPr>
          <p:cNvPicPr>
            <a:picLocks noChangeAspect="1" noChangeArrowheads="1"/>
          </p:cNvPicPr>
          <p:nvPr/>
        </p:nvPicPr>
        <p:blipFill>
          <a:blip r:embed="rId2" cstate="print"/>
          <a:srcRect/>
          <a:stretch>
            <a:fillRect/>
          </a:stretch>
        </p:blipFill>
        <p:spPr bwMode="auto">
          <a:xfrm>
            <a:off x="6623064" y="1260705"/>
            <a:ext cx="2525179" cy="1987006"/>
          </a:xfrm>
          <a:prstGeom prst="rect">
            <a:avLst/>
          </a:prstGeom>
          <a:noFill/>
          <a:effectLst>
            <a:outerShdw blurRad="50800" dist="88900" dir="2700000" algn="ctr" rotWithShape="0">
              <a:srgbClr val="808080"/>
            </a:outerShdw>
          </a:effectLst>
        </p:spPr>
      </p:pic>
      <p:pic>
        <p:nvPicPr>
          <p:cNvPr id="4" name="Picture 3">
            <a:extLst>
              <a:ext uri="{FF2B5EF4-FFF2-40B4-BE49-F238E27FC236}">
                <a16:creationId xmlns:a16="http://schemas.microsoft.com/office/drawing/2014/main" id="{48B115AF-D3C0-7E54-1363-0A51906CC2C4}"/>
              </a:ext>
            </a:extLst>
          </p:cNvPr>
          <p:cNvPicPr>
            <a:picLocks noChangeAspect="1"/>
          </p:cNvPicPr>
          <p:nvPr/>
        </p:nvPicPr>
        <p:blipFill rotWithShape="1">
          <a:blip r:embed="rId3"/>
          <a:srcRect t="28176"/>
          <a:stretch/>
        </p:blipFill>
        <p:spPr>
          <a:xfrm>
            <a:off x="8496859" y="2311413"/>
            <a:ext cx="2187819" cy="2749920"/>
          </a:xfrm>
          <a:prstGeom prst="rect">
            <a:avLst/>
          </a:prstGeom>
        </p:spPr>
      </p:pic>
      <p:sp>
        <p:nvSpPr>
          <p:cNvPr id="5" name="TextBox 4">
            <a:extLst>
              <a:ext uri="{FF2B5EF4-FFF2-40B4-BE49-F238E27FC236}">
                <a16:creationId xmlns:a16="http://schemas.microsoft.com/office/drawing/2014/main" id="{A907B46D-00EC-A769-4686-60CBC8B42E27}"/>
              </a:ext>
            </a:extLst>
          </p:cNvPr>
          <p:cNvSpPr txBox="1"/>
          <p:nvPr/>
        </p:nvSpPr>
        <p:spPr>
          <a:xfrm>
            <a:off x="6820458" y="5269858"/>
            <a:ext cx="3943350" cy="923330"/>
          </a:xfrm>
          <a:prstGeom prst="rect">
            <a:avLst/>
          </a:prstGeom>
          <a:noFill/>
        </p:spPr>
        <p:txBody>
          <a:bodyPr wrap="square" rtlCol="0">
            <a:spAutoFit/>
          </a:bodyPr>
          <a:lstStyle/>
          <a:p>
            <a:r>
              <a:rPr lang="en-GB"/>
              <a:t>Optimised µSR spectrometer for RIKEN-RAL facility</a:t>
            </a:r>
          </a:p>
          <a:p>
            <a:endParaRPr lang="en-GB"/>
          </a:p>
        </p:txBody>
      </p:sp>
      <p:sp>
        <p:nvSpPr>
          <p:cNvPr id="6" name="TextBox 5">
            <a:extLst>
              <a:ext uri="{FF2B5EF4-FFF2-40B4-BE49-F238E27FC236}">
                <a16:creationId xmlns:a16="http://schemas.microsoft.com/office/drawing/2014/main" id="{C4E84D05-00CC-86D0-215B-AED8CC0CDDCC}"/>
              </a:ext>
            </a:extLst>
          </p:cNvPr>
          <p:cNvSpPr txBox="1"/>
          <p:nvPr/>
        </p:nvSpPr>
        <p:spPr>
          <a:xfrm>
            <a:off x="266700" y="1305341"/>
            <a:ext cx="6163129" cy="4524315"/>
          </a:xfrm>
          <a:prstGeom prst="rect">
            <a:avLst/>
          </a:prstGeom>
          <a:noFill/>
        </p:spPr>
        <p:txBody>
          <a:bodyPr wrap="square" rtlCol="0">
            <a:spAutoFit/>
          </a:bodyPr>
          <a:lstStyle/>
          <a:p>
            <a:pPr algn="l" rtl="0" fontAlgn="base">
              <a:buFont typeface="Arial" panose="020B0604020202020204" pitchFamily="34" charset="0"/>
              <a:buChar char="•"/>
            </a:pPr>
            <a:r>
              <a:rPr lang="en-GB" sz="1800" b="1" i="1" dirty="0">
                <a:solidFill>
                  <a:srgbClr val="000000"/>
                </a:solidFill>
                <a:effectLst/>
                <a:latin typeface="Calibri" panose="020F0502020204030204" pitchFamily="34" charset="0"/>
              </a:rPr>
              <a:t>Higher rates from double</a:t>
            </a:r>
          </a:p>
          <a:p>
            <a:pPr lvl="1" fontAlgn="base">
              <a:buFont typeface="Arial" panose="020B0604020202020204" pitchFamily="34" charset="0"/>
              <a:buChar char="•"/>
            </a:pPr>
            <a:r>
              <a:rPr lang="en-GB" b="0" i="0" dirty="0">
                <a:solidFill>
                  <a:srgbClr val="000000"/>
                </a:solidFill>
                <a:effectLst/>
                <a:latin typeface="Calibri" panose="020F0502020204030204" pitchFamily="34" charset="0"/>
              </a:rPr>
              <a:t>A quiet magnetic environment on RIKEN. </a:t>
            </a:r>
            <a:r>
              <a:rPr lang="en-GB"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en-GB" sz="1800" b="1" i="1" dirty="0">
                <a:solidFill>
                  <a:srgbClr val="000000"/>
                </a:solidFill>
                <a:effectLst/>
                <a:latin typeface="Calibri" panose="020F0502020204030204" pitchFamily="34" charset="0"/>
              </a:rPr>
              <a:t>Development of novel experiments exploiting beam synchronous pulsed stimuli</a:t>
            </a:r>
          </a:p>
          <a:p>
            <a:pPr lvl="1" fontAlgn="base">
              <a:buFont typeface="Arial" panose="020B0604020202020204" pitchFamily="34" charset="0"/>
              <a:buChar char="•"/>
            </a:pPr>
            <a:r>
              <a:rPr lang="en-GB" b="0" i="0" dirty="0">
                <a:solidFill>
                  <a:srgbClr val="000000"/>
                </a:solidFill>
                <a:effectLst/>
                <a:latin typeface="Calibri" panose="020F0502020204030204" pitchFamily="34" charset="0"/>
              </a:rPr>
              <a:t>pulsed RF, illumination, E-field, etc. Measurements to long times is often essential for this work. </a:t>
            </a:r>
          </a:p>
          <a:p>
            <a:pPr algn="l" rtl="0" fontAlgn="base">
              <a:buFont typeface="Arial" panose="020B0604020202020204" pitchFamily="34" charset="0"/>
              <a:buChar char="•"/>
            </a:pPr>
            <a:r>
              <a:rPr lang="en-GB" sz="1800" b="1" i="1" dirty="0">
                <a:solidFill>
                  <a:srgbClr val="000000"/>
                </a:solidFill>
                <a:effectLst/>
                <a:latin typeface="Calibri" panose="020F0502020204030204" pitchFamily="34" charset="0"/>
              </a:rPr>
              <a:t>Variable momentum – exploiting a wide range of sample environments.  </a:t>
            </a:r>
          </a:p>
          <a:p>
            <a:pPr lvl="1" fontAlgn="base">
              <a:buFont typeface="Arial" panose="020B0604020202020204" pitchFamily="34" charset="0"/>
              <a:buChar char="•"/>
            </a:pPr>
            <a:r>
              <a:rPr lang="en-GB" b="0" i="0" dirty="0">
                <a:solidFill>
                  <a:srgbClr val="000000"/>
                </a:solidFill>
                <a:effectLst/>
                <a:latin typeface="Calibri" panose="020F0502020204030204" pitchFamily="34" charset="0"/>
              </a:rPr>
              <a:t>Development of gas sample pressure cells. </a:t>
            </a:r>
          </a:p>
          <a:p>
            <a:pPr lvl="1" fontAlgn="base">
              <a:buFont typeface="Arial" panose="020B0604020202020204" pitchFamily="34" charset="0"/>
              <a:buChar char="•"/>
            </a:pPr>
            <a:r>
              <a:rPr lang="en-GB" b="0" i="0" dirty="0">
                <a:solidFill>
                  <a:srgbClr val="000000"/>
                </a:solidFill>
                <a:effectLst/>
                <a:latin typeface="Calibri" panose="020F0502020204030204" pitchFamily="34" charset="0"/>
              </a:rPr>
              <a:t>Development of solid sample pressure cells</a:t>
            </a:r>
          </a:p>
          <a:p>
            <a:pPr algn="l" rtl="0" fontAlgn="base">
              <a:buFont typeface="Arial" panose="020B0604020202020204" pitchFamily="34" charset="0"/>
              <a:buChar char="•"/>
            </a:pPr>
            <a:r>
              <a:rPr lang="en-GB" sz="1800" b="1" i="1" dirty="0">
                <a:solidFill>
                  <a:srgbClr val="000000"/>
                </a:solidFill>
                <a:effectLst/>
                <a:latin typeface="Calibri" panose="020F0502020204030204" pitchFamily="34" charset="0"/>
              </a:rPr>
              <a:t>Developing a µ</a:t>
            </a:r>
            <a:r>
              <a:rPr lang="en-GB" sz="1800" b="1" i="1" baseline="30000" dirty="0">
                <a:solidFill>
                  <a:srgbClr val="000000"/>
                </a:solidFill>
                <a:effectLst/>
                <a:latin typeface="Calibri" panose="020F0502020204030204" pitchFamily="34" charset="0"/>
              </a:rPr>
              <a:t>-</a:t>
            </a:r>
            <a:r>
              <a:rPr lang="en-GB" sz="1800" b="1" i="1" dirty="0">
                <a:solidFill>
                  <a:srgbClr val="000000"/>
                </a:solidFill>
                <a:effectLst/>
                <a:latin typeface="Calibri" panose="020F0502020204030204" pitchFamily="34" charset="0"/>
              </a:rPr>
              <a:t>SR programme.</a:t>
            </a:r>
          </a:p>
          <a:p>
            <a:pPr lvl="1" fontAlgn="base">
              <a:buFont typeface="Arial" panose="020B0604020202020204" pitchFamily="34" charset="0"/>
              <a:buChar char="•"/>
            </a:pPr>
            <a:r>
              <a:rPr lang="en-GB" b="0" i="0" dirty="0">
                <a:solidFill>
                  <a:srgbClr val="000000"/>
                </a:solidFill>
                <a:effectLst/>
                <a:latin typeface="Calibri" panose="020F0502020204030204" pitchFamily="34" charset="0"/>
              </a:rPr>
              <a:t> Enabling µ</a:t>
            </a:r>
            <a:r>
              <a:rPr lang="en-GB" b="0" i="0" baseline="30000" dirty="0">
                <a:solidFill>
                  <a:srgbClr val="000000"/>
                </a:solidFill>
                <a:effectLst/>
                <a:latin typeface="Calibri" panose="020F0502020204030204" pitchFamily="34" charset="0"/>
              </a:rPr>
              <a:t>+</a:t>
            </a:r>
            <a:r>
              <a:rPr lang="en-GB" b="0" i="0" dirty="0">
                <a:solidFill>
                  <a:srgbClr val="000000"/>
                </a:solidFill>
                <a:effectLst/>
                <a:latin typeface="Calibri" panose="020F0502020204030204" pitchFamily="34" charset="0"/>
              </a:rPr>
              <a:t>SR and µ</a:t>
            </a:r>
            <a:r>
              <a:rPr lang="en-GB" b="0" i="0" baseline="30000" dirty="0">
                <a:solidFill>
                  <a:srgbClr val="000000"/>
                </a:solidFill>
                <a:effectLst/>
                <a:latin typeface="Calibri" panose="020F0502020204030204" pitchFamily="34" charset="0"/>
              </a:rPr>
              <a:t>-</a:t>
            </a:r>
            <a:r>
              <a:rPr lang="en-GB" b="0" i="0" dirty="0">
                <a:solidFill>
                  <a:srgbClr val="000000"/>
                </a:solidFill>
                <a:effectLst/>
                <a:latin typeface="Calibri" panose="020F0502020204030204" pitchFamily="34" charset="0"/>
              </a:rPr>
              <a:t>SR experiments to be carried out in an identical environment, already shown to be key to developing an understanding of ion diffusion in battery materials. </a:t>
            </a:r>
          </a:p>
          <a:p>
            <a:endParaRPr lang="en-GB" dirty="0"/>
          </a:p>
        </p:txBody>
      </p:sp>
    </p:spTree>
    <p:extLst>
      <p:ext uri="{BB962C8B-B14F-4D97-AF65-F5344CB8AC3E}">
        <p14:creationId xmlns:p14="http://schemas.microsoft.com/office/powerpoint/2010/main" val="271659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6017EE-F6C4-9E53-2B26-CDC26115F041}"/>
              </a:ext>
            </a:extLst>
          </p:cNvPr>
          <p:cNvSpPr txBox="1"/>
          <p:nvPr/>
        </p:nvSpPr>
        <p:spPr>
          <a:xfrm>
            <a:off x="333375" y="773371"/>
            <a:ext cx="10515600" cy="4524315"/>
          </a:xfrm>
          <a:prstGeom prst="rect">
            <a:avLst/>
          </a:prstGeom>
          <a:noFill/>
        </p:spPr>
        <p:txBody>
          <a:bodyPr wrap="square">
            <a:spAutoFit/>
          </a:bodyPr>
          <a:lstStyle/>
          <a:p>
            <a:r>
              <a:rPr lang="en-GB" sz="1800" b="0" i="0">
                <a:solidFill>
                  <a:srgbClr val="000000"/>
                </a:solidFill>
                <a:effectLst/>
                <a:latin typeface="Calibri" panose="020F0502020204030204" pitchFamily="34" charset="0"/>
              </a:rPr>
              <a:t>The proposed SWARM instrument </a:t>
            </a:r>
          </a:p>
          <a:p>
            <a:r>
              <a:rPr lang="en-GB">
                <a:solidFill>
                  <a:srgbClr val="000000"/>
                </a:solidFill>
                <a:latin typeface="Calibri" panose="020F0502020204030204" pitchFamily="34" charset="0"/>
              </a:rPr>
              <a:t>	</a:t>
            </a:r>
            <a:r>
              <a:rPr lang="en-GB" sz="1800" b="0" i="0">
                <a:solidFill>
                  <a:srgbClr val="000000"/>
                </a:solidFill>
                <a:effectLst/>
                <a:latin typeface="Calibri" panose="020F0502020204030204" pitchFamily="34" charset="0"/>
              </a:rPr>
              <a:t>exploit this development to address a notable gap in ISIS’s measurement capabilities </a:t>
            </a:r>
          </a:p>
          <a:p>
            <a:r>
              <a:rPr lang="en-GB">
                <a:solidFill>
                  <a:srgbClr val="000000"/>
                </a:solidFill>
                <a:latin typeface="Calibri" panose="020F0502020204030204" pitchFamily="34" charset="0"/>
              </a:rPr>
              <a:t>	</a:t>
            </a:r>
            <a:r>
              <a:rPr lang="en-GB" sz="1800" b="0" i="0">
                <a:solidFill>
                  <a:srgbClr val="000000"/>
                </a:solidFill>
                <a:effectLst/>
                <a:latin typeface="Calibri" panose="020F0502020204030204" pitchFamily="34" charset="0"/>
              </a:rPr>
              <a:t>deliver a high flux pulsed beam of muons with material implantation depths in the 5-200 nm</a:t>
            </a:r>
          </a:p>
          <a:p>
            <a:endParaRPr lang="en-GB" sz="1800" b="0" i="0">
              <a:solidFill>
                <a:srgbClr val="000000"/>
              </a:solidFill>
              <a:effectLst/>
              <a:latin typeface="Calibri" panose="020F0502020204030204" pitchFamily="34" charset="0"/>
            </a:endParaRPr>
          </a:p>
          <a:p>
            <a:r>
              <a:rPr lang="en-GB" sz="1800" b="0" i="0">
                <a:solidFill>
                  <a:srgbClr val="000000"/>
                </a:solidFill>
                <a:effectLst/>
                <a:latin typeface="Calibri" panose="020F0502020204030204" pitchFamily="34" charset="0"/>
              </a:rPr>
              <a:t>This would benefit the ISIS science programme across all the key science strategy areas, </a:t>
            </a:r>
          </a:p>
          <a:p>
            <a:r>
              <a:rPr lang="en-GB">
                <a:solidFill>
                  <a:srgbClr val="000000"/>
                </a:solidFill>
                <a:latin typeface="Calibri" panose="020F0502020204030204" pitchFamily="34" charset="0"/>
              </a:rPr>
              <a:t>	</a:t>
            </a:r>
            <a:r>
              <a:rPr lang="en-GB" sz="1800" b="0" i="0">
                <a:solidFill>
                  <a:srgbClr val="000000"/>
                </a:solidFill>
                <a:effectLst/>
                <a:latin typeface="Calibri" panose="020F0502020204030204" pitchFamily="34" charset="0"/>
              </a:rPr>
              <a:t>with particular focus on </a:t>
            </a:r>
          </a:p>
          <a:p>
            <a:r>
              <a:rPr lang="en-GB">
                <a:solidFill>
                  <a:srgbClr val="000000"/>
                </a:solidFill>
                <a:latin typeface="Calibri" panose="020F0502020204030204" pitchFamily="34" charset="0"/>
              </a:rPr>
              <a:t>		</a:t>
            </a:r>
            <a:r>
              <a:rPr lang="en-GB" sz="1800" b="0" i="0">
                <a:solidFill>
                  <a:srgbClr val="000000"/>
                </a:solidFill>
                <a:effectLst/>
                <a:latin typeface="Calibri" panose="020F0502020204030204" pitchFamily="34" charset="0"/>
              </a:rPr>
              <a:t>quantum science </a:t>
            </a:r>
            <a:endParaRPr lang="en-GB">
              <a:solidFill>
                <a:srgbClr val="000000"/>
              </a:solidFill>
              <a:latin typeface="Calibri" panose="020F0502020204030204" pitchFamily="34" charset="0"/>
            </a:endParaRPr>
          </a:p>
          <a:p>
            <a:r>
              <a:rPr lang="en-GB" sz="1800" b="0" i="0">
                <a:solidFill>
                  <a:srgbClr val="000000"/>
                </a:solidFill>
                <a:effectLst/>
                <a:latin typeface="Calibri" panose="020F0502020204030204" pitchFamily="34" charset="0"/>
              </a:rPr>
              <a:t>		energy materials.</a:t>
            </a:r>
          </a:p>
          <a:p>
            <a:endParaRPr lang="en-GB" sz="1800" b="0" i="0">
              <a:solidFill>
                <a:srgbClr val="000000"/>
              </a:solidFill>
              <a:effectLst/>
              <a:latin typeface="Calibri" panose="020F0502020204030204" pitchFamily="34" charset="0"/>
            </a:endParaRPr>
          </a:p>
          <a:p>
            <a:r>
              <a:rPr lang="en-GB" sz="1800" b="0" i="0">
                <a:solidFill>
                  <a:srgbClr val="000000"/>
                </a:solidFill>
                <a:effectLst/>
                <a:latin typeface="Calibri" panose="020F0502020204030204" pitchFamily="34" charset="0"/>
              </a:rPr>
              <a:t>New and complementary science investigations</a:t>
            </a:r>
          </a:p>
          <a:p>
            <a:r>
              <a:rPr lang="en-GB">
                <a:solidFill>
                  <a:srgbClr val="000000"/>
                </a:solidFill>
                <a:latin typeface="Calibri" panose="020F0502020204030204" pitchFamily="34" charset="0"/>
              </a:rPr>
              <a:t>	</a:t>
            </a:r>
            <a:r>
              <a:rPr lang="en-GB" sz="1800" b="0" i="0">
                <a:solidFill>
                  <a:srgbClr val="000000"/>
                </a:solidFill>
                <a:effectLst/>
                <a:latin typeface="Calibri" panose="020F0502020204030204" pitchFamily="34" charset="0"/>
              </a:rPr>
              <a:t>thin films, </a:t>
            </a:r>
          </a:p>
          <a:p>
            <a:r>
              <a:rPr lang="en-GB">
                <a:solidFill>
                  <a:srgbClr val="000000"/>
                </a:solidFill>
                <a:latin typeface="Calibri" panose="020F0502020204030204" pitchFamily="34" charset="0"/>
              </a:rPr>
              <a:t>	</a:t>
            </a:r>
            <a:r>
              <a:rPr lang="en-GB" sz="1800" b="0" i="0">
                <a:solidFill>
                  <a:srgbClr val="000000"/>
                </a:solidFill>
                <a:effectLst/>
                <a:latin typeface="Calibri" panose="020F0502020204030204" pitchFamily="34" charset="0"/>
              </a:rPr>
              <a:t>topological materials</a:t>
            </a:r>
          </a:p>
          <a:p>
            <a:r>
              <a:rPr lang="en-GB">
                <a:solidFill>
                  <a:srgbClr val="000000"/>
                </a:solidFill>
                <a:latin typeface="Calibri" panose="020F0502020204030204" pitchFamily="34" charset="0"/>
              </a:rPr>
              <a:t>	</a:t>
            </a:r>
            <a:r>
              <a:rPr lang="en-GB" sz="1800" b="0" i="0">
                <a:solidFill>
                  <a:srgbClr val="000000"/>
                </a:solidFill>
                <a:effectLst/>
                <a:latin typeface="Calibri" panose="020F0502020204030204" pitchFamily="34" charset="0"/>
              </a:rPr>
              <a:t>proximity effects and the motion of spin and charge through heterostructures. </a:t>
            </a:r>
          </a:p>
          <a:p>
            <a:endParaRPr lang="en-GB">
              <a:solidFill>
                <a:srgbClr val="000000"/>
              </a:solidFill>
              <a:latin typeface="Calibri" panose="020F0502020204030204" pitchFamily="34" charset="0"/>
            </a:endParaRPr>
          </a:p>
          <a:p>
            <a:r>
              <a:rPr lang="en-GB" sz="1800" b="0" i="0">
                <a:solidFill>
                  <a:srgbClr val="000000"/>
                </a:solidFill>
                <a:effectLst/>
                <a:latin typeface="Calibri" panose="020F0502020204030204" pitchFamily="34" charset="0"/>
              </a:rPr>
              <a:t>It may also lead to the further development of muon imaging techniques that could be applied to biological systems. </a:t>
            </a:r>
            <a:endParaRPr lang="en-GB"/>
          </a:p>
        </p:txBody>
      </p:sp>
      <p:sp>
        <p:nvSpPr>
          <p:cNvPr id="2" name="Title 1">
            <a:extLst>
              <a:ext uri="{FF2B5EF4-FFF2-40B4-BE49-F238E27FC236}">
                <a16:creationId xmlns:a16="http://schemas.microsoft.com/office/drawing/2014/main" id="{314B2914-2E50-8353-BA3C-2589690F51A0}"/>
              </a:ext>
            </a:extLst>
          </p:cNvPr>
          <p:cNvSpPr>
            <a:spLocks noGrp="1"/>
          </p:cNvSpPr>
          <p:nvPr>
            <p:ph type="title"/>
          </p:nvPr>
        </p:nvSpPr>
        <p:spPr/>
        <p:txBody>
          <a:bodyPr/>
          <a:lstStyle/>
          <a:p>
            <a:r>
              <a:rPr lang="en-GB" dirty="0"/>
              <a:t>Future Projects: Low Energy Muons</a:t>
            </a:r>
            <a:br>
              <a:rPr lang="en-GB" dirty="0"/>
            </a:br>
            <a:endParaRPr lang="en-GB" dirty="0"/>
          </a:p>
        </p:txBody>
      </p:sp>
    </p:spTree>
    <p:extLst>
      <p:ext uri="{BB962C8B-B14F-4D97-AF65-F5344CB8AC3E}">
        <p14:creationId xmlns:p14="http://schemas.microsoft.com/office/powerpoint/2010/main" val="336943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52157-1336-183A-80A0-24B406F94410}"/>
              </a:ext>
            </a:extLst>
          </p:cNvPr>
          <p:cNvSpPr>
            <a:spLocks noGrp="1"/>
          </p:cNvSpPr>
          <p:nvPr>
            <p:ph type="title"/>
          </p:nvPr>
        </p:nvSpPr>
        <p:spPr>
          <a:xfrm>
            <a:off x="266699" y="365125"/>
            <a:ext cx="8965435" cy="574675"/>
          </a:xfrm>
        </p:spPr>
        <p:txBody>
          <a:bodyPr>
            <a:normAutofit/>
          </a:bodyPr>
          <a:lstStyle/>
          <a:p>
            <a:r>
              <a:rPr lang="en-GB" dirty="0"/>
              <a:t>Operando measurements of Li-cathode materials</a:t>
            </a:r>
          </a:p>
        </p:txBody>
      </p:sp>
      <p:sp>
        <p:nvSpPr>
          <p:cNvPr id="3" name="Content Placeholder 2">
            <a:extLst>
              <a:ext uri="{FF2B5EF4-FFF2-40B4-BE49-F238E27FC236}">
                <a16:creationId xmlns:a16="http://schemas.microsoft.com/office/drawing/2014/main" id="{DB4DF01F-AAD5-5ACC-69E6-2C53D29C2827}"/>
              </a:ext>
            </a:extLst>
          </p:cNvPr>
          <p:cNvSpPr>
            <a:spLocks noGrp="1"/>
          </p:cNvSpPr>
          <p:nvPr>
            <p:ph idx="1"/>
          </p:nvPr>
        </p:nvSpPr>
        <p:spPr>
          <a:xfrm>
            <a:off x="266700" y="1186776"/>
            <a:ext cx="6121400" cy="4825396"/>
          </a:xfrm>
        </p:spPr>
        <p:txBody>
          <a:bodyPr>
            <a:normAutofit/>
          </a:bodyPr>
          <a:lstStyle/>
          <a:p>
            <a:pPr marL="342900" indent="-342900">
              <a:buFont typeface="Arial" panose="020B0604020202020204" pitchFamily="34" charset="0"/>
              <a:buChar char="•"/>
            </a:pPr>
            <a:r>
              <a:rPr lang="en-GB" sz="2000" dirty="0">
                <a:latin typeface="+mn-lt"/>
              </a:rPr>
              <a:t>Operando measurements are now a large fraction of all battery material studies at ISIS</a:t>
            </a:r>
          </a:p>
          <a:p>
            <a:pPr marL="800100" lvl="1" indent="-342900">
              <a:buFont typeface="Arial" panose="020B0604020202020204" pitchFamily="34" charset="0"/>
              <a:buChar char="•"/>
            </a:pPr>
            <a:r>
              <a:rPr lang="en-GB" sz="2000" dirty="0"/>
              <a:t>Mainly cathode cycling</a:t>
            </a:r>
          </a:p>
          <a:p>
            <a:pPr marL="800100" lvl="1" indent="-342900">
              <a:buFont typeface="Arial" panose="020B0604020202020204" pitchFamily="34" charset="0"/>
              <a:buChar char="•"/>
            </a:pPr>
            <a:r>
              <a:rPr lang="en-GB" sz="2000" dirty="0"/>
              <a:t>Also solid electrolytes and interfaces</a:t>
            </a:r>
          </a:p>
          <a:p>
            <a:pPr marL="342900" indent="-342900">
              <a:buFont typeface="Arial" panose="020B0604020202020204" pitchFamily="34" charset="0"/>
              <a:buChar char="•"/>
            </a:pPr>
            <a:r>
              <a:rPr lang="en-GB" sz="2000" dirty="0">
                <a:latin typeface="+mn-lt"/>
              </a:rPr>
              <a:t>Results on Li-NMC811 shown on the right</a:t>
            </a:r>
          </a:p>
          <a:p>
            <a:pPr marL="800100" lvl="1" indent="-342900">
              <a:buFont typeface="Arial" panose="020B0604020202020204" pitchFamily="34" charset="0"/>
              <a:buChar char="•"/>
            </a:pPr>
            <a:r>
              <a:rPr lang="en-GB" sz="2000" dirty="0"/>
              <a:t>Field fluctuation rate changes smoothly, as expected from industrial cell performance</a:t>
            </a:r>
          </a:p>
          <a:p>
            <a:pPr marL="800100" lvl="1" indent="-342900">
              <a:buFont typeface="Arial" panose="020B0604020202020204" pitchFamily="34" charset="0"/>
              <a:buChar char="•"/>
            </a:pPr>
            <a:r>
              <a:rPr lang="en-GB" sz="2000" dirty="0"/>
              <a:t>Distinct changes in </a:t>
            </a:r>
            <a:r>
              <a:rPr lang="el-GR" sz="2000" dirty="0">
                <a:cs typeface="Arial" panose="020B0604020202020204" pitchFamily="34" charset="0"/>
              </a:rPr>
              <a:t>Δ</a:t>
            </a:r>
            <a:r>
              <a:rPr lang="en-GB" sz="2000" dirty="0"/>
              <a:t> at structural phase changes show that cell is cycling well</a:t>
            </a:r>
          </a:p>
          <a:p>
            <a:pPr marL="800100" lvl="1" indent="-342900">
              <a:buFont typeface="Arial" panose="020B0604020202020204" pitchFamily="34" charset="0"/>
              <a:buChar char="•"/>
            </a:pPr>
            <a:r>
              <a:rPr lang="en-GB" sz="2000" dirty="0"/>
              <a:t>Correlated with </a:t>
            </a:r>
            <a:r>
              <a:rPr lang="en-GB" sz="2000" dirty="0" err="1"/>
              <a:t>dQ</a:t>
            </a:r>
            <a:r>
              <a:rPr lang="en-GB" sz="2000" dirty="0"/>
              <a:t>/</a:t>
            </a:r>
            <a:r>
              <a:rPr lang="en-GB" sz="2000" dirty="0" err="1"/>
              <a:t>dV</a:t>
            </a:r>
            <a:r>
              <a:rPr lang="en-GB" sz="2000" dirty="0"/>
              <a:t> because both depend on structural changes</a:t>
            </a:r>
          </a:p>
          <a:p>
            <a:pPr marL="342900" indent="-342900">
              <a:buFont typeface="Arial" panose="020B0604020202020204" pitchFamily="34" charset="0"/>
              <a:buChar char="•"/>
            </a:pPr>
            <a:r>
              <a:rPr lang="en-GB" sz="2000" dirty="0">
                <a:latin typeface="+mn-lt"/>
              </a:rPr>
              <a:t>More recent studies of other materials show sharper changes in both parameters </a:t>
            </a:r>
          </a:p>
          <a:p>
            <a:pPr marL="342900" indent="-342900">
              <a:buFont typeface="Arial" panose="020B0604020202020204" pitchFamily="34" charset="0"/>
              <a:buChar char="•"/>
            </a:pPr>
            <a:r>
              <a:rPr lang="en-GB" sz="2000" dirty="0">
                <a:latin typeface="+mn-lt"/>
              </a:rPr>
              <a:t>Better cell making has improved the signal</a:t>
            </a:r>
          </a:p>
        </p:txBody>
      </p:sp>
      <p:pic>
        <p:nvPicPr>
          <p:cNvPr id="5" name="Picture 4" descr="Diagram&#10;&#10;Description automatically generated">
            <a:extLst>
              <a:ext uri="{FF2B5EF4-FFF2-40B4-BE49-F238E27FC236}">
                <a16:creationId xmlns:a16="http://schemas.microsoft.com/office/drawing/2014/main" id="{DDC01B95-8F3C-C08A-DAED-0394217641EE}"/>
              </a:ext>
            </a:extLst>
          </p:cNvPr>
          <p:cNvPicPr>
            <a:picLocks noChangeAspect="1"/>
          </p:cNvPicPr>
          <p:nvPr/>
        </p:nvPicPr>
        <p:blipFill rotWithShape="1">
          <a:blip r:embed="rId2">
            <a:extLst>
              <a:ext uri="{28A0092B-C50C-407E-A947-70E740481C1C}">
                <a14:useLocalDpi xmlns:a14="http://schemas.microsoft.com/office/drawing/2010/main" val="0"/>
              </a:ext>
            </a:extLst>
          </a:blip>
          <a:srcRect l="41693" t="1402" r="35097" b="68701"/>
          <a:stretch/>
        </p:blipFill>
        <p:spPr>
          <a:xfrm>
            <a:off x="9232134" y="184517"/>
            <a:ext cx="2847025" cy="1875688"/>
          </a:xfrm>
          <a:prstGeom prst="rect">
            <a:avLst/>
          </a:prstGeom>
        </p:spPr>
      </p:pic>
      <p:pic>
        <p:nvPicPr>
          <p:cNvPr id="6" name="Picture 5" descr="Chart&#10;&#10;Description automatically generated">
            <a:extLst>
              <a:ext uri="{FF2B5EF4-FFF2-40B4-BE49-F238E27FC236}">
                <a16:creationId xmlns:a16="http://schemas.microsoft.com/office/drawing/2014/main" id="{19057EB2-4824-DB7A-0CBA-184B5C3B34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0" r="37299" b="49783"/>
          <a:stretch/>
        </p:blipFill>
        <p:spPr>
          <a:xfrm>
            <a:off x="6506564" y="2060205"/>
            <a:ext cx="5034690" cy="1910336"/>
          </a:xfrm>
          <a:prstGeom prst="rect">
            <a:avLst/>
          </a:prstGeom>
        </p:spPr>
      </p:pic>
      <p:pic>
        <p:nvPicPr>
          <p:cNvPr id="7" name="Picture 6" descr="Chart&#10;&#10;Description automatically generated">
            <a:extLst>
              <a:ext uri="{FF2B5EF4-FFF2-40B4-BE49-F238E27FC236}">
                <a16:creationId xmlns:a16="http://schemas.microsoft.com/office/drawing/2014/main" id="{06DE1DA2-72C6-CBD0-75DC-D349BD44F3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711" y="4132367"/>
            <a:ext cx="2709844" cy="2541116"/>
          </a:xfrm>
          <a:prstGeom prst="rect">
            <a:avLst/>
          </a:prstGeom>
          <a:noFill/>
          <a:ln>
            <a:noFill/>
          </a:ln>
        </p:spPr>
      </p:pic>
      <p:pic>
        <p:nvPicPr>
          <p:cNvPr id="8" name="Picture 7" descr="Chart&#10;&#10;Description automatically generated">
            <a:extLst>
              <a:ext uri="{FF2B5EF4-FFF2-40B4-BE49-F238E27FC236}">
                <a16:creationId xmlns:a16="http://schemas.microsoft.com/office/drawing/2014/main" id="{584C3BC1-717B-31F0-26C6-3EA4E6ED71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5977" y="4184729"/>
            <a:ext cx="2668318" cy="2488754"/>
          </a:xfrm>
          <a:prstGeom prst="rect">
            <a:avLst/>
          </a:prstGeom>
        </p:spPr>
      </p:pic>
      <p:sp>
        <p:nvSpPr>
          <p:cNvPr id="10" name="TextBox 9">
            <a:extLst>
              <a:ext uri="{FF2B5EF4-FFF2-40B4-BE49-F238E27FC236}">
                <a16:creationId xmlns:a16="http://schemas.microsoft.com/office/drawing/2014/main" id="{6B69705B-792B-FD54-F90D-565A0B2E3AD6}"/>
              </a:ext>
            </a:extLst>
          </p:cNvPr>
          <p:cNvSpPr txBox="1"/>
          <p:nvPr/>
        </p:nvSpPr>
        <p:spPr>
          <a:xfrm>
            <a:off x="6096000" y="1186776"/>
            <a:ext cx="3339234" cy="646331"/>
          </a:xfrm>
          <a:prstGeom prst="rect">
            <a:avLst/>
          </a:prstGeom>
          <a:noFill/>
        </p:spPr>
        <p:txBody>
          <a:bodyPr wrap="square">
            <a:spAutoFit/>
          </a:bodyPr>
          <a:lstStyle/>
          <a:p>
            <a:r>
              <a:rPr lang="en-GB" dirty="0"/>
              <a:t>I. McClelland </a:t>
            </a:r>
            <a:r>
              <a:rPr lang="en-GB" i="1" dirty="0"/>
              <a:t>et al.</a:t>
            </a:r>
            <a:r>
              <a:rPr lang="en-GB" dirty="0"/>
              <a:t>, </a:t>
            </a:r>
            <a:br>
              <a:rPr lang="en-GB" dirty="0"/>
            </a:br>
            <a:r>
              <a:rPr lang="en-GB" dirty="0"/>
              <a:t>Chem. Mater. </a:t>
            </a:r>
            <a:r>
              <a:rPr lang="en-GB" b="1" dirty="0"/>
              <a:t>2023</a:t>
            </a:r>
            <a:r>
              <a:rPr lang="en-GB" dirty="0"/>
              <a:t>, 35, 4149</a:t>
            </a:r>
          </a:p>
        </p:txBody>
      </p:sp>
    </p:spTree>
    <p:extLst>
      <p:ext uri="{BB962C8B-B14F-4D97-AF65-F5344CB8AC3E}">
        <p14:creationId xmlns:p14="http://schemas.microsoft.com/office/powerpoint/2010/main" val="105764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34BB-8E6E-3978-9A11-5EA44BF32AF8}"/>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402573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C3E254-AF8B-7ECF-279A-199C5C61DA52}"/>
              </a:ext>
            </a:extLst>
          </p:cNvPr>
          <p:cNvSpPr>
            <a:spLocks noGrp="1"/>
          </p:cNvSpPr>
          <p:nvPr>
            <p:ph type="title"/>
          </p:nvPr>
        </p:nvSpPr>
        <p:spPr/>
        <p:txBody>
          <a:bodyPr/>
          <a:lstStyle/>
          <a:p>
            <a:r>
              <a:rPr lang="en-GB"/>
              <a:t>Celebrating 40 years of neutrons at ISIS</a:t>
            </a:r>
            <a:br>
              <a:rPr lang="en-GB"/>
            </a:br>
            <a:endParaRPr lang="en-GB"/>
          </a:p>
        </p:txBody>
      </p:sp>
      <p:sp>
        <p:nvSpPr>
          <p:cNvPr id="6" name="TextBox 5">
            <a:extLst>
              <a:ext uri="{FF2B5EF4-FFF2-40B4-BE49-F238E27FC236}">
                <a16:creationId xmlns:a16="http://schemas.microsoft.com/office/drawing/2014/main" id="{84A624E8-0C30-D178-E757-8D2592298C61}"/>
              </a:ext>
            </a:extLst>
          </p:cNvPr>
          <p:cNvSpPr txBox="1"/>
          <p:nvPr/>
        </p:nvSpPr>
        <p:spPr>
          <a:xfrm>
            <a:off x="207542" y="271604"/>
            <a:ext cx="92073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3088"/>
              </a:solidFill>
              <a:effectLst/>
              <a:uLnTx/>
              <a:uFillTx/>
              <a:latin typeface="Moderat Medium"/>
              <a:ea typeface="+mn-ea"/>
              <a:cs typeface="+mn-cs"/>
            </a:endParaRPr>
          </a:p>
        </p:txBody>
      </p:sp>
      <p:sp>
        <p:nvSpPr>
          <p:cNvPr id="7" name="TextBox 6">
            <a:extLst>
              <a:ext uri="{FF2B5EF4-FFF2-40B4-BE49-F238E27FC236}">
                <a16:creationId xmlns:a16="http://schemas.microsoft.com/office/drawing/2014/main" id="{47574C8B-73AF-BDD9-CF98-F6AACF5A4D18}"/>
              </a:ext>
            </a:extLst>
          </p:cNvPr>
          <p:cNvSpPr txBox="1"/>
          <p:nvPr/>
        </p:nvSpPr>
        <p:spPr>
          <a:xfrm>
            <a:off x="207543" y="842098"/>
            <a:ext cx="866569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Moderat Medium"/>
                <a:ea typeface="+mn-ea"/>
                <a:cs typeface="+mn-cs"/>
              </a:rPr>
              <a:t>On 16 December 2024, ISIS will mark 40 years since first neutrons.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Modera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Moderat Medium"/>
                <a:ea typeface="+mn-ea"/>
                <a:cs typeface="+mn-cs"/>
              </a:rPr>
              <a:t>Leading up to this significant milestone, ISIS is planning a series of events that celebrate four decades of scientific discoveries, technological innovation and productive partnerships.</a:t>
            </a:r>
          </a:p>
        </p:txBody>
      </p:sp>
      <p:pic>
        <p:nvPicPr>
          <p:cNvPr id="8" name="Picture 7" descr="A construction site with cranes&#10;&#10;Description automatically generated">
            <a:extLst>
              <a:ext uri="{FF2B5EF4-FFF2-40B4-BE49-F238E27FC236}">
                <a16:creationId xmlns:a16="http://schemas.microsoft.com/office/drawing/2014/main" id="{BF9DD511-B3C4-3CC5-036F-CF4B25AED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43" y="2455456"/>
            <a:ext cx="4016668" cy="30024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A group of people standing in front of computers&#10;&#10;Description automatically generated">
            <a:extLst>
              <a:ext uri="{FF2B5EF4-FFF2-40B4-BE49-F238E27FC236}">
                <a16:creationId xmlns:a16="http://schemas.microsoft.com/office/drawing/2014/main" id="{09CC3398-266E-125B-159B-85DA08F665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6060" y="2451099"/>
            <a:ext cx="3006813" cy="30068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An aerial view of a factory&#10;&#10;Description automatically generated">
            <a:extLst>
              <a:ext uri="{FF2B5EF4-FFF2-40B4-BE49-F238E27FC236}">
                <a16:creationId xmlns:a16="http://schemas.microsoft.com/office/drawing/2014/main" id="{2E361198-BA51-9918-5102-3AA9F566F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4723" y="2455455"/>
            <a:ext cx="3806601" cy="30024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6664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E4993D3-1379-D70F-EDF3-38C2B0EF5804}"/>
            </a:ext>
          </a:extLst>
        </p:cNvPr>
        <p:cNvGrpSpPr/>
        <p:nvPr/>
      </p:nvGrpSpPr>
      <p:grpSpPr>
        <a:xfrm>
          <a:off x="0" y="0"/>
          <a:ext cx="0" cy="0"/>
          <a:chOff x="0" y="0"/>
          <a:chExt cx="0" cy="0"/>
        </a:xfrm>
      </p:grpSpPr>
      <p:sp>
        <p:nvSpPr>
          <p:cNvPr id="17" name="Rounded Rectangle 16">
            <a:extLst>
              <a:ext uri="{FF2B5EF4-FFF2-40B4-BE49-F238E27FC236}">
                <a16:creationId xmlns:a16="http://schemas.microsoft.com/office/drawing/2014/main" id="{E2C2DA28-059D-F9CB-CB19-061FCD9741B8}"/>
              </a:ext>
            </a:extLst>
          </p:cNvPr>
          <p:cNvSpPr/>
          <p:nvPr/>
        </p:nvSpPr>
        <p:spPr>
          <a:xfrm>
            <a:off x="77002" y="807665"/>
            <a:ext cx="12023757" cy="1094707"/>
          </a:xfrm>
          <a:prstGeom prst="roundRect">
            <a:avLst>
              <a:gd name="adj" fmla="val 3761"/>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5" name="Rounded Rectangle 4">
            <a:extLst>
              <a:ext uri="{FF2B5EF4-FFF2-40B4-BE49-F238E27FC236}">
                <a16:creationId xmlns:a16="http://schemas.microsoft.com/office/drawing/2014/main" id="{A4DA10EB-2AF0-259E-02CD-F87EDD3F8FD3}"/>
              </a:ext>
            </a:extLst>
          </p:cNvPr>
          <p:cNvSpPr/>
          <p:nvPr/>
        </p:nvSpPr>
        <p:spPr>
          <a:xfrm>
            <a:off x="72743" y="1966102"/>
            <a:ext cx="12023757" cy="3222779"/>
          </a:xfrm>
          <a:prstGeom prst="roundRect">
            <a:avLst>
              <a:gd name="adj" fmla="val 1955"/>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3" name="Slide Number Placeholder 2">
            <a:extLst>
              <a:ext uri="{FF2B5EF4-FFF2-40B4-BE49-F238E27FC236}">
                <a16:creationId xmlns:a16="http://schemas.microsoft.com/office/drawing/2014/main" id="{E764492E-91DB-2CC0-1AA2-C11A678F7FDD}"/>
              </a:ext>
            </a:extLst>
          </p:cNvPr>
          <p:cNvSpPr>
            <a:spLocks noGrp="1"/>
          </p:cNvSpPr>
          <p:nvPr>
            <p:ph type="sldNum" sz="quarter" idx="12"/>
          </p:nvPr>
        </p:nvSpPr>
        <p:spPr/>
        <p:txBody>
          <a:bodyPr/>
          <a:lstStyle/>
          <a:p>
            <a:fld id="{94601B8E-4C5D-4D9E-8821-9696CA0E0E3F}" type="slidenum">
              <a:rPr lang="en-GB" smtClean="0"/>
              <a:pPr/>
              <a:t>49</a:t>
            </a:fld>
            <a:endParaRPr lang="en-GB" dirty="0"/>
          </a:p>
        </p:txBody>
      </p:sp>
      <p:sp>
        <p:nvSpPr>
          <p:cNvPr id="2" name="Title 1">
            <a:extLst>
              <a:ext uri="{FF2B5EF4-FFF2-40B4-BE49-F238E27FC236}">
                <a16:creationId xmlns:a16="http://schemas.microsoft.com/office/drawing/2014/main" id="{F070CA65-BDB6-4240-A132-F4E600D375A5}"/>
              </a:ext>
            </a:extLst>
          </p:cNvPr>
          <p:cNvSpPr>
            <a:spLocks noGrp="1"/>
          </p:cNvSpPr>
          <p:nvPr>
            <p:ph type="title"/>
          </p:nvPr>
        </p:nvSpPr>
        <p:spPr/>
        <p:txBody>
          <a:bodyPr/>
          <a:lstStyle/>
          <a:p>
            <a:r>
              <a:rPr lang="en-US" dirty="0"/>
              <a:t>Computing enables new insight into Mu dynamics</a:t>
            </a:r>
            <a:endParaRPr lang="en-GB" dirty="0"/>
          </a:p>
        </p:txBody>
      </p:sp>
      <p:sp>
        <p:nvSpPr>
          <p:cNvPr id="12" name="Content Placeholder 3">
            <a:extLst>
              <a:ext uri="{FF2B5EF4-FFF2-40B4-BE49-F238E27FC236}">
                <a16:creationId xmlns:a16="http://schemas.microsoft.com/office/drawing/2014/main" id="{D48D3033-3275-514F-3A99-577F6D8EB308}"/>
              </a:ext>
            </a:extLst>
          </p:cNvPr>
          <p:cNvSpPr txBox="1">
            <a:spLocks/>
          </p:cNvSpPr>
          <p:nvPr/>
        </p:nvSpPr>
        <p:spPr bwMode="auto">
          <a:xfrm>
            <a:off x="298961" y="926281"/>
            <a:ext cx="6098470" cy="3693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is-IS" sz="2000" kern="0">
                <a:solidFill>
                  <a:srgbClr val="1F3088"/>
                </a:solidFill>
              </a:rPr>
              <a:t>QUANTUM can model a system</a:t>
            </a:r>
          </a:p>
        </p:txBody>
      </p:sp>
      <p:grpSp>
        <p:nvGrpSpPr>
          <p:cNvPr id="23" name="Group 22">
            <a:extLst>
              <a:ext uri="{FF2B5EF4-FFF2-40B4-BE49-F238E27FC236}">
                <a16:creationId xmlns:a16="http://schemas.microsoft.com/office/drawing/2014/main" id="{A0CB1735-20C4-B6A8-6947-4796744E9617}"/>
              </a:ext>
            </a:extLst>
          </p:cNvPr>
          <p:cNvGrpSpPr/>
          <p:nvPr/>
        </p:nvGrpSpPr>
        <p:grpSpPr>
          <a:xfrm>
            <a:off x="319981" y="1369853"/>
            <a:ext cx="11601402" cy="369332"/>
            <a:chOff x="341001" y="1390873"/>
            <a:chExt cx="11601402" cy="369332"/>
          </a:xfrm>
        </p:grpSpPr>
        <p:sp>
          <p:nvSpPr>
            <p:cNvPr id="7" name="TextBox 3">
              <a:extLst>
                <a:ext uri="{FF2B5EF4-FFF2-40B4-BE49-F238E27FC236}">
                  <a16:creationId xmlns:a16="http://schemas.microsoft.com/office/drawing/2014/main" id="{61F8B3C5-9D5C-C8EA-39D5-609454E49B47}"/>
                </a:ext>
              </a:extLst>
            </p:cNvPr>
            <p:cNvSpPr txBox="1">
              <a:spLocks noChangeArrowheads="1"/>
            </p:cNvSpPr>
            <p:nvPr/>
          </p:nvSpPr>
          <p:spPr bwMode="auto">
            <a:xfrm>
              <a:off x="2930849" y="1390873"/>
              <a:ext cx="4651698" cy="369332"/>
            </a:xfrm>
            <a:prstGeom prst="rect">
              <a:avLst/>
            </a:prstGeom>
            <a:noFill/>
            <a:ln>
              <a:solidFill>
                <a:srgbClr val="003088"/>
              </a:solidFill>
            </a:ln>
          </p:spPr>
          <p:txBody>
            <a:bodyPr wrap="square">
              <a:spAutoFit/>
            </a:bodyPr>
            <a:lstStyle>
              <a:lvl1pPr marL="285750" indent="-285750" eaLnBrk="0" hangingPunct="0">
                <a:defRPr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indent="0" algn="ctr" eaLnBrk="1" hangingPunct="1">
                <a:spcAft>
                  <a:spcPts val="600"/>
                </a:spcAft>
                <a:defRPr/>
              </a:pPr>
              <a:r>
                <a:rPr lang="en-US" altLang="en-US" sz="1800" dirty="0">
                  <a:latin typeface="Segoe UI" panose="020B0502040204020203" pitchFamily="34" charset="0"/>
                  <a:cs typeface="Segoe UI" panose="020B0502040204020203" pitchFamily="34" charset="0"/>
                </a:rPr>
                <a:t>Density matrix calculation for time evolution</a:t>
              </a:r>
            </a:p>
          </p:txBody>
        </p:sp>
        <p:sp>
          <p:nvSpPr>
            <p:cNvPr id="13" name="TextBox 3">
              <a:extLst>
                <a:ext uri="{FF2B5EF4-FFF2-40B4-BE49-F238E27FC236}">
                  <a16:creationId xmlns:a16="http://schemas.microsoft.com/office/drawing/2014/main" id="{7FBED120-09E1-14C7-27FD-3D10E82F7745}"/>
                </a:ext>
              </a:extLst>
            </p:cNvPr>
            <p:cNvSpPr txBox="1">
              <a:spLocks noChangeArrowheads="1"/>
            </p:cNvSpPr>
            <p:nvPr/>
          </p:nvSpPr>
          <p:spPr bwMode="auto">
            <a:xfrm>
              <a:off x="341001" y="1390873"/>
              <a:ext cx="2170429" cy="369332"/>
            </a:xfrm>
            <a:prstGeom prst="rect">
              <a:avLst/>
            </a:prstGeom>
            <a:noFill/>
            <a:ln>
              <a:solidFill>
                <a:srgbClr val="003088"/>
              </a:solidFill>
            </a:ln>
          </p:spPr>
          <p:txBody>
            <a:bodyPr wrap="square">
              <a:spAutoFit/>
            </a:bodyPr>
            <a:lstStyle>
              <a:lvl1pPr marL="285750" indent="-285750" eaLnBrk="0" hangingPunct="0">
                <a:defRPr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indent="0" algn="ctr" eaLnBrk="1" hangingPunct="1">
                <a:spcAft>
                  <a:spcPts val="600"/>
                </a:spcAft>
                <a:defRPr/>
              </a:pPr>
              <a:r>
                <a:rPr lang="en-US" altLang="en-US" sz="1800" dirty="0">
                  <a:latin typeface="Segoe UI" panose="020B0502040204020203" pitchFamily="34" charset="0"/>
                  <a:cs typeface="Segoe UI" panose="020B0502040204020203" pitchFamily="34" charset="0"/>
                </a:rPr>
                <a:t>Spin Hamiltonian</a:t>
              </a:r>
            </a:p>
          </p:txBody>
        </p:sp>
        <p:sp>
          <p:nvSpPr>
            <p:cNvPr id="15" name="Down Arrow 14">
              <a:extLst>
                <a:ext uri="{FF2B5EF4-FFF2-40B4-BE49-F238E27FC236}">
                  <a16:creationId xmlns:a16="http://schemas.microsoft.com/office/drawing/2014/main" id="{AF72B1DB-4973-2AEF-DAA8-48920F525452}"/>
                </a:ext>
              </a:extLst>
            </p:cNvPr>
            <p:cNvSpPr/>
            <p:nvPr/>
          </p:nvSpPr>
          <p:spPr>
            <a:xfrm rot="16200000">
              <a:off x="2579621" y="1442035"/>
              <a:ext cx="310840" cy="302199"/>
            </a:xfrm>
            <a:prstGeom prst="downArrow">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Down Arrow 17">
              <a:extLst>
                <a:ext uri="{FF2B5EF4-FFF2-40B4-BE49-F238E27FC236}">
                  <a16:creationId xmlns:a16="http://schemas.microsoft.com/office/drawing/2014/main" id="{981B09F2-6E77-5FC4-BE2E-21EE889476FA}"/>
                </a:ext>
              </a:extLst>
            </p:cNvPr>
            <p:cNvSpPr/>
            <p:nvPr/>
          </p:nvSpPr>
          <p:spPr>
            <a:xfrm rot="16200000">
              <a:off x="7639368" y="1442036"/>
              <a:ext cx="310840" cy="302199"/>
            </a:xfrm>
            <a:prstGeom prst="downArrow">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2" name="Group 21">
              <a:extLst>
                <a:ext uri="{FF2B5EF4-FFF2-40B4-BE49-F238E27FC236}">
                  <a16:creationId xmlns:a16="http://schemas.microsoft.com/office/drawing/2014/main" id="{A1EE99A2-CBB3-F864-EABE-DB9F41E02186}"/>
                </a:ext>
              </a:extLst>
            </p:cNvPr>
            <p:cNvGrpSpPr/>
            <p:nvPr/>
          </p:nvGrpSpPr>
          <p:grpSpPr>
            <a:xfrm>
              <a:off x="7995184" y="1390873"/>
              <a:ext cx="3947219" cy="369332"/>
              <a:chOff x="6096000" y="1894164"/>
              <a:chExt cx="3947219" cy="369332"/>
            </a:xfrm>
          </p:grpSpPr>
          <p:sp>
            <p:nvSpPr>
              <p:cNvPr id="9" name="TextBox 3">
                <a:extLst>
                  <a:ext uri="{FF2B5EF4-FFF2-40B4-BE49-F238E27FC236}">
                    <a16:creationId xmlns:a16="http://schemas.microsoft.com/office/drawing/2014/main" id="{AE4760F9-DECF-2065-3412-30E5399351B5}"/>
                  </a:ext>
                </a:extLst>
              </p:cNvPr>
              <p:cNvSpPr txBox="1">
                <a:spLocks noChangeArrowheads="1"/>
              </p:cNvSpPr>
              <p:nvPr/>
            </p:nvSpPr>
            <p:spPr bwMode="auto">
              <a:xfrm>
                <a:off x="6096000" y="1894164"/>
                <a:ext cx="3947219" cy="369332"/>
              </a:xfrm>
              <a:prstGeom prst="rect">
                <a:avLst/>
              </a:prstGeom>
              <a:noFill/>
              <a:ln>
                <a:solidFill>
                  <a:srgbClr val="003088"/>
                </a:solidFill>
              </a:ln>
            </p:spPr>
            <p:txBody>
              <a:bodyPr wrap="square">
                <a:spAutoFit/>
              </a:bodyPr>
              <a:lstStyle>
                <a:lvl1pPr marL="285750" indent="-285750" eaLnBrk="0" hangingPunct="0">
                  <a:defRPr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0" indent="0" algn="ctr" eaLnBrk="1" hangingPunct="1">
                  <a:spcAft>
                    <a:spcPts val="600"/>
                  </a:spcAft>
                  <a:defRPr/>
                </a:pPr>
                <a:r>
                  <a:rPr lang="en-US" altLang="en-US" sz="1800" dirty="0">
                    <a:latin typeface="Segoe UI" panose="020B0502040204020203" pitchFamily="34" charset="0"/>
                    <a:cs typeface="Segoe UI" panose="020B0502040204020203" pitchFamily="34" charset="0"/>
                  </a:rPr>
                  <a:t>Muon spin polarization P(t)       A(t)</a:t>
                </a:r>
              </a:p>
            </p:txBody>
          </p:sp>
          <p:pic>
            <p:nvPicPr>
              <p:cNvPr id="19" name="Picture 18">
                <a:extLst>
                  <a:ext uri="{FF2B5EF4-FFF2-40B4-BE49-F238E27FC236}">
                    <a16:creationId xmlns:a16="http://schemas.microsoft.com/office/drawing/2014/main" id="{D5ACCDDD-432A-6160-C1F7-267F21183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653" y="2007526"/>
                <a:ext cx="226309" cy="177800"/>
              </a:xfrm>
              <a:prstGeom prst="rect">
                <a:avLst/>
              </a:prstGeom>
            </p:spPr>
          </p:pic>
        </p:grpSp>
      </p:grpSp>
      <p:sp>
        <p:nvSpPr>
          <p:cNvPr id="25" name="Content Placeholder 3">
            <a:extLst>
              <a:ext uri="{FF2B5EF4-FFF2-40B4-BE49-F238E27FC236}">
                <a16:creationId xmlns:a16="http://schemas.microsoft.com/office/drawing/2014/main" id="{31CC316F-1CCA-9E12-ED49-5A02F759D2D2}"/>
              </a:ext>
            </a:extLst>
          </p:cNvPr>
          <p:cNvSpPr txBox="1">
            <a:spLocks/>
          </p:cNvSpPr>
          <p:nvPr/>
        </p:nvSpPr>
        <p:spPr bwMode="auto">
          <a:xfrm>
            <a:off x="96568" y="2162042"/>
            <a:ext cx="3676644" cy="29302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is-IS" sz="2000" kern="0">
                <a:solidFill>
                  <a:srgbClr val="1F3088"/>
                </a:solidFill>
              </a:rPr>
              <a:t>Muon signals from semiconductors</a:t>
            </a:r>
          </a:p>
          <a:p>
            <a:pPr>
              <a:buFont typeface="System Font Regular"/>
              <a:buChar char="…"/>
            </a:pPr>
            <a:r>
              <a:rPr lang="is-IS" sz="2000" kern="0">
                <a:solidFill>
                  <a:srgbClr val="1F3088"/>
                </a:solidFill>
              </a:rPr>
              <a:t>Always a convolution of</a:t>
            </a:r>
            <a:br>
              <a:rPr lang="is-IS" sz="2000" kern="0">
                <a:solidFill>
                  <a:srgbClr val="1F3088"/>
                </a:solidFill>
              </a:rPr>
            </a:br>
            <a:r>
              <a:rPr lang="is-IS" sz="2000" kern="0">
                <a:solidFill>
                  <a:srgbClr val="1F3088"/>
                </a:solidFill>
              </a:rPr>
              <a:t>a few Mu states</a:t>
            </a:r>
          </a:p>
          <a:p>
            <a:pPr>
              <a:buFont typeface="System Font Regular"/>
              <a:buChar char="…"/>
            </a:pPr>
            <a:r>
              <a:rPr lang="is-IS" sz="2000" i="1" kern="0">
                <a:solidFill>
                  <a:srgbClr val="1F3088"/>
                </a:solidFill>
              </a:rPr>
              <a:t>e.g.</a:t>
            </a:r>
            <a:r>
              <a:rPr lang="is-IS" sz="2000" kern="0">
                <a:solidFill>
                  <a:srgbClr val="1F3088"/>
                </a:solidFill>
              </a:rPr>
              <a:t> in n-type GaAs,</a:t>
            </a:r>
            <a:br>
              <a:rPr lang="is-IS" sz="2000" kern="0">
                <a:solidFill>
                  <a:srgbClr val="1F3088"/>
                </a:solidFill>
              </a:rPr>
            </a:br>
            <a:r>
              <a:rPr lang="is-IS" sz="2000" kern="0">
                <a:solidFill>
                  <a:srgbClr val="1F3088"/>
                </a:solidFill>
              </a:rPr>
              <a:t>why no relaxation at RT,</a:t>
            </a:r>
            <a:br>
              <a:rPr lang="is-IS" sz="2000" kern="0">
                <a:solidFill>
                  <a:srgbClr val="1F3088"/>
                </a:solidFill>
              </a:rPr>
            </a:br>
            <a:r>
              <a:rPr lang="is-IS" sz="2000" kern="0">
                <a:solidFill>
                  <a:srgbClr val="1F3088"/>
                </a:solidFill>
              </a:rPr>
              <a:t>where the slow relaxation</a:t>
            </a:r>
            <a:br>
              <a:rPr lang="is-IS" sz="2000" kern="0">
                <a:solidFill>
                  <a:srgbClr val="1F3088"/>
                </a:solidFill>
              </a:rPr>
            </a:br>
            <a:r>
              <a:rPr lang="is-IS" sz="2000" kern="0">
                <a:solidFill>
                  <a:srgbClr val="1F3088"/>
                </a:solidFill>
              </a:rPr>
              <a:t>at low T come from?</a:t>
            </a:r>
          </a:p>
        </p:txBody>
      </p:sp>
      <p:pic>
        <p:nvPicPr>
          <p:cNvPr id="33" name="Picture 32" descr="A graph of different colored lines&#10;&#10;Description automatically generated">
            <a:extLst>
              <a:ext uri="{FF2B5EF4-FFF2-40B4-BE49-F238E27FC236}">
                <a16:creationId xmlns:a16="http://schemas.microsoft.com/office/drawing/2014/main" id="{F89992F0-93B6-9FA8-A70B-9ADD89081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3002" y="2038439"/>
            <a:ext cx="2597150" cy="3079750"/>
          </a:xfrm>
          <a:prstGeom prst="rect">
            <a:avLst/>
          </a:prstGeom>
        </p:spPr>
      </p:pic>
      <p:pic>
        <p:nvPicPr>
          <p:cNvPr id="35" name="Picture 34" descr="A diagram of a complex equation&#10;&#10;Description automatically generated with medium confidence">
            <a:extLst>
              <a:ext uri="{FF2B5EF4-FFF2-40B4-BE49-F238E27FC236}">
                <a16:creationId xmlns:a16="http://schemas.microsoft.com/office/drawing/2014/main" id="{90AF6824-1F8D-2A8F-F5BE-A6FD2131A3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2503" y="2165723"/>
            <a:ext cx="1580153" cy="1575940"/>
          </a:xfrm>
          <a:prstGeom prst="rect">
            <a:avLst/>
          </a:prstGeom>
        </p:spPr>
      </p:pic>
      <p:pic>
        <p:nvPicPr>
          <p:cNvPr id="31" name="Picture 30" descr="A graph of a number of asymmetrical lines&#10;&#10;Description automatically generated">
            <a:extLst>
              <a:ext uri="{FF2B5EF4-FFF2-40B4-BE49-F238E27FC236}">
                <a16:creationId xmlns:a16="http://schemas.microsoft.com/office/drawing/2014/main" id="{B7DBA86B-5B01-172B-1E88-E58784912E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9455" y="2026715"/>
            <a:ext cx="2597150" cy="3094099"/>
          </a:xfrm>
          <a:prstGeom prst="rect">
            <a:avLst/>
          </a:prstGeom>
        </p:spPr>
      </p:pic>
      <p:sp>
        <p:nvSpPr>
          <p:cNvPr id="36" name="Rectangle 35">
            <a:extLst>
              <a:ext uri="{FF2B5EF4-FFF2-40B4-BE49-F238E27FC236}">
                <a16:creationId xmlns:a16="http://schemas.microsoft.com/office/drawing/2014/main" id="{3B637FE9-6FE3-9C2B-BCC2-8FC41EA73D2B}"/>
              </a:ext>
            </a:extLst>
          </p:cNvPr>
          <p:cNvSpPr/>
          <p:nvPr/>
        </p:nvSpPr>
        <p:spPr>
          <a:xfrm>
            <a:off x="3331779" y="1890085"/>
            <a:ext cx="2861593" cy="3409215"/>
          </a:xfrm>
          <a:prstGeom prst="rect">
            <a:avLst/>
          </a:prstGeom>
          <a:gradFill flip="none" rotWithShape="1">
            <a:gsLst>
              <a:gs pos="0">
                <a:schemeClr val="bg1">
                  <a:lumMod val="85000"/>
                  <a:alpha val="10641"/>
                </a:schemeClr>
              </a:gs>
              <a:gs pos="100000">
                <a:schemeClr val="bg1">
                  <a:lumMod val="50000"/>
                  <a:alpha val="77211"/>
                </a:schemeClr>
              </a:gs>
            </a:gsLst>
            <a:path path="circle">
              <a:fillToRect l="50000" t="50000" r="50000" b="50000"/>
            </a:path>
            <a:tileRect/>
          </a:gradFill>
          <a:ln>
            <a:noFill/>
          </a:ln>
          <a:effectLst>
            <a:softEdge rad="15590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ontent Placeholder 3">
            <a:extLst>
              <a:ext uri="{FF2B5EF4-FFF2-40B4-BE49-F238E27FC236}">
                <a16:creationId xmlns:a16="http://schemas.microsoft.com/office/drawing/2014/main" id="{8EF0F75E-0157-D2F4-1FFF-98B60C278FEE}"/>
              </a:ext>
            </a:extLst>
          </p:cNvPr>
          <p:cNvSpPr txBox="1">
            <a:spLocks/>
          </p:cNvSpPr>
          <p:nvPr/>
        </p:nvSpPr>
        <p:spPr bwMode="auto">
          <a:xfrm>
            <a:off x="3906053" y="3489549"/>
            <a:ext cx="2044326" cy="365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defTabSz="914400">
              <a:buNone/>
            </a:pPr>
            <a:r>
              <a:rPr lang="is-IS" sz="1600" i="1" kern="0"/>
              <a:t>What‘s going on ??</a:t>
            </a:r>
          </a:p>
        </p:txBody>
      </p:sp>
      <p:grpSp>
        <p:nvGrpSpPr>
          <p:cNvPr id="41" name="Group 40">
            <a:extLst>
              <a:ext uri="{FF2B5EF4-FFF2-40B4-BE49-F238E27FC236}">
                <a16:creationId xmlns:a16="http://schemas.microsoft.com/office/drawing/2014/main" id="{B72479AF-908B-96A1-D80B-53ED3F570737}"/>
              </a:ext>
            </a:extLst>
          </p:cNvPr>
          <p:cNvGrpSpPr/>
          <p:nvPr/>
        </p:nvGrpSpPr>
        <p:grpSpPr>
          <a:xfrm>
            <a:off x="6245055" y="3352085"/>
            <a:ext cx="566774" cy="443358"/>
            <a:chOff x="6305804" y="3359008"/>
            <a:chExt cx="566774" cy="443358"/>
          </a:xfrm>
        </p:grpSpPr>
        <p:sp>
          <p:nvSpPr>
            <p:cNvPr id="39" name="Chevron 38">
              <a:extLst>
                <a:ext uri="{FF2B5EF4-FFF2-40B4-BE49-F238E27FC236}">
                  <a16:creationId xmlns:a16="http://schemas.microsoft.com/office/drawing/2014/main" id="{1045BF53-6EE8-1451-5B33-6CDDEF8978E3}"/>
                </a:ext>
              </a:extLst>
            </p:cNvPr>
            <p:cNvSpPr/>
            <p:nvPr/>
          </p:nvSpPr>
          <p:spPr>
            <a:xfrm>
              <a:off x="6532878" y="3359008"/>
              <a:ext cx="339700" cy="436184"/>
            </a:xfrm>
            <a:prstGeom prst="chevron">
              <a:avLst/>
            </a:prstGeom>
            <a:solidFill>
              <a:srgbClr val="1F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Chevron 39">
              <a:extLst>
                <a:ext uri="{FF2B5EF4-FFF2-40B4-BE49-F238E27FC236}">
                  <a16:creationId xmlns:a16="http://schemas.microsoft.com/office/drawing/2014/main" id="{0878DB95-801E-8556-FB33-42CE9AD9DBB9}"/>
                </a:ext>
              </a:extLst>
            </p:cNvPr>
            <p:cNvSpPr/>
            <p:nvPr/>
          </p:nvSpPr>
          <p:spPr>
            <a:xfrm>
              <a:off x="6305804" y="3366182"/>
              <a:ext cx="339700" cy="436184"/>
            </a:xfrm>
            <a:prstGeom prst="chevron">
              <a:avLst/>
            </a:prstGeom>
            <a:solidFill>
              <a:srgbClr val="1F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2" name="Content Placeholder 3">
            <a:extLst>
              <a:ext uri="{FF2B5EF4-FFF2-40B4-BE49-F238E27FC236}">
                <a16:creationId xmlns:a16="http://schemas.microsoft.com/office/drawing/2014/main" id="{050321F4-88CF-C8AE-ED98-8D2FB7FE9B25}"/>
              </a:ext>
            </a:extLst>
          </p:cNvPr>
          <p:cNvSpPr txBox="1">
            <a:spLocks/>
          </p:cNvSpPr>
          <p:nvPr/>
        </p:nvSpPr>
        <p:spPr bwMode="auto">
          <a:xfrm>
            <a:off x="9618024" y="3805041"/>
            <a:ext cx="2405018" cy="11429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is-IS" sz="2000" kern="0">
                <a:solidFill>
                  <a:srgbClr val="1F3088"/>
                </a:solidFill>
              </a:rPr>
              <a:t>With a model, one can deconvolute μSR time spectra</a:t>
            </a:r>
          </a:p>
        </p:txBody>
      </p:sp>
      <p:sp>
        <p:nvSpPr>
          <p:cNvPr id="43" name="Rounded Rectangle 42">
            <a:extLst>
              <a:ext uri="{FF2B5EF4-FFF2-40B4-BE49-F238E27FC236}">
                <a16:creationId xmlns:a16="http://schemas.microsoft.com/office/drawing/2014/main" id="{0F237954-CF0A-7279-6691-FF3BAE360C86}"/>
              </a:ext>
            </a:extLst>
          </p:cNvPr>
          <p:cNvSpPr/>
          <p:nvPr/>
        </p:nvSpPr>
        <p:spPr>
          <a:xfrm>
            <a:off x="88512" y="5252302"/>
            <a:ext cx="12023757" cy="1570931"/>
          </a:xfrm>
          <a:prstGeom prst="roundRect">
            <a:avLst>
              <a:gd name="adj" fmla="val 5969"/>
            </a:avLst>
          </a:prstGeom>
          <a:solidFill>
            <a:schemeClr val="bg1"/>
          </a:solidFill>
          <a:ln w="19050">
            <a:solidFill>
              <a:srgbClr val="002D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Segoe UI" panose="020B0502040204020203" pitchFamily="34" charset="0"/>
            </a:endParaRPr>
          </a:p>
        </p:txBody>
      </p:sp>
      <p:sp>
        <p:nvSpPr>
          <p:cNvPr id="45" name="Content Placeholder 3">
            <a:extLst>
              <a:ext uri="{FF2B5EF4-FFF2-40B4-BE49-F238E27FC236}">
                <a16:creationId xmlns:a16="http://schemas.microsoft.com/office/drawing/2014/main" id="{C81C48D8-EFCD-9B9A-4B0C-50E2D48A55C1}"/>
              </a:ext>
            </a:extLst>
          </p:cNvPr>
          <p:cNvSpPr txBox="1">
            <a:spLocks/>
          </p:cNvSpPr>
          <p:nvPr/>
        </p:nvSpPr>
        <p:spPr bwMode="auto">
          <a:xfrm>
            <a:off x="237990" y="5421873"/>
            <a:ext cx="3051750" cy="1186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is-IS" sz="2000" kern="0">
                <a:solidFill>
                  <a:srgbClr val="1F3088"/>
                </a:solidFill>
              </a:rPr>
              <a:t>The model was confirmed with optically generated excess carriers</a:t>
            </a:r>
          </a:p>
        </p:txBody>
      </p:sp>
      <p:pic>
        <p:nvPicPr>
          <p:cNvPr id="47" name="Picture 46" descr="A graph of a number of numbers and a line&#10;&#10;Description automatically generated with medium confidence">
            <a:extLst>
              <a:ext uri="{FF2B5EF4-FFF2-40B4-BE49-F238E27FC236}">
                <a16:creationId xmlns:a16="http://schemas.microsoft.com/office/drawing/2014/main" id="{9EBF034E-8A09-965F-10FD-B86AFBFB11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5870" y="5299300"/>
            <a:ext cx="2232000" cy="1474669"/>
          </a:xfrm>
          <a:prstGeom prst="rect">
            <a:avLst/>
          </a:prstGeom>
        </p:spPr>
      </p:pic>
      <p:pic>
        <p:nvPicPr>
          <p:cNvPr id="49" name="Picture 48" descr="A graph of different colored lines&#10;&#10;Description automatically generated with medium confidence">
            <a:extLst>
              <a:ext uri="{FF2B5EF4-FFF2-40B4-BE49-F238E27FC236}">
                <a16:creationId xmlns:a16="http://schemas.microsoft.com/office/drawing/2014/main" id="{C0F31D1E-A95C-C1B7-12EC-46FE00B0B2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4543" y="5299300"/>
            <a:ext cx="2232000" cy="1469989"/>
          </a:xfrm>
          <a:prstGeom prst="rect">
            <a:avLst/>
          </a:prstGeom>
        </p:spPr>
      </p:pic>
      <p:sp>
        <p:nvSpPr>
          <p:cNvPr id="50" name="Content Placeholder 3">
            <a:extLst>
              <a:ext uri="{FF2B5EF4-FFF2-40B4-BE49-F238E27FC236}">
                <a16:creationId xmlns:a16="http://schemas.microsoft.com/office/drawing/2014/main" id="{B21301A1-4C70-7978-2C7E-42F7590962E5}"/>
              </a:ext>
            </a:extLst>
          </p:cNvPr>
          <p:cNvSpPr txBox="1">
            <a:spLocks/>
          </p:cNvSpPr>
          <p:nvPr/>
        </p:nvSpPr>
        <p:spPr bwMode="auto">
          <a:xfrm>
            <a:off x="8196879" y="5630617"/>
            <a:ext cx="3864190" cy="7691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Segoe UI" panose="020B0502040204020203" pitchFamily="34" charset="0"/>
                <a:ea typeface="ＭＳ Ｐゴシック" charset="0"/>
                <a:cs typeface="Segoe UI" panose="020B0502040204020203" pitchFamily="34" charset="0"/>
              </a:defRPr>
            </a:lvl1pPr>
            <a:lvl2pPr marL="742950" indent="-285750" algn="l" rtl="0" eaLnBrk="0" fontAlgn="base" hangingPunct="0">
              <a:spcBef>
                <a:spcPct val="20000"/>
              </a:spcBef>
              <a:spcAft>
                <a:spcPct val="0"/>
              </a:spcAft>
              <a:buChar char="–"/>
              <a:defRPr sz="2800">
                <a:solidFill>
                  <a:schemeClr val="tx1"/>
                </a:solidFill>
                <a:latin typeface="Segoe UI" panose="020B0502040204020203" pitchFamily="34" charset="0"/>
                <a:ea typeface="ＭＳ Ｐゴシック" charset="0"/>
                <a:cs typeface="Segoe UI" panose="020B0502040204020203" pitchFamily="34" charset="0"/>
              </a:defRPr>
            </a:lvl2pPr>
            <a:lvl3pPr marL="1143000" indent="-228600" algn="l" rtl="0" eaLnBrk="0" fontAlgn="base" hangingPunct="0">
              <a:spcBef>
                <a:spcPct val="20000"/>
              </a:spcBef>
              <a:spcAft>
                <a:spcPct val="0"/>
              </a:spcAft>
              <a:buChar char="•"/>
              <a:defRPr sz="2400">
                <a:solidFill>
                  <a:schemeClr val="tx1"/>
                </a:solidFill>
                <a:latin typeface="Segoe UI" panose="020B0502040204020203" pitchFamily="34" charset="0"/>
                <a:ea typeface="ＭＳ Ｐゴシック" charset="0"/>
                <a:cs typeface="Segoe UI" panose="020B0502040204020203" pitchFamily="34" charset="0"/>
              </a:defRPr>
            </a:lvl3pPr>
            <a:lvl4pPr marL="16002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4pPr>
            <a:lvl5pPr marL="2057400" indent="-228600" algn="l" rtl="0" eaLnBrk="0" fontAlgn="base" hangingPunct="0">
              <a:spcBef>
                <a:spcPct val="20000"/>
              </a:spcBef>
              <a:spcAft>
                <a:spcPct val="0"/>
              </a:spcAft>
              <a:buChar char="»"/>
              <a:defRPr sz="2000">
                <a:solidFill>
                  <a:schemeClr val="tx1"/>
                </a:solidFill>
                <a:latin typeface="Segoe UI" panose="020B0502040204020203" pitchFamily="34" charset="0"/>
                <a:ea typeface="ＭＳ Ｐゴシック" charset="0"/>
                <a:cs typeface="Segoe UI" panose="020B0502040204020203"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is-IS" sz="2000" kern="0">
                <a:solidFill>
                  <a:srgbClr val="1F3088"/>
                </a:solidFill>
              </a:rPr>
              <a:t>For more information, see</a:t>
            </a:r>
            <a:br>
              <a:rPr lang="is-IS" sz="2000" kern="0">
                <a:solidFill>
                  <a:srgbClr val="1F3088"/>
                </a:solidFill>
              </a:rPr>
            </a:br>
            <a:r>
              <a:rPr lang="is-IS" sz="2000" kern="0">
                <a:solidFill>
                  <a:srgbClr val="1F3088"/>
                </a:solidFill>
              </a:rPr>
              <a:t>Phys. Rev. Res. 6, 033140 (2024).</a:t>
            </a:r>
          </a:p>
          <a:p>
            <a:pPr marL="0" indent="0" defTabSz="914400">
              <a:buNone/>
            </a:pPr>
            <a:endParaRPr lang="is-IS" sz="2000" kern="0">
              <a:solidFill>
                <a:srgbClr val="1F3088"/>
              </a:solidFill>
            </a:endParaRPr>
          </a:p>
        </p:txBody>
      </p:sp>
    </p:spTree>
    <p:extLst>
      <p:ext uri="{BB962C8B-B14F-4D97-AF65-F5344CB8AC3E}">
        <p14:creationId xmlns:p14="http://schemas.microsoft.com/office/powerpoint/2010/main" val="28556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078C26-3119-666D-6045-82B2548BDCEC}"/>
              </a:ext>
            </a:extLst>
          </p:cNvPr>
          <p:cNvSpPr>
            <a:spLocks noGrp="1"/>
          </p:cNvSpPr>
          <p:nvPr>
            <p:ph type="title"/>
          </p:nvPr>
        </p:nvSpPr>
        <p:spPr/>
        <p:txBody>
          <a:bodyPr/>
          <a:lstStyle/>
          <a:p>
            <a:r>
              <a:rPr lang="en-GB"/>
              <a:t>40 years since the inception of muons</a:t>
            </a:r>
          </a:p>
        </p:txBody>
      </p:sp>
      <p:pic>
        <p:nvPicPr>
          <p:cNvPr id="8" name="Picture 7">
            <a:extLst>
              <a:ext uri="{FF2B5EF4-FFF2-40B4-BE49-F238E27FC236}">
                <a16:creationId xmlns:a16="http://schemas.microsoft.com/office/drawing/2014/main" id="{4BB874F5-0149-B46A-D5AD-3215D3E0DFFA}"/>
              </a:ext>
            </a:extLst>
          </p:cNvPr>
          <p:cNvPicPr>
            <a:picLocks noChangeAspect="1"/>
          </p:cNvPicPr>
          <p:nvPr/>
        </p:nvPicPr>
        <p:blipFill>
          <a:blip r:embed="rId2"/>
          <a:stretch>
            <a:fillRect/>
          </a:stretch>
        </p:blipFill>
        <p:spPr>
          <a:xfrm rot="718764">
            <a:off x="6225908" y="615761"/>
            <a:ext cx="4180852" cy="5872294"/>
          </a:xfrm>
          <a:prstGeom prst="rect">
            <a:avLst/>
          </a:prstGeom>
        </p:spPr>
      </p:pic>
      <p:pic>
        <p:nvPicPr>
          <p:cNvPr id="10" name="Picture 9">
            <a:extLst>
              <a:ext uri="{FF2B5EF4-FFF2-40B4-BE49-F238E27FC236}">
                <a16:creationId xmlns:a16="http://schemas.microsoft.com/office/drawing/2014/main" id="{6E21F2B2-401C-B22B-A777-C495F64803BA}"/>
              </a:ext>
            </a:extLst>
          </p:cNvPr>
          <p:cNvPicPr>
            <a:picLocks noChangeAspect="1"/>
          </p:cNvPicPr>
          <p:nvPr/>
        </p:nvPicPr>
        <p:blipFill>
          <a:blip r:embed="rId3"/>
          <a:stretch>
            <a:fillRect/>
          </a:stretch>
        </p:blipFill>
        <p:spPr>
          <a:xfrm rot="4496275">
            <a:off x="1333438" y="1513639"/>
            <a:ext cx="3893315" cy="5499923"/>
          </a:xfrm>
          <a:prstGeom prst="rect">
            <a:avLst/>
          </a:prstGeom>
        </p:spPr>
      </p:pic>
      <p:sp>
        <p:nvSpPr>
          <p:cNvPr id="11" name="TextBox 10">
            <a:extLst>
              <a:ext uri="{FF2B5EF4-FFF2-40B4-BE49-F238E27FC236}">
                <a16:creationId xmlns:a16="http://schemas.microsoft.com/office/drawing/2014/main" id="{CA43FC7D-BA83-AB50-9740-2D5A3CFB85BE}"/>
              </a:ext>
            </a:extLst>
          </p:cNvPr>
          <p:cNvSpPr txBox="1"/>
          <p:nvPr/>
        </p:nvSpPr>
        <p:spPr>
          <a:xfrm>
            <a:off x="549479" y="980909"/>
            <a:ext cx="5352177" cy="1200329"/>
          </a:xfrm>
          <a:prstGeom prst="rect">
            <a:avLst/>
          </a:prstGeom>
          <a:noFill/>
        </p:spPr>
        <p:txBody>
          <a:bodyPr wrap="square" rtlCol="0">
            <a:spAutoFit/>
          </a:bodyPr>
          <a:lstStyle/>
          <a:p>
            <a:r>
              <a:rPr lang="en-GB"/>
              <a:t>14 November 1984 – first meeting to discuss the concept of muons at ISIS</a:t>
            </a:r>
          </a:p>
          <a:p>
            <a:endParaRPr lang="en-GB"/>
          </a:p>
          <a:p>
            <a:r>
              <a:rPr lang="en-GB"/>
              <a:t>2.5 years later first muons</a:t>
            </a:r>
          </a:p>
        </p:txBody>
      </p:sp>
    </p:spTree>
    <p:extLst>
      <p:ext uri="{BB962C8B-B14F-4D97-AF65-F5344CB8AC3E}">
        <p14:creationId xmlns:p14="http://schemas.microsoft.com/office/powerpoint/2010/main" val="201197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67EE09-0E4C-0524-8D28-68EF17A25C26}"/>
              </a:ext>
            </a:extLst>
          </p:cNvPr>
          <p:cNvSpPr>
            <a:spLocks noGrp="1"/>
          </p:cNvSpPr>
          <p:nvPr>
            <p:ph type="title"/>
          </p:nvPr>
        </p:nvSpPr>
        <p:spPr>
          <a:xfrm>
            <a:off x="266700" y="365125"/>
            <a:ext cx="9633438" cy="865469"/>
          </a:xfrm>
        </p:spPr>
        <p:txBody>
          <a:bodyPr/>
          <a:lstStyle/>
          <a:p>
            <a:r>
              <a:rPr lang="en-GB" sz="2800"/>
              <a:t>RIKEN-RAL Refurbishment – almost complete</a:t>
            </a:r>
            <a:endParaRPr lang="en-GB"/>
          </a:p>
        </p:txBody>
      </p:sp>
      <p:sp>
        <p:nvSpPr>
          <p:cNvPr id="5" name="Title 1">
            <a:extLst>
              <a:ext uri="{FF2B5EF4-FFF2-40B4-BE49-F238E27FC236}">
                <a16:creationId xmlns:a16="http://schemas.microsoft.com/office/drawing/2014/main" id="{EE719C32-F0A7-F57B-2ECC-42FD43E6CF4B}"/>
              </a:ext>
            </a:extLst>
          </p:cNvPr>
          <p:cNvSpPr txBox="1">
            <a:spLocks/>
          </p:cNvSpPr>
          <p:nvPr/>
        </p:nvSpPr>
        <p:spPr>
          <a:xfrm>
            <a:off x="208095" y="64171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a:lstStyle>
          <a:p>
            <a:endParaRPr lang="en-GB" sz="2400"/>
          </a:p>
        </p:txBody>
      </p:sp>
      <p:sp>
        <p:nvSpPr>
          <p:cNvPr id="6" name="Content Placeholder 2">
            <a:extLst>
              <a:ext uri="{FF2B5EF4-FFF2-40B4-BE49-F238E27FC236}">
                <a16:creationId xmlns:a16="http://schemas.microsoft.com/office/drawing/2014/main" id="{1FF48D79-DF0C-1BB8-61A5-59AA5A995CCC}"/>
              </a:ext>
            </a:extLst>
          </p:cNvPr>
          <p:cNvSpPr txBox="1">
            <a:spLocks/>
          </p:cNvSpPr>
          <p:nvPr/>
        </p:nvSpPr>
        <p:spPr>
          <a:xfrm>
            <a:off x="326875" y="1382120"/>
            <a:ext cx="11213592" cy="4915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GB"/>
              <a:t>Approximately £3.5M </a:t>
            </a:r>
          </a:p>
          <a:p>
            <a:pPr>
              <a:lnSpc>
                <a:spcPct val="150000"/>
              </a:lnSpc>
            </a:pPr>
            <a:r>
              <a:rPr lang="en-GB"/>
              <a:t>Focus on infrastructure</a:t>
            </a:r>
          </a:p>
          <a:p>
            <a:pPr lvl="1">
              <a:lnSpc>
                <a:spcPct val="150000"/>
              </a:lnSpc>
              <a:buFont typeface="Wingdings" panose="05000000000000000000" pitchFamily="2" charset="2"/>
              <a:buChar char="ü"/>
            </a:pPr>
            <a:r>
              <a:rPr lang="en-GB"/>
              <a:t>Power supplies – final supply being install now</a:t>
            </a:r>
          </a:p>
          <a:p>
            <a:pPr lvl="1">
              <a:lnSpc>
                <a:spcPct val="150000"/>
              </a:lnSpc>
              <a:buFont typeface="Wingdings" panose="05000000000000000000" pitchFamily="2" charset="2"/>
              <a:buChar char="ü"/>
            </a:pPr>
            <a:r>
              <a:rPr lang="en-GB"/>
              <a:t>Vacuum systems</a:t>
            </a:r>
          </a:p>
          <a:p>
            <a:pPr lvl="1">
              <a:lnSpc>
                <a:spcPct val="150000"/>
              </a:lnSpc>
              <a:buFont typeface="Wingdings" panose="05000000000000000000" pitchFamily="2" charset="2"/>
              <a:buChar char="ü"/>
            </a:pPr>
            <a:r>
              <a:rPr lang="en-GB"/>
              <a:t>Shielding</a:t>
            </a:r>
          </a:p>
          <a:p>
            <a:pPr lvl="1">
              <a:lnSpc>
                <a:spcPct val="150000"/>
              </a:lnSpc>
              <a:buFont typeface="Wingdings" panose="05000000000000000000" pitchFamily="2" charset="2"/>
              <a:buChar char="ü"/>
            </a:pPr>
            <a:r>
              <a:rPr lang="en-GB"/>
              <a:t>Cabling</a:t>
            </a:r>
          </a:p>
          <a:p>
            <a:pPr lvl="1">
              <a:lnSpc>
                <a:spcPct val="150000"/>
              </a:lnSpc>
              <a:buFont typeface="Wingdings" panose="05000000000000000000" pitchFamily="2" charset="2"/>
              <a:buChar char="ü"/>
            </a:pPr>
            <a:r>
              <a:rPr lang="en-GB"/>
              <a:t>Sample environment</a:t>
            </a:r>
          </a:p>
          <a:p>
            <a:pPr lvl="1">
              <a:lnSpc>
                <a:spcPct val="150000"/>
              </a:lnSpc>
            </a:pPr>
            <a:r>
              <a:rPr lang="en-GB"/>
              <a:t>Separator refurbishment – on-going</a:t>
            </a:r>
          </a:p>
          <a:p>
            <a:pPr lvl="1">
              <a:lnSpc>
                <a:spcPct val="150000"/>
              </a:lnSpc>
              <a:buFont typeface="Wingdings" panose="05000000000000000000" pitchFamily="2" charset="2"/>
              <a:buChar char="ü"/>
            </a:pPr>
            <a:r>
              <a:rPr lang="en-GB"/>
              <a:t>And much more…</a:t>
            </a:r>
          </a:p>
        </p:txBody>
      </p:sp>
      <p:pic>
        <p:nvPicPr>
          <p:cNvPr id="7" name="Picture 6" descr="A high angle view of a factory&#10;&#10;Description automatically generated with medium confidence">
            <a:extLst>
              <a:ext uri="{FF2B5EF4-FFF2-40B4-BE49-F238E27FC236}">
                <a16:creationId xmlns:a16="http://schemas.microsoft.com/office/drawing/2014/main" id="{F442DF94-7168-F43D-001A-E42FF48245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7757" y="1304491"/>
            <a:ext cx="5373592" cy="4030194"/>
          </a:xfrm>
          <a:prstGeom prst="rect">
            <a:avLst/>
          </a:prstGeom>
        </p:spPr>
      </p:pic>
    </p:spTree>
    <p:extLst>
      <p:ext uri="{BB962C8B-B14F-4D97-AF65-F5344CB8AC3E}">
        <p14:creationId xmlns:p14="http://schemas.microsoft.com/office/powerpoint/2010/main" val="72909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9F873-98D9-EBB0-063C-68FDB60B328F}"/>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37A0249D-81AA-A22F-CE3C-4B2181CE3869}"/>
              </a:ext>
            </a:extLst>
          </p:cNvPr>
          <p:cNvSpPr>
            <a:spLocks noGrp="1"/>
          </p:cNvSpPr>
          <p:nvPr>
            <p:ph type="body" sz="half" idx="2"/>
          </p:nvPr>
        </p:nvSpPr>
        <p:spPr>
          <a:xfrm>
            <a:off x="266700" y="1418323"/>
            <a:ext cx="5009327" cy="4564841"/>
          </a:xfrm>
        </p:spPr>
        <p:txBody>
          <a:bodyPr>
            <a:noAutofit/>
          </a:bodyPr>
          <a:lstStyle/>
          <a:p>
            <a:pPr marL="342900" indent="-342900">
              <a:lnSpc>
                <a:spcPct val="100000"/>
              </a:lnSpc>
              <a:spcBef>
                <a:spcPts val="600"/>
              </a:spcBef>
              <a:buFont typeface="Arial" panose="020B0604020202020204" pitchFamily="34" charset="0"/>
              <a:buChar char="•"/>
            </a:pPr>
            <a:r>
              <a:rPr lang="en-GB" dirty="0"/>
              <a:t>Still the original solenoid</a:t>
            </a:r>
          </a:p>
          <a:p>
            <a:pPr marL="342900" indent="-342900">
              <a:lnSpc>
                <a:spcPct val="100000"/>
              </a:lnSpc>
              <a:spcBef>
                <a:spcPts val="600"/>
              </a:spcBef>
              <a:buFont typeface="Arial" panose="020B0604020202020204" pitchFamily="34" charset="0"/>
              <a:buChar char="•"/>
            </a:pPr>
            <a:r>
              <a:rPr lang="en-GB" dirty="0"/>
              <a:t>Showing signs of age</a:t>
            </a:r>
          </a:p>
          <a:p>
            <a:pPr marL="342900" indent="-342900">
              <a:lnSpc>
                <a:spcPct val="100000"/>
              </a:lnSpc>
              <a:spcBef>
                <a:spcPts val="600"/>
              </a:spcBef>
              <a:buFont typeface="Arial" panose="020B0604020202020204" pitchFamily="34" charset="0"/>
              <a:buChar char="•"/>
            </a:pPr>
            <a:r>
              <a:rPr lang="en-GB" dirty="0"/>
              <a:t>Procurement in-progress</a:t>
            </a:r>
          </a:p>
          <a:p>
            <a:pPr marL="342900" indent="-342900">
              <a:lnSpc>
                <a:spcPct val="100000"/>
              </a:lnSpc>
              <a:spcBef>
                <a:spcPts val="600"/>
              </a:spcBef>
              <a:buFont typeface="Arial" panose="020B0604020202020204" pitchFamily="34" charset="0"/>
              <a:buChar char="•"/>
            </a:pPr>
            <a:r>
              <a:rPr lang="en-GB" dirty="0"/>
              <a:t>Simple automated control</a:t>
            </a:r>
          </a:p>
          <a:p>
            <a:pPr marL="342900" indent="-342900">
              <a:lnSpc>
                <a:spcPct val="100000"/>
              </a:lnSpc>
              <a:spcBef>
                <a:spcPts val="600"/>
              </a:spcBef>
              <a:buFont typeface="Arial" panose="020B0604020202020204" pitchFamily="34" charset="0"/>
              <a:buChar char="•"/>
            </a:pPr>
            <a:r>
              <a:rPr lang="en-GB" dirty="0"/>
              <a:t>Cryogen-free</a:t>
            </a:r>
          </a:p>
          <a:p>
            <a:pPr marL="342900" indent="-342900">
              <a:lnSpc>
                <a:spcPct val="100000"/>
              </a:lnSpc>
              <a:spcBef>
                <a:spcPts val="600"/>
              </a:spcBef>
              <a:buFont typeface="Arial" panose="020B0604020202020204" pitchFamily="34" charset="0"/>
              <a:buChar char="•"/>
            </a:pPr>
            <a:r>
              <a:rPr lang="en-GB" dirty="0"/>
              <a:t>Warm bore</a:t>
            </a:r>
          </a:p>
          <a:p>
            <a:pPr marL="342900" indent="-342900">
              <a:lnSpc>
                <a:spcPct val="100000"/>
              </a:lnSpc>
              <a:spcBef>
                <a:spcPts val="600"/>
              </a:spcBef>
              <a:buFont typeface="Arial" panose="020B0604020202020204" pitchFamily="34" charset="0"/>
              <a:buChar char="•"/>
            </a:pPr>
            <a:r>
              <a:rPr lang="en-GB" dirty="0"/>
              <a:t>Operating costs greatly reduced</a:t>
            </a:r>
          </a:p>
          <a:p>
            <a:pPr marL="342900" indent="-342900">
              <a:lnSpc>
                <a:spcPct val="100000"/>
              </a:lnSpc>
              <a:spcBef>
                <a:spcPts val="600"/>
              </a:spcBef>
              <a:buFont typeface="Arial" panose="020B0604020202020204" pitchFamily="34" charset="0"/>
              <a:buChar char="•"/>
            </a:pPr>
            <a:r>
              <a:rPr lang="en-GB" dirty="0"/>
              <a:t>Emissions from 379 to 47 Tonnes CO2e per year</a:t>
            </a:r>
          </a:p>
        </p:txBody>
      </p:sp>
      <p:sp>
        <p:nvSpPr>
          <p:cNvPr id="4" name="Title 3">
            <a:extLst>
              <a:ext uri="{FF2B5EF4-FFF2-40B4-BE49-F238E27FC236}">
                <a16:creationId xmlns:a16="http://schemas.microsoft.com/office/drawing/2014/main" id="{CDA6A1A3-39C9-A6F4-8016-7D3BCCAA26D9}"/>
              </a:ext>
            </a:extLst>
          </p:cNvPr>
          <p:cNvSpPr>
            <a:spLocks noGrp="1"/>
          </p:cNvSpPr>
          <p:nvPr>
            <p:ph type="title"/>
          </p:nvPr>
        </p:nvSpPr>
        <p:spPr>
          <a:xfrm>
            <a:off x="266699" y="365125"/>
            <a:ext cx="6466239" cy="865469"/>
          </a:xfrm>
        </p:spPr>
        <p:txBody>
          <a:bodyPr/>
          <a:lstStyle/>
          <a:p>
            <a:r>
              <a:rPr lang="en-GB" dirty="0"/>
              <a:t>RIKEN-RAL Solenoid replacement</a:t>
            </a:r>
          </a:p>
        </p:txBody>
      </p:sp>
      <p:pic>
        <p:nvPicPr>
          <p:cNvPr id="5" name="Picture 4">
            <a:extLst>
              <a:ext uri="{FF2B5EF4-FFF2-40B4-BE49-F238E27FC236}">
                <a16:creationId xmlns:a16="http://schemas.microsoft.com/office/drawing/2014/main" id="{F21D9717-2C6E-A17A-65D6-7CC3601768CA}"/>
              </a:ext>
            </a:extLst>
          </p:cNvPr>
          <p:cNvPicPr>
            <a:picLocks noChangeAspect="1"/>
          </p:cNvPicPr>
          <p:nvPr/>
        </p:nvPicPr>
        <p:blipFill rotWithShape="1">
          <a:blip r:embed="rId2"/>
          <a:srcRect r="39559"/>
          <a:stretch/>
        </p:blipFill>
        <p:spPr>
          <a:xfrm>
            <a:off x="5529417" y="1021860"/>
            <a:ext cx="6466239" cy="4814280"/>
          </a:xfrm>
          <a:prstGeom prst="rect">
            <a:avLst/>
          </a:prstGeom>
        </p:spPr>
      </p:pic>
      <p:sp>
        <p:nvSpPr>
          <p:cNvPr id="6" name="Oval 5">
            <a:extLst>
              <a:ext uri="{FF2B5EF4-FFF2-40B4-BE49-F238E27FC236}">
                <a16:creationId xmlns:a16="http://schemas.microsoft.com/office/drawing/2014/main" id="{0CDAA1ED-9539-5CEC-2C56-F62649500938}"/>
              </a:ext>
            </a:extLst>
          </p:cNvPr>
          <p:cNvSpPr/>
          <p:nvPr/>
        </p:nvSpPr>
        <p:spPr>
          <a:xfrm>
            <a:off x="7348128" y="1538826"/>
            <a:ext cx="2501153" cy="235771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988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B29C87-5E53-1AC5-BE44-011DD7340DD9}"/>
              </a:ext>
            </a:extLst>
          </p:cNvPr>
          <p:cNvSpPr txBox="1"/>
          <p:nvPr/>
        </p:nvSpPr>
        <p:spPr>
          <a:xfrm>
            <a:off x="304545" y="532423"/>
            <a:ext cx="9245770" cy="5355312"/>
          </a:xfrm>
          <a:prstGeom prst="rect">
            <a:avLst/>
          </a:prstGeom>
          <a:noFill/>
        </p:spPr>
        <p:txBody>
          <a:bodyPr wrap="square">
            <a:spAutoFit/>
          </a:bodyPr>
          <a:lstStyle/>
          <a:p>
            <a:endParaRPr lang="en-GB" dirty="0"/>
          </a:p>
          <a:p>
            <a:r>
              <a:rPr lang="en-GB" dirty="0"/>
              <a:t>SWARM </a:t>
            </a:r>
          </a:p>
          <a:p>
            <a:endParaRPr lang="en-GB" dirty="0"/>
          </a:p>
          <a:p>
            <a:r>
              <a:rPr lang="en-GB" dirty="0"/>
              <a:t>Development of a low energy beamline and </a:t>
            </a:r>
          </a:p>
          <a:p>
            <a:r>
              <a:rPr lang="en-GB" dirty="0"/>
              <a:t>spectrometer. </a:t>
            </a:r>
          </a:p>
          <a:p>
            <a:endParaRPr lang="en-GB" dirty="0"/>
          </a:p>
          <a:p>
            <a:r>
              <a:rPr lang="en-GB" dirty="0"/>
              <a:t>Phase 1: </a:t>
            </a:r>
          </a:p>
          <a:p>
            <a:pPr marL="285750" indent="-285750">
              <a:buClr>
                <a:srgbClr val="FF0000"/>
              </a:buClr>
              <a:buFont typeface="Wingdings" panose="05000000000000000000" pitchFamily="2" charset="2"/>
              <a:buChar char="Ø"/>
            </a:pPr>
            <a:r>
              <a:rPr lang="en-GB" dirty="0"/>
              <a:t>Simulation, design and testing of </a:t>
            </a:r>
          </a:p>
          <a:p>
            <a:pPr>
              <a:buClr>
                <a:srgbClr val="FF0000"/>
              </a:buClr>
            </a:pPr>
            <a:r>
              <a:rPr lang="en-GB" dirty="0"/>
              <a:t>prototype muon cooling apparatus </a:t>
            </a:r>
          </a:p>
          <a:p>
            <a:pPr>
              <a:buClr>
                <a:srgbClr val="FF0000"/>
              </a:buClr>
            </a:pPr>
            <a:r>
              <a:rPr lang="en-GB" dirty="0"/>
              <a:t>(collaboration with CSNS). </a:t>
            </a:r>
          </a:p>
          <a:p>
            <a:pPr>
              <a:buClr>
                <a:srgbClr val="FF0000"/>
              </a:buClr>
            </a:pPr>
            <a:r>
              <a:rPr lang="en-GB" dirty="0"/>
              <a:t>Or Laser cooling (J-PARC)</a:t>
            </a:r>
          </a:p>
          <a:p>
            <a:pPr marL="285750" indent="-285750">
              <a:buClr>
                <a:srgbClr val="FF0000"/>
              </a:buClr>
              <a:buFont typeface="Wingdings" panose="05000000000000000000" pitchFamily="2" charset="2"/>
              <a:buChar char="Ø"/>
            </a:pPr>
            <a:endParaRPr lang="en-GB" dirty="0"/>
          </a:p>
          <a:p>
            <a:r>
              <a:rPr lang="en-GB" dirty="0"/>
              <a:t>Phase 2: </a:t>
            </a:r>
          </a:p>
          <a:p>
            <a:pPr marL="285750" indent="-285750">
              <a:buClr>
                <a:srgbClr val="FF0000"/>
              </a:buClr>
              <a:buFont typeface="Wingdings" panose="05000000000000000000" pitchFamily="2" charset="2"/>
              <a:buChar char="Ø"/>
            </a:pPr>
            <a:r>
              <a:rPr lang="en-GB" dirty="0"/>
              <a:t>Design of full beamline and instrument with</a:t>
            </a:r>
          </a:p>
          <a:p>
            <a:pPr>
              <a:buClr>
                <a:srgbClr val="FF0000"/>
              </a:buClr>
            </a:pPr>
            <a:r>
              <a:rPr lang="en-GB" dirty="0"/>
              <a:t> associated development projects.</a:t>
            </a:r>
          </a:p>
          <a:p>
            <a:pPr>
              <a:buClr>
                <a:srgbClr val="FF0000"/>
              </a:buClr>
            </a:pPr>
            <a:r>
              <a:rPr lang="en-GB" dirty="0"/>
              <a:t> </a:t>
            </a:r>
          </a:p>
          <a:p>
            <a:r>
              <a:rPr lang="en-GB" dirty="0"/>
              <a:t>Phase 3: </a:t>
            </a:r>
          </a:p>
          <a:p>
            <a:pPr marL="285750" indent="-285750">
              <a:buClr>
                <a:srgbClr val="FF0000"/>
              </a:buClr>
              <a:buFont typeface="Wingdings" panose="05000000000000000000" pitchFamily="2" charset="2"/>
              <a:buChar char="Ø"/>
            </a:pPr>
            <a:r>
              <a:rPr lang="en-GB" dirty="0"/>
              <a:t>Instrument build and commissioning. </a:t>
            </a:r>
          </a:p>
          <a:p>
            <a:endParaRPr lang="en-GB" dirty="0"/>
          </a:p>
        </p:txBody>
      </p:sp>
      <p:pic>
        <p:nvPicPr>
          <p:cNvPr id="1026" name="Picture 2">
            <a:extLst>
              <a:ext uri="{FF2B5EF4-FFF2-40B4-BE49-F238E27FC236}">
                <a16:creationId xmlns:a16="http://schemas.microsoft.com/office/drawing/2014/main" id="{050DFF24-DB38-C8E2-F3B0-C0EF6534D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136" y="1466899"/>
            <a:ext cx="8343900" cy="3209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8499C7-531F-9E0A-0D6A-C13529714C72}"/>
              </a:ext>
            </a:extLst>
          </p:cNvPr>
          <p:cNvSpPr>
            <a:spLocks noGrp="1"/>
          </p:cNvSpPr>
          <p:nvPr>
            <p:ph type="title"/>
          </p:nvPr>
        </p:nvSpPr>
        <p:spPr/>
        <p:txBody>
          <a:bodyPr/>
          <a:lstStyle/>
          <a:p>
            <a:r>
              <a:rPr lang="en-GB" dirty="0"/>
              <a:t>Low Energy Muons</a:t>
            </a:r>
            <a:br>
              <a:rPr lang="en-GB" dirty="0"/>
            </a:br>
            <a:endParaRPr lang="en-GB" dirty="0"/>
          </a:p>
        </p:txBody>
      </p:sp>
    </p:spTree>
    <p:extLst>
      <p:ext uri="{BB962C8B-B14F-4D97-AF65-F5344CB8AC3E}">
        <p14:creationId xmlns:p14="http://schemas.microsoft.com/office/powerpoint/2010/main" val="412796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FBD1-5492-9652-B39D-9A39F1BB9708}"/>
              </a:ext>
            </a:extLst>
          </p:cNvPr>
          <p:cNvSpPr>
            <a:spLocks noGrp="1"/>
          </p:cNvSpPr>
          <p:nvPr>
            <p:ph type="title"/>
          </p:nvPr>
        </p:nvSpPr>
        <p:spPr/>
        <p:txBody>
          <a:bodyPr/>
          <a:lstStyle/>
          <a:p>
            <a:r>
              <a:rPr lang="en-GB"/>
              <a:t>Lithium diffusion in LiMnPO</a:t>
            </a:r>
            <a:r>
              <a:rPr lang="en-GB" baseline="-25000"/>
              <a:t>4</a:t>
            </a:r>
            <a:r>
              <a:rPr lang="en-GB"/>
              <a:t> detected with </a:t>
            </a:r>
            <a:r>
              <a:rPr lang="el-GR"/>
              <a:t>μ</a:t>
            </a:r>
            <a:r>
              <a:rPr lang="el-GR" baseline="30000"/>
              <a:t>±</a:t>
            </a:r>
            <a:r>
              <a:rPr lang="en-GB"/>
              <a:t>SR</a:t>
            </a:r>
          </a:p>
        </p:txBody>
      </p:sp>
      <p:sp>
        <p:nvSpPr>
          <p:cNvPr id="3" name="TextBox 2">
            <a:extLst>
              <a:ext uri="{FF2B5EF4-FFF2-40B4-BE49-F238E27FC236}">
                <a16:creationId xmlns:a16="http://schemas.microsoft.com/office/drawing/2014/main" id="{D2F04B90-8058-4D5C-BF9A-B32DCE450F50}"/>
              </a:ext>
            </a:extLst>
          </p:cNvPr>
          <p:cNvSpPr txBox="1"/>
          <p:nvPr/>
        </p:nvSpPr>
        <p:spPr>
          <a:xfrm>
            <a:off x="266701" y="1313857"/>
            <a:ext cx="5516394" cy="3877985"/>
          </a:xfrm>
          <a:prstGeom prst="rect">
            <a:avLst/>
          </a:prstGeom>
          <a:noFill/>
        </p:spPr>
        <p:txBody>
          <a:bodyPr wrap="square" rtlCol="0">
            <a:spAutoFit/>
          </a:bodyPr>
          <a:lstStyle/>
          <a:p>
            <a:r>
              <a:rPr lang="en-GB">
                <a:solidFill>
                  <a:srgbClr val="333333"/>
                </a:solidFill>
                <a:latin typeface="Helvetica Neue"/>
              </a:rPr>
              <a:t>A</a:t>
            </a:r>
            <a:r>
              <a:rPr lang="en-GB" b="0" i="0">
                <a:solidFill>
                  <a:srgbClr val="333333"/>
                </a:solidFill>
                <a:effectLst/>
                <a:latin typeface="Helvetica Neue"/>
              </a:rPr>
              <a:t> combination of </a:t>
            </a:r>
            <a:r>
              <a:rPr lang="en-GB" b="0" i="0" err="1">
                <a:solidFill>
                  <a:srgbClr val="333333"/>
                </a:solidFill>
                <a:effectLst/>
                <a:latin typeface="Helvetica Neue"/>
              </a:rPr>
              <a:t>μ</a:t>
            </a:r>
            <a:r>
              <a:rPr lang="en-GB" b="0" i="0" baseline="30000" err="1">
                <a:solidFill>
                  <a:srgbClr val="333333"/>
                </a:solidFill>
                <a:effectLst/>
                <a:latin typeface="Helvetica Neue"/>
              </a:rPr>
              <a:t>±</a:t>
            </a:r>
            <a:r>
              <a:rPr lang="en-GB" b="0" i="0" err="1">
                <a:solidFill>
                  <a:srgbClr val="333333"/>
                </a:solidFill>
                <a:effectLst/>
                <a:latin typeface="Helvetica Neue"/>
              </a:rPr>
              <a:t>SR</a:t>
            </a:r>
            <a:r>
              <a:rPr lang="en-GB" b="0" i="0">
                <a:solidFill>
                  <a:srgbClr val="333333"/>
                </a:solidFill>
                <a:effectLst/>
                <a:latin typeface="Helvetica Neue"/>
              </a:rPr>
              <a:t> has been used to measure lithium-ion diffusion in a magnetic battery material.</a:t>
            </a:r>
          </a:p>
          <a:p>
            <a:endParaRPr lang="en-GB">
              <a:solidFill>
                <a:srgbClr val="333333"/>
              </a:solidFill>
              <a:latin typeface="Helvetica Neue"/>
            </a:endParaRPr>
          </a:p>
          <a:p>
            <a:r>
              <a:rPr lang="en-GB" b="0" i="0">
                <a:solidFill>
                  <a:srgbClr val="333333"/>
                </a:solidFill>
                <a:effectLst/>
                <a:latin typeface="Helvetica Neue"/>
              </a:rPr>
              <a:t>Can measure the diffusion of charge carriers such as Li</a:t>
            </a:r>
            <a:r>
              <a:rPr lang="en-GB" b="0" i="0" baseline="30000">
                <a:solidFill>
                  <a:srgbClr val="333333"/>
                </a:solidFill>
                <a:effectLst/>
                <a:latin typeface="Helvetica Neue"/>
              </a:rPr>
              <a:t>+</a:t>
            </a:r>
          </a:p>
          <a:p>
            <a:endParaRPr lang="en-GB" baseline="30000">
              <a:solidFill>
                <a:srgbClr val="333333"/>
              </a:solidFill>
              <a:latin typeface="Helvetica Neue"/>
            </a:endParaRPr>
          </a:p>
          <a:p>
            <a:r>
              <a:rPr lang="en-GB">
                <a:solidFill>
                  <a:srgbClr val="333333"/>
                </a:solidFill>
                <a:latin typeface="Helvetica Neue"/>
              </a:rPr>
              <a:t>Can be </a:t>
            </a:r>
            <a:r>
              <a:rPr lang="en-GB" b="0" i="0">
                <a:solidFill>
                  <a:srgbClr val="333333"/>
                </a:solidFill>
                <a:effectLst/>
                <a:latin typeface="Helvetica Neue"/>
              </a:rPr>
              <a:t>ambiguous when distinguishing between Li</a:t>
            </a:r>
            <a:r>
              <a:rPr lang="en-GB" b="0" i="0" baseline="30000">
                <a:solidFill>
                  <a:srgbClr val="333333"/>
                </a:solidFill>
                <a:effectLst/>
                <a:latin typeface="Helvetica Neue"/>
              </a:rPr>
              <a:t>+</a:t>
            </a:r>
            <a:r>
              <a:rPr lang="en-GB" b="0" i="0">
                <a:solidFill>
                  <a:srgbClr val="333333"/>
                </a:solidFill>
                <a:effectLst/>
                <a:latin typeface="Helvetica Neue"/>
              </a:rPr>
              <a:t> and μ</a:t>
            </a:r>
            <a:r>
              <a:rPr lang="en-GB" b="0" i="0" baseline="30000">
                <a:solidFill>
                  <a:srgbClr val="333333"/>
                </a:solidFill>
                <a:effectLst/>
                <a:latin typeface="Helvetica Neue"/>
              </a:rPr>
              <a:t>+</a:t>
            </a:r>
            <a:r>
              <a:rPr lang="en-GB" b="0" i="0">
                <a:solidFill>
                  <a:srgbClr val="333333"/>
                </a:solidFill>
                <a:effectLst/>
                <a:latin typeface="Helvetica Neue"/>
              </a:rPr>
              <a:t> mobility in positive muon diffusion</a:t>
            </a:r>
          </a:p>
          <a:p>
            <a:endParaRPr lang="en-GB">
              <a:solidFill>
                <a:srgbClr val="333333"/>
              </a:solidFill>
              <a:latin typeface="Helvetica Neue"/>
            </a:endParaRPr>
          </a:p>
          <a:p>
            <a:endParaRPr lang="en-GB">
              <a:solidFill>
                <a:srgbClr val="333333"/>
              </a:solidFill>
              <a:latin typeface="Helvetica Neue"/>
            </a:endParaRPr>
          </a:p>
          <a:p>
            <a:r>
              <a:rPr lang="en-GB" b="1" i="0">
                <a:solidFill>
                  <a:srgbClr val="333333"/>
                </a:solidFill>
                <a:effectLst/>
                <a:latin typeface="Helvetica Neue"/>
              </a:rPr>
              <a:t>μ</a:t>
            </a:r>
            <a:r>
              <a:rPr lang="en-GB" b="1" i="0" baseline="30000">
                <a:solidFill>
                  <a:srgbClr val="333333"/>
                </a:solidFill>
                <a:effectLst/>
                <a:latin typeface="Helvetica Neue"/>
              </a:rPr>
              <a:t>-</a:t>
            </a:r>
            <a:r>
              <a:rPr lang="en-GB" b="1" i="0" baseline="-25000">
                <a:solidFill>
                  <a:srgbClr val="333333"/>
                </a:solidFill>
                <a:effectLst/>
                <a:latin typeface="Helvetica Neue"/>
              </a:rPr>
              <a:t> </a:t>
            </a:r>
            <a:r>
              <a:rPr lang="en-GB" b="1" i="0">
                <a:solidFill>
                  <a:srgbClr val="333333"/>
                </a:solidFill>
                <a:effectLst/>
                <a:latin typeface="Helvetica Neue"/>
              </a:rPr>
              <a:t>species won't diffuse, even at high temperatures</a:t>
            </a:r>
          </a:p>
          <a:p>
            <a:endParaRPr lang="en-GB" b="1">
              <a:solidFill>
                <a:srgbClr val="333333"/>
              </a:solidFill>
              <a:latin typeface="Helvetica Neue"/>
            </a:endParaRPr>
          </a:p>
          <a:p>
            <a:endParaRPr lang="en-GB"/>
          </a:p>
        </p:txBody>
      </p:sp>
      <p:pic>
        <p:nvPicPr>
          <p:cNvPr id="4" name="Picture 3">
            <a:extLst>
              <a:ext uri="{FF2B5EF4-FFF2-40B4-BE49-F238E27FC236}">
                <a16:creationId xmlns:a16="http://schemas.microsoft.com/office/drawing/2014/main" id="{0AA4A1D7-48BF-86B5-9E29-1EA00FC83498}"/>
              </a:ext>
            </a:extLst>
          </p:cNvPr>
          <p:cNvPicPr>
            <a:picLocks noChangeAspect="1"/>
          </p:cNvPicPr>
          <p:nvPr/>
        </p:nvPicPr>
        <p:blipFill>
          <a:blip r:embed="rId2"/>
          <a:stretch>
            <a:fillRect/>
          </a:stretch>
        </p:blipFill>
        <p:spPr>
          <a:xfrm>
            <a:off x="5645817" y="1484800"/>
            <a:ext cx="5623545" cy="3467853"/>
          </a:xfrm>
          <a:prstGeom prst="rect">
            <a:avLst/>
          </a:prstGeom>
        </p:spPr>
      </p:pic>
      <p:sp>
        <p:nvSpPr>
          <p:cNvPr id="5" name="TextBox 4">
            <a:extLst>
              <a:ext uri="{FF2B5EF4-FFF2-40B4-BE49-F238E27FC236}">
                <a16:creationId xmlns:a16="http://schemas.microsoft.com/office/drawing/2014/main" id="{6865178E-FDEA-7C66-67ED-907FFD345A1E}"/>
              </a:ext>
            </a:extLst>
          </p:cNvPr>
          <p:cNvSpPr txBox="1"/>
          <p:nvPr/>
        </p:nvSpPr>
        <p:spPr>
          <a:xfrm>
            <a:off x="6536771" y="6488668"/>
            <a:ext cx="4540538" cy="369332"/>
          </a:xfrm>
          <a:prstGeom prst="rect">
            <a:avLst/>
          </a:prstGeom>
          <a:noFill/>
        </p:spPr>
        <p:txBody>
          <a:bodyPr wrap="none" rtlCol="0">
            <a:spAutoFit/>
          </a:bodyPr>
          <a:lstStyle/>
          <a:p>
            <a:r>
              <a:rPr lang="en-GB" b="0" i="0" u="sng">
                <a:solidFill>
                  <a:srgbClr val="23527C"/>
                </a:solidFill>
                <a:effectLst/>
                <a:latin typeface="Helvetica Neue"/>
                <a:hlinkClick r:id="rId3"/>
              </a:rPr>
              <a:t>DOI: 10.1103/PhysRevResearch.2.033161​​</a:t>
            </a:r>
            <a:endParaRPr lang="en-GB"/>
          </a:p>
        </p:txBody>
      </p:sp>
      <p:sp>
        <p:nvSpPr>
          <p:cNvPr id="6" name="TextBox 5">
            <a:extLst>
              <a:ext uri="{FF2B5EF4-FFF2-40B4-BE49-F238E27FC236}">
                <a16:creationId xmlns:a16="http://schemas.microsoft.com/office/drawing/2014/main" id="{CE8E779C-3DDB-035C-D080-BA7BDC83A140}"/>
              </a:ext>
            </a:extLst>
          </p:cNvPr>
          <p:cNvSpPr txBox="1"/>
          <p:nvPr/>
        </p:nvSpPr>
        <p:spPr>
          <a:xfrm>
            <a:off x="2569619" y="4961264"/>
            <a:ext cx="6481261" cy="1200329"/>
          </a:xfrm>
          <a:prstGeom prst="rect">
            <a:avLst/>
          </a:prstGeom>
          <a:noFill/>
        </p:spPr>
        <p:txBody>
          <a:bodyPr wrap="none" rtlCol="0">
            <a:spAutoFit/>
          </a:bodyPr>
          <a:lstStyle/>
          <a:p>
            <a:r>
              <a:rPr lang="en-GB" b="1" i="0">
                <a:solidFill>
                  <a:srgbClr val="333333"/>
                </a:solidFill>
                <a:effectLst/>
                <a:latin typeface="Helvetica Neue"/>
              </a:rPr>
              <a:t>Opportunity to develop this technique</a:t>
            </a:r>
          </a:p>
          <a:p>
            <a:r>
              <a:rPr lang="en-GB" b="1">
                <a:solidFill>
                  <a:srgbClr val="333333"/>
                </a:solidFill>
                <a:latin typeface="Helvetica Neue"/>
              </a:rPr>
              <a:t>	Facility development student worked on analysis</a:t>
            </a:r>
          </a:p>
          <a:p>
            <a:r>
              <a:rPr lang="en-GB" b="1" i="0">
                <a:solidFill>
                  <a:srgbClr val="333333"/>
                </a:solidFill>
                <a:effectLst/>
                <a:latin typeface="Helvetica Neue"/>
              </a:rPr>
              <a:t>	Need instrument</a:t>
            </a:r>
            <a:r>
              <a:rPr lang="en-GB" b="1">
                <a:solidFill>
                  <a:srgbClr val="333333"/>
                </a:solidFill>
                <a:latin typeface="Helvetica Neue"/>
              </a:rPr>
              <a:t>ation improvements</a:t>
            </a:r>
            <a:endParaRPr lang="en-GB" b="0" i="0">
              <a:solidFill>
                <a:srgbClr val="333333"/>
              </a:solidFill>
              <a:effectLst/>
              <a:latin typeface="Helvetica Neue"/>
            </a:endParaRPr>
          </a:p>
          <a:p>
            <a:endParaRPr lang="en-GB"/>
          </a:p>
        </p:txBody>
      </p:sp>
    </p:spTree>
    <p:extLst>
      <p:ext uri="{BB962C8B-B14F-4D97-AF65-F5344CB8AC3E}">
        <p14:creationId xmlns:p14="http://schemas.microsoft.com/office/powerpoint/2010/main" val="224818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CB8E-6673-D3A2-F554-30C1524BCBFA}"/>
              </a:ext>
            </a:extLst>
          </p:cNvPr>
          <p:cNvSpPr>
            <a:spLocks noGrp="1"/>
          </p:cNvSpPr>
          <p:nvPr>
            <p:ph type="title"/>
          </p:nvPr>
        </p:nvSpPr>
        <p:spPr/>
        <p:txBody>
          <a:bodyPr/>
          <a:lstStyle/>
          <a:p>
            <a:r>
              <a:rPr lang="en-GB" dirty="0"/>
              <a:t>Theoretical support</a:t>
            </a:r>
          </a:p>
        </p:txBody>
      </p:sp>
      <p:graphicFrame>
        <p:nvGraphicFramePr>
          <p:cNvPr id="21" name="Group 56">
            <a:extLst>
              <a:ext uri="{FF2B5EF4-FFF2-40B4-BE49-F238E27FC236}">
                <a16:creationId xmlns:a16="http://schemas.microsoft.com/office/drawing/2014/main" id="{BB0FFDC6-DCE8-5B90-6610-15D7DC822FA6}"/>
              </a:ext>
            </a:extLst>
          </p:cNvPr>
          <p:cNvGraphicFramePr>
            <a:graphicFrameLocks noGrp="1"/>
          </p:cNvGraphicFramePr>
          <p:nvPr/>
        </p:nvGraphicFramePr>
        <p:xfrm>
          <a:off x="2381250" y="980728"/>
          <a:ext cx="7143750" cy="3611880"/>
        </p:xfrm>
        <a:graphic>
          <a:graphicData uri="http://schemas.openxmlformats.org/drawingml/2006/table">
            <a:tbl>
              <a:tblPr/>
              <a:tblGrid>
                <a:gridCol w="2381250">
                  <a:extLst>
                    <a:ext uri="{9D8B030D-6E8A-4147-A177-3AD203B41FA5}">
                      <a16:colId xmlns:a16="http://schemas.microsoft.com/office/drawing/2014/main" val="20000"/>
                    </a:ext>
                  </a:extLst>
                </a:gridCol>
                <a:gridCol w="2619375">
                  <a:extLst>
                    <a:ext uri="{9D8B030D-6E8A-4147-A177-3AD203B41FA5}">
                      <a16:colId xmlns:a16="http://schemas.microsoft.com/office/drawing/2014/main" val="20001"/>
                    </a:ext>
                  </a:extLst>
                </a:gridCol>
                <a:gridCol w="2143125">
                  <a:extLst>
                    <a:ext uri="{9D8B030D-6E8A-4147-A177-3AD203B41FA5}">
                      <a16:colId xmlns:a16="http://schemas.microsoft.com/office/drawing/2014/main" val="20002"/>
                    </a:ext>
                  </a:extLst>
                </a:gridCol>
              </a:tblGrid>
              <a:tr h="371475">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FFFFFF"/>
                          </a:solidFill>
                          <a:effectLst/>
                          <a:latin typeface="Lucida Sans" pitchFamily="34" charset="0"/>
                          <a:ea typeface="ＭＳ Ｐゴシック" pitchFamily="34" charset="-128"/>
                        </a:rPr>
                        <a:t>SO(3)xC</a:t>
                      </a:r>
                      <a:r>
                        <a:rPr kumimoji="0" lang="en-GB" altLang="en-US" sz="1800" b="1" i="0" u="none" strike="noStrike" cap="none" normalizeH="0" baseline="-25000">
                          <a:ln>
                            <a:noFill/>
                          </a:ln>
                          <a:solidFill>
                            <a:srgbClr val="FFFFFF"/>
                          </a:solidFill>
                          <a:effectLst/>
                          <a:latin typeface="Lucida Sans" pitchFamily="34" charset="0"/>
                          <a:ea typeface="ＭＳ Ｐゴシック" pitchFamily="34" charset="-128"/>
                        </a:rPr>
                        <a:t>2v</a:t>
                      </a:r>
                      <a:endParaRPr kumimoji="0" lang="en-GB" altLang="en-US" sz="1800" b="1" i="0" u="none" strike="noStrike" cap="none" normalizeH="0" baseline="0">
                        <a:ln>
                          <a:noFill/>
                        </a:ln>
                        <a:solidFill>
                          <a:srgbClr val="FFFFFF"/>
                        </a:solidFill>
                        <a:effectLst/>
                        <a:latin typeface="Lucida Sans" pitchFamily="34" charset="0"/>
                        <a:ea typeface="ＭＳ Ｐゴシック" pitchFamily="34" charset="-128"/>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FFFFFF"/>
                          </a:solidFill>
                          <a:effectLst/>
                          <a:latin typeface="Lucida Sans" pitchFamily="34" charset="0"/>
                          <a:ea typeface="ＭＳ Ｐゴシック" pitchFamily="34" charset="-128"/>
                        </a:rPr>
                        <a:t>Gap function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FFFFFF"/>
                          </a:solidFill>
                          <a:effectLst/>
                          <a:latin typeface="Lucida Sans" pitchFamily="34" charset="0"/>
                          <a:ea typeface="ＭＳ Ｐゴシック" pitchFamily="34" charset="-128"/>
                        </a:rPr>
                        <a:t>(unitary)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FFFFFF"/>
                          </a:solidFill>
                          <a:effectLst/>
                          <a:latin typeface="Lucida Sans" pitchFamily="34" charset="0"/>
                          <a:ea typeface="ＭＳ Ｐゴシック" pitchFamily="34" charset="-128"/>
                        </a:rPr>
                        <a:t>Gap function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FFFFFF"/>
                          </a:solidFill>
                          <a:effectLst/>
                          <a:latin typeface="Lucida Sans" pitchFamily="34" charset="0"/>
                          <a:ea typeface="ＭＳ Ｐゴシック" pitchFamily="34" charset="-128"/>
                        </a:rPr>
                        <a:t>(non-unitary)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0"/>
                  </a:ext>
                </a:extLst>
              </a:tr>
              <a:tr h="371475">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30000">
                          <a:ln>
                            <a:noFill/>
                          </a:ln>
                          <a:solidFill>
                            <a:srgbClr val="000000"/>
                          </a:solidFill>
                          <a:effectLst/>
                          <a:latin typeface="Lucida Sans" pitchFamily="34" charset="0"/>
                          <a:ea typeface="ＭＳ Ｐゴシック" pitchFamily="34" charset="-128"/>
                        </a:rPr>
                        <a:t>1</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1</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Symbol" pitchFamily="18" charset="2"/>
                          <a:ea typeface="ＭＳ Ｐゴシック" pitchFamily="34" charset="-128"/>
                        </a:rPr>
                        <a:t>D</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)=1</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371475">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30000">
                          <a:ln>
                            <a:noFill/>
                          </a:ln>
                          <a:solidFill>
                            <a:srgbClr val="000000"/>
                          </a:solidFill>
                          <a:effectLst/>
                          <a:latin typeface="Lucida Sans" pitchFamily="34" charset="0"/>
                          <a:ea typeface="ＭＳ Ｐゴシック" pitchFamily="34" charset="-128"/>
                        </a:rPr>
                        <a:t>1</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2</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Symbol" pitchFamily="18" charset="2"/>
                          <a:ea typeface="ＭＳ Ｐゴシック" pitchFamily="34" charset="-128"/>
                        </a:rPr>
                        <a:t>D</a:t>
                      </a:r>
                      <a:r>
                        <a:rPr kumimoji="0" lang="en-GB" altLang="en-US" sz="1800" b="0" i="0" u="none" strike="noStrike" cap="none" normalizeH="0" baseline="0" dirty="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dirty="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dirty="0">
                          <a:ln>
                            <a:noFill/>
                          </a:ln>
                          <a:solidFill>
                            <a:srgbClr val="000000"/>
                          </a:solidFill>
                          <a:effectLst/>
                          <a:latin typeface="Lucida Sans" pitchFamily="34" charset="0"/>
                          <a:ea typeface="ＭＳ Ｐゴシック" pitchFamily="34" charset="-128"/>
                        </a:rPr>
                        <a:t>)=</a:t>
                      </a:r>
                      <a:r>
                        <a:rPr kumimoji="0" lang="en-GB" altLang="en-US" sz="1800" b="0" i="0" u="none" strike="noStrike" cap="none" normalizeH="0" baseline="0" dirty="0" err="1">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25000" dirty="0" err="1">
                          <a:ln>
                            <a:noFill/>
                          </a:ln>
                          <a:solidFill>
                            <a:srgbClr val="000000"/>
                          </a:solidFill>
                          <a:effectLst/>
                          <a:latin typeface="Lucida Sans" pitchFamily="34" charset="0"/>
                          <a:ea typeface="ＭＳ Ｐゴシック" pitchFamily="34" charset="-128"/>
                        </a:rPr>
                        <a:t>x</a:t>
                      </a:r>
                      <a:r>
                        <a:rPr kumimoji="0" lang="en-GB" altLang="en-US" sz="1800" b="0" i="0" u="none" strike="noStrike" cap="none" normalizeH="0" baseline="0" dirty="0" err="1">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25000" dirty="0" err="1">
                          <a:ln>
                            <a:noFill/>
                          </a:ln>
                          <a:solidFill>
                            <a:srgbClr val="000000"/>
                          </a:solidFill>
                          <a:effectLst/>
                          <a:latin typeface="Lucida Sans" pitchFamily="34" charset="0"/>
                          <a:ea typeface="ＭＳ Ｐゴシック" pitchFamily="34" charset="-128"/>
                        </a:rPr>
                        <a:t>Y</a:t>
                      </a:r>
                      <a:endParaRPr kumimoji="0" lang="en-GB" altLang="en-US" sz="1800" b="0" i="0" u="none" strike="noStrike" cap="none" normalizeH="0" baseline="-25000" dirty="0">
                        <a:ln>
                          <a:noFill/>
                        </a:ln>
                        <a:solidFill>
                          <a:srgbClr val="000000"/>
                        </a:solidFill>
                        <a:effectLst/>
                        <a:latin typeface="Lucida Sans" pitchFamily="34" charset="0"/>
                        <a:ea typeface="ＭＳ Ｐゴシック" pitchFamily="34" charset="-128"/>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371475">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30000">
                          <a:ln>
                            <a:noFill/>
                          </a:ln>
                          <a:solidFill>
                            <a:srgbClr val="000000"/>
                          </a:solidFill>
                          <a:effectLst/>
                          <a:latin typeface="Lucida Sans" pitchFamily="34" charset="0"/>
                          <a:ea typeface="ＭＳ Ｐゴシック" pitchFamily="34" charset="-128"/>
                        </a:rPr>
                        <a:t>1</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B</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1</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Symbol" pitchFamily="18" charset="2"/>
                          <a:ea typeface="ＭＳ Ｐゴシック" pitchFamily="34" charset="-128"/>
                        </a:rPr>
                        <a:t>D</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X</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Z</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371475">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30000">
                          <a:ln>
                            <a:noFill/>
                          </a:ln>
                          <a:solidFill>
                            <a:srgbClr val="000000"/>
                          </a:solidFill>
                          <a:effectLst/>
                          <a:latin typeface="Lucida Sans" pitchFamily="34" charset="0"/>
                          <a:ea typeface="ＭＳ Ｐゴシック" pitchFamily="34" charset="-128"/>
                        </a:rPr>
                        <a:t>1</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B</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2</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Symbol" pitchFamily="18" charset="2"/>
                          <a:ea typeface="ＭＳ Ｐゴシック" pitchFamily="34" charset="-128"/>
                        </a:rPr>
                        <a:t>D</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Y</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Z</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71475">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30000">
                          <a:ln>
                            <a:noFill/>
                          </a:ln>
                          <a:solidFill>
                            <a:srgbClr val="000000"/>
                          </a:solidFill>
                          <a:effectLst/>
                          <a:latin typeface="Lucida Sans" pitchFamily="34" charset="0"/>
                          <a:ea typeface="ＭＳ Ｐゴシック" pitchFamily="34" charset="-128"/>
                        </a:rPr>
                        <a:t>3</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1</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d</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)=(0,0,1)k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Z</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d</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)=(1,i,0)k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Z</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371475">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30000">
                          <a:ln>
                            <a:noFill/>
                          </a:ln>
                          <a:solidFill>
                            <a:srgbClr val="000000"/>
                          </a:solidFill>
                          <a:effectLst/>
                          <a:latin typeface="Lucida Sans" pitchFamily="34" charset="0"/>
                          <a:ea typeface="ＭＳ Ｐゴシック" pitchFamily="34" charset="-128"/>
                        </a:rPr>
                        <a:t>3</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2</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d</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)=(0,0,1)k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X</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Y</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Z</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d</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)=(1,i,0)k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X</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Y</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Z</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371475">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30000">
                          <a:ln>
                            <a:noFill/>
                          </a:ln>
                          <a:solidFill>
                            <a:srgbClr val="000000"/>
                          </a:solidFill>
                          <a:effectLst/>
                          <a:latin typeface="Lucida Sans" pitchFamily="34" charset="0"/>
                          <a:ea typeface="ＭＳ Ｐゴシック" pitchFamily="34" charset="-128"/>
                        </a:rPr>
                        <a:t>3</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B</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1</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d</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)=(0,0,1)k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X</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d</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)=(1,i,0)k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X</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371475">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30000">
                          <a:ln>
                            <a:noFill/>
                          </a:ln>
                          <a:solidFill>
                            <a:srgbClr val="000000"/>
                          </a:solidFill>
                          <a:effectLst/>
                          <a:latin typeface="Lucida Sans" pitchFamily="34" charset="0"/>
                          <a:ea typeface="ＭＳ Ｐゴシック" pitchFamily="34" charset="-128"/>
                        </a:rPr>
                        <a:t>3</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B</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2</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d</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a:ln>
                            <a:noFill/>
                          </a:ln>
                          <a:solidFill>
                            <a:srgbClr val="000000"/>
                          </a:solidFill>
                          <a:effectLst/>
                          <a:latin typeface="Lucida Sans" pitchFamily="34" charset="0"/>
                          <a:ea typeface="ＭＳ Ｐゴシック" pitchFamily="34" charset="-128"/>
                        </a:rPr>
                        <a:t>)=(0,0,1)k</a:t>
                      </a:r>
                      <a:r>
                        <a:rPr kumimoji="0" lang="en-GB" altLang="en-US" sz="1800" b="0" i="0" u="none" strike="noStrike" cap="none" normalizeH="0" baseline="-25000">
                          <a:ln>
                            <a:noFill/>
                          </a:ln>
                          <a:solidFill>
                            <a:srgbClr val="000000"/>
                          </a:solidFill>
                          <a:effectLst/>
                          <a:latin typeface="Lucida Sans" pitchFamily="34" charset="0"/>
                          <a:ea typeface="ＭＳ Ｐゴシック" pitchFamily="34" charset="-128"/>
                        </a:rPr>
                        <a:t>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914400" rtl="0" eaLnBrk="0" latinLnBrk="0" hangingPunct="0">
                        <a:spcBef>
                          <a:spcPct val="20000"/>
                        </a:spcBef>
                        <a:defRPr sz="2800" kern="1200">
                          <a:solidFill>
                            <a:schemeClr val="tx1"/>
                          </a:solidFill>
                          <a:latin typeface="Lucida Sans" pitchFamily="34" charset="0"/>
                          <a:ea typeface="ＭＳ Ｐゴシック" pitchFamily="34" charset="-128"/>
                        </a:defRPr>
                      </a:lvl1pPr>
                      <a:lvl2pPr marL="37931725" indent="-37474525" algn="l" defTabSz="914400" rtl="0" eaLnBrk="0" latinLnBrk="0" hangingPunct="0">
                        <a:spcBef>
                          <a:spcPct val="20000"/>
                        </a:spcBef>
                        <a:defRPr sz="2400" kern="1200">
                          <a:solidFill>
                            <a:schemeClr val="tx1"/>
                          </a:solidFill>
                          <a:latin typeface="Lucida Sans" pitchFamily="34" charset="0"/>
                          <a:ea typeface="ＭＳ Ｐゴシック" pitchFamily="34" charset="-128"/>
                        </a:defRPr>
                      </a:lvl2pPr>
                      <a:lvl3pPr marL="914400" algn="l" defTabSz="914400" rtl="0" eaLnBrk="0" latinLnBrk="0" hangingPunct="0">
                        <a:spcBef>
                          <a:spcPct val="20000"/>
                        </a:spcBef>
                        <a:defRPr sz="2000" kern="1200">
                          <a:solidFill>
                            <a:schemeClr val="tx1"/>
                          </a:solidFill>
                          <a:latin typeface="Lucida Sans" pitchFamily="34" charset="0"/>
                          <a:ea typeface="ＭＳ Ｐゴシック" pitchFamily="34" charset="-128"/>
                        </a:defRPr>
                      </a:lvl3pPr>
                      <a:lvl4pPr marL="13716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4pPr>
                      <a:lvl5pPr marL="1828800" algn="l" defTabSz="914400" rtl="0" eaLnBrk="0" latinLnBrk="0" hangingPunct="0">
                        <a:spcBef>
                          <a:spcPct val="20000"/>
                        </a:spcBef>
                        <a:defRPr sz="1800" kern="1200">
                          <a:solidFill>
                            <a:schemeClr val="tx1"/>
                          </a:solidFill>
                          <a:latin typeface="Lucida Sans" pitchFamily="34" charset="0"/>
                          <a:ea typeface="ＭＳ Ｐゴシック" pitchFamily="34" charset="-128"/>
                        </a:defRPr>
                      </a:lvl5pPr>
                      <a:lvl6pPr marL="4572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6pPr>
                      <a:lvl7pPr marL="9144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7pPr>
                      <a:lvl8pPr marL="13716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8pPr>
                      <a:lvl9pPr marL="1828800" algn="l" defTabSz="914400" rtl="0" eaLnBrk="0" fontAlgn="base" latinLnBrk="0" hangingPunct="0">
                        <a:spcBef>
                          <a:spcPct val="20000"/>
                        </a:spcBef>
                        <a:spcAft>
                          <a:spcPct val="0"/>
                        </a:spcAft>
                        <a:defRPr sz="1800" kern="1200">
                          <a:solidFill>
                            <a:schemeClr val="tx1"/>
                          </a:solidFill>
                          <a:latin typeface="Lucida San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dirty="0">
                          <a:ln>
                            <a:noFill/>
                          </a:ln>
                          <a:solidFill>
                            <a:srgbClr val="000000"/>
                          </a:solidFill>
                          <a:effectLst/>
                          <a:latin typeface="Lucida Sans" pitchFamily="34" charset="0"/>
                          <a:ea typeface="ＭＳ Ｐゴシック" pitchFamily="34" charset="-128"/>
                        </a:rPr>
                        <a:t>d</a:t>
                      </a:r>
                      <a:r>
                        <a:rPr kumimoji="0" lang="en-GB" altLang="en-US" sz="1800" b="0" i="0" u="none" strike="noStrike" cap="none" normalizeH="0" baseline="0" dirty="0">
                          <a:ln>
                            <a:noFill/>
                          </a:ln>
                          <a:solidFill>
                            <a:srgbClr val="000000"/>
                          </a:solidFill>
                          <a:effectLst/>
                          <a:latin typeface="Lucida Sans" pitchFamily="34" charset="0"/>
                          <a:ea typeface="ＭＳ Ｐゴシック" pitchFamily="34" charset="-128"/>
                        </a:rPr>
                        <a:t>(</a:t>
                      </a:r>
                      <a:r>
                        <a:rPr kumimoji="0" lang="en-GB" altLang="en-US" sz="1800" b="1" i="0" u="none" strike="noStrike" cap="none" normalizeH="0" baseline="0" dirty="0">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0" dirty="0">
                          <a:ln>
                            <a:noFill/>
                          </a:ln>
                          <a:solidFill>
                            <a:srgbClr val="000000"/>
                          </a:solidFill>
                          <a:effectLst/>
                          <a:latin typeface="Lucida Sans" pitchFamily="34" charset="0"/>
                          <a:ea typeface="ＭＳ Ｐゴシック" pitchFamily="34" charset="-128"/>
                        </a:rPr>
                        <a:t>)=(1,i,0)</a:t>
                      </a:r>
                      <a:r>
                        <a:rPr kumimoji="0" lang="en-GB" altLang="en-US" sz="1800" b="0" i="0" u="none" strike="noStrike" cap="none" normalizeH="0" baseline="0" dirty="0" err="1">
                          <a:ln>
                            <a:noFill/>
                          </a:ln>
                          <a:solidFill>
                            <a:srgbClr val="000000"/>
                          </a:solidFill>
                          <a:effectLst/>
                          <a:latin typeface="Lucida Sans" pitchFamily="34" charset="0"/>
                          <a:ea typeface="ＭＳ Ｐゴシック" pitchFamily="34" charset="-128"/>
                        </a:rPr>
                        <a:t>k</a:t>
                      </a:r>
                      <a:r>
                        <a:rPr kumimoji="0" lang="en-GB" altLang="en-US" sz="1800" b="0" i="0" u="none" strike="noStrike" cap="none" normalizeH="0" baseline="-25000" dirty="0" err="1">
                          <a:ln>
                            <a:noFill/>
                          </a:ln>
                          <a:solidFill>
                            <a:srgbClr val="000000"/>
                          </a:solidFill>
                          <a:effectLst/>
                          <a:latin typeface="Lucida Sans" pitchFamily="34" charset="0"/>
                          <a:ea typeface="ＭＳ Ｐゴシック" pitchFamily="34" charset="-128"/>
                        </a:rPr>
                        <a:t>Y</a:t>
                      </a:r>
                      <a:endParaRPr kumimoji="0" lang="en-GB" altLang="en-US" sz="1800" b="0" i="0" u="none" strike="noStrike" cap="none" normalizeH="0" baseline="-25000" dirty="0">
                        <a:ln>
                          <a:noFill/>
                        </a:ln>
                        <a:solidFill>
                          <a:srgbClr val="000000"/>
                        </a:solidFill>
                        <a:effectLst/>
                        <a:latin typeface="Lucida Sans" pitchFamily="34" charset="0"/>
                        <a:ea typeface="ＭＳ Ｐゴシック" pitchFamily="34" charset="-128"/>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bl>
          </a:graphicData>
        </a:graphic>
      </p:graphicFrame>
      <p:grpSp>
        <p:nvGrpSpPr>
          <p:cNvPr id="22" name="Group 25">
            <a:extLst>
              <a:ext uri="{FF2B5EF4-FFF2-40B4-BE49-F238E27FC236}">
                <a16:creationId xmlns:a16="http://schemas.microsoft.com/office/drawing/2014/main" id="{310213D7-EFEC-8B86-4344-AE7F78FE333A}"/>
              </a:ext>
            </a:extLst>
          </p:cNvPr>
          <p:cNvGrpSpPr>
            <a:grpSpLocks/>
          </p:cNvGrpSpPr>
          <p:nvPr/>
        </p:nvGrpSpPr>
        <p:grpSpPr bwMode="auto">
          <a:xfrm>
            <a:off x="5595939" y="1766542"/>
            <a:ext cx="1000125" cy="1214437"/>
            <a:chOff x="3643306" y="2143116"/>
            <a:chExt cx="1000132" cy="1214446"/>
          </a:xfrm>
        </p:grpSpPr>
        <p:cxnSp>
          <p:nvCxnSpPr>
            <p:cNvPr id="23" name="Straight Connector 22">
              <a:extLst>
                <a:ext uri="{FF2B5EF4-FFF2-40B4-BE49-F238E27FC236}">
                  <a16:creationId xmlns:a16="http://schemas.microsoft.com/office/drawing/2014/main" id="{FC5EDD8C-B41B-4ABF-C605-897277B8D571}"/>
                </a:ext>
              </a:extLst>
            </p:cNvPr>
            <p:cNvCxnSpPr/>
            <p:nvPr/>
          </p:nvCxnSpPr>
          <p:spPr>
            <a:xfrm rot="16200000" flipH="1">
              <a:off x="3536149" y="2250273"/>
              <a:ext cx="1214446" cy="1000132"/>
            </a:xfrm>
            <a:prstGeom prst="line">
              <a:avLst/>
            </a:prstGeom>
            <a:noFill/>
            <a:ln w="50800" cap="flat" cmpd="sng" algn="ctr">
              <a:solidFill>
                <a:srgbClr val="FF0000"/>
              </a:solidFill>
              <a:prstDash val="solid"/>
            </a:ln>
            <a:effectLst/>
          </p:spPr>
        </p:cxnSp>
        <p:cxnSp>
          <p:nvCxnSpPr>
            <p:cNvPr id="24" name="Straight Connector 23">
              <a:extLst>
                <a:ext uri="{FF2B5EF4-FFF2-40B4-BE49-F238E27FC236}">
                  <a16:creationId xmlns:a16="http://schemas.microsoft.com/office/drawing/2014/main" id="{BBD46153-3FAC-1910-32DE-9004CBA19F80}"/>
                </a:ext>
              </a:extLst>
            </p:cNvPr>
            <p:cNvCxnSpPr/>
            <p:nvPr/>
          </p:nvCxnSpPr>
          <p:spPr>
            <a:xfrm rot="5400000">
              <a:off x="3536149" y="2250273"/>
              <a:ext cx="1214446" cy="1000132"/>
            </a:xfrm>
            <a:prstGeom prst="line">
              <a:avLst/>
            </a:prstGeom>
            <a:noFill/>
            <a:ln w="50800" cap="flat" cmpd="sng" algn="ctr">
              <a:solidFill>
                <a:srgbClr val="FF0000"/>
              </a:solidFill>
              <a:prstDash val="solid"/>
            </a:ln>
            <a:effectLst/>
          </p:spPr>
        </p:cxnSp>
      </p:grpSp>
      <p:grpSp>
        <p:nvGrpSpPr>
          <p:cNvPr id="25" name="Group 24">
            <a:extLst>
              <a:ext uri="{FF2B5EF4-FFF2-40B4-BE49-F238E27FC236}">
                <a16:creationId xmlns:a16="http://schemas.microsoft.com/office/drawing/2014/main" id="{F45EA8DB-9963-9279-5A61-7DF190215B53}"/>
              </a:ext>
            </a:extLst>
          </p:cNvPr>
          <p:cNvGrpSpPr>
            <a:grpSpLocks/>
          </p:cNvGrpSpPr>
          <p:nvPr/>
        </p:nvGrpSpPr>
        <p:grpSpPr bwMode="auto">
          <a:xfrm>
            <a:off x="5381625" y="3123854"/>
            <a:ext cx="1500188" cy="1357313"/>
            <a:chOff x="3428992" y="3500438"/>
            <a:chExt cx="1500198" cy="1357322"/>
          </a:xfrm>
        </p:grpSpPr>
        <p:cxnSp>
          <p:nvCxnSpPr>
            <p:cNvPr id="26" name="Straight Connector 25">
              <a:extLst>
                <a:ext uri="{FF2B5EF4-FFF2-40B4-BE49-F238E27FC236}">
                  <a16:creationId xmlns:a16="http://schemas.microsoft.com/office/drawing/2014/main" id="{A5169E8D-60B8-FFFC-4027-8A9580457324}"/>
                </a:ext>
              </a:extLst>
            </p:cNvPr>
            <p:cNvCxnSpPr/>
            <p:nvPr/>
          </p:nvCxnSpPr>
          <p:spPr>
            <a:xfrm rot="10800000" flipV="1">
              <a:off x="3428992" y="3571876"/>
              <a:ext cx="1500198" cy="1285884"/>
            </a:xfrm>
            <a:prstGeom prst="line">
              <a:avLst/>
            </a:prstGeom>
            <a:noFill/>
            <a:ln w="50800" cap="flat" cmpd="sng" algn="ctr">
              <a:solidFill>
                <a:srgbClr val="FF0000"/>
              </a:solidFill>
              <a:prstDash val="solid"/>
            </a:ln>
            <a:effectLst/>
          </p:spPr>
        </p:cxnSp>
        <p:cxnSp>
          <p:nvCxnSpPr>
            <p:cNvPr id="27" name="Straight Connector 26">
              <a:extLst>
                <a:ext uri="{FF2B5EF4-FFF2-40B4-BE49-F238E27FC236}">
                  <a16:creationId xmlns:a16="http://schemas.microsoft.com/office/drawing/2014/main" id="{5FBCE69B-D1B9-958A-B53A-40690EDF1EC9}"/>
                </a:ext>
              </a:extLst>
            </p:cNvPr>
            <p:cNvCxnSpPr/>
            <p:nvPr/>
          </p:nvCxnSpPr>
          <p:spPr>
            <a:xfrm>
              <a:off x="3500430" y="3500438"/>
              <a:ext cx="1428760" cy="1357322"/>
            </a:xfrm>
            <a:prstGeom prst="line">
              <a:avLst/>
            </a:prstGeom>
            <a:noFill/>
            <a:ln w="50800" cap="flat" cmpd="sng" algn="ctr">
              <a:solidFill>
                <a:srgbClr val="FF0000"/>
              </a:solidFill>
              <a:prstDash val="solid"/>
            </a:ln>
            <a:effectLst/>
          </p:spPr>
        </p:cxnSp>
      </p:grpSp>
      <p:grpSp>
        <p:nvGrpSpPr>
          <p:cNvPr id="28" name="Group 58">
            <a:extLst>
              <a:ext uri="{FF2B5EF4-FFF2-40B4-BE49-F238E27FC236}">
                <a16:creationId xmlns:a16="http://schemas.microsoft.com/office/drawing/2014/main" id="{93F8EF51-4A53-450B-DAF9-B4C6853A9860}"/>
              </a:ext>
            </a:extLst>
          </p:cNvPr>
          <p:cNvGrpSpPr>
            <a:grpSpLocks/>
          </p:cNvGrpSpPr>
          <p:nvPr/>
        </p:nvGrpSpPr>
        <p:grpSpPr bwMode="auto">
          <a:xfrm>
            <a:off x="4287088" y="3051114"/>
            <a:ext cx="5256212" cy="2619375"/>
            <a:chOff x="1983" y="2295"/>
            <a:chExt cx="3057" cy="1524"/>
          </a:xfrm>
        </p:grpSpPr>
        <p:sp>
          <p:nvSpPr>
            <p:cNvPr id="29" name="Oval 11">
              <a:extLst>
                <a:ext uri="{FF2B5EF4-FFF2-40B4-BE49-F238E27FC236}">
                  <a16:creationId xmlns:a16="http://schemas.microsoft.com/office/drawing/2014/main" id="{62294C88-6BBE-A63C-050F-784ECC114AB1}"/>
                </a:ext>
              </a:extLst>
            </p:cNvPr>
            <p:cNvSpPr/>
            <p:nvPr/>
          </p:nvSpPr>
          <p:spPr>
            <a:xfrm>
              <a:off x="3825" y="2295"/>
              <a:ext cx="1215" cy="990"/>
            </a:xfrm>
            <a:prstGeom prst="ellipse">
              <a:avLst/>
            </a:prstGeom>
            <a:noFill/>
            <a:ln w="25400" cap="flat" cmpd="sng" algn="ctr">
              <a:solidFill>
                <a:srgbClr val="00B05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Lucida Sans"/>
                <a:ea typeface="+mn-ea"/>
                <a:cs typeface="+mn-cs"/>
              </a:endParaRPr>
            </a:p>
          </p:txBody>
        </p:sp>
        <p:cxnSp>
          <p:nvCxnSpPr>
            <p:cNvPr id="30" name="Straight Connector 13">
              <a:extLst>
                <a:ext uri="{FF2B5EF4-FFF2-40B4-BE49-F238E27FC236}">
                  <a16:creationId xmlns:a16="http://schemas.microsoft.com/office/drawing/2014/main" id="{EAB1AEE7-2DAF-044F-8FFF-B362A023B6BA}"/>
                </a:ext>
              </a:extLst>
            </p:cNvPr>
            <p:cNvCxnSpPr/>
            <p:nvPr/>
          </p:nvCxnSpPr>
          <p:spPr>
            <a:xfrm rot="5400000">
              <a:off x="3167" y="2727"/>
              <a:ext cx="415" cy="1258"/>
            </a:xfrm>
            <a:prstGeom prst="line">
              <a:avLst/>
            </a:prstGeom>
            <a:noFill/>
            <a:ln w="22225" cap="flat" cmpd="sng" algn="ctr">
              <a:solidFill>
                <a:srgbClr val="00B050"/>
              </a:solidFill>
              <a:prstDash val="solid"/>
            </a:ln>
            <a:effectLst/>
          </p:spPr>
        </p:cxnSp>
        <p:sp>
          <p:nvSpPr>
            <p:cNvPr id="31" name="TextBox 14">
              <a:extLst>
                <a:ext uri="{FF2B5EF4-FFF2-40B4-BE49-F238E27FC236}">
                  <a16:creationId xmlns:a16="http://schemas.microsoft.com/office/drawing/2014/main" id="{B18F7F7D-60B8-A5AD-6C18-AC5D322BFB49}"/>
                </a:ext>
              </a:extLst>
            </p:cNvPr>
            <p:cNvSpPr>
              <a:spLocks noChangeArrowheads="1"/>
            </p:cNvSpPr>
            <p:nvPr/>
          </p:nvSpPr>
          <p:spPr bwMode="auto">
            <a:xfrm>
              <a:off x="1983" y="3574"/>
              <a:ext cx="829" cy="245"/>
            </a:xfrm>
            <a:prstGeom prst="roundRect">
              <a:avLst>
                <a:gd name="adj" fmla="val 16667"/>
              </a:avLst>
            </a:prstGeom>
            <a:noFill/>
            <a:ln w="22225">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1800" b="0" i="0" u="none" strike="noStrike" kern="0" cap="none" spc="0" normalizeH="0" baseline="0" noProof="0">
                  <a:ln>
                    <a:noFill/>
                  </a:ln>
                  <a:solidFill>
                    <a:srgbClr val="000000"/>
                  </a:solidFill>
                  <a:effectLst/>
                  <a:uLnTx/>
                  <a:uFillTx/>
                  <a:latin typeface="Arial" pitchFamily="34" charset="0"/>
                  <a:ea typeface="ＭＳ Ｐゴシック" pitchFamily="34" charset="-128"/>
                </a:rPr>
                <a:t>Non-unitary</a:t>
              </a:r>
            </a:p>
          </p:txBody>
        </p:sp>
      </p:grpSp>
      <p:grpSp>
        <p:nvGrpSpPr>
          <p:cNvPr id="32" name="Group 64">
            <a:extLst>
              <a:ext uri="{FF2B5EF4-FFF2-40B4-BE49-F238E27FC236}">
                <a16:creationId xmlns:a16="http://schemas.microsoft.com/office/drawing/2014/main" id="{8D902CB3-2D2A-7E4D-0C35-A8C5B2C28130}"/>
              </a:ext>
            </a:extLst>
          </p:cNvPr>
          <p:cNvGrpSpPr>
            <a:grpSpLocks/>
          </p:cNvGrpSpPr>
          <p:nvPr/>
        </p:nvGrpSpPr>
        <p:grpSpPr bwMode="auto">
          <a:xfrm>
            <a:off x="7440614" y="2057054"/>
            <a:ext cx="2771775" cy="1490663"/>
            <a:chOff x="3727" y="1668"/>
            <a:chExt cx="1746" cy="939"/>
          </a:xfrm>
        </p:grpSpPr>
        <p:sp>
          <p:nvSpPr>
            <p:cNvPr id="33" name="Oval 32">
              <a:extLst>
                <a:ext uri="{FF2B5EF4-FFF2-40B4-BE49-F238E27FC236}">
                  <a16:creationId xmlns:a16="http://schemas.microsoft.com/office/drawing/2014/main" id="{2BE7859C-D68F-402B-D127-9F2905BF3280}"/>
                </a:ext>
              </a:extLst>
            </p:cNvPr>
            <p:cNvSpPr>
              <a:spLocks noChangeArrowheads="1"/>
            </p:cNvSpPr>
            <p:nvPr/>
          </p:nvSpPr>
          <p:spPr bwMode="auto">
            <a:xfrm>
              <a:off x="3830" y="2307"/>
              <a:ext cx="1240" cy="300"/>
            </a:xfrm>
            <a:prstGeom prst="ellipse">
              <a:avLst/>
            </a:prstGeom>
            <a:noFill/>
            <a:ln w="25400" algn="ctr">
              <a:solidFill>
                <a:srgbClr val="333399"/>
              </a:solidFill>
              <a:round/>
              <a:headEnd/>
              <a:tailEnd/>
            </a:ln>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Lucida Sans"/>
                <a:ea typeface="ＭＳ Ｐゴシック" pitchFamily="34" charset="-128"/>
              </a:endParaRPr>
            </a:p>
          </p:txBody>
        </p:sp>
        <p:cxnSp>
          <p:nvCxnSpPr>
            <p:cNvPr id="34" name="Straight Connector 13">
              <a:extLst>
                <a:ext uri="{FF2B5EF4-FFF2-40B4-BE49-F238E27FC236}">
                  <a16:creationId xmlns:a16="http://schemas.microsoft.com/office/drawing/2014/main" id="{89E0A305-6AF4-FCA1-FBA3-388D23E4D6C5}"/>
                </a:ext>
              </a:extLst>
            </p:cNvPr>
            <p:cNvCxnSpPr>
              <a:cxnSpLocks noChangeShapeType="1"/>
            </p:cNvCxnSpPr>
            <p:nvPr/>
          </p:nvCxnSpPr>
          <p:spPr bwMode="auto">
            <a:xfrm rot="5400000" flipH="1" flipV="1">
              <a:off x="4344" y="2009"/>
              <a:ext cx="384" cy="160"/>
            </a:xfrm>
            <a:prstGeom prst="line">
              <a:avLst/>
            </a:prstGeom>
            <a:noFill/>
            <a:ln w="22225">
              <a:solidFill>
                <a:srgbClr val="333399"/>
              </a:solidFill>
              <a:round/>
              <a:headEnd/>
              <a:tailEnd/>
            </a:ln>
            <a:extLst>
              <a:ext uri="{909E8E84-426E-40DD-AFC4-6F175D3DCCD1}">
                <a14:hiddenFill xmlns:a14="http://schemas.microsoft.com/office/drawing/2010/main">
                  <a:noFill/>
                </a14:hiddenFill>
              </a:ext>
            </a:extLst>
          </p:spPr>
        </p:cxnSp>
        <p:sp>
          <p:nvSpPr>
            <p:cNvPr id="35" name="TextBox 14">
              <a:extLst>
                <a:ext uri="{FF2B5EF4-FFF2-40B4-BE49-F238E27FC236}">
                  <a16:creationId xmlns:a16="http://schemas.microsoft.com/office/drawing/2014/main" id="{8C405532-5297-C012-65EF-9CE95F4E9CBC}"/>
                </a:ext>
              </a:extLst>
            </p:cNvPr>
            <p:cNvSpPr>
              <a:spLocks noChangeArrowheads="1"/>
            </p:cNvSpPr>
            <p:nvPr/>
          </p:nvSpPr>
          <p:spPr bwMode="auto">
            <a:xfrm>
              <a:off x="3727" y="1668"/>
              <a:ext cx="1746" cy="265"/>
            </a:xfrm>
            <a:prstGeom prst="roundRect">
              <a:avLst>
                <a:gd name="adj" fmla="val 16667"/>
              </a:avLst>
            </a:prstGeom>
            <a:solidFill>
              <a:srgbClr val="FFFFFF"/>
            </a:solidFill>
            <a:ln w="22225">
              <a:solidFill>
                <a:srgbClr val="333399"/>
              </a:solidFill>
              <a:round/>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1800" b="0" i="0" u="none" strike="noStrike" kern="0" cap="none" spc="0" normalizeH="0" baseline="0" noProof="0">
                  <a:ln>
                    <a:noFill/>
                  </a:ln>
                  <a:solidFill>
                    <a:srgbClr val="000000"/>
                  </a:solidFill>
                  <a:effectLst/>
                  <a:uLnTx/>
                  <a:uFillTx/>
                  <a:latin typeface="Arial" pitchFamily="34" charset="0"/>
                  <a:ea typeface="ＭＳ Ｐゴシック" pitchFamily="34" charset="-128"/>
                </a:rPr>
                <a:t>breaks only U(1) x SO(3)</a:t>
              </a:r>
            </a:p>
          </p:txBody>
        </p:sp>
      </p:grpSp>
      <p:sp>
        <p:nvSpPr>
          <p:cNvPr id="36" name="Rectangle 67">
            <a:extLst>
              <a:ext uri="{FF2B5EF4-FFF2-40B4-BE49-F238E27FC236}">
                <a16:creationId xmlns:a16="http://schemas.microsoft.com/office/drawing/2014/main" id="{D1491C9C-DE92-965D-0ED1-EB9C464BC9C6}"/>
              </a:ext>
            </a:extLst>
          </p:cNvPr>
          <p:cNvSpPr>
            <a:spLocks noChangeArrowheads="1"/>
          </p:cNvSpPr>
          <p:nvPr/>
        </p:nvSpPr>
        <p:spPr bwMode="auto">
          <a:xfrm>
            <a:off x="7854950" y="6202362"/>
            <a:ext cx="2476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1600" b="0" i="0" u="none" strike="noStrike" kern="0" cap="none" spc="0" normalizeH="0" baseline="0" noProof="0" dirty="0">
                <a:ln>
                  <a:noFill/>
                </a:ln>
                <a:solidFill>
                  <a:srgbClr val="333399"/>
                </a:solidFill>
                <a:effectLst/>
                <a:uLnTx/>
                <a:uFillTx/>
                <a:latin typeface="Arial" pitchFamily="34" charset="0"/>
                <a:ea typeface="ＭＳ Ｐゴシック" pitchFamily="34" charset="-128"/>
              </a:rPr>
              <a:t>* C.f. Li2Pd3B &amp; Li2Pt3B,</a:t>
            </a:r>
          </a:p>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1600" b="0" i="0" u="none" strike="noStrike" kern="0" cap="none" spc="0" normalizeH="0" baseline="0" noProof="0" dirty="0">
                <a:ln>
                  <a:noFill/>
                </a:ln>
                <a:solidFill>
                  <a:srgbClr val="333399"/>
                </a:solidFill>
                <a:effectLst/>
                <a:uLnTx/>
                <a:uFillTx/>
                <a:latin typeface="Arial" pitchFamily="34" charset="0"/>
                <a:ea typeface="ＭＳ Ｐゴシック" pitchFamily="34" charset="-128"/>
              </a:rPr>
              <a:t>H. Q. Yuan et al. PRL’06</a:t>
            </a:r>
            <a:endParaRPr kumimoji="0" lang="en-US" altLang="en-US" sz="1600" b="0" i="0" u="none" strike="noStrike" kern="0" cap="none" spc="0" normalizeH="0" baseline="0" noProof="0" dirty="0">
              <a:ln>
                <a:noFill/>
              </a:ln>
              <a:solidFill>
                <a:srgbClr val="333399"/>
              </a:solidFill>
              <a:effectLst/>
              <a:uLnTx/>
              <a:uFillTx/>
              <a:latin typeface="Arial" pitchFamily="34" charset="0"/>
              <a:ea typeface="ＭＳ Ｐゴシック" pitchFamily="34" charset="-128"/>
            </a:endParaRPr>
          </a:p>
        </p:txBody>
      </p:sp>
      <p:sp>
        <p:nvSpPr>
          <p:cNvPr id="37" name="Rectangle 68">
            <a:extLst>
              <a:ext uri="{FF2B5EF4-FFF2-40B4-BE49-F238E27FC236}">
                <a16:creationId xmlns:a16="http://schemas.microsoft.com/office/drawing/2014/main" id="{06A5EC85-B60E-2DC9-38BA-5B5614689C5C}"/>
              </a:ext>
            </a:extLst>
          </p:cNvPr>
          <p:cNvSpPr>
            <a:spLocks noChangeArrowheads="1"/>
          </p:cNvSpPr>
          <p:nvPr/>
        </p:nvSpPr>
        <p:spPr bwMode="auto">
          <a:xfrm>
            <a:off x="10058400" y="1847504"/>
            <a:ext cx="27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1800" b="0" i="0" u="none" strike="noStrike" kern="0" cap="none" spc="0" normalizeH="0" baseline="0" noProof="0">
                <a:ln>
                  <a:noFill/>
                </a:ln>
                <a:solidFill>
                  <a:srgbClr val="333399"/>
                </a:solidFill>
                <a:effectLst/>
                <a:uLnTx/>
                <a:uFillTx/>
                <a:latin typeface="Arial" pitchFamily="34" charset="0"/>
                <a:ea typeface="ＭＳ Ｐゴシック" pitchFamily="34" charset="-128"/>
              </a:rPr>
              <a:t>*</a:t>
            </a:r>
            <a:endParaRPr kumimoji="0" lang="en-US" altLang="en-US" sz="1800" b="0" i="0" u="none" strike="noStrike" kern="0" cap="none" spc="0" normalizeH="0" baseline="0" noProof="0">
              <a:ln>
                <a:noFill/>
              </a:ln>
              <a:solidFill>
                <a:srgbClr val="333399"/>
              </a:solidFill>
              <a:effectLst/>
              <a:uLnTx/>
              <a:uFillTx/>
              <a:latin typeface="Arial" pitchFamily="34" charset="0"/>
              <a:ea typeface="ＭＳ Ｐゴシック" pitchFamily="34" charset="-128"/>
            </a:endParaRPr>
          </a:p>
        </p:txBody>
      </p:sp>
      <p:sp>
        <p:nvSpPr>
          <p:cNvPr id="38" name="TextBox 11">
            <a:extLst>
              <a:ext uri="{FF2B5EF4-FFF2-40B4-BE49-F238E27FC236}">
                <a16:creationId xmlns:a16="http://schemas.microsoft.com/office/drawing/2014/main" id="{2F86543D-7C64-79D1-D2FA-FC529D920E4C}"/>
              </a:ext>
            </a:extLst>
          </p:cNvPr>
          <p:cNvSpPr txBox="1">
            <a:spLocks noChangeArrowheads="1"/>
          </p:cNvSpPr>
          <p:nvPr/>
        </p:nvSpPr>
        <p:spPr bwMode="auto">
          <a:xfrm>
            <a:off x="1524000" y="6272214"/>
            <a:ext cx="2871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1600" b="0" i="0" u="none" strike="noStrike" kern="0" cap="none" spc="0" normalizeH="0" baseline="0" noProof="0">
                <a:ln>
                  <a:noFill/>
                </a:ln>
                <a:solidFill>
                  <a:srgbClr val="333399"/>
                </a:solidFill>
                <a:effectLst/>
                <a:uLnTx/>
                <a:uFillTx/>
                <a:latin typeface="Arial" pitchFamily="34" charset="0"/>
                <a:ea typeface="ＭＳ Ｐゴシック" pitchFamily="34" charset="-128"/>
              </a:rPr>
              <a:t>Hillier, Quintanilla &amp; Cywinski,</a:t>
            </a:r>
          </a:p>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1600" b="0" i="0" u="none" strike="noStrike" kern="0" cap="none" spc="0" normalizeH="0" baseline="0" noProof="0">
                <a:ln>
                  <a:noFill/>
                </a:ln>
                <a:solidFill>
                  <a:srgbClr val="333399"/>
                </a:solidFill>
                <a:effectLst/>
                <a:uLnTx/>
                <a:uFillTx/>
                <a:latin typeface="Arial" pitchFamily="34" charset="0"/>
                <a:ea typeface="ＭＳ Ｐゴシック" pitchFamily="34" charset="-128"/>
              </a:rPr>
              <a:t>PRL </a:t>
            </a:r>
            <a:r>
              <a:rPr kumimoji="0" lang="en-GB" altLang="en-US" sz="1600" b="1" i="0" u="none" strike="noStrike" kern="0" cap="none" spc="0" normalizeH="0" baseline="0" noProof="0">
                <a:ln>
                  <a:noFill/>
                </a:ln>
                <a:solidFill>
                  <a:srgbClr val="333399"/>
                </a:solidFill>
                <a:effectLst/>
                <a:uLnTx/>
                <a:uFillTx/>
                <a:latin typeface="Arial" pitchFamily="34" charset="0"/>
                <a:ea typeface="ＭＳ Ｐゴシック" pitchFamily="34" charset="-128"/>
              </a:rPr>
              <a:t>102</a:t>
            </a:r>
            <a:r>
              <a:rPr kumimoji="0" lang="en-GB" altLang="en-US" sz="1600" b="0" i="0" u="none" strike="noStrike" kern="0" cap="none" spc="0" normalizeH="0" baseline="0" noProof="0">
                <a:ln>
                  <a:noFill/>
                </a:ln>
                <a:solidFill>
                  <a:srgbClr val="333399"/>
                </a:solidFill>
                <a:effectLst/>
                <a:uLnTx/>
                <a:uFillTx/>
                <a:latin typeface="Arial" pitchFamily="34" charset="0"/>
                <a:ea typeface="ＭＳ Ｐゴシック" pitchFamily="34" charset="-128"/>
              </a:rPr>
              <a:t> 117007 (2009)</a:t>
            </a:r>
          </a:p>
        </p:txBody>
      </p:sp>
      <p:pic>
        <p:nvPicPr>
          <p:cNvPr id="39" name="Picture 38">
            <a:extLst>
              <a:ext uri="{FF2B5EF4-FFF2-40B4-BE49-F238E27FC236}">
                <a16:creationId xmlns:a16="http://schemas.microsoft.com/office/drawing/2014/main" id="{32359C03-8EE2-D0BA-7FB9-148705AB8341}"/>
              </a:ext>
            </a:extLst>
          </p:cNvPr>
          <p:cNvPicPr>
            <a:picLocks noChangeAspect="1"/>
          </p:cNvPicPr>
          <p:nvPr/>
        </p:nvPicPr>
        <p:blipFill>
          <a:blip r:embed="rId2"/>
          <a:stretch>
            <a:fillRect/>
          </a:stretch>
        </p:blipFill>
        <p:spPr>
          <a:xfrm rot="19768821">
            <a:off x="1755116" y="1513973"/>
            <a:ext cx="8607818" cy="3074221"/>
          </a:xfrm>
          <a:prstGeom prst="rect">
            <a:avLst/>
          </a:prstGeom>
        </p:spPr>
      </p:pic>
    </p:spTree>
    <p:extLst>
      <p:ext uri="{BB962C8B-B14F-4D97-AF65-F5344CB8AC3E}">
        <p14:creationId xmlns:p14="http://schemas.microsoft.com/office/powerpoint/2010/main" val="32063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GB" dirty="0">
                <a:latin typeface="+mn-lt"/>
              </a:rPr>
              <a:t>Time reversal symmetry breaking in a number of systems</a:t>
            </a:r>
          </a:p>
        </p:txBody>
      </p:sp>
      <p:pic>
        <p:nvPicPr>
          <p:cNvPr id="4" name="Picture 3">
            <a:extLst>
              <a:ext uri="{FF2B5EF4-FFF2-40B4-BE49-F238E27FC236}">
                <a16:creationId xmlns:a16="http://schemas.microsoft.com/office/drawing/2014/main" id="{B89BBA74-E841-D750-D059-FF5EAA5B0C4E}"/>
              </a:ext>
            </a:extLst>
          </p:cNvPr>
          <p:cNvPicPr>
            <a:picLocks noChangeAspect="1"/>
          </p:cNvPicPr>
          <p:nvPr/>
        </p:nvPicPr>
        <p:blipFill>
          <a:blip r:embed="rId4"/>
          <a:stretch>
            <a:fillRect/>
          </a:stretch>
        </p:blipFill>
        <p:spPr>
          <a:xfrm>
            <a:off x="2622046" y="1052285"/>
            <a:ext cx="5738182" cy="4753429"/>
          </a:xfrm>
          <a:prstGeom prst="rect">
            <a:avLst/>
          </a:prstGeom>
        </p:spPr>
      </p:pic>
      <p:sp>
        <p:nvSpPr>
          <p:cNvPr id="6" name="TextBox 5">
            <a:extLst>
              <a:ext uri="{FF2B5EF4-FFF2-40B4-BE49-F238E27FC236}">
                <a16:creationId xmlns:a16="http://schemas.microsoft.com/office/drawing/2014/main" id="{7582FA2B-B20A-843C-433B-FC9FB4DB845D}"/>
              </a:ext>
            </a:extLst>
          </p:cNvPr>
          <p:cNvSpPr txBox="1"/>
          <p:nvPr/>
        </p:nvSpPr>
        <p:spPr>
          <a:xfrm>
            <a:off x="4528457" y="6488668"/>
            <a:ext cx="7663543" cy="369332"/>
          </a:xfrm>
          <a:prstGeom prst="rect">
            <a:avLst/>
          </a:prstGeom>
          <a:noFill/>
        </p:spPr>
        <p:txBody>
          <a:bodyPr wrap="square">
            <a:spAutoFit/>
          </a:bodyPr>
          <a:lstStyle/>
          <a:p>
            <a:r>
              <a:rPr lang="da-DK" b="0" i="0" dirty="0">
                <a:solidFill>
                  <a:srgbClr val="333333"/>
                </a:solidFill>
                <a:effectLst/>
                <a:latin typeface="-apple-system"/>
              </a:rPr>
              <a:t>Sudeep Kumar Ghosh </a:t>
            </a:r>
            <a:r>
              <a:rPr lang="da-DK" b="0" i="1" dirty="0">
                <a:solidFill>
                  <a:srgbClr val="333333"/>
                </a:solidFill>
                <a:effectLst/>
                <a:latin typeface="-apple-system"/>
              </a:rPr>
              <a:t>et al</a:t>
            </a:r>
            <a:r>
              <a:rPr lang="da-DK" b="0" i="0" dirty="0">
                <a:solidFill>
                  <a:srgbClr val="333333"/>
                </a:solidFill>
                <a:effectLst/>
                <a:latin typeface="-apple-system"/>
              </a:rPr>
              <a:t> 2021 </a:t>
            </a:r>
            <a:r>
              <a:rPr lang="da-DK" b="0" i="1" dirty="0">
                <a:solidFill>
                  <a:srgbClr val="333333"/>
                </a:solidFill>
                <a:effectLst/>
                <a:latin typeface="-apple-system"/>
              </a:rPr>
              <a:t>J. Phys.: Condens. Matter</a:t>
            </a:r>
            <a:r>
              <a:rPr lang="da-DK" b="0" i="0" dirty="0">
                <a:solidFill>
                  <a:srgbClr val="333333"/>
                </a:solidFill>
                <a:effectLst/>
                <a:latin typeface="-apple-system"/>
              </a:rPr>
              <a:t> </a:t>
            </a:r>
            <a:r>
              <a:rPr lang="da-DK" b="1" i="0" dirty="0">
                <a:solidFill>
                  <a:srgbClr val="333333"/>
                </a:solidFill>
                <a:effectLst/>
                <a:latin typeface="-apple-system"/>
              </a:rPr>
              <a:t>33</a:t>
            </a:r>
            <a:r>
              <a:rPr lang="da-DK" b="0" i="0" dirty="0">
                <a:solidFill>
                  <a:srgbClr val="333333"/>
                </a:solidFill>
                <a:effectLst/>
                <a:latin typeface="-apple-system"/>
              </a:rPr>
              <a:t> 033001</a:t>
            </a:r>
            <a:endParaRPr lang="en-GB" dirty="0"/>
          </a:p>
        </p:txBody>
      </p:sp>
    </p:spTree>
    <p:custDataLst>
      <p:tags r:id="rId1"/>
    </p:custDataLst>
    <p:extLst>
      <p:ext uri="{BB962C8B-B14F-4D97-AF65-F5344CB8AC3E}">
        <p14:creationId xmlns:p14="http://schemas.microsoft.com/office/powerpoint/2010/main" val="1364613390"/>
      </p:ext>
    </p:extLst>
  </p:cSld>
  <p:clrMapOvr>
    <a:masterClrMapping/>
  </p:clrMapOvr>
  <mc:AlternateContent xmlns:mc="http://schemas.openxmlformats.org/markup-compatibility/2006" xmlns:p14="http://schemas.microsoft.com/office/powerpoint/2010/main">
    <mc:Choice Requires="p14">
      <p:transition spd="med" p14:dur="700" advTm="52950">
        <p:fade/>
      </p:transition>
    </mc:Choice>
    <mc:Fallback xmlns="">
      <p:transition spd="med" advTm="5295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683027" y="519114"/>
            <a:ext cx="5406887" cy="3913739"/>
          </a:xfrm>
          <a:prstGeom prst="rect">
            <a:avLst/>
          </a:prstGeom>
        </p:spPr>
      </p:pic>
      <p:sp>
        <p:nvSpPr>
          <p:cNvPr id="3" name="TextBox 2"/>
          <p:cNvSpPr txBox="1"/>
          <p:nvPr/>
        </p:nvSpPr>
        <p:spPr>
          <a:xfrm>
            <a:off x="6780998" y="775138"/>
            <a:ext cx="4572802" cy="2308324"/>
          </a:xfrm>
          <a:prstGeom prst="rect">
            <a:avLst/>
          </a:prstGeom>
          <a:noFill/>
        </p:spPr>
        <p:txBody>
          <a:bodyPr wrap="square" rtlCol="0">
            <a:spAutoFit/>
          </a:bodyPr>
          <a:lstStyle/>
          <a:p>
            <a:pPr marL="285750" indent="-285750" defTabSz="457200">
              <a:buClr>
                <a:srgbClr val="FF0000"/>
              </a:buClr>
              <a:buFont typeface="Wingdings" panose="05000000000000000000" pitchFamily="2" charset="2"/>
              <a:buChar char="Ø"/>
              <a:defRPr/>
            </a:pPr>
            <a:r>
              <a:rPr lang="en-GB">
                <a:solidFill>
                  <a:prstClr val="black"/>
                </a:solidFill>
                <a:latin typeface="Calibri" panose="020F0502020204030204"/>
              </a:rPr>
              <a:t>Near Surface and Interior have the same composition</a:t>
            </a:r>
          </a:p>
          <a:p>
            <a:pPr marL="285750" indent="-285750" defTabSz="457200">
              <a:buClr>
                <a:srgbClr val="FF0000"/>
              </a:buClr>
              <a:buFont typeface="Wingdings" panose="05000000000000000000" pitchFamily="2" charset="2"/>
              <a:buChar char="Ø"/>
              <a:defRPr/>
            </a:pPr>
            <a:endParaRPr lang="en-GB">
              <a:solidFill>
                <a:prstClr val="black"/>
              </a:solidFill>
              <a:latin typeface="Calibri" panose="020F0502020204030204"/>
            </a:endParaRPr>
          </a:p>
          <a:p>
            <a:pPr marL="285750" indent="-285750" defTabSz="457200">
              <a:buClr>
                <a:srgbClr val="FF0000"/>
              </a:buClr>
              <a:buFont typeface="Wingdings" panose="05000000000000000000" pitchFamily="2" charset="2"/>
              <a:buChar char="Ø"/>
              <a:defRPr/>
            </a:pPr>
            <a:r>
              <a:rPr lang="en-GB">
                <a:solidFill>
                  <a:prstClr val="black"/>
                </a:solidFill>
                <a:latin typeface="Calibri" panose="020F0502020204030204"/>
              </a:rPr>
              <a:t>Tiberius and Hadrian: no detectable levels of silver or copper</a:t>
            </a:r>
          </a:p>
          <a:p>
            <a:pPr marL="285750" indent="-285750" defTabSz="457200">
              <a:buClr>
                <a:srgbClr val="FF0000"/>
              </a:buClr>
              <a:buFont typeface="Wingdings" panose="05000000000000000000" pitchFamily="2" charset="2"/>
              <a:buChar char="Ø"/>
              <a:defRPr/>
            </a:pPr>
            <a:endParaRPr lang="en-GB">
              <a:solidFill>
                <a:prstClr val="black"/>
              </a:solidFill>
              <a:latin typeface="Calibri" panose="020F0502020204030204"/>
            </a:endParaRPr>
          </a:p>
          <a:p>
            <a:pPr marL="285750" indent="-285750" defTabSz="457200">
              <a:buClr>
                <a:srgbClr val="FF0000"/>
              </a:buClr>
              <a:buFont typeface="Wingdings" panose="05000000000000000000" pitchFamily="2" charset="2"/>
              <a:buChar char="Ø"/>
              <a:defRPr/>
            </a:pPr>
            <a:r>
              <a:rPr lang="en-GB">
                <a:solidFill>
                  <a:prstClr val="black"/>
                </a:solidFill>
                <a:latin typeface="Calibri" panose="020F0502020204030204"/>
              </a:rPr>
              <a:t>Julian: silver detected, in agreement with XRF measurements </a:t>
            </a:r>
          </a:p>
        </p:txBody>
      </p:sp>
      <p:sp>
        <p:nvSpPr>
          <p:cNvPr id="4" name="TextBox 3"/>
          <p:cNvSpPr txBox="1"/>
          <p:nvPr/>
        </p:nvSpPr>
        <p:spPr>
          <a:xfrm>
            <a:off x="153085" y="4470480"/>
            <a:ext cx="10882279" cy="2308324"/>
          </a:xfrm>
          <a:prstGeom prst="rect">
            <a:avLst/>
          </a:prstGeom>
          <a:solidFill>
            <a:schemeClr val="bg1"/>
          </a:solidFill>
        </p:spPr>
        <p:txBody>
          <a:bodyPr wrap="square" rtlCol="0">
            <a:spAutoFit/>
          </a:bodyPr>
          <a:lstStyle/>
          <a:p>
            <a:pPr marL="285750" indent="-285750" defTabSz="457200">
              <a:buClr>
                <a:srgbClr val="FF0000"/>
              </a:buClr>
              <a:buFont typeface="Wingdings" panose="05000000000000000000" pitchFamily="2" charset="2"/>
              <a:buChar char="Ø"/>
              <a:defRPr/>
            </a:pPr>
            <a:r>
              <a:rPr lang="en-GB">
                <a:solidFill>
                  <a:prstClr val="black"/>
                </a:solidFill>
                <a:latin typeface="Calibri" panose="020F0502020204030204"/>
              </a:rPr>
              <a:t>The lack of surface enrichment in the debased coin of Julian is particularly interesting. </a:t>
            </a:r>
          </a:p>
          <a:p>
            <a:pPr marL="285750" indent="-285750" defTabSz="457200">
              <a:buClr>
                <a:srgbClr val="FF0000"/>
              </a:buClr>
              <a:buFont typeface="Wingdings" panose="05000000000000000000" pitchFamily="2" charset="2"/>
              <a:buChar char="Ø"/>
              <a:defRPr/>
            </a:pPr>
            <a:r>
              <a:rPr lang="en-GB">
                <a:solidFill>
                  <a:prstClr val="black"/>
                </a:solidFill>
                <a:latin typeface="Calibri" panose="020F0502020204030204"/>
              </a:rPr>
              <a:t>The state had a vested interest in hiding the debasement, as an impure gold coin at this time undermined trust in the gold coinage. </a:t>
            </a:r>
          </a:p>
          <a:p>
            <a:pPr marL="285750" indent="-285750" defTabSz="457200">
              <a:buClr>
                <a:srgbClr val="FF0000"/>
              </a:buClr>
              <a:buFont typeface="Wingdings" panose="05000000000000000000" pitchFamily="2" charset="2"/>
              <a:buChar char="Ø"/>
              <a:defRPr/>
            </a:pPr>
            <a:r>
              <a:rPr lang="en-GB">
                <a:solidFill>
                  <a:prstClr val="black"/>
                </a:solidFill>
                <a:latin typeface="Calibri" panose="020F0502020204030204"/>
              </a:rPr>
              <a:t>The explanation favoured here is that the state undertook an ‘honest’ debasement of the gold in order to avoid deceiving the user. </a:t>
            </a:r>
          </a:p>
          <a:p>
            <a:pPr marL="285750" indent="-285750" defTabSz="457200">
              <a:buClr>
                <a:srgbClr val="FF0000"/>
              </a:buClr>
              <a:buFont typeface="Wingdings" panose="05000000000000000000" pitchFamily="2" charset="2"/>
              <a:buChar char="Ø"/>
              <a:defRPr/>
            </a:pPr>
            <a:r>
              <a:rPr lang="en-GB">
                <a:solidFill>
                  <a:prstClr val="black"/>
                </a:solidFill>
                <a:latin typeface="Calibri" panose="020F0502020204030204"/>
              </a:rPr>
              <a:t>This was in order to preserve long term trust that the purity the user could ‘assess’ on the outside was representative of the purity of the gold coin as a whole. </a:t>
            </a:r>
          </a:p>
          <a:p>
            <a:pPr marL="285750" indent="-285750" defTabSz="457200">
              <a:buClr>
                <a:srgbClr val="FF0000"/>
              </a:buClr>
              <a:buFont typeface="Wingdings" panose="05000000000000000000" pitchFamily="2" charset="2"/>
              <a:buChar char="Ø"/>
              <a:defRPr/>
            </a:pPr>
            <a:endParaRPr lang="en-GB">
              <a:solidFill>
                <a:prstClr val="black"/>
              </a:solidFill>
              <a:latin typeface="Calibri" panose="020F0502020204030204"/>
            </a:endParaRPr>
          </a:p>
        </p:txBody>
      </p:sp>
      <p:sp>
        <p:nvSpPr>
          <p:cNvPr id="10" name="TextBox 9"/>
          <p:cNvSpPr txBox="1"/>
          <p:nvPr/>
        </p:nvSpPr>
        <p:spPr>
          <a:xfrm>
            <a:off x="7796416" y="6501805"/>
            <a:ext cx="2914516" cy="369332"/>
          </a:xfrm>
          <a:prstGeom prst="rect">
            <a:avLst/>
          </a:prstGeom>
          <a:noFill/>
        </p:spPr>
        <p:txBody>
          <a:bodyPr wrap="none" rtlCol="0">
            <a:spAutoFit/>
          </a:bodyPr>
          <a:lstStyle/>
          <a:p>
            <a:pPr defTabSz="457200">
              <a:defRPr/>
            </a:pPr>
            <a:r>
              <a:rPr lang="en-GB">
                <a:solidFill>
                  <a:prstClr val="black"/>
                </a:solidFill>
                <a:latin typeface="Calibri" panose="020F0502020204030204"/>
              </a:rPr>
              <a:t>Green et al, J. Arch Sci (2021)</a:t>
            </a:r>
          </a:p>
        </p:txBody>
      </p:sp>
      <p:sp>
        <p:nvSpPr>
          <p:cNvPr id="2" name="Title 1">
            <a:extLst>
              <a:ext uri="{FF2B5EF4-FFF2-40B4-BE49-F238E27FC236}">
                <a16:creationId xmlns:a16="http://schemas.microsoft.com/office/drawing/2014/main" id="{D6176EB1-0E68-DECB-4CF7-EC3402D7FFF8}"/>
              </a:ext>
            </a:extLst>
          </p:cNvPr>
          <p:cNvSpPr>
            <a:spLocks noGrp="1"/>
          </p:cNvSpPr>
          <p:nvPr>
            <p:ph type="title"/>
          </p:nvPr>
        </p:nvSpPr>
        <p:spPr/>
        <p:txBody>
          <a:bodyPr/>
          <a:lstStyle/>
          <a:p>
            <a:r>
              <a:rPr lang="en-GB"/>
              <a:t>Roman Gold Coins</a:t>
            </a:r>
          </a:p>
        </p:txBody>
      </p:sp>
    </p:spTree>
    <p:extLst>
      <p:ext uri="{BB962C8B-B14F-4D97-AF65-F5344CB8AC3E}">
        <p14:creationId xmlns:p14="http://schemas.microsoft.com/office/powerpoint/2010/main" val="3141573502"/>
      </p:ext>
    </p:extLst>
  </p:cSld>
  <p:clrMapOvr>
    <a:masterClrMapping/>
  </p:clrMapOvr>
  <mc:AlternateContent xmlns:mc="http://schemas.openxmlformats.org/markup-compatibility/2006" xmlns:p14="http://schemas.microsoft.com/office/powerpoint/2010/main">
    <mc:Choice Requires="p14">
      <p:transition spd="med" p14:dur="700" advTm="18">
        <p:fade/>
      </p:transition>
    </mc:Choice>
    <mc:Fallback xmlns="">
      <p:transition spd="med" advTm="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177D82-60B2-8725-C1D7-337A2934E2D2}"/>
              </a:ext>
            </a:extLst>
          </p:cNvPr>
          <p:cNvPicPr>
            <a:picLocks noChangeAspect="1"/>
          </p:cNvPicPr>
          <p:nvPr/>
        </p:nvPicPr>
        <p:blipFill>
          <a:blip r:embed="rId2"/>
          <a:stretch>
            <a:fillRect/>
          </a:stretch>
        </p:blipFill>
        <p:spPr>
          <a:xfrm>
            <a:off x="5810250" y="1316584"/>
            <a:ext cx="5278322" cy="3545537"/>
          </a:xfrm>
          <a:prstGeom prst="rect">
            <a:avLst/>
          </a:prstGeom>
        </p:spPr>
      </p:pic>
      <p:sp>
        <p:nvSpPr>
          <p:cNvPr id="5" name="Title 4">
            <a:extLst>
              <a:ext uri="{FF2B5EF4-FFF2-40B4-BE49-F238E27FC236}">
                <a16:creationId xmlns:a16="http://schemas.microsoft.com/office/drawing/2014/main" id="{74EBE7E5-5D73-310F-EB87-BFD8E3AA5282}"/>
              </a:ext>
            </a:extLst>
          </p:cNvPr>
          <p:cNvSpPr>
            <a:spLocks noGrp="1"/>
          </p:cNvSpPr>
          <p:nvPr>
            <p:ph type="title"/>
          </p:nvPr>
        </p:nvSpPr>
        <p:spPr/>
        <p:txBody>
          <a:bodyPr/>
          <a:lstStyle/>
          <a:p>
            <a:r>
              <a:rPr lang="en-GB"/>
              <a:t>Key developments – Detectors</a:t>
            </a:r>
            <a:br>
              <a:rPr lang="en-GB"/>
            </a:br>
            <a:endParaRPr lang="en-GB"/>
          </a:p>
        </p:txBody>
      </p:sp>
      <p:sp>
        <p:nvSpPr>
          <p:cNvPr id="3" name="TextBox 2">
            <a:extLst>
              <a:ext uri="{FF2B5EF4-FFF2-40B4-BE49-F238E27FC236}">
                <a16:creationId xmlns:a16="http://schemas.microsoft.com/office/drawing/2014/main" id="{73A0C1A4-E57D-3B55-A783-3D44E52F4B53}"/>
              </a:ext>
            </a:extLst>
          </p:cNvPr>
          <p:cNvSpPr txBox="1"/>
          <p:nvPr/>
        </p:nvSpPr>
        <p:spPr>
          <a:xfrm>
            <a:off x="308507" y="578229"/>
            <a:ext cx="5951616" cy="6093976"/>
          </a:xfrm>
          <a:prstGeom prst="rect">
            <a:avLst/>
          </a:prstGeom>
          <a:noFill/>
        </p:spPr>
        <p:txBody>
          <a:bodyPr wrap="square">
            <a:spAutoFit/>
          </a:bodyPr>
          <a:lstStyle/>
          <a:p>
            <a:endParaRPr lang="en-GB" dirty="0"/>
          </a:p>
          <a:p>
            <a:endParaRPr lang="en-GB" dirty="0"/>
          </a:p>
          <a:p>
            <a:endParaRPr lang="en-GB" dirty="0"/>
          </a:p>
          <a:p>
            <a:pPr>
              <a:buClr>
                <a:srgbClr val="FF0000"/>
              </a:buClr>
            </a:pPr>
            <a:r>
              <a:rPr lang="en-GB" dirty="0"/>
              <a:t>Current Challenges:</a:t>
            </a:r>
          </a:p>
          <a:p>
            <a:pPr>
              <a:buClr>
                <a:srgbClr val="FF0000"/>
              </a:buClr>
            </a:pPr>
            <a:r>
              <a:rPr lang="en-GB" dirty="0"/>
              <a:t>	Very high instantaneous count rate</a:t>
            </a:r>
          </a:p>
          <a:p>
            <a:pPr>
              <a:buClr>
                <a:srgbClr val="FF0000"/>
              </a:buClr>
            </a:pPr>
            <a:r>
              <a:rPr lang="en-GB" dirty="0"/>
              <a:t>	Most counts in the first 1.5 us</a:t>
            </a:r>
          </a:p>
          <a:p>
            <a:pPr>
              <a:buClr>
                <a:srgbClr val="FF0000"/>
              </a:buClr>
            </a:pPr>
            <a:r>
              <a:rPr lang="en-GB" dirty="0"/>
              <a:t>	Electronic limits our counts per detector</a:t>
            </a:r>
          </a:p>
          <a:p>
            <a:pPr>
              <a:buClr>
                <a:srgbClr val="FF0000"/>
              </a:buClr>
            </a:pPr>
            <a:endParaRPr lang="en-GB" dirty="0"/>
          </a:p>
          <a:p>
            <a:pPr>
              <a:buClr>
                <a:srgbClr val="FF0000"/>
              </a:buClr>
            </a:pPr>
            <a:endParaRPr lang="en-GB" dirty="0"/>
          </a:p>
          <a:p>
            <a:pPr>
              <a:buClr>
                <a:srgbClr val="FF0000"/>
              </a:buClr>
            </a:pPr>
            <a:r>
              <a:rPr lang="en-GB" dirty="0"/>
              <a:t>Opportunity</a:t>
            </a:r>
          </a:p>
          <a:p>
            <a:pPr>
              <a:buClr>
                <a:srgbClr val="FF0000"/>
              </a:buClr>
            </a:pPr>
            <a:endParaRPr lang="en-GB" dirty="0"/>
          </a:p>
          <a:p>
            <a:pPr marL="742950" lvl="1" indent="-285750">
              <a:buClr>
                <a:srgbClr val="FF0000"/>
              </a:buClr>
              <a:buFont typeface="Wingdings" panose="05000000000000000000" pitchFamily="2" charset="2"/>
              <a:buChar char="Ø"/>
            </a:pPr>
            <a:r>
              <a:rPr lang="en-GB" dirty="0"/>
              <a:t>Digitising the raw detector output</a:t>
            </a:r>
          </a:p>
          <a:p>
            <a:pPr marL="1200150" lvl="2" indent="-285750">
              <a:buClr>
                <a:srgbClr val="FF0000"/>
              </a:buClr>
              <a:buFont typeface="Wingdings" panose="05000000000000000000" pitchFamily="2" charset="2"/>
              <a:buChar char="Ø"/>
            </a:pPr>
            <a:r>
              <a:rPr lang="en-GB" dirty="0"/>
              <a:t>Post-process this data</a:t>
            </a:r>
          </a:p>
          <a:p>
            <a:pPr marL="742950" lvl="1" indent="-285750">
              <a:buClr>
                <a:srgbClr val="FF0000"/>
              </a:buClr>
              <a:buFont typeface="Wingdings" panose="05000000000000000000" pitchFamily="2" charset="2"/>
              <a:buChar char="Ø"/>
            </a:pPr>
            <a:r>
              <a:rPr lang="en-GB" dirty="0"/>
              <a:t>Bringing event mode data acquisition</a:t>
            </a:r>
          </a:p>
          <a:p>
            <a:pPr marL="742950" lvl="1" indent="-285750">
              <a:buClr>
                <a:srgbClr val="FF0000"/>
              </a:buClr>
              <a:buFont typeface="Wingdings" panose="05000000000000000000" pitchFamily="2" charset="2"/>
              <a:buChar char="Ø"/>
            </a:pPr>
            <a:endParaRPr lang="en-GB" dirty="0"/>
          </a:p>
          <a:p>
            <a:pPr marL="742950" lvl="1" indent="-285750">
              <a:buClr>
                <a:srgbClr val="FF0000"/>
              </a:buClr>
              <a:buFont typeface="Wingdings" panose="05000000000000000000" pitchFamily="2" charset="2"/>
              <a:buChar char="Ø"/>
            </a:pPr>
            <a:r>
              <a:rPr lang="en-GB" dirty="0"/>
              <a:t>Boost to data rates to all muon instruments (x2-3)</a:t>
            </a:r>
          </a:p>
          <a:p>
            <a:pPr marL="742950" lvl="1" indent="-285750">
              <a:buClr>
                <a:srgbClr val="FF0000"/>
              </a:buClr>
              <a:buFont typeface="Wingdings" panose="05000000000000000000" pitchFamily="2" charset="2"/>
              <a:buChar char="Ø"/>
            </a:pPr>
            <a:endParaRPr lang="en-GB" dirty="0"/>
          </a:p>
          <a:p>
            <a:pPr marL="742950" lvl="1" indent="-285750">
              <a:buClr>
                <a:srgbClr val="FF0000"/>
              </a:buClr>
              <a:buFont typeface="Wingdings" panose="05000000000000000000" pitchFamily="2" charset="2"/>
              <a:buChar char="Ø"/>
            </a:pPr>
            <a:endParaRPr lang="en-GB" dirty="0"/>
          </a:p>
          <a:p>
            <a:pPr lvl="1">
              <a:buClr>
                <a:srgbClr val="FF0000"/>
              </a:buClr>
            </a:pPr>
            <a:endParaRPr lang="en-GB" sz="1200" dirty="0"/>
          </a:p>
          <a:p>
            <a:endParaRPr lang="en-GB" sz="1200" dirty="0"/>
          </a:p>
          <a:p>
            <a:endParaRPr lang="en-GB" sz="1200" dirty="0"/>
          </a:p>
          <a:p>
            <a:endParaRPr lang="en-GB" sz="1200" dirty="0"/>
          </a:p>
          <a:p>
            <a:endParaRPr lang="en-GB" dirty="0"/>
          </a:p>
        </p:txBody>
      </p:sp>
    </p:spTree>
    <p:extLst>
      <p:ext uri="{BB962C8B-B14F-4D97-AF65-F5344CB8AC3E}">
        <p14:creationId xmlns:p14="http://schemas.microsoft.com/office/powerpoint/2010/main" val="350325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6486-1374-6D36-6E88-324300D250CC}"/>
              </a:ext>
            </a:extLst>
          </p:cNvPr>
          <p:cNvSpPr>
            <a:spLocks noGrp="1"/>
          </p:cNvSpPr>
          <p:nvPr>
            <p:ph type="title"/>
          </p:nvPr>
        </p:nvSpPr>
        <p:spPr>
          <a:xfrm>
            <a:off x="150364" y="215632"/>
            <a:ext cx="9869935" cy="574675"/>
          </a:xfrm>
        </p:spPr>
        <p:txBody>
          <a:bodyPr>
            <a:normAutofit/>
          </a:bodyPr>
          <a:lstStyle/>
          <a:p>
            <a:r>
              <a:rPr lang="en-GB" dirty="0"/>
              <a:t>Tile performance – Photon collection</a:t>
            </a:r>
          </a:p>
        </p:txBody>
      </p:sp>
      <p:pic>
        <p:nvPicPr>
          <p:cNvPr id="6" name="Picture 5">
            <a:extLst>
              <a:ext uri="{FF2B5EF4-FFF2-40B4-BE49-F238E27FC236}">
                <a16:creationId xmlns:a16="http://schemas.microsoft.com/office/drawing/2014/main" id="{CD2F875F-7E00-1963-6234-7DA4F06CFEE5}"/>
              </a:ext>
            </a:extLst>
          </p:cNvPr>
          <p:cNvPicPr>
            <a:picLocks noChangeAspect="1"/>
          </p:cNvPicPr>
          <p:nvPr/>
        </p:nvPicPr>
        <p:blipFill>
          <a:blip r:embed="rId2"/>
          <a:stretch>
            <a:fillRect/>
          </a:stretch>
        </p:blipFill>
        <p:spPr>
          <a:xfrm>
            <a:off x="2665582" y="749786"/>
            <a:ext cx="6728358" cy="5184267"/>
          </a:xfrm>
          <a:prstGeom prst="rect">
            <a:avLst/>
          </a:prstGeom>
        </p:spPr>
      </p:pic>
      <p:pic>
        <p:nvPicPr>
          <p:cNvPr id="7" name="Picture 6">
            <a:extLst>
              <a:ext uri="{FF2B5EF4-FFF2-40B4-BE49-F238E27FC236}">
                <a16:creationId xmlns:a16="http://schemas.microsoft.com/office/drawing/2014/main" id="{9ECCBD1C-4DE6-B22F-69F0-B33D7AB172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096" y="1275923"/>
            <a:ext cx="2587756" cy="1827179"/>
          </a:xfrm>
          <a:prstGeom prst="rect">
            <a:avLst/>
          </a:prstGeom>
          <a:ln w="28575">
            <a:solidFill>
              <a:schemeClr val="tx1"/>
            </a:solidFill>
          </a:ln>
        </p:spPr>
      </p:pic>
      <p:pic>
        <p:nvPicPr>
          <p:cNvPr id="11" name="Picture 10">
            <a:extLst>
              <a:ext uri="{FF2B5EF4-FFF2-40B4-BE49-F238E27FC236}">
                <a16:creationId xmlns:a16="http://schemas.microsoft.com/office/drawing/2014/main" id="{03D43E9C-796F-0DDE-6A09-0E43DC49E9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9082196" y="3523379"/>
            <a:ext cx="3132598" cy="2769681"/>
          </a:xfrm>
          <a:prstGeom prst="rect">
            <a:avLst/>
          </a:prstGeom>
          <a:ln w="28575">
            <a:solidFill>
              <a:srgbClr val="FFA200"/>
            </a:solidFill>
          </a:ln>
        </p:spPr>
      </p:pic>
      <p:pic>
        <p:nvPicPr>
          <p:cNvPr id="12" name="Content Placeholder 3" descr="A blue light on a white surface&#10;&#10;Description automatically generated">
            <a:extLst>
              <a:ext uri="{FF2B5EF4-FFF2-40B4-BE49-F238E27FC236}">
                <a16:creationId xmlns:a16="http://schemas.microsoft.com/office/drawing/2014/main" id="{D24A10AF-692B-3B98-0D41-A992444C81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9255356" y="1275923"/>
            <a:ext cx="2777980" cy="1939691"/>
          </a:xfrm>
          <a:prstGeom prst="rect">
            <a:avLst/>
          </a:prstGeom>
          <a:ln w="28575">
            <a:solidFill>
              <a:srgbClr val="FFA200"/>
            </a:solidFill>
          </a:ln>
        </p:spPr>
      </p:pic>
      <p:grpSp>
        <p:nvGrpSpPr>
          <p:cNvPr id="10" name="Group 9">
            <a:extLst>
              <a:ext uri="{FF2B5EF4-FFF2-40B4-BE49-F238E27FC236}">
                <a16:creationId xmlns:a16="http://schemas.microsoft.com/office/drawing/2014/main" id="{6AEAD203-530B-F5DA-F077-259D635200DA}"/>
              </a:ext>
            </a:extLst>
          </p:cNvPr>
          <p:cNvGrpSpPr/>
          <p:nvPr/>
        </p:nvGrpSpPr>
        <p:grpSpPr>
          <a:xfrm>
            <a:off x="158664" y="4960322"/>
            <a:ext cx="2915219" cy="1517896"/>
            <a:chOff x="-400619" y="4924425"/>
            <a:chExt cx="2915219" cy="1517896"/>
          </a:xfrm>
        </p:grpSpPr>
        <p:pic>
          <p:nvPicPr>
            <p:cNvPr id="8" name="Picture 26">
              <a:extLst>
                <a:ext uri="{FF2B5EF4-FFF2-40B4-BE49-F238E27FC236}">
                  <a16:creationId xmlns:a16="http://schemas.microsoft.com/office/drawing/2014/main" id="{3CBACE36-72CF-4AAF-FBCB-551473C6A86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00619" y="4924425"/>
              <a:ext cx="2587756" cy="1351861"/>
            </a:xfrm>
            <a:prstGeom prst="rect">
              <a:avLst/>
            </a:prstGeom>
            <a:noFill/>
            <a:ln w="38100">
              <a:solidFill>
                <a:srgbClr val="5A5AFF"/>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E95B6DC-18EC-96F1-F504-9E37AC579CD4}"/>
                </a:ext>
              </a:extLst>
            </p:cNvPr>
            <p:cNvSpPr/>
            <p:nvPr/>
          </p:nvSpPr>
          <p:spPr>
            <a:xfrm>
              <a:off x="-397168" y="6026823"/>
              <a:ext cx="2911768" cy="415498"/>
            </a:xfrm>
            <a:prstGeom prst="rect">
              <a:avLst/>
            </a:prstGeom>
          </p:spPr>
          <p:txBody>
            <a:bodyPr wrap="square">
              <a:spAutoFit/>
            </a:bodyPr>
            <a:lstStyle/>
            <a:p>
              <a:r>
                <a:rPr lang="en-GB" sz="1050" b="1" dirty="0">
                  <a:solidFill>
                    <a:schemeClr val="tx2"/>
                  </a:solidFill>
                  <a:latin typeface="Calibri" panose="020F0502020204030204" pitchFamily="34" charset="0"/>
                  <a:ea typeface="Calibri" panose="020F0502020204030204" pitchFamily="34" charset="0"/>
                </a:rPr>
                <a:t>Courtesy:  P. Baker, </a:t>
              </a:r>
              <a:r>
                <a:rPr lang="en-GB" sz="1050" dirty="0">
                  <a:solidFill>
                    <a:schemeClr val="tx2"/>
                  </a:solidFill>
                  <a:latin typeface="Calibri" panose="020F0502020204030204" pitchFamily="34" charset="0"/>
                  <a:ea typeface="Calibri" panose="020F0502020204030204" pitchFamily="34" charset="0"/>
                </a:rPr>
                <a:t>R. </a:t>
              </a:r>
              <a:r>
                <a:rPr lang="en-GB" sz="1050" dirty="0" err="1">
                  <a:solidFill>
                    <a:schemeClr val="tx2"/>
                  </a:solidFill>
                  <a:latin typeface="Calibri" panose="020F0502020204030204" pitchFamily="34" charset="0"/>
                  <a:ea typeface="Calibri" panose="020F0502020204030204" pitchFamily="34" charset="0"/>
                </a:rPr>
                <a:t>Afonso</a:t>
              </a:r>
              <a:r>
                <a:rPr lang="en-GB" sz="1050" dirty="0">
                  <a:solidFill>
                    <a:schemeClr val="tx2"/>
                  </a:solidFill>
                  <a:latin typeface="Calibri" panose="020F0502020204030204" pitchFamily="34" charset="0"/>
                  <a:ea typeface="Calibri" panose="020F0502020204030204" pitchFamily="34" charset="0"/>
                </a:rPr>
                <a:t>, P. </a:t>
              </a:r>
              <a:r>
                <a:rPr lang="en-GB" sz="1050" dirty="0" err="1">
                  <a:solidFill>
                    <a:schemeClr val="tx2"/>
                  </a:solidFill>
                  <a:latin typeface="Calibri" panose="020F0502020204030204" pitchFamily="34" charset="0"/>
                  <a:ea typeface="Calibri" panose="020F0502020204030204" pitchFamily="34" charset="0"/>
                </a:rPr>
                <a:t>Singkanipa</a:t>
              </a:r>
              <a:endParaRPr lang="en-GB" sz="1050" dirty="0">
                <a:solidFill>
                  <a:schemeClr val="tx2"/>
                </a:solidFill>
                <a:latin typeface="Calibri" panose="020F0502020204030204" pitchFamily="34" charset="0"/>
                <a:ea typeface="Calibri" panose="020F0502020204030204" pitchFamily="34" charset="0"/>
              </a:endParaRPr>
            </a:p>
            <a:p>
              <a:r>
                <a:rPr lang="en-GB" sz="1050" dirty="0">
                  <a:solidFill>
                    <a:srgbClr val="1F497D"/>
                  </a:solidFill>
                  <a:latin typeface="Calibri" panose="020F0502020204030204" pitchFamily="34" charset="0"/>
                  <a:ea typeface="Calibri" panose="020F0502020204030204" pitchFamily="34" charset="0"/>
                </a:rPr>
                <a:t> </a:t>
              </a:r>
              <a:endParaRPr lang="en-GB" sz="1050" dirty="0">
                <a:latin typeface="Calibri" panose="020F0502020204030204" pitchFamily="34" charset="0"/>
                <a:ea typeface="Calibri" panose="020F0502020204030204" pitchFamily="34" charset="0"/>
              </a:endParaRPr>
            </a:p>
          </p:txBody>
        </p:sp>
      </p:grpSp>
      <p:sp>
        <p:nvSpPr>
          <p:cNvPr id="14" name="TextBox 13">
            <a:extLst>
              <a:ext uri="{FF2B5EF4-FFF2-40B4-BE49-F238E27FC236}">
                <a16:creationId xmlns:a16="http://schemas.microsoft.com/office/drawing/2014/main" id="{43F2F091-1DFC-0EA0-C51F-7DD83340DA96}"/>
              </a:ext>
            </a:extLst>
          </p:cNvPr>
          <p:cNvSpPr txBox="1"/>
          <p:nvPr/>
        </p:nvSpPr>
        <p:spPr>
          <a:xfrm>
            <a:off x="114096" y="3163542"/>
            <a:ext cx="2551486" cy="530915"/>
          </a:xfrm>
          <a:prstGeom prst="rect">
            <a:avLst/>
          </a:prstGeom>
          <a:solidFill>
            <a:schemeClr val="bg1"/>
          </a:solidFill>
          <a:ln w="38100">
            <a:solidFill>
              <a:srgbClr val="229022"/>
            </a:solidFill>
          </a:ln>
        </p:spPr>
        <p:txBody>
          <a:bodyPr wrap="square" rtlCol="0">
            <a:spAutoFit/>
          </a:bodyPr>
          <a:lstStyle/>
          <a:p>
            <a:pPr algn="ctr"/>
            <a:r>
              <a:rPr lang="en-GB" dirty="0" err="1">
                <a:latin typeface="+mj-lt"/>
              </a:rPr>
              <a:t>musrSim</a:t>
            </a:r>
            <a:endParaRPr lang="en-GB" dirty="0">
              <a:latin typeface="+mj-lt"/>
            </a:endParaRPr>
          </a:p>
          <a:p>
            <a:pPr algn="ctr"/>
            <a:r>
              <a:rPr lang="en-GB" sz="1050" b="0" i="0" dirty="0">
                <a:solidFill>
                  <a:srgbClr val="1F1F1F"/>
                </a:solidFill>
                <a:effectLst/>
                <a:latin typeface="+mj-lt"/>
              </a:rPr>
              <a:t>K. </a:t>
            </a:r>
            <a:r>
              <a:rPr lang="en-GB" sz="1050" b="0" i="0" dirty="0" err="1">
                <a:solidFill>
                  <a:srgbClr val="1F1F1F"/>
                </a:solidFill>
                <a:effectLst/>
                <a:latin typeface="+mj-lt"/>
              </a:rPr>
              <a:t>Sedlak</a:t>
            </a:r>
            <a:r>
              <a:rPr lang="en-GB" sz="1050" b="0" i="0" dirty="0">
                <a:solidFill>
                  <a:srgbClr val="1F1F1F"/>
                </a:solidFill>
                <a:effectLst/>
                <a:latin typeface="+mj-lt"/>
              </a:rPr>
              <a:t>(2012)</a:t>
            </a:r>
            <a:endParaRPr lang="en-GB" sz="1050" dirty="0">
              <a:latin typeface="+mj-lt"/>
            </a:endParaRPr>
          </a:p>
        </p:txBody>
      </p:sp>
    </p:spTree>
    <p:extLst>
      <p:ext uri="{BB962C8B-B14F-4D97-AF65-F5344CB8AC3E}">
        <p14:creationId xmlns:p14="http://schemas.microsoft.com/office/powerpoint/2010/main" val="302598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D07B-2AC5-9C3B-CE36-85F0B0D0DAF0}"/>
              </a:ext>
            </a:extLst>
          </p:cNvPr>
          <p:cNvSpPr>
            <a:spLocks noGrp="1"/>
          </p:cNvSpPr>
          <p:nvPr>
            <p:ph type="title"/>
          </p:nvPr>
        </p:nvSpPr>
        <p:spPr/>
        <p:txBody>
          <a:bodyPr/>
          <a:lstStyle/>
          <a:p>
            <a:r>
              <a:rPr lang="en-GB"/>
              <a:t>Forty Years On</a:t>
            </a:r>
          </a:p>
        </p:txBody>
      </p:sp>
      <p:pic>
        <p:nvPicPr>
          <p:cNvPr id="7" name="Content Placeholder 6">
            <a:extLst>
              <a:ext uri="{FF2B5EF4-FFF2-40B4-BE49-F238E27FC236}">
                <a16:creationId xmlns:a16="http://schemas.microsoft.com/office/drawing/2014/main" id="{A8CA86C9-459B-E7E6-23D6-189B5064DC90}"/>
              </a:ext>
            </a:extLst>
          </p:cNvPr>
          <p:cNvPicPr>
            <a:picLocks noGrp="1" noChangeAspect="1"/>
          </p:cNvPicPr>
          <p:nvPr>
            <p:ph idx="1"/>
          </p:nvPr>
        </p:nvPicPr>
        <p:blipFill>
          <a:blip r:embed="rId2"/>
          <a:stretch>
            <a:fillRect/>
          </a:stretch>
        </p:blipFill>
        <p:spPr>
          <a:xfrm>
            <a:off x="1628169" y="1313878"/>
            <a:ext cx="8935662" cy="3442142"/>
          </a:xfrm>
        </p:spPr>
      </p:pic>
      <p:sp>
        <p:nvSpPr>
          <p:cNvPr id="8" name="TextBox 7">
            <a:extLst>
              <a:ext uri="{FF2B5EF4-FFF2-40B4-BE49-F238E27FC236}">
                <a16:creationId xmlns:a16="http://schemas.microsoft.com/office/drawing/2014/main" id="{7C112C9F-8A66-9567-51A5-59AAC0FF075C}"/>
              </a:ext>
            </a:extLst>
          </p:cNvPr>
          <p:cNvSpPr txBox="1"/>
          <p:nvPr/>
        </p:nvSpPr>
        <p:spPr>
          <a:xfrm>
            <a:off x="1011916" y="5018813"/>
            <a:ext cx="10168168" cy="400110"/>
          </a:xfrm>
          <a:prstGeom prst="rect">
            <a:avLst/>
          </a:prstGeom>
          <a:noFill/>
        </p:spPr>
        <p:txBody>
          <a:bodyPr wrap="none" rtlCol="0">
            <a:spAutoFit/>
          </a:bodyPr>
          <a:lstStyle/>
          <a:p>
            <a:r>
              <a:rPr lang="en-GB" sz="2000"/>
              <a:t>How do the original goals for the surface muon instruments compare with Super-MuSR?</a:t>
            </a:r>
          </a:p>
        </p:txBody>
      </p:sp>
    </p:spTree>
    <p:extLst>
      <p:ext uri="{BB962C8B-B14F-4D97-AF65-F5344CB8AC3E}">
        <p14:creationId xmlns:p14="http://schemas.microsoft.com/office/powerpoint/2010/main" val="248831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SIS_annrep07">
            <a:extLst>
              <a:ext uri="{FF2B5EF4-FFF2-40B4-BE49-F238E27FC236}">
                <a16:creationId xmlns:a16="http://schemas.microsoft.com/office/drawing/2014/main" id="{E70353CD-A97B-EB00-0DF6-F2FC983A0B7D}"/>
              </a:ext>
            </a:extLst>
          </p:cNvPr>
          <p:cNvPicPr>
            <a:picLocks noChangeAspect="1" noChangeArrowheads="1"/>
          </p:cNvPicPr>
          <p:nvPr/>
        </p:nvPicPr>
        <p:blipFill>
          <a:blip r:embed="rId2" cstate="print"/>
          <a:srcRect/>
          <a:stretch>
            <a:fillRect/>
          </a:stretch>
        </p:blipFill>
        <p:spPr bwMode="auto">
          <a:xfrm>
            <a:off x="828517" y="864793"/>
            <a:ext cx="3970820" cy="4823943"/>
          </a:xfrm>
          <a:prstGeom prst="rect">
            <a:avLst/>
          </a:prstGeom>
          <a:noFill/>
          <a:ln w="9525">
            <a:noFill/>
            <a:miter lim="800000"/>
            <a:headEnd/>
            <a:tailEnd/>
          </a:ln>
        </p:spPr>
      </p:pic>
      <p:grpSp>
        <p:nvGrpSpPr>
          <p:cNvPr id="7" name="Group 5">
            <a:extLst>
              <a:ext uri="{FF2B5EF4-FFF2-40B4-BE49-F238E27FC236}">
                <a16:creationId xmlns:a16="http://schemas.microsoft.com/office/drawing/2014/main" id="{EAD717D6-34BA-00A9-DD1D-7F37FA5EFA7F}"/>
              </a:ext>
            </a:extLst>
          </p:cNvPr>
          <p:cNvGrpSpPr>
            <a:grpSpLocks/>
          </p:cNvGrpSpPr>
          <p:nvPr/>
        </p:nvGrpSpPr>
        <p:grpSpPr bwMode="auto">
          <a:xfrm>
            <a:off x="2446623" y="1233880"/>
            <a:ext cx="8724900" cy="4759327"/>
            <a:chOff x="264" y="425"/>
            <a:chExt cx="5496" cy="2998"/>
          </a:xfrm>
        </p:grpSpPr>
        <p:grpSp>
          <p:nvGrpSpPr>
            <p:cNvPr id="8" name="Group 6">
              <a:extLst>
                <a:ext uri="{FF2B5EF4-FFF2-40B4-BE49-F238E27FC236}">
                  <a16:creationId xmlns:a16="http://schemas.microsoft.com/office/drawing/2014/main" id="{E04143EA-94ED-A8CA-0917-3809C076992F}"/>
                </a:ext>
              </a:extLst>
            </p:cNvPr>
            <p:cNvGrpSpPr>
              <a:grpSpLocks/>
            </p:cNvGrpSpPr>
            <p:nvPr/>
          </p:nvGrpSpPr>
          <p:grpSpPr bwMode="auto">
            <a:xfrm>
              <a:off x="2846" y="425"/>
              <a:ext cx="2914" cy="2628"/>
              <a:chOff x="2827" y="587"/>
              <a:chExt cx="2598" cy="2341"/>
            </a:xfrm>
          </p:grpSpPr>
          <p:pic>
            <p:nvPicPr>
              <p:cNvPr id="12" name="Picture 11" descr="ISIS_annrep07">
                <a:extLst>
                  <a:ext uri="{FF2B5EF4-FFF2-40B4-BE49-F238E27FC236}">
                    <a16:creationId xmlns:a16="http://schemas.microsoft.com/office/drawing/2014/main" id="{057EF344-5756-9919-0148-5DDBBB4757DF}"/>
                  </a:ext>
                </a:extLst>
              </p:cNvPr>
              <p:cNvPicPr>
                <a:picLocks noChangeAspect="1" noChangeArrowheads="1"/>
              </p:cNvPicPr>
              <p:nvPr/>
            </p:nvPicPr>
            <p:blipFill>
              <a:blip r:embed="rId3" cstate="print"/>
              <a:srcRect l="49129" t="56134" r="22862" b="23541"/>
              <a:stretch>
                <a:fillRect/>
              </a:stretch>
            </p:blipFill>
            <p:spPr bwMode="auto">
              <a:xfrm>
                <a:off x="2827" y="693"/>
                <a:ext cx="2446" cy="2157"/>
              </a:xfrm>
              <a:prstGeom prst="rect">
                <a:avLst/>
              </a:prstGeom>
              <a:noFill/>
              <a:ln w="9525">
                <a:noFill/>
                <a:miter lim="800000"/>
                <a:headEnd/>
                <a:tailEnd/>
              </a:ln>
            </p:spPr>
          </p:pic>
          <p:sp>
            <p:nvSpPr>
              <p:cNvPr id="13" name="Rectangle 12">
                <a:extLst>
                  <a:ext uri="{FF2B5EF4-FFF2-40B4-BE49-F238E27FC236}">
                    <a16:creationId xmlns:a16="http://schemas.microsoft.com/office/drawing/2014/main" id="{EEA72C72-E46C-4A27-A9A6-B02568ADDAE4}"/>
                  </a:ext>
                </a:extLst>
              </p:cNvPr>
              <p:cNvSpPr>
                <a:spLocks noChangeArrowheads="1"/>
              </p:cNvSpPr>
              <p:nvPr/>
            </p:nvSpPr>
            <p:spPr bwMode="auto">
              <a:xfrm>
                <a:off x="4756" y="2327"/>
                <a:ext cx="391" cy="601"/>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14" name="Rectangle 13">
                <a:extLst>
                  <a:ext uri="{FF2B5EF4-FFF2-40B4-BE49-F238E27FC236}">
                    <a16:creationId xmlns:a16="http://schemas.microsoft.com/office/drawing/2014/main" id="{41C56EEF-D230-7273-46A9-65FF779DC54A}"/>
                  </a:ext>
                </a:extLst>
              </p:cNvPr>
              <p:cNvSpPr>
                <a:spLocks noChangeArrowheads="1"/>
              </p:cNvSpPr>
              <p:nvPr/>
            </p:nvSpPr>
            <p:spPr bwMode="auto">
              <a:xfrm>
                <a:off x="5001" y="1936"/>
                <a:ext cx="376" cy="959"/>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15" name="Rectangle 14">
                <a:extLst>
                  <a:ext uri="{FF2B5EF4-FFF2-40B4-BE49-F238E27FC236}">
                    <a16:creationId xmlns:a16="http://schemas.microsoft.com/office/drawing/2014/main" id="{7C00548C-BC95-F00A-21D9-9315C5F69249}"/>
                  </a:ext>
                </a:extLst>
              </p:cNvPr>
              <p:cNvSpPr>
                <a:spLocks noChangeArrowheads="1"/>
              </p:cNvSpPr>
              <p:nvPr/>
            </p:nvSpPr>
            <p:spPr bwMode="auto">
              <a:xfrm>
                <a:off x="4839" y="587"/>
                <a:ext cx="586" cy="582"/>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grpSp>
        <p:sp>
          <p:nvSpPr>
            <p:cNvPr id="9" name="Oval 11">
              <a:extLst>
                <a:ext uri="{FF2B5EF4-FFF2-40B4-BE49-F238E27FC236}">
                  <a16:creationId xmlns:a16="http://schemas.microsoft.com/office/drawing/2014/main" id="{35489C24-58C9-DB26-ED43-A636AE785DC2}"/>
                </a:ext>
              </a:extLst>
            </p:cNvPr>
            <p:cNvSpPr>
              <a:spLocks noChangeArrowheads="1"/>
            </p:cNvSpPr>
            <p:nvPr/>
          </p:nvSpPr>
          <p:spPr bwMode="auto">
            <a:xfrm>
              <a:off x="2580" y="494"/>
              <a:ext cx="3180" cy="2929"/>
            </a:xfrm>
            <a:prstGeom prst="ellipse">
              <a:avLst/>
            </a:prstGeom>
            <a:noFill/>
            <a:ln w="9525">
              <a:solidFill>
                <a:srgbClr val="808080"/>
              </a:solidFill>
              <a:round/>
              <a:headEnd/>
              <a:tailEnd/>
            </a:ln>
          </p:spPr>
          <p:txBody>
            <a:bodyPr wrap="none" anchor="ctr"/>
            <a:lstStyle/>
            <a:p>
              <a:pPr eaLnBrk="0" hangingPunct="0"/>
              <a:endParaRPr lang="en-GB" sz="2000">
                <a:solidFill>
                  <a:srgbClr val="333399"/>
                </a:solidFill>
                <a:latin typeface="Trebuchet MS" pitchFamily="34" charset="0"/>
              </a:endParaRPr>
            </a:p>
          </p:txBody>
        </p:sp>
        <p:sp>
          <p:nvSpPr>
            <p:cNvPr id="10" name="Oval 12">
              <a:extLst>
                <a:ext uri="{FF2B5EF4-FFF2-40B4-BE49-F238E27FC236}">
                  <a16:creationId xmlns:a16="http://schemas.microsoft.com/office/drawing/2014/main" id="{DD648BD9-29E2-5C53-8747-96D87E46241D}"/>
                </a:ext>
              </a:extLst>
            </p:cNvPr>
            <p:cNvSpPr>
              <a:spLocks noChangeArrowheads="1"/>
            </p:cNvSpPr>
            <p:nvPr/>
          </p:nvSpPr>
          <p:spPr bwMode="auto">
            <a:xfrm>
              <a:off x="264" y="1735"/>
              <a:ext cx="898" cy="834"/>
            </a:xfrm>
            <a:prstGeom prst="ellipse">
              <a:avLst/>
            </a:prstGeom>
            <a:solidFill>
              <a:srgbClr val="EAEAEA">
                <a:alpha val="50195"/>
              </a:srgbClr>
            </a:solidFill>
            <a:ln w="9525">
              <a:solidFill>
                <a:srgbClr val="808080"/>
              </a:solidFill>
              <a:round/>
              <a:headEnd/>
              <a:tailEnd/>
            </a:ln>
          </p:spPr>
          <p:txBody>
            <a:bodyPr wrap="none" anchor="ctr"/>
            <a:lstStyle/>
            <a:p>
              <a:pPr eaLnBrk="0" hangingPunct="0"/>
              <a:endParaRPr lang="en-GB" sz="2000">
                <a:solidFill>
                  <a:srgbClr val="333399"/>
                </a:solidFill>
                <a:latin typeface="Trebuchet MS" pitchFamily="34" charset="0"/>
              </a:endParaRPr>
            </a:p>
          </p:txBody>
        </p:sp>
        <p:cxnSp>
          <p:nvCxnSpPr>
            <p:cNvPr id="11" name="AutoShape 13">
              <a:extLst>
                <a:ext uri="{FF2B5EF4-FFF2-40B4-BE49-F238E27FC236}">
                  <a16:creationId xmlns:a16="http://schemas.microsoft.com/office/drawing/2014/main" id="{AE6B7B76-23CF-E85B-512B-73FD00FBA5E8}"/>
                </a:ext>
              </a:extLst>
            </p:cNvPr>
            <p:cNvCxnSpPr>
              <a:cxnSpLocks noChangeShapeType="1"/>
              <a:stCxn id="10" idx="7"/>
              <a:endCxn id="9" idx="2"/>
            </p:cNvCxnSpPr>
            <p:nvPr/>
          </p:nvCxnSpPr>
          <p:spPr bwMode="auto">
            <a:xfrm>
              <a:off x="1030" y="1857"/>
              <a:ext cx="1550" cy="101"/>
            </a:xfrm>
            <a:prstGeom prst="straightConnector1">
              <a:avLst/>
            </a:prstGeom>
            <a:noFill/>
            <a:ln w="9525">
              <a:solidFill>
                <a:srgbClr val="000000"/>
              </a:solidFill>
              <a:round/>
              <a:headEnd type="oval" w="med" len="med"/>
              <a:tailEnd type="stealth" w="lg" len="lg"/>
            </a:ln>
          </p:spPr>
        </p:cxnSp>
      </p:grpSp>
      <p:sp>
        <p:nvSpPr>
          <p:cNvPr id="16" name="TextBox 15">
            <a:extLst>
              <a:ext uri="{FF2B5EF4-FFF2-40B4-BE49-F238E27FC236}">
                <a16:creationId xmlns:a16="http://schemas.microsoft.com/office/drawing/2014/main" id="{15281E1F-0C52-C965-5C9C-776B6DAD54ED}"/>
              </a:ext>
            </a:extLst>
          </p:cNvPr>
          <p:cNvSpPr txBox="1"/>
          <p:nvPr/>
        </p:nvSpPr>
        <p:spPr>
          <a:xfrm>
            <a:off x="7874000" y="4275845"/>
            <a:ext cx="1313081" cy="400110"/>
          </a:xfrm>
          <a:prstGeom prst="rect">
            <a:avLst/>
          </a:prstGeom>
          <a:noFill/>
        </p:spPr>
        <p:txBody>
          <a:bodyPr wrap="square" rtlCol="0">
            <a:spAutoFit/>
          </a:bodyPr>
          <a:lstStyle/>
          <a:p>
            <a:r>
              <a:rPr lang="en-GB" sz="2000" dirty="0" err="1">
                <a:solidFill>
                  <a:srgbClr val="215185"/>
                </a:solidFill>
                <a:latin typeface="Calibri" panose="020F0502020204030204" pitchFamily="34" charset="0"/>
              </a:rPr>
              <a:t>MuX</a:t>
            </a:r>
            <a:r>
              <a:rPr lang="en-GB" sz="2000" dirty="0">
                <a:solidFill>
                  <a:srgbClr val="215185"/>
                </a:solidFill>
                <a:latin typeface="Calibri" panose="020F0502020204030204" pitchFamily="34" charset="0"/>
              </a:rPr>
              <a:t>/MEIS</a:t>
            </a:r>
          </a:p>
        </p:txBody>
      </p:sp>
      <p:sp>
        <p:nvSpPr>
          <p:cNvPr id="2" name="Title 1">
            <a:extLst>
              <a:ext uri="{FF2B5EF4-FFF2-40B4-BE49-F238E27FC236}">
                <a16:creationId xmlns:a16="http://schemas.microsoft.com/office/drawing/2014/main" id="{2FDA0806-CB3B-075B-C762-B06691FFC2EA}"/>
              </a:ext>
            </a:extLst>
          </p:cNvPr>
          <p:cNvSpPr>
            <a:spLocks noGrp="1"/>
          </p:cNvSpPr>
          <p:nvPr>
            <p:ph type="title" idx="4294967295"/>
          </p:nvPr>
        </p:nvSpPr>
        <p:spPr>
          <a:xfrm>
            <a:off x="0" y="365125"/>
            <a:ext cx="11087100" cy="473075"/>
          </a:xfrm>
        </p:spPr>
        <p:txBody>
          <a:bodyPr/>
          <a:lstStyle/>
          <a:p>
            <a:r>
              <a:rPr lang="en-GB"/>
              <a:t>Muons at ISIS</a:t>
            </a:r>
            <a:br>
              <a:rPr lang="en-GB"/>
            </a:br>
            <a:endParaRPr lang="en-GB"/>
          </a:p>
        </p:txBody>
      </p:sp>
    </p:spTree>
    <p:extLst>
      <p:ext uri="{BB962C8B-B14F-4D97-AF65-F5344CB8AC3E}">
        <p14:creationId xmlns:p14="http://schemas.microsoft.com/office/powerpoint/2010/main" val="395335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E00642-7980-286E-F0DF-2745D32CB8CD}"/>
              </a:ext>
            </a:extLst>
          </p:cNvPr>
          <p:cNvSpPr>
            <a:spLocks noGrp="1"/>
          </p:cNvSpPr>
          <p:nvPr>
            <p:ph type="title"/>
          </p:nvPr>
        </p:nvSpPr>
        <p:spPr/>
        <p:txBody>
          <a:bodyPr>
            <a:normAutofit/>
          </a:bodyPr>
          <a:lstStyle/>
          <a:p>
            <a:r>
              <a:rPr lang="en-GB"/>
              <a:t>Comparison with the goals in 1983</a:t>
            </a:r>
          </a:p>
        </p:txBody>
      </p:sp>
      <p:sp>
        <p:nvSpPr>
          <p:cNvPr id="8" name="Content Placeholder 7">
            <a:extLst>
              <a:ext uri="{FF2B5EF4-FFF2-40B4-BE49-F238E27FC236}">
                <a16:creationId xmlns:a16="http://schemas.microsoft.com/office/drawing/2014/main" id="{A892B1BB-787B-D668-A51C-B0E596960B58}"/>
              </a:ext>
            </a:extLst>
          </p:cNvPr>
          <p:cNvSpPr>
            <a:spLocks noGrp="1"/>
          </p:cNvSpPr>
          <p:nvPr>
            <p:ph idx="1"/>
          </p:nvPr>
        </p:nvSpPr>
        <p:spPr/>
        <p:txBody>
          <a:bodyPr>
            <a:normAutofit/>
          </a:bodyPr>
          <a:lstStyle/>
          <a:p>
            <a:r>
              <a:rPr lang="en-GB" sz="2000" b="1"/>
              <a:t>Pulse slicing:</a:t>
            </a:r>
          </a:p>
          <a:p>
            <a:r>
              <a:rPr lang="en-GB" sz="2000"/>
              <a:t>1983 goal was for 10ns (</a:t>
            </a:r>
            <a:r>
              <a:rPr lang="en-GB" sz="2000" err="1"/>
              <a:t>fwhm</a:t>
            </a:r>
            <a:r>
              <a:rPr lang="en-GB" sz="2000"/>
              <a:t>)</a:t>
            </a:r>
          </a:p>
          <a:p>
            <a:r>
              <a:rPr lang="en-GB" sz="2000"/>
              <a:t>2023 goal is for 10ns (base-to-base)</a:t>
            </a:r>
          </a:p>
          <a:p>
            <a:r>
              <a:rPr lang="en-GB" sz="2000"/>
              <a:t>2024 progress is on course to achieve this</a:t>
            </a:r>
          </a:p>
          <a:p>
            <a:endParaRPr lang="en-GB" sz="2000"/>
          </a:p>
          <a:p>
            <a:r>
              <a:rPr lang="en-GB" sz="2000" b="1"/>
              <a:t>Spin rotation:</a:t>
            </a:r>
          </a:p>
          <a:p>
            <a:r>
              <a:rPr lang="en-GB" sz="2000"/>
              <a:t>1983 goal was for 90 degrees</a:t>
            </a:r>
          </a:p>
          <a:p>
            <a:r>
              <a:rPr lang="en-GB" sz="2000"/>
              <a:t>2023 goal is for 75 degrees</a:t>
            </a:r>
          </a:p>
          <a:p>
            <a:r>
              <a:rPr lang="en-GB" sz="2000"/>
              <a:t>2024 progress is on course to achieve this</a:t>
            </a:r>
          </a:p>
        </p:txBody>
      </p:sp>
      <p:pic>
        <p:nvPicPr>
          <p:cNvPr id="10" name="Picture Placeholder 9">
            <a:extLst>
              <a:ext uri="{FF2B5EF4-FFF2-40B4-BE49-F238E27FC236}">
                <a16:creationId xmlns:a16="http://schemas.microsoft.com/office/drawing/2014/main" id="{A45883D9-8C14-2B49-FA4F-008E1DED9CBF}"/>
              </a:ext>
            </a:extLst>
          </p:cNvPr>
          <p:cNvPicPr>
            <a:picLocks noGrp="1" noChangeAspect="1"/>
          </p:cNvPicPr>
          <p:nvPr>
            <p:ph type="pic" sz="quarter" idx="10"/>
          </p:nvPr>
        </p:nvPicPr>
        <p:blipFill rotWithShape="1">
          <a:blip r:embed="rId2"/>
          <a:srcRect t="63077" b="4313"/>
          <a:stretch/>
        </p:blipFill>
        <p:spPr>
          <a:xfrm>
            <a:off x="6311900" y="1304925"/>
            <a:ext cx="4025900" cy="1739901"/>
          </a:xfrm>
          <a:prstGeom prst="rect">
            <a:avLst/>
          </a:prstGeom>
        </p:spPr>
      </p:pic>
      <p:pic>
        <p:nvPicPr>
          <p:cNvPr id="11" name="Picture Placeholder 12">
            <a:extLst>
              <a:ext uri="{FF2B5EF4-FFF2-40B4-BE49-F238E27FC236}">
                <a16:creationId xmlns:a16="http://schemas.microsoft.com/office/drawing/2014/main" id="{284A5A88-E570-98C2-E51F-FF458F36304E}"/>
              </a:ext>
            </a:extLst>
          </p:cNvPr>
          <p:cNvPicPr>
            <a:picLocks noChangeAspect="1"/>
          </p:cNvPicPr>
          <p:nvPr/>
        </p:nvPicPr>
        <p:blipFill rotWithShape="1">
          <a:blip r:embed="rId3"/>
          <a:srcRect t="20555" b="23656"/>
          <a:stretch/>
        </p:blipFill>
        <p:spPr>
          <a:xfrm>
            <a:off x="6311900" y="3429000"/>
            <a:ext cx="4025900" cy="2755901"/>
          </a:xfrm>
          <a:prstGeom prst="rect">
            <a:avLst/>
          </a:prstGeom>
        </p:spPr>
      </p:pic>
    </p:spTree>
    <p:extLst>
      <p:ext uri="{BB962C8B-B14F-4D97-AF65-F5344CB8AC3E}">
        <p14:creationId xmlns:p14="http://schemas.microsoft.com/office/powerpoint/2010/main" val="401484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5F6B-EB33-2B8D-9E9F-FBD90267354E}"/>
              </a:ext>
            </a:extLst>
          </p:cNvPr>
          <p:cNvSpPr>
            <a:spLocks noGrp="1"/>
          </p:cNvSpPr>
          <p:nvPr>
            <p:ph type="title"/>
          </p:nvPr>
        </p:nvSpPr>
        <p:spPr/>
        <p:txBody>
          <a:bodyPr/>
          <a:lstStyle/>
          <a:p>
            <a:r>
              <a:rPr lang="en-GB"/>
              <a:t>Comparison with the goals in 1983</a:t>
            </a:r>
          </a:p>
        </p:txBody>
      </p:sp>
      <p:sp>
        <p:nvSpPr>
          <p:cNvPr id="4" name="Content Placeholder 3">
            <a:extLst>
              <a:ext uri="{FF2B5EF4-FFF2-40B4-BE49-F238E27FC236}">
                <a16:creationId xmlns:a16="http://schemas.microsoft.com/office/drawing/2014/main" id="{89B4776C-506B-6300-2D57-DF278191B227}"/>
              </a:ext>
            </a:extLst>
          </p:cNvPr>
          <p:cNvSpPr>
            <a:spLocks noGrp="1"/>
          </p:cNvSpPr>
          <p:nvPr>
            <p:ph idx="1"/>
          </p:nvPr>
        </p:nvSpPr>
        <p:spPr/>
        <p:txBody>
          <a:bodyPr vert="horz" lIns="91440" tIns="45720" rIns="91440" bIns="45720" rtlCol="0" anchor="t">
            <a:normAutofit/>
          </a:bodyPr>
          <a:lstStyle/>
          <a:p>
            <a:r>
              <a:rPr lang="en-GB" sz="2000"/>
              <a:t>The 1983 goals assumed a 5cm carbon target at 200uA and 50Hz</a:t>
            </a:r>
          </a:p>
          <a:p>
            <a:r>
              <a:rPr lang="en-GB" sz="2000"/>
              <a:t>Today we have a 1cm carbon target at 200uA and 40pps</a:t>
            </a:r>
          </a:p>
          <a:p>
            <a:r>
              <a:rPr lang="en-GB" sz="2000"/>
              <a:t>Comparing muons per pulse:</a:t>
            </a:r>
          </a:p>
          <a:p>
            <a:pPr marL="342900" indent="-342900">
              <a:buFont typeface="Arial" panose="020B0604020202020204" pitchFamily="34" charset="0"/>
              <a:buChar char="•"/>
            </a:pPr>
            <a:r>
              <a:rPr lang="en-GB" sz="2000">
                <a:latin typeface="Arial"/>
                <a:ea typeface="Verdana"/>
                <a:cs typeface="Arial"/>
              </a:rPr>
              <a:t>Super-</a:t>
            </a:r>
            <a:r>
              <a:rPr lang="en-GB" sz="2000" err="1">
                <a:latin typeface="Arial"/>
                <a:ea typeface="Verdana"/>
                <a:cs typeface="Arial"/>
              </a:rPr>
              <a:t>MuSR</a:t>
            </a:r>
            <a:r>
              <a:rPr lang="en-GB" sz="2000">
                <a:latin typeface="Arial"/>
                <a:ea typeface="Verdana"/>
                <a:cs typeface="Arial"/>
              </a:rPr>
              <a:t> ~25% of rate expected in 1983</a:t>
            </a:r>
          </a:p>
          <a:p>
            <a:pPr marL="342900" indent="-342900">
              <a:buFont typeface="Arial" panose="020B0604020202020204" pitchFamily="34" charset="0"/>
              <a:buChar char="•"/>
            </a:pPr>
            <a:r>
              <a:rPr lang="en-GB" sz="2000"/>
              <a:t>Because of thinner target, smaller beam spot, </a:t>
            </a:r>
            <a:br>
              <a:rPr lang="en-GB" sz="2000"/>
            </a:br>
            <a:r>
              <a:rPr lang="en-GB" sz="2000"/>
              <a:t>and narrower momentum bite</a:t>
            </a:r>
          </a:p>
          <a:p>
            <a:r>
              <a:rPr lang="en-GB" sz="2000"/>
              <a:t>Also 50% more beamlines…</a:t>
            </a:r>
          </a:p>
        </p:txBody>
      </p:sp>
      <p:pic>
        <p:nvPicPr>
          <p:cNvPr id="5" name="Picture Placeholder 18">
            <a:extLst>
              <a:ext uri="{FF2B5EF4-FFF2-40B4-BE49-F238E27FC236}">
                <a16:creationId xmlns:a16="http://schemas.microsoft.com/office/drawing/2014/main" id="{A78571C3-0F6D-05CC-9247-2B2BF02EBD5A}"/>
              </a:ext>
            </a:extLst>
          </p:cNvPr>
          <p:cNvPicPr>
            <a:picLocks noGrp="1" noChangeAspect="1"/>
          </p:cNvPicPr>
          <p:nvPr>
            <p:ph type="pic" sz="quarter" idx="10"/>
          </p:nvPr>
        </p:nvPicPr>
        <p:blipFill>
          <a:blip r:embed="rId2"/>
          <a:stretch/>
        </p:blipFill>
        <p:spPr>
          <a:xfrm>
            <a:off x="6235699" y="1304925"/>
            <a:ext cx="4414983" cy="4354668"/>
          </a:xfrm>
          <a:prstGeom prst="rect">
            <a:avLst/>
          </a:prstGeom>
        </p:spPr>
      </p:pic>
      <p:pic>
        <p:nvPicPr>
          <p:cNvPr id="7" name="Picture 6">
            <a:extLst>
              <a:ext uri="{FF2B5EF4-FFF2-40B4-BE49-F238E27FC236}">
                <a16:creationId xmlns:a16="http://schemas.microsoft.com/office/drawing/2014/main" id="{1BB519BE-F43B-63B2-7962-F9E0AE62122E}"/>
              </a:ext>
            </a:extLst>
          </p:cNvPr>
          <p:cNvPicPr>
            <a:picLocks noChangeAspect="1"/>
          </p:cNvPicPr>
          <p:nvPr/>
        </p:nvPicPr>
        <p:blipFill>
          <a:blip r:embed="rId3"/>
          <a:stretch>
            <a:fillRect/>
          </a:stretch>
        </p:blipFill>
        <p:spPr>
          <a:xfrm>
            <a:off x="266700" y="4584937"/>
            <a:ext cx="5689602" cy="1199430"/>
          </a:xfrm>
          <a:prstGeom prst="rect">
            <a:avLst/>
          </a:prstGeom>
        </p:spPr>
      </p:pic>
      <p:sp>
        <p:nvSpPr>
          <p:cNvPr id="8" name="Rectangle 7">
            <a:extLst>
              <a:ext uri="{FF2B5EF4-FFF2-40B4-BE49-F238E27FC236}">
                <a16:creationId xmlns:a16="http://schemas.microsoft.com/office/drawing/2014/main" id="{B0B3CB4D-6A71-94FD-205D-3AA616B6F252}"/>
              </a:ext>
            </a:extLst>
          </p:cNvPr>
          <p:cNvSpPr/>
          <p:nvPr/>
        </p:nvSpPr>
        <p:spPr>
          <a:xfrm>
            <a:off x="266700" y="4597399"/>
            <a:ext cx="774700" cy="241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66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A machine with a large round object&#10;&#10;Description automatically generated with medium confidence">
            <a:extLst>
              <a:ext uri="{FF2B5EF4-FFF2-40B4-BE49-F238E27FC236}">
                <a16:creationId xmlns:a16="http://schemas.microsoft.com/office/drawing/2014/main" id="{2EF3ACBB-EE72-72E9-8D9E-CBDE7E463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049" y="3246895"/>
            <a:ext cx="4236918" cy="35091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DA7F60-DEE4-4099-9C5D-703437E7054B}"/>
              </a:ext>
            </a:extLst>
          </p:cNvPr>
          <p:cNvSpPr>
            <a:spLocks noGrp="1"/>
          </p:cNvSpPr>
          <p:nvPr>
            <p:ph type="title"/>
          </p:nvPr>
        </p:nvSpPr>
        <p:spPr>
          <a:xfrm>
            <a:off x="839788" y="365125"/>
            <a:ext cx="10515600" cy="583102"/>
          </a:xfrm>
        </p:spPr>
        <p:txBody>
          <a:bodyPr>
            <a:normAutofit/>
          </a:bodyPr>
          <a:lstStyle/>
          <a:p>
            <a:r>
              <a:rPr lang="en-GB"/>
              <a:t>Super-</a:t>
            </a:r>
            <a:r>
              <a:rPr lang="en-GB" err="1"/>
              <a:t>MuSR</a:t>
            </a:r>
            <a:endParaRPr lang="en-GB"/>
          </a:p>
        </p:txBody>
      </p:sp>
      <p:sp>
        <p:nvSpPr>
          <p:cNvPr id="6" name="Text Placeholder 5">
            <a:extLst>
              <a:ext uri="{FF2B5EF4-FFF2-40B4-BE49-F238E27FC236}">
                <a16:creationId xmlns:a16="http://schemas.microsoft.com/office/drawing/2014/main" id="{BA2FD707-40A1-4B12-80D7-F3F8CAC722DE}"/>
              </a:ext>
            </a:extLst>
          </p:cNvPr>
          <p:cNvSpPr>
            <a:spLocks noGrp="1"/>
          </p:cNvSpPr>
          <p:nvPr>
            <p:ph type="body" idx="1"/>
          </p:nvPr>
        </p:nvSpPr>
        <p:spPr>
          <a:xfrm>
            <a:off x="339970" y="907445"/>
            <a:ext cx="5657606" cy="823912"/>
          </a:xfrm>
        </p:spPr>
        <p:txBody>
          <a:bodyPr/>
          <a:lstStyle/>
          <a:p>
            <a:r>
              <a:rPr lang="en-GB"/>
              <a:t>Detector and instrument improvements</a:t>
            </a:r>
          </a:p>
        </p:txBody>
      </p:sp>
      <p:sp>
        <p:nvSpPr>
          <p:cNvPr id="7" name="Content Placeholder 6">
            <a:extLst>
              <a:ext uri="{FF2B5EF4-FFF2-40B4-BE49-F238E27FC236}">
                <a16:creationId xmlns:a16="http://schemas.microsoft.com/office/drawing/2014/main" id="{3713A6E4-AF2B-444E-B5DF-B7CB5407F1B7}"/>
              </a:ext>
            </a:extLst>
          </p:cNvPr>
          <p:cNvSpPr>
            <a:spLocks noGrp="1"/>
          </p:cNvSpPr>
          <p:nvPr>
            <p:ph sz="half" idx="2"/>
          </p:nvPr>
        </p:nvSpPr>
        <p:spPr>
          <a:xfrm>
            <a:off x="-157440" y="1730167"/>
            <a:ext cx="5657605" cy="3684588"/>
          </a:xfrm>
        </p:spPr>
        <p:txBody>
          <a:bodyPr/>
          <a:lstStyle/>
          <a:p>
            <a:pPr lvl="1"/>
            <a:r>
              <a:rPr lang="en-GB"/>
              <a:t>Use full muon flux and maximise information per muon</a:t>
            </a:r>
          </a:p>
          <a:p>
            <a:pPr lvl="1"/>
            <a:r>
              <a:rPr lang="en-GB"/>
              <a:t>New transverse magnet and cruciform with flypast tube</a:t>
            </a:r>
          </a:p>
          <a:p>
            <a:pPr lvl="1"/>
            <a:r>
              <a:rPr lang="en-GB"/>
              <a:t>Better zero-field (correcting quadrupolar terms)</a:t>
            </a:r>
          </a:p>
        </p:txBody>
      </p:sp>
      <p:sp>
        <p:nvSpPr>
          <p:cNvPr id="8" name="Text Placeholder 7">
            <a:extLst>
              <a:ext uri="{FF2B5EF4-FFF2-40B4-BE49-F238E27FC236}">
                <a16:creationId xmlns:a16="http://schemas.microsoft.com/office/drawing/2014/main" id="{45529674-80E0-4443-B7D1-5F22C7F0AA75}"/>
              </a:ext>
            </a:extLst>
          </p:cNvPr>
          <p:cNvSpPr>
            <a:spLocks noGrp="1"/>
          </p:cNvSpPr>
          <p:nvPr>
            <p:ph type="body" sz="quarter" idx="3"/>
          </p:nvPr>
        </p:nvSpPr>
        <p:spPr>
          <a:xfrm>
            <a:off x="6172200" y="907445"/>
            <a:ext cx="5657606" cy="823912"/>
          </a:xfrm>
        </p:spPr>
        <p:txBody>
          <a:bodyPr/>
          <a:lstStyle/>
          <a:p>
            <a:r>
              <a:rPr lang="en-GB"/>
              <a:t>Beamline improvements</a:t>
            </a:r>
          </a:p>
        </p:txBody>
      </p:sp>
      <p:sp>
        <p:nvSpPr>
          <p:cNvPr id="9" name="Content Placeholder 8">
            <a:extLst>
              <a:ext uri="{FF2B5EF4-FFF2-40B4-BE49-F238E27FC236}">
                <a16:creationId xmlns:a16="http://schemas.microsoft.com/office/drawing/2014/main" id="{E6427604-B0DC-4556-8F6A-AACAC74B22BC}"/>
              </a:ext>
            </a:extLst>
          </p:cNvPr>
          <p:cNvSpPr>
            <a:spLocks noGrp="1"/>
          </p:cNvSpPr>
          <p:nvPr>
            <p:ph sz="quarter" idx="4"/>
          </p:nvPr>
        </p:nvSpPr>
        <p:spPr>
          <a:xfrm>
            <a:off x="5697782" y="1730167"/>
            <a:ext cx="5657606" cy="3684588"/>
          </a:xfrm>
        </p:spPr>
        <p:txBody>
          <a:bodyPr/>
          <a:lstStyle/>
          <a:p>
            <a:pPr lvl="1"/>
            <a:r>
              <a:rPr lang="en-GB"/>
              <a:t>Pulse slicer reducing muon pulse length to ~10ns</a:t>
            </a:r>
          </a:p>
          <a:p>
            <a:pPr lvl="1"/>
            <a:r>
              <a:rPr lang="en-GB"/>
              <a:t>Spin rotators allowing higher transverse field experiments</a:t>
            </a:r>
          </a:p>
        </p:txBody>
      </p:sp>
      <p:pic>
        <p:nvPicPr>
          <p:cNvPr id="6152" name="Picture 8" descr="image006">
            <a:extLst>
              <a:ext uri="{FF2B5EF4-FFF2-40B4-BE49-F238E27FC236}">
                <a16:creationId xmlns:a16="http://schemas.microsoft.com/office/drawing/2014/main" id="{67512AED-411F-961A-4068-B0CEB3CB1E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4456" y="3246895"/>
            <a:ext cx="5033585" cy="2836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4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AA4F84F4-4529-BED9-2775-AA730EB1F8E2}"/>
              </a:ext>
            </a:extLst>
          </p:cNvPr>
          <p:cNvGrpSpPr>
            <a:grpSpLocks/>
          </p:cNvGrpSpPr>
          <p:nvPr/>
        </p:nvGrpSpPr>
        <p:grpSpPr bwMode="auto">
          <a:xfrm>
            <a:off x="628650" y="1099221"/>
            <a:ext cx="4704321" cy="4098884"/>
            <a:chOff x="2827" y="647"/>
            <a:chExt cx="2642" cy="2300"/>
          </a:xfrm>
        </p:grpSpPr>
        <p:pic>
          <p:nvPicPr>
            <p:cNvPr id="8" name="Picture 7" descr="ISIS_annrep07">
              <a:extLst>
                <a:ext uri="{FF2B5EF4-FFF2-40B4-BE49-F238E27FC236}">
                  <a16:creationId xmlns:a16="http://schemas.microsoft.com/office/drawing/2014/main" id="{F042CC9B-6EEF-8A01-D7F9-B5EA956F047A}"/>
                </a:ext>
              </a:extLst>
            </p:cNvPr>
            <p:cNvPicPr>
              <a:picLocks noChangeAspect="1" noChangeArrowheads="1"/>
            </p:cNvPicPr>
            <p:nvPr/>
          </p:nvPicPr>
          <p:blipFill>
            <a:blip r:embed="rId2" cstate="print"/>
            <a:srcRect l="49129" t="56134" r="22862" b="23541"/>
            <a:stretch>
              <a:fillRect/>
            </a:stretch>
          </p:blipFill>
          <p:spPr bwMode="auto">
            <a:xfrm>
              <a:off x="2827" y="693"/>
              <a:ext cx="2446" cy="2157"/>
            </a:xfrm>
            <a:prstGeom prst="rect">
              <a:avLst/>
            </a:prstGeom>
            <a:noFill/>
            <a:ln w="9525">
              <a:noFill/>
              <a:miter lim="800000"/>
              <a:headEnd/>
              <a:tailEnd/>
            </a:ln>
          </p:spPr>
        </p:pic>
        <p:sp>
          <p:nvSpPr>
            <p:cNvPr id="9" name="Rectangle 8">
              <a:extLst>
                <a:ext uri="{FF2B5EF4-FFF2-40B4-BE49-F238E27FC236}">
                  <a16:creationId xmlns:a16="http://schemas.microsoft.com/office/drawing/2014/main" id="{1C69B7AE-C3B0-0E88-58AE-8DCBA40AE368}"/>
                </a:ext>
              </a:extLst>
            </p:cNvPr>
            <p:cNvSpPr>
              <a:spLocks noChangeArrowheads="1"/>
            </p:cNvSpPr>
            <p:nvPr/>
          </p:nvSpPr>
          <p:spPr bwMode="auto">
            <a:xfrm>
              <a:off x="4709" y="2346"/>
              <a:ext cx="391" cy="601"/>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10" name="Rectangle 9">
              <a:extLst>
                <a:ext uri="{FF2B5EF4-FFF2-40B4-BE49-F238E27FC236}">
                  <a16:creationId xmlns:a16="http://schemas.microsoft.com/office/drawing/2014/main" id="{731048B6-7A11-104C-265C-FEE087352CCC}"/>
                </a:ext>
              </a:extLst>
            </p:cNvPr>
            <p:cNvSpPr>
              <a:spLocks noChangeArrowheads="1"/>
            </p:cNvSpPr>
            <p:nvPr/>
          </p:nvSpPr>
          <p:spPr bwMode="auto">
            <a:xfrm>
              <a:off x="4986" y="1979"/>
              <a:ext cx="391" cy="916"/>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11" name="Rectangle 10">
              <a:extLst>
                <a:ext uri="{FF2B5EF4-FFF2-40B4-BE49-F238E27FC236}">
                  <a16:creationId xmlns:a16="http://schemas.microsoft.com/office/drawing/2014/main" id="{6FB2C26A-9692-3773-E5C6-DF9184E66883}"/>
                </a:ext>
              </a:extLst>
            </p:cNvPr>
            <p:cNvSpPr>
              <a:spLocks noChangeArrowheads="1"/>
            </p:cNvSpPr>
            <p:nvPr/>
          </p:nvSpPr>
          <p:spPr bwMode="auto">
            <a:xfrm>
              <a:off x="4883" y="647"/>
              <a:ext cx="586" cy="582"/>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grpSp>
      <p:sp>
        <p:nvSpPr>
          <p:cNvPr id="13" name="TextBox 12">
            <a:extLst>
              <a:ext uri="{FF2B5EF4-FFF2-40B4-BE49-F238E27FC236}">
                <a16:creationId xmlns:a16="http://schemas.microsoft.com/office/drawing/2014/main" id="{9D64AE6D-0C99-509F-D6B7-0722A44F07EE}"/>
              </a:ext>
            </a:extLst>
          </p:cNvPr>
          <p:cNvSpPr txBox="1"/>
          <p:nvPr/>
        </p:nvSpPr>
        <p:spPr>
          <a:xfrm>
            <a:off x="5189431" y="679025"/>
            <a:ext cx="6984369" cy="5909310"/>
          </a:xfrm>
          <a:prstGeom prst="rect">
            <a:avLst/>
          </a:prstGeom>
          <a:noFill/>
        </p:spPr>
        <p:txBody>
          <a:bodyPr wrap="square" rtlCol="0">
            <a:spAutoFit/>
          </a:bodyPr>
          <a:lstStyle/>
          <a:p>
            <a:r>
              <a:rPr lang="en-GB" b="1" dirty="0"/>
              <a:t>Seven</a:t>
            </a:r>
            <a:r>
              <a:rPr lang="en-GB" dirty="0"/>
              <a:t> dilution fridge inserts (40mK -300 K)</a:t>
            </a:r>
          </a:p>
          <a:p>
            <a:r>
              <a:rPr lang="en-GB" b="1" dirty="0"/>
              <a:t>Six</a:t>
            </a:r>
            <a:r>
              <a:rPr lang="en-GB" dirty="0"/>
              <a:t> 3He insert (0.3 – 300 K)</a:t>
            </a:r>
          </a:p>
          <a:p>
            <a:r>
              <a:rPr lang="en-GB" b="1" dirty="0"/>
              <a:t>One</a:t>
            </a:r>
            <a:r>
              <a:rPr lang="en-GB" dirty="0"/>
              <a:t> bottom loading 3He (0.3-50 K)</a:t>
            </a:r>
          </a:p>
          <a:p>
            <a:r>
              <a:rPr lang="en-GB" b="1" dirty="0"/>
              <a:t>Eight</a:t>
            </a:r>
            <a:r>
              <a:rPr lang="en-GB" dirty="0"/>
              <a:t> He4 cryostats (+ 2 Janis) (1.5- 300 or 400K)</a:t>
            </a:r>
          </a:p>
          <a:p>
            <a:r>
              <a:rPr lang="en-GB" b="1" dirty="0"/>
              <a:t>Two</a:t>
            </a:r>
            <a:r>
              <a:rPr lang="en-GB" dirty="0"/>
              <a:t> mini cryostats (4- 400 K)</a:t>
            </a:r>
          </a:p>
          <a:p>
            <a:r>
              <a:rPr lang="en-GB" b="1" dirty="0"/>
              <a:t>One</a:t>
            </a:r>
            <a:r>
              <a:rPr lang="en-GB" dirty="0"/>
              <a:t> high temperature mini cryostat (10 – 600K)</a:t>
            </a:r>
          </a:p>
          <a:p>
            <a:r>
              <a:rPr lang="en-GB" b="1" dirty="0"/>
              <a:t>Two</a:t>
            </a:r>
            <a:r>
              <a:rPr lang="en-GB" dirty="0"/>
              <a:t> CCRs (10-600K)</a:t>
            </a:r>
          </a:p>
          <a:p>
            <a:endParaRPr lang="en-GB" dirty="0"/>
          </a:p>
          <a:p>
            <a:r>
              <a:rPr lang="en-GB" dirty="0"/>
              <a:t>Hot plate furnace (RT – 1000 K)</a:t>
            </a:r>
          </a:p>
          <a:p>
            <a:r>
              <a:rPr lang="en-GB" dirty="0"/>
              <a:t>Light furnace (RT- 1500 K) </a:t>
            </a:r>
          </a:p>
          <a:p>
            <a:endParaRPr lang="en-GB" dirty="0"/>
          </a:p>
          <a:p>
            <a:r>
              <a:rPr lang="en-GB" dirty="0"/>
              <a:t>Pressure Cell 0- 6.4 kbar 1.5-300 K</a:t>
            </a:r>
          </a:p>
          <a:p>
            <a:endParaRPr lang="en-GB" dirty="0"/>
          </a:p>
          <a:p>
            <a:r>
              <a:rPr lang="en-GB" dirty="0"/>
              <a:t>Laser variable wavelength</a:t>
            </a:r>
          </a:p>
          <a:p>
            <a:endParaRPr lang="en-GB" dirty="0"/>
          </a:p>
          <a:p>
            <a:r>
              <a:rPr lang="en-GB" dirty="0"/>
              <a:t>Pulse Stimuli: Radio Frequency, Electric Field, Light, Microwave, pulsed current</a:t>
            </a:r>
          </a:p>
          <a:p>
            <a:endParaRPr lang="en-GB" dirty="0"/>
          </a:p>
          <a:p>
            <a:r>
              <a:rPr lang="en-GB" dirty="0"/>
              <a:t>Chemistry freeze pump thaw</a:t>
            </a:r>
          </a:p>
          <a:p>
            <a:endParaRPr lang="en-GB" dirty="0"/>
          </a:p>
          <a:p>
            <a:r>
              <a:rPr lang="en-GB" dirty="0"/>
              <a:t>A range of Liquid and Gas cells</a:t>
            </a:r>
          </a:p>
        </p:txBody>
      </p:sp>
      <p:sp>
        <p:nvSpPr>
          <p:cNvPr id="3" name="Title 2">
            <a:extLst>
              <a:ext uri="{FF2B5EF4-FFF2-40B4-BE49-F238E27FC236}">
                <a16:creationId xmlns:a16="http://schemas.microsoft.com/office/drawing/2014/main" id="{6BE647DF-1997-61D9-6903-B04CCEB783AB}"/>
              </a:ext>
            </a:extLst>
          </p:cNvPr>
          <p:cNvSpPr>
            <a:spLocks noGrp="1"/>
          </p:cNvSpPr>
          <p:nvPr>
            <p:ph type="title" idx="4294967295"/>
          </p:nvPr>
        </p:nvSpPr>
        <p:spPr>
          <a:xfrm>
            <a:off x="0" y="365125"/>
            <a:ext cx="11087100" cy="473075"/>
          </a:xfrm>
        </p:spPr>
        <p:txBody>
          <a:bodyPr/>
          <a:lstStyle/>
          <a:p>
            <a:r>
              <a:rPr lang="en-GB" dirty="0"/>
              <a:t>Muon Sample Environment</a:t>
            </a:r>
            <a:br>
              <a:rPr lang="en-GB" dirty="0"/>
            </a:br>
            <a:endParaRPr lang="en-GB" dirty="0"/>
          </a:p>
        </p:txBody>
      </p:sp>
      <p:sp>
        <p:nvSpPr>
          <p:cNvPr id="5" name="Rectangle 4">
            <a:extLst>
              <a:ext uri="{FF2B5EF4-FFF2-40B4-BE49-F238E27FC236}">
                <a16:creationId xmlns:a16="http://schemas.microsoft.com/office/drawing/2014/main" id="{929B5442-BEFD-DFAD-D5A3-6BA2752511C1}"/>
              </a:ext>
            </a:extLst>
          </p:cNvPr>
          <p:cNvSpPr>
            <a:spLocks noChangeArrowheads="1"/>
          </p:cNvSpPr>
          <p:nvPr/>
        </p:nvSpPr>
        <p:spPr bwMode="auto">
          <a:xfrm>
            <a:off x="4154220" y="962888"/>
            <a:ext cx="1043426" cy="1037196"/>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Tree>
    <p:extLst>
      <p:ext uri="{BB962C8B-B14F-4D97-AF65-F5344CB8AC3E}">
        <p14:creationId xmlns:p14="http://schemas.microsoft.com/office/powerpoint/2010/main" val="258379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6153CC-1F35-7936-046F-17C4F0CADD2F}"/>
              </a:ext>
            </a:extLst>
          </p:cNvPr>
          <p:cNvSpPr txBox="1"/>
          <p:nvPr/>
        </p:nvSpPr>
        <p:spPr>
          <a:xfrm>
            <a:off x="380806" y="245473"/>
            <a:ext cx="8279295" cy="523220"/>
          </a:xfrm>
          <a:prstGeom prst="rect">
            <a:avLst/>
          </a:prstGeom>
          <a:noFill/>
        </p:spPr>
        <p:txBody>
          <a:bodyPr wrap="square" rtlCol="0">
            <a:spAutoFit/>
          </a:bodyPr>
          <a:lstStyle/>
          <a:p>
            <a:r>
              <a:rPr lang="en-GB" sz="2800">
                <a:solidFill>
                  <a:srgbClr val="002060"/>
                </a:solidFill>
                <a:latin typeface="Arial" panose="020B0604020202020204" pitchFamily="34" charset="0"/>
                <a:cs typeface="Arial" panose="020B0604020202020204" pitchFamily="34" charset="0"/>
              </a:rPr>
              <a:t>Endeavour Science</a:t>
            </a:r>
          </a:p>
        </p:txBody>
      </p:sp>
      <p:sp>
        <p:nvSpPr>
          <p:cNvPr id="9" name="TextBox 8">
            <a:extLst>
              <a:ext uri="{FF2B5EF4-FFF2-40B4-BE49-F238E27FC236}">
                <a16:creationId xmlns:a16="http://schemas.microsoft.com/office/drawing/2014/main" id="{E6423C10-1BF2-CC4F-02FE-D29444C02240}"/>
              </a:ext>
            </a:extLst>
          </p:cNvPr>
          <p:cNvSpPr txBox="1"/>
          <p:nvPr/>
        </p:nvSpPr>
        <p:spPr>
          <a:xfrm>
            <a:off x="7106832" y="4813118"/>
            <a:ext cx="2850776" cy="830997"/>
          </a:xfrm>
          <a:prstGeom prst="rect">
            <a:avLst/>
          </a:prstGeom>
          <a:noFill/>
          <a:ln>
            <a:solidFill>
              <a:srgbClr val="003088"/>
            </a:solidFill>
          </a:ln>
        </p:spPr>
        <p:txBody>
          <a:bodyPr wrap="square" rtlCol="0">
            <a:spAutoFit/>
          </a:bodyPr>
          <a:lstStyle/>
          <a:p>
            <a:pPr algn="ctr"/>
            <a:endParaRPr lang="en-GB" sz="2400">
              <a:latin typeface="Calibri" panose="020F0502020204030204" pitchFamily="34" charset="0"/>
              <a:cs typeface="Calibri" panose="020F0502020204030204" pitchFamily="34" charset="0"/>
            </a:endParaRPr>
          </a:p>
          <a:p>
            <a:pPr algn="ctr"/>
            <a:endParaRPr lang="en-GB" sz="2400">
              <a:latin typeface="Calibri" panose="020F0502020204030204" pitchFamily="34" charset="0"/>
              <a:cs typeface="Calibri" panose="020F0502020204030204" pitchFamily="34" charset="0"/>
            </a:endParaRPr>
          </a:p>
        </p:txBody>
      </p:sp>
      <p:sp>
        <p:nvSpPr>
          <p:cNvPr id="6" name="Content Placeholder 6">
            <a:extLst>
              <a:ext uri="{FF2B5EF4-FFF2-40B4-BE49-F238E27FC236}">
                <a16:creationId xmlns:a16="http://schemas.microsoft.com/office/drawing/2014/main" id="{C3D8E942-72D9-C653-607E-9952A52EFA10}"/>
              </a:ext>
            </a:extLst>
          </p:cNvPr>
          <p:cNvSpPr txBox="1">
            <a:spLocks/>
          </p:cNvSpPr>
          <p:nvPr/>
        </p:nvSpPr>
        <p:spPr>
          <a:xfrm>
            <a:off x="251633" y="1005072"/>
            <a:ext cx="5657605"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a:p>
          <a:p>
            <a:pPr marL="0" indent="0">
              <a:buNone/>
            </a:pPr>
            <a:r>
              <a:rPr lang="en-GB"/>
              <a:t>Materials for the Future</a:t>
            </a:r>
          </a:p>
          <a:p>
            <a:pPr lvl="1"/>
            <a:r>
              <a:rPr lang="en-GB"/>
              <a:t>Improved catalysis</a:t>
            </a:r>
          </a:p>
          <a:p>
            <a:pPr lvl="1"/>
            <a:r>
              <a:rPr lang="en-GB"/>
              <a:t>Semiconductors</a:t>
            </a:r>
          </a:p>
          <a:p>
            <a:pPr lvl="1"/>
            <a:r>
              <a:rPr lang="en-GB"/>
              <a:t>Glasses</a:t>
            </a:r>
          </a:p>
          <a:p>
            <a:pPr lvl="1"/>
            <a:r>
              <a:rPr lang="en-GB"/>
              <a:t>Spintronics</a:t>
            </a:r>
          </a:p>
          <a:p>
            <a:pPr lvl="1"/>
            <a:r>
              <a:rPr lang="en-GB"/>
              <a:t>Superconductors</a:t>
            </a:r>
          </a:p>
          <a:p>
            <a:pPr lvl="1"/>
            <a:r>
              <a:rPr lang="en-GB"/>
              <a:t>Thin films</a:t>
            </a:r>
          </a:p>
          <a:p>
            <a:pPr lvl="1"/>
            <a:r>
              <a:rPr lang="en-GB"/>
              <a:t>Magnetic materials</a:t>
            </a:r>
          </a:p>
        </p:txBody>
      </p:sp>
      <p:sp>
        <p:nvSpPr>
          <p:cNvPr id="7" name="Content Placeholder 6">
            <a:extLst>
              <a:ext uri="{FF2B5EF4-FFF2-40B4-BE49-F238E27FC236}">
                <a16:creationId xmlns:a16="http://schemas.microsoft.com/office/drawing/2014/main" id="{9ABC476C-572C-BB9F-0DB8-C82A6DFD0329}"/>
              </a:ext>
            </a:extLst>
          </p:cNvPr>
          <p:cNvSpPr txBox="1">
            <a:spLocks/>
          </p:cNvSpPr>
          <p:nvPr/>
        </p:nvSpPr>
        <p:spPr>
          <a:xfrm>
            <a:off x="3660984" y="1005072"/>
            <a:ext cx="3931794"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a:p>
          <a:p>
            <a:pPr marL="0" indent="0">
              <a:buNone/>
            </a:pPr>
            <a:r>
              <a:rPr lang="en-GB"/>
              <a:t>Clean Growth</a:t>
            </a:r>
          </a:p>
          <a:p>
            <a:pPr lvl="1"/>
            <a:r>
              <a:rPr lang="en-GB"/>
              <a:t>Battery materials and other energy storage</a:t>
            </a:r>
          </a:p>
          <a:p>
            <a:pPr lvl="1"/>
            <a:r>
              <a:rPr lang="en-GB"/>
              <a:t>H-storage</a:t>
            </a:r>
          </a:p>
          <a:p>
            <a:pPr lvl="1"/>
            <a:r>
              <a:rPr lang="en-GB"/>
              <a:t>Carbon capture materials</a:t>
            </a:r>
          </a:p>
          <a:p>
            <a:pPr lvl="1"/>
            <a:r>
              <a:rPr lang="en-GB"/>
              <a:t>New materials for power plants, fusion, wind turbines</a:t>
            </a:r>
          </a:p>
          <a:p>
            <a:pPr lvl="1"/>
            <a:r>
              <a:rPr lang="en-GB"/>
              <a:t>Lighter, stronger materials</a:t>
            </a:r>
          </a:p>
          <a:p>
            <a:pPr lvl="1"/>
            <a:r>
              <a:rPr lang="en-GB"/>
              <a:t>New solar cell materials</a:t>
            </a:r>
          </a:p>
        </p:txBody>
      </p:sp>
      <p:sp>
        <p:nvSpPr>
          <p:cNvPr id="8" name="Content Placeholder 6">
            <a:extLst>
              <a:ext uri="{FF2B5EF4-FFF2-40B4-BE49-F238E27FC236}">
                <a16:creationId xmlns:a16="http://schemas.microsoft.com/office/drawing/2014/main" id="{DF6FE186-247B-CCE9-22D2-366E4A689EB9}"/>
              </a:ext>
            </a:extLst>
          </p:cNvPr>
          <p:cNvSpPr txBox="1">
            <a:spLocks/>
          </p:cNvSpPr>
          <p:nvPr/>
        </p:nvSpPr>
        <p:spPr>
          <a:xfrm>
            <a:off x="7800695" y="999491"/>
            <a:ext cx="3273169"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a:p>
          <a:p>
            <a:pPr marL="0" indent="0">
              <a:buNone/>
            </a:pPr>
            <a:r>
              <a:rPr lang="en-GB"/>
              <a:t>Biosciences &amp; Health</a:t>
            </a:r>
          </a:p>
          <a:p>
            <a:pPr lvl="1"/>
            <a:r>
              <a:rPr lang="en-GB"/>
              <a:t>Seeing H in proteins and biomolecules</a:t>
            </a:r>
          </a:p>
          <a:p>
            <a:pPr lvl="1"/>
            <a:r>
              <a:rPr lang="en-GB"/>
              <a:t>Studying complex, multi-component samples</a:t>
            </a:r>
          </a:p>
          <a:p>
            <a:pPr lvl="1"/>
            <a:r>
              <a:rPr lang="en-GB"/>
              <a:t>Structure and dynamics</a:t>
            </a:r>
          </a:p>
        </p:txBody>
      </p:sp>
      <p:sp>
        <p:nvSpPr>
          <p:cNvPr id="10" name="Content Placeholder 6">
            <a:extLst>
              <a:ext uri="{FF2B5EF4-FFF2-40B4-BE49-F238E27FC236}">
                <a16:creationId xmlns:a16="http://schemas.microsoft.com/office/drawing/2014/main" id="{FD80CB77-EE4E-DEAC-B7F2-923434F3BD65}"/>
              </a:ext>
            </a:extLst>
          </p:cNvPr>
          <p:cNvSpPr txBox="1">
            <a:spLocks/>
          </p:cNvSpPr>
          <p:nvPr/>
        </p:nvSpPr>
        <p:spPr>
          <a:xfrm>
            <a:off x="7434935" y="4473503"/>
            <a:ext cx="3931794"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a:p>
          <a:p>
            <a:pPr marL="0" indent="0">
              <a:buNone/>
            </a:pPr>
            <a:r>
              <a:rPr lang="en-GB"/>
              <a:t>+ international</a:t>
            </a:r>
          </a:p>
          <a:p>
            <a:pPr marL="0" indent="0">
              <a:buNone/>
            </a:pPr>
            <a:r>
              <a:rPr lang="en-GB"/>
              <a:t>+ training</a:t>
            </a:r>
          </a:p>
        </p:txBody>
      </p:sp>
    </p:spTree>
    <p:extLst>
      <p:ext uri="{BB962C8B-B14F-4D97-AF65-F5344CB8AC3E}">
        <p14:creationId xmlns:p14="http://schemas.microsoft.com/office/powerpoint/2010/main" val="415175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E9C507-353D-353F-3524-2DA539EF3D58}"/>
              </a:ext>
            </a:extLst>
          </p:cNvPr>
          <p:cNvPicPr>
            <a:picLocks noChangeAspect="1"/>
          </p:cNvPicPr>
          <p:nvPr/>
        </p:nvPicPr>
        <p:blipFill>
          <a:blip r:embed="rId2"/>
          <a:stretch>
            <a:fillRect/>
          </a:stretch>
        </p:blipFill>
        <p:spPr>
          <a:xfrm>
            <a:off x="4060005" y="2044060"/>
            <a:ext cx="6901305" cy="3573319"/>
          </a:xfrm>
          <a:prstGeom prst="rect">
            <a:avLst/>
          </a:prstGeom>
        </p:spPr>
      </p:pic>
      <p:sp>
        <p:nvSpPr>
          <p:cNvPr id="2" name="Title 1">
            <a:extLst>
              <a:ext uri="{FF2B5EF4-FFF2-40B4-BE49-F238E27FC236}">
                <a16:creationId xmlns:a16="http://schemas.microsoft.com/office/drawing/2014/main" id="{062E4975-5CD4-2A8D-A079-4FD5B7E45846}"/>
              </a:ext>
            </a:extLst>
          </p:cNvPr>
          <p:cNvSpPr>
            <a:spLocks noGrp="1"/>
          </p:cNvSpPr>
          <p:nvPr>
            <p:ph type="title"/>
          </p:nvPr>
        </p:nvSpPr>
        <p:spPr/>
        <p:txBody>
          <a:bodyPr/>
          <a:lstStyle/>
          <a:p>
            <a:r>
              <a:rPr lang="en-GB"/>
              <a:t>Exploiting RIKEN-RAL beamline capabilities</a:t>
            </a:r>
          </a:p>
        </p:txBody>
      </p:sp>
      <p:sp>
        <p:nvSpPr>
          <p:cNvPr id="3" name="TextBox 2">
            <a:extLst>
              <a:ext uri="{FF2B5EF4-FFF2-40B4-BE49-F238E27FC236}">
                <a16:creationId xmlns:a16="http://schemas.microsoft.com/office/drawing/2014/main" id="{164D5BDC-AC8F-36A3-23C0-095FAC139E6B}"/>
              </a:ext>
            </a:extLst>
          </p:cNvPr>
          <p:cNvSpPr txBox="1"/>
          <p:nvPr/>
        </p:nvSpPr>
        <p:spPr>
          <a:xfrm>
            <a:off x="641838" y="1279281"/>
            <a:ext cx="4294765" cy="3693319"/>
          </a:xfrm>
          <a:prstGeom prst="rect">
            <a:avLst/>
          </a:prstGeom>
          <a:noFill/>
        </p:spPr>
        <p:txBody>
          <a:bodyPr wrap="none" rtlCol="0">
            <a:spAutoFit/>
          </a:bodyPr>
          <a:lstStyle/>
          <a:p>
            <a:r>
              <a:rPr lang="en-GB"/>
              <a:t>Exploiting unique capabilities</a:t>
            </a:r>
          </a:p>
          <a:p>
            <a:endParaRPr lang="en-GB"/>
          </a:p>
          <a:p>
            <a:r>
              <a:rPr lang="en-GB"/>
              <a:t>	+ and – spin relaxation experiments</a:t>
            </a:r>
          </a:p>
          <a:p>
            <a:endParaRPr lang="en-GB"/>
          </a:p>
          <a:p>
            <a:r>
              <a:rPr lang="en-GB"/>
              <a:t>	High momentum e.g. Pressure</a:t>
            </a:r>
          </a:p>
          <a:p>
            <a:endParaRPr lang="en-GB"/>
          </a:p>
          <a:p>
            <a:r>
              <a:rPr lang="en-GB"/>
              <a:t>	Elemental analysis</a:t>
            </a:r>
          </a:p>
          <a:p>
            <a:endParaRPr lang="en-GB"/>
          </a:p>
          <a:p>
            <a:r>
              <a:rPr lang="en-GB"/>
              <a:t>	FAMU</a:t>
            </a:r>
          </a:p>
          <a:p>
            <a:endParaRPr lang="en-GB"/>
          </a:p>
          <a:p>
            <a:r>
              <a:rPr lang="en-GB"/>
              <a:t>	Electronic irradiation</a:t>
            </a:r>
          </a:p>
          <a:p>
            <a:endParaRPr lang="en-GB"/>
          </a:p>
          <a:p>
            <a:r>
              <a:rPr lang="en-GB"/>
              <a:t>	</a:t>
            </a:r>
          </a:p>
        </p:txBody>
      </p:sp>
      <p:pic>
        <p:nvPicPr>
          <p:cNvPr id="4" name="Picture 3">
            <a:extLst>
              <a:ext uri="{FF2B5EF4-FFF2-40B4-BE49-F238E27FC236}">
                <a16:creationId xmlns:a16="http://schemas.microsoft.com/office/drawing/2014/main" id="{03898946-147B-30B3-FE47-CAF6BFF1F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63" y="837488"/>
            <a:ext cx="3580360" cy="2751617"/>
          </a:xfrm>
          <a:prstGeom prst="rect">
            <a:avLst/>
          </a:prstGeom>
        </p:spPr>
      </p:pic>
      <p:pic>
        <p:nvPicPr>
          <p:cNvPr id="5" name="Picture 2">
            <a:extLst>
              <a:ext uri="{FF2B5EF4-FFF2-40B4-BE49-F238E27FC236}">
                <a16:creationId xmlns:a16="http://schemas.microsoft.com/office/drawing/2014/main" id="{B6391390-3284-FC2C-6210-88575001BD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5449" y="1459640"/>
            <a:ext cx="1285145" cy="124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88824A3A-4F0E-C453-CF43-6A79DFE548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3923" y="1459641"/>
            <a:ext cx="1277387" cy="124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4">
            <a:extLst>
              <a:ext uri="{FF2B5EF4-FFF2-40B4-BE49-F238E27FC236}">
                <a16:creationId xmlns:a16="http://schemas.microsoft.com/office/drawing/2014/main" id="{E458DF24-ABAF-A19F-E881-DDA2A9C346AB}"/>
              </a:ext>
            </a:extLst>
          </p:cNvPr>
          <p:cNvSpPr txBox="1">
            <a:spLocks/>
          </p:cNvSpPr>
          <p:nvPr/>
        </p:nvSpPr>
        <p:spPr>
          <a:xfrm>
            <a:off x="5249718" y="6080986"/>
            <a:ext cx="11087100" cy="47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a:lstStyle>
          <a:p>
            <a:r>
              <a:rPr lang="en-GB" sz="1400"/>
              <a:t>Depth Profiling Julia </a:t>
            </a:r>
            <a:r>
              <a:rPr lang="en-GB" sz="1400" err="1"/>
              <a:t>Domna</a:t>
            </a:r>
            <a:r>
              <a:rPr lang="en-GB" sz="1400"/>
              <a:t> 3rd Century coin - CE 211 to 217</a:t>
            </a:r>
          </a:p>
        </p:txBody>
      </p:sp>
      <p:pic>
        <p:nvPicPr>
          <p:cNvPr id="10" name="Picture 9">
            <a:extLst>
              <a:ext uri="{FF2B5EF4-FFF2-40B4-BE49-F238E27FC236}">
                <a16:creationId xmlns:a16="http://schemas.microsoft.com/office/drawing/2014/main" id="{135EE4D3-AEDB-E650-ACBB-BDBF02EF16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0723" y="3205665"/>
            <a:ext cx="3860540" cy="2960962"/>
          </a:xfrm>
          <a:prstGeom prst="rect">
            <a:avLst/>
          </a:prstGeom>
        </p:spPr>
      </p:pic>
      <p:pic>
        <p:nvPicPr>
          <p:cNvPr id="16" name="Picture 15">
            <a:extLst>
              <a:ext uri="{FF2B5EF4-FFF2-40B4-BE49-F238E27FC236}">
                <a16:creationId xmlns:a16="http://schemas.microsoft.com/office/drawing/2014/main" id="{5E699A19-25BF-33BF-86E6-AB17C7669A02}"/>
              </a:ext>
            </a:extLst>
          </p:cNvPr>
          <p:cNvPicPr>
            <a:picLocks noChangeAspect="1"/>
          </p:cNvPicPr>
          <p:nvPr/>
        </p:nvPicPr>
        <p:blipFill>
          <a:blip r:embed="rId7"/>
          <a:stretch>
            <a:fillRect/>
          </a:stretch>
        </p:blipFill>
        <p:spPr>
          <a:xfrm>
            <a:off x="5505902" y="1102974"/>
            <a:ext cx="5067560" cy="4464279"/>
          </a:xfrm>
          <a:prstGeom prst="rect">
            <a:avLst/>
          </a:prstGeom>
        </p:spPr>
      </p:pic>
      <p:pic>
        <p:nvPicPr>
          <p:cNvPr id="17" name="Picture 16">
            <a:extLst>
              <a:ext uri="{FF2B5EF4-FFF2-40B4-BE49-F238E27FC236}">
                <a16:creationId xmlns:a16="http://schemas.microsoft.com/office/drawing/2014/main" id="{C28E4316-0F56-35B8-D89C-8DD750B56523}"/>
              </a:ext>
            </a:extLst>
          </p:cNvPr>
          <p:cNvPicPr>
            <a:picLocks noChangeAspect="1"/>
          </p:cNvPicPr>
          <p:nvPr/>
        </p:nvPicPr>
        <p:blipFill>
          <a:blip r:embed="rId8"/>
          <a:stretch>
            <a:fillRect/>
          </a:stretch>
        </p:blipFill>
        <p:spPr>
          <a:xfrm>
            <a:off x="5249718" y="1318577"/>
            <a:ext cx="5162550" cy="3943350"/>
          </a:xfrm>
          <a:prstGeom prst="rect">
            <a:avLst/>
          </a:prstGeom>
        </p:spPr>
      </p:pic>
      <p:pic>
        <p:nvPicPr>
          <p:cNvPr id="14" name="Picture 13">
            <a:extLst>
              <a:ext uri="{FF2B5EF4-FFF2-40B4-BE49-F238E27FC236}">
                <a16:creationId xmlns:a16="http://schemas.microsoft.com/office/drawing/2014/main" id="{CF799C9E-FBA9-F5D1-467E-AAC2C78D4C6D}"/>
              </a:ext>
            </a:extLst>
          </p:cNvPr>
          <p:cNvPicPr>
            <a:picLocks noChangeAspect="1"/>
          </p:cNvPicPr>
          <p:nvPr/>
        </p:nvPicPr>
        <p:blipFill>
          <a:blip r:embed="rId9"/>
          <a:stretch>
            <a:fillRect/>
          </a:stretch>
        </p:blipFill>
        <p:spPr>
          <a:xfrm>
            <a:off x="3823065" y="3003147"/>
            <a:ext cx="6750397" cy="2082907"/>
          </a:xfrm>
          <a:prstGeom prst="rect">
            <a:avLst/>
          </a:prstGeom>
        </p:spPr>
      </p:pic>
    </p:spTree>
    <p:extLst>
      <p:ext uri="{BB962C8B-B14F-4D97-AF65-F5344CB8AC3E}">
        <p14:creationId xmlns:p14="http://schemas.microsoft.com/office/powerpoint/2010/main" val="400375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xit" presetSubtype="0" fill="hold"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par>
                                <p:cTn id="42" presetID="10" presetClass="exit" presetSubtype="0" fill="hold"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Effect transition="in" filter="fade">
                                      <p:cBhvr>
                                        <p:cTn id="67" dur="500"/>
                                        <p:tgtEl>
                                          <p:spTgt spid="3">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xit" presetSubtype="0" fill="hold"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3">
                                            <p:txEl>
                                              <p:pRg st="10" end="10"/>
                                            </p:txEl>
                                          </p:spTgt>
                                        </p:tgtEl>
                                        <p:attrNameLst>
                                          <p:attrName>style.visibility</p:attrName>
                                        </p:attrNameLst>
                                      </p:cBhvr>
                                      <p:to>
                                        <p:strVal val="visible"/>
                                      </p:to>
                                    </p:set>
                                    <p:animEffect transition="in" filter="fade">
                                      <p:cBhvr>
                                        <p:cTn id="7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872847" y="1032034"/>
            <a:ext cx="10777286" cy="4651092"/>
          </a:xfrm>
          <a:prstGeom prst="rect">
            <a:avLst/>
          </a:prstGeom>
        </p:spPr>
      </p:pic>
      <p:sp>
        <p:nvSpPr>
          <p:cNvPr id="2" name="Title 1"/>
          <p:cNvSpPr>
            <a:spLocks noGrp="1"/>
          </p:cNvSpPr>
          <p:nvPr>
            <p:ph type="title"/>
          </p:nvPr>
        </p:nvSpPr>
        <p:spPr/>
        <p:txBody>
          <a:bodyPr/>
          <a:lstStyle/>
          <a:p>
            <a:r>
              <a:rPr lang="en-GB"/>
              <a:t>Super MuSR FY 23/24 Progress</a:t>
            </a:r>
          </a:p>
        </p:txBody>
      </p:sp>
      <p:sp>
        <p:nvSpPr>
          <p:cNvPr id="5" name="Explosion 2 4"/>
          <p:cNvSpPr/>
          <p:nvPr/>
        </p:nvSpPr>
        <p:spPr>
          <a:xfrm>
            <a:off x="8924229" y="1403800"/>
            <a:ext cx="3520224" cy="135172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Contract placed pulse slicer pulsed power supply</a:t>
            </a:r>
          </a:p>
        </p:txBody>
      </p:sp>
      <p:sp>
        <p:nvSpPr>
          <p:cNvPr id="6" name="Explosion 2 5"/>
          <p:cNvSpPr/>
          <p:nvPr/>
        </p:nvSpPr>
        <p:spPr>
          <a:xfrm>
            <a:off x="8328938" y="2417948"/>
            <a:ext cx="3854580" cy="147536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Receipted ~£600k for design and large components on PS </a:t>
            </a:r>
            <a:r>
              <a:rPr lang="en-GB" sz="1200" err="1"/>
              <a:t>PS</a:t>
            </a:r>
            <a:endParaRPr lang="en-GB" sz="1200"/>
          </a:p>
        </p:txBody>
      </p:sp>
      <p:sp>
        <p:nvSpPr>
          <p:cNvPr id="8" name="Explosion 2 7"/>
          <p:cNvSpPr/>
          <p:nvPr/>
        </p:nvSpPr>
        <p:spPr>
          <a:xfrm>
            <a:off x="8720006" y="-87928"/>
            <a:ext cx="3595041" cy="178954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Bought DC power supplies for Steering magnets and sample magnets</a:t>
            </a:r>
          </a:p>
        </p:txBody>
      </p:sp>
      <p:sp>
        <p:nvSpPr>
          <p:cNvPr id="9" name="Explosion 2 8"/>
          <p:cNvSpPr/>
          <p:nvPr/>
        </p:nvSpPr>
        <p:spPr>
          <a:xfrm>
            <a:off x="-86164" y="1050175"/>
            <a:ext cx="2542324" cy="1276680"/>
          </a:xfrm>
          <a:prstGeom prst="irregularSeal2">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Final Design Review for Spin Rotator</a:t>
            </a:r>
          </a:p>
        </p:txBody>
      </p:sp>
      <p:sp>
        <p:nvSpPr>
          <p:cNvPr id="10" name="Explosion 2 9"/>
          <p:cNvSpPr/>
          <p:nvPr/>
        </p:nvSpPr>
        <p:spPr>
          <a:xfrm>
            <a:off x="78766" y="2549074"/>
            <a:ext cx="2542324" cy="1276680"/>
          </a:xfrm>
          <a:prstGeom prst="irregularSeal2">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Final Design Review for Quadrupoles</a:t>
            </a:r>
          </a:p>
        </p:txBody>
      </p:sp>
      <p:sp>
        <p:nvSpPr>
          <p:cNvPr id="11" name="Explosion 2 10"/>
          <p:cNvSpPr/>
          <p:nvPr/>
        </p:nvSpPr>
        <p:spPr>
          <a:xfrm>
            <a:off x="975381" y="4602378"/>
            <a:ext cx="2855199" cy="1276680"/>
          </a:xfrm>
          <a:prstGeom prst="irregularSeal2">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Critical Design Review for Pulse Slicer</a:t>
            </a:r>
          </a:p>
        </p:txBody>
      </p:sp>
      <p:sp>
        <p:nvSpPr>
          <p:cNvPr id="13" name="Explosion 2 12"/>
          <p:cNvSpPr/>
          <p:nvPr/>
        </p:nvSpPr>
        <p:spPr>
          <a:xfrm>
            <a:off x="2001606" y="850808"/>
            <a:ext cx="2855199" cy="1276680"/>
          </a:xfrm>
          <a:prstGeom prst="irregularSeal2">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Prelim. Design Review for Spectrometer</a:t>
            </a:r>
          </a:p>
        </p:txBody>
      </p:sp>
      <p:sp>
        <p:nvSpPr>
          <p:cNvPr id="14" name="Explosion 2 13"/>
          <p:cNvSpPr/>
          <p:nvPr/>
        </p:nvSpPr>
        <p:spPr>
          <a:xfrm>
            <a:off x="4725314" y="1542541"/>
            <a:ext cx="2728424" cy="1186498"/>
          </a:xfrm>
          <a:prstGeom prst="irregularSeal2">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Pulse Slicer Testing to de-risk</a:t>
            </a:r>
          </a:p>
        </p:txBody>
      </p:sp>
      <p:sp>
        <p:nvSpPr>
          <p:cNvPr id="15" name="Explosion 2 14"/>
          <p:cNvSpPr/>
          <p:nvPr/>
        </p:nvSpPr>
        <p:spPr>
          <a:xfrm>
            <a:off x="6637322" y="992103"/>
            <a:ext cx="2728424" cy="1186498"/>
          </a:xfrm>
          <a:prstGeom prst="irregularSeal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Bought Spin Rotator Feedthroughs</a:t>
            </a:r>
          </a:p>
        </p:txBody>
      </p:sp>
      <p:sp>
        <p:nvSpPr>
          <p:cNvPr id="16" name="Explosion 2 15"/>
          <p:cNvSpPr/>
          <p:nvPr/>
        </p:nvSpPr>
        <p:spPr>
          <a:xfrm>
            <a:off x="6521026" y="2040336"/>
            <a:ext cx="2939241" cy="1629438"/>
          </a:xfrm>
          <a:prstGeom prst="irregularSeal2">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Kicked off mechanical and electrical services design</a:t>
            </a:r>
          </a:p>
        </p:txBody>
      </p:sp>
      <p:sp>
        <p:nvSpPr>
          <p:cNvPr id="19" name="Explosion 2 18"/>
          <p:cNvSpPr/>
          <p:nvPr/>
        </p:nvSpPr>
        <p:spPr>
          <a:xfrm>
            <a:off x="5994706" y="3444749"/>
            <a:ext cx="3088859" cy="1186498"/>
          </a:xfrm>
          <a:prstGeom prst="irregularSeal2">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Vacuum Window testing kicked off</a:t>
            </a:r>
          </a:p>
        </p:txBody>
      </p:sp>
      <p:sp>
        <p:nvSpPr>
          <p:cNvPr id="20" name="Explosion 2 19"/>
          <p:cNvSpPr/>
          <p:nvPr/>
        </p:nvSpPr>
        <p:spPr>
          <a:xfrm>
            <a:off x="8810268" y="4902761"/>
            <a:ext cx="3106558" cy="151681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Ordered final digitisers and receipted 95%</a:t>
            </a:r>
          </a:p>
        </p:txBody>
      </p:sp>
      <p:sp>
        <p:nvSpPr>
          <p:cNvPr id="21" name="Explosion 2 20"/>
          <p:cNvSpPr/>
          <p:nvPr/>
        </p:nvSpPr>
        <p:spPr>
          <a:xfrm>
            <a:off x="6075990" y="5699752"/>
            <a:ext cx="3106558" cy="1121684"/>
          </a:xfrm>
          <a:prstGeom prst="irregularSeal2">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rPr>
              <a:t>R106 Pre-build space agreed</a:t>
            </a:r>
          </a:p>
        </p:txBody>
      </p:sp>
      <p:sp>
        <p:nvSpPr>
          <p:cNvPr id="22" name="Explosion 2 21"/>
          <p:cNvSpPr/>
          <p:nvPr/>
        </p:nvSpPr>
        <p:spPr>
          <a:xfrm>
            <a:off x="3913556" y="5703045"/>
            <a:ext cx="3106558" cy="1121684"/>
          </a:xfrm>
          <a:prstGeom prst="irregularSeal2">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Pulse Slicer PS change request approved</a:t>
            </a:r>
          </a:p>
        </p:txBody>
      </p:sp>
      <p:sp>
        <p:nvSpPr>
          <p:cNvPr id="23" name="Explosion 2 22"/>
          <p:cNvSpPr/>
          <p:nvPr/>
        </p:nvSpPr>
        <p:spPr>
          <a:xfrm>
            <a:off x="1667829" y="5702222"/>
            <a:ext cx="3106558" cy="1121684"/>
          </a:xfrm>
          <a:prstGeom prst="irregularSeal2">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Detectors change request approved</a:t>
            </a:r>
          </a:p>
        </p:txBody>
      </p:sp>
      <p:sp>
        <p:nvSpPr>
          <p:cNvPr id="24" name="Explosion 2 23"/>
          <p:cNvSpPr/>
          <p:nvPr/>
        </p:nvSpPr>
        <p:spPr>
          <a:xfrm>
            <a:off x="2228883" y="1782364"/>
            <a:ext cx="2855199" cy="1276680"/>
          </a:xfrm>
          <a:prstGeom prst="irregularSeal2">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Prelim. Design Review for Beam Pipe</a:t>
            </a:r>
          </a:p>
        </p:txBody>
      </p:sp>
      <p:sp>
        <p:nvSpPr>
          <p:cNvPr id="25" name="Explosion 2 24"/>
          <p:cNvSpPr/>
          <p:nvPr/>
        </p:nvSpPr>
        <p:spPr>
          <a:xfrm>
            <a:off x="115754" y="3675790"/>
            <a:ext cx="2855199" cy="1276680"/>
          </a:xfrm>
          <a:prstGeom prst="irregularSeal2">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Critical Design Review for Manifold</a:t>
            </a:r>
          </a:p>
        </p:txBody>
      </p:sp>
      <p:sp>
        <p:nvSpPr>
          <p:cNvPr id="26" name="Explosion 2 25"/>
          <p:cNvSpPr/>
          <p:nvPr/>
        </p:nvSpPr>
        <p:spPr>
          <a:xfrm>
            <a:off x="5411077" y="4247252"/>
            <a:ext cx="3672488" cy="164108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Kicked off variable aperture design with external company…PDR booked</a:t>
            </a:r>
          </a:p>
        </p:txBody>
      </p:sp>
      <p:sp>
        <p:nvSpPr>
          <p:cNvPr id="28" name="Explosion 2 27"/>
          <p:cNvSpPr/>
          <p:nvPr/>
        </p:nvSpPr>
        <p:spPr>
          <a:xfrm>
            <a:off x="4295591" y="2531790"/>
            <a:ext cx="2939241" cy="1629438"/>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Passed Project Implementation Readiness Review</a:t>
            </a:r>
          </a:p>
        </p:txBody>
      </p:sp>
      <p:sp>
        <p:nvSpPr>
          <p:cNvPr id="29" name="Explosion 2 28"/>
          <p:cNvSpPr/>
          <p:nvPr/>
        </p:nvSpPr>
        <p:spPr>
          <a:xfrm>
            <a:off x="4617606" y="565330"/>
            <a:ext cx="2869679" cy="1186498"/>
          </a:xfrm>
          <a:prstGeom prst="irregularSeal2">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Started planning pre-build and install</a:t>
            </a:r>
          </a:p>
        </p:txBody>
      </p:sp>
      <p:sp>
        <p:nvSpPr>
          <p:cNvPr id="31" name="Explosion 2 30"/>
          <p:cNvSpPr/>
          <p:nvPr/>
        </p:nvSpPr>
        <p:spPr>
          <a:xfrm>
            <a:off x="8588477" y="3544214"/>
            <a:ext cx="3595041" cy="150974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Bought Separator power supply and 75% Spin Rotator Power supplies</a:t>
            </a:r>
          </a:p>
        </p:txBody>
      </p:sp>
      <p:sp>
        <p:nvSpPr>
          <p:cNvPr id="30" name="Explosion 2 29"/>
          <p:cNvSpPr/>
          <p:nvPr/>
        </p:nvSpPr>
        <p:spPr>
          <a:xfrm>
            <a:off x="2264158" y="3045763"/>
            <a:ext cx="2855199" cy="1276680"/>
          </a:xfrm>
          <a:prstGeom prst="irregularSeal2">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Final Design Review for Detector nets</a:t>
            </a:r>
          </a:p>
        </p:txBody>
      </p:sp>
      <p:sp>
        <p:nvSpPr>
          <p:cNvPr id="27" name="Explosion 2 26"/>
          <p:cNvSpPr/>
          <p:nvPr/>
        </p:nvSpPr>
        <p:spPr>
          <a:xfrm>
            <a:off x="3097365" y="4447504"/>
            <a:ext cx="3217128" cy="1263998"/>
          </a:xfrm>
          <a:prstGeom prst="irregularSeal2">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rPr>
              <a:t>Critical Design Review for Sample Magnets</a:t>
            </a:r>
          </a:p>
        </p:txBody>
      </p:sp>
    </p:spTree>
    <p:extLst>
      <p:ext uri="{BB962C8B-B14F-4D97-AF65-F5344CB8AC3E}">
        <p14:creationId xmlns:p14="http://schemas.microsoft.com/office/powerpoint/2010/main" val="133357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3"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P spid="31" grpId="0" animBg="1"/>
      <p:bldP spid="30" grpId="0" animBg="1"/>
      <p:bldP spid="27"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Main graphic"/>
          <p:cNvPicPr/>
          <p:nvPr/>
        </p:nvPicPr>
        <p:blipFill>
          <a:blip r:embed="rId2"/>
          <a:stretch/>
        </p:blipFill>
        <p:spPr>
          <a:xfrm>
            <a:off x="532670" y="1524060"/>
            <a:ext cx="2569320" cy="3809880"/>
          </a:xfrm>
          <a:prstGeom prst="rect">
            <a:avLst/>
          </a:prstGeom>
          <a:ln>
            <a:noFill/>
          </a:ln>
        </p:spPr>
      </p:pic>
      <p:pic>
        <p:nvPicPr>
          <p:cNvPr id="6" name="Main graphic"/>
          <p:cNvPicPr/>
          <p:nvPr/>
        </p:nvPicPr>
        <p:blipFill>
          <a:blip r:embed="rId3"/>
          <a:stretch/>
        </p:blipFill>
        <p:spPr>
          <a:xfrm>
            <a:off x="3706255" y="1524060"/>
            <a:ext cx="2622240" cy="3809880"/>
          </a:xfrm>
          <a:prstGeom prst="rect">
            <a:avLst/>
          </a:prstGeom>
          <a:ln>
            <a:noFill/>
          </a:ln>
        </p:spPr>
      </p:pic>
      <p:sp>
        <p:nvSpPr>
          <p:cNvPr id="7" name="Rectangle 6"/>
          <p:cNvSpPr/>
          <p:nvPr/>
        </p:nvSpPr>
        <p:spPr>
          <a:xfrm>
            <a:off x="6628961" y="948690"/>
            <a:ext cx="4988512" cy="5909310"/>
          </a:xfrm>
          <a:prstGeom prst="rect">
            <a:avLst/>
          </a:prstGeom>
        </p:spPr>
        <p:txBody>
          <a:bodyPr wrap="square">
            <a:spAutoFit/>
          </a:bodyPr>
          <a:lstStyle/>
          <a:p>
            <a:pPr marL="285750" indent="-285750">
              <a:buClr>
                <a:srgbClr val="FF0000"/>
              </a:buClr>
              <a:buFont typeface="Wingdings" panose="05000000000000000000" pitchFamily="2" charset="2"/>
              <a:buChar char="Ø"/>
            </a:pPr>
            <a:r>
              <a:rPr lang="en-GB" b="0" i="0">
                <a:solidFill>
                  <a:srgbClr val="000000"/>
                </a:solidFill>
                <a:effectLst/>
              </a:rPr>
              <a:t>Muons, as a bulk probe of materials, have been used to study the depth profile of charge carrier kinetics in Si wafers by scanning the muon implantation depth. </a:t>
            </a:r>
          </a:p>
          <a:p>
            <a:pPr marL="285750" indent="-285750">
              <a:buClr>
                <a:srgbClr val="FF0000"/>
              </a:buClr>
              <a:buFont typeface="Wingdings" panose="05000000000000000000" pitchFamily="2" charset="2"/>
              <a:buChar char="Ø"/>
            </a:pPr>
            <a:endParaRPr lang="en-GB">
              <a:solidFill>
                <a:srgbClr val="000000"/>
              </a:solidFill>
              <a:latin typeface="Lora"/>
            </a:endParaRPr>
          </a:p>
          <a:p>
            <a:pPr marL="285750" indent="-285750">
              <a:buClr>
                <a:srgbClr val="FF0000"/>
              </a:buClr>
              <a:buFont typeface="Wingdings" panose="05000000000000000000" pitchFamily="2" charset="2"/>
              <a:buChar char="Ø"/>
            </a:pPr>
            <a:r>
              <a:rPr lang="en-GB"/>
              <a:t>Charge carrier kinetics in semiconductors is one of the most important properties in device characterization and optimization, which ultimately determines the overall device performance</a:t>
            </a:r>
          </a:p>
          <a:p>
            <a:pPr>
              <a:buClr>
                <a:srgbClr val="FF0000"/>
              </a:buClr>
            </a:pPr>
            <a:endParaRPr lang="en-GB">
              <a:solidFill>
                <a:srgbClr val="000000"/>
              </a:solidFill>
              <a:latin typeface="Lora"/>
            </a:endParaRPr>
          </a:p>
          <a:p>
            <a:pPr marL="285750" indent="-285750">
              <a:buClr>
                <a:srgbClr val="FF0000"/>
              </a:buClr>
              <a:buFont typeface="Wingdings" panose="05000000000000000000" pitchFamily="2" charset="2"/>
              <a:buChar char="Ø"/>
            </a:pPr>
            <a:r>
              <a:rPr lang="en-GB"/>
              <a:t>The depth-dependent lifetime spectra enable us to accurately and uniquely measure the bulk carrier lifetime and surface recombination velocity</a:t>
            </a:r>
          </a:p>
          <a:p>
            <a:pPr marL="285750" indent="-285750">
              <a:buClr>
                <a:srgbClr val="FF0000"/>
              </a:buClr>
              <a:buFont typeface="Wingdings" panose="05000000000000000000" pitchFamily="2" charset="2"/>
              <a:buChar char="Ø"/>
            </a:pPr>
            <a:endParaRPr lang="en-GB"/>
          </a:p>
          <a:p>
            <a:pPr marL="285750" indent="-285750">
              <a:buClr>
                <a:srgbClr val="FF0000"/>
              </a:buClr>
              <a:buFont typeface="Wingdings" panose="05000000000000000000" pitchFamily="2" charset="2"/>
              <a:buChar char="Ø"/>
            </a:pPr>
            <a:r>
              <a:rPr lang="en-GB"/>
              <a:t>Significant and direct industrial interest, with CPPF allocated by BID for new experimental geometry</a:t>
            </a:r>
          </a:p>
          <a:p>
            <a:endParaRPr lang="en-GB"/>
          </a:p>
          <a:p>
            <a:endParaRPr lang="en-GB"/>
          </a:p>
        </p:txBody>
      </p:sp>
      <p:sp>
        <p:nvSpPr>
          <p:cNvPr id="8" name="Rectangle 7"/>
          <p:cNvSpPr/>
          <p:nvPr/>
        </p:nvSpPr>
        <p:spPr>
          <a:xfrm>
            <a:off x="1817330" y="6334780"/>
            <a:ext cx="9123218" cy="523220"/>
          </a:xfrm>
          <a:prstGeom prst="rect">
            <a:avLst/>
          </a:prstGeom>
        </p:spPr>
        <p:txBody>
          <a:bodyPr wrap="square">
            <a:spAutoFit/>
          </a:bodyPr>
          <a:lstStyle/>
          <a:p>
            <a:r>
              <a:rPr lang="en-US" sz="1400" spc="-1">
                <a:solidFill>
                  <a:srgbClr val="000000"/>
                </a:solidFill>
                <a:latin typeface="Arial"/>
              </a:rPr>
              <a:t>Published in: </a:t>
            </a:r>
            <a:r>
              <a:rPr lang="en-US" sz="1400" b="1" i="1" spc="-1">
                <a:solidFill>
                  <a:srgbClr val="000000"/>
                </a:solidFill>
                <a:latin typeface="Arial"/>
              </a:rPr>
              <a:t>K. Yokoyama</a:t>
            </a:r>
            <a:r>
              <a:rPr lang="en-US" sz="1400" spc="-1">
                <a:solidFill>
                  <a:srgbClr val="000000"/>
                </a:solidFill>
                <a:latin typeface="Arial"/>
              </a:rPr>
              <a:t>; J. S. Lord; J. Miao; P. </a:t>
            </a:r>
            <a:r>
              <a:rPr lang="en-US" sz="1400" spc="-1" err="1">
                <a:solidFill>
                  <a:srgbClr val="000000"/>
                </a:solidFill>
                <a:latin typeface="Arial"/>
              </a:rPr>
              <a:t>Murahari</a:t>
            </a:r>
            <a:r>
              <a:rPr lang="en-US" sz="1400" spc="-1">
                <a:solidFill>
                  <a:srgbClr val="000000"/>
                </a:solidFill>
                <a:latin typeface="Arial"/>
              </a:rPr>
              <a:t>; A. J. Drew; </a:t>
            </a:r>
            <a:r>
              <a:rPr lang="en-US" sz="1400" i="1" spc="-1">
                <a:solidFill>
                  <a:srgbClr val="000000"/>
                </a:solidFill>
                <a:latin typeface="Arial"/>
              </a:rPr>
              <a:t>Appl. Phys. Lett.</a:t>
            </a:r>
            <a:r>
              <a:rPr lang="en-US" sz="1400" spc="-1">
                <a:solidFill>
                  <a:srgbClr val="000000"/>
                </a:solidFill>
                <a:latin typeface="Arial"/>
              </a:rPr>
              <a:t> </a:t>
            </a:r>
            <a:r>
              <a:rPr lang="en-US" sz="1400" b="1" spc="-1">
                <a:solidFill>
                  <a:srgbClr val="000000"/>
                </a:solidFill>
                <a:latin typeface="Arial"/>
              </a:rPr>
              <a:t> 118,</a:t>
            </a:r>
            <a:r>
              <a:rPr lang="en-US" sz="1400" spc="-1">
                <a:solidFill>
                  <a:srgbClr val="000000"/>
                </a:solidFill>
                <a:latin typeface="Arial"/>
              </a:rPr>
              <a:t> 252105 (2021): DOI: 10.1063/5.0054291</a:t>
            </a:r>
          </a:p>
        </p:txBody>
      </p:sp>
      <p:sp>
        <p:nvSpPr>
          <p:cNvPr id="2" name="Title 1">
            <a:extLst>
              <a:ext uri="{FF2B5EF4-FFF2-40B4-BE49-F238E27FC236}">
                <a16:creationId xmlns:a16="http://schemas.microsoft.com/office/drawing/2014/main" id="{27665A3E-8B30-58DF-4A0F-8553659C3C8D}"/>
              </a:ext>
            </a:extLst>
          </p:cNvPr>
          <p:cNvSpPr>
            <a:spLocks noGrp="1"/>
          </p:cNvSpPr>
          <p:nvPr>
            <p:ph type="title"/>
          </p:nvPr>
        </p:nvSpPr>
        <p:spPr/>
        <p:txBody>
          <a:bodyPr/>
          <a:lstStyle/>
          <a:p>
            <a:r>
              <a:rPr lang="en-GB"/>
              <a:t>Decoupling bulk and surface recombination properties in silicon by depth-dependent carrier lifetime measurements</a:t>
            </a:r>
            <a:br>
              <a:rPr lang="en-GB"/>
            </a:br>
            <a:endParaRPr lang="en-GB"/>
          </a:p>
        </p:txBody>
      </p:sp>
    </p:spTree>
    <p:extLst>
      <p:ext uri="{BB962C8B-B14F-4D97-AF65-F5344CB8AC3E}">
        <p14:creationId xmlns:p14="http://schemas.microsoft.com/office/powerpoint/2010/main" val="404506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F4B97-CE85-CC95-B8C5-F3F0657F3780}"/>
              </a:ext>
            </a:extLst>
          </p:cNvPr>
          <p:cNvSpPr>
            <a:spLocks noGrp="1"/>
          </p:cNvSpPr>
          <p:nvPr>
            <p:ph type="title"/>
          </p:nvPr>
        </p:nvSpPr>
        <p:spPr/>
        <p:txBody>
          <a:bodyPr/>
          <a:lstStyle/>
          <a:p>
            <a:r>
              <a:rPr lang="en-GB"/>
              <a:t>In-operando muon studies</a:t>
            </a:r>
          </a:p>
        </p:txBody>
      </p:sp>
      <p:sp>
        <p:nvSpPr>
          <p:cNvPr id="5" name="Rectangle 4">
            <a:extLst>
              <a:ext uri="{FF2B5EF4-FFF2-40B4-BE49-F238E27FC236}">
                <a16:creationId xmlns:a16="http://schemas.microsoft.com/office/drawing/2014/main" id="{04EF97CF-7F61-D3A5-2997-1E89EDD5EEA9}"/>
              </a:ext>
            </a:extLst>
          </p:cNvPr>
          <p:cNvSpPr/>
          <p:nvPr/>
        </p:nvSpPr>
        <p:spPr>
          <a:xfrm>
            <a:off x="93518" y="5704609"/>
            <a:ext cx="5829300" cy="10494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6B0845D5-6B4B-D8F4-3CFA-95BAE0E29662}"/>
              </a:ext>
            </a:extLst>
          </p:cNvPr>
          <p:cNvSpPr>
            <a:spLocks noGrp="1"/>
          </p:cNvSpPr>
          <p:nvPr>
            <p:ph idx="1"/>
          </p:nvPr>
        </p:nvSpPr>
        <p:spPr>
          <a:xfrm>
            <a:off x="266700" y="1304925"/>
            <a:ext cx="5829300" cy="5187950"/>
          </a:xfrm>
        </p:spPr>
        <p:txBody>
          <a:bodyPr>
            <a:normAutofit/>
          </a:bodyPr>
          <a:lstStyle/>
          <a:p>
            <a:r>
              <a:rPr lang="en-GB">
                <a:solidFill>
                  <a:schemeClr val="tx1"/>
                </a:solidFill>
              </a:rPr>
              <a:t>Started by studying an all-solid-state cell showing evidence for irreversibility below a critical voltage</a:t>
            </a:r>
          </a:p>
          <a:p>
            <a:pPr lvl="1"/>
            <a:r>
              <a:rPr lang="en-GB">
                <a:solidFill>
                  <a:schemeClr val="tx1"/>
                </a:solidFill>
              </a:rPr>
              <a:t>Ionic motion dropped sharply at critical voltage</a:t>
            </a:r>
          </a:p>
          <a:p>
            <a:r>
              <a:rPr lang="en-GB">
                <a:solidFill>
                  <a:schemeClr val="tx1"/>
                </a:solidFill>
              </a:rPr>
              <a:t>Recently published results from Faraday Institution </a:t>
            </a:r>
            <a:r>
              <a:rPr lang="en-GB" err="1">
                <a:solidFill>
                  <a:schemeClr val="tx1"/>
                </a:solidFill>
              </a:rPr>
              <a:t>FutureCat</a:t>
            </a:r>
            <a:r>
              <a:rPr lang="en-GB">
                <a:solidFill>
                  <a:schemeClr val="tx1"/>
                </a:solidFill>
              </a:rPr>
              <a:t> project on cathode material</a:t>
            </a:r>
          </a:p>
          <a:p>
            <a:pPr lvl="1"/>
            <a:r>
              <a:rPr lang="en-GB">
                <a:solidFill>
                  <a:schemeClr val="tx1"/>
                </a:solidFill>
              </a:rPr>
              <a:t>See details as a function of voltage that couldn’t be probed ex-situ</a:t>
            </a:r>
          </a:p>
          <a:p>
            <a:r>
              <a:rPr lang="en-GB">
                <a:solidFill>
                  <a:schemeClr val="tx1"/>
                </a:solidFill>
              </a:rPr>
              <a:t>Series of upcoming experiments accepted and many proposals in the latest round</a:t>
            </a:r>
          </a:p>
          <a:p>
            <a:pPr lvl="1"/>
            <a:r>
              <a:rPr lang="en-GB">
                <a:solidFill>
                  <a:schemeClr val="tx1"/>
                </a:solidFill>
              </a:rPr>
              <a:t>Investigating chemistries that can’t be studied ex-situ</a:t>
            </a:r>
          </a:p>
          <a:p>
            <a:pPr lvl="1"/>
            <a:r>
              <a:rPr lang="en-GB">
                <a:solidFill>
                  <a:schemeClr val="tx1"/>
                </a:solidFill>
              </a:rPr>
              <a:t>15% of days requested on EMU in the last proposal round were for in-operando battery experiments</a:t>
            </a:r>
          </a:p>
        </p:txBody>
      </p:sp>
      <p:graphicFrame>
        <p:nvGraphicFramePr>
          <p:cNvPr id="6" name="Content Placeholder 7">
            <a:extLst>
              <a:ext uri="{FF2B5EF4-FFF2-40B4-BE49-F238E27FC236}">
                <a16:creationId xmlns:a16="http://schemas.microsoft.com/office/drawing/2014/main" id="{45978216-9ED5-CE16-1984-0840120A96FF}"/>
              </a:ext>
            </a:extLst>
          </p:cNvPr>
          <p:cNvGraphicFramePr>
            <a:graphicFrameLocks noChangeAspect="1"/>
          </p:cNvGraphicFramePr>
          <p:nvPr/>
        </p:nvGraphicFramePr>
        <p:xfrm>
          <a:off x="6096000" y="422521"/>
          <a:ext cx="4651254" cy="3559056"/>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6" name="Content Placeholder 7">
                        <a:extLst>
                          <a:ext uri="{FF2B5EF4-FFF2-40B4-BE49-F238E27FC236}">
                            <a16:creationId xmlns:a16="http://schemas.microsoft.com/office/drawing/2014/main" id="{45978216-9ED5-CE16-1984-0840120A96FF}"/>
                          </a:ext>
                        </a:extLst>
                      </p:cNvPr>
                      <p:cNvPicPr/>
                      <p:nvPr/>
                    </p:nvPicPr>
                    <p:blipFill>
                      <a:blip r:embed="rId3"/>
                      <a:stretch>
                        <a:fillRect/>
                      </a:stretch>
                    </p:blipFill>
                    <p:spPr>
                      <a:xfrm>
                        <a:off x="6096000" y="422521"/>
                        <a:ext cx="4651254" cy="3559056"/>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05C4E20E-C03F-3DB4-D5A0-34C5DED69103}"/>
              </a:ext>
            </a:extLst>
          </p:cNvPr>
          <p:cNvGrpSpPr/>
          <p:nvPr/>
        </p:nvGrpSpPr>
        <p:grpSpPr>
          <a:xfrm>
            <a:off x="7608333" y="2919294"/>
            <a:ext cx="2087113" cy="302966"/>
            <a:chOff x="5472525" y="4503988"/>
            <a:chExt cx="2216973" cy="369332"/>
          </a:xfrm>
        </p:grpSpPr>
        <p:sp>
          <p:nvSpPr>
            <p:cNvPr id="8" name="TextBox 7">
              <a:extLst>
                <a:ext uri="{FF2B5EF4-FFF2-40B4-BE49-F238E27FC236}">
                  <a16:creationId xmlns:a16="http://schemas.microsoft.com/office/drawing/2014/main" id="{3D58B9F4-FF13-AF9A-DE29-B4926E79B554}"/>
                </a:ext>
              </a:extLst>
            </p:cNvPr>
            <p:cNvSpPr txBox="1"/>
            <p:nvPr/>
          </p:nvSpPr>
          <p:spPr>
            <a:xfrm>
              <a:off x="5472525" y="4503988"/>
              <a:ext cx="1099725" cy="369332"/>
            </a:xfrm>
            <a:prstGeom prst="rect">
              <a:avLst/>
            </a:prstGeom>
            <a:noFill/>
          </p:spPr>
          <p:txBody>
            <a:bodyPr wrap="none" rtlCol="0">
              <a:spAutoFit/>
            </a:bodyPr>
            <a:lstStyle/>
            <a:p>
              <a:r>
                <a:rPr lang="en-GB"/>
                <a:t>Discharge</a:t>
              </a:r>
            </a:p>
          </p:txBody>
        </p:sp>
        <p:sp>
          <p:nvSpPr>
            <p:cNvPr id="9" name="Right Arrow 9">
              <a:extLst>
                <a:ext uri="{FF2B5EF4-FFF2-40B4-BE49-F238E27FC236}">
                  <a16:creationId xmlns:a16="http://schemas.microsoft.com/office/drawing/2014/main" id="{615ACD21-104C-3B7E-5171-ACDBBEC0D7EC}"/>
                </a:ext>
              </a:extLst>
            </p:cNvPr>
            <p:cNvSpPr/>
            <p:nvPr/>
          </p:nvSpPr>
          <p:spPr>
            <a:xfrm>
              <a:off x="6750065" y="4544882"/>
              <a:ext cx="939433" cy="287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2ED09510-38F4-EC93-33FD-EE9643E2A13C}"/>
              </a:ext>
            </a:extLst>
          </p:cNvPr>
          <p:cNvSpPr txBox="1"/>
          <p:nvPr/>
        </p:nvSpPr>
        <p:spPr>
          <a:xfrm>
            <a:off x="7398301" y="751148"/>
            <a:ext cx="1298753" cy="307777"/>
          </a:xfrm>
          <a:prstGeom prst="rect">
            <a:avLst/>
          </a:prstGeom>
          <a:noFill/>
        </p:spPr>
        <p:txBody>
          <a:bodyPr wrap="none" rtlCol="0">
            <a:spAutoFit/>
          </a:bodyPr>
          <a:lstStyle/>
          <a:p>
            <a:pPr algn="ctr"/>
            <a:r>
              <a:rPr lang="en-GB" sz="1400"/>
              <a:t>Rechargeable</a:t>
            </a:r>
          </a:p>
        </p:txBody>
      </p:sp>
      <p:sp>
        <p:nvSpPr>
          <p:cNvPr id="11" name="TextBox 10">
            <a:extLst>
              <a:ext uri="{FF2B5EF4-FFF2-40B4-BE49-F238E27FC236}">
                <a16:creationId xmlns:a16="http://schemas.microsoft.com/office/drawing/2014/main" id="{AF726CB4-7643-9EC1-1517-77EDA19BC74E}"/>
              </a:ext>
            </a:extLst>
          </p:cNvPr>
          <p:cNvSpPr txBox="1"/>
          <p:nvPr/>
        </p:nvSpPr>
        <p:spPr>
          <a:xfrm>
            <a:off x="9264735" y="612648"/>
            <a:ext cx="1228220" cy="523220"/>
          </a:xfrm>
          <a:prstGeom prst="rect">
            <a:avLst/>
          </a:prstGeom>
          <a:noFill/>
        </p:spPr>
        <p:txBody>
          <a:bodyPr wrap="none" rtlCol="0">
            <a:spAutoFit/>
          </a:bodyPr>
          <a:lstStyle/>
          <a:p>
            <a:pPr algn="ctr"/>
            <a:r>
              <a:rPr lang="en-GB" sz="1400"/>
              <a:t>Not </a:t>
            </a:r>
          </a:p>
          <a:p>
            <a:pPr algn="ctr"/>
            <a:r>
              <a:rPr lang="en-GB" sz="1400"/>
              <a:t>rechargeable</a:t>
            </a:r>
          </a:p>
        </p:txBody>
      </p:sp>
      <p:pic>
        <p:nvPicPr>
          <p:cNvPr id="12" name="Picture 11" descr="Chart&#10;&#10;Description automatically generated">
            <a:extLst>
              <a:ext uri="{FF2B5EF4-FFF2-40B4-BE49-F238E27FC236}">
                <a16:creationId xmlns:a16="http://schemas.microsoft.com/office/drawing/2014/main" id="{B0438C46-F382-5E19-6ED6-BC2E510E76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80" r="37299" b="49783"/>
          <a:stretch/>
        </p:blipFill>
        <p:spPr>
          <a:xfrm>
            <a:off x="6179709" y="3981577"/>
            <a:ext cx="5034690" cy="1910336"/>
          </a:xfrm>
          <a:prstGeom prst="rect">
            <a:avLst/>
          </a:prstGeom>
        </p:spPr>
      </p:pic>
    </p:spTree>
    <p:extLst>
      <p:ext uri="{BB962C8B-B14F-4D97-AF65-F5344CB8AC3E}">
        <p14:creationId xmlns:p14="http://schemas.microsoft.com/office/powerpoint/2010/main" val="361084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2"/>
                                        </p:tgtEl>
                                        <p:attrNameLst>
                                          <p:attrName>style.opacity</p:attrName>
                                        </p:attrNameLst>
                                      </p:cBhvr>
                                      <p:to>
                                        <p:strVal val="0.5"/>
                                      </p:to>
                                    </p:set>
                                    <p:animEffect filter="image" prLst="opacity: 0.5">
                                      <p:cBhvr rctx="IE">
                                        <p:cTn id="7"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E9C507-353D-353F-3524-2DA539EF3D58}"/>
              </a:ext>
            </a:extLst>
          </p:cNvPr>
          <p:cNvPicPr>
            <a:picLocks noChangeAspect="1"/>
          </p:cNvPicPr>
          <p:nvPr/>
        </p:nvPicPr>
        <p:blipFill>
          <a:blip r:embed="rId2"/>
          <a:stretch>
            <a:fillRect/>
          </a:stretch>
        </p:blipFill>
        <p:spPr>
          <a:xfrm>
            <a:off x="4060005" y="2044060"/>
            <a:ext cx="6901305" cy="3573319"/>
          </a:xfrm>
          <a:prstGeom prst="rect">
            <a:avLst/>
          </a:prstGeom>
        </p:spPr>
      </p:pic>
      <p:sp>
        <p:nvSpPr>
          <p:cNvPr id="2" name="Title 1">
            <a:extLst>
              <a:ext uri="{FF2B5EF4-FFF2-40B4-BE49-F238E27FC236}">
                <a16:creationId xmlns:a16="http://schemas.microsoft.com/office/drawing/2014/main" id="{062E4975-5CD4-2A8D-A079-4FD5B7E45846}"/>
              </a:ext>
            </a:extLst>
          </p:cNvPr>
          <p:cNvSpPr>
            <a:spLocks noGrp="1"/>
          </p:cNvSpPr>
          <p:nvPr>
            <p:ph type="title"/>
          </p:nvPr>
        </p:nvSpPr>
        <p:spPr/>
        <p:txBody>
          <a:bodyPr/>
          <a:lstStyle/>
          <a:p>
            <a:r>
              <a:rPr lang="en-GB"/>
              <a:t>Exploiting RIKEN-RAL beamline capabilities</a:t>
            </a:r>
          </a:p>
        </p:txBody>
      </p:sp>
      <p:sp>
        <p:nvSpPr>
          <p:cNvPr id="3" name="TextBox 2">
            <a:extLst>
              <a:ext uri="{FF2B5EF4-FFF2-40B4-BE49-F238E27FC236}">
                <a16:creationId xmlns:a16="http://schemas.microsoft.com/office/drawing/2014/main" id="{164D5BDC-AC8F-36A3-23C0-095FAC139E6B}"/>
              </a:ext>
            </a:extLst>
          </p:cNvPr>
          <p:cNvSpPr txBox="1"/>
          <p:nvPr/>
        </p:nvSpPr>
        <p:spPr>
          <a:xfrm>
            <a:off x="641838" y="1279281"/>
            <a:ext cx="4294765" cy="3693319"/>
          </a:xfrm>
          <a:prstGeom prst="rect">
            <a:avLst/>
          </a:prstGeom>
          <a:noFill/>
        </p:spPr>
        <p:txBody>
          <a:bodyPr wrap="none" rtlCol="0">
            <a:spAutoFit/>
          </a:bodyPr>
          <a:lstStyle/>
          <a:p>
            <a:r>
              <a:rPr lang="en-GB"/>
              <a:t>Exploiting unique capabilities</a:t>
            </a:r>
          </a:p>
          <a:p>
            <a:endParaRPr lang="en-GB"/>
          </a:p>
          <a:p>
            <a:r>
              <a:rPr lang="en-GB"/>
              <a:t>	+ and – spin relaxation experiments</a:t>
            </a:r>
          </a:p>
          <a:p>
            <a:endParaRPr lang="en-GB"/>
          </a:p>
          <a:p>
            <a:r>
              <a:rPr lang="en-GB"/>
              <a:t>	High momentum e.g. Pressure</a:t>
            </a:r>
          </a:p>
          <a:p>
            <a:endParaRPr lang="en-GB"/>
          </a:p>
          <a:p>
            <a:r>
              <a:rPr lang="en-GB"/>
              <a:t>	Elemental analysis</a:t>
            </a:r>
          </a:p>
          <a:p>
            <a:endParaRPr lang="en-GB"/>
          </a:p>
          <a:p>
            <a:r>
              <a:rPr lang="en-GB"/>
              <a:t>	FAMU</a:t>
            </a:r>
          </a:p>
          <a:p>
            <a:endParaRPr lang="en-GB"/>
          </a:p>
          <a:p>
            <a:r>
              <a:rPr lang="en-GB"/>
              <a:t>	Electronic irradiation</a:t>
            </a:r>
          </a:p>
          <a:p>
            <a:endParaRPr lang="en-GB"/>
          </a:p>
          <a:p>
            <a:r>
              <a:rPr lang="en-GB"/>
              <a:t>	</a:t>
            </a:r>
          </a:p>
        </p:txBody>
      </p:sp>
      <p:pic>
        <p:nvPicPr>
          <p:cNvPr id="4" name="Picture 3">
            <a:extLst>
              <a:ext uri="{FF2B5EF4-FFF2-40B4-BE49-F238E27FC236}">
                <a16:creationId xmlns:a16="http://schemas.microsoft.com/office/drawing/2014/main" id="{03898946-147B-30B3-FE47-CAF6BFF1F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63" y="837488"/>
            <a:ext cx="3580360" cy="2751617"/>
          </a:xfrm>
          <a:prstGeom prst="rect">
            <a:avLst/>
          </a:prstGeom>
        </p:spPr>
      </p:pic>
      <p:pic>
        <p:nvPicPr>
          <p:cNvPr id="5" name="Picture 2">
            <a:extLst>
              <a:ext uri="{FF2B5EF4-FFF2-40B4-BE49-F238E27FC236}">
                <a16:creationId xmlns:a16="http://schemas.microsoft.com/office/drawing/2014/main" id="{B6391390-3284-FC2C-6210-88575001BD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5449" y="1459640"/>
            <a:ext cx="1285145" cy="124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88824A3A-4F0E-C453-CF43-6A79DFE548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3923" y="1459641"/>
            <a:ext cx="1277387" cy="124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4">
            <a:extLst>
              <a:ext uri="{FF2B5EF4-FFF2-40B4-BE49-F238E27FC236}">
                <a16:creationId xmlns:a16="http://schemas.microsoft.com/office/drawing/2014/main" id="{E458DF24-ABAF-A19F-E881-DDA2A9C346AB}"/>
              </a:ext>
            </a:extLst>
          </p:cNvPr>
          <p:cNvSpPr txBox="1">
            <a:spLocks/>
          </p:cNvSpPr>
          <p:nvPr/>
        </p:nvSpPr>
        <p:spPr>
          <a:xfrm>
            <a:off x="5249718" y="6080986"/>
            <a:ext cx="11087100" cy="472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3088"/>
                </a:solidFill>
                <a:latin typeface="Arial" panose="020B0604020202020204" pitchFamily="34" charset="0"/>
                <a:ea typeface="+mj-ea"/>
                <a:cs typeface="Arial" panose="020B0604020202020204" pitchFamily="34" charset="0"/>
              </a:defRPr>
            </a:lvl1pPr>
          </a:lstStyle>
          <a:p>
            <a:r>
              <a:rPr lang="en-GB" sz="1400"/>
              <a:t>Depth Profiling Julia </a:t>
            </a:r>
            <a:r>
              <a:rPr lang="en-GB" sz="1400" err="1"/>
              <a:t>Domna</a:t>
            </a:r>
            <a:r>
              <a:rPr lang="en-GB" sz="1400"/>
              <a:t> 3rd Century coin - CE 211 to 217</a:t>
            </a:r>
          </a:p>
        </p:txBody>
      </p:sp>
      <p:pic>
        <p:nvPicPr>
          <p:cNvPr id="10" name="Picture 9">
            <a:extLst>
              <a:ext uri="{FF2B5EF4-FFF2-40B4-BE49-F238E27FC236}">
                <a16:creationId xmlns:a16="http://schemas.microsoft.com/office/drawing/2014/main" id="{135EE4D3-AEDB-E650-ACBB-BDBF02EF16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0723" y="3205665"/>
            <a:ext cx="3860540" cy="2960962"/>
          </a:xfrm>
          <a:prstGeom prst="rect">
            <a:avLst/>
          </a:prstGeom>
        </p:spPr>
      </p:pic>
      <p:pic>
        <p:nvPicPr>
          <p:cNvPr id="16" name="Picture 15">
            <a:extLst>
              <a:ext uri="{FF2B5EF4-FFF2-40B4-BE49-F238E27FC236}">
                <a16:creationId xmlns:a16="http://schemas.microsoft.com/office/drawing/2014/main" id="{5E699A19-25BF-33BF-86E6-AB17C7669A02}"/>
              </a:ext>
            </a:extLst>
          </p:cNvPr>
          <p:cNvPicPr>
            <a:picLocks noChangeAspect="1"/>
          </p:cNvPicPr>
          <p:nvPr/>
        </p:nvPicPr>
        <p:blipFill>
          <a:blip r:embed="rId7"/>
          <a:stretch>
            <a:fillRect/>
          </a:stretch>
        </p:blipFill>
        <p:spPr>
          <a:xfrm>
            <a:off x="5505902" y="1102974"/>
            <a:ext cx="5067560" cy="4464279"/>
          </a:xfrm>
          <a:prstGeom prst="rect">
            <a:avLst/>
          </a:prstGeom>
        </p:spPr>
      </p:pic>
      <p:pic>
        <p:nvPicPr>
          <p:cNvPr id="17" name="Picture 16">
            <a:extLst>
              <a:ext uri="{FF2B5EF4-FFF2-40B4-BE49-F238E27FC236}">
                <a16:creationId xmlns:a16="http://schemas.microsoft.com/office/drawing/2014/main" id="{C28E4316-0F56-35B8-D89C-8DD750B56523}"/>
              </a:ext>
            </a:extLst>
          </p:cNvPr>
          <p:cNvPicPr>
            <a:picLocks noChangeAspect="1"/>
          </p:cNvPicPr>
          <p:nvPr/>
        </p:nvPicPr>
        <p:blipFill>
          <a:blip r:embed="rId8"/>
          <a:stretch>
            <a:fillRect/>
          </a:stretch>
        </p:blipFill>
        <p:spPr>
          <a:xfrm>
            <a:off x="5249718" y="1318577"/>
            <a:ext cx="5162550" cy="3943350"/>
          </a:xfrm>
          <a:prstGeom prst="rect">
            <a:avLst/>
          </a:prstGeom>
        </p:spPr>
      </p:pic>
      <p:pic>
        <p:nvPicPr>
          <p:cNvPr id="14" name="Picture 13">
            <a:extLst>
              <a:ext uri="{FF2B5EF4-FFF2-40B4-BE49-F238E27FC236}">
                <a16:creationId xmlns:a16="http://schemas.microsoft.com/office/drawing/2014/main" id="{CF799C9E-FBA9-F5D1-467E-AAC2C78D4C6D}"/>
              </a:ext>
            </a:extLst>
          </p:cNvPr>
          <p:cNvPicPr>
            <a:picLocks noChangeAspect="1"/>
          </p:cNvPicPr>
          <p:nvPr/>
        </p:nvPicPr>
        <p:blipFill>
          <a:blip r:embed="rId9"/>
          <a:stretch>
            <a:fillRect/>
          </a:stretch>
        </p:blipFill>
        <p:spPr>
          <a:xfrm>
            <a:off x="3823065" y="3003147"/>
            <a:ext cx="6750397" cy="2082907"/>
          </a:xfrm>
          <a:prstGeom prst="rect">
            <a:avLst/>
          </a:prstGeom>
        </p:spPr>
      </p:pic>
    </p:spTree>
    <p:extLst>
      <p:ext uri="{BB962C8B-B14F-4D97-AF65-F5344CB8AC3E}">
        <p14:creationId xmlns:p14="http://schemas.microsoft.com/office/powerpoint/2010/main" val="162092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xit" presetSubtype="0" fill="hold"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par>
                                <p:cTn id="42" presetID="10" presetClass="exit" presetSubtype="0" fill="hold"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Effect transition="in" filter="fade">
                                      <p:cBhvr>
                                        <p:cTn id="67" dur="500"/>
                                        <p:tgtEl>
                                          <p:spTgt spid="3">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xit" presetSubtype="0" fill="hold"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3">
                                            <p:txEl>
                                              <p:pRg st="10" end="10"/>
                                            </p:txEl>
                                          </p:spTgt>
                                        </p:tgtEl>
                                        <p:attrNameLst>
                                          <p:attrName>style.visibility</p:attrName>
                                        </p:attrNameLst>
                                      </p:cBhvr>
                                      <p:to>
                                        <p:strVal val="visible"/>
                                      </p:to>
                                    </p:set>
                                    <p:animEffect transition="in" filter="fade">
                                      <p:cBhvr>
                                        <p:cTn id="7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AA4F84F4-4529-BED9-2775-AA730EB1F8E2}"/>
              </a:ext>
            </a:extLst>
          </p:cNvPr>
          <p:cNvGrpSpPr>
            <a:grpSpLocks/>
          </p:cNvGrpSpPr>
          <p:nvPr/>
        </p:nvGrpSpPr>
        <p:grpSpPr bwMode="auto">
          <a:xfrm>
            <a:off x="628650" y="1099221"/>
            <a:ext cx="4704321" cy="4098884"/>
            <a:chOff x="2827" y="647"/>
            <a:chExt cx="2642" cy="2300"/>
          </a:xfrm>
        </p:grpSpPr>
        <p:pic>
          <p:nvPicPr>
            <p:cNvPr id="8" name="Picture 7" descr="ISIS_annrep07">
              <a:extLst>
                <a:ext uri="{FF2B5EF4-FFF2-40B4-BE49-F238E27FC236}">
                  <a16:creationId xmlns:a16="http://schemas.microsoft.com/office/drawing/2014/main" id="{F042CC9B-6EEF-8A01-D7F9-B5EA956F047A}"/>
                </a:ext>
              </a:extLst>
            </p:cNvPr>
            <p:cNvPicPr>
              <a:picLocks noChangeAspect="1" noChangeArrowheads="1"/>
            </p:cNvPicPr>
            <p:nvPr/>
          </p:nvPicPr>
          <p:blipFill>
            <a:blip r:embed="rId2" cstate="print"/>
            <a:srcRect l="49129" t="56134" r="22862" b="23541"/>
            <a:stretch>
              <a:fillRect/>
            </a:stretch>
          </p:blipFill>
          <p:spPr bwMode="auto">
            <a:xfrm>
              <a:off x="2827" y="693"/>
              <a:ext cx="2446" cy="2157"/>
            </a:xfrm>
            <a:prstGeom prst="rect">
              <a:avLst/>
            </a:prstGeom>
            <a:noFill/>
            <a:ln w="9525">
              <a:noFill/>
              <a:miter lim="800000"/>
              <a:headEnd/>
              <a:tailEnd/>
            </a:ln>
          </p:spPr>
        </p:pic>
        <p:sp>
          <p:nvSpPr>
            <p:cNvPr id="9" name="Rectangle 8">
              <a:extLst>
                <a:ext uri="{FF2B5EF4-FFF2-40B4-BE49-F238E27FC236}">
                  <a16:creationId xmlns:a16="http://schemas.microsoft.com/office/drawing/2014/main" id="{1C69B7AE-C3B0-0E88-58AE-8DCBA40AE368}"/>
                </a:ext>
              </a:extLst>
            </p:cNvPr>
            <p:cNvSpPr>
              <a:spLocks noChangeArrowheads="1"/>
            </p:cNvSpPr>
            <p:nvPr/>
          </p:nvSpPr>
          <p:spPr bwMode="auto">
            <a:xfrm>
              <a:off x="4709" y="2346"/>
              <a:ext cx="391" cy="601"/>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10" name="Rectangle 9">
              <a:extLst>
                <a:ext uri="{FF2B5EF4-FFF2-40B4-BE49-F238E27FC236}">
                  <a16:creationId xmlns:a16="http://schemas.microsoft.com/office/drawing/2014/main" id="{731048B6-7A11-104C-265C-FEE087352CCC}"/>
                </a:ext>
              </a:extLst>
            </p:cNvPr>
            <p:cNvSpPr>
              <a:spLocks noChangeArrowheads="1"/>
            </p:cNvSpPr>
            <p:nvPr/>
          </p:nvSpPr>
          <p:spPr bwMode="auto">
            <a:xfrm>
              <a:off x="4986" y="1979"/>
              <a:ext cx="391" cy="916"/>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11" name="Rectangle 10">
              <a:extLst>
                <a:ext uri="{FF2B5EF4-FFF2-40B4-BE49-F238E27FC236}">
                  <a16:creationId xmlns:a16="http://schemas.microsoft.com/office/drawing/2014/main" id="{6FB2C26A-9692-3773-E5C6-DF9184E66883}"/>
                </a:ext>
              </a:extLst>
            </p:cNvPr>
            <p:cNvSpPr>
              <a:spLocks noChangeArrowheads="1"/>
            </p:cNvSpPr>
            <p:nvPr/>
          </p:nvSpPr>
          <p:spPr bwMode="auto">
            <a:xfrm>
              <a:off x="4883" y="647"/>
              <a:ext cx="586" cy="582"/>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grpSp>
      <p:sp>
        <p:nvSpPr>
          <p:cNvPr id="13" name="TextBox 12">
            <a:extLst>
              <a:ext uri="{FF2B5EF4-FFF2-40B4-BE49-F238E27FC236}">
                <a16:creationId xmlns:a16="http://schemas.microsoft.com/office/drawing/2014/main" id="{9D64AE6D-0C99-509F-D6B7-0722A44F07EE}"/>
              </a:ext>
            </a:extLst>
          </p:cNvPr>
          <p:cNvSpPr txBox="1"/>
          <p:nvPr/>
        </p:nvSpPr>
        <p:spPr>
          <a:xfrm>
            <a:off x="5680836" y="709559"/>
            <a:ext cx="6312675" cy="2308324"/>
          </a:xfrm>
          <a:prstGeom prst="rect">
            <a:avLst/>
          </a:prstGeom>
          <a:noFill/>
        </p:spPr>
        <p:txBody>
          <a:bodyPr wrap="square" rtlCol="0">
            <a:spAutoFit/>
          </a:bodyPr>
          <a:lstStyle/>
          <a:p>
            <a:r>
              <a:rPr lang="en-GB" b="1" dirty="0"/>
              <a:t>EC Muons</a:t>
            </a:r>
          </a:p>
          <a:p>
            <a:r>
              <a:rPr lang="en-GB" dirty="0"/>
              <a:t>Fixed Momentum Muons ~27MeV/c </a:t>
            </a:r>
          </a:p>
          <a:p>
            <a:r>
              <a:rPr lang="en-GB" dirty="0"/>
              <a:t>Positive muons</a:t>
            </a:r>
          </a:p>
          <a:p>
            <a:r>
              <a:rPr lang="en-GB" dirty="0"/>
              <a:t>Longitudinal fields </a:t>
            </a:r>
            <a:r>
              <a:rPr lang="en-GB" dirty="0" err="1"/>
              <a:t>upto</a:t>
            </a:r>
            <a:r>
              <a:rPr lang="en-GB" dirty="0"/>
              <a:t> 5 T</a:t>
            </a:r>
          </a:p>
          <a:p>
            <a:r>
              <a:rPr lang="en-GB" dirty="0"/>
              <a:t>Transverse fields </a:t>
            </a:r>
            <a:r>
              <a:rPr lang="en-GB" dirty="0" err="1"/>
              <a:t>upto</a:t>
            </a:r>
            <a:r>
              <a:rPr lang="en-GB" dirty="0"/>
              <a:t> 600+ G (pulse width limited)</a:t>
            </a:r>
          </a:p>
          <a:p>
            <a:r>
              <a:rPr lang="en-GB" dirty="0"/>
              <a:t>Temperature range 30mK – 2000K</a:t>
            </a:r>
          </a:p>
          <a:p>
            <a:r>
              <a:rPr lang="en-GB" dirty="0"/>
              <a:t>Laser excitation</a:t>
            </a:r>
          </a:p>
          <a:p>
            <a:r>
              <a:rPr lang="en-GB" dirty="0"/>
              <a:t>Pulsed techniques e.g. RF, EF, Light, ac susceptibility</a:t>
            </a:r>
          </a:p>
        </p:txBody>
      </p:sp>
      <p:sp>
        <p:nvSpPr>
          <p:cNvPr id="14" name="TextBox 13">
            <a:extLst>
              <a:ext uri="{FF2B5EF4-FFF2-40B4-BE49-F238E27FC236}">
                <a16:creationId xmlns:a16="http://schemas.microsoft.com/office/drawing/2014/main" id="{01CFEA48-CDDB-1B24-7BBA-B6395AA156F5}"/>
              </a:ext>
            </a:extLst>
          </p:cNvPr>
          <p:cNvSpPr txBox="1"/>
          <p:nvPr/>
        </p:nvSpPr>
        <p:spPr>
          <a:xfrm>
            <a:off x="5680836" y="3664578"/>
            <a:ext cx="6579375" cy="2862322"/>
          </a:xfrm>
          <a:prstGeom prst="rect">
            <a:avLst/>
          </a:prstGeom>
          <a:noFill/>
        </p:spPr>
        <p:txBody>
          <a:bodyPr wrap="square" rtlCol="0">
            <a:spAutoFit/>
          </a:bodyPr>
          <a:lstStyle/>
          <a:p>
            <a:r>
              <a:rPr lang="en-GB" b="1" dirty="0"/>
              <a:t>RIKEN</a:t>
            </a:r>
          </a:p>
          <a:p>
            <a:r>
              <a:rPr lang="en-GB" dirty="0"/>
              <a:t>Variable Momentum Muons ~15 – 90 (120) MeV/c </a:t>
            </a:r>
          </a:p>
          <a:p>
            <a:r>
              <a:rPr lang="en-GB" dirty="0"/>
              <a:t>Positive or negative muons</a:t>
            </a:r>
          </a:p>
          <a:p>
            <a:r>
              <a:rPr lang="en-GB" dirty="0"/>
              <a:t>Longitudinal fields up to 0.4 T</a:t>
            </a:r>
          </a:p>
          <a:p>
            <a:r>
              <a:rPr lang="en-GB" dirty="0"/>
              <a:t>Transverse fields up to 600+ G (pulse width limited)</a:t>
            </a:r>
          </a:p>
          <a:p>
            <a:r>
              <a:rPr lang="en-GB" dirty="0"/>
              <a:t>Temperature range 30mK – 500K</a:t>
            </a:r>
          </a:p>
          <a:p>
            <a:r>
              <a:rPr lang="en-GB" dirty="0"/>
              <a:t>Pressure</a:t>
            </a:r>
          </a:p>
          <a:p>
            <a:r>
              <a:rPr lang="en-GB" dirty="0"/>
              <a:t>Elemental Analysis</a:t>
            </a:r>
          </a:p>
          <a:p>
            <a:r>
              <a:rPr lang="en-GB" dirty="0"/>
              <a:t>Ports for long term experiments </a:t>
            </a:r>
          </a:p>
          <a:p>
            <a:r>
              <a:rPr lang="en-GB" dirty="0"/>
              <a:t>	e.g. proton charge radius experiment</a:t>
            </a:r>
          </a:p>
        </p:txBody>
      </p:sp>
      <p:sp>
        <p:nvSpPr>
          <p:cNvPr id="3" name="Title 2">
            <a:extLst>
              <a:ext uri="{FF2B5EF4-FFF2-40B4-BE49-F238E27FC236}">
                <a16:creationId xmlns:a16="http://schemas.microsoft.com/office/drawing/2014/main" id="{6BE647DF-1997-61D9-6903-B04CCEB783AB}"/>
              </a:ext>
            </a:extLst>
          </p:cNvPr>
          <p:cNvSpPr>
            <a:spLocks noGrp="1"/>
          </p:cNvSpPr>
          <p:nvPr>
            <p:ph type="title" idx="4294967295"/>
          </p:nvPr>
        </p:nvSpPr>
        <p:spPr>
          <a:xfrm>
            <a:off x="0" y="365125"/>
            <a:ext cx="11087100" cy="473075"/>
          </a:xfrm>
        </p:spPr>
        <p:txBody>
          <a:bodyPr/>
          <a:lstStyle/>
          <a:p>
            <a:r>
              <a:rPr lang="en-GB"/>
              <a:t>Muons Instruments at ISIS</a:t>
            </a:r>
            <a:br>
              <a:rPr lang="en-GB"/>
            </a:br>
            <a:endParaRPr lang="en-GB"/>
          </a:p>
        </p:txBody>
      </p:sp>
      <p:sp>
        <p:nvSpPr>
          <p:cNvPr id="5" name="Rectangle 4">
            <a:extLst>
              <a:ext uri="{FF2B5EF4-FFF2-40B4-BE49-F238E27FC236}">
                <a16:creationId xmlns:a16="http://schemas.microsoft.com/office/drawing/2014/main" id="{929B5442-BEFD-DFAD-D5A3-6BA2752511C1}"/>
              </a:ext>
            </a:extLst>
          </p:cNvPr>
          <p:cNvSpPr>
            <a:spLocks noChangeArrowheads="1"/>
          </p:cNvSpPr>
          <p:nvPr/>
        </p:nvSpPr>
        <p:spPr bwMode="auto">
          <a:xfrm>
            <a:off x="4154220" y="962888"/>
            <a:ext cx="1043426" cy="1037196"/>
          </a:xfrm>
          <a:prstGeom prst="rect">
            <a:avLst/>
          </a:prstGeom>
          <a:solidFill>
            <a:srgbClr val="FFFFFF"/>
          </a:solidFill>
          <a:ln w="9525">
            <a:noFill/>
            <a:miter lim="800000"/>
            <a:headEnd/>
            <a:tailEnd/>
          </a:ln>
        </p:spPr>
        <p:txBody>
          <a:bodyPr wrap="none" anchor="ctr"/>
          <a:lstStyle/>
          <a:p>
            <a:pPr eaLnBrk="0" hangingPunct="0"/>
            <a:endParaRPr lang="en-GB" sz="2000">
              <a:solidFill>
                <a:srgbClr val="333399"/>
              </a:solidFill>
              <a:latin typeface="Trebuchet MS" pitchFamily="34" charset="0"/>
            </a:endParaRPr>
          </a:p>
        </p:txBody>
      </p:sp>
      <p:sp>
        <p:nvSpPr>
          <p:cNvPr id="2" name="TextBox 1">
            <a:extLst>
              <a:ext uri="{FF2B5EF4-FFF2-40B4-BE49-F238E27FC236}">
                <a16:creationId xmlns:a16="http://schemas.microsoft.com/office/drawing/2014/main" id="{5B807F94-A505-6AFA-CC20-C5A4CA02F446}"/>
              </a:ext>
            </a:extLst>
          </p:cNvPr>
          <p:cNvSpPr txBox="1"/>
          <p:nvPr/>
        </p:nvSpPr>
        <p:spPr>
          <a:xfrm>
            <a:off x="2039195" y="4035418"/>
            <a:ext cx="1287533" cy="369332"/>
          </a:xfrm>
          <a:prstGeom prst="rect">
            <a:avLst/>
          </a:prstGeom>
          <a:noFill/>
        </p:spPr>
        <p:txBody>
          <a:bodyPr wrap="none" rtlCol="0">
            <a:spAutoFit/>
          </a:bodyPr>
          <a:lstStyle/>
          <a:p>
            <a:pPr algn="ctr"/>
            <a:r>
              <a:rPr lang="en-GB" dirty="0" err="1">
                <a:solidFill>
                  <a:srgbClr val="1E5596"/>
                </a:solidFill>
              </a:rPr>
              <a:t>MuX</a:t>
            </a:r>
            <a:r>
              <a:rPr lang="en-GB" dirty="0">
                <a:solidFill>
                  <a:srgbClr val="1E5596"/>
                </a:solidFill>
              </a:rPr>
              <a:t>/MEIS</a:t>
            </a:r>
          </a:p>
        </p:txBody>
      </p:sp>
    </p:spTree>
    <p:extLst>
      <p:ext uri="{BB962C8B-B14F-4D97-AF65-F5344CB8AC3E}">
        <p14:creationId xmlns:p14="http://schemas.microsoft.com/office/powerpoint/2010/main" val="186080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305F-2046-447F-A6F9-20D5AB9AF6A5}"/>
              </a:ext>
            </a:extLst>
          </p:cNvPr>
          <p:cNvSpPr>
            <a:spLocks noGrp="1"/>
          </p:cNvSpPr>
          <p:nvPr>
            <p:ph type="title" idx="4294967295"/>
          </p:nvPr>
        </p:nvSpPr>
        <p:spPr>
          <a:xfrm>
            <a:off x="0" y="365125"/>
            <a:ext cx="11087100" cy="473075"/>
          </a:xfrm>
        </p:spPr>
        <p:txBody>
          <a:bodyPr/>
          <a:lstStyle/>
          <a:p>
            <a:r>
              <a:rPr lang="en-GB"/>
              <a:t>ISIS Muon Instrument Suite</a:t>
            </a:r>
          </a:p>
        </p:txBody>
      </p:sp>
      <p:pic>
        <p:nvPicPr>
          <p:cNvPr id="5" name="Picture 3">
            <a:extLst>
              <a:ext uri="{FF2B5EF4-FFF2-40B4-BE49-F238E27FC236}">
                <a16:creationId xmlns:a16="http://schemas.microsoft.com/office/drawing/2014/main" id="{1C76B7FA-5454-4021-8756-09AF8A94B481}"/>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0" y="1282700"/>
            <a:ext cx="4037013" cy="355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Content Placeholder 7">
            <a:extLst>
              <a:ext uri="{FF2B5EF4-FFF2-40B4-BE49-F238E27FC236}">
                <a16:creationId xmlns:a16="http://schemas.microsoft.com/office/drawing/2014/main" id="{5114EADA-ACE2-47EF-BCF5-51F414B5BDEC}"/>
              </a:ext>
            </a:extLst>
          </p:cNvPr>
          <p:cNvGraphicFramePr>
            <a:graphicFrameLocks noGrp="1"/>
          </p:cNvGraphicFramePr>
          <p:nvPr>
            <p:ph sz="half" idx="4294967295"/>
          </p:nvPr>
        </p:nvGraphicFramePr>
        <p:xfrm>
          <a:off x="5039930" y="838200"/>
          <a:ext cx="5931876" cy="2651760"/>
        </p:xfrm>
        <a:graphic>
          <a:graphicData uri="http://schemas.openxmlformats.org/drawingml/2006/table">
            <a:tbl>
              <a:tblPr firstRow="1" bandRow="1">
                <a:tableStyleId>{2D5ABB26-0587-4C30-8999-92F81FD0307C}</a:tableStyleId>
              </a:tblPr>
              <a:tblGrid>
                <a:gridCol w="2008401">
                  <a:extLst>
                    <a:ext uri="{9D8B030D-6E8A-4147-A177-3AD203B41FA5}">
                      <a16:colId xmlns:a16="http://schemas.microsoft.com/office/drawing/2014/main" val="3886589230"/>
                    </a:ext>
                  </a:extLst>
                </a:gridCol>
                <a:gridCol w="1747142">
                  <a:extLst>
                    <a:ext uri="{9D8B030D-6E8A-4147-A177-3AD203B41FA5}">
                      <a16:colId xmlns:a16="http://schemas.microsoft.com/office/drawing/2014/main" val="2874628272"/>
                    </a:ext>
                  </a:extLst>
                </a:gridCol>
                <a:gridCol w="2176333">
                  <a:extLst>
                    <a:ext uri="{9D8B030D-6E8A-4147-A177-3AD203B41FA5}">
                      <a16:colId xmlns:a16="http://schemas.microsoft.com/office/drawing/2014/main" val="2823519536"/>
                    </a:ext>
                  </a:extLst>
                </a:gridCol>
              </a:tblGrid>
              <a:tr h="660400">
                <a:tc>
                  <a:txBody>
                    <a:bodyPr/>
                    <a:lstStyle/>
                    <a:p>
                      <a:r>
                        <a:rPr lang="en-GB" sz="2400"/>
                        <a:t>Instrument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Detectors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Rate (MEv/h)</a:t>
                      </a:r>
                      <a:br>
                        <a:rPr lang="en-GB" sz="2400"/>
                      </a:br>
                      <a:r>
                        <a:rPr lang="en-GB" sz="2400"/>
                        <a:t>[Double pulse]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7298735"/>
                  </a:ext>
                </a:extLst>
              </a:tr>
              <a:tr h="375920">
                <a:tc>
                  <a:txBody>
                    <a:bodyPr/>
                    <a:lstStyle/>
                    <a:p>
                      <a:r>
                        <a:rPr lang="en-GB" sz="2400"/>
                        <a:t>ARGUS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192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50 [100]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8613989"/>
                  </a:ext>
                </a:extLst>
              </a:tr>
              <a:tr h="375920">
                <a:tc>
                  <a:txBody>
                    <a:bodyPr/>
                    <a:lstStyle/>
                    <a:p>
                      <a:r>
                        <a:rPr lang="en-GB" sz="2400"/>
                        <a:t>EMU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0367059"/>
                  </a:ext>
                </a:extLst>
              </a:tr>
              <a:tr h="375920">
                <a:tc>
                  <a:txBody>
                    <a:bodyPr/>
                    <a:lstStyle/>
                    <a:p>
                      <a:r>
                        <a:rPr lang="en-GB" sz="2400" err="1"/>
                        <a:t>HiFi</a:t>
                      </a:r>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5859879"/>
                  </a:ext>
                </a:extLst>
              </a:tr>
              <a:tr h="375920">
                <a:tc>
                  <a:txBody>
                    <a:bodyPr/>
                    <a:lstStyle/>
                    <a:p>
                      <a:r>
                        <a:rPr lang="en-GB" sz="2400"/>
                        <a:t>MuSR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6428073"/>
                  </a:ext>
                </a:extLst>
              </a:tr>
            </a:tbl>
          </a:graphicData>
        </a:graphic>
      </p:graphicFrame>
      <p:sp>
        <p:nvSpPr>
          <p:cNvPr id="6" name="TextBox 5">
            <a:extLst>
              <a:ext uri="{FF2B5EF4-FFF2-40B4-BE49-F238E27FC236}">
                <a16:creationId xmlns:a16="http://schemas.microsoft.com/office/drawing/2014/main" id="{3C53D79A-D456-420E-99D8-A4356EC1EEEB}"/>
              </a:ext>
            </a:extLst>
          </p:cNvPr>
          <p:cNvSpPr txBox="1"/>
          <p:nvPr/>
        </p:nvSpPr>
        <p:spPr>
          <a:xfrm>
            <a:off x="1280956" y="3913498"/>
            <a:ext cx="1287532" cy="369332"/>
          </a:xfrm>
          <a:prstGeom prst="rect">
            <a:avLst/>
          </a:prstGeom>
          <a:noFill/>
        </p:spPr>
        <p:txBody>
          <a:bodyPr wrap="none" rtlCol="0">
            <a:spAutoFit/>
          </a:bodyPr>
          <a:lstStyle/>
          <a:p>
            <a:pPr algn="ctr"/>
            <a:r>
              <a:rPr lang="en-GB" dirty="0" err="1">
                <a:solidFill>
                  <a:srgbClr val="1E5596"/>
                </a:solidFill>
              </a:rPr>
              <a:t>MuX</a:t>
            </a:r>
            <a:r>
              <a:rPr lang="en-GB" dirty="0">
                <a:solidFill>
                  <a:srgbClr val="1E5596"/>
                </a:solidFill>
              </a:rPr>
              <a:t>/MEIS</a:t>
            </a:r>
          </a:p>
        </p:txBody>
      </p:sp>
      <p:sp>
        <p:nvSpPr>
          <p:cNvPr id="7" name="TextBox 6">
            <a:extLst>
              <a:ext uri="{FF2B5EF4-FFF2-40B4-BE49-F238E27FC236}">
                <a16:creationId xmlns:a16="http://schemas.microsoft.com/office/drawing/2014/main" id="{7C9A0CDA-F812-4C3C-9228-9F2FE8FB97B5}"/>
              </a:ext>
            </a:extLst>
          </p:cNvPr>
          <p:cNvSpPr txBox="1"/>
          <p:nvPr/>
        </p:nvSpPr>
        <p:spPr>
          <a:xfrm>
            <a:off x="1398860" y="1203511"/>
            <a:ext cx="1736373" cy="369332"/>
          </a:xfrm>
          <a:prstGeom prst="rect">
            <a:avLst/>
          </a:prstGeom>
          <a:noFill/>
        </p:spPr>
        <p:txBody>
          <a:bodyPr wrap="none" rtlCol="0">
            <a:spAutoFit/>
          </a:bodyPr>
          <a:lstStyle/>
          <a:p>
            <a:r>
              <a:rPr lang="en-GB" dirty="0">
                <a:solidFill>
                  <a:schemeClr val="accent3">
                    <a:lumMod val="60000"/>
                    <a:lumOff val="40000"/>
                  </a:schemeClr>
                </a:solidFill>
              </a:rPr>
              <a:t>Surface muons</a:t>
            </a:r>
          </a:p>
        </p:txBody>
      </p:sp>
      <p:sp>
        <p:nvSpPr>
          <p:cNvPr id="8" name="TextBox 7">
            <a:extLst>
              <a:ext uri="{FF2B5EF4-FFF2-40B4-BE49-F238E27FC236}">
                <a16:creationId xmlns:a16="http://schemas.microsoft.com/office/drawing/2014/main" id="{4E0C19B3-C6F1-4626-BDEA-ACB7CF81400E}"/>
              </a:ext>
            </a:extLst>
          </p:cNvPr>
          <p:cNvSpPr txBox="1"/>
          <p:nvPr/>
        </p:nvSpPr>
        <p:spPr>
          <a:xfrm>
            <a:off x="834604" y="4776536"/>
            <a:ext cx="2864887" cy="369332"/>
          </a:xfrm>
          <a:prstGeom prst="rect">
            <a:avLst/>
          </a:prstGeom>
          <a:noFill/>
        </p:spPr>
        <p:txBody>
          <a:bodyPr wrap="none" rtlCol="0">
            <a:spAutoFit/>
          </a:bodyPr>
          <a:lstStyle/>
          <a:p>
            <a:r>
              <a:rPr lang="en-GB" dirty="0">
                <a:solidFill>
                  <a:schemeClr val="accent3">
                    <a:lumMod val="60000"/>
                    <a:lumOff val="40000"/>
                  </a:schemeClr>
                </a:solidFill>
              </a:rPr>
              <a:t>Surface and decay muons</a:t>
            </a:r>
          </a:p>
        </p:txBody>
      </p:sp>
      <p:sp>
        <p:nvSpPr>
          <p:cNvPr id="3" name="Content Placeholder 2">
            <a:extLst>
              <a:ext uri="{FF2B5EF4-FFF2-40B4-BE49-F238E27FC236}">
                <a16:creationId xmlns:a16="http://schemas.microsoft.com/office/drawing/2014/main" id="{5A668359-7E57-E635-0443-4B979663A959}"/>
              </a:ext>
            </a:extLst>
          </p:cNvPr>
          <p:cNvSpPr txBox="1">
            <a:spLocks/>
          </p:cNvSpPr>
          <p:nvPr/>
        </p:nvSpPr>
        <p:spPr>
          <a:xfrm>
            <a:off x="4871617" y="3745031"/>
            <a:ext cx="11213592" cy="4915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767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767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GB" dirty="0"/>
              <a:t>Also within the RIKEN-RAL Muon Facility:</a:t>
            </a:r>
          </a:p>
          <a:p>
            <a:pPr>
              <a:lnSpc>
                <a:spcPct val="150000"/>
              </a:lnSpc>
            </a:pPr>
            <a:r>
              <a:rPr lang="en-GB" dirty="0"/>
              <a:t>Negative muon elemental analysis – </a:t>
            </a:r>
            <a:r>
              <a:rPr lang="en-GB" dirty="0" err="1"/>
              <a:t>MuX</a:t>
            </a:r>
            <a:endParaRPr lang="en-GB" dirty="0"/>
          </a:p>
          <a:p>
            <a:pPr>
              <a:lnSpc>
                <a:spcPct val="150000"/>
              </a:lnSpc>
            </a:pPr>
            <a:r>
              <a:rPr lang="en-GB" dirty="0"/>
              <a:t>Effects of Muons on electronics - MEIS</a:t>
            </a:r>
          </a:p>
          <a:p>
            <a:pPr>
              <a:lnSpc>
                <a:spcPct val="150000"/>
              </a:lnSpc>
            </a:pPr>
            <a:r>
              <a:rPr lang="en-GB" dirty="0"/>
              <a:t>FAMU muonic hydrogen experiment – Port 1</a:t>
            </a:r>
          </a:p>
          <a:p>
            <a:pPr>
              <a:lnSpc>
                <a:spcPct val="150000"/>
              </a:lnSpc>
            </a:pPr>
            <a:r>
              <a:rPr lang="en-GB" dirty="0"/>
              <a:t>Muon development beamline – Port 3</a:t>
            </a:r>
          </a:p>
        </p:txBody>
      </p:sp>
    </p:spTree>
    <p:extLst>
      <p:ext uri="{BB962C8B-B14F-4D97-AF65-F5344CB8AC3E}">
        <p14:creationId xmlns:p14="http://schemas.microsoft.com/office/powerpoint/2010/main" val="19482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6F9E4-28FC-292B-EBDD-D848183D2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8E2E9-CE48-DCFC-D5A3-0D057D490425}"/>
              </a:ext>
            </a:extLst>
          </p:cNvPr>
          <p:cNvSpPr>
            <a:spLocks noGrp="1"/>
          </p:cNvSpPr>
          <p:nvPr>
            <p:ph type="title"/>
          </p:nvPr>
        </p:nvSpPr>
        <p:spPr/>
        <p:txBody>
          <a:bodyPr/>
          <a:lstStyle/>
          <a:p>
            <a:r>
              <a:rPr lang="en-GB"/>
              <a:t>Breath of Science now</a:t>
            </a:r>
          </a:p>
        </p:txBody>
      </p:sp>
      <p:pic>
        <p:nvPicPr>
          <p:cNvPr id="3" name="Picture 2">
            <a:extLst>
              <a:ext uri="{FF2B5EF4-FFF2-40B4-BE49-F238E27FC236}">
                <a16:creationId xmlns:a16="http://schemas.microsoft.com/office/drawing/2014/main" id="{14A25950-45C1-F51A-F865-C64CC393D8C0}"/>
              </a:ext>
            </a:extLst>
          </p:cNvPr>
          <p:cNvPicPr>
            <a:picLocks noChangeAspect="1"/>
          </p:cNvPicPr>
          <p:nvPr/>
        </p:nvPicPr>
        <p:blipFill>
          <a:blip r:embed="rId2"/>
          <a:stretch>
            <a:fillRect/>
          </a:stretch>
        </p:blipFill>
        <p:spPr>
          <a:xfrm>
            <a:off x="5233182" y="365125"/>
            <a:ext cx="4745089" cy="3101088"/>
          </a:xfrm>
          <a:prstGeom prst="rect">
            <a:avLst/>
          </a:prstGeom>
        </p:spPr>
      </p:pic>
      <p:pic>
        <p:nvPicPr>
          <p:cNvPr id="4" name="Picture 1">
            <a:extLst>
              <a:ext uri="{FF2B5EF4-FFF2-40B4-BE49-F238E27FC236}">
                <a16:creationId xmlns:a16="http://schemas.microsoft.com/office/drawing/2014/main" id="{E75827ED-04DF-4303-28F8-43E49B719E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19" y="2024994"/>
            <a:ext cx="4914851" cy="28080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a:extLst>
              <a:ext uri="{FF2B5EF4-FFF2-40B4-BE49-F238E27FC236}">
                <a16:creationId xmlns:a16="http://schemas.microsoft.com/office/drawing/2014/main" id="{AD039C7E-0EDF-B7A9-2BC4-82B81907B40A}"/>
              </a:ext>
            </a:extLst>
          </p:cNvPr>
          <p:cNvGraphicFramePr>
            <a:graphicFrameLocks/>
          </p:cNvGraphicFramePr>
          <p:nvPr>
            <p:extLst>
              <p:ext uri="{D42A27DB-BD31-4B8C-83A1-F6EECF244321}">
                <p14:modId xmlns:p14="http://schemas.microsoft.com/office/powerpoint/2010/main" val="1195136042"/>
              </p:ext>
            </p:extLst>
          </p:nvPr>
        </p:nvGraphicFramePr>
        <p:xfrm>
          <a:off x="5270695" y="3129092"/>
          <a:ext cx="4665346" cy="35624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0943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2|2.2"/>
</p:tagLst>
</file>

<file path=ppt/tags/tag2.xml><?xml version="1.0" encoding="utf-8"?>
<p:tagLst xmlns:a="http://schemas.openxmlformats.org/drawingml/2006/main" xmlns:r="http://schemas.openxmlformats.org/officeDocument/2006/relationships" xmlns:p="http://schemas.openxmlformats.org/presentationml/2006/main">
  <p:tag name="TIMING" val="|33.2"/>
</p:tagLst>
</file>

<file path=ppt/theme/theme1.xml><?xml version="1.0" encoding="utf-8"?>
<a:theme xmlns:a="http://schemas.openxmlformats.org/drawingml/2006/main" name="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8EA2CBFAE5464D8B590CB0FE9FDF74" ma:contentTypeVersion="18" ma:contentTypeDescription="Create a new document." ma:contentTypeScope="" ma:versionID="cb0455d1cdb5340c3f9ac8c7323364ae">
  <xsd:schema xmlns:xsd="http://www.w3.org/2001/XMLSchema" xmlns:xs="http://www.w3.org/2001/XMLSchema" xmlns:p="http://schemas.microsoft.com/office/2006/metadata/properties" xmlns:ns3="e8785e35-4af9-43d1-8745-88b55cf0d46b" xmlns:ns4="19a5072a-c90b-4bd3-a68a-b7abbd4b55f2" targetNamespace="http://schemas.microsoft.com/office/2006/metadata/properties" ma:root="true" ma:fieldsID="e84ba585665d366a16b8f3eb38717a34" ns3:_="" ns4:_="">
    <xsd:import namespace="e8785e35-4af9-43d1-8745-88b55cf0d46b"/>
    <xsd:import namespace="19a5072a-c90b-4bd3-a68a-b7abbd4b55f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785e35-4af9-43d1-8745-88b55cf0d4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a5072a-c90b-4bd3-a68a-b7abbd4b55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8785e35-4af9-43d1-8745-88b55cf0d46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D86623-2EC7-4A37-B7C5-9F4CC5CEBC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785e35-4af9-43d1-8745-88b55cf0d46b"/>
    <ds:schemaRef ds:uri="19a5072a-c90b-4bd3-a68a-b7abbd4b55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71941C-0A58-4C85-97EE-31E24EFC91E9}">
  <ds:schemaRefs>
    <ds:schemaRef ds:uri="19a5072a-c90b-4bd3-a68a-b7abbd4b55f2"/>
    <ds:schemaRef ds:uri="http://purl.org/dc/elements/1.1/"/>
    <ds:schemaRef ds:uri="e8785e35-4af9-43d1-8745-88b55cf0d46b"/>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F825207-CF50-4DBD-A61A-BF82752641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4926</TotalTime>
  <Words>4711</Words>
  <Application>Microsoft Office PowerPoint</Application>
  <PresentationFormat>Widescreen</PresentationFormat>
  <Paragraphs>837</Paragraphs>
  <Slides>69</Slides>
  <Notes>17</Notes>
  <HiddenSlides>25</HiddenSlides>
  <MMClips>0</MMClips>
  <ScaleCrop>false</ScaleCrop>
  <HeadingPairs>
    <vt:vector size="8" baseType="variant">
      <vt:variant>
        <vt:lpstr>Fonts Used</vt:lpstr>
      </vt:variant>
      <vt:variant>
        <vt:i4>20</vt:i4>
      </vt:variant>
      <vt:variant>
        <vt:lpstr>Theme</vt:lpstr>
      </vt:variant>
      <vt:variant>
        <vt:i4>8</vt:i4>
      </vt:variant>
      <vt:variant>
        <vt:lpstr>Embedded OLE Servers</vt:lpstr>
      </vt:variant>
      <vt:variant>
        <vt:i4>2</vt:i4>
      </vt:variant>
      <vt:variant>
        <vt:lpstr>Slide Titles</vt:lpstr>
      </vt:variant>
      <vt:variant>
        <vt:i4>69</vt:i4>
      </vt:variant>
    </vt:vector>
  </HeadingPairs>
  <TitlesOfParts>
    <vt:vector size="99" baseType="lpstr">
      <vt:lpstr>-apple-system</vt:lpstr>
      <vt:lpstr>Aptos</vt:lpstr>
      <vt:lpstr>Aptos Narrow</vt:lpstr>
      <vt:lpstr>Arial</vt:lpstr>
      <vt:lpstr>Arial Narrow</vt:lpstr>
      <vt:lpstr>Calibri</vt:lpstr>
      <vt:lpstr>Cambria Math</vt:lpstr>
      <vt:lpstr>Century</vt:lpstr>
      <vt:lpstr>Helvetica</vt:lpstr>
      <vt:lpstr>Helvetica Neue</vt:lpstr>
      <vt:lpstr>HelveticaNeue Regular</vt:lpstr>
      <vt:lpstr>Lora</vt:lpstr>
      <vt:lpstr>Lucida Sans</vt:lpstr>
      <vt:lpstr>Moderat Medium</vt:lpstr>
      <vt:lpstr>Segoe UI</vt:lpstr>
      <vt:lpstr>Symbol</vt:lpstr>
      <vt:lpstr>System Font Regular</vt:lpstr>
      <vt:lpstr>Times New Roman</vt:lpstr>
      <vt:lpstr>Trebuchet MS</vt:lpstr>
      <vt:lpstr>Wingdings</vt:lpstr>
      <vt:lpstr>ISIS Small Bottom Banner</vt:lpstr>
      <vt:lpstr>1_ISIS Small Bottom Banner</vt:lpstr>
      <vt:lpstr>3_Pattern</vt:lpstr>
      <vt:lpstr>1_Title slide</vt:lpstr>
      <vt:lpstr>3_Title slide</vt:lpstr>
      <vt:lpstr>4_Pattern</vt:lpstr>
      <vt:lpstr>5_Pattern</vt:lpstr>
      <vt:lpstr>2_ISIS Small Bottom Banner</vt:lpstr>
      <vt:lpstr>Equation</vt:lpstr>
      <vt:lpstr>Graph</vt:lpstr>
      <vt:lpstr>Overview of the ISIS Muon beamlines</vt:lpstr>
      <vt:lpstr>PowerPoint Presentation</vt:lpstr>
      <vt:lpstr>PowerPoint Presentation</vt:lpstr>
      <vt:lpstr>PowerPoint Presentation</vt:lpstr>
      <vt:lpstr>40 years since the inception of muons</vt:lpstr>
      <vt:lpstr>Muons at ISIS </vt:lpstr>
      <vt:lpstr>Muons Instruments at ISIS </vt:lpstr>
      <vt:lpstr>ISIS Muon Instrument Suite</vt:lpstr>
      <vt:lpstr>Breath of Science now</vt:lpstr>
      <vt:lpstr>Current Projects</vt:lpstr>
      <vt:lpstr>ISIS Proton Pulse Compression</vt:lpstr>
      <vt:lpstr>Super-MuSR Science Drivers</vt:lpstr>
      <vt:lpstr>Super-MuSR</vt:lpstr>
      <vt:lpstr>PowerPoint Presentation</vt:lpstr>
      <vt:lpstr>Our Future Plans:  Proposed Endeavour+ instruments</vt:lpstr>
      <vt:lpstr>New ‘Instrument’ -  COMET </vt:lpstr>
      <vt:lpstr>ISIS-II: the successor to ISIS</vt:lpstr>
      <vt:lpstr>Muon target: Comparing two options</vt:lpstr>
      <vt:lpstr>Science Highlights</vt:lpstr>
      <vt:lpstr>Positive muons study ionic motion</vt:lpstr>
      <vt:lpstr>Time Reversal Symmtry breaking in superconductors ZFμSR on LaNiC2</vt:lpstr>
      <vt:lpstr>PowerPoint Presentation</vt:lpstr>
      <vt:lpstr>Using wide-range LF to study Quantum Spin Liquids</vt:lpstr>
      <vt:lpstr>Photo-µSR </vt:lpstr>
      <vt:lpstr>Negative muons Elemental Analysis  </vt:lpstr>
      <vt:lpstr>Protecting electronics from cosmic invaders </vt:lpstr>
      <vt:lpstr>Summary</vt:lpstr>
      <vt:lpstr>PowerPoint Presentation</vt:lpstr>
      <vt:lpstr>PowerPoint Presentation</vt:lpstr>
      <vt:lpstr>Muons then and now</vt:lpstr>
      <vt:lpstr>Super-MuSR project progress</vt:lpstr>
      <vt:lpstr>Negative muons Elemental Analysis - usage </vt:lpstr>
      <vt:lpstr>Elemental Imaging and Tomography</vt:lpstr>
      <vt:lpstr>PowerPoint Presentation</vt:lpstr>
      <vt:lpstr>Charge carrier kinetics in semiconductors</vt:lpstr>
      <vt:lpstr>Radio- Frequency techniques – Final State determination </vt:lpstr>
      <vt:lpstr>Endeavour</vt:lpstr>
      <vt:lpstr>Effects of Muons on Electronics</vt:lpstr>
      <vt:lpstr>Depth Profiling Julia Domna </vt:lpstr>
      <vt:lpstr>Lithium amide imide (LiNH2 – Li2NH) </vt:lpstr>
      <vt:lpstr>Catalysis</vt:lpstr>
      <vt:lpstr>MuX </vt:lpstr>
      <vt:lpstr>NuEMU</vt:lpstr>
      <vt:lpstr>Chimera</vt:lpstr>
      <vt:lpstr>Future Projects: Low Energy Muons </vt:lpstr>
      <vt:lpstr>Operando measurements of Li-cathode materials</vt:lpstr>
      <vt:lpstr>PowerPoint Presentation</vt:lpstr>
      <vt:lpstr>Celebrating 40 years of neutrons at ISIS </vt:lpstr>
      <vt:lpstr>Computing enables new insight into Mu dynamics</vt:lpstr>
      <vt:lpstr>RIKEN-RAL Refurbishment – almost complete</vt:lpstr>
      <vt:lpstr>RIKEN-RAL Solenoid replacement</vt:lpstr>
      <vt:lpstr>Low Energy Muons </vt:lpstr>
      <vt:lpstr>Lithium diffusion in LiMnPO4 detected with μ±SR</vt:lpstr>
      <vt:lpstr>Theoretical support</vt:lpstr>
      <vt:lpstr>Time reversal symmetry breaking in a number of systems</vt:lpstr>
      <vt:lpstr>Roman Gold Coins</vt:lpstr>
      <vt:lpstr>Key developments – Detectors </vt:lpstr>
      <vt:lpstr>Tile performance – Photon collection</vt:lpstr>
      <vt:lpstr>Forty Years On</vt:lpstr>
      <vt:lpstr>Comparison with the goals in 1983</vt:lpstr>
      <vt:lpstr>Comparison with the goals in 1983</vt:lpstr>
      <vt:lpstr>Super-MuSR</vt:lpstr>
      <vt:lpstr>Muon Sample Environment </vt:lpstr>
      <vt:lpstr>PowerPoint Presentation</vt:lpstr>
      <vt:lpstr>Exploiting RIKEN-RAL beamline capabilities</vt:lpstr>
      <vt:lpstr>Super MuSR FY 23/24 Progress</vt:lpstr>
      <vt:lpstr>Decoupling bulk and surface recombination properties in silicon by depth-dependent carrier lifetime measurements </vt:lpstr>
      <vt:lpstr>In-operando muon studies</vt:lpstr>
      <vt:lpstr>Exploiting RIKEN-RAL beamline capabilities</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Hillier, Adrian (STFC,RAL,ISIS)</dc:creator>
  <cp:lastModifiedBy>Hillier, Adrian (STFC,RAL,ISIS)</cp:lastModifiedBy>
  <cp:revision>6</cp:revision>
  <dcterms:created xsi:type="dcterms:W3CDTF">2018-08-28T13:58:02Z</dcterms:created>
  <dcterms:modified xsi:type="dcterms:W3CDTF">2025-01-06T15:39:13Z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0x010100BD8EA2CBFAE5464D8B590CB0FE9FDF74</vt:lpwstr>
  </property>
</Properties>
</file>