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2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3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media/image13.jpg" ContentType="image/png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media/image16.jpg" ContentType="image/png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charts/chart1.xml" ContentType="application/vnd.openxmlformats-officedocument.drawingml.chart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78" r:id="rId3"/>
    <p:sldId id="299" r:id="rId4"/>
    <p:sldId id="300" r:id="rId5"/>
    <p:sldId id="301" r:id="rId6"/>
    <p:sldId id="398" r:id="rId7"/>
    <p:sldId id="304" r:id="rId8"/>
    <p:sldId id="305" r:id="rId9"/>
    <p:sldId id="400" r:id="rId10"/>
    <p:sldId id="306" r:id="rId11"/>
    <p:sldId id="401" r:id="rId12"/>
    <p:sldId id="329" r:id="rId13"/>
    <p:sldId id="410" r:id="rId14"/>
    <p:sldId id="402" r:id="rId15"/>
    <p:sldId id="403" r:id="rId16"/>
    <p:sldId id="330" r:id="rId17"/>
    <p:sldId id="409" r:id="rId18"/>
    <p:sldId id="404" r:id="rId19"/>
    <p:sldId id="405" r:id="rId20"/>
    <p:sldId id="406" r:id="rId21"/>
    <p:sldId id="407" r:id="rId22"/>
    <p:sldId id="332" r:id="rId23"/>
    <p:sldId id="408" r:id="rId24"/>
    <p:sldId id="395" r:id="rId25"/>
  </p:sldIdLst>
  <p:sldSz cx="12192000" cy="6858000"/>
  <p:notesSz cx="7104063" cy="10234613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7" userDrawn="1">
          <p15:clr>
            <a:srgbClr val="A4A3A4"/>
          </p15:clr>
        </p15:guide>
        <p15:guide id="2" pos="3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ABBFD57-AB31-40D8-995E-DE2D528B166D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19C0968A-21BD-4D74-A467-3E3F9AA78793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28F208-1FCD-46E8-B264-CE362C96AE22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C07BDDA-3434-41B7-8181-9675CB2441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8B4B1452-C9FF-4916-9B1B-C1F9F4D70FB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53ACC11E-AA10-4F0E-B3CC-4354DEA6FB25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AE96E9CC-AE87-4FB8-8126-9EA55F159C0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0933AE2E-AA73-44A8-8A3C-355B2FF239F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4" autoAdjust="0"/>
    <p:restoredTop sz="94660"/>
  </p:normalViewPr>
  <p:slideViewPr>
    <p:cSldViewPr snapToGrid="0" showGuides="1">
      <p:cViewPr>
        <p:scale>
          <a:sx n="124" d="100"/>
          <a:sy n="124" d="100"/>
        </p:scale>
        <p:origin x="176" y="368"/>
      </p:cViewPr>
      <p:guideLst>
        <p:guide orient="horz" pos="2037"/>
        <p:guide pos="38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328680505846"/>
          <c:y val="3.0855539971949501E-2"/>
          <c:w val="0.57820433837619389"/>
          <c:h val="0.864067321178121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Technique Design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2025.6</c:v>
                </c:pt>
                <c:pt idx="1">
                  <c:v>2025.1</c:v>
                </c:pt>
                <c:pt idx="2">
                  <c:v>2025.1</c:v>
                </c:pt>
                <c:pt idx="3">
                  <c:v>2025.1</c:v>
                </c:pt>
                <c:pt idx="4">
                  <c:v>2024.1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C-C24A-9028-C0FA65056B8E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Engineering Development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1.5</c:v>
                </c:pt>
                <c:pt idx="3">
                  <c:v>2.5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6C-C24A-9028-C0FA65056B8E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Installation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6C-C24A-9028-C0FA65056B8E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Trial Run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工作表1!$E$2:$E$6</c:f>
              <c:numCache>
                <c:formatCode>General</c:formatCode>
                <c:ptCount val="5"/>
                <c:pt idx="0">
                  <c:v>1.5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6C-C24A-9028-C0FA65056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4370216"/>
        <c:axId val="-2144367240"/>
      </c:barChart>
      <c:catAx>
        <c:axId val="-2144370216"/>
        <c:scaling>
          <c:orientation val="minMax"/>
        </c:scaling>
        <c:delete val="0"/>
        <c:axPos val="l"/>
        <c:min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44367240"/>
        <c:crossesAt val="2023"/>
        <c:auto val="1"/>
        <c:lblAlgn val="ctr"/>
        <c:lblOffset val="100"/>
        <c:noMultiLvlLbl val="0"/>
      </c:catAx>
      <c:valAx>
        <c:axId val="-2144367240"/>
        <c:scaling>
          <c:orientation val="minMax"/>
          <c:max val="2030.1"/>
          <c:min val="2024.1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44370216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9600938452992531"/>
          <c:y val="0.14698876876014619"/>
          <c:w val="0.19598804122519889"/>
          <c:h val="0.5545495908383120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18832-93F9-1748-89D7-1C14F7244C61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85BE81-16D6-4948-8998-9874E17F39B0}">
      <dgm:prSet phldrT="[文本]"/>
      <dgm:spPr/>
      <dgm:t>
        <a:bodyPr/>
        <a:lstStyle/>
        <a:p>
          <a:r>
            <a:rPr lang="en-US" altLang="zh-CN" dirty="0"/>
            <a:t>High-energy</a:t>
          </a:r>
          <a:r>
            <a:rPr lang="zh-CN" altLang="en-US" dirty="0"/>
            <a:t> </a:t>
          </a:r>
          <a:r>
            <a:rPr lang="en-US" altLang="zh-CN" dirty="0" err="1"/>
            <a:t>MuSR</a:t>
          </a:r>
          <a:endParaRPr lang="zh-CN" altLang="en-US" dirty="0"/>
        </a:p>
      </dgm:t>
    </dgm:pt>
    <dgm:pt modelId="{578D7510-F04B-2249-9720-5E289AAE2214}" type="parTrans" cxnId="{A904B07F-B0AA-BC43-BE85-5F375A57E892}">
      <dgm:prSet/>
      <dgm:spPr/>
      <dgm:t>
        <a:bodyPr/>
        <a:lstStyle/>
        <a:p>
          <a:endParaRPr lang="zh-CN" altLang="en-US"/>
        </a:p>
      </dgm:t>
    </dgm:pt>
    <dgm:pt modelId="{4344C2BB-3A77-D548-8CCD-C2FAAF32AE79}" type="sibTrans" cxnId="{A904B07F-B0AA-BC43-BE85-5F375A57E892}">
      <dgm:prSet/>
      <dgm:spPr/>
      <dgm:t>
        <a:bodyPr/>
        <a:lstStyle/>
        <a:p>
          <a:endParaRPr lang="zh-CN" altLang="en-US"/>
        </a:p>
      </dgm:t>
    </dgm:pt>
    <dgm:pt modelId="{8364A5C5-2D2B-7C4E-8288-6584F1AFB722}">
      <dgm:prSet phldrT="[文本]" custT="1"/>
      <dgm:spPr/>
      <dgm:t>
        <a:bodyPr/>
        <a:lstStyle/>
        <a:p>
          <a:r>
            <a:rPr lang="en-US" altLang="zh-CN" sz="1800" dirty="0"/>
            <a:t>Thick</a:t>
          </a:r>
          <a:r>
            <a:rPr lang="zh-CN" altLang="en-US" sz="1800" dirty="0"/>
            <a:t> </a:t>
          </a:r>
          <a:r>
            <a:rPr lang="en-US" altLang="zh-CN" sz="1800" dirty="0"/>
            <a:t>Samples</a:t>
          </a:r>
          <a:endParaRPr lang="zh-CN" altLang="en-US" sz="1800" dirty="0"/>
        </a:p>
      </dgm:t>
    </dgm:pt>
    <dgm:pt modelId="{8E361D57-BC91-8D4F-9565-A43914071AA0}" type="parTrans" cxnId="{1AE367F3-6ED2-BE48-A913-B8FB361AFC70}">
      <dgm:prSet/>
      <dgm:spPr/>
      <dgm:t>
        <a:bodyPr/>
        <a:lstStyle/>
        <a:p>
          <a:endParaRPr lang="zh-CN" altLang="en-US"/>
        </a:p>
      </dgm:t>
    </dgm:pt>
    <dgm:pt modelId="{0B1DAEBF-5ABE-CE42-949E-A615E8E2AD2F}" type="sibTrans" cxnId="{1AE367F3-6ED2-BE48-A913-B8FB361AFC70}">
      <dgm:prSet/>
      <dgm:spPr/>
      <dgm:t>
        <a:bodyPr/>
        <a:lstStyle/>
        <a:p>
          <a:endParaRPr lang="zh-CN" altLang="en-US"/>
        </a:p>
      </dgm:t>
    </dgm:pt>
    <dgm:pt modelId="{9ECEFBA4-E6D0-1C46-9D11-DDFF166EF778}">
      <dgm:prSet phldrT="[文本]"/>
      <dgm:spPr/>
      <dgm:t>
        <a:bodyPr/>
        <a:lstStyle/>
        <a:p>
          <a:r>
            <a:rPr lang="en-US" altLang="zh-CN" dirty="0"/>
            <a:t>Depth</a:t>
          </a:r>
          <a:r>
            <a:rPr lang="zh-CN" altLang="en-US" dirty="0"/>
            <a:t> </a:t>
          </a:r>
          <a:r>
            <a:rPr lang="en-US" altLang="zh-CN" dirty="0"/>
            <a:t>scan</a:t>
          </a:r>
          <a:r>
            <a:rPr lang="zh-CN" altLang="en-US" dirty="0"/>
            <a:t> </a:t>
          </a:r>
          <a:r>
            <a:rPr lang="en-US" altLang="zh-CN" dirty="0"/>
            <a:t>MIXE</a:t>
          </a:r>
          <a:endParaRPr lang="zh-CN" altLang="en-US" dirty="0"/>
        </a:p>
      </dgm:t>
    </dgm:pt>
    <dgm:pt modelId="{927EF6E0-D4B3-6B4B-B54F-411F297498C1}" type="parTrans" cxnId="{ACDCAFA5-CF4F-6849-815D-9FA6D4F4E3D2}">
      <dgm:prSet/>
      <dgm:spPr/>
      <dgm:t>
        <a:bodyPr/>
        <a:lstStyle/>
        <a:p>
          <a:endParaRPr lang="zh-CN" altLang="en-US"/>
        </a:p>
      </dgm:t>
    </dgm:pt>
    <dgm:pt modelId="{0BEF92DD-5FF6-454F-957E-71B2E856817D}" type="sibTrans" cxnId="{ACDCAFA5-CF4F-6849-815D-9FA6D4F4E3D2}">
      <dgm:prSet/>
      <dgm:spPr/>
      <dgm:t>
        <a:bodyPr/>
        <a:lstStyle/>
        <a:p>
          <a:endParaRPr lang="zh-CN" altLang="en-US"/>
        </a:p>
      </dgm:t>
    </dgm:pt>
    <dgm:pt modelId="{1EFB0771-5466-1F47-9B4D-836C7918E46A}">
      <dgm:prSet phldrT="[文本]" custT="1"/>
      <dgm:spPr/>
      <dgm:t>
        <a:bodyPr/>
        <a:lstStyle/>
        <a:p>
          <a:r>
            <a:rPr lang="en-US" altLang="zh-CN" sz="1600" dirty="0"/>
            <a:t>Depth</a:t>
          </a:r>
          <a:r>
            <a:rPr lang="zh-CN" altLang="en-US" sz="1600" dirty="0"/>
            <a:t> </a:t>
          </a:r>
          <a:r>
            <a:rPr lang="en-US" altLang="zh-CN" sz="1600" dirty="0"/>
            <a:t>scan</a:t>
          </a:r>
          <a:r>
            <a:rPr lang="zh-CN" altLang="en-US" sz="1600" dirty="0"/>
            <a:t> </a:t>
          </a:r>
          <a:r>
            <a:rPr lang="en-US" altLang="zh-CN" sz="1600" dirty="0"/>
            <a:t>for</a:t>
          </a:r>
          <a:r>
            <a:rPr lang="zh-CN" altLang="en-US" sz="1600" dirty="0"/>
            <a:t> </a:t>
          </a:r>
          <a:r>
            <a:rPr lang="en-US" altLang="zh-CN" sz="1600" dirty="0"/>
            <a:t>archaeology</a:t>
          </a:r>
          <a:endParaRPr lang="zh-CN" altLang="en-US" sz="1600" dirty="0"/>
        </a:p>
      </dgm:t>
    </dgm:pt>
    <dgm:pt modelId="{E2EC85C2-2994-5D4B-ADA2-14C379CFA9B7}" type="parTrans" cxnId="{D503E5B6-DD2A-8642-91B7-8FDBDCE42D86}">
      <dgm:prSet/>
      <dgm:spPr/>
      <dgm:t>
        <a:bodyPr/>
        <a:lstStyle/>
        <a:p>
          <a:endParaRPr lang="zh-CN" altLang="en-US"/>
        </a:p>
      </dgm:t>
    </dgm:pt>
    <dgm:pt modelId="{5031CB0F-690C-4F4B-9A97-4DA3D20F43BB}" type="sibTrans" cxnId="{D503E5B6-DD2A-8642-91B7-8FDBDCE42D86}">
      <dgm:prSet/>
      <dgm:spPr/>
      <dgm:t>
        <a:bodyPr/>
        <a:lstStyle/>
        <a:p>
          <a:endParaRPr lang="zh-CN" altLang="en-US"/>
        </a:p>
      </dgm:t>
    </dgm:pt>
    <dgm:pt modelId="{93CB10F9-19C1-0246-9C75-7584ABDC593D}">
      <dgm:prSet phldrT="[文本]"/>
      <dgm:spPr/>
      <dgm:t>
        <a:bodyPr/>
        <a:lstStyle/>
        <a:p>
          <a:r>
            <a:rPr lang="en-US" altLang="zh-CN" dirty="0"/>
            <a:t>Single</a:t>
          </a:r>
          <a:r>
            <a:rPr lang="zh-CN" altLang="en-US" dirty="0"/>
            <a:t> </a:t>
          </a:r>
          <a:r>
            <a:rPr lang="en-US" altLang="zh-CN" dirty="0"/>
            <a:t>Event</a:t>
          </a:r>
          <a:r>
            <a:rPr lang="zh-CN" altLang="en-US" dirty="0"/>
            <a:t> </a:t>
          </a:r>
          <a:r>
            <a:rPr lang="en-US" altLang="zh-CN" dirty="0"/>
            <a:t>Effect</a:t>
          </a:r>
          <a:endParaRPr lang="zh-CN" altLang="en-US" dirty="0"/>
        </a:p>
      </dgm:t>
    </dgm:pt>
    <dgm:pt modelId="{4CF2744D-7AFB-5E41-BB51-2685590CFCBD}" type="parTrans" cxnId="{066E165B-6422-9543-BB04-72D3E53576D9}">
      <dgm:prSet/>
      <dgm:spPr/>
      <dgm:t>
        <a:bodyPr/>
        <a:lstStyle/>
        <a:p>
          <a:endParaRPr lang="zh-CN" altLang="en-US"/>
        </a:p>
      </dgm:t>
    </dgm:pt>
    <dgm:pt modelId="{B00AAA43-3569-7644-8046-4A00EFF04483}" type="sibTrans" cxnId="{066E165B-6422-9543-BB04-72D3E53576D9}">
      <dgm:prSet/>
      <dgm:spPr/>
      <dgm:t>
        <a:bodyPr/>
        <a:lstStyle/>
        <a:p>
          <a:endParaRPr lang="zh-CN" altLang="en-US"/>
        </a:p>
      </dgm:t>
    </dgm:pt>
    <dgm:pt modelId="{428471CC-CC2B-6C4D-849B-78D8B8A92C9C}">
      <dgm:prSet phldrT="[文本]"/>
      <dgm:spPr/>
      <dgm:t>
        <a:bodyPr/>
        <a:lstStyle/>
        <a:p>
          <a:r>
            <a:rPr lang="en-US" altLang="zh-CN" dirty="0"/>
            <a:t>Large</a:t>
          </a:r>
          <a:r>
            <a:rPr lang="zh-CN" altLang="en-US" dirty="0"/>
            <a:t> </a:t>
          </a:r>
          <a:r>
            <a:rPr lang="en-US" altLang="zh-CN" dirty="0"/>
            <a:t>capture</a:t>
          </a:r>
          <a:r>
            <a:rPr lang="zh-CN" altLang="en-US" dirty="0"/>
            <a:t> </a:t>
          </a:r>
          <a:r>
            <a:rPr lang="en-US" altLang="zh-CN" dirty="0"/>
            <a:t>cross</a:t>
          </a:r>
          <a:r>
            <a:rPr lang="zh-CN" altLang="en-US" dirty="0"/>
            <a:t> </a:t>
          </a:r>
          <a:r>
            <a:rPr lang="en-US" altLang="zh-CN" dirty="0"/>
            <a:t>section</a:t>
          </a:r>
          <a:r>
            <a:rPr lang="zh-CN" altLang="en-US" dirty="0"/>
            <a:t> </a:t>
          </a:r>
          <a:r>
            <a:rPr lang="en-US" altLang="zh-CN" dirty="0"/>
            <a:t>of</a:t>
          </a:r>
          <a:r>
            <a:rPr lang="zh-CN" altLang="en-US" dirty="0"/>
            <a:t> </a:t>
          </a:r>
          <a:r>
            <a:rPr lang="en-US" altLang="zh-CN" dirty="0" err="1"/>
            <a:t>μ</a:t>
          </a:r>
          <a:r>
            <a:rPr lang="en-US" altLang="zh-CN" baseline="30000" dirty="0"/>
            <a:t>-</a:t>
          </a:r>
          <a:endParaRPr lang="zh-CN" altLang="en-US" dirty="0"/>
        </a:p>
      </dgm:t>
    </dgm:pt>
    <dgm:pt modelId="{A337AEE2-177D-DE4C-AE0D-6F7C28AE8596}" type="parTrans" cxnId="{9889A41C-F144-4345-955C-7BC677B0CB13}">
      <dgm:prSet/>
      <dgm:spPr/>
      <dgm:t>
        <a:bodyPr/>
        <a:lstStyle/>
        <a:p>
          <a:endParaRPr lang="zh-CN" altLang="en-US"/>
        </a:p>
      </dgm:t>
    </dgm:pt>
    <dgm:pt modelId="{D2ABD5A5-374E-2642-8021-77371975D3C8}" type="sibTrans" cxnId="{9889A41C-F144-4345-955C-7BC677B0CB13}">
      <dgm:prSet/>
      <dgm:spPr/>
      <dgm:t>
        <a:bodyPr/>
        <a:lstStyle/>
        <a:p>
          <a:endParaRPr lang="zh-CN" altLang="en-US"/>
        </a:p>
      </dgm:t>
    </dgm:pt>
    <dgm:pt modelId="{73FC0201-1D35-BF43-81B0-3F6C4E37480F}">
      <dgm:prSet phldrT="[文本]"/>
      <dgm:spPr/>
      <dgm:t>
        <a:bodyPr/>
        <a:lstStyle/>
        <a:p>
          <a:r>
            <a:rPr lang="en-US" altLang="zh-CN" dirty="0"/>
            <a:t>Muon</a:t>
          </a:r>
        </a:p>
        <a:p>
          <a:r>
            <a:rPr lang="en-US" altLang="zh-CN" dirty="0"/>
            <a:t>Imaging</a:t>
          </a:r>
          <a:endParaRPr lang="zh-CN" altLang="en-US" dirty="0"/>
        </a:p>
      </dgm:t>
    </dgm:pt>
    <dgm:pt modelId="{8327BD14-DAB5-6749-BFA4-6B0C0323B2A1}" type="parTrans" cxnId="{5218691E-CD15-FF46-8A9A-0F175B3E728D}">
      <dgm:prSet/>
      <dgm:spPr/>
      <dgm:t>
        <a:bodyPr/>
        <a:lstStyle/>
        <a:p>
          <a:endParaRPr lang="zh-CN" altLang="en-US"/>
        </a:p>
      </dgm:t>
    </dgm:pt>
    <dgm:pt modelId="{DFCC63F8-9916-A140-B0D6-E42520DC6220}" type="sibTrans" cxnId="{5218691E-CD15-FF46-8A9A-0F175B3E728D}">
      <dgm:prSet/>
      <dgm:spPr/>
      <dgm:t>
        <a:bodyPr/>
        <a:lstStyle/>
        <a:p>
          <a:endParaRPr lang="zh-CN" altLang="en-US"/>
        </a:p>
      </dgm:t>
    </dgm:pt>
    <dgm:pt modelId="{9F290F80-E5A4-CD4A-8C18-B20AD4377109}">
      <dgm:prSet phldrT="[文本]"/>
      <dgm:spPr/>
      <dgm:t>
        <a:bodyPr/>
        <a:lstStyle/>
        <a:p>
          <a:r>
            <a:rPr lang="en-US" altLang="zh-CN" dirty="0"/>
            <a:t>Thick</a:t>
          </a:r>
          <a:r>
            <a:rPr lang="zh-CN" altLang="en-US" dirty="0"/>
            <a:t> </a:t>
          </a:r>
          <a:r>
            <a:rPr lang="en-US" altLang="zh-CN" dirty="0"/>
            <a:t>samples</a:t>
          </a:r>
          <a:endParaRPr lang="zh-CN" altLang="en-US" dirty="0"/>
        </a:p>
      </dgm:t>
    </dgm:pt>
    <dgm:pt modelId="{BF16B459-AE8B-2441-BFFC-995F9156FC42}" type="parTrans" cxnId="{984218ED-E3CF-664F-A7B4-CAEF694A05D0}">
      <dgm:prSet/>
      <dgm:spPr/>
      <dgm:t>
        <a:bodyPr/>
        <a:lstStyle/>
        <a:p>
          <a:endParaRPr lang="zh-CN" altLang="en-US"/>
        </a:p>
      </dgm:t>
    </dgm:pt>
    <dgm:pt modelId="{AC4216B3-4DC5-6C4E-8CA9-447079FC2386}" type="sibTrans" cxnId="{984218ED-E3CF-664F-A7B4-CAEF694A05D0}">
      <dgm:prSet/>
      <dgm:spPr/>
      <dgm:t>
        <a:bodyPr/>
        <a:lstStyle/>
        <a:p>
          <a:endParaRPr lang="zh-CN" altLang="en-US"/>
        </a:p>
      </dgm:t>
    </dgm:pt>
    <dgm:pt modelId="{ABA501D0-725B-C544-A847-51F09BBD8AD5}">
      <dgm:prSet phldrT="[文本]" custT="1"/>
      <dgm:spPr/>
      <dgm:t>
        <a:bodyPr/>
        <a:lstStyle/>
        <a:p>
          <a:endParaRPr lang="zh-CN" altLang="en-US" sz="1600" dirty="0"/>
        </a:p>
      </dgm:t>
    </dgm:pt>
    <dgm:pt modelId="{C9D75501-B6E4-D649-9D68-12051DA3ACC5}" type="parTrans" cxnId="{1A58DEB0-16B2-C240-BAD1-1B02F4CB3C79}">
      <dgm:prSet/>
      <dgm:spPr/>
      <dgm:t>
        <a:bodyPr/>
        <a:lstStyle/>
        <a:p>
          <a:endParaRPr lang="zh-CN" altLang="en-US"/>
        </a:p>
      </dgm:t>
    </dgm:pt>
    <dgm:pt modelId="{865BD6EF-EC95-E841-A522-93FF699DEB74}" type="sibTrans" cxnId="{1A58DEB0-16B2-C240-BAD1-1B02F4CB3C79}">
      <dgm:prSet/>
      <dgm:spPr/>
      <dgm:t>
        <a:bodyPr/>
        <a:lstStyle/>
        <a:p>
          <a:endParaRPr lang="zh-CN" altLang="en-US"/>
        </a:p>
      </dgm:t>
    </dgm:pt>
    <dgm:pt modelId="{07A6A8C6-25BD-4D42-83FD-96923154515D}">
      <dgm:prSet phldrT="[文本]" custT="1"/>
      <dgm:spPr/>
      <dgm:t>
        <a:bodyPr/>
        <a:lstStyle/>
        <a:p>
          <a:r>
            <a:rPr lang="en-US" altLang="zh-CN" sz="1800" dirty="0"/>
            <a:t>Samples</a:t>
          </a:r>
          <a:r>
            <a:rPr lang="zh-CN" altLang="en-US" sz="1800" dirty="0"/>
            <a:t> </a:t>
          </a:r>
          <a:r>
            <a:rPr lang="en-US" altLang="zh-CN" sz="1800" dirty="0"/>
            <a:t>in</a:t>
          </a:r>
          <a:r>
            <a:rPr lang="zh-CN" altLang="en-US" sz="1800" dirty="0"/>
            <a:t> </a:t>
          </a:r>
          <a:r>
            <a:rPr lang="en-US" altLang="zh-CN" sz="1800" dirty="0"/>
            <a:t>container</a:t>
          </a:r>
          <a:endParaRPr lang="zh-CN" altLang="en-US" sz="1800" dirty="0"/>
        </a:p>
      </dgm:t>
    </dgm:pt>
    <dgm:pt modelId="{859815DF-20AC-A646-A73E-9EDA2DDF81E9}" type="parTrans" cxnId="{25BA2951-F1FD-2C42-8365-0E6510C63026}">
      <dgm:prSet/>
      <dgm:spPr/>
      <dgm:t>
        <a:bodyPr/>
        <a:lstStyle/>
        <a:p>
          <a:endParaRPr lang="zh-CN" altLang="en-US"/>
        </a:p>
      </dgm:t>
    </dgm:pt>
    <dgm:pt modelId="{73CB12DE-4A5C-FC42-AC36-F86F92948353}" type="sibTrans" cxnId="{25BA2951-F1FD-2C42-8365-0E6510C63026}">
      <dgm:prSet/>
      <dgm:spPr/>
      <dgm:t>
        <a:bodyPr/>
        <a:lstStyle/>
        <a:p>
          <a:endParaRPr lang="zh-CN" altLang="en-US"/>
        </a:p>
      </dgm:t>
    </dgm:pt>
    <dgm:pt modelId="{EE274D58-C0B9-0F44-8B13-89D2AF45D9D0}">
      <dgm:prSet phldrT="[文本]" custT="1"/>
      <dgm:spPr/>
      <dgm:t>
        <a:bodyPr/>
        <a:lstStyle/>
        <a:p>
          <a:r>
            <a:rPr lang="en-US" altLang="zh-CN" sz="1800" dirty="0"/>
            <a:t>High</a:t>
          </a:r>
          <a:r>
            <a:rPr lang="zh-CN" altLang="en-US" sz="1800" dirty="0"/>
            <a:t> </a:t>
          </a:r>
          <a:r>
            <a:rPr lang="en-US" altLang="zh-CN" sz="1800" dirty="0"/>
            <a:t>field</a:t>
          </a:r>
          <a:endParaRPr lang="zh-CN" altLang="en-US" sz="1800" dirty="0"/>
        </a:p>
      </dgm:t>
    </dgm:pt>
    <dgm:pt modelId="{AD17C721-A3AC-4A44-B979-73A900D93C33}" type="parTrans" cxnId="{14EA2FB1-586B-624C-8742-198A1B8B8740}">
      <dgm:prSet/>
      <dgm:spPr/>
      <dgm:t>
        <a:bodyPr/>
        <a:lstStyle/>
        <a:p>
          <a:endParaRPr lang="zh-CN" altLang="en-US"/>
        </a:p>
      </dgm:t>
    </dgm:pt>
    <dgm:pt modelId="{B79EFC4A-1318-1041-95F4-D990197495E1}" type="sibTrans" cxnId="{14EA2FB1-586B-624C-8742-198A1B8B8740}">
      <dgm:prSet/>
      <dgm:spPr/>
      <dgm:t>
        <a:bodyPr/>
        <a:lstStyle/>
        <a:p>
          <a:endParaRPr lang="zh-CN" altLang="en-US"/>
        </a:p>
      </dgm:t>
    </dgm:pt>
    <dgm:pt modelId="{90339F08-2562-784C-BD62-799B20F5A307}">
      <dgm:prSet phldrT="[文本]" custT="1"/>
      <dgm:spPr/>
      <dgm:t>
        <a:bodyPr/>
        <a:lstStyle/>
        <a:p>
          <a:r>
            <a:rPr lang="en-US" altLang="zh-CN" sz="1600" dirty="0"/>
            <a:t>Thick</a:t>
          </a:r>
          <a:r>
            <a:rPr lang="zh-CN" altLang="en-US" sz="1600" dirty="0"/>
            <a:t> </a:t>
          </a:r>
          <a:r>
            <a:rPr lang="en-US" altLang="zh-CN" sz="1600" dirty="0"/>
            <a:t>moon</a:t>
          </a:r>
          <a:r>
            <a:rPr lang="zh-CN" altLang="en-US" sz="1600" dirty="0"/>
            <a:t> </a:t>
          </a:r>
          <a:r>
            <a:rPr lang="en-US" altLang="zh-CN" sz="1600" dirty="0"/>
            <a:t>rock</a:t>
          </a:r>
          <a:endParaRPr lang="zh-CN" altLang="en-US" sz="1600" dirty="0"/>
        </a:p>
      </dgm:t>
    </dgm:pt>
    <dgm:pt modelId="{E0EE3B3B-D9DB-F04C-AF78-BA370E5D58FC}" type="parTrans" cxnId="{095B3557-B690-FA49-95A7-0F2A0C2DF72E}">
      <dgm:prSet/>
      <dgm:spPr/>
      <dgm:t>
        <a:bodyPr/>
        <a:lstStyle/>
        <a:p>
          <a:endParaRPr lang="zh-CN" altLang="en-US"/>
        </a:p>
      </dgm:t>
    </dgm:pt>
    <dgm:pt modelId="{4EFAF51C-992E-EA47-80A8-E9644DE6A4D0}" type="sibTrans" cxnId="{095B3557-B690-FA49-95A7-0F2A0C2DF72E}">
      <dgm:prSet/>
      <dgm:spPr/>
      <dgm:t>
        <a:bodyPr/>
        <a:lstStyle/>
        <a:p>
          <a:endParaRPr lang="zh-CN" altLang="en-US"/>
        </a:p>
      </dgm:t>
    </dgm:pt>
    <dgm:pt modelId="{4F08B763-39C7-904B-ACCF-6C34F521F36C}">
      <dgm:prSet phldrT="[文本]" custT="1"/>
      <dgm:spPr/>
      <dgm:t>
        <a:bodyPr/>
        <a:lstStyle/>
        <a:p>
          <a:r>
            <a:rPr lang="en-US" altLang="zh-CN" sz="1600" dirty="0" err="1"/>
            <a:t>Batterries</a:t>
          </a:r>
          <a:r>
            <a:rPr lang="zh-CN" altLang="en-US" sz="1600" dirty="0"/>
            <a:t> </a:t>
          </a:r>
        </a:p>
      </dgm:t>
    </dgm:pt>
    <dgm:pt modelId="{6B4D7770-99DD-7F46-BEB9-91F99E238C80}" type="parTrans" cxnId="{FDE94396-7AFA-A540-B147-E08300E3CB9E}">
      <dgm:prSet/>
      <dgm:spPr/>
      <dgm:t>
        <a:bodyPr/>
        <a:lstStyle/>
        <a:p>
          <a:endParaRPr lang="zh-CN" altLang="en-US"/>
        </a:p>
      </dgm:t>
    </dgm:pt>
    <dgm:pt modelId="{3B5E0B0E-4B2D-7C43-8021-C8ADD816B641}" type="sibTrans" cxnId="{FDE94396-7AFA-A540-B147-E08300E3CB9E}">
      <dgm:prSet/>
      <dgm:spPr/>
      <dgm:t>
        <a:bodyPr/>
        <a:lstStyle/>
        <a:p>
          <a:endParaRPr lang="zh-CN" altLang="en-US"/>
        </a:p>
      </dgm:t>
    </dgm:pt>
    <dgm:pt modelId="{6AEF1348-2310-DB43-B6D1-8076E0987F62}" type="pres">
      <dgm:prSet presAssocID="{D9C18832-93F9-1748-89D7-1C14F7244C6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BC94F99-1826-0042-B10E-491CBE5E1B22}" type="pres">
      <dgm:prSet presAssocID="{D9C18832-93F9-1748-89D7-1C14F7244C61}" presName="children" presStyleCnt="0"/>
      <dgm:spPr/>
    </dgm:pt>
    <dgm:pt modelId="{AE51ED12-8AFE-F749-B68F-7E2520A91DBC}" type="pres">
      <dgm:prSet presAssocID="{D9C18832-93F9-1748-89D7-1C14F7244C61}" presName="child1group" presStyleCnt="0"/>
      <dgm:spPr/>
    </dgm:pt>
    <dgm:pt modelId="{EABBC888-B020-B64D-80A8-73B41CFDD9B1}" type="pres">
      <dgm:prSet presAssocID="{D9C18832-93F9-1748-89D7-1C14F7244C61}" presName="child1" presStyleLbl="bgAcc1" presStyleIdx="0" presStyleCnt="4"/>
      <dgm:spPr/>
    </dgm:pt>
    <dgm:pt modelId="{68A6F1A6-E98C-184A-A9BF-6596378D913A}" type="pres">
      <dgm:prSet presAssocID="{D9C18832-93F9-1748-89D7-1C14F7244C61}" presName="child1Text" presStyleLbl="bgAcc1" presStyleIdx="0" presStyleCnt="4">
        <dgm:presLayoutVars>
          <dgm:bulletEnabled val="1"/>
        </dgm:presLayoutVars>
      </dgm:prSet>
      <dgm:spPr/>
    </dgm:pt>
    <dgm:pt modelId="{BB60B816-28E7-DA46-88F0-3A22C795D35B}" type="pres">
      <dgm:prSet presAssocID="{D9C18832-93F9-1748-89D7-1C14F7244C61}" presName="child2group" presStyleCnt="0"/>
      <dgm:spPr/>
    </dgm:pt>
    <dgm:pt modelId="{42614BB1-C963-D049-A8F2-FD21B1D6EA6C}" type="pres">
      <dgm:prSet presAssocID="{D9C18832-93F9-1748-89D7-1C14F7244C61}" presName="child2" presStyleLbl="bgAcc1" presStyleIdx="1" presStyleCnt="4" custScaleX="110692"/>
      <dgm:spPr/>
    </dgm:pt>
    <dgm:pt modelId="{853E66AF-C8EB-FC41-AE50-F4DC4F3AFAD8}" type="pres">
      <dgm:prSet presAssocID="{D9C18832-93F9-1748-89D7-1C14F7244C61}" presName="child2Text" presStyleLbl="bgAcc1" presStyleIdx="1" presStyleCnt="4">
        <dgm:presLayoutVars>
          <dgm:bulletEnabled val="1"/>
        </dgm:presLayoutVars>
      </dgm:prSet>
      <dgm:spPr/>
    </dgm:pt>
    <dgm:pt modelId="{8B8FA5B3-5A53-5846-A34E-87381B9523CF}" type="pres">
      <dgm:prSet presAssocID="{D9C18832-93F9-1748-89D7-1C14F7244C61}" presName="child3group" presStyleCnt="0"/>
      <dgm:spPr/>
    </dgm:pt>
    <dgm:pt modelId="{C6B85B34-94D8-8548-9B75-45557DC0DEBB}" type="pres">
      <dgm:prSet presAssocID="{D9C18832-93F9-1748-89D7-1C14F7244C61}" presName="child3" presStyleLbl="bgAcc1" presStyleIdx="2" presStyleCnt="4"/>
      <dgm:spPr/>
    </dgm:pt>
    <dgm:pt modelId="{54C6542F-98CE-D04C-B78F-5969CE39CDCD}" type="pres">
      <dgm:prSet presAssocID="{D9C18832-93F9-1748-89D7-1C14F7244C61}" presName="child3Text" presStyleLbl="bgAcc1" presStyleIdx="2" presStyleCnt="4">
        <dgm:presLayoutVars>
          <dgm:bulletEnabled val="1"/>
        </dgm:presLayoutVars>
      </dgm:prSet>
      <dgm:spPr/>
    </dgm:pt>
    <dgm:pt modelId="{451361A7-E013-B94C-BB14-854D25162B0F}" type="pres">
      <dgm:prSet presAssocID="{D9C18832-93F9-1748-89D7-1C14F7244C61}" presName="child4group" presStyleCnt="0"/>
      <dgm:spPr/>
    </dgm:pt>
    <dgm:pt modelId="{ACDF73E8-EC36-8943-94D2-DFFC4E0735F0}" type="pres">
      <dgm:prSet presAssocID="{D9C18832-93F9-1748-89D7-1C14F7244C61}" presName="child4" presStyleLbl="bgAcc1" presStyleIdx="3" presStyleCnt="4"/>
      <dgm:spPr/>
    </dgm:pt>
    <dgm:pt modelId="{8E95DFA0-2F02-D945-9C22-7A461887838A}" type="pres">
      <dgm:prSet presAssocID="{D9C18832-93F9-1748-89D7-1C14F7244C61}" presName="child4Text" presStyleLbl="bgAcc1" presStyleIdx="3" presStyleCnt="4">
        <dgm:presLayoutVars>
          <dgm:bulletEnabled val="1"/>
        </dgm:presLayoutVars>
      </dgm:prSet>
      <dgm:spPr/>
    </dgm:pt>
    <dgm:pt modelId="{C98A7F92-4157-AE45-AC26-11257388A0A8}" type="pres">
      <dgm:prSet presAssocID="{D9C18832-93F9-1748-89D7-1C14F7244C61}" presName="childPlaceholder" presStyleCnt="0"/>
      <dgm:spPr/>
    </dgm:pt>
    <dgm:pt modelId="{4A636F6B-E6F1-BD40-A3C0-CFB408BB7196}" type="pres">
      <dgm:prSet presAssocID="{D9C18832-93F9-1748-89D7-1C14F7244C61}" presName="circle" presStyleCnt="0"/>
      <dgm:spPr/>
    </dgm:pt>
    <dgm:pt modelId="{0C55F50F-9C71-4A4B-BBCF-A16C9E734861}" type="pres">
      <dgm:prSet presAssocID="{D9C18832-93F9-1748-89D7-1C14F7244C6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664BA8B-3873-1D48-BFFD-1EF381477C6D}" type="pres">
      <dgm:prSet presAssocID="{D9C18832-93F9-1748-89D7-1C14F7244C6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46786D5-8611-F341-9175-7A232880500C}" type="pres">
      <dgm:prSet presAssocID="{D9C18832-93F9-1748-89D7-1C14F7244C6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92C0F7D-373F-024F-9471-04EB7CD3B201}" type="pres">
      <dgm:prSet presAssocID="{D9C18832-93F9-1748-89D7-1C14F7244C6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A4BE045-0AC2-3847-8310-545928ADBF0D}" type="pres">
      <dgm:prSet presAssocID="{D9C18832-93F9-1748-89D7-1C14F7244C61}" presName="quadrantPlaceholder" presStyleCnt="0"/>
      <dgm:spPr/>
    </dgm:pt>
    <dgm:pt modelId="{E6DFFA82-A5DE-C74C-ACB7-9226F2298017}" type="pres">
      <dgm:prSet presAssocID="{D9C18832-93F9-1748-89D7-1C14F7244C61}" presName="center1" presStyleLbl="fgShp" presStyleIdx="0" presStyleCnt="2"/>
      <dgm:spPr/>
    </dgm:pt>
    <dgm:pt modelId="{5CA4C23A-946B-0B44-B3EB-B768D67D2369}" type="pres">
      <dgm:prSet presAssocID="{D9C18832-93F9-1748-89D7-1C14F7244C61}" presName="center2" presStyleLbl="fgShp" presStyleIdx="1" presStyleCnt="2"/>
      <dgm:spPr/>
    </dgm:pt>
  </dgm:ptLst>
  <dgm:cxnLst>
    <dgm:cxn modelId="{6B4A5A03-B03F-E14E-9DA5-DAD1579D7359}" type="presOf" srcId="{8364A5C5-2D2B-7C4E-8288-6584F1AFB722}" destId="{EABBC888-B020-B64D-80A8-73B41CFDD9B1}" srcOrd="0" destOrd="0" presId="urn:microsoft.com/office/officeart/2005/8/layout/cycle4"/>
    <dgm:cxn modelId="{2821870F-72B2-6143-AB77-E1C13B30768B}" type="presOf" srcId="{428471CC-CC2B-6C4D-849B-78D8B8A92C9C}" destId="{C6B85B34-94D8-8548-9B75-45557DC0DEBB}" srcOrd="0" destOrd="0" presId="urn:microsoft.com/office/officeart/2005/8/layout/cycle4"/>
    <dgm:cxn modelId="{B0EA0B13-808B-834E-8820-A58996C13748}" type="presOf" srcId="{D9C18832-93F9-1748-89D7-1C14F7244C61}" destId="{6AEF1348-2310-DB43-B6D1-8076E0987F62}" srcOrd="0" destOrd="0" presId="urn:microsoft.com/office/officeart/2005/8/layout/cycle4"/>
    <dgm:cxn modelId="{B9B82D18-4F10-9040-8C65-737F01EFBE20}" type="presOf" srcId="{07A6A8C6-25BD-4D42-83FD-96923154515D}" destId="{EABBC888-B020-B64D-80A8-73B41CFDD9B1}" srcOrd="0" destOrd="1" presId="urn:microsoft.com/office/officeart/2005/8/layout/cycle4"/>
    <dgm:cxn modelId="{9889A41C-F144-4345-955C-7BC677B0CB13}" srcId="{93CB10F9-19C1-0246-9C75-7584ABDC593D}" destId="{428471CC-CC2B-6C4D-849B-78D8B8A92C9C}" srcOrd="0" destOrd="0" parTransId="{A337AEE2-177D-DE4C-AE0D-6F7C28AE8596}" sibTransId="{D2ABD5A5-374E-2642-8021-77371975D3C8}"/>
    <dgm:cxn modelId="{5218691E-CD15-FF46-8A9A-0F175B3E728D}" srcId="{D9C18832-93F9-1748-89D7-1C14F7244C61}" destId="{73FC0201-1D35-BF43-81B0-3F6C4E37480F}" srcOrd="3" destOrd="0" parTransId="{8327BD14-DAB5-6749-BFA4-6B0C0323B2A1}" sibTransId="{DFCC63F8-9916-A140-B0D6-E42520DC6220}"/>
    <dgm:cxn modelId="{A2E61A3A-87E7-EB45-BE31-A1A5AB58D520}" type="presOf" srcId="{8364A5C5-2D2B-7C4E-8288-6584F1AFB722}" destId="{68A6F1A6-E98C-184A-A9BF-6596378D913A}" srcOrd="1" destOrd="0" presId="urn:microsoft.com/office/officeart/2005/8/layout/cycle4"/>
    <dgm:cxn modelId="{F17ADB3D-EAB3-1342-B3CE-5C3A2CEA6195}" type="presOf" srcId="{90339F08-2562-784C-BD62-799B20F5A307}" destId="{42614BB1-C963-D049-A8F2-FD21B1D6EA6C}" srcOrd="0" destOrd="1" presId="urn:microsoft.com/office/officeart/2005/8/layout/cycle4"/>
    <dgm:cxn modelId="{2D928E48-0B97-4A48-8BF9-283AE132FF88}" type="presOf" srcId="{9F290F80-E5A4-CD4A-8C18-B20AD4377109}" destId="{ACDF73E8-EC36-8943-94D2-DFFC4E0735F0}" srcOrd="0" destOrd="0" presId="urn:microsoft.com/office/officeart/2005/8/layout/cycle4"/>
    <dgm:cxn modelId="{7D46DD48-7D08-6C4B-B307-2A38E21DC778}" type="presOf" srcId="{428471CC-CC2B-6C4D-849B-78D8B8A92C9C}" destId="{54C6542F-98CE-D04C-B78F-5969CE39CDCD}" srcOrd="1" destOrd="0" presId="urn:microsoft.com/office/officeart/2005/8/layout/cycle4"/>
    <dgm:cxn modelId="{AB14514D-77A4-EF47-BE23-9F15D565D6EF}" type="presOf" srcId="{ABA501D0-725B-C544-A847-51F09BBD8AD5}" destId="{853E66AF-C8EB-FC41-AE50-F4DC4F3AFAD8}" srcOrd="1" destOrd="3" presId="urn:microsoft.com/office/officeart/2005/8/layout/cycle4"/>
    <dgm:cxn modelId="{B38BBA4E-7DBF-CC49-B363-5D3A262E68C3}" type="presOf" srcId="{93CB10F9-19C1-0246-9C75-7584ABDC593D}" destId="{D46786D5-8611-F341-9175-7A232880500C}" srcOrd="0" destOrd="0" presId="urn:microsoft.com/office/officeart/2005/8/layout/cycle4"/>
    <dgm:cxn modelId="{25BA2951-F1FD-2C42-8365-0E6510C63026}" srcId="{0C85BE81-16D6-4948-8998-9874E17F39B0}" destId="{07A6A8C6-25BD-4D42-83FD-96923154515D}" srcOrd="1" destOrd="0" parTransId="{859815DF-20AC-A646-A73E-9EDA2DDF81E9}" sibTransId="{73CB12DE-4A5C-FC42-AC36-F86F92948353}"/>
    <dgm:cxn modelId="{15FB8656-9CF5-B14D-9F17-B965000297DD}" type="presOf" srcId="{73FC0201-1D35-BF43-81B0-3F6C4E37480F}" destId="{892C0F7D-373F-024F-9471-04EB7CD3B201}" srcOrd="0" destOrd="0" presId="urn:microsoft.com/office/officeart/2005/8/layout/cycle4"/>
    <dgm:cxn modelId="{095B3557-B690-FA49-95A7-0F2A0C2DF72E}" srcId="{9ECEFBA4-E6D0-1C46-9D11-DDFF166EF778}" destId="{90339F08-2562-784C-BD62-799B20F5A307}" srcOrd="1" destOrd="0" parTransId="{E0EE3B3B-D9DB-F04C-AF78-BA370E5D58FC}" sibTransId="{4EFAF51C-992E-EA47-80A8-E9644DE6A4D0}"/>
    <dgm:cxn modelId="{066E165B-6422-9543-BB04-72D3E53576D9}" srcId="{D9C18832-93F9-1748-89D7-1C14F7244C61}" destId="{93CB10F9-19C1-0246-9C75-7584ABDC593D}" srcOrd="2" destOrd="0" parTransId="{4CF2744D-7AFB-5E41-BB51-2685590CFCBD}" sibTransId="{B00AAA43-3569-7644-8046-4A00EFF04483}"/>
    <dgm:cxn modelId="{0AC77B71-2709-E347-BC8A-B9D853B30162}" type="presOf" srcId="{0C85BE81-16D6-4948-8998-9874E17F39B0}" destId="{0C55F50F-9C71-4A4B-BBCF-A16C9E734861}" srcOrd="0" destOrd="0" presId="urn:microsoft.com/office/officeart/2005/8/layout/cycle4"/>
    <dgm:cxn modelId="{B88FF071-1D0F-164B-943F-576F314E03F9}" type="presOf" srcId="{4F08B763-39C7-904B-ACCF-6C34F521F36C}" destId="{853E66AF-C8EB-FC41-AE50-F4DC4F3AFAD8}" srcOrd="1" destOrd="2" presId="urn:microsoft.com/office/officeart/2005/8/layout/cycle4"/>
    <dgm:cxn modelId="{2880E372-86A6-F846-918B-27B867BE7413}" type="presOf" srcId="{EE274D58-C0B9-0F44-8B13-89D2AF45D9D0}" destId="{68A6F1A6-E98C-184A-A9BF-6596378D913A}" srcOrd="1" destOrd="2" presId="urn:microsoft.com/office/officeart/2005/8/layout/cycle4"/>
    <dgm:cxn modelId="{A904B07F-B0AA-BC43-BE85-5F375A57E892}" srcId="{D9C18832-93F9-1748-89D7-1C14F7244C61}" destId="{0C85BE81-16D6-4948-8998-9874E17F39B0}" srcOrd="0" destOrd="0" parTransId="{578D7510-F04B-2249-9720-5E289AAE2214}" sibTransId="{4344C2BB-3A77-D548-8CCD-C2FAAF32AE79}"/>
    <dgm:cxn modelId="{003EF583-C491-7E41-B7D3-182B13ACBB71}" type="presOf" srcId="{ABA501D0-725B-C544-A847-51F09BBD8AD5}" destId="{42614BB1-C963-D049-A8F2-FD21B1D6EA6C}" srcOrd="0" destOrd="3" presId="urn:microsoft.com/office/officeart/2005/8/layout/cycle4"/>
    <dgm:cxn modelId="{4496C58B-29A9-AC40-A2BA-4E7A3B0EFDF4}" type="presOf" srcId="{1EFB0771-5466-1F47-9B4D-836C7918E46A}" destId="{853E66AF-C8EB-FC41-AE50-F4DC4F3AFAD8}" srcOrd="1" destOrd="0" presId="urn:microsoft.com/office/officeart/2005/8/layout/cycle4"/>
    <dgm:cxn modelId="{FDE94396-7AFA-A540-B147-E08300E3CB9E}" srcId="{9ECEFBA4-E6D0-1C46-9D11-DDFF166EF778}" destId="{4F08B763-39C7-904B-ACCF-6C34F521F36C}" srcOrd="2" destOrd="0" parTransId="{6B4D7770-99DD-7F46-BEB9-91F99E238C80}" sibTransId="{3B5E0B0E-4B2D-7C43-8021-C8ADD816B641}"/>
    <dgm:cxn modelId="{ACDCAFA5-CF4F-6849-815D-9FA6D4F4E3D2}" srcId="{D9C18832-93F9-1748-89D7-1C14F7244C61}" destId="{9ECEFBA4-E6D0-1C46-9D11-DDFF166EF778}" srcOrd="1" destOrd="0" parTransId="{927EF6E0-D4B3-6B4B-B54F-411F297498C1}" sibTransId="{0BEF92DD-5FF6-454F-957E-71B2E856817D}"/>
    <dgm:cxn modelId="{99B0C9A9-F65C-F54F-B3CD-D682A5563F0B}" type="presOf" srcId="{90339F08-2562-784C-BD62-799B20F5A307}" destId="{853E66AF-C8EB-FC41-AE50-F4DC4F3AFAD8}" srcOrd="1" destOrd="1" presId="urn:microsoft.com/office/officeart/2005/8/layout/cycle4"/>
    <dgm:cxn modelId="{5ABC83AB-6A1D-F349-B629-9F4EF759AB28}" type="presOf" srcId="{9ECEFBA4-E6D0-1C46-9D11-DDFF166EF778}" destId="{A664BA8B-3873-1D48-BFFD-1EF381477C6D}" srcOrd="0" destOrd="0" presId="urn:microsoft.com/office/officeart/2005/8/layout/cycle4"/>
    <dgm:cxn modelId="{1A58DEB0-16B2-C240-BAD1-1B02F4CB3C79}" srcId="{9ECEFBA4-E6D0-1C46-9D11-DDFF166EF778}" destId="{ABA501D0-725B-C544-A847-51F09BBD8AD5}" srcOrd="3" destOrd="0" parTransId="{C9D75501-B6E4-D649-9D68-12051DA3ACC5}" sibTransId="{865BD6EF-EC95-E841-A522-93FF699DEB74}"/>
    <dgm:cxn modelId="{14EA2FB1-586B-624C-8742-198A1B8B8740}" srcId="{0C85BE81-16D6-4948-8998-9874E17F39B0}" destId="{EE274D58-C0B9-0F44-8B13-89D2AF45D9D0}" srcOrd="2" destOrd="0" parTransId="{AD17C721-A3AC-4A44-B979-73A900D93C33}" sibTransId="{B79EFC4A-1318-1041-95F4-D990197495E1}"/>
    <dgm:cxn modelId="{D503E5B6-DD2A-8642-91B7-8FDBDCE42D86}" srcId="{9ECEFBA4-E6D0-1C46-9D11-DDFF166EF778}" destId="{1EFB0771-5466-1F47-9B4D-836C7918E46A}" srcOrd="0" destOrd="0" parTransId="{E2EC85C2-2994-5D4B-ADA2-14C379CFA9B7}" sibTransId="{5031CB0F-690C-4F4B-9A97-4DA3D20F43BB}"/>
    <dgm:cxn modelId="{941C19B7-C330-8642-BCB7-3FB4786190E6}" type="presOf" srcId="{EE274D58-C0B9-0F44-8B13-89D2AF45D9D0}" destId="{EABBC888-B020-B64D-80A8-73B41CFDD9B1}" srcOrd="0" destOrd="2" presId="urn:microsoft.com/office/officeart/2005/8/layout/cycle4"/>
    <dgm:cxn modelId="{EADA7ADA-025E-AE4F-B1B6-3FBE66194342}" type="presOf" srcId="{07A6A8C6-25BD-4D42-83FD-96923154515D}" destId="{68A6F1A6-E98C-184A-A9BF-6596378D913A}" srcOrd="1" destOrd="1" presId="urn:microsoft.com/office/officeart/2005/8/layout/cycle4"/>
    <dgm:cxn modelId="{1C50E9E2-C1EF-1B4C-89F8-2BD4E224525B}" type="presOf" srcId="{4F08B763-39C7-904B-ACCF-6C34F521F36C}" destId="{42614BB1-C963-D049-A8F2-FD21B1D6EA6C}" srcOrd="0" destOrd="2" presId="urn:microsoft.com/office/officeart/2005/8/layout/cycle4"/>
    <dgm:cxn modelId="{984218ED-E3CF-664F-A7B4-CAEF694A05D0}" srcId="{73FC0201-1D35-BF43-81B0-3F6C4E37480F}" destId="{9F290F80-E5A4-CD4A-8C18-B20AD4377109}" srcOrd="0" destOrd="0" parTransId="{BF16B459-AE8B-2441-BFFC-995F9156FC42}" sibTransId="{AC4216B3-4DC5-6C4E-8CA9-447079FC2386}"/>
    <dgm:cxn modelId="{1AE367F3-6ED2-BE48-A913-B8FB361AFC70}" srcId="{0C85BE81-16D6-4948-8998-9874E17F39B0}" destId="{8364A5C5-2D2B-7C4E-8288-6584F1AFB722}" srcOrd="0" destOrd="0" parTransId="{8E361D57-BC91-8D4F-9565-A43914071AA0}" sibTransId="{0B1DAEBF-5ABE-CE42-949E-A615E8E2AD2F}"/>
    <dgm:cxn modelId="{335A9FF4-50ED-DE41-BE40-E1E30D2E1526}" type="presOf" srcId="{1EFB0771-5466-1F47-9B4D-836C7918E46A}" destId="{42614BB1-C963-D049-A8F2-FD21B1D6EA6C}" srcOrd="0" destOrd="0" presId="urn:microsoft.com/office/officeart/2005/8/layout/cycle4"/>
    <dgm:cxn modelId="{22D107F8-B9AA-B149-9A53-2BD533DF9A98}" type="presOf" srcId="{9F290F80-E5A4-CD4A-8C18-B20AD4377109}" destId="{8E95DFA0-2F02-D945-9C22-7A461887838A}" srcOrd="1" destOrd="0" presId="urn:microsoft.com/office/officeart/2005/8/layout/cycle4"/>
    <dgm:cxn modelId="{2C5AA802-2373-DB46-8717-0A21D707D862}" type="presParOf" srcId="{6AEF1348-2310-DB43-B6D1-8076E0987F62}" destId="{ABC94F99-1826-0042-B10E-491CBE5E1B22}" srcOrd="0" destOrd="0" presId="urn:microsoft.com/office/officeart/2005/8/layout/cycle4"/>
    <dgm:cxn modelId="{767E9452-9607-4840-9465-C1ACAC9B1E89}" type="presParOf" srcId="{ABC94F99-1826-0042-B10E-491CBE5E1B22}" destId="{AE51ED12-8AFE-F749-B68F-7E2520A91DBC}" srcOrd="0" destOrd="0" presId="urn:microsoft.com/office/officeart/2005/8/layout/cycle4"/>
    <dgm:cxn modelId="{051DE425-AAD8-D84A-8C2C-0184C9C74DBF}" type="presParOf" srcId="{AE51ED12-8AFE-F749-B68F-7E2520A91DBC}" destId="{EABBC888-B020-B64D-80A8-73B41CFDD9B1}" srcOrd="0" destOrd="0" presId="urn:microsoft.com/office/officeart/2005/8/layout/cycle4"/>
    <dgm:cxn modelId="{1A6404F5-18B0-5C47-A4F1-4E4F160D6BEF}" type="presParOf" srcId="{AE51ED12-8AFE-F749-B68F-7E2520A91DBC}" destId="{68A6F1A6-E98C-184A-A9BF-6596378D913A}" srcOrd="1" destOrd="0" presId="urn:microsoft.com/office/officeart/2005/8/layout/cycle4"/>
    <dgm:cxn modelId="{1FCD25CC-AA3D-3647-A91A-881735239741}" type="presParOf" srcId="{ABC94F99-1826-0042-B10E-491CBE5E1B22}" destId="{BB60B816-28E7-DA46-88F0-3A22C795D35B}" srcOrd="1" destOrd="0" presId="urn:microsoft.com/office/officeart/2005/8/layout/cycle4"/>
    <dgm:cxn modelId="{1D006EA2-B7EF-B24F-BDD3-4EC0A5F6D5AC}" type="presParOf" srcId="{BB60B816-28E7-DA46-88F0-3A22C795D35B}" destId="{42614BB1-C963-D049-A8F2-FD21B1D6EA6C}" srcOrd="0" destOrd="0" presId="urn:microsoft.com/office/officeart/2005/8/layout/cycle4"/>
    <dgm:cxn modelId="{AF40E9A1-E88E-DE40-9CCB-D5AD1F6C531A}" type="presParOf" srcId="{BB60B816-28E7-DA46-88F0-3A22C795D35B}" destId="{853E66AF-C8EB-FC41-AE50-F4DC4F3AFAD8}" srcOrd="1" destOrd="0" presId="urn:microsoft.com/office/officeart/2005/8/layout/cycle4"/>
    <dgm:cxn modelId="{94AAAD4D-C928-8348-9BBA-33BF8A3C941B}" type="presParOf" srcId="{ABC94F99-1826-0042-B10E-491CBE5E1B22}" destId="{8B8FA5B3-5A53-5846-A34E-87381B9523CF}" srcOrd="2" destOrd="0" presId="urn:microsoft.com/office/officeart/2005/8/layout/cycle4"/>
    <dgm:cxn modelId="{FFEF9E05-44DE-4A4B-AADB-68E83F2E9105}" type="presParOf" srcId="{8B8FA5B3-5A53-5846-A34E-87381B9523CF}" destId="{C6B85B34-94D8-8548-9B75-45557DC0DEBB}" srcOrd="0" destOrd="0" presId="urn:microsoft.com/office/officeart/2005/8/layout/cycle4"/>
    <dgm:cxn modelId="{DDF8755F-6717-3142-9E0C-072475ECD1C6}" type="presParOf" srcId="{8B8FA5B3-5A53-5846-A34E-87381B9523CF}" destId="{54C6542F-98CE-D04C-B78F-5969CE39CDCD}" srcOrd="1" destOrd="0" presId="urn:microsoft.com/office/officeart/2005/8/layout/cycle4"/>
    <dgm:cxn modelId="{29791C71-74FE-B44B-B9D9-1526FAEC69DA}" type="presParOf" srcId="{ABC94F99-1826-0042-B10E-491CBE5E1B22}" destId="{451361A7-E013-B94C-BB14-854D25162B0F}" srcOrd="3" destOrd="0" presId="urn:microsoft.com/office/officeart/2005/8/layout/cycle4"/>
    <dgm:cxn modelId="{5750EEB4-4142-D24E-9803-545ECF757BC4}" type="presParOf" srcId="{451361A7-E013-B94C-BB14-854D25162B0F}" destId="{ACDF73E8-EC36-8943-94D2-DFFC4E0735F0}" srcOrd="0" destOrd="0" presId="urn:microsoft.com/office/officeart/2005/8/layout/cycle4"/>
    <dgm:cxn modelId="{11B91BF0-691A-A84D-9F67-3E54BD75C7AB}" type="presParOf" srcId="{451361A7-E013-B94C-BB14-854D25162B0F}" destId="{8E95DFA0-2F02-D945-9C22-7A461887838A}" srcOrd="1" destOrd="0" presId="urn:microsoft.com/office/officeart/2005/8/layout/cycle4"/>
    <dgm:cxn modelId="{9F711F6D-111E-E44F-A6D0-E32931042273}" type="presParOf" srcId="{ABC94F99-1826-0042-B10E-491CBE5E1B22}" destId="{C98A7F92-4157-AE45-AC26-11257388A0A8}" srcOrd="4" destOrd="0" presId="urn:microsoft.com/office/officeart/2005/8/layout/cycle4"/>
    <dgm:cxn modelId="{8D4F3A23-8198-AF48-823A-76390A17623C}" type="presParOf" srcId="{6AEF1348-2310-DB43-B6D1-8076E0987F62}" destId="{4A636F6B-E6F1-BD40-A3C0-CFB408BB7196}" srcOrd="1" destOrd="0" presId="urn:microsoft.com/office/officeart/2005/8/layout/cycle4"/>
    <dgm:cxn modelId="{745F58DC-9CD2-8D4F-9AFD-61A22D1ECA87}" type="presParOf" srcId="{4A636F6B-E6F1-BD40-A3C0-CFB408BB7196}" destId="{0C55F50F-9C71-4A4B-BBCF-A16C9E734861}" srcOrd="0" destOrd="0" presId="urn:microsoft.com/office/officeart/2005/8/layout/cycle4"/>
    <dgm:cxn modelId="{FA915120-D825-E647-934E-A108EF564798}" type="presParOf" srcId="{4A636F6B-E6F1-BD40-A3C0-CFB408BB7196}" destId="{A664BA8B-3873-1D48-BFFD-1EF381477C6D}" srcOrd="1" destOrd="0" presId="urn:microsoft.com/office/officeart/2005/8/layout/cycle4"/>
    <dgm:cxn modelId="{FE090DDA-1697-444A-8199-F4D4FBAC3E98}" type="presParOf" srcId="{4A636F6B-E6F1-BD40-A3C0-CFB408BB7196}" destId="{D46786D5-8611-F341-9175-7A232880500C}" srcOrd="2" destOrd="0" presId="urn:microsoft.com/office/officeart/2005/8/layout/cycle4"/>
    <dgm:cxn modelId="{8C55C9E8-81F2-EA4B-A613-13F15E46F285}" type="presParOf" srcId="{4A636F6B-E6F1-BD40-A3C0-CFB408BB7196}" destId="{892C0F7D-373F-024F-9471-04EB7CD3B201}" srcOrd="3" destOrd="0" presId="urn:microsoft.com/office/officeart/2005/8/layout/cycle4"/>
    <dgm:cxn modelId="{CC3481F1-0773-FC41-B568-A0FE6E159E6B}" type="presParOf" srcId="{4A636F6B-E6F1-BD40-A3C0-CFB408BB7196}" destId="{4A4BE045-0AC2-3847-8310-545928ADBF0D}" srcOrd="4" destOrd="0" presId="urn:microsoft.com/office/officeart/2005/8/layout/cycle4"/>
    <dgm:cxn modelId="{41778E90-7FC0-D44C-9D22-3C7AB0600785}" type="presParOf" srcId="{6AEF1348-2310-DB43-B6D1-8076E0987F62}" destId="{E6DFFA82-A5DE-C74C-ACB7-9226F2298017}" srcOrd="2" destOrd="0" presId="urn:microsoft.com/office/officeart/2005/8/layout/cycle4"/>
    <dgm:cxn modelId="{58D7678C-898E-3540-87C8-5FA24450CBDA}" type="presParOf" srcId="{6AEF1348-2310-DB43-B6D1-8076E0987F62}" destId="{5CA4C23A-946B-0B44-B3EB-B768D67D236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85B34-94D8-8548-9B75-45557DC0DEBB}">
      <dsp:nvSpPr>
        <dsp:cNvPr id="0" name=""/>
        <dsp:cNvSpPr/>
      </dsp:nvSpPr>
      <dsp:spPr>
        <a:xfrm>
          <a:off x="4020921" y="2958964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Large</a:t>
          </a:r>
          <a:r>
            <a:rPr lang="zh-CN" altLang="en-US" sz="1500" kern="1200" dirty="0"/>
            <a:t> </a:t>
          </a:r>
          <a:r>
            <a:rPr lang="en-US" altLang="zh-CN" sz="1500" kern="1200" dirty="0"/>
            <a:t>capture</a:t>
          </a:r>
          <a:r>
            <a:rPr lang="zh-CN" altLang="en-US" sz="1500" kern="1200" dirty="0"/>
            <a:t> </a:t>
          </a:r>
          <a:r>
            <a:rPr lang="en-US" altLang="zh-CN" sz="1500" kern="1200" dirty="0"/>
            <a:t>cross</a:t>
          </a:r>
          <a:r>
            <a:rPr lang="zh-CN" altLang="en-US" sz="1500" kern="1200" dirty="0"/>
            <a:t> </a:t>
          </a:r>
          <a:r>
            <a:rPr lang="en-US" altLang="zh-CN" sz="1500" kern="1200" dirty="0"/>
            <a:t>section</a:t>
          </a:r>
          <a:r>
            <a:rPr lang="zh-CN" altLang="en-US" sz="1500" kern="1200" dirty="0"/>
            <a:t> </a:t>
          </a:r>
          <a:r>
            <a:rPr lang="en-US" altLang="zh-CN" sz="1500" kern="1200" dirty="0"/>
            <a:t>of</a:t>
          </a:r>
          <a:r>
            <a:rPr lang="zh-CN" altLang="en-US" sz="1500" kern="1200" dirty="0"/>
            <a:t> </a:t>
          </a:r>
          <a:r>
            <a:rPr lang="en-US" altLang="zh-CN" sz="1500" kern="1200" dirty="0" err="1"/>
            <a:t>μ</a:t>
          </a:r>
          <a:r>
            <a:rPr lang="en-US" altLang="zh-CN" sz="1500" kern="1200" baseline="30000" dirty="0"/>
            <a:t>-</a:t>
          </a:r>
          <a:endParaRPr lang="zh-CN" altLang="en-US" sz="1500" kern="1200" dirty="0"/>
        </a:p>
      </dsp:txBody>
      <dsp:txXfrm>
        <a:off x="4696389" y="3337665"/>
        <a:ext cx="1443544" cy="983164"/>
      </dsp:txXfrm>
    </dsp:sp>
    <dsp:sp modelId="{ACDF73E8-EC36-8943-94D2-DFFC4E0735F0}">
      <dsp:nvSpPr>
        <dsp:cNvPr id="0" name=""/>
        <dsp:cNvSpPr/>
      </dsp:nvSpPr>
      <dsp:spPr>
        <a:xfrm>
          <a:off x="513678" y="2958964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Thick</a:t>
          </a:r>
          <a:r>
            <a:rPr lang="zh-CN" altLang="en-US" sz="1500" kern="1200" dirty="0"/>
            <a:t> </a:t>
          </a:r>
          <a:r>
            <a:rPr lang="en-US" altLang="zh-CN" sz="1500" kern="1200" dirty="0"/>
            <a:t>samples</a:t>
          </a:r>
          <a:endParaRPr lang="zh-CN" altLang="en-US" sz="1500" kern="1200" dirty="0"/>
        </a:p>
      </dsp:txBody>
      <dsp:txXfrm>
        <a:off x="544266" y="3337665"/>
        <a:ext cx="1443544" cy="983164"/>
      </dsp:txXfrm>
    </dsp:sp>
    <dsp:sp modelId="{42614BB1-C963-D049-A8F2-FD21B1D6EA6C}">
      <dsp:nvSpPr>
        <dsp:cNvPr id="0" name=""/>
        <dsp:cNvSpPr/>
      </dsp:nvSpPr>
      <dsp:spPr>
        <a:xfrm>
          <a:off x="3906003" y="0"/>
          <a:ext cx="2379435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Depth</a:t>
          </a:r>
          <a:r>
            <a:rPr lang="zh-CN" altLang="en-US" sz="1600" kern="1200" dirty="0"/>
            <a:t> </a:t>
          </a:r>
          <a:r>
            <a:rPr lang="en-US" altLang="zh-CN" sz="1600" kern="1200" dirty="0"/>
            <a:t>scan</a:t>
          </a:r>
          <a:r>
            <a:rPr lang="zh-CN" altLang="en-US" sz="1600" kern="1200" dirty="0"/>
            <a:t> </a:t>
          </a:r>
          <a:r>
            <a:rPr lang="en-US" altLang="zh-CN" sz="1600" kern="1200" dirty="0"/>
            <a:t>for</a:t>
          </a:r>
          <a:r>
            <a:rPr lang="zh-CN" altLang="en-US" sz="1600" kern="1200" dirty="0"/>
            <a:t> </a:t>
          </a:r>
          <a:r>
            <a:rPr lang="en-US" altLang="zh-CN" sz="1600" kern="1200" dirty="0"/>
            <a:t>archaeology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Thick</a:t>
          </a:r>
          <a:r>
            <a:rPr lang="zh-CN" altLang="en-US" sz="1600" kern="1200" dirty="0"/>
            <a:t> </a:t>
          </a:r>
          <a:r>
            <a:rPr lang="en-US" altLang="zh-CN" sz="1600" kern="1200" dirty="0"/>
            <a:t>moon</a:t>
          </a:r>
          <a:r>
            <a:rPr lang="zh-CN" altLang="en-US" sz="1600" kern="1200" dirty="0"/>
            <a:t> </a:t>
          </a:r>
          <a:r>
            <a:rPr lang="en-US" altLang="zh-CN" sz="1600" kern="1200" dirty="0"/>
            <a:t>rock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 err="1"/>
            <a:t>Batterries</a:t>
          </a:r>
          <a:r>
            <a:rPr lang="zh-CN" alt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600" kern="1200" dirty="0"/>
        </a:p>
      </dsp:txBody>
      <dsp:txXfrm>
        <a:off x="4650422" y="30588"/>
        <a:ext cx="1604429" cy="983164"/>
      </dsp:txXfrm>
    </dsp:sp>
    <dsp:sp modelId="{EABBC888-B020-B64D-80A8-73B41CFDD9B1}">
      <dsp:nvSpPr>
        <dsp:cNvPr id="0" name=""/>
        <dsp:cNvSpPr/>
      </dsp:nvSpPr>
      <dsp:spPr>
        <a:xfrm>
          <a:off x="513678" y="0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Thick</a:t>
          </a:r>
          <a:r>
            <a:rPr lang="zh-CN" altLang="en-US" sz="1800" kern="1200" dirty="0"/>
            <a:t> </a:t>
          </a:r>
          <a:r>
            <a:rPr lang="en-US" altLang="zh-CN" sz="1800" kern="1200" dirty="0"/>
            <a:t>Samples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Samples</a:t>
          </a:r>
          <a:r>
            <a:rPr lang="zh-CN" altLang="en-US" sz="1800" kern="1200" dirty="0"/>
            <a:t> </a:t>
          </a:r>
          <a:r>
            <a:rPr lang="en-US" altLang="zh-CN" sz="1800" kern="1200" dirty="0"/>
            <a:t>in</a:t>
          </a:r>
          <a:r>
            <a:rPr lang="zh-CN" altLang="en-US" sz="1800" kern="1200" dirty="0"/>
            <a:t> </a:t>
          </a:r>
          <a:r>
            <a:rPr lang="en-US" altLang="zh-CN" sz="1800" kern="1200" dirty="0"/>
            <a:t>container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High</a:t>
          </a:r>
          <a:r>
            <a:rPr lang="zh-CN" altLang="en-US" sz="1800" kern="1200" dirty="0"/>
            <a:t> </a:t>
          </a:r>
          <a:r>
            <a:rPr lang="en-US" altLang="zh-CN" sz="1800" kern="1200" dirty="0"/>
            <a:t>field</a:t>
          </a:r>
          <a:endParaRPr lang="zh-CN" altLang="en-US" sz="1800" kern="1200" dirty="0"/>
        </a:p>
      </dsp:txBody>
      <dsp:txXfrm>
        <a:off x="544266" y="30588"/>
        <a:ext cx="1443544" cy="983164"/>
      </dsp:txXfrm>
    </dsp:sp>
    <dsp:sp modelId="{0C55F50F-9C71-4A4B-BBCF-A16C9E734861}">
      <dsp:nvSpPr>
        <dsp:cNvPr id="0" name=""/>
        <dsp:cNvSpPr/>
      </dsp:nvSpPr>
      <dsp:spPr>
        <a:xfrm>
          <a:off x="1471880" y="248030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High-energy</a:t>
          </a:r>
          <a:r>
            <a:rPr lang="zh-CN" altLang="en-US" sz="2200" kern="1200" dirty="0"/>
            <a:t> </a:t>
          </a:r>
          <a:r>
            <a:rPr lang="en-US" altLang="zh-CN" sz="2200" kern="1200" dirty="0" err="1"/>
            <a:t>MuSR</a:t>
          </a:r>
          <a:endParaRPr lang="zh-CN" altLang="en-US" sz="2200" kern="1200" dirty="0"/>
        </a:p>
      </dsp:txBody>
      <dsp:txXfrm>
        <a:off x="2023739" y="799889"/>
        <a:ext cx="1332304" cy="1332304"/>
      </dsp:txXfrm>
    </dsp:sp>
    <dsp:sp modelId="{A664BA8B-3873-1D48-BFFD-1EF381477C6D}">
      <dsp:nvSpPr>
        <dsp:cNvPr id="0" name=""/>
        <dsp:cNvSpPr/>
      </dsp:nvSpPr>
      <dsp:spPr>
        <a:xfrm rot="5400000">
          <a:off x="3443073" y="248030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Depth</a:t>
          </a:r>
          <a:r>
            <a:rPr lang="zh-CN" altLang="en-US" sz="2200" kern="1200" dirty="0"/>
            <a:t> </a:t>
          </a:r>
          <a:r>
            <a:rPr lang="en-US" altLang="zh-CN" sz="2200" kern="1200" dirty="0"/>
            <a:t>scan</a:t>
          </a:r>
          <a:r>
            <a:rPr lang="zh-CN" altLang="en-US" sz="2200" kern="1200" dirty="0"/>
            <a:t> </a:t>
          </a:r>
          <a:r>
            <a:rPr lang="en-US" altLang="zh-CN" sz="2200" kern="1200" dirty="0"/>
            <a:t>MIXE</a:t>
          </a:r>
          <a:endParaRPr lang="zh-CN" altLang="en-US" sz="2200" kern="1200" dirty="0"/>
        </a:p>
      </dsp:txBody>
      <dsp:txXfrm rot="-5400000">
        <a:off x="3443073" y="799889"/>
        <a:ext cx="1332304" cy="1332304"/>
      </dsp:txXfrm>
    </dsp:sp>
    <dsp:sp modelId="{D46786D5-8611-F341-9175-7A232880500C}">
      <dsp:nvSpPr>
        <dsp:cNvPr id="0" name=""/>
        <dsp:cNvSpPr/>
      </dsp:nvSpPr>
      <dsp:spPr>
        <a:xfrm rot="10800000">
          <a:off x="3443073" y="2219223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Single</a:t>
          </a:r>
          <a:r>
            <a:rPr lang="zh-CN" altLang="en-US" sz="2200" kern="1200" dirty="0"/>
            <a:t> </a:t>
          </a:r>
          <a:r>
            <a:rPr lang="en-US" altLang="zh-CN" sz="2200" kern="1200" dirty="0"/>
            <a:t>Event</a:t>
          </a:r>
          <a:r>
            <a:rPr lang="zh-CN" altLang="en-US" sz="2200" kern="1200" dirty="0"/>
            <a:t> </a:t>
          </a:r>
          <a:r>
            <a:rPr lang="en-US" altLang="zh-CN" sz="2200" kern="1200" dirty="0"/>
            <a:t>Effect</a:t>
          </a:r>
          <a:endParaRPr lang="zh-CN" altLang="en-US" sz="2200" kern="1200" dirty="0"/>
        </a:p>
      </dsp:txBody>
      <dsp:txXfrm rot="10800000">
        <a:off x="3443073" y="2219223"/>
        <a:ext cx="1332304" cy="1332304"/>
      </dsp:txXfrm>
    </dsp:sp>
    <dsp:sp modelId="{892C0F7D-373F-024F-9471-04EB7CD3B201}">
      <dsp:nvSpPr>
        <dsp:cNvPr id="0" name=""/>
        <dsp:cNvSpPr/>
      </dsp:nvSpPr>
      <dsp:spPr>
        <a:xfrm rot="16200000">
          <a:off x="1471880" y="2219223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Muon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Imaging</a:t>
          </a:r>
          <a:endParaRPr lang="zh-CN" altLang="en-US" sz="2200" kern="1200" dirty="0"/>
        </a:p>
      </dsp:txBody>
      <dsp:txXfrm rot="5400000">
        <a:off x="2023739" y="2219223"/>
        <a:ext cx="1332304" cy="1332304"/>
      </dsp:txXfrm>
    </dsp:sp>
    <dsp:sp modelId="{E6DFFA82-A5DE-C74C-ACB7-9226F2298017}">
      <dsp:nvSpPr>
        <dsp:cNvPr id="0" name=""/>
        <dsp:cNvSpPr/>
      </dsp:nvSpPr>
      <dsp:spPr>
        <a:xfrm>
          <a:off x="3074290" y="1784081"/>
          <a:ext cx="650536" cy="5656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4C23A-946B-0B44-B3EB-B768D67D2369}">
      <dsp:nvSpPr>
        <dsp:cNvPr id="0" name=""/>
        <dsp:cNvSpPr/>
      </dsp:nvSpPr>
      <dsp:spPr>
        <a:xfrm rot="10800000">
          <a:off x="3074290" y="2001652"/>
          <a:ext cx="650536" cy="5656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image" Target="../media/image2.svg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image" Target="../media/image1.pn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slideMaster" Target="../slideMasters/slideMaster1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 userDrawn="1">
            <p:custDataLst>
              <p:tags r:id="rId2"/>
            </p:custDataLst>
          </p:nvPr>
        </p:nvSpPr>
        <p:spPr>
          <a:xfrm>
            <a:off x="7370926" y="1455960"/>
            <a:ext cx="3240000" cy="3240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8451850" y="1632262"/>
            <a:ext cx="3740150" cy="5210789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>
            <p:custDataLst>
              <p:tags r:id="rId4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>
            <p:custDataLst>
              <p:tags r:id="rId6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>
            <a:off x="1065726" y="867326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>
            <p:custDataLst>
              <p:tags r:id="rId8"/>
            </p:custDataLst>
          </p:nvPr>
        </p:nvSpPr>
        <p:spPr>
          <a:xfrm>
            <a:off x="1471998" y="867326"/>
            <a:ext cx="108000" cy="10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9"/>
            </p:custDataLst>
          </p:nvPr>
        </p:nvSpPr>
        <p:spPr>
          <a:xfrm>
            <a:off x="1675135" y="867326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1268862" y="86732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11"/>
            </p:custDataLst>
          </p:nvPr>
        </p:nvSpPr>
        <p:spPr>
          <a:xfrm>
            <a:off x="1" y="1"/>
            <a:ext cx="1320207" cy="1156508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 userDrawn="1">
            <p:custDataLst>
              <p:tags r:id="rId12"/>
            </p:custDataLst>
          </p:nvPr>
        </p:nvSpPr>
        <p:spPr>
          <a:xfrm flipH="1" flipV="1">
            <a:off x="6581827" y="572963"/>
            <a:ext cx="4505466" cy="4505466"/>
          </a:xfrm>
          <a:prstGeom prst="arc">
            <a:avLst>
              <a:gd name="adj1" fmla="val 8263304"/>
              <a:gd name="adj2" fmla="val 8979118"/>
            </a:avLst>
          </a:prstGeom>
          <a:solidFill>
            <a:schemeClr val="bg2">
              <a:alpha val="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3"/>
            </p:custDataLst>
          </p:nvPr>
        </p:nvSpPr>
        <p:spPr>
          <a:xfrm>
            <a:off x="7819164" y="890328"/>
            <a:ext cx="334236" cy="334236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 userDrawn="1">
            <p:custDataLst>
              <p:tags r:id="rId14"/>
            </p:custDataLst>
          </p:nvPr>
        </p:nvSpPr>
        <p:spPr>
          <a:xfrm>
            <a:off x="10137187" y="3838727"/>
            <a:ext cx="1174493" cy="1174493"/>
          </a:xfrm>
          <a:prstGeom prst="ellipse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 userDrawn="1">
            <p:custDataLst>
              <p:tags r:id="rId15"/>
            </p:custDataLst>
          </p:nvPr>
        </p:nvSpPr>
        <p:spPr>
          <a:xfrm>
            <a:off x="10741220" y="2120901"/>
            <a:ext cx="828798" cy="8287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9"/>
            </p:custDataLst>
          </p:nvPr>
        </p:nvSpPr>
        <p:spPr>
          <a:xfrm>
            <a:off x="1054102" y="1589837"/>
            <a:ext cx="6093417" cy="2294852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8479674" y="654348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 userDrawn="1">
            <p:custDataLst>
              <p:tags r:id="rId2"/>
            </p:custDataLst>
          </p:nvPr>
        </p:nvSpPr>
        <p:spPr>
          <a:xfrm>
            <a:off x="7367286" y="1479791"/>
            <a:ext cx="3240000" cy="3240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8451850" y="1632262"/>
            <a:ext cx="3740150" cy="5210789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 userDrawn="1">
            <p:custDataLst>
              <p:tags r:id="rId5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>
            <p:custDataLst>
              <p:tags r:id="rId6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320207" cy="1156508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 userDrawn="1">
            <p:custDataLst>
              <p:tags r:id="rId8"/>
            </p:custDataLst>
          </p:nvPr>
        </p:nvSpPr>
        <p:spPr>
          <a:xfrm flipH="1" flipV="1">
            <a:off x="6581827" y="572963"/>
            <a:ext cx="4505466" cy="4505466"/>
          </a:xfrm>
          <a:prstGeom prst="arc">
            <a:avLst>
              <a:gd name="adj1" fmla="val 8263304"/>
              <a:gd name="adj2" fmla="val 8979118"/>
            </a:avLst>
          </a:prstGeom>
          <a:solidFill>
            <a:schemeClr val="bg2">
              <a:alpha val="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 userDrawn="1">
            <p:custDataLst>
              <p:tags r:id="rId9"/>
            </p:custDataLst>
          </p:nvPr>
        </p:nvSpPr>
        <p:spPr>
          <a:xfrm>
            <a:off x="7819164" y="890328"/>
            <a:ext cx="334236" cy="334236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1063228" y="1775895"/>
            <a:ext cx="5235972" cy="2024362"/>
          </a:xfrm>
        </p:spPr>
        <p:txBody>
          <a:bodyPr wrap="square" anchor="b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473202" y="667501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  <p:sp>
        <p:nvSpPr>
          <p:cNvPr id="22" name="椭圆 21"/>
          <p:cNvSpPr/>
          <p:nvPr userDrawn="1">
            <p:custDataLst>
              <p:tags r:id="rId15"/>
            </p:custDataLst>
          </p:nvPr>
        </p:nvSpPr>
        <p:spPr>
          <a:xfrm>
            <a:off x="1074851" y="867326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>
            <p:custDataLst>
              <p:tags r:id="rId16"/>
            </p:custDataLst>
          </p:nvPr>
        </p:nvSpPr>
        <p:spPr>
          <a:xfrm>
            <a:off x="1481123" y="867326"/>
            <a:ext cx="108000" cy="10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 userDrawn="1">
            <p:custDataLst>
              <p:tags r:id="rId17"/>
            </p:custDataLst>
          </p:nvPr>
        </p:nvSpPr>
        <p:spPr>
          <a:xfrm>
            <a:off x="1684260" y="867326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8"/>
            </p:custDataLst>
          </p:nvPr>
        </p:nvSpPr>
        <p:spPr>
          <a:xfrm>
            <a:off x="1277987" y="86732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 userDrawn="1">
            <p:custDataLst>
              <p:tags r:id="rId19"/>
            </p:custDataLst>
          </p:nvPr>
        </p:nvSpPr>
        <p:spPr>
          <a:xfrm>
            <a:off x="10137187" y="3838727"/>
            <a:ext cx="1174493" cy="1174493"/>
          </a:xfrm>
          <a:prstGeom prst="ellipse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 userDrawn="1">
            <p:custDataLst>
              <p:tags r:id="rId20"/>
            </p:custDataLst>
          </p:nvPr>
        </p:nvSpPr>
        <p:spPr>
          <a:xfrm>
            <a:off x="10741220" y="2120901"/>
            <a:ext cx="828798" cy="8287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 userDrawn="1">
            <p:custDataLst>
              <p:tags r:id="rId21"/>
            </p:custDataLst>
          </p:nvPr>
        </p:nvSpPr>
        <p:spPr>
          <a:xfrm>
            <a:off x="1054100" y="4624668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pic>
        <p:nvPicPr>
          <p:cNvPr id="33" name="图形 3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700000">
            <a:off x="1360596" y="4813301"/>
            <a:ext cx="162734" cy="162734"/>
          </a:xfrm>
          <a:prstGeom prst="rect">
            <a:avLst/>
          </a:prstGeom>
        </p:spPr>
      </p:pic>
      <p:sp>
        <p:nvSpPr>
          <p:cNvPr id="34" name="署名占位符 10"/>
          <p:cNvSpPr>
            <a:spLocks noGrp="1"/>
          </p:cNvSpPr>
          <p:nvPr>
            <p:ph type="body" sz="quarter" idx="17" hasCustomPrompt="1"/>
            <p:custDataLst>
              <p:tags r:id="rId23"/>
            </p:custDataLst>
          </p:nvPr>
        </p:nvSpPr>
        <p:spPr>
          <a:xfrm>
            <a:off x="1713688" y="4624668"/>
            <a:ext cx="2880000" cy="540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0122177" y="390350"/>
            <a:ext cx="1224507" cy="1224507"/>
          </a:xfrm>
          <a:prstGeom prst="ellipse">
            <a:avLst/>
          </a:prstGeom>
          <a:gradFill>
            <a:gsLst>
              <a:gs pos="100000">
                <a:schemeClr val="accent2">
                  <a:alpha val="7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>
            <a:off x="10315575" y="527100"/>
            <a:ext cx="1876425" cy="1444245"/>
          </a:xfrm>
          <a:custGeom>
            <a:avLst/>
            <a:gdLst>
              <a:gd name="connsiteX0" fmla="*/ 1762548 w 1762548"/>
              <a:gd name="connsiteY0" fmla="*/ 0 h 1540757"/>
              <a:gd name="connsiteX1" fmla="*/ 1762548 w 1762548"/>
              <a:gd name="connsiteY1" fmla="*/ 1540757 h 1540757"/>
              <a:gd name="connsiteX2" fmla="*/ 0 w 1762548"/>
              <a:gd name="connsiteY2" fmla="*/ 1540757 h 1540757"/>
              <a:gd name="connsiteX3" fmla="*/ 18169 w 1762548"/>
              <a:gd name="connsiteY3" fmla="*/ 1421710 h 1540757"/>
              <a:gd name="connsiteX4" fmla="*/ 1762548 w 1762548"/>
              <a:gd name="connsiteY4" fmla="*/ 0 h 15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548" h="1540757">
                <a:moveTo>
                  <a:pt x="1762548" y="0"/>
                </a:moveTo>
                <a:lnTo>
                  <a:pt x="1762548" y="1540757"/>
                </a:lnTo>
                <a:lnTo>
                  <a:pt x="0" y="1540757"/>
                </a:lnTo>
                <a:lnTo>
                  <a:pt x="18169" y="1421710"/>
                </a:lnTo>
                <a:cubicBezTo>
                  <a:pt x="184199" y="610342"/>
                  <a:pt x="902097" y="0"/>
                  <a:pt x="1762548" y="0"/>
                </a:cubicBezTo>
                <a:close/>
              </a:path>
            </a:pathLst>
          </a:custGeom>
          <a:gradFill flip="none" rotWithShape="1">
            <a:gsLst>
              <a:gs pos="71000">
                <a:schemeClr val="bg1">
                  <a:alpha val="68000"/>
                </a:schemeClr>
              </a:gs>
              <a:gs pos="50000">
                <a:schemeClr val="bg1">
                  <a:alpha val="5000"/>
                </a:schemeClr>
              </a:gs>
            </a:gsLst>
            <a:lin ang="13500000" scaled="1"/>
            <a:tileRect/>
          </a:gradFill>
          <a:ln w="6350">
            <a:gradFill flip="none" rotWithShape="1">
              <a:gsLst>
                <a:gs pos="17000">
                  <a:schemeClr val="bg2"/>
                </a:gs>
                <a:gs pos="30000">
                  <a:schemeClr val="bg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1" name="矩形 30"/>
          <p:cNvSpPr/>
          <p:nvPr userDrawn="1">
            <p:custDataLst>
              <p:tags r:id="rId4"/>
            </p:custDataLst>
          </p:nvPr>
        </p:nvSpPr>
        <p:spPr>
          <a:xfrm>
            <a:off x="0" y="1692275"/>
            <a:ext cx="12192000" cy="5165725"/>
          </a:xfrm>
          <a:prstGeom prst="rect">
            <a:avLst/>
          </a:prstGeom>
          <a:gradFill>
            <a:gsLst>
              <a:gs pos="95000">
                <a:srgbClr val="FEFEFF">
                  <a:alpha val="100000"/>
                </a:srgbClr>
              </a:gs>
              <a:gs pos="0">
                <a:srgbClr val="E6EFFE">
                  <a:alpha val="100000"/>
                  <a:lumMod val="5000"/>
                  <a:lumOff val="9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>
            <p:custDataLst>
              <p:tags r:id="rId5"/>
            </p:custDataLst>
          </p:nvPr>
        </p:nvSpPr>
        <p:spPr>
          <a:xfrm>
            <a:off x="0" y="6585002"/>
            <a:ext cx="12192000" cy="272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6"/>
            </p:custDataLst>
          </p:nvPr>
        </p:nvSpPr>
        <p:spPr>
          <a:xfrm>
            <a:off x="2" y="2"/>
            <a:ext cx="891201" cy="780696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>
            <p:custDataLst>
              <p:tags r:id="rId7"/>
            </p:custDataLst>
          </p:nvPr>
        </p:nvSpPr>
        <p:spPr>
          <a:xfrm>
            <a:off x="8346055" y="881113"/>
            <a:ext cx="106363" cy="1063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 userDrawn="1">
            <p:custDataLst>
              <p:tags r:id="rId8"/>
            </p:custDataLst>
          </p:nvPr>
        </p:nvSpPr>
        <p:spPr>
          <a:xfrm>
            <a:off x="8708679" y="881113"/>
            <a:ext cx="106363" cy="1063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 userDrawn="1">
            <p:custDataLst>
              <p:tags r:id="rId9"/>
            </p:custDataLst>
          </p:nvPr>
        </p:nvSpPr>
        <p:spPr>
          <a:xfrm>
            <a:off x="8889990" y="881113"/>
            <a:ext cx="106363" cy="1063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0"/>
            </p:custDataLst>
          </p:nvPr>
        </p:nvSpPr>
        <p:spPr>
          <a:xfrm>
            <a:off x="8527367" y="881113"/>
            <a:ext cx="106363" cy="1063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4"/>
            </p:custDataLst>
          </p:nvPr>
        </p:nvSpPr>
        <p:spPr>
          <a:xfrm>
            <a:off x="1066800" y="527100"/>
            <a:ext cx="1760105" cy="1081088"/>
          </a:xfrm>
        </p:spPr>
        <p:txBody>
          <a:bodyPr wrap="square" anchor="ctr" anchorCtr="0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370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: 形状 4"/>
          <p:cNvSpPr/>
          <p:nvPr userDrawn="1">
            <p:custDataLst>
              <p:tags r:id="rId2"/>
            </p:custDataLst>
          </p:nvPr>
        </p:nvSpPr>
        <p:spPr>
          <a:xfrm>
            <a:off x="11163935" y="5203190"/>
            <a:ext cx="1028065" cy="1173480"/>
          </a:xfrm>
          <a:custGeom>
            <a:avLst/>
            <a:gdLst>
              <a:gd name="connsiteX0" fmla="*/ 1028065 w 1028065"/>
              <a:gd name="connsiteY0" fmla="*/ 0 h 1173480"/>
              <a:gd name="connsiteX1" fmla="*/ 1028065 w 1028065"/>
              <a:gd name="connsiteY1" fmla="*/ 1173480 h 1173480"/>
              <a:gd name="connsiteX2" fmla="*/ 0 w 1028065"/>
              <a:gd name="connsiteY2" fmla="*/ 1173480 h 1173480"/>
              <a:gd name="connsiteX3" fmla="*/ 3825 w 1028065"/>
              <a:gd name="connsiteY3" fmla="*/ 1097731 h 1173480"/>
              <a:gd name="connsiteX4" fmla="*/ 991311 w 1028065"/>
              <a:gd name="connsiteY4" fmla="*/ 5608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065" h="1173480">
                <a:moveTo>
                  <a:pt x="1028065" y="0"/>
                </a:moveTo>
                <a:lnTo>
                  <a:pt x="1028065" y="1173480"/>
                </a:lnTo>
                <a:lnTo>
                  <a:pt x="0" y="1173480"/>
                </a:lnTo>
                <a:lnTo>
                  <a:pt x="3825" y="1097731"/>
                </a:lnTo>
                <a:cubicBezTo>
                  <a:pt x="59071" y="553783"/>
                  <a:pt x="464603" y="113379"/>
                  <a:pt x="991311" y="5608"/>
                </a:cubicBezTo>
                <a:close/>
              </a:path>
            </a:pathLst>
          </a:custGeom>
          <a:gradFill>
            <a:gsLst>
              <a:gs pos="33000">
                <a:schemeClr val="bg1">
                  <a:alpha val="0"/>
                </a:schemeClr>
              </a:gs>
              <a:gs pos="85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flipH="1">
            <a:off x="2304848" y="959828"/>
            <a:ext cx="2704621" cy="270462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4"/>
            </p:custDataLst>
          </p:nvPr>
        </p:nvSpPr>
        <p:spPr>
          <a:xfrm flipH="1">
            <a:off x="0" y="922053"/>
            <a:ext cx="4260648" cy="5935948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 userDrawn="1">
            <p:custDataLst>
              <p:tags r:id="rId6"/>
            </p:custDataLst>
          </p:nvPr>
        </p:nvSpPr>
        <p:spPr>
          <a:xfrm>
            <a:off x="1777048" y="3626673"/>
            <a:ext cx="1055600" cy="1055600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7"/>
            </p:custDataLst>
          </p:nvPr>
        </p:nvSpPr>
        <p:spPr>
          <a:xfrm>
            <a:off x="1675814" y="673304"/>
            <a:ext cx="436971" cy="436971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>
            <p:custDataLst>
              <p:tags r:id="rId8"/>
            </p:custDataLst>
          </p:nvPr>
        </p:nvSpPr>
        <p:spPr>
          <a:xfrm flipH="1">
            <a:off x="10690611" y="5145127"/>
            <a:ext cx="92066" cy="920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>
            <p:custDataLst>
              <p:tags r:id="rId9"/>
            </p:custDataLst>
          </p:nvPr>
        </p:nvSpPr>
        <p:spPr>
          <a:xfrm flipH="1">
            <a:off x="10376728" y="5145127"/>
            <a:ext cx="92066" cy="92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>
            <p:custDataLst>
              <p:tags r:id="rId10"/>
            </p:custDataLst>
          </p:nvPr>
        </p:nvSpPr>
        <p:spPr>
          <a:xfrm flipH="1">
            <a:off x="10219788" y="5145127"/>
            <a:ext cx="92066" cy="920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>
            <p:custDataLst>
              <p:tags r:id="rId11"/>
            </p:custDataLst>
          </p:nvPr>
        </p:nvSpPr>
        <p:spPr>
          <a:xfrm flipH="1">
            <a:off x="10533670" y="5145127"/>
            <a:ext cx="92066" cy="92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305909" y="3019881"/>
            <a:ext cx="5466468" cy="2055473"/>
          </a:xfrm>
        </p:spPr>
        <p:txBody>
          <a:bodyPr wrap="square" anchor="t" anchorCtr="0">
            <a:normAutofit/>
          </a:bodyPr>
          <a:lstStyle>
            <a:lvl1pPr algn="r">
              <a:defRPr sz="5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5303509" y="1110275"/>
            <a:ext cx="5466468" cy="1813863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8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cxnSp>
        <p:nvCxnSpPr>
          <p:cNvPr id="3" name="直接连接符 2"/>
          <p:cNvCxnSpPr/>
          <p:nvPr userDrawn="1">
            <p:custDataLst>
              <p:tags r:id="rId17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18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370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14"/>
            </p:custDataLst>
          </p:nvPr>
        </p:nvSpPr>
        <p:spPr>
          <a:xfrm>
            <a:off x="10767139" y="296501"/>
            <a:ext cx="742236" cy="742238"/>
          </a:xfrm>
          <a:prstGeom prst="ellipse">
            <a:avLst/>
          </a:prstGeom>
          <a:gradFill>
            <a:gsLst>
              <a:gs pos="100000">
                <a:schemeClr val="accent2">
                  <a:alpha val="5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15"/>
            </p:custDataLst>
          </p:nvPr>
        </p:nvSpPr>
        <p:spPr>
          <a:xfrm>
            <a:off x="10975832" y="261411"/>
            <a:ext cx="1216167" cy="936058"/>
          </a:xfrm>
          <a:custGeom>
            <a:avLst/>
            <a:gdLst>
              <a:gd name="connsiteX0" fmla="*/ 1762548 w 1762548"/>
              <a:gd name="connsiteY0" fmla="*/ 0 h 1540757"/>
              <a:gd name="connsiteX1" fmla="*/ 1762548 w 1762548"/>
              <a:gd name="connsiteY1" fmla="*/ 1540757 h 1540757"/>
              <a:gd name="connsiteX2" fmla="*/ 0 w 1762548"/>
              <a:gd name="connsiteY2" fmla="*/ 1540757 h 1540757"/>
              <a:gd name="connsiteX3" fmla="*/ 18169 w 1762548"/>
              <a:gd name="connsiteY3" fmla="*/ 1421710 h 1540757"/>
              <a:gd name="connsiteX4" fmla="*/ 1762548 w 1762548"/>
              <a:gd name="connsiteY4" fmla="*/ 0 h 15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548" h="1540757">
                <a:moveTo>
                  <a:pt x="1762548" y="0"/>
                </a:moveTo>
                <a:lnTo>
                  <a:pt x="1762548" y="1540757"/>
                </a:lnTo>
                <a:lnTo>
                  <a:pt x="0" y="1540757"/>
                </a:lnTo>
                <a:lnTo>
                  <a:pt x="18169" y="1421710"/>
                </a:lnTo>
                <a:cubicBezTo>
                  <a:pt x="184199" y="610342"/>
                  <a:pt x="902097" y="0"/>
                  <a:pt x="1762548" y="0"/>
                </a:cubicBezTo>
                <a:close/>
              </a:path>
            </a:pathLst>
          </a:custGeom>
          <a:gradFill flip="none" rotWithShape="1">
            <a:gsLst>
              <a:gs pos="83000">
                <a:schemeClr val="bg1">
                  <a:alpha val="50000"/>
                </a:schemeClr>
              </a:gs>
              <a:gs pos="39000">
                <a:schemeClr val="bg1">
                  <a:alpha val="5000"/>
                </a:schemeClr>
              </a:gs>
            </a:gsLst>
            <a:lin ang="13500000" scaled="1"/>
            <a:tileRect/>
          </a:gradFill>
          <a:ln w="6350">
            <a:gradFill flip="none" rotWithShape="1">
              <a:gsLst>
                <a:gs pos="17000">
                  <a:schemeClr val="bg1"/>
                </a:gs>
                <a:gs pos="43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6"/>
            </p:custDataLst>
          </p:nvPr>
        </p:nvSpPr>
        <p:spPr>
          <a:xfrm>
            <a:off x="0" y="6585002"/>
            <a:ext cx="12192000" cy="272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2.sv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3.png"/><Relationship Id="rId5" Type="http://schemas.openxmlformats.org/officeDocument/2006/relationships/tags" Target="../tags/tag12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69.xml"/><Relationship Id="rId7" Type="http://schemas.openxmlformats.org/officeDocument/2006/relationships/image" Target="../media/image13.jp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7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75.xml"/><Relationship Id="rId7" Type="http://schemas.openxmlformats.org/officeDocument/2006/relationships/image" Target="../media/image20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24.jp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181.xml"/><Relationship Id="rId7" Type="http://schemas.openxmlformats.org/officeDocument/2006/relationships/image" Target="../media/image27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tags" Target="../tags/tag184.xml"/><Relationship Id="rId7" Type="http://schemas.openxmlformats.org/officeDocument/2006/relationships/diagramLayout" Target="../diagrams/layout1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diagramData" Target="../diagrams/data1.xml"/><Relationship Id="rId5" Type="http://schemas.openxmlformats.org/officeDocument/2006/relationships/image" Target="../media/image29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91.xml"/><Relationship Id="rId7" Type="http://schemas.openxmlformats.org/officeDocument/2006/relationships/image" Target="../media/image35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94.xml"/><Relationship Id="rId7" Type="http://schemas.openxmlformats.org/officeDocument/2006/relationships/image" Target="../media/image42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97.xml"/><Relationship Id="rId7" Type="http://schemas.openxmlformats.org/officeDocument/2006/relationships/image" Target="../media/image49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4.tiff"/><Relationship Id="rId5" Type="http://schemas.openxmlformats.org/officeDocument/2006/relationships/tags" Target="../tags/tag1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0.png"/><Relationship Id="rId5" Type="http://schemas.openxmlformats.org/officeDocument/2006/relationships/tags" Target="../tags/tag160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59.xml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73785" y="2115185"/>
            <a:ext cx="7166206" cy="11188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MELODY</a:t>
            </a:r>
            <a:endParaRPr lang="zh-CN" altLang="en-US" dirty="0"/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>
            <a:off x="1073785" y="3710268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pic>
        <p:nvPicPr>
          <p:cNvPr id="30" name="图形 2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1380281" y="3898901"/>
            <a:ext cx="162734" cy="162734"/>
          </a:xfrm>
          <a:prstGeom prst="rect">
            <a:avLst/>
          </a:prstGeom>
        </p:spPr>
      </p:pic>
      <p:sp>
        <p:nvSpPr>
          <p:cNvPr id="24" name="署名占位符 10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733550" y="3710305"/>
            <a:ext cx="5059680" cy="5397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en-US" altLang="zh-CN" dirty="0">
                <a:sym typeface="+mn-ea"/>
              </a:rPr>
              <a:t>Yu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Bao</a:t>
            </a:r>
            <a:endParaRPr lang="zh-CN" altLang="en-US" dirty="0"/>
          </a:p>
        </p:txBody>
      </p:sp>
      <p:sp>
        <p:nvSpPr>
          <p:cNvPr id="6" name="矩形: 圆角 28">
            <a:extLst>
              <a:ext uri="{FF2B5EF4-FFF2-40B4-BE49-F238E27FC236}">
                <a16:creationId xmlns:a16="http://schemas.microsoft.com/office/drawing/2014/main" id="{85020616-91F0-224A-8289-5C4A48E2A02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76719" y="4401657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sp>
        <p:nvSpPr>
          <p:cNvPr id="7" name="署名占位符 10">
            <a:extLst>
              <a:ext uri="{FF2B5EF4-FFF2-40B4-BE49-F238E27FC236}">
                <a16:creationId xmlns:a16="http://schemas.microsoft.com/office/drawing/2014/main" id="{C6F2D102-60F0-794A-BAAC-FEA06CCA468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236484" y="4401694"/>
            <a:ext cx="5059680" cy="5397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en-US" altLang="zh-CN" dirty="0">
                <a:sym typeface="+mn-ea"/>
              </a:rPr>
              <a:t>IHEP/CSNS</a:t>
            </a:r>
            <a:endParaRPr lang="zh-CN" altLang="en-US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B8F8341-4ECF-234F-9ABB-53220566AF9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1825234" y="4590203"/>
            <a:ext cx="162734" cy="1627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0DF791-94D5-8A4F-AFBA-38352ED2DFA7}"/>
              </a:ext>
            </a:extLst>
          </p:cNvPr>
          <p:cNvSpPr/>
          <p:nvPr/>
        </p:nvSpPr>
        <p:spPr>
          <a:xfrm>
            <a:off x="2732803" y="5573496"/>
            <a:ext cx="3848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ym typeface="+mn-ea"/>
              </a:rPr>
              <a:t>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behalf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MELODY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collaboration</a:t>
            </a:r>
          </a:p>
          <a:p>
            <a:pPr algn="ctr"/>
            <a:r>
              <a:rPr lang="en-US" altLang="zh-CN" dirty="0">
                <a:sym typeface="+mn-ea"/>
              </a:rPr>
              <a:t>2025.1.10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85A236-63F9-2744-9890-2E045A12458C}"/>
              </a:ext>
            </a:extLst>
          </p:cNvPr>
          <p:cNvSpPr/>
          <p:nvPr/>
        </p:nvSpPr>
        <p:spPr>
          <a:xfrm>
            <a:off x="976746" y="229372"/>
            <a:ext cx="6037118" cy="519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Workshop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Muon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Science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Technology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Industry</a:t>
            </a:r>
            <a:endParaRPr kumimoji="1"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5307330" cy="602615"/>
            <a:chOff x="691" y="843"/>
            <a:chExt cx="8358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878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Surface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Muon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Beam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3.1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9D8C81D-9B00-864E-96F8-0A8D079E7A09}"/>
              </a:ext>
            </a:extLst>
          </p:cNvPr>
          <p:cNvGrpSpPr/>
          <p:nvPr/>
        </p:nvGrpSpPr>
        <p:grpSpPr>
          <a:xfrm>
            <a:off x="5509325" y="1016040"/>
            <a:ext cx="3302837" cy="2172571"/>
            <a:chOff x="2012930" y="1258894"/>
            <a:chExt cx="8166140" cy="520782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CCCAAED-6559-0D4B-B824-D0D5C50F1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2930" y="1258894"/>
              <a:ext cx="8166140" cy="5207827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9B08A14-B91E-7045-8646-91723995749F}"/>
                </a:ext>
              </a:extLst>
            </p:cNvPr>
            <p:cNvSpPr/>
            <p:nvPr/>
          </p:nvSpPr>
          <p:spPr>
            <a:xfrm>
              <a:off x="7174850" y="1480052"/>
              <a:ext cx="1969150" cy="284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7BC9740-6123-9449-8082-BA4718A39490}"/>
              </a:ext>
            </a:extLst>
          </p:cNvPr>
          <p:cNvGrpSpPr/>
          <p:nvPr/>
        </p:nvGrpSpPr>
        <p:grpSpPr>
          <a:xfrm>
            <a:off x="839830" y="3831416"/>
            <a:ext cx="8189560" cy="2837658"/>
            <a:chOff x="-72532" y="1769197"/>
            <a:chExt cx="11508454" cy="398764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38CD19F-A5BA-6A46-9B5B-DF5DF84C8D77}"/>
                </a:ext>
              </a:extLst>
            </p:cNvPr>
            <p:cNvGrpSpPr/>
            <p:nvPr/>
          </p:nvGrpSpPr>
          <p:grpSpPr>
            <a:xfrm>
              <a:off x="233916" y="1769197"/>
              <a:ext cx="11202006" cy="3987646"/>
              <a:chOff x="233916" y="1769197"/>
              <a:chExt cx="11202006" cy="3987646"/>
            </a:xfrm>
          </p:grpSpPr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5F457128-455E-2B4C-9A94-F5D3C1F7D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916" y="2844210"/>
                <a:ext cx="10385885" cy="2751292"/>
              </a:xfrm>
              <a:prstGeom prst="rect">
                <a:avLst/>
              </a:prstGeom>
            </p:spPr>
          </p:pic>
          <p:pic>
            <p:nvPicPr>
              <p:cNvPr id="51" name="Content Placeholder 4" descr="A drawing of a pipette&#10;&#10;Description automatically generated">
                <a:extLst>
                  <a:ext uri="{FF2B5EF4-FFF2-40B4-BE49-F238E27FC236}">
                    <a16:creationId xmlns:a16="http://schemas.microsoft.com/office/drawing/2014/main" id="{EE2F065D-E526-BE44-B665-AC91EBE77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2470" y="2042221"/>
                <a:ext cx="3152079" cy="1220073"/>
              </a:xfrm>
              <a:prstGeom prst="rect">
                <a:avLst/>
              </a:prstGeom>
            </p:spPr>
          </p:pic>
          <p:sp>
            <p:nvSpPr>
              <p:cNvPr id="52" name="文本框 25">
                <a:extLst>
                  <a:ext uri="{FF2B5EF4-FFF2-40B4-BE49-F238E27FC236}">
                    <a16:creationId xmlns:a16="http://schemas.microsoft.com/office/drawing/2014/main" id="{8D1CA219-31D7-554E-993E-DD4B117DEC03}"/>
                  </a:ext>
                </a:extLst>
              </p:cNvPr>
              <p:cNvSpPr txBox="1"/>
              <p:nvPr/>
            </p:nvSpPr>
            <p:spPr>
              <a:xfrm rot="20005277">
                <a:off x="8757217" y="2492532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oll5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文本框 23">
                <a:extLst>
                  <a:ext uri="{FF2B5EF4-FFF2-40B4-BE49-F238E27FC236}">
                    <a16:creationId xmlns:a16="http://schemas.microsoft.com/office/drawing/2014/main" id="{4C075783-2B96-954A-8494-EED19EE07789}"/>
                  </a:ext>
                </a:extLst>
              </p:cNvPr>
              <p:cNvSpPr txBox="1"/>
              <p:nvPr/>
            </p:nvSpPr>
            <p:spPr>
              <a:xfrm rot="21201065">
                <a:off x="371957" y="3779296"/>
                <a:ext cx="9392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SMSOLX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24">
                <a:extLst>
                  <a:ext uri="{FF2B5EF4-FFF2-40B4-BE49-F238E27FC236}">
                    <a16:creationId xmlns:a16="http://schemas.microsoft.com/office/drawing/2014/main" id="{E012F28F-A223-0A43-ADA2-56BE379F76EA}"/>
                  </a:ext>
                </a:extLst>
              </p:cNvPr>
              <p:cNvSpPr txBox="1"/>
              <p:nvPr/>
            </p:nvSpPr>
            <p:spPr>
              <a:xfrm rot="21201065">
                <a:off x="1734558" y="4272931"/>
                <a:ext cx="77980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SMBA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文本框 25">
                <a:extLst>
                  <a:ext uri="{FF2B5EF4-FFF2-40B4-BE49-F238E27FC236}">
                    <a16:creationId xmlns:a16="http://schemas.microsoft.com/office/drawing/2014/main" id="{4069D077-E784-D64F-9EF0-83B9D334B125}"/>
                  </a:ext>
                </a:extLst>
              </p:cNvPr>
              <p:cNvSpPr txBox="1"/>
              <p:nvPr/>
            </p:nvSpPr>
            <p:spPr>
              <a:xfrm rot="18988032">
                <a:off x="2312681" y="3653570"/>
                <a:ext cx="94303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SMSOL1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A844758C-494D-DA4E-AA63-80907D451BB1}"/>
                  </a:ext>
                </a:extLst>
              </p:cNvPr>
              <p:cNvSpPr txBox="1"/>
              <p:nvPr/>
            </p:nvSpPr>
            <p:spPr>
              <a:xfrm rot="20139424">
                <a:off x="2650856" y="2760313"/>
                <a:ext cx="81624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SMBB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文本框 27">
                <a:extLst>
                  <a:ext uri="{FF2B5EF4-FFF2-40B4-BE49-F238E27FC236}">
                    <a16:creationId xmlns:a16="http://schemas.microsoft.com/office/drawing/2014/main" id="{9DF944F3-D891-DE48-BFE5-74831A9D1D91}"/>
                  </a:ext>
                </a:extLst>
              </p:cNvPr>
              <p:cNvSpPr txBox="1"/>
              <p:nvPr/>
            </p:nvSpPr>
            <p:spPr>
              <a:xfrm>
                <a:off x="3687723" y="3328550"/>
                <a:ext cx="8744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SMSOL2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文本框 28">
                <a:extLst>
                  <a:ext uri="{FF2B5EF4-FFF2-40B4-BE49-F238E27FC236}">
                    <a16:creationId xmlns:a16="http://schemas.microsoft.com/office/drawing/2014/main" id="{2603EA21-E38F-5F4E-8462-468FF2D43EBA}"/>
                  </a:ext>
                </a:extLst>
              </p:cNvPr>
              <p:cNvSpPr txBox="1"/>
              <p:nvPr/>
            </p:nvSpPr>
            <p:spPr>
              <a:xfrm>
                <a:off x="7711593" y="2771493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SMK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0B094324-31EA-7A4C-AD3C-5DBE9C0AC5B9}"/>
                  </a:ext>
                </a:extLst>
              </p:cNvPr>
              <p:cNvSpPr txBox="1"/>
              <p:nvPr/>
            </p:nvSpPr>
            <p:spPr>
              <a:xfrm>
                <a:off x="5142919" y="3336827"/>
                <a:ext cx="8744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SMSOL3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文本框 30">
                <a:extLst>
                  <a:ext uri="{FF2B5EF4-FFF2-40B4-BE49-F238E27FC236}">
                    <a16:creationId xmlns:a16="http://schemas.microsoft.com/office/drawing/2014/main" id="{4B74E85B-E11C-7042-804B-6FA93168E112}"/>
                  </a:ext>
                </a:extLst>
              </p:cNvPr>
              <p:cNvSpPr txBox="1"/>
              <p:nvPr/>
            </p:nvSpPr>
            <p:spPr>
              <a:xfrm rot="10800000" flipV="1">
                <a:off x="8377681" y="3212054"/>
                <a:ext cx="124637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SMSP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26">
                <a:extLst>
                  <a:ext uri="{FF2B5EF4-FFF2-40B4-BE49-F238E27FC236}">
                    <a16:creationId xmlns:a16="http://schemas.microsoft.com/office/drawing/2014/main" id="{0C5EF96B-E67E-114B-9E38-1A2893FE2203}"/>
                  </a:ext>
                </a:extLst>
              </p:cNvPr>
              <p:cNvSpPr txBox="1"/>
              <p:nvPr/>
            </p:nvSpPr>
            <p:spPr>
              <a:xfrm rot="2602058">
                <a:off x="10010693" y="2886303"/>
                <a:ext cx="81624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SMBC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文本框 32">
                <a:extLst>
                  <a:ext uri="{FF2B5EF4-FFF2-40B4-BE49-F238E27FC236}">
                    <a16:creationId xmlns:a16="http://schemas.microsoft.com/office/drawing/2014/main" id="{9261F067-0D8A-6040-B462-A62E32068CC9}"/>
                  </a:ext>
                </a:extLst>
              </p:cNvPr>
              <p:cNvSpPr txBox="1"/>
              <p:nvPr/>
            </p:nvSpPr>
            <p:spPr>
              <a:xfrm>
                <a:off x="6151950" y="3308809"/>
                <a:ext cx="76866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SMWF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文本框 29">
                <a:extLst>
                  <a:ext uri="{FF2B5EF4-FFF2-40B4-BE49-F238E27FC236}">
                    <a16:creationId xmlns:a16="http://schemas.microsoft.com/office/drawing/2014/main" id="{15029C3A-9AB8-3947-AA62-257528D334B6}"/>
                  </a:ext>
                </a:extLst>
              </p:cNvPr>
              <p:cNvSpPr txBox="1"/>
              <p:nvPr/>
            </p:nvSpPr>
            <p:spPr>
              <a:xfrm>
                <a:off x="7054295" y="3308812"/>
                <a:ext cx="96634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SMSOL4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29">
                <a:extLst>
                  <a:ext uri="{FF2B5EF4-FFF2-40B4-BE49-F238E27FC236}">
                    <a16:creationId xmlns:a16="http://schemas.microsoft.com/office/drawing/2014/main" id="{65ADA9CF-7273-7F4A-B24E-85CA9B3D7AF8}"/>
                  </a:ext>
                </a:extLst>
              </p:cNvPr>
              <p:cNvSpPr txBox="1"/>
              <p:nvPr/>
            </p:nvSpPr>
            <p:spPr>
              <a:xfrm rot="20145961">
                <a:off x="9213593" y="2256840"/>
                <a:ext cx="87334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SMSOL8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本框 29">
                <a:extLst>
                  <a:ext uri="{FF2B5EF4-FFF2-40B4-BE49-F238E27FC236}">
                    <a16:creationId xmlns:a16="http://schemas.microsoft.com/office/drawing/2014/main" id="{32907FB9-AAC0-2642-9D5F-269BB4E0D83A}"/>
                  </a:ext>
                </a:extLst>
              </p:cNvPr>
              <p:cNvSpPr txBox="1"/>
              <p:nvPr/>
            </p:nvSpPr>
            <p:spPr>
              <a:xfrm rot="20159234">
                <a:off x="9837587" y="1966850"/>
                <a:ext cx="93538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SMSOL9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29">
                <a:extLst>
                  <a:ext uri="{FF2B5EF4-FFF2-40B4-BE49-F238E27FC236}">
                    <a16:creationId xmlns:a16="http://schemas.microsoft.com/office/drawing/2014/main" id="{8A1B1D58-F2BD-F04A-946C-5218FA4988BF}"/>
                  </a:ext>
                </a:extLst>
              </p:cNvPr>
              <p:cNvSpPr txBox="1"/>
              <p:nvPr/>
            </p:nvSpPr>
            <p:spPr>
              <a:xfrm>
                <a:off x="9012613" y="3336827"/>
                <a:ext cx="107684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SMSOL5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文本框 29">
                <a:extLst>
                  <a:ext uri="{FF2B5EF4-FFF2-40B4-BE49-F238E27FC236}">
                    <a16:creationId xmlns:a16="http://schemas.microsoft.com/office/drawing/2014/main" id="{48E71D68-629B-AE4D-AF7D-0888F44A7BF4}"/>
                  </a:ext>
                </a:extLst>
              </p:cNvPr>
              <p:cNvSpPr txBox="1"/>
              <p:nvPr/>
            </p:nvSpPr>
            <p:spPr>
              <a:xfrm rot="5400000">
                <a:off x="10138353" y="4057668"/>
                <a:ext cx="87518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SMSOL6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25B11AAA-44ED-7845-B3CB-5012E21A5D45}"/>
                  </a:ext>
                </a:extLst>
              </p:cNvPr>
              <p:cNvSpPr txBox="1"/>
              <p:nvPr/>
            </p:nvSpPr>
            <p:spPr>
              <a:xfrm rot="5400000">
                <a:off x="9468750" y="4803201"/>
                <a:ext cx="890890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SMSOL7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TextBox 24">
                <a:extLst>
                  <a:ext uri="{FF2B5EF4-FFF2-40B4-BE49-F238E27FC236}">
                    <a16:creationId xmlns:a16="http://schemas.microsoft.com/office/drawing/2014/main" id="{13D01B2C-CD75-144D-B342-377392585F5A}"/>
                  </a:ext>
                </a:extLst>
              </p:cNvPr>
              <p:cNvSpPr txBox="1"/>
              <p:nvPr/>
            </p:nvSpPr>
            <p:spPr>
              <a:xfrm>
                <a:off x="9801183" y="5410839"/>
                <a:ext cx="816121" cy="34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SMT1</a:t>
                </a:r>
                <a:endPara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25">
                <a:extLst>
                  <a:ext uri="{FF2B5EF4-FFF2-40B4-BE49-F238E27FC236}">
                    <a16:creationId xmlns:a16="http://schemas.microsoft.com/office/drawing/2014/main" id="{1A7323E8-CEB2-FA43-A02E-79D97BE89A33}"/>
                  </a:ext>
                </a:extLst>
              </p:cNvPr>
              <p:cNvSpPr txBox="1"/>
              <p:nvPr/>
            </p:nvSpPr>
            <p:spPr>
              <a:xfrm>
                <a:off x="10619801" y="1769197"/>
                <a:ext cx="816121" cy="34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</a:t>
                </a:r>
                <a:r>
                  <a:rPr lang="en-CA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T2</a:t>
                </a:r>
                <a:endPara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文本框 25">
                <a:extLst>
                  <a:ext uri="{FF2B5EF4-FFF2-40B4-BE49-F238E27FC236}">
                    <a16:creationId xmlns:a16="http://schemas.microsoft.com/office/drawing/2014/main" id="{9EA29CBE-EB93-A74F-BC20-7C878D01F8F1}"/>
                  </a:ext>
                </a:extLst>
              </p:cNvPr>
              <p:cNvSpPr txBox="1"/>
              <p:nvPr/>
            </p:nvSpPr>
            <p:spPr>
              <a:xfrm rot="18988032">
                <a:off x="2079708" y="3259465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oll1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文本框 25">
                <a:extLst>
                  <a:ext uri="{FF2B5EF4-FFF2-40B4-BE49-F238E27FC236}">
                    <a16:creationId xmlns:a16="http://schemas.microsoft.com/office/drawing/2014/main" id="{C865D422-0E19-4A43-A84C-39F4B37FF05F}"/>
                  </a:ext>
                </a:extLst>
              </p:cNvPr>
              <p:cNvSpPr txBox="1"/>
              <p:nvPr/>
            </p:nvSpPr>
            <p:spPr>
              <a:xfrm>
                <a:off x="4389016" y="2705708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oll2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786E83EB-1F03-7043-BC76-3BB4D876D149}"/>
                  </a:ext>
                </a:extLst>
              </p:cNvPr>
              <p:cNvSpPr txBox="1"/>
              <p:nvPr/>
            </p:nvSpPr>
            <p:spPr>
              <a:xfrm>
                <a:off x="6769022" y="2705708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oll3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文本框 25">
                <a:extLst>
                  <a:ext uri="{FF2B5EF4-FFF2-40B4-BE49-F238E27FC236}">
                    <a16:creationId xmlns:a16="http://schemas.microsoft.com/office/drawing/2014/main" id="{DAFB30A0-D271-144E-957C-1C9A1173A345}"/>
                  </a:ext>
                </a:extLst>
              </p:cNvPr>
              <p:cNvSpPr txBox="1"/>
              <p:nvPr/>
            </p:nvSpPr>
            <p:spPr>
              <a:xfrm>
                <a:off x="9555768" y="2764222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oll4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35BD7501-3F84-924B-A91F-82F29FCD44D6}"/>
                </a:ext>
              </a:extLst>
            </p:cNvPr>
            <p:cNvSpPr/>
            <p:nvPr/>
          </p:nvSpPr>
          <p:spPr>
            <a:xfrm rot="21267412">
              <a:off x="273700" y="4243095"/>
              <a:ext cx="54399" cy="2000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8" name="直接箭头连接符 9">
              <a:extLst>
                <a:ext uri="{FF2B5EF4-FFF2-40B4-BE49-F238E27FC236}">
                  <a16:creationId xmlns:a16="http://schemas.microsoft.com/office/drawing/2014/main" id="{28BD1B21-89FF-BB43-873E-36DA6E47C791}"/>
                </a:ext>
              </a:extLst>
            </p:cNvPr>
            <p:cNvCxnSpPr>
              <a:cxnSpLocks/>
            </p:cNvCxnSpPr>
            <p:nvPr/>
          </p:nvCxnSpPr>
          <p:spPr>
            <a:xfrm>
              <a:off x="233916" y="3716717"/>
              <a:ext cx="103716" cy="9810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18D71C0-279A-DB43-951B-8EFD2D851C22}"/>
                </a:ext>
              </a:extLst>
            </p:cNvPr>
            <p:cNvSpPr txBox="1"/>
            <p:nvPr/>
          </p:nvSpPr>
          <p:spPr>
            <a:xfrm rot="20946308">
              <a:off x="-72532" y="3255997"/>
              <a:ext cx="1285939" cy="346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Proton</a:t>
              </a:r>
              <a:endParaRPr lang="zh-CN" altLang="en-US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665541DB-D611-3F4E-9420-ACC70A582186}"/>
              </a:ext>
            </a:extLst>
          </p:cNvPr>
          <p:cNvSpPr txBox="1"/>
          <p:nvPr/>
        </p:nvSpPr>
        <p:spPr>
          <a:xfrm>
            <a:off x="5555738" y="3227421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design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D499D14-F280-D54B-A625-C1135EB04F20}"/>
              </a:ext>
            </a:extLst>
          </p:cNvPr>
          <p:cNvSpPr/>
          <p:nvPr/>
        </p:nvSpPr>
        <p:spPr>
          <a:xfrm>
            <a:off x="4415989" y="5498331"/>
            <a:ext cx="346692" cy="112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70F45BBE-DB6B-DC43-8F64-5BC9AE853144}"/>
              </a:ext>
            </a:extLst>
          </p:cNvPr>
          <p:cNvSpPr txBox="1"/>
          <p:nvPr/>
        </p:nvSpPr>
        <p:spPr>
          <a:xfrm>
            <a:off x="3259154" y="5994947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SMBT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C4605FE-FB8B-B54A-A301-DFE63F771915}"/>
              </a:ext>
            </a:extLst>
          </p:cNvPr>
          <p:cNvSpPr txBox="1"/>
          <p:nvPr/>
        </p:nvSpPr>
        <p:spPr>
          <a:xfrm>
            <a:off x="172113" y="2620899"/>
            <a:ext cx="5095036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Fully focusing solenoids,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dipole bending magnet.</a:t>
            </a:r>
          </a:p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SMWF, SMK, 5 collimators </a:t>
            </a:r>
          </a:p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Deflection angle: SMBA @34, SMBB @40.9, SMBC @90, Kicker @8, Septum @15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A63370AF-A1E4-7C49-B449-1193FA7C3CDB}"/>
              </a:ext>
            </a:extLst>
          </p:cNvPr>
          <p:cNvSpPr txBox="1"/>
          <p:nvPr/>
        </p:nvSpPr>
        <p:spPr>
          <a:xfrm>
            <a:off x="169350" y="2216757"/>
            <a:ext cx="880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Optical design by Transport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FB857E6-EBB8-E448-B4DE-E727C2606F19}"/>
              </a:ext>
            </a:extLst>
          </p:cNvPr>
          <p:cNvSpPr txBox="1"/>
          <p:nvPr/>
        </p:nvSpPr>
        <p:spPr>
          <a:xfrm>
            <a:off x="169349" y="4014043"/>
            <a:ext cx="8277502" cy="44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Features: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Fixed energy @4 MeV, higher acceptance, cost-effective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7D193BAB-711F-5848-8A3E-CBE4AB68A1A2}"/>
              </a:ext>
            </a:extLst>
          </p:cNvPr>
          <p:cNvSpPr txBox="1"/>
          <p:nvPr/>
        </p:nvSpPr>
        <p:spPr>
          <a:xfrm>
            <a:off x="169350" y="1087789"/>
            <a:ext cx="880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 parameters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23E3E9D2-DF26-7946-B3E8-AD2B48D820EE}"/>
              </a:ext>
            </a:extLst>
          </p:cNvPr>
          <p:cNvSpPr txBox="1"/>
          <p:nvPr/>
        </p:nvSpPr>
        <p:spPr>
          <a:xfrm>
            <a:off x="169349" y="1448201"/>
            <a:ext cx="4821371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25000"/>
              </a:lnSpc>
              <a:buAutoNum type="arabicPeriod"/>
              <a:defRPr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Momentum</a:t>
            </a:r>
            <a:r>
              <a:rPr lang="zh-CN" altLang="en-US" dirty="0"/>
              <a:t>：</a:t>
            </a:r>
            <a:r>
              <a:rPr lang="en-US" altLang="zh-CN" dirty="0"/>
              <a:t>28 MeV/c,  Polarizability</a:t>
            </a:r>
            <a:r>
              <a:rPr lang="zh-CN" altLang="en-US" dirty="0"/>
              <a:t>：</a:t>
            </a:r>
            <a:r>
              <a:rPr lang="en-US" altLang="zh-CN" dirty="0"/>
              <a:t>&gt;95%</a:t>
            </a:r>
          </a:p>
          <a:p>
            <a:r>
              <a:rPr lang="en-US" altLang="zh-CN" dirty="0"/>
              <a:t>Intensity</a:t>
            </a:r>
            <a:r>
              <a:rPr lang="zh-CN" altLang="en-US" dirty="0"/>
              <a:t>：</a:t>
            </a:r>
            <a:r>
              <a:rPr lang="en-US" altLang="zh-CN" dirty="0"/>
              <a:t>&gt;10</a:t>
            </a:r>
            <a:r>
              <a:rPr lang="en-US" altLang="zh-CN" baseline="30000" dirty="0"/>
              <a:t>5</a:t>
            </a:r>
            <a:r>
              <a:rPr lang="en-US" altLang="zh-CN" dirty="0"/>
              <a:t> </a:t>
            </a:r>
            <a:r>
              <a:rPr lang="el-GR" altLang="zh-CN" dirty="0"/>
              <a:t>μ</a:t>
            </a:r>
            <a:r>
              <a:rPr lang="en-US" altLang="zh-CN" dirty="0"/>
              <a:t>/s,  Positron background</a:t>
            </a:r>
            <a:r>
              <a:rPr lang="zh-CN" altLang="en-US" dirty="0"/>
              <a:t>：</a:t>
            </a:r>
            <a:r>
              <a:rPr lang="en-US" altLang="zh-CN" dirty="0"/>
              <a:t>&lt;1%</a:t>
            </a:r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FCE0529B-1584-9842-BC01-279212455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19" y="1016040"/>
            <a:ext cx="3077807" cy="2172570"/>
          </a:xfrm>
          <a:prstGeom prst="rect">
            <a:avLst/>
          </a:prstGeom>
        </p:spPr>
      </p:pic>
      <p:sp>
        <p:nvSpPr>
          <p:cNvPr id="94" name="文本框 93">
            <a:extLst>
              <a:ext uri="{FF2B5EF4-FFF2-40B4-BE49-F238E27FC236}">
                <a16:creationId xmlns:a16="http://schemas.microsoft.com/office/drawing/2014/main" id="{A92CE8FC-5B57-1D47-9172-972AE0360CCB}"/>
              </a:ext>
            </a:extLst>
          </p:cNvPr>
          <p:cNvSpPr txBox="1"/>
          <p:nvPr/>
        </p:nvSpPr>
        <p:spPr>
          <a:xfrm>
            <a:off x="8897454" y="3244553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8B92F1D-BC2A-9148-BE9A-2233E3174350}"/>
              </a:ext>
            </a:extLst>
          </p:cNvPr>
          <p:cNvSpPr txBox="1"/>
          <p:nvPr/>
        </p:nvSpPr>
        <p:spPr>
          <a:xfrm>
            <a:off x="9029390" y="4461566"/>
            <a:ext cx="2701946" cy="19027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2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terminals:</a:t>
            </a:r>
          </a:p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SMT1</a:t>
            </a:r>
            <a:r>
              <a:rPr kumimoji="1" lang="zh-CN" altLang="en-US" sz="24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for</a:t>
            </a:r>
            <a:r>
              <a:rPr kumimoji="1" lang="zh-CN" altLang="en-US" sz="24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 err="1">
                <a:latin typeface="+mn-ea"/>
                <a:cs typeface="江城圆体 400W" panose="020B0500000000000000" pitchFamily="34" charset="-122"/>
              </a:rPr>
              <a:t>muSR</a:t>
            </a:r>
            <a:endParaRPr kumimoji="1" lang="en-US" altLang="zh-CN" sz="2400" kern="100" dirty="0">
              <a:latin typeface="+mn-ea"/>
              <a:cs typeface="江城圆体 400W" panose="020B0500000000000000" pitchFamily="34" charset="-122"/>
            </a:endParaRPr>
          </a:p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SMT2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for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R&amp;D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755515" cy="602615"/>
            <a:chOff x="691" y="843"/>
            <a:chExt cx="748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00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SMT1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7218BBF-3BB2-D541-8651-1E5E662F5CC1}"/>
              </a:ext>
            </a:extLst>
          </p:cNvPr>
          <p:cNvSpPr/>
          <p:nvPr/>
        </p:nvSpPr>
        <p:spPr>
          <a:xfrm>
            <a:off x="565785" y="1154690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6EE8F2-8D52-3541-9F12-05587F7D2C97}"/>
              </a:ext>
            </a:extLst>
          </p:cNvPr>
          <p:cNvSpPr txBox="1"/>
          <p:nvPr/>
        </p:nvSpPr>
        <p:spPr>
          <a:xfrm>
            <a:off x="5596490" y="3912079"/>
            <a:ext cx="3893510" cy="679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Magnetic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material,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superconductivity,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battery,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semiconductor</a:t>
            </a:r>
            <a:endParaRPr kumimoji="1" lang="zh-CN" altLang="en-US" sz="16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EE464E4-52E2-4643-9601-0DE6E4BF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81" y="1352475"/>
            <a:ext cx="5248259" cy="24697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A8B5541-1C80-334D-A2A3-2BC3D006DCAF}"/>
              </a:ext>
            </a:extLst>
          </p:cNvPr>
          <p:cNvSpPr txBox="1"/>
          <p:nvPr/>
        </p:nvSpPr>
        <p:spPr>
          <a:xfrm>
            <a:off x="1324536" y="3927035"/>
            <a:ext cx="313793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Dedicated beam for </a:t>
            </a:r>
            <a:r>
              <a:rPr kumimoji="1"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0073B7-E1A0-244B-8CDD-19BDFF29A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65" y="1154690"/>
            <a:ext cx="2609885" cy="29050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3FC3B0C-0751-BA4B-B990-E46EB6DBE202}"/>
              </a:ext>
            </a:extLst>
          </p:cNvPr>
          <p:cNvSpPr txBox="1"/>
          <p:nvPr/>
        </p:nvSpPr>
        <p:spPr>
          <a:xfrm>
            <a:off x="612781" y="4822698"/>
            <a:ext cx="483205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marR="0" lvl="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等线" panose="02010600030101010101" pitchFamily="2" charset="-122"/>
              </a:defRPr>
            </a:lvl1pPr>
          </a:lstStyle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~1584 detector units in the first stage 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(~3024 units in total) 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Counting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Rate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 3.8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  <a:sym typeface="Symbol" panose="05050102010706020507" pitchFamily="18" charset="2"/>
              </a:rPr>
              <a:t>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1800" baseline="300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7 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1800" baseline="300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+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/hour @1 Hz 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(~76 </a:t>
            </a:r>
            <a:r>
              <a:rPr lang="en-US" altLang="zh-CN" sz="1400" b="0" dirty="0" err="1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MEvent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/hour in total)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Asymmetry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&gt; 0.3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endParaRPr lang="en-US" altLang="zh-CN" sz="1800" dirty="0">
              <a:solidFill>
                <a:srgbClr val="C00000"/>
              </a:solidFill>
              <a:latin typeface="Abadi" panose="020B0604020104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624AF7-19C9-F347-83E3-F11BADCE4F9C}"/>
              </a:ext>
            </a:extLst>
          </p:cNvPr>
          <p:cNvSpPr/>
          <p:nvPr/>
        </p:nvSpPr>
        <p:spPr>
          <a:xfrm>
            <a:off x="5861040" y="4772862"/>
            <a:ext cx="5150427" cy="17851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Pulse length</a:t>
            </a:r>
            <a:r>
              <a:rPr lang="zh-CN" altLang="en-US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~130 ns </a:t>
            </a:r>
            <a:r>
              <a:rPr lang="en-US" altLang="zh-CN" sz="1400" dirty="0">
                <a:solidFill>
                  <a:srgbClr val="C0000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(consider slicing to 10 ns)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Temperature: 2-300 K with cryostat 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LF: 0-5000 G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TF: 0-400 G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Beam spot: </a:t>
            </a:r>
            <a:r>
              <a:rPr lang="az-Cyrl-AZ" altLang="zh-CN" dirty="0">
                <a:solidFill>
                  <a:srgbClr val="C00000"/>
                </a:solidFill>
                <a:latin typeface="等线" panose="02010600030101010101" pitchFamily="2" charset="-122"/>
              </a:rPr>
              <a:t>Ф</a:t>
            </a: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10-30 mm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F98EB3E-402E-004F-B436-979D82238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368" y="1579746"/>
            <a:ext cx="3489669" cy="224249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382E359-751D-5A49-B658-534242E601D2}"/>
              </a:ext>
            </a:extLst>
          </p:cNvPr>
          <p:cNvSpPr txBox="1"/>
          <p:nvPr/>
        </p:nvSpPr>
        <p:spPr>
          <a:xfrm>
            <a:off x="8843552" y="4058757"/>
            <a:ext cx="3893510" cy="679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Spectrometer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Design</a:t>
            </a:r>
            <a:endParaRPr kumimoji="1" lang="zh-CN" altLang="en-US" sz="16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框架 4">
            <a:extLst>
              <a:ext uri="{FF2B5EF4-FFF2-40B4-BE49-F238E27FC236}">
                <a16:creationId xmlns:a16="http://schemas.microsoft.com/office/drawing/2014/main" id="{10F6BFEC-2792-584C-A3F4-1D04C09E4D27}"/>
              </a:ext>
            </a:extLst>
          </p:cNvPr>
          <p:cNvSpPr/>
          <p:nvPr/>
        </p:nvSpPr>
        <p:spPr>
          <a:xfrm>
            <a:off x="565785" y="4738640"/>
            <a:ext cx="5030705" cy="1857222"/>
          </a:xfrm>
          <a:prstGeom prst="frame">
            <a:avLst>
              <a:gd name="adj1" fmla="val 30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框架 20">
            <a:extLst>
              <a:ext uri="{FF2B5EF4-FFF2-40B4-BE49-F238E27FC236}">
                <a16:creationId xmlns:a16="http://schemas.microsoft.com/office/drawing/2014/main" id="{27A46915-6F31-B24E-BF88-887BB4C5A7FF}"/>
              </a:ext>
            </a:extLst>
          </p:cNvPr>
          <p:cNvSpPr/>
          <p:nvPr/>
        </p:nvSpPr>
        <p:spPr>
          <a:xfrm>
            <a:off x="6096000" y="4738640"/>
            <a:ext cx="5030705" cy="1857222"/>
          </a:xfrm>
          <a:prstGeom prst="frame">
            <a:avLst>
              <a:gd name="adj1" fmla="val 30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57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SMT2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258E170-7DCC-2942-AF31-6EAD1AEC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01" y="4150176"/>
            <a:ext cx="2331401" cy="2209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5A8AECC-4800-D64D-8A61-A5449C18C427}"/>
              </a:ext>
            </a:extLst>
          </p:cNvPr>
          <p:cNvSpPr txBox="1"/>
          <p:nvPr/>
        </p:nvSpPr>
        <p:spPr>
          <a:xfrm>
            <a:off x="7162802" y="1437207"/>
            <a:ext cx="3600400" cy="18562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moderation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Muonium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experiments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acceleration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spectrometers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LGAD</a:t>
            </a:r>
            <a:r>
              <a:rPr kumimoji="1" lang="zh-CN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detectors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1ACAD39-9F4C-1449-A3EF-3E5E01005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85" y="1175918"/>
            <a:ext cx="6090959" cy="225308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E21122-98FE-D246-B11B-845CFB592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892" y="4150176"/>
            <a:ext cx="3107577" cy="22098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BB919B0-FF59-D24E-A1B5-C998E375BB1C}"/>
              </a:ext>
            </a:extLst>
          </p:cNvPr>
          <p:cNvSpPr/>
          <p:nvPr/>
        </p:nvSpPr>
        <p:spPr>
          <a:xfrm>
            <a:off x="7378381" y="994553"/>
            <a:ext cx="3291286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technology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DDE0336-031A-1040-800E-9352BE7DC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553" y="4131772"/>
            <a:ext cx="3505324" cy="2314326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525760E5-B618-6E4B-AC3A-F877D8AF0671}"/>
              </a:ext>
            </a:extLst>
          </p:cNvPr>
          <p:cNvSpPr/>
          <p:nvPr/>
        </p:nvSpPr>
        <p:spPr>
          <a:xfrm>
            <a:off x="1553728" y="3672212"/>
            <a:ext cx="1973617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moderation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5D8A5A-3DF8-AA44-A89A-FC10BA176BBB}"/>
              </a:ext>
            </a:extLst>
          </p:cNvPr>
          <p:cNvSpPr/>
          <p:nvPr/>
        </p:nvSpPr>
        <p:spPr>
          <a:xfrm>
            <a:off x="4739636" y="3676578"/>
            <a:ext cx="2302875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Muonium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4AC51D4-A129-8849-914B-565C7DBEAC62}"/>
              </a:ext>
            </a:extLst>
          </p:cNvPr>
          <p:cNvSpPr/>
          <p:nvPr/>
        </p:nvSpPr>
        <p:spPr>
          <a:xfrm>
            <a:off x="8393468" y="3672212"/>
            <a:ext cx="2503873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PW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acceleration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5307330" cy="602615"/>
            <a:chOff x="691" y="843"/>
            <a:chExt cx="8358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878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Negative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Muon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Beam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D5E48FF2-0689-EA43-8788-8D6FF24592E7}"/>
              </a:ext>
            </a:extLst>
          </p:cNvPr>
          <p:cNvSpPr txBox="1"/>
          <p:nvPr/>
        </p:nvSpPr>
        <p:spPr>
          <a:xfrm>
            <a:off x="484186" y="1083252"/>
            <a:ext cx="5102851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NMBT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Dedicated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20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5E7DFEC-B319-F841-9A3F-4D73EFA91194}"/>
              </a:ext>
            </a:extLst>
          </p:cNvPr>
          <p:cNvSpPr txBox="1"/>
          <p:nvPr/>
        </p:nvSpPr>
        <p:spPr>
          <a:xfrm>
            <a:off x="512909" y="1543332"/>
            <a:ext cx="4572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focusing solenoids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dipole magnet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wien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filter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104657B-77DF-C144-B022-C84F2666E69E}"/>
              </a:ext>
            </a:extLst>
          </p:cNvPr>
          <p:cNvSpPr txBox="1"/>
          <p:nvPr/>
        </p:nvSpPr>
        <p:spPr>
          <a:xfrm>
            <a:off x="484186" y="2323200"/>
            <a:ext cx="4214633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parameters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920F915-B1E5-524B-A68E-7F25024A8A8A}"/>
              </a:ext>
            </a:extLst>
          </p:cNvPr>
          <p:cNvSpPr txBox="1"/>
          <p:nvPr/>
        </p:nvSpPr>
        <p:spPr>
          <a:xfrm>
            <a:off x="484985" y="2725599"/>
            <a:ext cx="4568697" cy="129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Momentum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29 MeV/c @13% (FWHM)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Penetration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size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l-GR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mm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intensity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Hz (</a:t>
            </a:r>
            <a:r>
              <a:rPr lang="el-GR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ratio&gt;90%)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FCC0CB48-45F5-E643-8247-95B46A8CB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8" y="1074665"/>
            <a:ext cx="3234840" cy="2687406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4A6E7935-EAC1-054E-A93B-94EE7265F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30" y="4062268"/>
            <a:ext cx="2843690" cy="24089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7F0C55AE-ADB0-0D4C-B642-B38FAA9CBD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/>
        </p:blipFill>
        <p:spPr>
          <a:xfrm>
            <a:off x="5746115" y="4062268"/>
            <a:ext cx="3064993" cy="2408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61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02CD82D-153E-5A48-A1E1-5376106A4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" y="1246322"/>
            <a:ext cx="5208270" cy="29083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NMT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9131191A-9B84-244D-A738-F855F4539636}"/>
              </a:ext>
            </a:extLst>
          </p:cNvPr>
          <p:cNvSpPr txBox="1">
            <a:spLocks noGrp="1"/>
          </p:cNvSpPr>
          <p:nvPr/>
        </p:nvSpPr>
        <p:spPr bwMode="auto">
          <a:xfrm>
            <a:off x="11037855" y="6081021"/>
            <a:ext cx="505176" cy="241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r" eaLnBrk="1" hangingPunct="1"/>
            <a:fld id="{AEFDA90C-B5F4-49F5-A092-C540F301C1D8}" type="slidenum">
              <a:rPr lang="en-US" altLang="zh-CN" sz="900">
                <a:solidFill>
                  <a:srgbClr val="4D5E68"/>
                </a:solidFill>
                <a:latin typeface="Impact" panose="020B0806030902050204" charset="0"/>
              </a:rPr>
              <a:t>14</a:t>
            </a:fld>
            <a:endParaRPr lang="en-US" altLang="zh-CN" sz="900" dirty="0">
              <a:solidFill>
                <a:srgbClr val="4D5E68"/>
              </a:solidFill>
              <a:latin typeface="Impact" panose="020B080603090205020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80D46C5-0644-FF48-B6C1-F97906796A3B}"/>
              </a:ext>
            </a:extLst>
          </p:cNvPr>
          <p:cNvSpPr txBox="1"/>
          <p:nvPr/>
        </p:nvSpPr>
        <p:spPr>
          <a:xfrm>
            <a:off x="6138489" y="789459"/>
            <a:ext cx="5614726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Non-destructive</a:t>
            </a:r>
            <a:r>
              <a:rPr kumimoji="1"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elemental</a:t>
            </a:r>
            <a:r>
              <a:rPr kumimoji="1"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analysis:</a:t>
            </a:r>
            <a:r>
              <a:rPr kumimoji="1"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 Induced X-ray Emission (MIXE)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Sensitive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almost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all elements (including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C, N, O)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No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activation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samples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Archeology: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Palace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National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Guangdong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chemeClr val="bg2">
                    <a:lumMod val="50000"/>
                  </a:schemeClr>
                </a:solidFill>
              </a:rPr>
              <a:t>FURUKAGE Conservation center</a:t>
            </a:r>
            <a:endParaRPr kumimoji="1" lang="en-US" altLang="zh-CN" dirty="0">
              <a:solidFill>
                <a:schemeClr val="bg2">
                  <a:lumMod val="50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同心圆 24">
            <a:extLst>
              <a:ext uri="{FF2B5EF4-FFF2-40B4-BE49-F238E27FC236}">
                <a16:creationId xmlns:a16="http://schemas.microsoft.com/office/drawing/2014/main" id="{42C1A580-FD25-E042-A63C-C78BA2EC3D52}"/>
              </a:ext>
            </a:extLst>
          </p:cNvPr>
          <p:cNvSpPr/>
          <p:nvPr/>
        </p:nvSpPr>
        <p:spPr>
          <a:xfrm rot="19805239">
            <a:off x="2262802" y="2021519"/>
            <a:ext cx="1387755" cy="2524313"/>
          </a:xfrm>
          <a:prstGeom prst="donut">
            <a:avLst>
              <a:gd name="adj" fmla="val 1594"/>
            </a:avLst>
          </a:prstGeom>
          <a:solidFill>
            <a:srgbClr val="FF00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3098B9-2DBE-6042-BC8E-5111BD4F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435" y="5011270"/>
            <a:ext cx="2539129" cy="158695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29FB22A-4451-E94D-9FBA-FFA73149DA4B}"/>
              </a:ext>
            </a:extLst>
          </p:cNvPr>
          <p:cNvSpPr txBox="1"/>
          <p:nvPr/>
        </p:nvSpPr>
        <p:spPr>
          <a:xfrm>
            <a:off x="5398551" y="4570601"/>
            <a:ext cx="1296144" cy="3310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Moon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soil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776D093-4033-6A4A-A680-6B76FC1F4F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222" b="18464"/>
          <a:stretch/>
        </p:blipFill>
        <p:spPr>
          <a:xfrm>
            <a:off x="253434" y="5154294"/>
            <a:ext cx="4064000" cy="136103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05FB98C-9E3C-D549-ABC9-97E753DA5B45}"/>
              </a:ext>
            </a:extLst>
          </p:cNvPr>
          <p:cNvSpPr txBox="1"/>
          <p:nvPr/>
        </p:nvSpPr>
        <p:spPr>
          <a:xfrm>
            <a:off x="304410" y="4758272"/>
            <a:ext cx="3878649" cy="3310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Elemental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analysis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Archeology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7070395-BE6A-9148-A8D1-14EFA61E7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940" y="4653705"/>
            <a:ext cx="3534090" cy="194452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353234F-AFCC-D841-B2EF-B9390762B110}"/>
              </a:ext>
            </a:extLst>
          </p:cNvPr>
          <p:cNvSpPr/>
          <p:nvPr/>
        </p:nvSpPr>
        <p:spPr>
          <a:xfrm>
            <a:off x="8276337" y="4274445"/>
            <a:ext cx="3355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b="1" dirty="0" err="1">
                <a:solidFill>
                  <a:srgbClr val="000000"/>
                </a:solidFill>
                <a:latin typeface="Roboto"/>
              </a:rPr>
              <a:t>μ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-</a:t>
            </a:r>
            <a:r>
              <a:rPr lang="zh-CN" altLang="en-US" sz="1200" b="1" baseline="30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and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 err="1">
                <a:solidFill>
                  <a:srgbClr val="000000"/>
                </a:solidFill>
                <a:latin typeface="Roboto"/>
              </a:rPr>
              <a:t>μ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+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study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on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Li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+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battery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anodes</a:t>
            </a:r>
            <a:endParaRPr lang="en" altLang="zh-CN" sz="1200" b="1" dirty="0">
              <a:solidFill>
                <a:srgbClr val="000000"/>
              </a:solidFill>
              <a:latin typeface="Roboto"/>
            </a:endParaRPr>
          </a:p>
          <a:p>
            <a:r>
              <a:rPr lang="en" altLang="zh-CN" sz="1200" i="1" dirty="0">
                <a:solidFill>
                  <a:srgbClr val="000000"/>
                </a:solidFill>
                <a:latin typeface="Roboto"/>
              </a:rPr>
              <a:t>J. Phys. Chem. C</a:t>
            </a:r>
            <a:r>
              <a:rPr lang="en" altLang="zh-CN" sz="1200" dirty="0">
                <a:solidFill>
                  <a:srgbClr val="000000"/>
                </a:solidFill>
                <a:latin typeface="Roboto"/>
              </a:rPr>
              <a:t> 2022, 126, 25, 10506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52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DMT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DE98F9D-023F-674E-AD23-9CC365587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" y="1153391"/>
            <a:ext cx="4470400" cy="48006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CC4D24E-6EDA-7D42-87A1-E438E85BEEF7}"/>
              </a:ext>
            </a:extLst>
          </p:cNvPr>
          <p:cNvSpPr/>
          <p:nvPr/>
        </p:nvSpPr>
        <p:spPr>
          <a:xfrm>
            <a:off x="5036185" y="562019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Momentum: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20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120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MeV/c</a:t>
            </a:r>
            <a:endParaRPr kumimoji="1" lang="en-US" altLang="zh-CN" sz="1600" dirty="0">
              <a:solidFill>
                <a:srgbClr val="3333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3333FF"/>
                </a:solidFill>
              </a:rPr>
              <a:t>Charge: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+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or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Intensity: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10</a:t>
            </a:r>
            <a:r>
              <a:rPr kumimoji="1" lang="en-US" altLang="zh-CN" baseline="30000" dirty="0">
                <a:solidFill>
                  <a:srgbClr val="3333FF"/>
                </a:solidFill>
              </a:rPr>
              <a:t>5</a:t>
            </a:r>
            <a:r>
              <a:rPr kumimoji="1" lang="en-US" altLang="zh-CN" dirty="0">
                <a:solidFill>
                  <a:srgbClr val="3333FF"/>
                </a:solidFill>
              </a:rPr>
              <a:t>~10</a:t>
            </a:r>
            <a:r>
              <a:rPr kumimoji="1" lang="en-US" altLang="zh-CN" baseline="30000" dirty="0">
                <a:solidFill>
                  <a:srgbClr val="3333FF"/>
                </a:solidFill>
              </a:rPr>
              <a:t>7</a:t>
            </a:r>
            <a:r>
              <a:rPr kumimoji="1" lang="zh-CN" altLang="en-US" baseline="30000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muon/s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819C6B9-856F-3D45-BC9C-252026EEA7CF}"/>
              </a:ext>
            </a:extLst>
          </p:cNvPr>
          <p:cNvSpPr/>
          <p:nvPr/>
        </p:nvSpPr>
        <p:spPr>
          <a:xfrm>
            <a:off x="8441378" y="5606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Penetration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in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Cu: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50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Polarization: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50%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99%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79105F0-07B2-BB42-AEA7-4D1FF29B1495}"/>
              </a:ext>
            </a:extLst>
          </p:cNvPr>
          <p:cNvSpPr txBox="1"/>
          <p:nvPr/>
        </p:nvSpPr>
        <p:spPr>
          <a:xfrm>
            <a:off x="494408" y="6143813"/>
            <a:ext cx="46816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 dirty="0">
                <a:sym typeface="+mn-ea"/>
              </a:rPr>
              <a:t>Decay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muon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beamline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with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2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terminals</a:t>
            </a:r>
            <a:endParaRPr kumimoji="1" lang="zh-CN" altLang="en-US" sz="20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  <p:graphicFrame>
        <p:nvGraphicFramePr>
          <p:cNvPr id="31" name="图示 30">
            <a:extLst>
              <a:ext uri="{FF2B5EF4-FFF2-40B4-BE49-F238E27FC236}">
                <a16:creationId xmlns:a16="http://schemas.microsoft.com/office/drawing/2014/main" id="{C72AEE66-497F-DF49-AB65-B9B1FD262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313456"/>
              </p:ext>
            </p:extLst>
          </p:nvPr>
        </p:nvGraphicFramePr>
        <p:xfrm>
          <a:off x="5392882" y="1016904"/>
          <a:ext cx="6799118" cy="435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4322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4717415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kumimoji="1" lang="en-US" altLang="zh-CN" sz="3200" dirty="0">
                <a:sym typeface="+mn-ea"/>
              </a:rPr>
              <a:t>Design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Parameters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C45706F7-4EBA-DC48-A26D-3F3A95B75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120371"/>
              </p:ext>
            </p:extLst>
          </p:nvPr>
        </p:nvGraphicFramePr>
        <p:xfrm>
          <a:off x="800101" y="1031302"/>
          <a:ext cx="10640291" cy="5421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0016">
                  <a:extLst>
                    <a:ext uri="{9D8B030D-6E8A-4147-A177-3AD203B41FA5}">
                      <a16:colId xmlns:a16="http://schemas.microsoft.com/office/drawing/2014/main" val="3508693132"/>
                    </a:ext>
                  </a:extLst>
                </a:gridCol>
                <a:gridCol w="1552558">
                  <a:extLst>
                    <a:ext uri="{9D8B030D-6E8A-4147-A177-3AD203B41FA5}">
                      <a16:colId xmlns:a16="http://schemas.microsoft.com/office/drawing/2014/main" val="3274921146"/>
                    </a:ext>
                  </a:extLst>
                </a:gridCol>
                <a:gridCol w="1552558">
                  <a:extLst>
                    <a:ext uri="{9D8B030D-6E8A-4147-A177-3AD203B41FA5}">
                      <a16:colId xmlns:a16="http://schemas.microsoft.com/office/drawing/2014/main" val="4210320328"/>
                    </a:ext>
                  </a:extLst>
                </a:gridCol>
                <a:gridCol w="1293798">
                  <a:extLst>
                    <a:ext uri="{9D8B030D-6E8A-4147-A177-3AD203B41FA5}">
                      <a16:colId xmlns:a16="http://schemas.microsoft.com/office/drawing/2014/main" val="3396950041"/>
                    </a:ext>
                  </a:extLst>
                </a:gridCol>
                <a:gridCol w="345013">
                  <a:extLst>
                    <a:ext uri="{9D8B030D-6E8A-4147-A177-3AD203B41FA5}">
                      <a16:colId xmlns:a16="http://schemas.microsoft.com/office/drawing/2014/main" val="2867678290"/>
                    </a:ext>
                  </a:extLst>
                </a:gridCol>
                <a:gridCol w="1638811">
                  <a:extLst>
                    <a:ext uri="{9D8B030D-6E8A-4147-A177-3AD203B41FA5}">
                      <a16:colId xmlns:a16="http://schemas.microsoft.com/office/drawing/2014/main" val="2636266152"/>
                    </a:ext>
                  </a:extLst>
                </a:gridCol>
                <a:gridCol w="1207545">
                  <a:extLst>
                    <a:ext uri="{9D8B030D-6E8A-4147-A177-3AD203B41FA5}">
                      <a16:colId xmlns:a16="http://schemas.microsoft.com/office/drawing/2014/main" val="3167234734"/>
                    </a:ext>
                  </a:extLst>
                </a:gridCol>
                <a:gridCol w="345013">
                  <a:extLst>
                    <a:ext uri="{9D8B030D-6E8A-4147-A177-3AD203B41FA5}">
                      <a16:colId xmlns:a16="http://schemas.microsoft.com/office/drawing/2014/main" val="2115096110"/>
                    </a:ext>
                  </a:extLst>
                </a:gridCol>
                <a:gridCol w="1034979">
                  <a:extLst>
                    <a:ext uri="{9D8B030D-6E8A-4147-A177-3AD203B41FA5}">
                      <a16:colId xmlns:a16="http://schemas.microsoft.com/office/drawing/2014/main" val="3078062664"/>
                    </a:ext>
                  </a:extLst>
                </a:gridCol>
              </a:tblGrid>
              <a:tr h="40640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Proton</a:t>
                      </a:r>
                      <a:r>
                        <a:rPr lang="zh-CN" altLang="en-US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driver</a:t>
                      </a:r>
                      <a:endParaRPr lang="zh-CN" altLang="en-US" sz="1600" b="1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Power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Repetition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Energy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Time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Structure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σ</a:t>
                      </a:r>
                      <a:r>
                        <a:rPr lang="en-US" altLang="zh-CN" sz="2000" b="1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x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σ</a:t>
                      </a:r>
                      <a:r>
                        <a:rPr lang="en-US" altLang="zh-CN" sz="2000" b="1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y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164996"/>
                  </a:ext>
                </a:extLst>
              </a:tr>
              <a:tr h="406408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20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kW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Hz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1.6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GeV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120ns/409ns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3.1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mm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8.5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mm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84207"/>
                  </a:ext>
                </a:extLst>
              </a:tr>
              <a:tr h="4064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beam</a:t>
                      </a:r>
                      <a:endParaRPr lang="zh-CN" altLang="en-US" sz="1600" b="1" dirty="0">
                        <a:solidFill>
                          <a:srgbClr val="F57E1B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Surface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(SMBT)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Negative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(NMBT)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Decay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(DMBT)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94762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Momentum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28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MeV/c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28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MeV/c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20~120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MeV/c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99469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>
                          <a:latin typeface="+mn-lt"/>
                        </a:rPr>
                        <a:t>dp</a:t>
                      </a:r>
                      <a:r>
                        <a:rPr lang="en-US" altLang="zh-CN" sz="1600" b="1" dirty="0">
                          <a:latin typeface="+mn-lt"/>
                        </a:rPr>
                        <a:t>/p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6%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13%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8%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@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120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MeV/c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51149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Beam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spot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10mm-</a:t>
                      </a:r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100mm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100mm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30mm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88530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Intensity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4×10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4×10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37958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Polarization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95%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70%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856371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Pulse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width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130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(SP)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(DP)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130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(SP)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(DP)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75683"/>
                  </a:ext>
                </a:extLst>
              </a:tr>
              <a:tr h="52519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Spectrometer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Segments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Asymmetry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Count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Rate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FOM: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Temperature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LF/TF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974854"/>
                  </a:ext>
                </a:extLst>
              </a:tr>
              <a:tr h="525197">
                <a:tc vMerge="1"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1584/3024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~0.3</a:t>
                      </a:r>
                      <a:endParaRPr lang="zh-CN" altLang="en-US" b="1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38/76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MEv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/h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2.9/5.8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2K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300K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5000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G/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606147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A852493A-C031-DA40-BF51-F63D6195A524}"/>
              </a:ext>
            </a:extLst>
          </p:cNvPr>
          <p:cNvSpPr txBox="1"/>
          <p:nvPr/>
        </p:nvSpPr>
        <p:spPr>
          <a:xfrm>
            <a:off x="2860992" y="6504363"/>
            <a:ext cx="2242584" cy="32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upgraded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</a:t>
            </a:r>
            <a:endParaRPr kumimoji="1"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4984115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kumimoji="1" lang="en-US" altLang="zh-CN" sz="3200" dirty="0">
                <a:sym typeface="+mn-ea"/>
              </a:rPr>
              <a:t>Physics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Design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Review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EC46FD-9BAC-264F-8243-4B6A786F1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" y="1077882"/>
            <a:ext cx="7073336" cy="4275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9CC47E-EE35-DC46-9BF0-D9ED3704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397" y="1077882"/>
            <a:ext cx="4416136" cy="3200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960861-372A-954C-8AD6-1FC74F0E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5522148"/>
            <a:ext cx="6383748" cy="12073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53440DF-F16F-8E4A-9475-6E19148DAF8E}"/>
              </a:ext>
            </a:extLst>
          </p:cNvPr>
          <p:cNvSpPr txBox="1"/>
          <p:nvPr/>
        </p:nvSpPr>
        <p:spPr>
          <a:xfrm>
            <a:off x="5650786" y="369109"/>
            <a:ext cx="3267182" cy="477805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July</a:t>
            </a:r>
            <a:r>
              <a:rPr kumimoji="1" lang="zh-CN" altLang="en-US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1</a:t>
            </a:r>
            <a:r>
              <a:rPr kumimoji="1" lang="en-US" altLang="zh-CN" sz="2400" b="1" kern="100" baseline="300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st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,</a:t>
            </a:r>
            <a:r>
              <a:rPr kumimoji="1" lang="zh-CN" altLang="en-US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2024</a:t>
            </a:r>
            <a:endParaRPr kumimoji="1" lang="zh-CN" altLang="en-US" sz="2400" b="1" kern="1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731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8455660" cy="602615"/>
            <a:chOff x="691" y="843"/>
            <a:chExt cx="13316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11836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Technical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Design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Progress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–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Target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799E0E-C4B8-F540-98D2-9658E613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117" y="1510002"/>
            <a:ext cx="2889365" cy="2307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E611CA-2AB7-F548-9942-C2CA2B314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445" y="1503319"/>
            <a:ext cx="2843832" cy="23516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61171A-4435-1E4C-889E-0881AD915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737" y="4233549"/>
            <a:ext cx="1739140" cy="25311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8593C80-58A1-F549-B910-D17B72C00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85" y="4499263"/>
            <a:ext cx="4111011" cy="226546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969A0F4-768E-B843-801E-ED79389025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5887" y="4233549"/>
            <a:ext cx="920430" cy="25311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AABD99-4B00-0145-B660-880141625CC4}"/>
              </a:ext>
            </a:extLst>
          </p:cNvPr>
          <p:cNvSpPr txBox="1"/>
          <p:nvPr/>
        </p:nvSpPr>
        <p:spPr>
          <a:xfrm>
            <a:off x="5838403" y="1116420"/>
            <a:ext cx="1631186" cy="37075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Radiation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dose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1B671D-88B8-9143-817C-3796D3BD6CB8}"/>
              </a:ext>
            </a:extLst>
          </p:cNvPr>
          <p:cNvSpPr txBox="1"/>
          <p:nvPr/>
        </p:nvSpPr>
        <p:spPr>
          <a:xfrm>
            <a:off x="9500768" y="1132567"/>
            <a:ext cx="1814932" cy="37075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Helium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Gas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Tank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2C5E06-D666-4945-9CA1-9BD0881E8FD4}"/>
              </a:ext>
            </a:extLst>
          </p:cNvPr>
          <p:cNvSpPr txBox="1"/>
          <p:nvPr/>
        </p:nvSpPr>
        <p:spPr>
          <a:xfrm>
            <a:off x="5457608" y="3854949"/>
            <a:ext cx="2392777" cy="37075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Heat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and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temperature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pic>
        <p:nvPicPr>
          <p:cNvPr id="21" name="图片 5">
            <a:extLst>
              <a:ext uri="{FF2B5EF4-FFF2-40B4-BE49-F238E27FC236}">
                <a16:creationId xmlns:a16="http://schemas.microsoft.com/office/drawing/2014/main" id="{F452A184-CAE2-2740-B0C3-416BE61CD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756" y="1154529"/>
            <a:ext cx="3707301" cy="2939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940792-E751-F04A-A914-599E4A0FF2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5058" y="4131109"/>
            <a:ext cx="3012369" cy="258380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E7B5983-9F67-F540-BC65-D15B032EE276}"/>
              </a:ext>
            </a:extLst>
          </p:cNvPr>
          <p:cNvSpPr txBox="1"/>
          <p:nvPr/>
        </p:nvSpPr>
        <p:spPr>
          <a:xfrm>
            <a:off x="1512952" y="4131109"/>
            <a:ext cx="1631186" cy="37075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Positioning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C966F7F-60C6-3047-B32A-4275E2E27E29}"/>
              </a:ext>
            </a:extLst>
          </p:cNvPr>
          <p:cNvSpPr txBox="1"/>
          <p:nvPr/>
        </p:nvSpPr>
        <p:spPr>
          <a:xfrm>
            <a:off x="9305648" y="3817136"/>
            <a:ext cx="2197087" cy="370752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Water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cooling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system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70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8860790" cy="602615"/>
            <a:chOff x="691" y="843"/>
            <a:chExt cx="13954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12474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Technical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Design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Progress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–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Beamlines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69AF7F1-B4EB-D24C-8F4E-DF329E2EF11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1151" y="1554403"/>
            <a:ext cx="2628240" cy="35267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E652A33-B8FC-474C-87CC-BE1988B35B1B}"/>
              </a:ext>
            </a:extLst>
          </p:cNvPr>
          <p:cNvSpPr txBox="1"/>
          <p:nvPr/>
        </p:nvSpPr>
        <p:spPr>
          <a:xfrm>
            <a:off x="894278" y="5309689"/>
            <a:ext cx="2628239" cy="706648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Capture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solenoid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endParaRPr kumimoji="1" lang="en-US" altLang="zh-CN" sz="2400" b="1" kern="100" dirty="0">
              <a:effectLst/>
              <a:latin typeface="+mn-ea"/>
              <a:cs typeface="江城圆体 400W" panose="020B0500000000000000" pitchFamily="34" charset="-122"/>
            </a:endParaRPr>
          </a:p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with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MIC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coil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A686DB3-1F2D-F54B-8FBB-418BBE9027EF}"/>
              </a:ext>
            </a:extLst>
          </p:cNvPr>
          <p:cNvGrpSpPr/>
          <p:nvPr/>
        </p:nvGrpSpPr>
        <p:grpSpPr>
          <a:xfrm>
            <a:off x="3731966" y="1554403"/>
            <a:ext cx="3780661" cy="2186324"/>
            <a:chOff x="108702" y="3730402"/>
            <a:chExt cx="4359605" cy="211095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D727242-C3B6-F147-ABA0-7B313C82F945}"/>
                </a:ext>
              </a:extLst>
            </p:cNvPr>
            <p:cNvGrpSpPr/>
            <p:nvPr/>
          </p:nvGrpSpPr>
          <p:grpSpPr>
            <a:xfrm>
              <a:off x="108702" y="3730402"/>
              <a:ext cx="1410333" cy="2110954"/>
              <a:chOff x="1041111" y="1025239"/>
              <a:chExt cx="2121107" cy="2956766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6C354CB-A254-F54A-972D-D7560FADD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785536" y="1682596"/>
                <a:ext cx="2956766" cy="1642052"/>
              </a:xfrm>
              <a:prstGeom prst="rect">
                <a:avLst/>
              </a:prstGeom>
            </p:spPr>
          </p:pic>
          <p:cxnSp>
            <p:nvCxnSpPr>
              <p:cNvPr id="14" name="直接箭头连接符 5">
                <a:extLst>
                  <a:ext uri="{FF2B5EF4-FFF2-40B4-BE49-F238E27FC236}">
                    <a16:creationId xmlns:a16="http://schemas.microsoft.com/office/drawing/2014/main" id="{C869B512-0769-CF45-A593-46B9D22092CC}"/>
                  </a:ext>
                </a:extLst>
              </p:cNvPr>
              <p:cNvCxnSpPr/>
              <p:nvPr/>
            </p:nvCxnSpPr>
            <p:spPr>
              <a:xfrm>
                <a:off x="1041111" y="2503622"/>
                <a:ext cx="824634" cy="0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6">
                <a:extLst>
                  <a:ext uri="{FF2B5EF4-FFF2-40B4-BE49-F238E27FC236}">
                    <a16:creationId xmlns:a16="http://schemas.microsoft.com/office/drawing/2014/main" id="{30659AA9-FDB1-0C4C-A726-5FC86F0977FA}"/>
                  </a:ext>
                </a:extLst>
              </p:cNvPr>
              <p:cNvCxnSpPr/>
              <p:nvPr/>
            </p:nvCxnSpPr>
            <p:spPr>
              <a:xfrm>
                <a:off x="2585491" y="2809343"/>
                <a:ext cx="576727" cy="547076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弧形 7">
                <a:extLst>
                  <a:ext uri="{FF2B5EF4-FFF2-40B4-BE49-F238E27FC236}">
                    <a16:creationId xmlns:a16="http://schemas.microsoft.com/office/drawing/2014/main" id="{11F9DD8E-8970-4C44-B82F-2F600D3384EC}"/>
                  </a:ext>
                </a:extLst>
              </p:cNvPr>
              <p:cNvSpPr/>
              <p:nvPr/>
            </p:nvSpPr>
            <p:spPr>
              <a:xfrm>
                <a:off x="1087844" y="2504187"/>
                <a:ext cx="1544521" cy="893152"/>
              </a:xfrm>
              <a:prstGeom prst="arc">
                <a:avLst>
                  <a:gd name="adj1" fmla="val 16200000"/>
                  <a:gd name="adj2" fmla="val 20967359"/>
                </a:avLst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8">
                <a:extLst>
                  <a:ext uri="{FF2B5EF4-FFF2-40B4-BE49-F238E27FC236}">
                    <a16:creationId xmlns:a16="http://schemas.microsoft.com/office/drawing/2014/main" id="{2AB2D70D-4A84-4849-BAD6-14A4170DCB46}"/>
                  </a:ext>
                </a:extLst>
              </p:cNvPr>
              <p:cNvCxnSpPr/>
              <p:nvPr/>
            </p:nvCxnSpPr>
            <p:spPr>
              <a:xfrm flipV="1">
                <a:off x="2585491" y="1721161"/>
                <a:ext cx="466258" cy="514149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弧形 9">
                <a:extLst>
                  <a:ext uri="{FF2B5EF4-FFF2-40B4-BE49-F238E27FC236}">
                    <a16:creationId xmlns:a16="http://schemas.microsoft.com/office/drawing/2014/main" id="{413A1A6F-792B-6143-B75F-EAF5DDF98943}"/>
                  </a:ext>
                </a:extLst>
              </p:cNvPr>
              <p:cNvSpPr/>
              <p:nvPr/>
            </p:nvSpPr>
            <p:spPr>
              <a:xfrm flipV="1">
                <a:off x="1087846" y="1700460"/>
                <a:ext cx="1544520" cy="795626"/>
              </a:xfrm>
              <a:prstGeom prst="arc">
                <a:avLst>
                  <a:gd name="adj1" fmla="val 16200000"/>
                  <a:gd name="adj2" fmla="val 20967359"/>
                </a:avLst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A5100A0-58C2-5644-AE18-E514F85AB88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635551" y="3733570"/>
              <a:ext cx="2832756" cy="2107786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9C3EDD-07AD-6447-9955-5D2A347268A2}"/>
              </a:ext>
            </a:extLst>
          </p:cNvPr>
          <p:cNvGrpSpPr/>
          <p:nvPr/>
        </p:nvGrpSpPr>
        <p:grpSpPr>
          <a:xfrm>
            <a:off x="7844836" y="1294636"/>
            <a:ext cx="4031973" cy="2892900"/>
            <a:chOff x="1356342" y="2321571"/>
            <a:chExt cx="4347164" cy="380587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C0EB6CC-4ABD-0A43-B1DA-95086DED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1464" y="2321571"/>
              <a:ext cx="3043845" cy="304384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92F3E5F-A79B-754F-A538-3C8F1B51D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6342" y="2810930"/>
              <a:ext cx="3218967" cy="3316511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740B232-9650-104C-B134-F629748C3F86}"/>
                </a:ext>
              </a:extLst>
            </p:cNvPr>
            <p:cNvSpPr txBox="1"/>
            <p:nvPr/>
          </p:nvSpPr>
          <p:spPr>
            <a:xfrm>
              <a:off x="4481535" y="3658827"/>
              <a:ext cx="1221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电极</a:t>
              </a: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17EF700-FE74-4144-812F-CA3699B1BF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7261" y="4492638"/>
            <a:ext cx="2848129" cy="21414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8E717D2-81C1-2C4F-9E69-2469DA4B9CC1}"/>
              </a:ext>
            </a:extLst>
          </p:cNvPr>
          <p:cNvSpPr txBox="1"/>
          <p:nvPr/>
        </p:nvSpPr>
        <p:spPr>
          <a:xfrm>
            <a:off x="8534382" y="3785990"/>
            <a:ext cx="2628239" cy="706648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latin typeface="+mn-ea"/>
                <a:cs typeface="江城圆体 400W" panose="020B0500000000000000" pitchFamily="34" charset="-122"/>
              </a:rPr>
              <a:t>Wien</a:t>
            </a:r>
            <a:r>
              <a:rPr kumimoji="1" lang="zh-CN" altLang="en-US" sz="2400" b="1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latin typeface="+mn-ea"/>
                <a:cs typeface="江城圆体 400W" panose="020B0500000000000000" pitchFamily="34" charset="-122"/>
              </a:rPr>
              <a:t>Filter:</a:t>
            </a:r>
          </a:p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Model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and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field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EB93EA-555D-0148-BC9D-141454E4DF1D}"/>
              </a:ext>
            </a:extLst>
          </p:cNvPr>
          <p:cNvSpPr txBox="1"/>
          <p:nvPr/>
        </p:nvSpPr>
        <p:spPr>
          <a:xfrm>
            <a:off x="4145646" y="3886682"/>
            <a:ext cx="2628239" cy="706648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Dipole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for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splitting</a:t>
            </a:r>
          </a:p>
          <a:p>
            <a:pPr algn="l">
              <a:lnSpc>
                <a:spcPct val="140000"/>
              </a:lnSpc>
            </a:pPr>
            <a:r>
              <a:rPr kumimoji="1" lang="en-US" altLang="zh-CN" sz="2400" b="1" kern="100" dirty="0" err="1">
                <a:effectLst/>
                <a:latin typeface="+mn-ea"/>
                <a:cs typeface="江城圆体 400W" panose="020B0500000000000000" pitchFamily="34" charset="-122"/>
              </a:rPr>
              <a:t>μ</a:t>
            </a:r>
            <a:r>
              <a:rPr kumimoji="1" lang="en-US" altLang="zh-CN" sz="2400" b="1" kern="100" baseline="30000" dirty="0">
                <a:effectLst/>
                <a:latin typeface="+mn-ea"/>
                <a:cs typeface="江城圆体 400W" panose="020B0500000000000000" pitchFamily="34" charset="-122"/>
              </a:rPr>
              <a:t>+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and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 err="1">
                <a:effectLst/>
                <a:latin typeface="+mn-ea"/>
                <a:cs typeface="江城圆体 400W" panose="020B0500000000000000" pitchFamily="34" charset="-122"/>
              </a:rPr>
              <a:t>μ</a:t>
            </a:r>
            <a:r>
              <a:rPr kumimoji="1" lang="en-US" altLang="zh-CN" sz="2400" b="1" kern="100" baseline="30000" dirty="0">
                <a:effectLst/>
                <a:latin typeface="+mn-ea"/>
                <a:cs typeface="江城圆体 400W" panose="020B0500000000000000" pitchFamily="34" charset="-122"/>
              </a:rPr>
              <a:t>-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00DE727-A8B1-E345-993B-33C9059287F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31" y="4519073"/>
            <a:ext cx="3483765" cy="1721824"/>
          </a:xfrm>
          <a:prstGeom prst="rect">
            <a:avLst/>
          </a:prstGeom>
          <a:noFill/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F816BAD-5149-0140-AF9B-B89EEB926442}"/>
              </a:ext>
            </a:extLst>
          </p:cNvPr>
          <p:cNvSpPr txBox="1"/>
          <p:nvPr/>
        </p:nvSpPr>
        <p:spPr>
          <a:xfrm>
            <a:off x="4327993" y="6141212"/>
            <a:ext cx="2628239" cy="706648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Kicker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and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septum</a:t>
            </a:r>
            <a:r>
              <a:rPr kumimoji="1" lang="zh-CN" altLang="en-US" sz="2400" b="1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magnets</a:t>
            </a:r>
            <a:endParaRPr kumimoji="1" lang="zh-CN" altLang="en-US" sz="2400" b="1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32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50085" y="142240"/>
            <a:ext cx="78854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 sz="6000" b="1">
                <a:solidFill>
                  <a:schemeClr val="accent2">
                    <a:lumMod val="40000"/>
                    <a:lumOff val="60000"/>
                    <a:alpha val="44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MAIN CONTENT</a:t>
            </a:r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395" y="373380"/>
            <a:ext cx="3099435" cy="1081405"/>
          </a:xfrm>
        </p:spPr>
        <p:txBody>
          <a:bodyPr>
            <a:normAutofit/>
          </a:bodyPr>
          <a:lstStyle/>
          <a:p>
            <a:pPr algn="dist"/>
            <a:r>
              <a:rPr lang="en-US" altLang="zh-CN" sz="4800" dirty="0"/>
              <a:t>Outlines</a:t>
            </a:r>
            <a:endParaRPr lang="zh-CN" altLang="en-US" sz="48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036320" y="1906270"/>
            <a:ext cx="5297170" cy="621030"/>
            <a:chOff x="2361" y="3617"/>
            <a:chExt cx="8342" cy="978"/>
          </a:xfrm>
        </p:grpSpPr>
        <p:sp>
          <p:nvSpPr>
            <p:cNvPr id="7" name="椭圆 6"/>
            <p:cNvSpPr/>
            <p:nvPr>
              <p:custDataLst>
                <p:tags r:id="rId6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1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93" y="3744"/>
              <a:ext cx="701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CSNS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and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CSNS-II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36320" y="2964353"/>
            <a:ext cx="5297170" cy="621030"/>
            <a:chOff x="2361" y="3617"/>
            <a:chExt cx="8342" cy="978"/>
          </a:xfrm>
        </p:grpSpPr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2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693" y="3744"/>
              <a:ext cx="701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Physics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Design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of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MELODY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36320" y="3907328"/>
            <a:ext cx="5800725" cy="621030"/>
            <a:chOff x="2361" y="3617"/>
            <a:chExt cx="9135" cy="978"/>
          </a:xfrm>
        </p:grpSpPr>
        <p:sp>
          <p:nvSpPr>
            <p:cNvPr id="30" name="椭圆 29"/>
            <p:cNvSpPr/>
            <p:nvPr>
              <p:custDataLst>
                <p:tags r:id="rId4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693" y="3744"/>
              <a:ext cx="7803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Technical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design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and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time</a:t>
              </a:r>
              <a:r>
                <a:rPr lang="en-US" altLang="zh-CN" sz="2400" b="1" kern="100" dirty="0"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line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36320" y="4850303"/>
            <a:ext cx="5297170" cy="621030"/>
            <a:chOff x="2361" y="3617"/>
            <a:chExt cx="8342" cy="978"/>
          </a:xfrm>
        </p:grpSpPr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693" y="3744"/>
              <a:ext cx="701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Summary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2" name="左大括号 1"/>
          <p:cNvSpPr/>
          <p:nvPr/>
        </p:nvSpPr>
        <p:spPr>
          <a:xfrm>
            <a:off x="6919595" y="2429510"/>
            <a:ext cx="318770" cy="1572895"/>
          </a:xfrm>
          <a:prstGeom prst="leftBrace">
            <a:avLst>
              <a:gd name="adj1" fmla="val 37051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69785" y="2284730"/>
            <a:ext cx="6096000" cy="17200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（1）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Target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station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Muon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Beamlines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Spectrometers</a:t>
            </a:r>
            <a:endParaRPr lang="zh-CN" altLang="en-US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江城圆体 400W" panose="020B05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54555" y="1759585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9432290" cy="602615"/>
            <a:chOff x="691" y="843"/>
            <a:chExt cx="14854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13374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Technical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Design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Progress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–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Spectrometer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6230E46C-246A-3B47-91A0-27D607509D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37" y="1215736"/>
            <a:ext cx="4206240" cy="2643505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F07F52-B825-B148-A752-8A1C69893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7" y="1215736"/>
            <a:ext cx="3734343" cy="36121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79C26B1-58A5-3A48-ABEA-B217F98D97C9}"/>
              </a:ext>
            </a:extLst>
          </p:cNvPr>
          <p:cNvSpPr txBox="1"/>
          <p:nvPr/>
        </p:nvSpPr>
        <p:spPr>
          <a:xfrm>
            <a:off x="4353791" y="4042064"/>
            <a:ext cx="3262745" cy="57150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Homogeneity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&lt;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50ppm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08FE0BA-6614-074F-AA5E-A7E2B12D22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10960"/>
          <a:stretch/>
        </p:blipFill>
        <p:spPr>
          <a:xfrm rot="10800000">
            <a:off x="258537" y="1215736"/>
            <a:ext cx="875163" cy="980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6828DB-915B-954A-93F2-3B31AD0EA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310" y="4744432"/>
            <a:ext cx="8492490" cy="19828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87C2C73-F07D-6640-85C3-40D3D8079CA3}"/>
              </a:ext>
            </a:extLst>
          </p:cNvPr>
          <p:cNvSpPr txBox="1"/>
          <p:nvPr/>
        </p:nvSpPr>
        <p:spPr>
          <a:xfrm>
            <a:off x="10224655" y="5278582"/>
            <a:ext cx="1708808" cy="914400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Test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@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ISIS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8372771-EAAA-1A4F-B580-331E76A57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298" y="1154488"/>
            <a:ext cx="2491554" cy="3323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141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6003290" cy="602615"/>
            <a:chOff x="691" y="843"/>
            <a:chExt cx="9454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7974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Timeline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of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MELODY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71DC234D-6ED4-B449-918D-7A5FC553C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3549737"/>
              </p:ext>
            </p:extLst>
          </p:nvPr>
        </p:nvGraphicFramePr>
        <p:xfrm>
          <a:off x="565785" y="1527464"/>
          <a:ext cx="10490142" cy="45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FB797915-65F4-F54B-9312-A72ADAD1C28E}"/>
              </a:ext>
            </a:extLst>
          </p:cNvPr>
          <p:cNvCxnSpPr>
            <a:cxnSpLocks/>
          </p:cNvCxnSpPr>
          <p:nvPr/>
        </p:nvCxnSpPr>
        <p:spPr>
          <a:xfrm>
            <a:off x="5367888" y="1527464"/>
            <a:ext cx="0" cy="4120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AC53C24D-6087-5849-A965-D2257D90A3E1}"/>
              </a:ext>
            </a:extLst>
          </p:cNvPr>
          <p:cNvCxnSpPr>
            <a:cxnSpLocks/>
          </p:cNvCxnSpPr>
          <p:nvPr/>
        </p:nvCxnSpPr>
        <p:spPr>
          <a:xfrm>
            <a:off x="7408536" y="1527464"/>
            <a:ext cx="0" cy="4120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C1CF16C-C02A-854C-B193-62CBC26B2CD8}"/>
              </a:ext>
            </a:extLst>
          </p:cNvPr>
          <p:cNvSpPr txBox="1"/>
          <p:nvPr/>
        </p:nvSpPr>
        <p:spPr>
          <a:xfrm>
            <a:off x="4298161" y="1210056"/>
            <a:ext cx="2029904" cy="2720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Complete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Hall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9A2458-2AD7-554B-BAAE-E72CC204C197}"/>
              </a:ext>
            </a:extLst>
          </p:cNvPr>
          <p:cNvSpPr txBox="1"/>
          <p:nvPr/>
        </p:nvSpPr>
        <p:spPr>
          <a:xfrm>
            <a:off x="7086418" y="1210056"/>
            <a:ext cx="1584057" cy="2720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Start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trial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run</a:t>
            </a:r>
            <a:endParaRPr kumimoji="1"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9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8350770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l"/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workshop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MELODY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DFF270-267F-624B-B65B-FBA103A56785}"/>
              </a:ext>
            </a:extLst>
          </p:cNvPr>
          <p:cNvSpPr/>
          <p:nvPr/>
        </p:nvSpPr>
        <p:spPr>
          <a:xfrm>
            <a:off x="6096000" y="377179"/>
            <a:ext cx="2181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/>
              <a:t>Nov.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3-4,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2023</a:t>
            </a:r>
            <a:endParaRPr lang="zh-CN" alt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9C7DC7-FAA1-7F4D-BA6F-D7A74C98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98" y="1188358"/>
            <a:ext cx="7820566" cy="52924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8350770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l"/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MELODY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64F6B1C-F7C6-054F-A79C-CAABFD82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79" y="689019"/>
            <a:ext cx="11337729" cy="5659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Target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Chen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Wu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 </a:t>
            </a:r>
            <a:r>
              <a:rPr lang="en-US" altLang="zh-CN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Lei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Liu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Gang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Ning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Zhiduo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Nikos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Vasiloploss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Jiaxin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Chen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Zhixin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Congju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Yongji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Guangyuan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Junsong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Huihong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Huayan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Xiaoyin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Mo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Beamlines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Lv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Chen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Guangdong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Liu 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Changdong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Yuwen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Junhao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Qi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Wenqing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Pengcheng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Yongcheng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Spectrometer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Qiang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Ziwen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Pan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Lv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Ruirui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Haiyan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Guo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Tianyi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Bangjiao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70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05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97D19F6-73F8-E34F-A516-31B6826A3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79" y="689020"/>
            <a:ext cx="11580531" cy="42362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MELODY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approved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and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started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construction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Physics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design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of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MELODY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reviewed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international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experts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surface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constructed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first.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negative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and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decay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built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future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able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welcome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of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years!</a:t>
            </a:r>
          </a:p>
        </p:txBody>
      </p:sp>
      <p:sp>
        <p:nvSpPr>
          <p:cNvPr id="18" name="标题">
            <a:extLst>
              <a:ext uri="{FF2B5EF4-FFF2-40B4-BE49-F238E27FC236}">
                <a16:creationId xmlns:a16="http://schemas.microsoft.com/office/drawing/2014/main" id="{3E7CF177-BC88-DD49-B004-F469A1C3187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538903" y="5318991"/>
            <a:ext cx="5719445" cy="121285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8800"/>
              <a:t>THANKS!</a:t>
            </a:r>
            <a:endParaRPr lang="en-US" altLang="zh-CN" sz="8800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China</a:t>
            </a:r>
            <a:r>
              <a:rPr lang="zh-CN" altLang="en-US" dirty="0"/>
              <a:t> </a:t>
            </a:r>
            <a:r>
              <a:rPr lang="en-US" altLang="zh-CN" dirty="0"/>
              <a:t>Spallation</a:t>
            </a:r>
            <a:r>
              <a:rPr lang="zh-CN" altLang="en-US" dirty="0"/>
              <a:t> </a:t>
            </a:r>
            <a:r>
              <a:rPr lang="en-US" altLang="zh-CN" dirty="0"/>
              <a:t>Neutron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zh-CN" altLang="en-US" dirty="0"/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833755" y="1606868"/>
            <a:ext cx="6069330" cy="1778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</a:gradFill>
            <a:tailEnd type="oval"/>
          </a:ln>
          <a:effectLst>
            <a:outerShdw blurRad="50800" dist="38100" dir="2700000" algn="tl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椭圆 31"/>
          <p:cNvSpPr/>
          <p:nvPr>
            <p:custDataLst>
              <p:tags r:id="rId4"/>
            </p:custDataLst>
          </p:nvPr>
        </p:nvSpPr>
        <p:spPr>
          <a:xfrm>
            <a:off x="964565" y="1485900"/>
            <a:ext cx="256540" cy="256540"/>
          </a:xfrm>
          <a:prstGeom prst="ellipse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5"/>
            </p:custDataLst>
          </p:nvPr>
        </p:nvSpPr>
        <p:spPr>
          <a:xfrm>
            <a:off x="833755" y="1485900"/>
            <a:ext cx="256540" cy="25654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76200" dist="254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0876915" y="6240145"/>
            <a:ext cx="88265" cy="88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11046460" y="6240145"/>
            <a:ext cx="88265" cy="8890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15370" y="6240145"/>
            <a:ext cx="88265" cy="889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32EC503-889F-ED4B-A81D-9F886857DA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1885" b="30377"/>
          <a:stretch>
            <a:fillRect/>
          </a:stretch>
        </p:blipFill>
        <p:spPr>
          <a:xfrm>
            <a:off x="1330301" y="1298916"/>
            <a:ext cx="9465334" cy="5153839"/>
          </a:xfrm>
          <a:prstGeom prst="rect">
            <a:avLst/>
          </a:prstGeom>
        </p:spPr>
      </p:pic>
      <p:sp>
        <p:nvSpPr>
          <p:cNvPr id="24" name="圆角矩形标注 23">
            <a:extLst>
              <a:ext uri="{FF2B5EF4-FFF2-40B4-BE49-F238E27FC236}">
                <a16:creationId xmlns:a16="http://schemas.microsoft.com/office/drawing/2014/main" id="{3BDAEE4B-B5BF-2643-8BF0-9742661597FC}"/>
              </a:ext>
            </a:extLst>
          </p:cNvPr>
          <p:cNvSpPr/>
          <p:nvPr/>
        </p:nvSpPr>
        <p:spPr>
          <a:xfrm>
            <a:off x="7244346" y="4966289"/>
            <a:ext cx="1022711" cy="362021"/>
          </a:xfrm>
          <a:prstGeom prst="wedgeRoundRectCallout">
            <a:avLst>
              <a:gd name="adj1" fmla="val -11259"/>
              <a:gd name="adj2" fmla="val 1091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CSNS</a:t>
            </a:r>
            <a:endParaRPr kumimoji="1"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C358EE-6426-4240-849A-941C91A9EB17}"/>
              </a:ext>
            </a:extLst>
          </p:cNvPr>
          <p:cNvSpPr txBox="1"/>
          <p:nvPr/>
        </p:nvSpPr>
        <p:spPr>
          <a:xfrm>
            <a:off x="7671560" y="5328310"/>
            <a:ext cx="1143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Dongguan</a:t>
            </a:r>
            <a:endParaRPr kumimoji="1" lang="zh-CN" altLang="en-US" sz="1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17D7EF2-5888-894D-B500-CFCFC5F53FB3}"/>
              </a:ext>
            </a:extLst>
          </p:cNvPr>
          <p:cNvSpPr txBox="1"/>
          <p:nvPr/>
        </p:nvSpPr>
        <p:spPr>
          <a:xfrm>
            <a:off x="7568373" y="574698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Shenzhen</a:t>
            </a:r>
            <a:endParaRPr kumimoji="1"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2DE85AC-51EC-4641-97E5-9A080662A2ED}"/>
              </a:ext>
            </a:extLst>
          </p:cNvPr>
          <p:cNvSpPr txBox="1"/>
          <p:nvPr/>
        </p:nvSpPr>
        <p:spPr>
          <a:xfrm>
            <a:off x="6552843" y="5327774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Guangzhou</a:t>
            </a:r>
            <a:endParaRPr kumimoji="1" lang="zh-CN" altLang="en-US" sz="1400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Spallation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4" name="Picture 1" descr="C:\Users\windows\AppData\Roaming\Tencent\Users\87651557\QQ\WinTemp\RichOle\J[Q$Y1}]Z%ZACGJH}4_DF@C.png">
            <a:extLst>
              <a:ext uri="{FF2B5EF4-FFF2-40B4-BE49-F238E27FC236}">
                <a16:creationId xmlns:a16="http://schemas.microsoft.com/office/drawing/2014/main" id="{0C5FB8A1-280C-7F4D-A249-42046086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64" y="1234440"/>
            <a:ext cx="8427445" cy="455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框架 26">
            <a:extLst>
              <a:ext uri="{FF2B5EF4-FFF2-40B4-BE49-F238E27FC236}">
                <a16:creationId xmlns:a16="http://schemas.microsoft.com/office/drawing/2014/main" id="{351DF308-C8EE-ED4F-9BFC-8F9A69C54522}"/>
              </a:ext>
            </a:extLst>
          </p:cNvPr>
          <p:cNvSpPr/>
          <p:nvPr/>
        </p:nvSpPr>
        <p:spPr>
          <a:xfrm>
            <a:off x="6809509" y="5181600"/>
            <a:ext cx="1219200" cy="609600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MELODY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E289CF2-AA7A-9840-9164-4232DFDD0CA6}"/>
              </a:ext>
            </a:extLst>
          </p:cNvPr>
          <p:cNvSpPr txBox="1"/>
          <p:nvPr/>
        </p:nvSpPr>
        <p:spPr>
          <a:xfrm>
            <a:off x="1704109" y="5867400"/>
            <a:ext cx="8001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Accelerator:</a:t>
            </a:r>
            <a:r>
              <a:rPr kumimoji="1" lang="zh-CN" altLang="en-US" dirty="0"/>
              <a:t> </a:t>
            </a:r>
            <a:r>
              <a:rPr kumimoji="1" lang="en-US" altLang="zh-CN" dirty="0"/>
              <a:t>170kW</a:t>
            </a:r>
            <a:r>
              <a:rPr kumimoji="1" lang="zh-CN" altLang="en-US" dirty="0"/>
              <a:t> </a:t>
            </a:r>
            <a:r>
              <a:rPr kumimoji="1" lang="en-US" altLang="zh-CN" dirty="0"/>
              <a:t>25Hz</a:t>
            </a:r>
            <a:r>
              <a:rPr kumimoji="1" lang="zh-CN" altLang="en-US" dirty="0"/>
              <a:t> </a:t>
            </a:r>
            <a:r>
              <a:rPr kumimoji="1" lang="en-US" altLang="zh-CN" dirty="0"/>
              <a:t>1.6GeV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Neutron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Spectrometers: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9</a:t>
            </a:r>
            <a:r>
              <a:rPr kumimoji="1" lang="zh-CN" altLang="en-US" dirty="0"/>
              <a:t> </a:t>
            </a:r>
            <a:r>
              <a:rPr kumimoji="1" lang="en-US" altLang="zh-CN" dirty="0"/>
              <a:t>built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construction</a:t>
            </a:r>
            <a:endParaRPr kumimoji="1"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(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Approved on Jan. 11, 2024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225D69E-C4B0-6047-A82B-80291985D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28" y="1299735"/>
            <a:ext cx="9004632" cy="5050010"/>
          </a:xfrm>
          <a:prstGeom prst="rect">
            <a:avLst/>
          </a:prstGeom>
        </p:spPr>
      </p:pic>
      <p:sp>
        <p:nvSpPr>
          <p:cNvPr id="30" name="框架 29">
            <a:extLst>
              <a:ext uri="{FF2B5EF4-FFF2-40B4-BE49-F238E27FC236}">
                <a16:creationId xmlns:a16="http://schemas.microsoft.com/office/drawing/2014/main" id="{18E8F5ED-CA46-414D-9BC5-BFACAC8492E6}"/>
              </a:ext>
            </a:extLst>
          </p:cNvPr>
          <p:cNvSpPr/>
          <p:nvPr/>
        </p:nvSpPr>
        <p:spPr>
          <a:xfrm>
            <a:off x="7501077" y="5365643"/>
            <a:ext cx="1417787" cy="1070532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B9674A6-14B5-4C43-811E-64C7177A607A}"/>
              </a:ext>
            </a:extLst>
          </p:cNvPr>
          <p:cNvSpPr txBox="1"/>
          <p:nvPr/>
        </p:nvSpPr>
        <p:spPr>
          <a:xfrm>
            <a:off x="6331707" y="1289413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300MeV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SC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BB4BB86-4B18-624E-BB6A-1B3D2BB5EA24}"/>
              </a:ext>
            </a:extLst>
          </p:cNvPr>
          <p:cNvSpPr txBox="1"/>
          <p:nvPr/>
        </p:nvSpPr>
        <p:spPr>
          <a:xfrm>
            <a:off x="8463152" y="3195144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500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kW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B38FE32-D5E9-A84B-B145-AA27049923CF}"/>
              </a:ext>
            </a:extLst>
          </p:cNvPr>
          <p:cNvSpPr txBox="1"/>
          <p:nvPr/>
        </p:nvSpPr>
        <p:spPr>
          <a:xfrm>
            <a:off x="2846528" y="4442169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500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kW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80DDD16-21D9-8743-B05C-8723F1A08850}"/>
              </a:ext>
            </a:extLst>
          </p:cNvPr>
          <p:cNvSpPr txBox="1"/>
          <p:nvPr/>
        </p:nvSpPr>
        <p:spPr>
          <a:xfrm>
            <a:off x="3997490" y="3061854"/>
            <a:ext cx="2482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more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neutron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spectrometers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77C1198-7AB5-7A4F-9C52-278398AD73F6}"/>
              </a:ext>
            </a:extLst>
          </p:cNvPr>
          <p:cNvSpPr txBox="1"/>
          <p:nvPr/>
        </p:nvSpPr>
        <p:spPr>
          <a:xfrm>
            <a:off x="8133713" y="4903978"/>
            <a:ext cx="15550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MELODY</a:t>
            </a:r>
            <a:endParaRPr lang="zh-CN" alt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 indent="0"/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Chinese</a:t>
            </a:r>
            <a:r>
              <a:rPr kumimoji="1" lang="zh-CN" alt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Muon</a:t>
            </a:r>
            <a:r>
              <a:rPr kumimoji="1" lang="zh-CN" alt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Community</a:t>
            </a:r>
            <a:endParaRPr kumimoji="1" lang="zh-CN" alt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2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B5152AA-9FE8-DD40-94FF-BBBDC82FE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31" y="1365100"/>
            <a:ext cx="4344416" cy="561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muSR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users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36FFA94-3223-A946-96CA-FD5AA285C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960" y="4075966"/>
            <a:ext cx="3267417" cy="2314930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1F17266F-05F5-8F4E-9301-D2424BE6EA34}"/>
              </a:ext>
            </a:extLst>
          </p:cNvPr>
          <p:cNvSpPr/>
          <p:nvPr/>
        </p:nvSpPr>
        <p:spPr>
          <a:xfrm>
            <a:off x="758536" y="1332925"/>
            <a:ext cx="4695424" cy="2564259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D1FBBF0-0C9C-C046-9270-D44A2F16BFB3}"/>
              </a:ext>
            </a:extLst>
          </p:cNvPr>
          <p:cNvSpPr/>
          <p:nvPr/>
        </p:nvSpPr>
        <p:spPr>
          <a:xfrm>
            <a:off x="6096000" y="1374125"/>
            <a:ext cx="4866387" cy="2564259"/>
          </a:xfrm>
          <a:prstGeom prst="roundRect">
            <a:avLst/>
          </a:prstGeom>
          <a:noFill/>
          <a:ln>
            <a:solidFill>
              <a:srgbClr val="0432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325AC563-B242-9D46-8D9B-07D703A66FA0}"/>
              </a:ext>
            </a:extLst>
          </p:cNvPr>
          <p:cNvSpPr/>
          <p:nvPr/>
        </p:nvSpPr>
        <p:spPr>
          <a:xfrm>
            <a:off x="758536" y="3945893"/>
            <a:ext cx="4695424" cy="2575076"/>
          </a:xfrm>
          <a:prstGeom prst="roundRect">
            <a:avLst/>
          </a:prstGeom>
          <a:noFill/>
          <a:ln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9145B45D-7E68-F84B-902C-7E66298E6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593" y="1374126"/>
            <a:ext cx="4502598" cy="561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Particle</a:t>
            </a:r>
            <a:r>
              <a:rPr lang="zh-CN" altLang="en-US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Physicists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43A9B792-0EB8-384D-A171-9E615FFE0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44" y="3973871"/>
            <a:ext cx="4344416" cy="5641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Element</a:t>
            </a:r>
            <a:r>
              <a:rPr lang="zh-CN" altLang="en-US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Analysis</a:t>
            </a:r>
            <a:r>
              <a:rPr lang="zh-CN" altLang="en-US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3200" b="1" dirty="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C061C52-A909-194B-B0FB-80FDD2CD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63" y="1807629"/>
            <a:ext cx="4344416" cy="19665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USTC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Fudan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IOP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Zhejiang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55DE022-665B-B744-873B-64CC1E76C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466" y="1857309"/>
            <a:ext cx="4502598" cy="19665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Peking</a:t>
            </a:r>
            <a:r>
              <a:rPr lang="zh-CN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IHEP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SJTU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SYSU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CC10713E-0CE8-7649-B80B-BA1D75EB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44" y="4354432"/>
            <a:ext cx="4344416" cy="19748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IHEP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CIAE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Museums</a:t>
            </a:r>
            <a:r>
              <a:rPr lang="zh-CN" alt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C0985E-EE79-E14F-8E93-35EBFE024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41" y="4075966"/>
            <a:ext cx="2979304" cy="2314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85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03</a:t>
            </a: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2491AA87-A91E-B149-86EA-2A820E83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231775"/>
            <a:ext cx="10799762" cy="72072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Architectural Design</a:t>
            </a:r>
            <a:r>
              <a:rPr lang="zh-CN" altLang="en-US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MELODY</a:t>
            </a:r>
            <a:endParaRPr lang="zh-CN" altLang="en-US" sz="3200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内容占位符 7">
            <a:extLst>
              <a:ext uri="{FF2B5EF4-FFF2-40B4-BE49-F238E27FC236}">
                <a16:creationId xmlns:a16="http://schemas.microsoft.com/office/drawing/2014/main" id="{907F2C1E-0927-634E-B1D8-5546D19B7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287409"/>
            <a:ext cx="9572798" cy="5384698"/>
          </a:xfrm>
          <a:prstGeom prst="rect">
            <a:avLst/>
          </a:prstGeom>
        </p:spPr>
      </p:pic>
      <p:sp>
        <p:nvSpPr>
          <p:cNvPr id="22" name="框架 21">
            <a:extLst>
              <a:ext uri="{FF2B5EF4-FFF2-40B4-BE49-F238E27FC236}">
                <a16:creationId xmlns:a16="http://schemas.microsoft.com/office/drawing/2014/main" id="{13BC316A-0D7D-3C49-BE6E-6D3CB01E92E8}"/>
              </a:ext>
            </a:extLst>
          </p:cNvPr>
          <p:cNvSpPr/>
          <p:nvPr/>
        </p:nvSpPr>
        <p:spPr>
          <a:xfrm rot="19869342">
            <a:off x="2887540" y="2517514"/>
            <a:ext cx="5888696" cy="2625724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rgbClr val="FF0000"/>
                </a:solidFill>
                <a:highlight>
                  <a:srgbClr val="FFFF00"/>
                </a:highlight>
              </a:rPr>
              <a:t>MELODY</a:t>
            </a:r>
            <a:endParaRPr kumimoji="1" lang="zh-CN" altLang="en-US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: 圆顶角 75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12192000" cy="1963420"/>
          </a:xfrm>
          <a:prstGeom prst="round2Same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03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/>
                </a:solidFill>
              </a:rPr>
              <a:t>Overview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Of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MELODY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4752324-EE21-9C41-B245-F6BE7FC83B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555" y="1421642"/>
            <a:ext cx="9144000" cy="543635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FECD0BA-9AEB-6E47-8662-C7943FFF8133}"/>
              </a:ext>
            </a:extLst>
          </p:cNvPr>
          <p:cNvSpPr/>
          <p:nvPr/>
        </p:nvSpPr>
        <p:spPr>
          <a:xfrm>
            <a:off x="277380" y="1439484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FB965-1F18-E244-BA9B-6E7427D23818}"/>
              </a:ext>
            </a:extLst>
          </p:cNvPr>
          <p:cNvSpPr/>
          <p:nvPr/>
        </p:nvSpPr>
        <p:spPr>
          <a:xfrm>
            <a:off x="8237105" y="1439484"/>
            <a:ext cx="1187450" cy="107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1F0B124-A8F9-584D-A172-3232B470DD3A}"/>
              </a:ext>
            </a:extLst>
          </p:cNvPr>
          <p:cNvSpPr/>
          <p:nvPr/>
        </p:nvSpPr>
        <p:spPr>
          <a:xfrm>
            <a:off x="277380" y="1439485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26B6DF1-6A39-4940-BE2C-4502610CF264}"/>
              </a:ext>
            </a:extLst>
          </p:cNvPr>
          <p:cNvSpPr txBox="1"/>
          <p:nvPr/>
        </p:nvSpPr>
        <p:spPr>
          <a:xfrm>
            <a:off x="7012795" y="4516766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SMT1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C618A3C-2EC8-4D49-BBAE-583993C66A5B}"/>
              </a:ext>
            </a:extLst>
          </p:cNvPr>
          <p:cNvSpPr txBox="1"/>
          <p:nvPr/>
        </p:nvSpPr>
        <p:spPr>
          <a:xfrm>
            <a:off x="8020907" y="2699661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SMT2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9AEB61-AABC-924F-BCBB-E2A0D91ECC03}"/>
              </a:ext>
            </a:extLst>
          </p:cNvPr>
          <p:cNvSpPr txBox="1"/>
          <p:nvPr/>
        </p:nvSpPr>
        <p:spPr>
          <a:xfrm>
            <a:off x="1684203" y="6012029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DMT1 </a:t>
            </a: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A744E5A-4006-924C-A3B2-D82D86BAB1E0}"/>
              </a:ext>
            </a:extLst>
          </p:cNvPr>
          <p:cNvSpPr txBox="1"/>
          <p:nvPr/>
        </p:nvSpPr>
        <p:spPr>
          <a:xfrm>
            <a:off x="5860667" y="4377771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NMT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199E3AD-2286-C643-8BC7-F2A8F5AEC5EC}"/>
              </a:ext>
            </a:extLst>
          </p:cNvPr>
          <p:cNvSpPr txBox="1"/>
          <p:nvPr/>
        </p:nvSpPr>
        <p:spPr>
          <a:xfrm>
            <a:off x="715635" y="6012029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DMT2</a:t>
            </a: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5388D4C-8F24-3C43-B39C-3DD64DCA9E2C}"/>
              </a:ext>
            </a:extLst>
          </p:cNvPr>
          <p:cNvSpPr txBox="1"/>
          <p:nvPr/>
        </p:nvSpPr>
        <p:spPr>
          <a:xfrm>
            <a:off x="4850967" y="5599824"/>
            <a:ext cx="158576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Water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Cooling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system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(underground)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0440ADB-B4CB-064A-9067-5AD9D37CACC6}"/>
              </a:ext>
            </a:extLst>
          </p:cNvPr>
          <p:cNvSpPr txBox="1"/>
          <p:nvPr/>
        </p:nvSpPr>
        <p:spPr>
          <a:xfrm>
            <a:off x="3870485" y="5774350"/>
            <a:ext cx="12961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room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A3E1E56-EAAB-5F4A-8325-BD256F42573B}"/>
              </a:ext>
            </a:extLst>
          </p:cNvPr>
          <p:cNvSpPr txBox="1"/>
          <p:nvPr/>
        </p:nvSpPr>
        <p:spPr>
          <a:xfrm>
            <a:off x="8407561" y="5469679"/>
            <a:ext cx="93610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room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39FB9709-BFB7-8444-854A-3D527008E517}"/>
              </a:ext>
            </a:extLst>
          </p:cNvPr>
          <p:cNvCxnSpPr>
            <a:cxnSpLocks/>
          </p:cNvCxnSpPr>
          <p:nvPr/>
        </p:nvCxnSpPr>
        <p:spPr>
          <a:xfrm>
            <a:off x="3484403" y="1626743"/>
            <a:ext cx="216024" cy="1792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8DD0B3FE-7145-D349-932B-0DE2377DA285}"/>
              </a:ext>
            </a:extLst>
          </p:cNvPr>
          <p:cNvSpPr txBox="1"/>
          <p:nvPr/>
        </p:nvSpPr>
        <p:spPr>
          <a:xfrm rot="20957164">
            <a:off x="2148597" y="2074519"/>
            <a:ext cx="12961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Proton</a:t>
            </a:r>
            <a:r>
              <a:rPr kumimoji="1"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  <a:endParaRPr kumimoji="1"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2793903-ADA6-9C40-85D9-8CCE4D44FA28}"/>
              </a:ext>
            </a:extLst>
          </p:cNvPr>
          <p:cNvSpPr txBox="1"/>
          <p:nvPr/>
        </p:nvSpPr>
        <p:spPr>
          <a:xfrm rot="18496524">
            <a:off x="4184827" y="4242645"/>
            <a:ext cx="14072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Waste</a:t>
            </a:r>
            <a:r>
              <a:rPr kumimoji="1"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</a:t>
            </a:r>
            <a:endParaRPr kumimoji="1"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FABE6B4-7542-734D-9B79-165E002A5290}"/>
              </a:ext>
            </a:extLst>
          </p:cNvPr>
          <p:cNvSpPr txBox="1"/>
          <p:nvPr/>
        </p:nvSpPr>
        <p:spPr>
          <a:xfrm>
            <a:off x="4698577" y="2395485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SMBT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DCA9B62-DB89-C64C-9A9D-9D75D376B163}"/>
              </a:ext>
            </a:extLst>
          </p:cNvPr>
          <p:cNvSpPr txBox="1"/>
          <p:nvPr/>
        </p:nvSpPr>
        <p:spPr>
          <a:xfrm rot="1511197">
            <a:off x="4909777" y="3389852"/>
            <a:ext cx="1080118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NMBT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CF23056-0FDB-4A40-A828-6F4D1B310932}"/>
              </a:ext>
            </a:extLst>
          </p:cNvPr>
          <p:cNvSpPr txBox="1"/>
          <p:nvPr/>
        </p:nvSpPr>
        <p:spPr>
          <a:xfrm rot="19525897">
            <a:off x="1092727" y="3923109"/>
            <a:ext cx="1080118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DMBT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4CF84597-FA2E-1043-B9B3-6AEA4E7416D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69718" y="2338508"/>
            <a:ext cx="309845" cy="2933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F3939F4-73AF-E744-AC4A-2B4568A6ECD2}"/>
              </a:ext>
            </a:extLst>
          </p:cNvPr>
          <p:cNvSpPr txBox="1"/>
          <p:nvPr/>
        </p:nvSpPr>
        <p:spPr>
          <a:xfrm>
            <a:off x="9779563" y="2212112"/>
            <a:ext cx="25343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 dirty="0">
                <a:solidFill>
                  <a:srgbClr val="0000FF"/>
                </a:solidFill>
                <a:sym typeface="+mn-ea"/>
              </a:rPr>
              <a:t>Proton:</a:t>
            </a:r>
            <a:r>
              <a:rPr kumimoji="1" lang="zh-CN" altLang="en-US" sz="2400" dirty="0">
                <a:solidFill>
                  <a:srgbClr val="0000FF"/>
                </a:solidFill>
                <a:sym typeface="+mn-ea"/>
              </a:rPr>
              <a:t> </a:t>
            </a:r>
            <a:endParaRPr kumimoji="1" lang="en-US" altLang="zh-CN" sz="2400" dirty="0">
              <a:solidFill>
                <a:srgbClr val="0000FF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kumimoji="1" lang="en-US" altLang="zh-CN" sz="2000" dirty="0">
                <a:sym typeface="+mn-ea"/>
              </a:rPr>
              <a:t>1.6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GeV,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20kW,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1Hz</a:t>
            </a:r>
            <a:endParaRPr kumimoji="1" lang="zh-CN" altLang="en-US" sz="20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855C3D1C-0EF6-A943-B85A-DCA0AE73AB4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448937" y="3124446"/>
            <a:ext cx="309845" cy="2933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C174CB0-111E-BE48-8058-C105D09167D3}"/>
              </a:ext>
            </a:extLst>
          </p:cNvPr>
          <p:cNvSpPr txBox="1"/>
          <p:nvPr/>
        </p:nvSpPr>
        <p:spPr>
          <a:xfrm>
            <a:off x="9840733" y="3040626"/>
            <a:ext cx="28748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Target</a:t>
            </a:r>
            <a:r>
              <a:rPr kumimoji="1" lang="zh-CN" altLang="en-US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： </a:t>
            </a:r>
            <a:endParaRPr kumimoji="1" lang="en-US" altLang="zh-CN" sz="2400" kern="100" dirty="0">
              <a:solidFill>
                <a:srgbClr val="0000FF"/>
              </a:solidFill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kumimoji="1" lang="zh-CN" altLang="en-US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     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Cu,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10cm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7FDE2DF0-6373-4948-9465-D9D33D49693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448937" y="3935531"/>
            <a:ext cx="309845" cy="2933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20E3275-49ED-EC4B-B9A4-9C60BD7A1129}"/>
              </a:ext>
            </a:extLst>
          </p:cNvPr>
          <p:cNvSpPr txBox="1"/>
          <p:nvPr/>
        </p:nvSpPr>
        <p:spPr>
          <a:xfrm>
            <a:off x="9840733" y="3851711"/>
            <a:ext cx="287484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Beamlines</a:t>
            </a:r>
            <a:r>
              <a:rPr kumimoji="1" lang="zh-CN" altLang="en-US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： </a:t>
            </a:r>
            <a:endParaRPr kumimoji="1" lang="en-US" altLang="zh-CN" sz="2400" kern="100" dirty="0">
              <a:solidFill>
                <a:srgbClr val="0000FF"/>
              </a:solidFill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kumimoji="1" lang="zh-CN" altLang="en-US" sz="2400" kern="100" dirty="0">
                <a:solidFill>
                  <a:srgbClr val="FF0000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   </a:t>
            </a:r>
            <a:r>
              <a:rPr kumimoji="1" lang="en-US" altLang="zh-CN" sz="2000" kern="100" dirty="0">
                <a:solidFill>
                  <a:srgbClr val="FF0000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Surface</a:t>
            </a:r>
            <a:r>
              <a:rPr kumimoji="1" lang="zh-CN" altLang="en-US" sz="2000" kern="100" dirty="0">
                <a:solidFill>
                  <a:srgbClr val="FF0000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 </a:t>
            </a:r>
            <a:r>
              <a:rPr kumimoji="1" lang="en-US" altLang="zh-CN" sz="2000" kern="100" dirty="0">
                <a:solidFill>
                  <a:srgbClr val="FF0000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Muon</a:t>
            </a:r>
          </a:p>
          <a:p>
            <a:pPr algn="l">
              <a:lnSpc>
                <a:spcPct val="100000"/>
              </a:lnSpc>
            </a:pPr>
            <a:r>
              <a:rPr kumimoji="1" lang="zh-CN" altLang="en-US" sz="2000" kern="100" dirty="0">
                <a:latin typeface="+mn-ea"/>
                <a:cs typeface="江城圆体 400W" panose="020B0500000000000000" pitchFamily="34" charset="-122"/>
                <a:sym typeface="+mn-ea"/>
              </a:rPr>
              <a:t>    </a:t>
            </a:r>
            <a:r>
              <a:rPr kumimoji="1" lang="en-US" altLang="zh-CN" sz="2000" kern="100" dirty="0">
                <a:latin typeface="+mn-ea"/>
                <a:cs typeface="江城圆体 400W" panose="020B0500000000000000" pitchFamily="34" charset="-122"/>
                <a:sym typeface="+mn-ea"/>
              </a:rPr>
              <a:t>Decay</a:t>
            </a:r>
            <a:r>
              <a:rPr kumimoji="1" lang="zh-CN" altLang="en-US" sz="2000" kern="100" dirty="0">
                <a:latin typeface="+mn-ea"/>
                <a:cs typeface="江城圆体 400W" panose="020B0500000000000000" pitchFamily="34" charset="-122"/>
                <a:sym typeface="+mn-ea"/>
              </a:rPr>
              <a:t> </a:t>
            </a:r>
            <a:r>
              <a:rPr kumimoji="1" lang="en-US" altLang="zh-CN" sz="2000" kern="100" dirty="0">
                <a:latin typeface="+mn-ea"/>
                <a:cs typeface="江城圆体 400W" panose="020B0500000000000000" pitchFamily="34" charset="-122"/>
                <a:sym typeface="+mn-ea"/>
              </a:rPr>
              <a:t>Muon</a:t>
            </a:r>
          </a:p>
          <a:p>
            <a:pPr algn="l">
              <a:lnSpc>
                <a:spcPct val="100000"/>
              </a:lnSpc>
            </a:pP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    </a:t>
            </a: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Negative</a:t>
            </a: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 </a:t>
            </a: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  <a:sym typeface="+mn-ea"/>
              </a:rPr>
              <a:t>Muon</a:t>
            </a:r>
            <a:endParaRPr kumimoji="1" lang="en-US" altLang="zh-CN" sz="24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5E1938F9-A5F7-B744-866D-B9B9885652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486421" y="5317470"/>
            <a:ext cx="309845" cy="2933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6A7B566-DFAC-4944-B12C-A3D931EF6BB1}"/>
              </a:ext>
            </a:extLst>
          </p:cNvPr>
          <p:cNvSpPr txBox="1"/>
          <p:nvPr/>
        </p:nvSpPr>
        <p:spPr>
          <a:xfrm>
            <a:off x="9878217" y="5233650"/>
            <a:ext cx="2874845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Spectrometer</a:t>
            </a:r>
            <a:r>
              <a:rPr kumimoji="1" lang="zh-CN" altLang="en-US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： </a:t>
            </a:r>
            <a:endParaRPr kumimoji="1" lang="en-US" altLang="zh-CN" sz="2400" kern="100" dirty="0">
              <a:solidFill>
                <a:srgbClr val="0000FF"/>
              </a:solidFill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kumimoji="1" lang="zh-CN" altLang="en-US" sz="2400" kern="100" dirty="0">
                <a:solidFill>
                  <a:srgbClr val="0000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rPr>
              <a:t>   </a:t>
            </a:r>
            <a:r>
              <a:rPr kumimoji="1" lang="en-US" altLang="zh-CN" sz="2000" kern="100" dirty="0" err="1">
                <a:effectLst/>
                <a:latin typeface="+mn-ea"/>
                <a:cs typeface="江城圆体 400W" panose="020B0500000000000000" pitchFamily="34" charset="-122"/>
                <a:sym typeface="+mn-ea"/>
              </a:rPr>
              <a:t>muSR</a:t>
            </a:r>
            <a:endParaRPr kumimoji="1" lang="en-US" altLang="zh-CN" sz="20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kumimoji="1" lang="zh-CN" altLang="en-US" sz="2000" kern="100" dirty="0">
                <a:latin typeface="+mn-ea"/>
                <a:cs typeface="江城圆体 400W" panose="020B0500000000000000" pitchFamily="34" charset="-122"/>
                <a:sym typeface="+mn-ea"/>
              </a:rPr>
              <a:t>   </a:t>
            </a:r>
            <a:r>
              <a:rPr kumimoji="1" lang="en-US" altLang="zh-CN" sz="2000" kern="100" dirty="0">
                <a:latin typeface="+mn-ea"/>
                <a:cs typeface="江城圆体 400W" panose="020B0500000000000000" pitchFamily="34" charset="-122"/>
                <a:sym typeface="+mn-ea"/>
              </a:rPr>
              <a:t>MIXE</a:t>
            </a:r>
            <a:endParaRPr kumimoji="1" lang="zh-CN" altLang="en-US" sz="20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755515" cy="602615"/>
            <a:chOff x="691" y="843"/>
            <a:chExt cx="748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00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Design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features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3.1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860160B-6EEB-464B-8D85-50B096B0769F}"/>
              </a:ext>
            </a:extLst>
          </p:cNvPr>
          <p:cNvSpPr txBox="1"/>
          <p:nvPr/>
        </p:nvSpPr>
        <p:spPr>
          <a:xfrm>
            <a:off x="1292022" y="1184526"/>
            <a:ext cx="8510270" cy="52014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Stand-alone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more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freedom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design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Thick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length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Copper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production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en-US" altLang="zh-CN" sz="20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Beamlines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Surface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Solenoid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focusing;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AI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optimized;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acceptance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Negative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by-product,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low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cost,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dedicated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 err="1"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kumimoji="1" lang="en-US" altLang="zh-CN" sz="2000" baseline="30000" dirty="0"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Decay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acceptance;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wide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applications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en-US" altLang="zh-CN" sz="20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 err="1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muSR</a:t>
            </a:r>
            <a:r>
              <a:rPr kumimoji="1" lang="zh-CN" altLang="en-US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spectrometer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Asymmetry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0.3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number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3024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units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53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50000090,50000077],&quot;65&quot;:[2023593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3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34"/>
  <p:tag name="KSO_WM_TEMPLATE_CATEGORY" val="custom"/>
  <p:tag name="KSO_WM_TEMPLATE_MASTER_TYPE" val="0"/>
  <p:tag name="KSO_WM_TEMPLATE_COLORSEQUENCE" val="1,2,3,4,5,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34"/>
  <p:tag name="KSO_WM_TEMPLATE_CATEGORY" val="custom"/>
  <p:tag name="KSO_WM_SLIDE_INDEX" val="1"/>
  <p:tag name="KSO_WM_SLIDE_ID" val="custom20235934_1"/>
  <p:tag name="KSO_WM_TEMPLATE_MASTER_TYPE" val="0"/>
  <p:tag name="KSO_WM_SLIDE_LAYOUT" val="a_f"/>
  <p:tag name="KSO_WM_SLIDE_LAYOUT_CNT" val="1_2"/>
  <p:tag name="KSO_WM_TEMPLATE_COLORSEQUENCE" val="1,2,3,4,5,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3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34"/>
  <p:tag name="KSO_WM_TEMPLATE_CATEGORY" val="custom"/>
  <p:tag name="KSO_WM_SLIDE_INDEX" val="4"/>
  <p:tag name="KSO_WM_SLIDE_ID" val="custom20235934_4"/>
  <p:tag name="KSO_WM_TEMPLATE_MASTER_TYPE" val="0"/>
  <p:tag name="KSO_WM_SLIDE_LAYOUT" val="a_l"/>
  <p:tag name="KSO_WM_SLIDE_LAYOUT_CNT" val="1_1"/>
  <p:tag name="KSO_WM_SLIDE_DIAGTYPE" val="l"/>
  <p:tag name="KSO_WM_TEMPLATE_COLORSEQUENCE" val="1,2,3,4,5,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5934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83_1*i*2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83_1*i*3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83_1*i*4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83_1*i*5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83_1*i*6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83_1*i*7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  <p:tag name="RESOURCE_RECORD_KEY" val="{&quot;29&quot;:[50000077],&quot;65&quot;:[20235934]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5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420.2*377.05"/>
  <p:tag name="KSO_WM_SLIDE_POSITION" val="468.05*124.75"/>
  <p:tag name="KSO_WM_TAG_VERSION" val="3.0"/>
  <p:tag name="KSO_WM_BEAUTIFY_FLAG" val="#wm#"/>
  <p:tag name="KSO_WM_TEMPLATE_CATEGORY" val="custom"/>
  <p:tag name="KSO_WM_TEMPLATE_INDEX" val="20234953"/>
  <p:tag name="KSO_WM_SLIDE_LAYOUT" val="a_d_h"/>
  <p:tag name="KSO_WM_SLIDE_LAYOUT_CNT" val="1_2_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3_1*i*1"/>
  <p:tag name="KSO_WM_TEMPLATE_CATEGORY" val="custom"/>
  <p:tag name="KSO_WM_TEMPLATE_INDEX" val="20234953"/>
  <p:tag name="KSO_WM_UNIT_LAYERLEVEL" val="1"/>
  <p:tag name="KSO_WM_TAG_VERSION" val="3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5_2*l_h_a*1_1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DIAGRAM_MAX_ITEMCNT" val="6"/>
  <p:tag name="KSO_WM_DIAGRAM_MIN_ITEMCNT" val="2"/>
  <p:tag name="KSO_WM_DIAGRAM_VIRTUALLY_FRAME" val="{&quot;height&quot;:331.05000000000007,&quot;left&quot;:65.61242736335808,&quot;top&quot;:154.0323622047244,&quot;width&quot;:830.424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5_2*l_h_a*1_1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DIAGRAM_MAX_ITEMCNT" val="6"/>
  <p:tag name="KSO_WM_DIAGRAM_MIN_ITEMCNT" val="2"/>
  <p:tag name="KSO_WM_DIAGRAM_VIRTUALLY_FRAME" val="{&quot;height&quot;:331.05000000000007,&quot;left&quot;:65.61242736335808,&quot;top&quot;:154.0323622047244,&quot;width&quot;:830.424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5_2*l_h_a*1_1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DIAGRAM_MAX_ITEMCNT" val="6"/>
  <p:tag name="KSO_WM_DIAGRAM_MIN_ITEMCNT" val="2"/>
  <p:tag name="KSO_WM_DIAGRAM_VIRTUALLY_FRAME" val="{&quot;height&quot;:331.05000000000007,&quot;left&quot;:65.61242736335808,&quot;top&quot;:154.0323622047244,&quot;width&quot;:830.424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5_2*l_h_a*1_1_1"/>
  <p:tag name="KSO_WM_TEMPLATE_CATEGORY" val="diagram"/>
  <p:tag name="KSO_WM_TEMPLATE_INDEX" val="20231015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4"/>
  <p:tag name="KSO_WM_DIAGRAM_MAX_ITEMCNT" val="6"/>
  <p:tag name="KSO_WM_DIAGRAM_MIN_ITEMCNT" val="2"/>
  <p:tag name="KSO_WM_DIAGRAM_VIRTUALLY_FRAME" val="{&quot;height&quot;:331.05000000000007,&quot;left&quot;:65.61242736335808,&quot;top&quot;:154.0323622047244,&quot;width&quot;:830.424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  <p:tag name="RESOURCE_RECORD_KEY" val="{&quot;29&quot;:[50000077],&quot;65&quot;:[20235934]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3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3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3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333333"/>
      </a:dk1>
      <a:lt1>
        <a:srgbClr val="FFFFFF"/>
      </a:lt1>
      <a:dk2>
        <a:srgbClr val="031A2F"/>
      </a:dk2>
      <a:lt2>
        <a:srgbClr val="E6EFFE"/>
      </a:lt2>
      <a:accent1>
        <a:srgbClr val="3758FB"/>
      </a:accent1>
      <a:accent2>
        <a:srgbClr val="419BFD"/>
      </a:accent2>
      <a:accent3>
        <a:srgbClr val="6542FC"/>
      </a:accent3>
      <a:accent4>
        <a:srgbClr val="9B42FC"/>
      </a:accent4>
      <a:accent5>
        <a:srgbClr val="D042FC"/>
      </a:accent5>
      <a:accent6>
        <a:srgbClr val="FB43CB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1130</Words>
  <Application>Microsoft Macintosh PowerPoint</Application>
  <PresentationFormat>宽屏</PresentationFormat>
  <Paragraphs>310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等线</vt:lpstr>
      <vt:lpstr>华文新魏</vt:lpstr>
      <vt:lpstr>楷体</vt:lpstr>
      <vt:lpstr>宋体</vt:lpstr>
      <vt:lpstr>微软雅黑</vt:lpstr>
      <vt:lpstr>Roboto</vt:lpstr>
      <vt:lpstr>Abadi</vt:lpstr>
      <vt:lpstr>Arial</vt:lpstr>
      <vt:lpstr>Calibri</vt:lpstr>
      <vt:lpstr>Garamond</vt:lpstr>
      <vt:lpstr>Impact</vt:lpstr>
      <vt:lpstr>Segoe Print</vt:lpstr>
      <vt:lpstr>Times New Roman</vt:lpstr>
      <vt:lpstr>Wingdings</vt:lpstr>
      <vt:lpstr>1_Office 主题​​</vt:lpstr>
      <vt:lpstr>Overview of MELODY</vt:lpstr>
      <vt:lpstr>Outlines</vt:lpstr>
      <vt:lpstr>China Spallation Neutron Source</vt:lpstr>
      <vt:lpstr>China Spallation Neutron Source（CSNS）</vt:lpstr>
      <vt:lpstr>CSNS II Project (Approved on Jan. 11, 2024)</vt:lpstr>
      <vt:lpstr>Chinese Muon Community</vt:lpstr>
      <vt:lpstr>Architectural Design of MELODY</vt:lpstr>
      <vt:lpstr>Overview Of MELODY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MELODY</dc:title>
  <dc:creator/>
  <cp:lastModifiedBy>Yu Bao</cp:lastModifiedBy>
  <cp:revision>85</cp:revision>
  <dcterms:created xsi:type="dcterms:W3CDTF">2024-12-28T00:11:00Z</dcterms:created>
  <dcterms:modified xsi:type="dcterms:W3CDTF">2025-01-09T17:03:22Z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/>
  </property>
</Properties>
</file>