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3" r:id="rId2"/>
    <p:sldId id="264" r:id="rId3"/>
    <p:sldId id="433" r:id="rId4"/>
    <p:sldId id="453" r:id="rId5"/>
    <p:sldId id="378" r:id="rId6"/>
    <p:sldId id="435" r:id="rId7"/>
    <p:sldId id="265" r:id="rId8"/>
    <p:sldId id="258" r:id="rId9"/>
    <p:sldId id="262" r:id="rId10"/>
    <p:sldId id="256" r:id="rId11"/>
    <p:sldId id="436" r:id="rId12"/>
    <p:sldId id="257" r:id="rId13"/>
    <p:sldId id="437" r:id="rId14"/>
    <p:sldId id="440" r:id="rId15"/>
    <p:sldId id="441" r:id="rId16"/>
    <p:sldId id="438" r:id="rId17"/>
    <p:sldId id="423" r:id="rId18"/>
    <p:sldId id="442" r:id="rId19"/>
    <p:sldId id="443" r:id="rId20"/>
    <p:sldId id="447" r:id="rId21"/>
    <p:sldId id="368" r:id="rId22"/>
    <p:sldId id="448" r:id="rId23"/>
    <p:sldId id="450" r:id="rId24"/>
    <p:sldId id="515" r:id="rId25"/>
    <p:sldId id="451" r:id="rId26"/>
    <p:sldId id="445" r:id="rId27"/>
    <p:sldId id="449" r:id="rId28"/>
    <p:sldId id="519" r:id="rId29"/>
    <p:sldId id="520" r:id="rId30"/>
    <p:sldId id="268" r:id="rId31"/>
    <p:sldId id="514" r:id="rId32"/>
    <p:sldId id="516" r:id="rId33"/>
    <p:sldId id="517" r:id="rId34"/>
    <p:sldId id="518" r:id="rId35"/>
    <p:sldId id="444" r:id="rId36"/>
    <p:sldId id="446" r:id="rId37"/>
    <p:sldId id="259" r:id="rId38"/>
    <p:sldId id="452"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0033CC"/>
    <a:srgbClr val="0066FF"/>
    <a:srgbClr val="003399"/>
    <a:srgbClr val="0066CC"/>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7" autoAdjust="0"/>
    <p:restoredTop sz="86388" autoAdjust="0"/>
  </p:normalViewPr>
  <p:slideViewPr>
    <p:cSldViewPr snapToGrid="0">
      <p:cViewPr varScale="1">
        <p:scale>
          <a:sx n="55" d="100"/>
          <a:sy n="55" d="100"/>
        </p:scale>
        <p:origin x="620"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B7431-68BA-4DF5-BBA4-05C0882B1481}" type="datetimeFigureOut">
              <a:rPr lang="en-GB" smtClean="0"/>
              <a:t>10/01/2025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51F47-F73B-4CB6-9ED7-C317454CD528}" type="slidenum">
              <a:rPr lang="en-GB" smtClean="0"/>
              <a:t>‹#›</a:t>
            </a:fld>
            <a:endParaRPr lang="en-GB"/>
          </a:p>
        </p:txBody>
      </p:sp>
    </p:spTree>
    <p:extLst>
      <p:ext uri="{BB962C8B-B14F-4D97-AF65-F5344CB8AC3E}">
        <p14:creationId xmlns:p14="http://schemas.microsoft.com/office/powerpoint/2010/main" val="178041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1F7CC655-B054-858D-A645-D80B4F778D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A1F73C-5DBF-4C3C-81F0-966D4B8E5F66}" type="slidenum">
              <a:rPr lang="en-US" altLang="en-US" smtClean="0"/>
              <a:pPr>
                <a:spcBef>
                  <a:spcPct val="0"/>
                </a:spcBef>
              </a:pPr>
              <a:t>1</a:t>
            </a:fld>
            <a:endParaRPr lang="en-US" altLang="en-US" dirty="0"/>
          </a:p>
        </p:txBody>
      </p:sp>
      <p:sp>
        <p:nvSpPr>
          <p:cNvPr id="4099" name="Rectangle 2">
            <a:extLst>
              <a:ext uri="{FF2B5EF4-FFF2-40B4-BE49-F238E27FC236}">
                <a16:creationId xmlns:a16="http://schemas.microsoft.com/office/drawing/2014/main" id="{04E1BBBD-07A8-DBF1-B5A0-D140C18F81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a:extLst>
              <a:ext uri="{FF2B5EF4-FFF2-40B4-BE49-F238E27FC236}">
                <a16:creationId xmlns:a16="http://schemas.microsoft.com/office/drawing/2014/main" id="{7F68151F-EFBF-6CFC-8297-D189651B7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dirty="0"/>
              <a:t>Thanks to Profs. Yu Bao, Jie Ma, Yang Li, H. Luo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I. Parameters obtained by the fits with the modified Curie-Weiss form χ = C/(T − </a:t>
            </a:r>
            <a:r>
              <a:rPr lang="en-GB" dirty="0" err="1"/>
              <a:t>θp</a:t>
            </a:r>
            <a:r>
              <a:rPr lang="en-GB" dirty="0"/>
              <a:t>) + χ0 to the averaged magnetic susceptibility data {χ(B ) + 2χ(B⊥)}/3 at T &gt; 100 K, where χ(B ) and χ(B⊥) were measured, respectively, in external fields of 1 T applied parallel and perpendicular to the samples of CeRh1−xPdxSn preferentially oriented along the c axis. </a:t>
            </a:r>
            <a:r>
              <a:rPr lang="en-GB" dirty="0" err="1"/>
              <a:t>μeff</a:t>
            </a:r>
            <a:r>
              <a:rPr lang="en-GB" dirty="0"/>
              <a:t>, </a:t>
            </a:r>
            <a:r>
              <a:rPr lang="en-GB" dirty="0" err="1"/>
              <a:t>θp</a:t>
            </a:r>
            <a:r>
              <a:rPr lang="en-GB" dirty="0"/>
              <a:t>, and χ0 are the effective magnetic moment, paramagnetic Curie temperature, and temperature independent term, respectively</a:t>
            </a:r>
          </a:p>
        </p:txBody>
      </p:sp>
      <p:sp>
        <p:nvSpPr>
          <p:cNvPr id="4" name="Slide Number Placeholder 3"/>
          <p:cNvSpPr>
            <a:spLocks noGrp="1"/>
          </p:cNvSpPr>
          <p:nvPr>
            <p:ph type="sldNum" sz="quarter" idx="5"/>
          </p:nvPr>
        </p:nvSpPr>
        <p:spPr/>
        <p:txBody>
          <a:bodyPr/>
          <a:lstStyle/>
          <a:p>
            <a:fld id="{B8C51F47-F73B-4CB6-9ED7-C317454CD528}" type="slidenum">
              <a:rPr lang="en-GB" smtClean="0"/>
              <a:t>13</a:t>
            </a:fld>
            <a:endParaRPr lang="en-GB"/>
          </a:p>
        </p:txBody>
      </p:sp>
    </p:spTree>
    <p:extLst>
      <p:ext uri="{BB962C8B-B14F-4D97-AF65-F5344CB8AC3E}">
        <p14:creationId xmlns:p14="http://schemas.microsoft.com/office/powerpoint/2010/main" val="363379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therefore anticipate that the broad peak in the specific heat arises from short-range magnetic correlations, reflecting the fact that the system is close to a magnetic QCP. On the other hand, in a gapless QSL, a linear increase in magnetic specific heat is expected at low temperatures [45]</a:t>
            </a:r>
          </a:p>
        </p:txBody>
      </p:sp>
      <p:sp>
        <p:nvSpPr>
          <p:cNvPr id="4" name="Slide Number Placeholder 3"/>
          <p:cNvSpPr>
            <a:spLocks noGrp="1"/>
          </p:cNvSpPr>
          <p:nvPr>
            <p:ph type="sldNum" sz="quarter" idx="5"/>
          </p:nvPr>
        </p:nvSpPr>
        <p:spPr/>
        <p:txBody>
          <a:bodyPr/>
          <a:lstStyle/>
          <a:p>
            <a:fld id="{B8C51F47-F73B-4CB6-9ED7-C317454CD528}" type="slidenum">
              <a:rPr lang="en-GB" smtClean="0"/>
              <a:t>14</a:t>
            </a:fld>
            <a:endParaRPr lang="en-GB"/>
          </a:p>
        </p:txBody>
      </p:sp>
    </p:spTree>
    <p:extLst>
      <p:ext uri="{BB962C8B-B14F-4D97-AF65-F5344CB8AC3E}">
        <p14:creationId xmlns:p14="http://schemas.microsoft.com/office/powerpoint/2010/main" val="114188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Wingdings" panose="05000000000000000000" pitchFamily="2" charset="2"/>
              <a:buChar char="v"/>
            </a:pPr>
            <a:r>
              <a:rPr lang="en-GB"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Tmax</a:t>
            </a:r>
            <a:r>
              <a:rPr lang="en-GB"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increases linearly with increasing the field parallel and perpendicular to the c-axis. </a:t>
            </a:r>
          </a:p>
          <a:p>
            <a:pPr marL="285750" indent="-285750" algn="just">
              <a:buFont typeface="Wingdings" panose="05000000000000000000" pitchFamily="2" charset="2"/>
              <a:buChar char="v"/>
            </a:pPr>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v"/>
            </a:pPr>
            <a:r>
              <a:rPr lang="en-GB"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This suggests Zeeman splitting of the Ce ground state doublet, where at zero field, the splitting could arise from the fluctuating internal field due to short-range order. </a:t>
            </a:r>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8C51F47-F73B-4CB6-9ED7-C317454CD528}" type="slidenum">
              <a:rPr lang="en-GB" smtClean="0"/>
              <a:t>15</a:t>
            </a:fld>
            <a:endParaRPr lang="en-GB"/>
          </a:p>
        </p:txBody>
      </p:sp>
    </p:spTree>
    <p:extLst>
      <p:ext uri="{BB962C8B-B14F-4D97-AF65-F5344CB8AC3E}">
        <p14:creationId xmlns:p14="http://schemas.microsoft.com/office/powerpoint/2010/main" val="66666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GB" sz="1200" b="1" kern="0" dirty="0">
                <a:solidFill>
                  <a:sysClr val="windowText" lastClr="000000"/>
                </a:solidFill>
                <a:latin typeface="Times New Roman" pitchFamily="18" charset="0"/>
                <a:cs typeface="Times New Roman" pitchFamily="18" charset="0"/>
              </a:rPr>
              <a:t>magnetic moment 3.2 x proton </a:t>
            </a:r>
          </a:p>
          <a:p>
            <a:pPr algn="ctr">
              <a:defRPr/>
            </a:pPr>
            <a:r>
              <a:rPr lang="en-GB" sz="1200" b="1" kern="0" dirty="0">
                <a:solidFill>
                  <a:sysClr val="windowText" lastClr="000000"/>
                </a:solidFill>
                <a:latin typeface="Times New Roman" pitchFamily="18" charset="0"/>
                <a:cs typeface="Times New Roman" pitchFamily="18" charset="0"/>
              </a:rPr>
              <a:t>Decay into positron, </a:t>
            </a:r>
            <a:r>
              <a:rPr lang="en-GB" sz="1200" b="1" kern="0" dirty="0">
                <a:solidFill>
                  <a:sysClr val="windowText" lastClr="000000"/>
                </a:solidFill>
                <a:latin typeface="Times New Roman" pitchFamily="18" charset="0"/>
                <a:cs typeface="Times New Roman" pitchFamily="18" charset="0"/>
                <a:sym typeface="Symbol"/>
              </a:rPr>
              <a:t> ~ 2.2 s</a:t>
            </a:r>
            <a:r>
              <a:rPr lang="en-GB" sz="1200" b="1" kern="0" dirty="0">
                <a:solidFill>
                  <a:sysClr val="windowText" lastClr="000000"/>
                </a:solidFill>
                <a:latin typeface="Times New Roman" pitchFamily="18" charset="0"/>
                <a:cs typeface="Times New Roman" pitchFamily="18" charset="0"/>
              </a:rPr>
              <a:t> </a:t>
            </a:r>
            <a:endParaRPr lang="en-GB" sz="1100" kern="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B8C51F47-F73B-4CB6-9ED7-C317454CD528}" type="slidenum">
              <a:rPr lang="en-GB" smtClean="0"/>
              <a:t>16</a:t>
            </a:fld>
            <a:endParaRPr lang="en-GB"/>
          </a:p>
        </p:txBody>
      </p:sp>
    </p:spTree>
    <p:extLst>
      <p:ext uri="{BB962C8B-B14F-4D97-AF65-F5344CB8AC3E}">
        <p14:creationId xmlns:p14="http://schemas.microsoft.com/office/powerpoint/2010/main" val="187360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322718A-427D-6F2C-4C2F-80A8DA7598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4798992A-7BB4-3F05-8AF9-13D09877F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err="1"/>
              <a:t>Abg</a:t>
            </a:r>
            <a:r>
              <a:rPr lang="en-GB" altLang="en-US" dirty="0"/>
              <a:t>=0.117</a:t>
            </a:r>
          </a:p>
          <a:p>
            <a:pPr marL="285750" indent="-285750" algn="just">
              <a:buFont typeface="Wingdings" panose="05000000000000000000" pitchFamily="2" charset="2"/>
              <a:buChar char="v"/>
            </a:pPr>
            <a:r>
              <a:rPr lang="en-US" sz="1200" b="1" i="0" dirty="0">
                <a:solidFill>
                  <a:srgbClr val="FF0000"/>
                </a:solidFill>
                <a:effectLst/>
                <a:latin typeface="Times New Roman" panose="02020603050405020304" pitchFamily="18" charset="0"/>
                <a:cs typeface="Times New Roman" panose="02020603050405020304" pitchFamily="18" charset="0"/>
              </a:rPr>
              <a:t>Region I- </a:t>
            </a:r>
            <a:r>
              <a:rPr lang="el-GR" sz="1200" b="0" i="0" dirty="0">
                <a:solidFill>
                  <a:srgbClr val="000000"/>
                </a:solidFill>
                <a:effectLst/>
                <a:latin typeface="Times New Roman" panose="02020603050405020304" pitchFamily="18" charset="0"/>
                <a:cs typeface="Times New Roman" panose="02020603050405020304" pitchFamily="18" charset="0"/>
              </a:rPr>
              <a:t>λ</a:t>
            </a:r>
            <a:r>
              <a:rPr lang="en-US" sz="1200" dirty="0">
                <a:solidFill>
                  <a:srgbClr val="000000"/>
                </a:solidFill>
                <a:latin typeface="Times New Roman" panose="02020603050405020304" pitchFamily="18" charset="0"/>
                <a:cs typeface="Times New Roman" panose="02020603050405020304" pitchFamily="18" charset="0"/>
              </a:rPr>
              <a:t> </a:t>
            </a:r>
            <a:r>
              <a:rPr lang="en-US" sz="1200" b="0" i="0" dirty="0">
                <a:solidFill>
                  <a:srgbClr val="000000"/>
                </a:solidFill>
                <a:effectLst/>
                <a:latin typeface="Times New Roman" panose="02020603050405020304" pitchFamily="18" charset="0"/>
                <a:cs typeface="Times New Roman" panose="02020603050405020304" pitchFamily="18" charset="0"/>
              </a:rPr>
              <a:t>hardly dependent on temperature </a:t>
            </a:r>
            <a:r>
              <a:rPr lang="en-US" sz="1200" b="0" i="0" dirty="0">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200" b="0" i="0" dirty="0">
                <a:solidFill>
                  <a:srgbClr val="000000"/>
                </a:solidFill>
                <a:effectLst/>
                <a:latin typeface="Times New Roman" panose="02020603050405020304" pitchFamily="18" charset="0"/>
                <a:cs typeface="Times New Roman" panose="02020603050405020304" pitchFamily="18" charset="0"/>
              </a:rPr>
              <a:t> the system is close to its </a:t>
            </a:r>
            <a:r>
              <a:rPr lang="en-US" sz="1200" b="1" i="0" dirty="0">
                <a:solidFill>
                  <a:srgbClr val="000000"/>
                </a:solidFill>
                <a:effectLst/>
                <a:latin typeface="Times New Roman" panose="02020603050405020304" pitchFamily="18" charset="0"/>
                <a:cs typeface="Times New Roman" panose="02020603050405020304" pitchFamily="18" charset="0"/>
              </a:rPr>
              <a:t>paramagnetic limit</a:t>
            </a:r>
            <a:r>
              <a:rPr lang="en-US" sz="1200" b="0" i="0" dirty="0">
                <a:solidFill>
                  <a:srgbClr val="000000"/>
                </a:solidFill>
                <a:effectLst/>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1200" b="1" i="0" dirty="0">
                <a:solidFill>
                  <a:srgbClr val="FF0000"/>
                </a:solidFill>
                <a:effectLst/>
                <a:latin typeface="Times New Roman" panose="02020603050405020304" pitchFamily="18" charset="0"/>
                <a:cs typeface="Times New Roman" panose="02020603050405020304" pitchFamily="18" charset="0"/>
              </a:rPr>
              <a:t>Region II- </a:t>
            </a:r>
            <a:r>
              <a:rPr lang="en-US" sz="1200" b="0" i="0" dirty="0">
                <a:solidFill>
                  <a:srgbClr val="000000"/>
                </a:solidFill>
                <a:effectLst/>
                <a:latin typeface="Times New Roman" panose="02020603050405020304" pitchFamily="18" charset="0"/>
                <a:cs typeface="Times New Roman" panose="02020603050405020304" pitchFamily="18" charset="0"/>
              </a:rPr>
              <a:t>Crossover- </a:t>
            </a:r>
            <a:r>
              <a:rPr lang="en-US" sz="1200" b="0" i="1" dirty="0">
                <a:solidFill>
                  <a:srgbClr val="000000"/>
                </a:solidFill>
                <a:effectLst/>
                <a:latin typeface="Times New Roman" panose="02020603050405020304" pitchFamily="18" charset="0"/>
                <a:cs typeface="Times New Roman" panose="02020603050405020304" pitchFamily="18" charset="0"/>
              </a:rPr>
              <a:t>λ </a:t>
            </a:r>
            <a:r>
              <a:rPr lang="en-US" sz="1200" b="0" i="0" dirty="0">
                <a:solidFill>
                  <a:srgbClr val="000000"/>
                </a:solidFill>
                <a:effectLst/>
                <a:latin typeface="Times New Roman" panose="02020603050405020304" pitchFamily="18" charset="0"/>
                <a:cs typeface="Times New Roman" panose="02020603050405020304" pitchFamily="18" charset="0"/>
              </a:rPr>
              <a:t>increases steeply with the decrease of temperature</a:t>
            </a:r>
            <a:r>
              <a:rPr lang="en-US" sz="1200" b="0" i="0" dirty="0">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200" b="0" i="0" dirty="0">
                <a:solidFill>
                  <a:srgbClr val="000000"/>
                </a:solidFill>
                <a:effectLst/>
                <a:latin typeface="Times New Roman" panose="02020603050405020304" pitchFamily="18" charset="0"/>
                <a:cs typeface="Times New Roman" panose="02020603050405020304" pitchFamily="18" charset="0"/>
              </a:rPr>
              <a:t>evidence for a </a:t>
            </a:r>
            <a:r>
              <a:rPr lang="en-US" sz="1200" b="1" i="0" dirty="0">
                <a:solidFill>
                  <a:srgbClr val="000000"/>
                </a:solidFill>
                <a:effectLst/>
                <a:latin typeface="Times New Roman" panose="02020603050405020304" pitchFamily="18" charset="0"/>
                <a:cs typeface="Times New Roman" panose="02020603050405020304" pitchFamily="18" charset="0"/>
              </a:rPr>
              <a:t>slowing down of the spin dynamics, likely resulting from the building up of short-range correlations</a:t>
            </a:r>
            <a:r>
              <a:rPr lang="en-US" sz="1200" b="0" i="0" dirty="0">
                <a:solidFill>
                  <a:srgbClr val="000000"/>
                </a:solidFill>
                <a:effectLst/>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1200" b="1" dirty="0">
                <a:solidFill>
                  <a:srgbClr val="FF0000"/>
                </a:solidFill>
                <a:latin typeface="Times New Roman" panose="02020603050405020304" pitchFamily="18" charset="0"/>
                <a:cs typeface="Times New Roman" panose="02020603050405020304" pitchFamily="18" charset="0"/>
              </a:rPr>
              <a:t>Region III- </a:t>
            </a:r>
            <a:r>
              <a:rPr lang="en-US" sz="1200" b="0" i="1" dirty="0">
                <a:solidFill>
                  <a:srgbClr val="000000"/>
                </a:solidFill>
                <a:effectLst/>
                <a:latin typeface="Times New Roman" panose="02020603050405020304" pitchFamily="18" charset="0"/>
                <a:cs typeface="Times New Roman" panose="02020603050405020304" pitchFamily="18" charset="0"/>
              </a:rPr>
              <a:t>λ</a:t>
            </a:r>
            <a:r>
              <a:rPr lang="en-US" sz="1200" b="0" i="0" dirty="0">
                <a:solidFill>
                  <a:srgbClr val="000000"/>
                </a:solidFill>
                <a:effectLst/>
                <a:latin typeface="Times New Roman" panose="02020603050405020304" pitchFamily="18" charset="0"/>
                <a:cs typeface="Times New Roman" panose="02020603050405020304" pitchFamily="18" charset="0"/>
              </a:rPr>
              <a:t>(</a:t>
            </a:r>
            <a:r>
              <a:rPr lang="en-US" sz="1200" b="0" i="1" dirty="0">
                <a:solidFill>
                  <a:srgbClr val="000000"/>
                </a:solidFill>
                <a:effectLst/>
                <a:latin typeface="Times New Roman" panose="02020603050405020304" pitchFamily="18" charset="0"/>
                <a:cs typeface="Times New Roman" panose="02020603050405020304" pitchFamily="18" charset="0"/>
              </a:rPr>
              <a:t>T</a:t>
            </a:r>
            <a:r>
              <a:rPr lang="en-US" sz="1200" b="0" i="0" dirty="0">
                <a:solidFill>
                  <a:srgbClr val="000000"/>
                </a:solidFill>
                <a:effectLst/>
                <a:latin typeface="Times New Roman" panose="02020603050405020304" pitchFamily="18" charset="0"/>
                <a:cs typeface="Times New Roman" panose="02020603050405020304" pitchFamily="18" charset="0"/>
              </a:rPr>
              <a:t>) levels off </a:t>
            </a:r>
            <a:r>
              <a:rPr lang="en-US" sz="1200" b="0" i="0" dirty="0">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200" b="0" i="0" dirty="0">
                <a:solidFill>
                  <a:srgbClr val="000000"/>
                </a:solidFill>
                <a:effectLst/>
                <a:latin typeface="Times New Roman" panose="02020603050405020304" pitchFamily="18" charset="0"/>
                <a:cs typeface="Times New Roman" panose="02020603050405020304" pitchFamily="18" charset="0"/>
              </a:rPr>
              <a:t>slow changes with temperature without a critical </a:t>
            </a:r>
            <a:r>
              <a:rPr lang="en-US" sz="1200" b="1" i="0" dirty="0">
                <a:solidFill>
                  <a:srgbClr val="000000"/>
                </a:solidFill>
                <a:effectLst/>
                <a:latin typeface="Times New Roman" panose="02020603050405020304" pitchFamily="18" charset="0"/>
                <a:cs typeface="Times New Roman" panose="02020603050405020304" pitchFamily="18" charset="0"/>
              </a:rPr>
              <a:t>slowing down of the electronic spin fluctu</a:t>
            </a:r>
            <a:r>
              <a:rPr lang="en-US" sz="1200" b="1" dirty="0">
                <a:latin typeface="Times New Roman" panose="02020603050405020304" pitchFamily="18" charset="0"/>
                <a:cs typeface="Times New Roman" panose="02020603050405020304" pitchFamily="18" charset="0"/>
              </a:rPr>
              <a:t>ations</a:t>
            </a:r>
            <a:r>
              <a:rPr lang="en-US"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1200" b="1" dirty="0">
                <a:solidFill>
                  <a:srgbClr val="058523"/>
                </a:solidFill>
                <a:latin typeface="Times New Roman" panose="02020603050405020304" pitchFamily="18" charset="0"/>
                <a:cs typeface="Times New Roman" panose="02020603050405020304" pitchFamily="18" charset="0"/>
              </a:rPr>
              <a:t>This constant low-temperature behavior of </a:t>
            </a:r>
            <a:r>
              <a:rPr lang="en-US" sz="1200" b="1" i="1" dirty="0">
                <a:solidFill>
                  <a:srgbClr val="058523"/>
                </a:solidFill>
                <a:latin typeface="Times New Roman" panose="02020603050405020304" pitchFamily="18" charset="0"/>
                <a:cs typeface="Times New Roman" panose="02020603050405020304" pitchFamily="18" charset="0"/>
              </a:rPr>
              <a:t>λ </a:t>
            </a:r>
            <a:r>
              <a:rPr lang="en-US" sz="1200" b="1" dirty="0">
                <a:solidFill>
                  <a:srgbClr val="058523"/>
                </a:solidFill>
                <a:latin typeface="Times New Roman" panose="02020603050405020304" pitchFamily="18" charset="0"/>
                <a:cs typeface="Times New Roman" panose="02020603050405020304" pitchFamily="18" charset="0"/>
              </a:rPr>
              <a:t>is an universal characteristic of several SL candidates.</a:t>
            </a:r>
            <a:endParaRPr lang="en-IN" sz="1200" b="1" dirty="0">
              <a:solidFill>
                <a:srgbClr val="058523"/>
              </a:solidFill>
              <a:latin typeface="Times New Roman" panose="02020603050405020304" pitchFamily="18" charset="0"/>
              <a:cs typeface="Times New Roman" panose="02020603050405020304" pitchFamily="18" charset="0"/>
            </a:endParaRPr>
          </a:p>
          <a:p>
            <a:pPr eaLnBrk="1" hangingPunct="1">
              <a:spcBef>
                <a:spcPct val="0"/>
              </a:spcBef>
            </a:pPr>
            <a:endParaRPr lang="en-GB" altLang="en-US" dirty="0"/>
          </a:p>
        </p:txBody>
      </p:sp>
      <p:sp>
        <p:nvSpPr>
          <p:cNvPr id="11268" name="Slide Number Placeholder 3">
            <a:extLst>
              <a:ext uri="{FF2B5EF4-FFF2-40B4-BE49-F238E27FC236}">
                <a16:creationId xmlns:a16="http://schemas.microsoft.com/office/drawing/2014/main" id="{91225A4D-0A49-A8F1-A4ED-45A5E03340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03275" indent="-307975">
              <a:spcBef>
                <a:spcPct val="30000"/>
              </a:spcBef>
              <a:defRPr sz="1200">
                <a:solidFill>
                  <a:schemeClr val="tx1"/>
                </a:solidFill>
                <a:latin typeface="Calibri" panose="020F0502020204030204" pitchFamily="34" charset="0"/>
              </a:defRPr>
            </a:lvl2pPr>
            <a:lvl3pPr marL="1236663" indent="-246063">
              <a:spcBef>
                <a:spcPct val="30000"/>
              </a:spcBef>
              <a:defRPr sz="1200">
                <a:solidFill>
                  <a:schemeClr val="tx1"/>
                </a:solidFill>
                <a:latin typeface="Calibri" panose="020F0502020204030204" pitchFamily="34" charset="0"/>
              </a:defRPr>
            </a:lvl3pPr>
            <a:lvl4pPr marL="1731963" indent="-246063">
              <a:spcBef>
                <a:spcPct val="30000"/>
              </a:spcBef>
              <a:defRPr sz="1200">
                <a:solidFill>
                  <a:schemeClr val="tx1"/>
                </a:solidFill>
                <a:latin typeface="Calibri" panose="020F0502020204030204" pitchFamily="34" charset="0"/>
              </a:defRPr>
            </a:lvl4pPr>
            <a:lvl5pPr marL="2227263" indent="-246063">
              <a:spcBef>
                <a:spcPct val="30000"/>
              </a:spcBef>
              <a:defRPr sz="1200">
                <a:solidFill>
                  <a:schemeClr val="tx1"/>
                </a:solidFill>
                <a:latin typeface="Calibri" panose="020F0502020204030204" pitchFamily="34" charset="0"/>
              </a:defRPr>
            </a:lvl5pPr>
            <a:lvl6pPr marL="2684463" indent="-246063" eaLnBrk="0" fontAlgn="base" hangingPunct="0">
              <a:spcBef>
                <a:spcPct val="30000"/>
              </a:spcBef>
              <a:spcAft>
                <a:spcPct val="0"/>
              </a:spcAft>
              <a:defRPr sz="1200">
                <a:solidFill>
                  <a:schemeClr val="tx1"/>
                </a:solidFill>
                <a:latin typeface="Calibri" panose="020F0502020204030204" pitchFamily="34" charset="0"/>
              </a:defRPr>
            </a:lvl6pPr>
            <a:lvl7pPr marL="3141663" indent="-246063" eaLnBrk="0" fontAlgn="base" hangingPunct="0">
              <a:spcBef>
                <a:spcPct val="30000"/>
              </a:spcBef>
              <a:spcAft>
                <a:spcPct val="0"/>
              </a:spcAft>
              <a:defRPr sz="1200">
                <a:solidFill>
                  <a:schemeClr val="tx1"/>
                </a:solidFill>
                <a:latin typeface="Calibri" panose="020F0502020204030204" pitchFamily="34" charset="0"/>
              </a:defRPr>
            </a:lvl7pPr>
            <a:lvl8pPr marL="3598863" indent="-246063" eaLnBrk="0" fontAlgn="base" hangingPunct="0">
              <a:spcBef>
                <a:spcPct val="30000"/>
              </a:spcBef>
              <a:spcAft>
                <a:spcPct val="0"/>
              </a:spcAft>
              <a:defRPr sz="1200">
                <a:solidFill>
                  <a:schemeClr val="tx1"/>
                </a:solidFill>
                <a:latin typeface="Calibri" panose="020F0502020204030204" pitchFamily="34" charset="0"/>
              </a:defRPr>
            </a:lvl8pPr>
            <a:lvl9pPr marL="4056063" indent="-2460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41435B-C18D-4553-960E-5AAC97615050}" type="slidenum">
              <a:rPr lang="en-US" altLang="en-US" smtClean="0"/>
              <a:pPr>
                <a:spcBef>
                  <a:spcPct val="0"/>
                </a:spcBef>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58523"/>
                </a:solidFill>
                <a:effectLst/>
                <a:latin typeface="Times New Roman" panose="02020603050405020304" pitchFamily="18" charset="0"/>
                <a:cs typeface="Times New Roman" panose="02020603050405020304" pitchFamily="18" charset="0"/>
              </a:rPr>
              <a:t>The LF-</a:t>
            </a:r>
            <a:r>
              <a:rPr lang="en-US" sz="1200" b="1" i="1" dirty="0">
                <a:solidFill>
                  <a:srgbClr val="058523"/>
                </a:solidFill>
                <a:effectLst/>
                <a:latin typeface="Times New Roman" panose="02020603050405020304" pitchFamily="18" charset="0"/>
                <a:cs typeface="Times New Roman" panose="02020603050405020304" pitchFamily="18" charset="0"/>
              </a:rPr>
              <a:t>µ</a:t>
            </a:r>
            <a:r>
              <a:rPr lang="en-US" sz="1200" b="1" i="0" dirty="0">
                <a:solidFill>
                  <a:srgbClr val="058523"/>
                </a:solidFill>
                <a:effectLst/>
                <a:latin typeface="Times New Roman" panose="02020603050405020304" pitchFamily="18" charset="0"/>
                <a:cs typeface="Times New Roman" panose="02020603050405020304" pitchFamily="18" charset="0"/>
              </a:rPr>
              <a:t>SR results suggest that the out of </a:t>
            </a:r>
            <a:r>
              <a:rPr lang="en-US" sz="1200" b="1" i="0" dirty="0" err="1">
                <a:solidFill>
                  <a:srgbClr val="058523"/>
                </a:solidFill>
                <a:effectLst/>
                <a:latin typeface="Times New Roman" panose="02020603050405020304" pitchFamily="18" charset="0"/>
                <a:cs typeface="Times New Roman" panose="02020603050405020304" pitchFamily="18" charset="0"/>
              </a:rPr>
              <a:t>kagome</a:t>
            </a:r>
            <a:r>
              <a:rPr lang="en-US" sz="1200" b="1" i="0" dirty="0">
                <a:solidFill>
                  <a:srgbClr val="058523"/>
                </a:solidFill>
                <a:effectLst/>
                <a:latin typeface="Times New Roman" panose="02020603050405020304" pitchFamily="18" charset="0"/>
                <a:cs typeface="Times New Roman" panose="02020603050405020304" pitchFamily="18" charset="0"/>
              </a:rPr>
              <a:t> plane spin fluctuations are responsible for the SL behavior.</a:t>
            </a:r>
            <a:r>
              <a:rPr lang="en-US" sz="1200" b="1" dirty="0">
                <a:solidFill>
                  <a:srgbClr val="058523"/>
                </a:solidFill>
                <a:latin typeface="Times New Roman" panose="02020603050405020304" pitchFamily="18" charset="0"/>
                <a:cs typeface="Times New Roman" panose="02020603050405020304" pitchFamily="18" charset="0"/>
              </a:rPr>
              <a:t> </a:t>
            </a:r>
          </a:p>
          <a:p>
            <a:r>
              <a:rPr lang="en-GB" sz="1200" dirty="0">
                <a:solidFill>
                  <a:srgbClr val="FF0000"/>
                </a:solidFill>
                <a:latin typeface="Arial" panose="020B0604020202020204" pitchFamily="34" charset="0"/>
                <a:ea typeface="Yu Mincho Light" panose="02020300000000000000" pitchFamily="18" charset="-128"/>
                <a:cs typeface="Arial" panose="020B0604020202020204" pitchFamily="34" charset="0"/>
              </a:rPr>
              <a:t>For </a:t>
            </a:r>
            <a:r>
              <a:rPr lang="en-GB" sz="1200" dirty="0">
                <a:solidFill>
                  <a:srgbClr val="FF0000"/>
                </a:solidFill>
                <a:latin typeface="Arial" panose="020B0604020202020204" pitchFamily="34" charset="0"/>
                <a:cs typeface="Arial" panose="020B0604020202020204" pitchFamily="34" charset="0"/>
              </a:rPr>
              <a:t>S = 1/2 V-based Kagome SL T=0.02 </a:t>
            </a:r>
            <a:r>
              <a:rPr lang="en-GB" sz="1200" b="1" dirty="0">
                <a:solidFill>
                  <a:srgbClr val="FF0000"/>
                </a:solidFill>
                <a:latin typeface="Arial" panose="020B0604020202020204" pitchFamily="34" charset="0"/>
                <a:cs typeface="Arial" panose="020B0604020202020204" pitchFamily="34" charset="0"/>
              </a:rPr>
              <a:t>K</a:t>
            </a:r>
          </a:p>
          <a:p>
            <a:r>
              <a:rPr lang="el-GR" sz="1200" b="1" dirty="0">
                <a:latin typeface="Yu Mincho Light" panose="02020300000000000000" pitchFamily="18" charset="-128"/>
                <a:ea typeface="Yu Mincho Light" panose="02020300000000000000" pitchFamily="18" charset="-128"/>
                <a:cs typeface="Arial" panose="020B0604020202020204" pitchFamily="34" charset="0"/>
              </a:rPr>
              <a:t>υ</a:t>
            </a:r>
            <a:r>
              <a:rPr lang="en-GB" sz="1200" b="1" dirty="0">
                <a:latin typeface="Yu Mincho Light" panose="02020300000000000000" pitchFamily="18" charset="-128"/>
                <a:ea typeface="Yu Mincho Light" panose="02020300000000000000" pitchFamily="18" charset="-128"/>
                <a:cs typeface="Arial" panose="020B0604020202020204" pitchFamily="34" charset="0"/>
              </a:rPr>
              <a:t> </a:t>
            </a:r>
            <a:r>
              <a:rPr lang="en-GB" sz="1200" b="1" dirty="0">
                <a:latin typeface="Arial" panose="020B0604020202020204" pitchFamily="34" charset="0"/>
                <a:ea typeface="Yu Mincho Light" panose="02020300000000000000" pitchFamily="18" charset="-128"/>
                <a:cs typeface="Arial" panose="020B0604020202020204" pitchFamily="34" charset="0"/>
              </a:rPr>
              <a:t>= 470  MHz</a:t>
            </a:r>
          </a:p>
          <a:p>
            <a:r>
              <a:rPr lang="en-GB" sz="1200" dirty="0"/>
              <a:t>J. C. </a:t>
            </a:r>
            <a:r>
              <a:rPr lang="en-GB" sz="1200" dirty="0" err="1"/>
              <a:t>Orain</a:t>
            </a:r>
            <a:r>
              <a:rPr lang="en-GB" sz="1200" dirty="0"/>
              <a:t> et al </a:t>
            </a:r>
          </a:p>
          <a:p>
            <a:r>
              <a:rPr lang="en-GB" sz="1200" dirty="0"/>
              <a:t>JPCM:cs</a:t>
            </a:r>
            <a:r>
              <a:rPr lang="en-GB" b="1" dirty="0"/>
              <a:t>551</a:t>
            </a:r>
            <a:r>
              <a:rPr lang="en-GB" dirty="0"/>
              <a:t> 012004 (2014)</a:t>
            </a: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58523"/>
              </a:solidFill>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8C51F47-F73B-4CB6-9ED7-C317454CD528}" type="slidenum">
              <a:rPr lang="en-GB" smtClean="0"/>
              <a:t>18</a:t>
            </a:fld>
            <a:endParaRPr lang="en-GB"/>
          </a:p>
        </p:txBody>
      </p:sp>
    </p:spTree>
    <p:extLst>
      <p:ext uri="{BB962C8B-B14F-4D97-AF65-F5344CB8AC3E}">
        <p14:creationId xmlns:p14="http://schemas.microsoft.com/office/powerpoint/2010/main" val="3192732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C51F47-F73B-4CB6-9ED7-C317454CD528}" type="slidenum">
              <a:rPr lang="en-GB" smtClean="0"/>
              <a:t>22</a:t>
            </a:fld>
            <a:endParaRPr lang="en-GB"/>
          </a:p>
        </p:txBody>
      </p:sp>
    </p:spTree>
    <p:extLst>
      <p:ext uri="{BB962C8B-B14F-4D97-AF65-F5344CB8AC3E}">
        <p14:creationId xmlns:p14="http://schemas.microsoft.com/office/powerpoint/2010/main" val="221432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accent2"/>
                </a:solidFill>
                <a:latin typeface="Arial" panose="020B0604020202020204" pitchFamily="34" charset="0"/>
                <a:cs typeface="Arial" panose="020B0604020202020204" pitchFamily="34" charset="0"/>
              </a:rPr>
              <a:t>Our high energy INS shows a very weak and broad scattering in x = 0 and 0.1, which transforms into well-localized CEF excitations with increasing x.</a:t>
            </a:r>
          </a:p>
          <a:p>
            <a:endParaRPr lang="en-GB" dirty="0"/>
          </a:p>
        </p:txBody>
      </p:sp>
      <p:sp>
        <p:nvSpPr>
          <p:cNvPr id="4" name="Slide Number Placeholder 3"/>
          <p:cNvSpPr>
            <a:spLocks noGrp="1"/>
          </p:cNvSpPr>
          <p:nvPr>
            <p:ph type="sldNum" sz="quarter" idx="5"/>
          </p:nvPr>
        </p:nvSpPr>
        <p:spPr/>
        <p:txBody>
          <a:bodyPr/>
          <a:lstStyle/>
          <a:p>
            <a:fld id="{B8C51F47-F73B-4CB6-9ED7-C317454CD528}" type="slidenum">
              <a:rPr lang="en-GB" smtClean="0"/>
              <a:t>25</a:t>
            </a:fld>
            <a:endParaRPr lang="en-GB"/>
          </a:p>
        </p:txBody>
      </p:sp>
    </p:spTree>
    <p:extLst>
      <p:ext uri="{BB962C8B-B14F-4D97-AF65-F5344CB8AC3E}">
        <p14:creationId xmlns:p14="http://schemas.microsoft.com/office/powerpoint/2010/main" val="2059411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You see here that t</a:t>
            </a:r>
            <a:r>
              <a:rPr kumimoji="1" lang="en-US" altLang="ja-JP" dirty="0"/>
              <a:t>he</a:t>
            </a:r>
            <a:r>
              <a:rPr kumimoji="1" lang="en-US" altLang="ja-JP" baseline="0" dirty="0"/>
              <a:t> lattice parameters of </a:t>
            </a:r>
            <a:r>
              <a:rPr kumimoji="1" lang="en-US" altLang="ja-JP" baseline="0" dirty="0" err="1"/>
              <a:t>CeRhSn</a:t>
            </a:r>
            <a:r>
              <a:rPr kumimoji="1" lang="en-US" altLang="ja-JP" baseline="0" dirty="0"/>
              <a:t> and </a:t>
            </a:r>
            <a:r>
              <a:rPr kumimoji="1" lang="en-US" altLang="ja-JP" baseline="0" dirty="0" err="1"/>
              <a:t>CeIrSn</a:t>
            </a:r>
            <a:r>
              <a:rPr kumimoji="1" lang="en-US" altLang="ja-JP" baseline="0" dirty="0"/>
              <a:t> are smaller than that expected from the series of trivalent rare-earth compounds. The remarkable shrinkage along the c axis indicates strong hybridization of the Ce 4f sate with the 4d electrons of Rh2 or 5d electrons of Ir2 in the neighboring layers, not in the same layer.</a:t>
            </a:r>
            <a:endParaRPr kumimoji="1" lang="ja-JP" altLang="en-US" dirty="0"/>
          </a:p>
        </p:txBody>
      </p:sp>
      <p:sp>
        <p:nvSpPr>
          <p:cNvPr id="4" name="スライド番号プレースホルダー 3"/>
          <p:cNvSpPr>
            <a:spLocks noGrp="1"/>
          </p:cNvSpPr>
          <p:nvPr>
            <p:ph type="sldNum" sz="quarter" idx="10"/>
          </p:nvPr>
        </p:nvSpPr>
        <p:spPr/>
        <p:txBody>
          <a:bodyPr/>
          <a:lstStyle/>
          <a:p>
            <a:fld id="{7B5977BB-2C65-417E-9EF9-6979B24DC695}" type="slidenum">
              <a:rPr kumimoji="1" lang="ja-JP" altLang="en-US" smtClean="0"/>
              <a:t>30</a:t>
            </a:fld>
            <a:endParaRPr kumimoji="1" lang="ja-JP" altLang="en-US"/>
          </a:p>
        </p:txBody>
      </p:sp>
    </p:spTree>
    <p:extLst>
      <p:ext uri="{BB962C8B-B14F-4D97-AF65-F5344CB8AC3E}">
        <p14:creationId xmlns:p14="http://schemas.microsoft.com/office/powerpoint/2010/main" val="39955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Total 28 instruments on TS-1</a:t>
            </a:r>
          </a:p>
          <a:p>
            <a:r>
              <a:rPr lang="en-GB" dirty="0"/>
              <a:t>Total 13</a:t>
            </a:r>
            <a:r>
              <a:rPr lang="en-GB" baseline="0" dirty="0"/>
              <a:t> instruments on TS-2</a:t>
            </a:r>
            <a:endParaRPr lang="en-GB" dirty="0"/>
          </a:p>
        </p:txBody>
      </p:sp>
      <p:sp>
        <p:nvSpPr>
          <p:cNvPr id="4" name="Slide Number Placeholder 3"/>
          <p:cNvSpPr>
            <a:spLocks noGrp="1"/>
          </p:cNvSpPr>
          <p:nvPr>
            <p:ph type="sldNum" sz="quarter" idx="10"/>
          </p:nvPr>
        </p:nvSpPr>
        <p:spPr/>
        <p:txBody>
          <a:bodyPr/>
          <a:lstStyle/>
          <a:p>
            <a:fld id="{E0CA0E1F-6476-429D-98E8-58BC4230B5EC}" type="slidenum">
              <a:rPr lang="en-US" smtClean="0"/>
              <a:pPr/>
              <a:t>31</a:t>
            </a:fld>
            <a:endParaRPr lang="en-US" dirty="0"/>
          </a:p>
        </p:txBody>
      </p:sp>
    </p:spTree>
    <p:extLst>
      <p:ext uri="{BB962C8B-B14F-4D97-AF65-F5344CB8AC3E}">
        <p14:creationId xmlns:p14="http://schemas.microsoft.com/office/powerpoint/2010/main" val="27959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120186B-1B88-7AAF-19B8-7FC2DB5E13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a:extLst>
              <a:ext uri="{FF2B5EF4-FFF2-40B4-BE49-F238E27FC236}">
                <a16:creationId xmlns:a16="http://schemas.microsoft.com/office/drawing/2014/main" id="{F8ED34F1-5CD8-269D-D2E6-70D3E1E3B4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a:latin typeface="Times New Roman" panose="02020603050405020304" pitchFamily="18" charset="0"/>
                <a:cs typeface="Times New Roman" panose="02020603050405020304" pitchFamily="18" charset="0"/>
              </a:rPr>
              <a:t>A. Severing </a:t>
            </a:r>
            <a:r>
              <a:rPr lang="en-US" altLang="en-US" dirty="0">
                <a:latin typeface="Times New Roman" panose="02020603050405020304" pitchFamily="18" charset="0"/>
                <a:cs typeface="Times New Roman" panose="02020603050405020304" pitchFamily="18" charset="0"/>
              </a:rPr>
              <a:t>(Cologne</a:t>
            </a:r>
            <a:r>
              <a:rPr lang="en-US" altLang="en-US" i="1" dirty="0">
                <a:latin typeface="Times New Roman" panose="02020603050405020304" pitchFamily="18" charset="0"/>
                <a:cs typeface="Times New Roman" panose="02020603050405020304" pitchFamily="18" charset="0"/>
              </a:rPr>
              <a:t>)</a:t>
            </a:r>
            <a:endParaRPr lang="en-US" altLang="ja-JP" dirty="0">
              <a:solidFill>
                <a:srgbClr val="339933"/>
              </a:solidFill>
              <a:latin typeface="Times New Roman" panose="02020603050405020304" pitchFamily="18" charset="0"/>
              <a:cs typeface="Times New Roman" panose="02020603050405020304" pitchFamily="18" charset="0"/>
            </a:endParaRPr>
          </a:p>
          <a:p>
            <a:pPr eaLnBrk="1" hangingPunct="1">
              <a:spcBef>
                <a:spcPct val="0"/>
              </a:spcBef>
            </a:pPr>
            <a:endParaRPr lang="ja-JP"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FIG.3. (</a:t>
            </a:r>
            <a:r>
              <a:rPr lang="en-GB" dirty="0" err="1"/>
              <a:t>Coloronline</a:t>
            </a:r>
            <a:r>
              <a:rPr lang="en-GB" dirty="0"/>
              <a:t>)(a)Ce3dcore-levelHAXPESdataof CeRh1 </a:t>
            </a:r>
            <a:r>
              <a:rPr lang="en-GB" dirty="0" err="1"/>
              <a:t>xPdxSnwithx</a:t>
            </a:r>
            <a:r>
              <a:rPr lang="en-GB" dirty="0"/>
              <a:t>=0,0.1,0.3,0.5,0.75. </a:t>
            </a:r>
            <a:r>
              <a:rPr lang="en-GB" dirty="0" err="1"/>
              <a:t>atT</a:t>
            </a:r>
            <a:r>
              <a:rPr lang="en-GB" dirty="0"/>
              <a:t>=60Kaf </a:t>
            </a:r>
            <a:r>
              <a:rPr lang="en-GB" dirty="0" err="1"/>
              <a:t>ternormalizationtotheintegratedintensitybeforesubtract</a:t>
            </a:r>
            <a:r>
              <a:rPr lang="en-GB" dirty="0"/>
              <a:t> </a:t>
            </a:r>
            <a:r>
              <a:rPr lang="en-GB" dirty="0" err="1"/>
              <a:t>inganintegratedbackground</a:t>
            </a:r>
            <a:r>
              <a:rPr lang="en-GB" dirty="0"/>
              <a:t>(BG)(</a:t>
            </a:r>
            <a:r>
              <a:rPr lang="en-GB" dirty="0" err="1"/>
              <a:t>dashedblackline</a:t>
            </a:r>
            <a:r>
              <a:rPr lang="en-GB" dirty="0"/>
              <a:t>),</a:t>
            </a:r>
            <a:r>
              <a:rPr lang="en-GB" dirty="0" err="1"/>
              <a:t>plas</a:t>
            </a:r>
            <a:r>
              <a:rPr lang="en-GB" dirty="0"/>
              <a:t> mons(</a:t>
            </a:r>
            <a:r>
              <a:rPr lang="en-GB" dirty="0" err="1"/>
              <a:t>solidblackline</a:t>
            </a:r>
            <a:r>
              <a:rPr lang="en-GB" dirty="0"/>
              <a:t>),andtheSn3semissionintensity(cyan line).BGandplasmonsarespecimenofthe30%Pdanalysis. (b)Ce3demission </a:t>
            </a:r>
            <a:r>
              <a:rPr lang="en-GB" dirty="0" err="1"/>
              <a:t>linesafter</a:t>
            </a:r>
            <a:r>
              <a:rPr lang="en-GB" dirty="0"/>
              <a:t> </a:t>
            </a:r>
            <a:r>
              <a:rPr lang="en-GB" dirty="0" err="1"/>
              <a:t>subtractionofBG</a:t>
            </a:r>
            <a:r>
              <a:rPr lang="en-GB" dirty="0"/>
              <a:t>, plasmons, andSn3s.Theredrulerindexesthecontributing4fcon </a:t>
            </a:r>
            <a:r>
              <a:rPr lang="en-GB" dirty="0" err="1"/>
              <a:t>gu</a:t>
            </a:r>
            <a:r>
              <a:rPr lang="en-GB" dirty="0"/>
              <a:t> rations,f0,f1,andf2. Insets: enlargedregionsoff0andf2 emission. (c)</a:t>
            </a:r>
            <a:r>
              <a:rPr lang="en-GB" dirty="0" err="1"/>
              <a:t>Resultsof</a:t>
            </a:r>
            <a:r>
              <a:rPr lang="en-GB" dirty="0"/>
              <a:t> the </a:t>
            </a:r>
            <a:r>
              <a:rPr lang="en-GB" dirty="0" err="1"/>
              <a:t>fmCI</a:t>
            </a:r>
            <a:r>
              <a:rPr lang="en-GB" dirty="0"/>
              <a:t> simulations for theCe3d </a:t>
            </a:r>
            <a:r>
              <a:rPr lang="en-GB" dirty="0" err="1"/>
              <a:t>emissionusingtheCIparametersaslistedinTableI</a:t>
            </a:r>
            <a:r>
              <a:rPr lang="en-GB" dirty="0"/>
              <a:t>.</a:t>
            </a:r>
          </a:p>
        </p:txBody>
      </p:sp>
      <p:sp>
        <p:nvSpPr>
          <p:cNvPr id="4" name="Slide Number Placeholder 3"/>
          <p:cNvSpPr>
            <a:spLocks noGrp="1"/>
          </p:cNvSpPr>
          <p:nvPr>
            <p:ph type="sldNum" sz="quarter" idx="5"/>
          </p:nvPr>
        </p:nvSpPr>
        <p:spPr/>
        <p:txBody>
          <a:bodyPr/>
          <a:lstStyle/>
          <a:p>
            <a:fld id="{B8C51F47-F73B-4CB6-9ED7-C317454CD528}" type="slidenum">
              <a:rPr lang="en-GB" smtClean="0"/>
              <a:t>32</a:t>
            </a:fld>
            <a:endParaRPr lang="en-GB"/>
          </a:p>
        </p:txBody>
      </p:sp>
    </p:spTree>
    <p:extLst>
      <p:ext uri="{BB962C8B-B14F-4D97-AF65-F5344CB8AC3E}">
        <p14:creationId xmlns:p14="http://schemas.microsoft.com/office/powerpoint/2010/main" val="363250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ED766-4724-E6A0-A6B9-F91059588B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CFCC00-98F7-610C-FEC5-BBEBBE3322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229A8B-7FF1-3D05-38E1-09895DDECA66}"/>
              </a:ext>
            </a:extLst>
          </p:cNvPr>
          <p:cNvSpPr>
            <a:spLocks noGrp="1"/>
          </p:cNvSpPr>
          <p:nvPr>
            <p:ph type="body" idx="1"/>
          </p:nvPr>
        </p:nvSpPr>
        <p:spPr/>
        <p:txBody>
          <a:bodyPr/>
          <a:lstStyle/>
          <a:p>
            <a:r>
              <a:rPr lang="en-US" altLang="ja-JP" dirty="0" err="1"/>
              <a:t>CeRhSn</a:t>
            </a:r>
            <a:r>
              <a:rPr lang="en-US" altLang="ja-JP" dirty="0"/>
              <a:t> single crystal</a:t>
            </a:r>
            <a:r>
              <a:rPr lang="en-US" altLang="ja-JP" baseline="0" dirty="0"/>
              <a:t> </a:t>
            </a:r>
            <a:r>
              <a:rPr lang="en-US" altLang="ja-JP" dirty="0"/>
              <a:t> exhibits</a:t>
            </a:r>
            <a:r>
              <a:rPr lang="en-US" altLang="ja-JP" baseline="0" dirty="0"/>
              <a:t> strongly anisotropic resistivity and magnetic susceptibility. </a:t>
            </a:r>
            <a:r>
              <a:rPr lang="en-US" altLang="ja-JP" dirty="0"/>
              <a:t>The resistivity is lager along the a axis, and exhibits a broad maximum at 70 K. At low temperatures, the power</a:t>
            </a:r>
            <a:r>
              <a:rPr lang="en-US" altLang="ja-JP" baseline="0" dirty="0"/>
              <a:t> of T is 1.5 and 1.0.</a:t>
            </a:r>
            <a:endParaRPr lang="en-US" altLang="ja-JP" dirty="0"/>
          </a:p>
          <a:p>
            <a:r>
              <a:rPr lang="en-US" altLang="ja-JP" dirty="0"/>
              <a:t>The susceptibility exhibits an Ising behavior along the c axis and diverges like this. However,</a:t>
            </a:r>
            <a:r>
              <a:rPr lang="en-US" altLang="ja-JP" baseline="0" dirty="0"/>
              <a:t> </a:t>
            </a:r>
            <a:r>
              <a:rPr lang="en-US" altLang="ja-JP" dirty="0"/>
              <a:t>the specific heat divided by T becomes constant on cooling to 0.5K,</a:t>
            </a:r>
            <a:r>
              <a:rPr lang="en-US" altLang="ja-JP" baseline="0" dirty="0"/>
              <a:t> not consistent with the NFL behaviors in rho and chai.</a:t>
            </a:r>
            <a:endParaRPr lang="en-US" altLang="ja-JP" dirty="0"/>
          </a:p>
        </p:txBody>
      </p:sp>
      <p:sp>
        <p:nvSpPr>
          <p:cNvPr id="4" name="スライド番号プレースホルダー 3">
            <a:extLst>
              <a:ext uri="{FF2B5EF4-FFF2-40B4-BE49-F238E27FC236}">
                <a16:creationId xmlns:a16="http://schemas.microsoft.com/office/drawing/2014/main" id="{34C1CF98-9825-DF37-1636-D767DA93605E}"/>
              </a:ext>
            </a:extLst>
          </p:cNvPr>
          <p:cNvSpPr>
            <a:spLocks noGrp="1"/>
          </p:cNvSpPr>
          <p:nvPr>
            <p:ph type="sldNum" sz="quarter" idx="10"/>
          </p:nvPr>
        </p:nvSpPr>
        <p:spPr/>
        <p:txBody>
          <a:bodyPr/>
          <a:lstStyle/>
          <a:p>
            <a:fld id="{7B5977BB-2C65-417E-9EF9-6979B24DC695}" type="slidenum">
              <a:rPr kumimoji="1" lang="ja-JP" altLang="en-US" smtClean="0"/>
              <a:t>37</a:t>
            </a:fld>
            <a:endParaRPr kumimoji="1" lang="ja-JP" altLang="en-US"/>
          </a:p>
        </p:txBody>
      </p:sp>
    </p:spTree>
    <p:extLst>
      <p:ext uri="{BB962C8B-B14F-4D97-AF65-F5344CB8AC3E}">
        <p14:creationId xmlns:p14="http://schemas.microsoft.com/office/powerpoint/2010/main" val="319103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8551E-71F8-8B48-BC28-194409260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42984-CD17-542E-D83A-CDB9081C0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5530A-BDD5-0F3E-8181-77492B310AD1}"/>
              </a:ext>
            </a:extLst>
          </p:cNvPr>
          <p:cNvSpPr>
            <a:spLocks noGrp="1"/>
          </p:cNvSpPr>
          <p:nvPr>
            <p:ph type="body" idx="1"/>
          </p:nvPr>
        </p:nvSpPr>
        <p:spPr/>
        <p:txBody>
          <a:bodyPr/>
          <a:lstStyle/>
          <a:p>
            <a:r>
              <a:rPr lang="en-GB" dirty="0"/>
              <a:t>In addition to 1D system with competing NN and NNN interactions </a:t>
            </a:r>
          </a:p>
        </p:txBody>
      </p:sp>
      <p:sp>
        <p:nvSpPr>
          <p:cNvPr id="4" name="Slide Number Placeholder 3">
            <a:extLst>
              <a:ext uri="{FF2B5EF4-FFF2-40B4-BE49-F238E27FC236}">
                <a16:creationId xmlns:a16="http://schemas.microsoft.com/office/drawing/2014/main" id="{BC6A8231-0E53-146E-9694-DE46A268EE6D}"/>
              </a:ext>
            </a:extLst>
          </p:cNvPr>
          <p:cNvSpPr>
            <a:spLocks noGrp="1"/>
          </p:cNvSpPr>
          <p:nvPr>
            <p:ph type="sldNum" sz="quarter" idx="5"/>
          </p:nvPr>
        </p:nvSpPr>
        <p:spPr/>
        <p:txBody>
          <a:bodyPr/>
          <a:lstStyle/>
          <a:p>
            <a:fld id="{B8C51F47-F73B-4CB6-9ED7-C317454CD528}" type="slidenum">
              <a:rPr lang="en-GB" smtClean="0"/>
              <a:t>38</a:t>
            </a:fld>
            <a:endParaRPr lang="en-GB"/>
          </a:p>
        </p:txBody>
      </p:sp>
    </p:spTree>
    <p:extLst>
      <p:ext uri="{BB962C8B-B14F-4D97-AF65-F5344CB8AC3E}">
        <p14:creationId xmlns:p14="http://schemas.microsoft.com/office/powerpoint/2010/main" val="1023648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0011">
              <a:defRPr/>
            </a:pPr>
            <a:r>
              <a:rPr lang="en-US" altLang="zh-CN" dirty="0"/>
              <a:t>Magnetic frustration in metallic systems has been less</a:t>
            </a:r>
            <a:r>
              <a:rPr lang="en-US" altLang="zh-CN" baseline="0" dirty="0"/>
              <a:t> studied compared with insulating systems. The frustration has</a:t>
            </a:r>
            <a:r>
              <a:rPr lang="en-US" altLang="zh-CN" dirty="0"/>
              <a:t> a geometrical origin. Well known systems</a:t>
            </a:r>
            <a:r>
              <a:rPr lang="en-US" altLang="zh-CN" baseline="0" dirty="0"/>
              <a:t> are the triangular lattice, Kagome lattice, </a:t>
            </a:r>
            <a:r>
              <a:rPr lang="en-US" altLang="zh-CN" baseline="0" dirty="0" err="1"/>
              <a:t>Shastry</a:t>
            </a:r>
            <a:r>
              <a:rPr lang="en-US" altLang="zh-CN" baseline="0" dirty="0"/>
              <a:t> Sutherland lattice, and </a:t>
            </a:r>
            <a:r>
              <a:rPr lang="en-US" altLang="zh-CN" baseline="0" dirty="0" err="1"/>
              <a:t>pyrochlore</a:t>
            </a:r>
            <a:r>
              <a:rPr lang="en-US" altLang="zh-CN" baseline="0" dirty="0"/>
              <a:t> lattice. </a:t>
            </a:r>
            <a:r>
              <a:rPr lang="en-US" altLang="zh-CN" i="1" dirty="0">
                <a:solidFill>
                  <a:srgbClr val="FF0000"/>
                </a:solidFill>
              </a:rPr>
              <a:t>In a </a:t>
            </a:r>
            <a:r>
              <a:rPr lang="en-US" altLang="zh-CN" i="1" dirty="0" err="1">
                <a:solidFill>
                  <a:srgbClr val="FF0000"/>
                </a:solidFill>
              </a:rPr>
              <a:t>kagome</a:t>
            </a:r>
            <a:r>
              <a:rPr lang="en-US" altLang="zh-CN" i="1" dirty="0">
                <a:solidFill>
                  <a:srgbClr val="FF0000"/>
                </a:solidFill>
              </a:rPr>
              <a:t> lattice, for example, the nearest neighbor AFM interaction J1 competes</a:t>
            </a:r>
            <a:r>
              <a:rPr lang="en-US" altLang="zh-CN" i="1" baseline="0" dirty="0">
                <a:solidFill>
                  <a:srgbClr val="FF0000"/>
                </a:solidFill>
              </a:rPr>
              <a:t> with </a:t>
            </a:r>
            <a:r>
              <a:rPr lang="en-US" altLang="zh-CN" i="1" dirty="0">
                <a:solidFill>
                  <a:srgbClr val="FF0000"/>
                </a:solidFill>
              </a:rPr>
              <a:t>the next nearest neighbor FM coupling J2</a:t>
            </a:r>
            <a:r>
              <a:rPr lang="en-US" altLang="zh-CN" dirty="0">
                <a:solidFill>
                  <a:srgbClr val="FF0000"/>
                </a:solidFill>
              </a:rPr>
              <a:t>. </a:t>
            </a:r>
            <a:r>
              <a:rPr lang="en-US" altLang="zh-CN" i="1" dirty="0"/>
              <a:t>When the ratio J1 over J2 is large enough, the AFM order is destroyed</a:t>
            </a:r>
            <a:r>
              <a:rPr lang="en-US" altLang="zh-CN" dirty="0"/>
              <a:t>.</a:t>
            </a:r>
          </a:p>
          <a:p>
            <a:r>
              <a:rPr lang="en-US" altLang="zh-CN" baseline="0" dirty="0"/>
              <a:t>In </a:t>
            </a:r>
            <a:r>
              <a:rPr lang="en-US" altLang="zh-CN" dirty="0"/>
              <a:t>these lattices, competing magnetic interactions among localized moments can’t be simultaneously satisfied. So it leads to magnetic frustration with spin fluctuations.</a:t>
            </a:r>
          </a:p>
        </p:txBody>
      </p:sp>
      <p:sp>
        <p:nvSpPr>
          <p:cNvPr id="4" name="灯片编号占位符 3"/>
          <p:cNvSpPr>
            <a:spLocks noGrp="1"/>
          </p:cNvSpPr>
          <p:nvPr>
            <p:ph type="sldNum" sz="quarter" idx="10"/>
          </p:nvPr>
        </p:nvSpPr>
        <p:spPr/>
        <p:txBody>
          <a:bodyPr/>
          <a:lstStyle/>
          <a:p>
            <a:fld id="{6AEBBED8-D8D0-4C8C-B40F-B61919257212}" type="slidenum">
              <a:rPr lang="zh-CN" altLang="en-US" smtClean="0"/>
              <a:t>39</a:t>
            </a:fld>
            <a:endParaRPr lang="zh-CN" altLang="en-US"/>
          </a:p>
        </p:txBody>
      </p:sp>
    </p:spTree>
    <p:extLst>
      <p:ext uri="{BB962C8B-B14F-4D97-AF65-F5344CB8AC3E}">
        <p14:creationId xmlns:p14="http://schemas.microsoft.com/office/powerpoint/2010/main" val="218075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C51F47-F73B-4CB6-9ED7-C317454CD528}" type="slidenum">
              <a:rPr lang="en-GB" smtClean="0"/>
              <a:t>4</a:t>
            </a:fld>
            <a:endParaRPr lang="en-GB"/>
          </a:p>
        </p:txBody>
      </p:sp>
    </p:spTree>
    <p:extLst>
      <p:ext uri="{BB962C8B-B14F-4D97-AF65-F5344CB8AC3E}">
        <p14:creationId xmlns:p14="http://schemas.microsoft.com/office/powerpoint/2010/main" val="12505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66CC"/>
                </a:solidFill>
                <a:latin typeface="Arial" pitchFamily="34" charset="0"/>
                <a:cs typeface="Arial" pitchFamily="34" charset="0"/>
              </a:rPr>
              <a:t>Experimental identification of QSLs</a:t>
            </a:r>
            <a:r>
              <a:rPr lang="en-GB" b="0" i="0" dirty="0">
                <a:solidFill>
                  <a:srgbClr val="1C1D1E"/>
                </a:solidFill>
                <a:effectLst/>
                <a:latin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C1D1E"/>
                </a:solidFill>
                <a:effectLst/>
                <a:latin typeface="Open Sans" panose="020B0606030504020204" pitchFamily="34" charset="0"/>
              </a:rPr>
              <a:t>Japanese weave (</a:t>
            </a:r>
            <a:r>
              <a:rPr lang="en-GB" b="0" i="0" dirty="0" err="1">
                <a:solidFill>
                  <a:srgbClr val="1C1D1E"/>
                </a:solidFill>
                <a:effectLst/>
                <a:latin typeface="Open Sans" panose="020B0606030504020204" pitchFamily="34" charset="0"/>
              </a:rPr>
              <a:t>kago</a:t>
            </a:r>
            <a:r>
              <a:rPr lang="en-GB" b="0" i="0" dirty="0">
                <a:solidFill>
                  <a:srgbClr val="1C1D1E"/>
                </a:solidFill>
                <a:effectLst/>
                <a:latin typeface="Open Sans" panose="020B0606030504020204" pitchFamily="34" charset="0"/>
              </a:rPr>
              <a:t>=basket, </a:t>
            </a:r>
            <a:r>
              <a:rPr lang="en-GB" b="0" i="0" dirty="0" err="1">
                <a:solidFill>
                  <a:srgbClr val="1C1D1E"/>
                </a:solidFill>
                <a:effectLst/>
                <a:latin typeface="Open Sans" panose="020B0606030504020204" pitchFamily="34" charset="0"/>
              </a:rPr>
              <a:t>mé</a:t>
            </a:r>
            <a:r>
              <a:rPr lang="en-GB" b="0" i="0" dirty="0">
                <a:solidFill>
                  <a:srgbClr val="1C1D1E"/>
                </a:solidFill>
                <a:effectLst/>
                <a:latin typeface="Open Sans" panose="020B0606030504020204" pitchFamily="34" charset="0"/>
              </a:rPr>
              <a:t>=eye or hole)</a:t>
            </a:r>
            <a:endParaRPr lang="en-GB"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Spin ice materials and magnetic monopoles.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 spins fractionalize into Majorana fermions and form a topological quantum spin liquid (QSL) in the ground state. It was soon recognized that a family of complex iridium oxides, as well as ruthenium chloride, with honeycomb structure are magnetic insulators and accommodate essential ingredients of the </a:t>
            </a:r>
            <a:r>
              <a:rPr lang="en-GB" dirty="0" err="1"/>
              <a:t>Kitaev</a:t>
            </a:r>
            <a:r>
              <a:rPr lang="en-GB" dirty="0"/>
              <a:t> model, due to the interplay of electron correlation and spin-orbit coupling. This initiated a race to materialize the </a:t>
            </a:r>
            <a:r>
              <a:rPr lang="en-GB" dirty="0" err="1"/>
              <a:t>Kitaev</a:t>
            </a:r>
            <a:r>
              <a:rPr lang="en-GB" dirty="0"/>
              <a:t> QSL and to capture the signature of Majorana fermions</a:t>
            </a:r>
            <a:endParaRPr lang="en-GB" b="1" i="0" dirty="0">
              <a:solidFill>
                <a:srgbClr val="FF0000"/>
              </a:solidFill>
              <a:effectLst/>
              <a:latin typeface="Arial" panose="020B0604020202020204" pitchFamily="34" charset="0"/>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latin typeface="Roboto" panose="02000000000000000000" pitchFamily="2" charset="0"/>
              </a:rPr>
              <a:t>a </a:t>
            </a:r>
            <a:r>
              <a:rPr lang="en-GB" b="0" i="0" dirty="0" err="1">
                <a:solidFill>
                  <a:srgbClr val="111111"/>
                </a:solidFill>
                <a:effectLst/>
                <a:latin typeface="Roboto" panose="02000000000000000000" pitchFamily="2" charset="0"/>
              </a:rPr>
              <a:t>A</a:t>
            </a:r>
            <a:r>
              <a:rPr lang="en-GB" b="0" i="0" dirty="0">
                <a:solidFill>
                  <a:srgbClr val="111111"/>
                </a:solidFill>
                <a:effectLst/>
                <a:latin typeface="Roboto" panose="02000000000000000000" pitchFamily="2" charset="0"/>
              </a:rPr>
              <a:t> ground-state configuration for collinear spin order when the nearest-neighbour couplings are antiferromagnetic. This ground state is highly degenerate, but lattice distortion may stabilise one configuration. Four antiferromagnetic couplings are satisfied in each tetrahedron and two are frustrated as indicated by ‘sad face’ symbols; this construct is useful for the more complex frustrated configurations shown in Fig. 4. b Non-collinear spin order for situation (a) can give rise to the ‘all-in all-out’ configuration, where all magnetic moments point towards or away from the centre of each B-site tetrahedron, preserving cubic symmetry and with each antiferromagnetic coupling partly frustrated. c Strong dipolar interactions can lead to a related ‘2-in 2-out’ spin ice order, with two spins pointing in and two pointing out of each tetrahedron when spin–spin couplings are weakly ferromagnetic. This is also shown as one of the magnetic phases for γ-Fe2SiO4 in Fig. 5</a:t>
            </a:r>
          </a:p>
          <a:p>
            <a:endParaRPr lang="en-GB" dirty="0"/>
          </a:p>
          <a:p>
            <a:r>
              <a:rPr lang="en-GB" dirty="0"/>
              <a:t>Monopole 3-in and 1 out</a:t>
            </a:r>
          </a:p>
          <a:p>
            <a:r>
              <a:rPr lang="en-GB" b="0" i="0" dirty="0">
                <a:solidFill>
                  <a:srgbClr val="202124"/>
                </a:solidFill>
                <a:effectLst/>
                <a:latin typeface="Google Sans"/>
              </a:rPr>
              <a:t>Kagome lattice materials have fascinated scientists for a long time because they </a:t>
            </a:r>
            <a:r>
              <a:rPr lang="en-GB" b="0" i="0" dirty="0">
                <a:solidFill>
                  <a:srgbClr val="040C28"/>
                </a:solidFill>
                <a:effectLst/>
                <a:latin typeface="Google Sans"/>
              </a:rPr>
              <a:t>provide a window into quantum phenomena such as geometrical frustration, topology, and strong correlations</a:t>
            </a:r>
            <a:r>
              <a:rPr lang="en-GB" b="0" i="0" dirty="0">
                <a:solidFill>
                  <a:srgbClr val="202124"/>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F7109F11-1058-4604-9D31-F09D2D05F8BA}" type="slidenum">
              <a:rPr lang="en-GB" smtClean="0"/>
              <a:t>5</a:t>
            </a:fld>
            <a:endParaRPr lang="en-GB" dirty="0"/>
          </a:p>
        </p:txBody>
      </p:sp>
    </p:spTree>
    <p:extLst>
      <p:ext uri="{BB962C8B-B14F-4D97-AF65-F5344CB8AC3E}">
        <p14:creationId xmlns:p14="http://schemas.microsoft.com/office/powerpoint/2010/main" val="236830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Ce2.15Pf1.95Sn1-yIny SSL phase exist at x=0 between 4.5 K and 2.2 K</a:t>
            </a:r>
          </a:p>
        </p:txBody>
      </p:sp>
      <p:sp>
        <p:nvSpPr>
          <p:cNvPr id="4" name="Slide Number Placeholder 3"/>
          <p:cNvSpPr>
            <a:spLocks noGrp="1"/>
          </p:cNvSpPr>
          <p:nvPr>
            <p:ph type="sldNum" sz="quarter" idx="5"/>
          </p:nvPr>
        </p:nvSpPr>
        <p:spPr/>
        <p:txBody>
          <a:bodyPr/>
          <a:lstStyle/>
          <a:p>
            <a:fld id="{B8C51F47-F73B-4CB6-9ED7-C317454CD528}" type="slidenum">
              <a:rPr lang="en-GB" smtClean="0"/>
              <a:t>6</a:t>
            </a:fld>
            <a:endParaRPr lang="en-GB"/>
          </a:p>
        </p:txBody>
      </p:sp>
    </p:spTree>
    <p:extLst>
      <p:ext uri="{BB962C8B-B14F-4D97-AF65-F5344CB8AC3E}">
        <p14:creationId xmlns:p14="http://schemas.microsoft.com/office/powerpoint/2010/main" val="281122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EBBED8-D8D0-4C8C-B40F-B61919257212}" type="slidenum">
              <a:rPr lang="zh-CN" altLang="en-US" smtClean="0"/>
              <a:t>7</a:t>
            </a:fld>
            <a:endParaRPr lang="zh-CN" altLang="en-US"/>
          </a:p>
        </p:txBody>
      </p:sp>
    </p:spTree>
    <p:extLst>
      <p:ext uri="{BB962C8B-B14F-4D97-AF65-F5344CB8AC3E}">
        <p14:creationId xmlns:p14="http://schemas.microsoft.com/office/powerpoint/2010/main" val="165270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0011">
              <a:defRPr/>
            </a:pPr>
            <a:r>
              <a:rPr lang="en-US" altLang="ja-JP" dirty="0"/>
              <a:t>We</a:t>
            </a:r>
            <a:r>
              <a:rPr lang="ja-JP" altLang="en-US" dirty="0"/>
              <a:t> </a:t>
            </a:r>
            <a:r>
              <a:rPr lang="en-US" altLang="ja-JP" dirty="0"/>
              <a:t>have focused</a:t>
            </a:r>
            <a:r>
              <a:rPr lang="ja-JP" altLang="en-US" dirty="0"/>
              <a:t> </a:t>
            </a:r>
            <a:r>
              <a:rPr lang="en-US" altLang="ja-JP" dirty="0"/>
              <a:t>on </a:t>
            </a:r>
            <a:r>
              <a:rPr lang="en-US" altLang="ja-JP" dirty="0" err="1"/>
              <a:t>CeRhSn</a:t>
            </a:r>
            <a:r>
              <a:rPr lang="en-US" altLang="ja-JP" dirty="0"/>
              <a:t> and </a:t>
            </a:r>
            <a:r>
              <a:rPr lang="en-US" altLang="ja-JP" dirty="0" err="1"/>
              <a:t>CeIrSn</a:t>
            </a:r>
            <a:r>
              <a:rPr lang="en-US" altLang="ja-JP" baseline="0" dirty="0"/>
              <a:t> possessing </a:t>
            </a:r>
            <a:r>
              <a:rPr lang="en-US" altLang="ja-JP" dirty="0"/>
              <a:t>a similar quasi-kagome lattice as in </a:t>
            </a:r>
            <a:r>
              <a:rPr lang="en-US" altLang="ja-JP" dirty="0" err="1"/>
              <a:t>CePdAl</a:t>
            </a:r>
            <a:r>
              <a:rPr lang="en-US" altLang="ja-JP" dirty="0"/>
              <a:t>. The inverse magnetic susceptibility has a large and negative paramagnetic Curie temperature, approximately -300 to -400 K. The thermopower has a broad maximum.</a:t>
            </a:r>
            <a:r>
              <a:rPr lang="en-US" altLang="ja-JP" baseline="0" dirty="0"/>
              <a:t> These two properties are</a:t>
            </a:r>
            <a:r>
              <a:rPr lang="en-US" altLang="ja-JP" dirty="0"/>
              <a:t> characteristics of Ce compounds in the valence fluctuating regime. If we estimate the Kondo temperature T</a:t>
            </a:r>
            <a:r>
              <a:rPr lang="en-US" altLang="ja-JP" baseline="-25000" dirty="0"/>
              <a:t>K</a:t>
            </a:r>
            <a:r>
              <a:rPr lang="en-US" altLang="ja-JP" dirty="0"/>
              <a:t> as 1.6 times of the maximum temperature, then T</a:t>
            </a:r>
            <a:r>
              <a:rPr lang="en-US" altLang="ja-JP" baseline="-25000" dirty="0"/>
              <a:t>K</a:t>
            </a:r>
            <a:r>
              <a:rPr lang="en-US" altLang="ja-JP" dirty="0"/>
              <a:t> of 480 K for </a:t>
            </a:r>
            <a:r>
              <a:rPr lang="en-US" altLang="ja-JP" dirty="0" err="1"/>
              <a:t>CeIrSn</a:t>
            </a:r>
            <a:r>
              <a:rPr lang="en-US" altLang="ja-JP" dirty="0"/>
              <a:t> is twice higher than that for </a:t>
            </a:r>
            <a:r>
              <a:rPr lang="en-US" altLang="ja-JP" dirty="0" err="1"/>
              <a:t>CeRhSn</a:t>
            </a:r>
            <a:r>
              <a:rPr lang="en-US" altLang="ja-JP" dirty="0"/>
              <a:t>. Because</a:t>
            </a:r>
            <a:r>
              <a:rPr lang="ja-JP" altLang="en-US" dirty="0"/>
              <a:t> </a:t>
            </a:r>
            <a:r>
              <a:rPr lang="en-US" altLang="ja-JP" dirty="0"/>
              <a:t>of the high TK, no magnetic order occurs. For </a:t>
            </a:r>
            <a:r>
              <a:rPr lang="en-US" altLang="ja-JP" dirty="0" err="1"/>
              <a:t>CeRhSn</a:t>
            </a:r>
            <a:r>
              <a:rPr lang="en-US" altLang="ja-JP" dirty="0"/>
              <a:t> </a:t>
            </a:r>
            <a:r>
              <a:rPr lang="en-US" altLang="ja-JP" dirty="0" err="1"/>
              <a:t>polycrystal</a:t>
            </a:r>
            <a:r>
              <a:rPr lang="en-US" altLang="ja-JP" dirty="0"/>
              <a:t>,</a:t>
            </a:r>
            <a:r>
              <a:rPr lang="en-US" altLang="ja-JP" baseline="0" dirty="0"/>
              <a:t> </a:t>
            </a:r>
            <a:r>
              <a:rPr lang="en-US" altLang="ja-JP" dirty="0"/>
              <a:t>NFL behaviors in chai and specific heat were first reported by </a:t>
            </a:r>
            <a:r>
              <a:rPr lang="en-US" altLang="ja-JP" dirty="0" err="1"/>
              <a:t>Slebarski</a:t>
            </a:r>
            <a:r>
              <a:rPr lang="en-US" altLang="ja-JP" dirty="0"/>
              <a:t>.</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7B5977BB-2C65-417E-9EF9-6979B24DC695}" type="slidenum">
              <a:rPr kumimoji="1" lang="ja-JP" altLang="en-US" smtClean="0"/>
              <a:t>8</a:t>
            </a:fld>
            <a:endParaRPr kumimoji="1" lang="ja-JP" altLang="en-US"/>
          </a:p>
        </p:txBody>
      </p:sp>
    </p:spTree>
    <p:extLst>
      <p:ext uri="{BB962C8B-B14F-4D97-AF65-F5344CB8AC3E}">
        <p14:creationId xmlns:p14="http://schemas.microsoft.com/office/powerpoint/2010/main" val="2369971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r>
              <a:rPr lang="en-US" altLang="ja-JP" dirty="0" err="1"/>
              <a:t>CeRhSn</a:t>
            </a:r>
            <a:r>
              <a:rPr lang="en-US" altLang="ja-JP" dirty="0"/>
              <a:t> single crystal</a:t>
            </a:r>
            <a:r>
              <a:rPr lang="en-US" altLang="ja-JP" baseline="0" dirty="0"/>
              <a:t> </a:t>
            </a:r>
            <a:r>
              <a:rPr lang="en-US" altLang="ja-JP" dirty="0"/>
              <a:t> exhibits</a:t>
            </a:r>
            <a:r>
              <a:rPr lang="en-US" altLang="ja-JP" baseline="0" dirty="0"/>
              <a:t> strongly anisotropic resistivity and magnetic susceptibility. </a:t>
            </a:r>
            <a:r>
              <a:rPr lang="en-US" altLang="ja-JP" dirty="0"/>
              <a:t>The resistivity is lager along the a axis, and exhibits a broad maximum at 70 K. At low temperatures, the power</a:t>
            </a:r>
            <a:r>
              <a:rPr lang="en-US" altLang="ja-JP" baseline="0" dirty="0"/>
              <a:t> of T is 1.5 and 1.0.</a:t>
            </a:r>
            <a:endParaRPr lang="en-US" altLang="ja-JP" dirty="0"/>
          </a:p>
          <a:p>
            <a:r>
              <a:rPr lang="en-US" altLang="ja-JP" dirty="0"/>
              <a:t>The susceptibility exhibits an </a:t>
            </a:r>
            <a:r>
              <a:rPr lang="en-US" altLang="ja-JP" dirty="0" err="1"/>
              <a:t>Ising</a:t>
            </a:r>
            <a:r>
              <a:rPr lang="en-US" altLang="ja-JP" dirty="0"/>
              <a:t> behavior along the c axis and diverges like this. However,</a:t>
            </a:r>
            <a:r>
              <a:rPr lang="en-US" altLang="ja-JP" baseline="0" dirty="0"/>
              <a:t> </a:t>
            </a:r>
            <a:r>
              <a:rPr lang="en-US" altLang="ja-JP" dirty="0"/>
              <a:t>the specific heat divided by T becomes constant on cooling to 0.5K,</a:t>
            </a:r>
            <a:r>
              <a:rPr lang="en-US" altLang="ja-JP" baseline="0" dirty="0"/>
              <a:t> not consistent with the NFL behaviors in rho and chai.</a:t>
            </a:r>
            <a:endParaRPr lang="en-US" altLang="ja-JP" dirty="0"/>
          </a:p>
          <a:p>
            <a:endParaRPr lang="zh-CN" altLang="en-US" dirty="0"/>
          </a:p>
        </p:txBody>
      </p:sp>
      <p:sp>
        <p:nvSpPr>
          <p:cNvPr id="4" name="灯片编号占位符 3"/>
          <p:cNvSpPr>
            <a:spLocks noGrp="1"/>
          </p:cNvSpPr>
          <p:nvPr>
            <p:ph type="sldNum" sz="quarter" idx="10"/>
          </p:nvPr>
        </p:nvSpPr>
        <p:spPr/>
        <p:txBody>
          <a:bodyPr/>
          <a:lstStyle/>
          <a:p>
            <a:fld id="{C6D453E8-D59C-4894-9AC8-F14ECB84E46C}" type="slidenum">
              <a:rPr lang="zh-CN" altLang="en-US" smtClean="0"/>
              <a:pPr/>
              <a:t>9</a:t>
            </a:fld>
            <a:endParaRPr lang="zh-CN" altLang="en-US"/>
          </a:p>
        </p:txBody>
      </p:sp>
    </p:spTree>
    <p:extLst>
      <p:ext uri="{BB962C8B-B14F-4D97-AF65-F5344CB8AC3E}">
        <p14:creationId xmlns:p14="http://schemas.microsoft.com/office/powerpoint/2010/main" val="103007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The black dotted line indicates a power-law divergence</a:t>
            </a:r>
            <a:r>
              <a:rPr lang="en-US" sz="1600" dirty="0">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an</a:t>
            </a:r>
            <a:r>
              <a:rPr lang="en-US" sz="1600" b="0" i="0" dirty="0">
                <a:solidFill>
                  <a:srgbClr val="000000"/>
                </a:solidFill>
                <a:effectLst/>
                <a:latin typeface="Times New Roman" panose="02020603050405020304" pitchFamily="18" charset="0"/>
                <a:cs typeface="Times New Roman" panose="02020603050405020304" pitchFamily="18" charset="0"/>
              </a:rPr>
              <a:t>d </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1600" baseline="-25000" dirty="0">
                <a:solidFill>
                  <a:srgbClr val="000000"/>
                </a:solidFill>
                <a:latin typeface="Times New Roman" panose="02020603050405020304" pitchFamily="18" charset="0"/>
                <a:cs typeface="Times New Roman" panose="02020603050405020304" pitchFamily="18" charset="0"/>
              </a:rPr>
              <a:t>H</a:t>
            </a:r>
            <a:r>
              <a:rPr lang="en-US" sz="1600" dirty="0">
                <a:solidFill>
                  <a:srgbClr val="000000"/>
                </a:solidFill>
                <a:latin typeface="Times New Roman" panose="02020603050405020304" pitchFamily="18" charset="0"/>
                <a:cs typeface="Times New Roman" panose="02020603050405020304" pitchFamily="18" charset="0"/>
              </a:rPr>
              <a:t> </a:t>
            </a:r>
            <a:r>
              <a:rPr lang="en-US" sz="1600" b="0" i="0" dirty="0">
                <a:solidFill>
                  <a:srgbClr val="000000"/>
                </a:solidFill>
                <a:effectLst/>
                <a:latin typeface="Times New Roman" panose="02020603050405020304" pitchFamily="18" charset="0"/>
                <a:cs typeface="Times New Roman" panose="02020603050405020304" pitchFamily="18" charset="0"/>
              </a:rPr>
              <a:t>provide evidence for a zero-field QCP.</a:t>
            </a:r>
            <a:r>
              <a:rPr lang="en-US" sz="1600" dirty="0">
                <a:latin typeface="Times New Roman" panose="02020603050405020304" pitchFamily="18" charset="0"/>
                <a:cs typeface="Times New Roman" panose="02020603050405020304" pitchFamily="18" charset="0"/>
              </a:rPr>
              <a:t> </a:t>
            </a:r>
            <a:endParaRPr lang="en-US" sz="1200" b="0" i="0" dirty="0">
              <a:solidFill>
                <a:srgbClr val="000000"/>
              </a:solidFill>
              <a:effectLst/>
              <a:latin typeface="Times New Roman" panose="02020603050405020304" pitchFamily="18" charset="0"/>
              <a:cs typeface="Times New Roman" panose="02020603050405020304" pitchFamily="18" charset="0"/>
            </a:endParaRPr>
          </a:p>
          <a:p>
            <a:r>
              <a:rPr lang="en-US" sz="1200" b="0" i="0" dirty="0">
                <a:solidFill>
                  <a:srgbClr val="000000"/>
                </a:solidFill>
                <a:effectLst/>
                <a:latin typeface="Times New Roman" panose="02020603050405020304" pitchFamily="18" charset="0"/>
                <a:cs typeface="Times New Roman" panose="02020603050405020304" pitchFamily="18" charset="0"/>
              </a:rPr>
              <a:t>The anisotropy of </a:t>
            </a:r>
            <a:r>
              <a:rPr lang="en-US" sz="1200" dirty="0">
                <a:solidFill>
                  <a:srgbClr val="000000"/>
                </a:solidFill>
                <a:latin typeface="Times New Roman" panose="02020603050405020304" pitchFamily="18" charset="0"/>
                <a:cs typeface="Times New Roman" panose="02020603050405020304" pitchFamily="18" charset="0"/>
              </a:rPr>
              <a:t>linear thermal expansion coefficient:</a:t>
            </a:r>
            <a:r>
              <a:rPr lang="en-US" sz="1200" b="0" i="0" dirty="0">
                <a:solidFill>
                  <a:srgbClr val="000000"/>
                </a:solidFill>
                <a:effectLst/>
                <a:latin typeface="Times New Roman" panose="02020603050405020304" pitchFamily="18" charset="0"/>
                <a:cs typeface="Times New Roman" panose="02020603050405020304" pitchFamily="18" charset="0"/>
              </a:rPr>
              <a:t> which only displays quantum critical behavior along the a axis and not along the c axis </a:t>
            </a:r>
            <a:r>
              <a:rPr 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i="0" dirty="0">
                <a:solidFill>
                  <a:srgbClr val="FF0000"/>
                </a:solidFill>
                <a:effectLst/>
                <a:latin typeface="Times New Roman" panose="02020603050405020304" pitchFamily="18" charset="0"/>
                <a:cs typeface="Times New Roman" panose="02020603050405020304" pitchFamily="18" charset="0"/>
              </a:rPr>
              <a:t>geometrical frustration drives</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i="0" dirty="0">
                <a:solidFill>
                  <a:srgbClr val="FF0000"/>
                </a:solidFill>
                <a:effectLst/>
                <a:latin typeface="Times New Roman" panose="02020603050405020304" pitchFamily="18" charset="0"/>
                <a:cs typeface="Times New Roman" panose="02020603050405020304" pitchFamily="18" charset="0"/>
              </a:rPr>
              <a:t>quantum criticality in this system</a:t>
            </a:r>
            <a:endParaRPr lang="zh-CN" altLang="en-US" dirty="0"/>
          </a:p>
        </p:txBody>
      </p:sp>
      <p:sp>
        <p:nvSpPr>
          <p:cNvPr id="4" name="灯片编号占位符 3"/>
          <p:cNvSpPr>
            <a:spLocks noGrp="1"/>
          </p:cNvSpPr>
          <p:nvPr>
            <p:ph type="sldNum" sz="quarter" idx="10"/>
          </p:nvPr>
        </p:nvSpPr>
        <p:spPr/>
        <p:txBody>
          <a:bodyPr/>
          <a:lstStyle/>
          <a:p>
            <a:fld id="{6AEBBED8-D8D0-4C8C-B40F-B61919257212}" type="slidenum">
              <a:rPr lang="zh-CN" altLang="en-US" smtClean="0"/>
              <a:t>10</a:t>
            </a:fld>
            <a:endParaRPr lang="zh-CN" altLang="en-US"/>
          </a:p>
        </p:txBody>
      </p:sp>
    </p:spTree>
    <p:extLst>
      <p:ext uri="{BB962C8B-B14F-4D97-AF65-F5344CB8AC3E}">
        <p14:creationId xmlns:p14="http://schemas.microsoft.com/office/powerpoint/2010/main" val="268802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6E87-BF86-D993-6ECD-24E520F869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7F8EB5-51D2-40BA-5C1C-1FA722DE1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71F6E6-B79F-814C-671A-566133B20A37}"/>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5" name="Footer Placeholder 4">
            <a:extLst>
              <a:ext uri="{FF2B5EF4-FFF2-40B4-BE49-F238E27FC236}">
                <a16:creationId xmlns:a16="http://schemas.microsoft.com/office/drawing/2014/main" id="{AC029509-0493-6236-FE1E-F923BE320F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9F04EF-FC9E-52F6-FB7A-B0634D193E38}"/>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417753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84C2-3B19-ED95-0F11-4A3425FA22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AB1DF2-AF79-925E-F0FB-1E59169468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355ACD-1FF0-7DD7-778E-89F22F4F2A81}"/>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5" name="Footer Placeholder 4">
            <a:extLst>
              <a:ext uri="{FF2B5EF4-FFF2-40B4-BE49-F238E27FC236}">
                <a16:creationId xmlns:a16="http://schemas.microsoft.com/office/drawing/2014/main" id="{38C224C8-B797-48CD-0F0A-888C112FD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478BD5-620E-FBE8-49E0-F7B34E92F64D}"/>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3776977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2B64F-07A1-D883-DFA6-AC303E124E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1A336A-AC9A-ED5D-BF62-2FCD014D49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CBC40D-3BFC-A8D0-0CA2-144B8699E6A3}"/>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5" name="Footer Placeholder 4">
            <a:extLst>
              <a:ext uri="{FF2B5EF4-FFF2-40B4-BE49-F238E27FC236}">
                <a16:creationId xmlns:a16="http://schemas.microsoft.com/office/drawing/2014/main" id="{01BF6466-FA26-8CC3-8DB8-0D36AE9F7C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8D052B-FEB8-6842-3BAE-C4806DF5B9FF}"/>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341000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E7A0-23AD-7FA3-8523-C04B073A87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F3A90B-BB8F-0085-354B-F3301198C8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F59389-B598-D803-9852-4D1279E43F97}"/>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5" name="Footer Placeholder 4">
            <a:extLst>
              <a:ext uri="{FF2B5EF4-FFF2-40B4-BE49-F238E27FC236}">
                <a16:creationId xmlns:a16="http://schemas.microsoft.com/office/drawing/2014/main" id="{8FE4CD7F-FE42-12DF-5F31-2A0E32105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5454E2-D914-5822-0CD8-C47DF9D9E62A}"/>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114672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FEC1-96F8-0C2C-1EAC-2EB83F2DB3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1ED227-1E23-7D56-AA07-752E646E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C67B13-7C0F-9479-3668-14F943025A57}"/>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5" name="Footer Placeholder 4">
            <a:extLst>
              <a:ext uri="{FF2B5EF4-FFF2-40B4-BE49-F238E27FC236}">
                <a16:creationId xmlns:a16="http://schemas.microsoft.com/office/drawing/2014/main" id="{48213C69-283B-7228-EC25-1826B5A4DB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F52054-56D4-EE9B-81C0-09B929748348}"/>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356191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540A-6298-5378-3DC8-47F1E62135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D0DB95-2748-7F56-B8B2-80DA3C61A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9B933C-6D15-A39E-4E27-A5C6534C6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3EF79-A493-6A86-A385-950D82D14558}"/>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6" name="Footer Placeholder 5">
            <a:extLst>
              <a:ext uri="{FF2B5EF4-FFF2-40B4-BE49-F238E27FC236}">
                <a16:creationId xmlns:a16="http://schemas.microsoft.com/office/drawing/2014/main" id="{7578C4B5-6396-9428-C967-B7F984CD06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29E85A-6F10-EE03-E123-46E7C5CDC5A7}"/>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3512727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25C0-C9EA-9BAC-47A6-70DA0D84EF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8CC6BE-BCB2-1957-8109-859C3DBB1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D75ECE-338D-E99E-F444-17FC462EF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52A7F9-738E-B40C-41D7-2BB001812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59B6B-3D90-95CF-D1A9-3D37675F47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7D0C1D3-30D6-D21A-7CED-C2C57E1636F6}"/>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8" name="Footer Placeholder 7">
            <a:extLst>
              <a:ext uri="{FF2B5EF4-FFF2-40B4-BE49-F238E27FC236}">
                <a16:creationId xmlns:a16="http://schemas.microsoft.com/office/drawing/2014/main" id="{B04555EF-AF4E-E077-C339-5DAC137798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1E71F0-B80E-2939-E41F-BA161EAF2661}"/>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353139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9B46-CEF5-9549-028F-91730BC8EF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F38DBB-A42C-CD6F-BF78-F23386A29748}"/>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4" name="Footer Placeholder 3">
            <a:extLst>
              <a:ext uri="{FF2B5EF4-FFF2-40B4-BE49-F238E27FC236}">
                <a16:creationId xmlns:a16="http://schemas.microsoft.com/office/drawing/2014/main" id="{95CF8761-04BC-326B-3A77-8F6DF1A41E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693B5A-B1D7-1113-5F0B-D3A3E813B103}"/>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227892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DE545-9785-9C55-E8F8-5C988ECF70F9}"/>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3" name="Footer Placeholder 2">
            <a:extLst>
              <a:ext uri="{FF2B5EF4-FFF2-40B4-BE49-F238E27FC236}">
                <a16:creationId xmlns:a16="http://schemas.microsoft.com/office/drawing/2014/main" id="{5F32342D-EE16-076D-2B48-BE5E4A4B70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937A3A-FBCD-BEBF-5ED9-F988138FCA3C}"/>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55006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AA25-6B0F-BEF4-6ABD-8595225F3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CB1A33-527C-DE78-7475-11FBE0AFB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0B056B-5A8D-E41F-C638-A9A2AD52C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A0D275-8171-2B99-2608-3471C2A1AFD4}"/>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6" name="Footer Placeholder 5">
            <a:extLst>
              <a:ext uri="{FF2B5EF4-FFF2-40B4-BE49-F238E27FC236}">
                <a16:creationId xmlns:a16="http://schemas.microsoft.com/office/drawing/2014/main" id="{36699274-C91E-75E3-8F6C-FF660640FF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C13690-C596-AB5C-7DC6-9B02DE527A72}"/>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338072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452D-1E65-33EC-775D-703AE2B4F6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6B278CE-3133-5BAB-CE2A-A516DCEB5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0B9D53-20CF-B845-5B0D-5F1C8CCD9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EB7F7E-F6D9-2A56-AD65-9AB9DC41BF4D}"/>
              </a:ext>
            </a:extLst>
          </p:cNvPr>
          <p:cNvSpPr>
            <a:spLocks noGrp="1"/>
          </p:cNvSpPr>
          <p:nvPr>
            <p:ph type="dt" sz="half" idx="10"/>
          </p:nvPr>
        </p:nvSpPr>
        <p:spPr/>
        <p:txBody>
          <a:bodyPr/>
          <a:lstStyle/>
          <a:p>
            <a:fld id="{D83AF651-0664-4AC7-B9BB-9F11E6729700}" type="datetimeFigureOut">
              <a:rPr lang="en-GB" smtClean="0"/>
              <a:t>10/01/2025</a:t>
            </a:fld>
            <a:endParaRPr lang="en-GB"/>
          </a:p>
        </p:txBody>
      </p:sp>
      <p:sp>
        <p:nvSpPr>
          <p:cNvPr id="6" name="Footer Placeholder 5">
            <a:extLst>
              <a:ext uri="{FF2B5EF4-FFF2-40B4-BE49-F238E27FC236}">
                <a16:creationId xmlns:a16="http://schemas.microsoft.com/office/drawing/2014/main" id="{26B10BA4-0769-3BE9-9635-24BE2C18EA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706E58-EEBF-7073-92E8-EEA7C2E9E09E}"/>
              </a:ext>
            </a:extLst>
          </p:cNvPr>
          <p:cNvSpPr>
            <a:spLocks noGrp="1"/>
          </p:cNvSpPr>
          <p:nvPr>
            <p:ph type="sldNum" sz="quarter" idx="12"/>
          </p:nvPr>
        </p:nvSpPr>
        <p:spPr/>
        <p:txBody>
          <a:bodyPr/>
          <a:lstStyle/>
          <a:p>
            <a:fld id="{A39BBB22-6275-43F3-BB62-B8E300F86169}" type="slidenum">
              <a:rPr lang="en-GB" smtClean="0"/>
              <a:t>‹#›</a:t>
            </a:fld>
            <a:endParaRPr lang="en-GB"/>
          </a:p>
        </p:txBody>
      </p:sp>
    </p:spTree>
    <p:extLst>
      <p:ext uri="{BB962C8B-B14F-4D97-AF65-F5344CB8AC3E}">
        <p14:creationId xmlns:p14="http://schemas.microsoft.com/office/powerpoint/2010/main" val="533356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231BBB-7292-7F31-77B2-CE1DB64253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254AE2-AD6D-1AF2-FF7E-E1B34F47A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D3E4E9-436C-1DE2-331A-258D62D710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AF651-0664-4AC7-B9BB-9F11E6729700}" type="datetimeFigureOut">
              <a:rPr lang="en-GB" smtClean="0"/>
              <a:t>10/01/2025</a:t>
            </a:fld>
            <a:endParaRPr lang="en-GB"/>
          </a:p>
        </p:txBody>
      </p:sp>
      <p:sp>
        <p:nvSpPr>
          <p:cNvPr id="5" name="Footer Placeholder 4">
            <a:extLst>
              <a:ext uri="{FF2B5EF4-FFF2-40B4-BE49-F238E27FC236}">
                <a16:creationId xmlns:a16="http://schemas.microsoft.com/office/drawing/2014/main" id="{F6B8B1BA-BF19-3FF3-C5F8-C34EC4F52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9F0406-7A89-8C8B-0624-37BAE0AA88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BBB22-6275-43F3-BB62-B8E300F86169}" type="slidenum">
              <a:rPr lang="en-GB" smtClean="0"/>
              <a:t>‹#›</a:t>
            </a:fld>
            <a:endParaRPr lang="en-GB"/>
          </a:p>
        </p:txBody>
      </p:sp>
    </p:spTree>
    <p:extLst>
      <p:ext uri="{BB962C8B-B14F-4D97-AF65-F5344CB8AC3E}">
        <p14:creationId xmlns:p14="http://schemas.microsoft.com/office/powerpoint/2010/main" val="2451221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jpe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nature.com/npjquantmat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8E9274-0B65-D989-6C21-3BB58ADAFB62}"/>
              </a:ext>
            </a:extLst>
          </p:cNvPr>
          <p:cNvSpPr txBox="1"/>
          <p:nvPr/>
        </p:nvSpPr>
        <p:spPr>
          <a:xfrm>
            <a:off x="0" y="549276"/>
            <a:ext cx="12030419" cy="4905958"/>
          </a:xfrm>
          <a:prstGeom prst="rect">
            <a:avLst/>
          </a:prstGeom>
          <a:noFill/>
        </p:spPr>
        <p:txBody>
          <a:bodyPr wrap="square">
            <a:spAutoFit/>
          </a:bodyPr>
          <a:lstStyle/>
          <a:p>
            <a:pPr algn="ctr">
              <a:defRPr/>
            </a:pPr>
            <a:r>
              <a:rPr lang="en-GB" sz="3200" b="1" dirty="0">
                <a:solidFill>
                  <a:srgbClr val="FF0000"/>
                </a:solidFill>
                <a:latin typeface="Arial" panose="020B0604020202020204" pitchFamily="34" charset="0"/>
                <a:ea typeface="MS Mincho"/>
              </a:rPr>
              <a:t>Quantum Critical </a:t>
            </a:r>
            <a:r>
              <a:rPr lang="en-GB" sz="3200" b="1" dirty="0">
                <a:solidFill>
                  <a:srgbClr val="0000FF"/>
                </a:solidFill>
                <a:latin typeface="Arial" panose="020B0604020202020204" pitchFamily="34" charset="0"/>
                <a:ea typeface="MS Mincho"/>
              </a:rPr>
              <a:t>Spin-Liquid in Geometrically Frustrated Kagome Lattice Investigated by Muon Spin Relaxation and Neutron Scattering</a:t>
            </a:r>
          </a:p>
          <a:p>
            <a:pPr algn="ctr">
              <a:defRPr/>
            </a:pPr>
            <a:r>
              <a:rPr lang="en-GB" sz="3200" b="1" dirty="0">
                <a:solidFill>
                  <a:srgbClr val="0000FF"/>
                </a:solidFill>
                <a:latin typeface="Arial" panose="020B0604020202020204" pitchFamily="34" charset="0"/>
                <a:ea typeface="MS Mincho"/>
              </a:rPr>
              <a:t> </a:t>
            </a:r>
            <a:endParaRPr lang="en-US" b="1" dirty="0">
              <a:latin typeface="Arial" panose="020B0604020202020204" pitchFamily="34" charset="0"/>
            </a:endParaRPr>
          </a:p>
          <a:p>
            <a:pPr algn="ctr" eaLnBrk="1" hangingPunct="1">
              <a:spcBef>
                <a:spcPct val="20000"/>
              </a:spcBef>
              <a:defRPr/>
            </a:pPr>
            <a:r>
              <a:rPr kumimoji="1" lang="en-US" altLang="ja-JP" sz="2800" b="1" kern="0" dirty="0">
                <a:solidFill>
                  <a:schemeClr val="accent2">
                    <a:lumMod val="75000"/>
                  </a:schemeClr>
                </a:solidFill>
                <a:latin typeface="Arial" panose="020B0604020202020204" pitchFamily="34" charset="0"/>
              </a:rPr>
              <a:t>Devashi Adroja</a:t>
            </a:r>
          </a:p>
          <a:p>
            <a:pPr algn="ctr" eaLnBrk="1" hangingPunct="1">
              <a:spcBef>
                <a:spcPct val="20000"/>
              </a:spcBef>
              <a:defRPr/>
            </a:pPr>
            <a:endParaRPr kumimoji="1" lang="en-US" altLang="ja-JP" sz="2800" b="1" kern="0" dirty="0">
              <a:solidFill>
                <a:schemeClr val="accent2">
                  <a:lumMod val="75000"/>
                </a:schemeClr>
              </a:solidFill>
              <a:latin typeface="Arial" panose="020B0604020202020204" pitchFamily="34" charset="0"/>
            </a:endParaRPr>
          </a:p>
          <a:p>
            <a:pPr algn="ctr" eaLnBrk="1" hangingPunct="1">
              <a:spcBef>
                <a:spcPct val="20000"/>
              </a:spcBef>
              <a:defRPr/>
            </a:pPr>
            <a:r>
              <a:rPr kumimoji="1" lang="en-US" altLang="ja-JP" sz="2800" b="1" kern="0" dirty="0">
                <a:solidFill>
                  <a:schemeClr val="accent2">
                    <a:lumMod val="75000"/>
                  </a:schemeClr>
                </a:solidFill>
                <a:latin typeface="Arial" panose="020B0604020202020204" pitchFamily="34" charset="0"/>
              </a:rPr>
              <a:t>ISIS Facility</a:t>
            </a:r>
          </a:p>
          <a:p>
            <a:pPr algn="ctr" eaLnBrk="1" hangingPunct="1">
              <a:spcBef>
                <a:spcPct val="50000"/>
              </a:spcBef>
              <a:defRPr/>
            </a:pPr>
            <a:r>
              <a:rPr lang="en-GB" sz="2800" b="1" dirty="0">
                <a:solidFill>
                  <a:schemeClr val="accent2">
                    <a:lumMod val="75000"/>
                  </a:schemeClr>
                </a:solidFill>
                <a:latin typeface="Arial" panose="020B0604020202020204" pitchFamily="34" charset="0"/>
              </a:rPr>
              <a:t>Rutherford Appleton Laboratory</a:t>
            </a:r>
          </a:p>
          <a:p>
            <a:pPr algn="ctr" eaLnBrk="1" hangingPunct="1">
              <a:spcBef>
                <a:spcPct val="50000"/>
              </a:spcBef>
              <a:defRPr/>
            </a:pPr>
            <a:r>
              <a:rPr lang="en-GB" sz="2800" b="1" dirty="0">
                <a:solidFill>
                  <a:schemeClr val="accent2">
                    <a:lumMod val="75000"/>
                  </a:schemeClr>
                </a:solidFill>
                <a:latin typeface="Arial" panose="020B0604020202020204" pitchFamily="34" charset="0"/>
              </a:rPr>
              <a:t>UK</a:t>
            </a:r>
          </a:p>
        </p:txBody>
      </p:sp>
      <p:sp>
        <p:nvSpPr>
          <p:cNvPr id="3075" name="TextBox 3">
            <a:extLst>
              <a:ext uri="{FF2B5EF4-FFF2-40B4-BE49-F238E27FC236}">
                <a16:creationId xmlns:a16="http://schemas.microsoft.com/office/drawing/2014/main" id="{426E4D7C-8FEA-92ED-4B32-37C8D655AF58}"/>
              </a:ext>
            </a:extLst>
          </p:cNvPr>
          <p:cNvSpPr txBox="1">
            <a:spLocks noChangeArrowheads="1"/>
          </p:cNvSpPr>
          <p:nvPr/>
        </p:nvSpPr>
        <p:spPr bwMode="auto">
          <a:xfrm>
            <a:off x="354862" y="5455234"/>
            <a:ext cx="4752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dirty="0">
                <a:latin typeface="Arial" panose="020B0604020202020204" pitchFamily="34" charset="0"/>
              </a:rPr>
              <a:t> 2</a:t>
            </a:r>
            <a:r>
              <a:rPr lang="en-GB" altLang="en-US" sz="2000" b="1" baseline="30000" dirty="0">
                <a:latin typeface="Arial" panose="020B0604020202020204" pitchFamily="34" charset="0"/>
              </a:rPr>
              <a:t>nd</a:t>
            </a:r>
            <a:r>
              <a:rPr lang="en-GB" altLang="en-US" sz="2000" b="1" dirty="0">
                <a:latin typeface="Arial" panose="020B0604020202020204" pitchFamily="34" charset="0"/>
              </a:rPr>
              <a:t> Workshop on Muon Science Technology and Industry </a:t>
            </a:r>
          </a:p>
          <a:p>
            <a:pPr eaLnBrk="1" hangingPunct="1">
              <a:spcBef>
                <a:spcPct val="0"/>
              </a:spcBef>
              <a:buFontTx/>
              <a:buNone/>
            </a:pPr>
            <a:r>
              <a:rPr lang="en-GB" altLang="en-US" sz="2000" b="1" dirty="0">
                <a:latin typeface="Arial" panose="020B0604020202020204" pitchFamily="34" charset="0"/>
              </a:rPr>
              <a:t>10-11 Jan 2025 </a:t>
            </a:r>
          </a:p>
          <a:p>
            <a:pPr eaLnBrk="1" hangingPunct="1">
              <a:spcBef>
                <a:spcPct val="0"/>
              </a:spcBef>
              <a:buFontTx/>
              <a:buNone/>
            </a:pPr>
            <a:r>
              <a:rPr lang="en-GB" altLang="en-US" sz="2000" b="1" dirty="0">
                <a:latin typeface="Arial" panose="020B0604020202020204" pitchFamily="34" charset="0"/>
              </a:rPr>
              <a:t>CSNS, IHEP, CAS</a:t>
            </a:r>
          </a:p>
        </p:txBody>
      </p:sp>
      <p:pic>
        <p:nvPicPr>
          <p:cNvPr id="3076" name="Picture 2">
            <a:extLst>
              <a:ext uri="{FF2B5EF4-FFF2-40B4-BE49-F238E27FC236}">
                <a16:creationId xmlns:a16="http://schemas.microsoft.com/office/drawing/2014/main" id="{B12C333E-5B03-E11A-C248-49209E6BC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249" y="5679429"/>
            <a:ext cx="3817092" cy="104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0795B5-0F29-3DBC-EADB-002D6EEF558D}"/>
              </a:ext>
            </a:extLst>
          </p:cNvPr>
          <p:cNvPicPr>
            <a:picLocks noChangeAspect="1"/>
          </p:cNvPicPr>
          <p:nvPr/>
        </p:nvPicPr>
        <p:blipFill>
          <a:blip r:embed="rId4"/>
          <a:stretch>
            <a:fillRect/>
          </a:stretch>
        </p:blipFill>
        <p:spPr>
          <a:xfrm>
            <a:off x="3759323" y="5845406"/>
            <a:ext cx="4511772" cy="87504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50"/>
          <p:cNvSpPr txBox="1"/>
          <p:nvPr/>
        </p:nvSpPr>
        <p:spPr>
          <a:xfrm>
            <a:off x="203200" y="117610"/>
            <a:ext cx="11917680" cy="646331"/>
          </a:xfrm>
          <a:prstGeom prst="rect">
            <a:avLst/>
          </a:prstGeom>
          <a:noFill/>
          <a:ln w="38100">
            <a:solidFill>
              <a:srgbClr val="0066CC"/>
            </a:solidFill>
          </a:ln>
        </p:spPr>
        <p:txBody>
          <a:bodyPr wrap="square" rtlCol="0">
            <a:spAutoFit/>
          </a:bodyPr>
          <a:lstStyle/>
          <a:p>
            <a:r>
              <a:rPr lang="en-US" altLang="zh-CN" sz="3600" b="1" dirty="0">
                <a:solidFill>
                  <a:srgbClr val="0033CC"/>
                </a:solidFill>
                <a:latin typeface="Arial" pitchFamily="34" charset="0"/>
                <a:cs typeface="Arial" pitchFamily="34" charset="0"/>
              </a:rPr>
              <a:t>Zero-field quantum criticality in </a:t>
            </a:r>
            <a:r>
              <a:rPr lang="en-US" altLang="zh-CN" sz="3600" b="1" dirty="0" err="1">
                <a:solidFill>
                  <a:srgbClr val="0033CC"/>
                </a:solidFill>
                <a:latin typeface="Arial" pitchFamily="34" charset="0"/>
                <a:cs typeface="Arial" pitchFamily="34" charset="0"/>
              </a:rPr>
              <a:t>CeRhSn</a:t>
            </a:r>
            <a:endParaRPr lang="zh-CN" altLang="en-US" sz="3600" b="1" dirty="0">
              <a:solidFill>
                <a:srgbClr val="0033CC"/>
              </a:solidFill>
              <a:latin typeface="Arial" pitchFamily="34" charset="0"/>
              <a:cs typeface="Arial" pitchFamily="34" charset="0"/>
            </a:endParaRPr>
          </a:p>
        </p:txBody>
      </p:sp>
      <p:grpSp>
        <p:nvGrpSpPr>
          <p:cNvPr id="16" name="组合 15"/>
          <p:cNvGrpSpPr/>
          <p:nvPr/>
        </p:nvGrpSpPr>
        <p:grpSpPr>
          <a:xfrm>
            <a:off x="1266762" y="2536613"/>
            <a:ext cx="3859453" cy="4052508"/>
            <a:chOff x="-224929" y="1505814"/>
            <a:chExt cx="3859453" cy="4052508"/>
          </a:xfrm>
        </p:grpSpPr>
        <p:grpSp>
          <p:nvGrpSpPr>
            <p:cNvPr id="28" name="组合 27"/>
            <p:cNvGrpSpPr/>
            <p:nvPr/>
          </p:nvGrpSpPr>
          <p:grpSpPr>
            <a:xfrm>
              <a:off x="366042" y="4356924"/>
              <a:ext cx="3268482" cy="1201398"/>
              <a:chOff x="3637956" y="7200612"/>
              <a:chExt cx="3268482" cy="1201398"/>
            </a:xfrm>
          </p:grpSpPr>
          <p:sp>
            <p:nvSpPr>
              <p:cNvPr id="23" name="矩形 62"/>
              <p:cNvSpPr/>
              <p:nvPr/>
            </p:nvSpPr>
            <p:spPr>
              <a:xfrm>
                <a:off x="3637956" y="7200612"/>
                <a:ext cx="3268482" cy="646331"/>
              </a:xfrm>
              <a:prstGeom prst="rect">
                <a:avLst/>
              </a:prstGeom>
            </p:spPr>
            <p:txBody>
              <a:bodyPr wrap="square">
                <a:spAutoFit/>
              </a:bodyPr>
              <a:lstStyle/>
              <a:p>
                <a:pPr algn="just"/>
                <a:r>
                  <a:rPr lang="en-US" altLang="zh-CN" sz="2000" dirty="0">
                    <a:latin typeface="Arial" pitchFamily="34" charset="0"/>
                    <a:ea typeface="微软雅黑" pitchFamily="34" charset="-122"/>
                    <a:cs typeface="Arial" pitchFamily="34" charset="0"/>
                  </a:rPr>
                  <a:t> </a:t>
                </a:r>
                <a:r>
                  <a:rPr lang="en-US" altLang="zh-CN" sz="1600" i="1" dirty="0">
                    <a:latin typeface="Arial" pitchFamily="34" charset="0"/>
                    <a:ea typeface="微软雅黑" pitchFamily="34" charset="-122"/>
                    <a:cs typeface="Arial" pitchFamily="34" charset="0"/>
                  </a:rPr>
                  <a:t>C</a:t>
                </a:r>
                <a:r>
                  <a:rPr lang="en-US" altLang="zh-CN" sz="1600" dirty="0">
                    <a:latin typeface="Arial" pitchFamily="34" charset="0"/>
                    <a:ea typeface="微软雅黑" pitchFamily="34" charset="-122"/>
                    <a:cs typeface="Arial" pitchFamily="34" charset="0"/>
                  </a:rPr>
                  <a:t>/</a:t>
                </a:r>
                <a:r>
                  <a:rPr lang="en-US" altLang="zh-CN" sz="1600" i="1" dirty="0">
                    <a:latin typeface="Arial" pitchFamily="34" charset="0"/>
                    <a:ea typeface="微软雅黑" pitchFamily="34" charset="-122"/>
                    <a:cs typeface="Arial" pitchFamily="34" charset="0"/>
                  </a:rPr>
                  <a:t>T</a:t>
                </a:r>
                <a:r>
                  <a:rPr lang="en-US" altLang="zh-CN" sz="1600" dirty="0">
                    <a:latin typeface="Arial" pitchFamily="34" charset="0"/>
                    <a:ea typeface="微软雅黑" pitchFamily="34" charset="-122"/>
                    <a:cs typeface="Arial" pitchFamily="34" charset="0"/>
                  </a:rPr>
                  <a:t> : under 2 T, below 0.5 K, </a:t>
                </a:r>
              </a:p>
              <a:p>
                <a:pPr algn="just"/>
                <a:r>
                  <a:rPr lang="en-US" altLang="zh-CN" sz="1600" dirty="0">
                    <a:latin typeface="Arial" pitchFamily="34" charset="0"/>
                    <a:ea typeface="微软雅黑" pitchFamily="34" charset="-122"/>
                    <a:cs typeface="Arial" pitchFamily="34" charset="0"/>
                  </a:rPr>
                  <a:t>                 NFL to FL.</a:t>
                </a:r>
              </a:p>
            </p:txBody>
          </p:sp>
          <p:sp>
            <p:nvSpPr>
              <p:cNvPr id="21" name="矩形 62"/>
              <p:cNvSpPr/>
              <p:nvPr/>
            </p:nvSpPr>
            <p:spPr>
              <a:xfrm>
                <a:off x="4271396" y="8063456"/>
                <a:ext cx="2194548" cy="338554"/>
              </a:xfrm>
              <a:prstGeom prst="rect">
                <a:avLst/>
              </a:prstGeom>
            </p:spPr>
            <p:txBody>
              <a:bodyPr wrap="square">
                <a:spAutoFit/>
              </a:bodyPr>
              <a:lstStyle/>
              <a:p>
                <a:pPr algn="just"/>
                <a:r>
                  <a:rPr lang="en-US" altLang="zh-CN" sz="1600" dirty="0">
                    <a:latin typeface="Arial" pitchFamily="34" charset="0"/>
                    <a:ea typeface="微软雅黑" pitchFamily="34" charset="-122"/>
                    <a:cs typeface="Arial" pitchFamily="34" charset="0"/>
                  </a:rPr>
                  <a:t>A zero-field QCP</a:t>
                </a:r>
              </a:p>
            </p:txBody>
          </p:sp>
          <p:sp>
            <p:nvSpPr>
              <p:cNvPr id="22" name="下箭头 49"/>
              <p:cNvSpPr/>
              <p:nvPr/>
            </p:nvSpPr>
            <p:spPr>
              <a:xfrm>
                <a:off x="4875253" y="7850820"/>
                <a:ext cx="412705" cy="201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224929" y="1505814"/>
              <a:ext cx="3859453" cy="369332"/>
              <a:chOff x="-23382" y="2195851"/>
              <a:chExt cx="3859453" cy="369332"/>
            </a:xfrm>
          </p:grpSpPr>
          <p:sp>
            <p:nvSpPr>
              <p:cNvPr id="7" name="TextBox 76"/>
              <p:cNvSpPr txBox="1"/>
              <p:nvPr/>
            </p:nvSpPr>
            <p:spPr>
              <a:xfrm>
                <a:off x="-23382" y="2195851"/>
                <a:ext cx="3859453" cy="369332"/>
              </a:xfrm>
              <a:prstGeom prst="rect">
                <a:avLst/>
              </a:prstGeom>
              <a:noFill/>
            </p:spPr>
            <p:txBody>
              <a:bodyPr wrap="square" rtlCol="0">
                <a:spAutoFit/>
              </a:bodyPr>
              <a:lstStyle/>
              <a:p>
                <a:pPr algn="ctr"/>
                <a:r>
                  <a:rPr lang="en-US" altLang="zh-CN" i="1" dirty="0">
                    <a:latin typeface="Arial" pitchFamily="34" charset="0"/>
                    <a:cs typeface="Arial" pitchFamily="34" charset="0"/>
                  </a:rPr>
                  <a:t>C</a:t>
                </a:r>
                <a:r>
                  <a:rPr lang="en-US" altLang="zh-CN" dirty="0">
                    <a:latin typeface="Arial" pitchFamily="34" charset="0"/>
                    <a:cs typeface="Arial" pitchFamily="34" charset="0"/>
                  </a:rPr>
                  <a:t>/</a:t>
                </a:r>
                <a:r>
                  <a:rPr lang="en-US" altLang="zh-CN" i="1" dirty="0">
                    <a:latin typeface="Arial" pitchFamily="34" charset="0"/>
                    <a:cs typeface="Arial" pitchFamily="34" charset="0"/>
                  </a:rPr>
                  <a:t>T</a:t>
                </a:r>
                <a:r>
                  <a:rPr lang="en-US" altLang="zh-CN" dirty="0">
                    <a:latin typeface="Arial" pitchFamily="34" charset="0"/>
                    <a:cs typeface="Arial" pitchFamily="34" charset="0"/>
                  </a:rPr>
                  <a:t> diverges, </a:t>
                </a:r>
                <a:r>
                  <a:rPr lang="en-US" altLang="zh-CN" i="1" dirty="0">
                    <a:latin typeface="Arial" pitchFamily="34" charset="0"/>
                    <a:cs typeface="Arial" pitchFamily="34" charset="0"/>
                  </a:rPr>
                  <a:t>T      </a:t>
                </a:r>
                <a:r>
                  <a:rPr lang="en-US" altLang="zh-CN" dirty="0">
                    <a:latin typeface="Arial" pitchFamily="34" charset="0"/>
                    <a:cs typeface="Arial" pitchFamily="34" charset="0"/>
                  </a:rPr>
                  <a:t>0</a:t>
                </a:r>
                <a:r>
                  <a:rPr lang="en-US" altLang="zh-CN" i="1" dirty="0">
                    <a:latin typeface="Arial" pitchFamily="34" charset="0"/>
                    <a:cs typeface="Arial" pitchFamily="34" charset="0"/>
                  </a:rPr>
                  <a:t> </a:t>
                </a:r>
                <a:r>
                  <a:rPr lang="en-US" altLang="zh-CN" dirty="0">
                    <a:latin typeface="Arial" pitchFamily="34" charset="0"/>
                    <a:cs typeface="Arial" pitchFamily="34" charset="0"/>
                  </a:rPr>
                  <a:t> </a:t>
                </a:r>
                <a:endParaRPr lang="zh-CN" altLang="en-US" dirty="0">
                  <a:latin typeface="Arial" pitchFamily="34" charset="0"/>
                  <a:cs typeface="Arial" pitchFamily="34" charset="0"/>
                </a:endParaRPr>
              </a:p>
            </p:txBody>
          </p:sp>
          <p:cxnSp>
            <p:nvCxnSpPr>
              <p:cNvPr id="31" name="Straight Arrow Connector 214"/>
              <p:cNvCxnSpPr/>
              <p:nvPr/>
            </p:nvCxnSpPr>
            <p:spPr>
              <a:xfrm flipV="1">
                <a:off x="2517934" y="2361615"/>
                <a:ext cx="300264" cy="3912"/>
              </a:xfrm>
              <a:prstGeom prst="straightConnector1">
                <a:avLst/>
              </a:prstGeom>
              <a:ln w="25400">
                <a:solidFill>
                  <a:schemeClr val="accent6"/>
                </a:solidFill>
                <a:tailEnd type="triangle" w="med" len="lg"/>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1" y="1892442"/>
              <a:ext cx="3096439" cy="2471892"/>
            </a:xfrm>
            <a:prstGeom prst="rect">
              <a:avLst/>
            </a:prstGeom>
          </p:spPr>
        </p:pic>
      </p:grpSp>
      <p:sp>
        <p:nvSpPr>
          <p:cNvPr id="33" name="矩形 32"/>
          <p:cNvSpPr/>
          <p:nvPr/>
        </p:nvSpPr>
        <p:spPr>
          <a:xfrm>
            <a:off x="4399296" y="802031"/>
            <a:ext cx="3559051"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Y. </a:t>
            </a:r>
            <a:r>
              <a:rPr lang="en-US" altLang="zh-CN" sz="1400" dirty="0" err="1">
                <a:latin typeface="Arial" panose="020B0604020202020204" pitchFamily="34" charset="0"/>
                <a:cs typeface="Arial" panose="020B0604020202020204" pitchFamily="34" charset="0"/>
              </a:rPr>
              <a:t>Tokiwa</a:t>
            </a:r>
            <a:r>
              <a:rPr lang="en-US" altLang="zh-CN" sz="1400" dirty="0">
                <a:latin typeface="Arial" panose="020B0604020202020204" pitchFamily="34" charset="0"/>
                <a:cs typeface="Arial" panose="020B0604020202020204" pitchFamily="34" charset="0"/>
              </a:rPr>
              <a:t> et al. 2015 Sci. Adv. </a:t>
            </a:r>
            <a:r>
              <a:rPr lang="en-US" altLang="zh-CN" sz="1400" b="1" dirty="0">
                <a:latin typeface="Arial" panose="020B0604020202020204" pitchFamily="34" charset="0"/>
                <a:cs typeface="Arial" panose="020B0604020202020204" pitchFamily="34" charset="0"/>
              </a:rPr>
              <a:t>1</a:t>
            </a:r>
            <a:r>
              <a:rPr lang="en-US" altLang="zh-CN" sz="1400" dirty="0">
                <a:latin typeface="Arial" panose="020B0604020202020204" pitchFamily="34" charset="0"/>
                <a:cs typeface="Arial" panose="020B0604020202020204" pitchFamily="34" charset="0"/>
              </a:rPr>
              <a:t> e1500001</a:t>
            </a:r>
            <a:endParaRPr lang="zh-CN" altLang="en-US" sz="1400" dirty="0">
              <a:latin typeface="Arial" panose="020B0604020202020204" pitchFamily="34" charset="0"/>
              <a:cs typeface="Arial" panose="020B0604020202020204" pitchFamily="34" charset="0"/>
            </a:endParaRPr>
          </a:p>
        </p:txBody>
      </p:sp>
      <p:grpSp>
        <p:nvGrpSpPr>
          <p:cNvPr id="13" name="组合 12"/>
          <p:cNvGrpSpPr/>
          <p:nvPr/>
        </p:nvGrpSpPr>
        <p:grpSpPr>
          <a:xfrm>
            <a:off x="4568508" y="2084910"/>
            <a:ext cx="3452245" cy="4537734"/>
            <a:chOff x="3143314" y="730053"/>
            <a:chExt cx="3452245" cy="4537734"/>
          </a:xfrm>
        </p:grpSpPr>
        <p:grpSp>
          <p:nvGrpSpPr>
            <p:cNvPr id="17" name="组合 16"/>
            <p:cNvGrpSpPr/>
            <p:nvPr/>
          </p:nvGrpSpPr>
          <p:grpSpPr>
            <a:xfrm>
              <a:off x="3143314" y="730053"/>
              <a:ext cx="3452245" cy="4014818"/>
              <a:chOff x="3113880" y="1076507"/>
              <a:chExt cx="3452245" cy="4014818"/>
            </a:xfrm>
          </p:grpSpPr>
          <mc:AlternateContent xmlns:mc="http://schemas.openxmlformats.org/markup-compatibility/2006" xmlns:a14="http://schemas.microsoft.com/office/drawing/2010/main">
            <mc:Choice Requires="a14">
              <p:sp>
                <p:nvSpPr>
                  <p:cNvPr id="14" name="TextBox 78"/>
                  <p:cNvSpPr txBox="1"/>
                  <p:nvPr/>
                </p:nvSpPr>
                <p:spPr>
                  <a:xfrm>
                    <a:off x="3133409" y="1076507"/>
                    <a:ext cx="3323599" cy="776559"/>
                  </a:xfrm>
                  <a:prstGeom prst="rect">
                    <a:avLst/>
                  </a:prstGeom>
                  <a:noFill/>
                </p:spPr>
                <p:txBody>
                  <a:bodyPr wrap="square" rtlCol="0">
                    <a:spAutoFit/>
                  </a:bodyPr>
                  <a:lstStyle/>
                  <a:p>
                    <a:pPr algn="ctr"/>
                    <a:r>
                      <a:rPr lang="en-US" b="1" dirty="0">
                        <a:solidFill>
                          <a:srgbClr val="FF0000"/>
                        </a:solidFill>
                        <a:latin typeface="Arial" pitchFamily="34" charset="0"/>
                        <a:cs typeface="Arial" pitchFamily="34" charset="0"/>
                      </a:rPr>
                      <a:t>Magnetic </a:t>
                    </a:r>
                    <a:r>
                      <a:rPr lang="en-US" b="1" dirty="0" err="1">
                        <a:solidFill>
                          <a:srgbClr val="FF0000"/>
                        </a:solidFill>
                        <a:latin typeface="Arial" pitchFamily="34" charset="0"/>
                        <a:cs typeface="Arial" pitchFamily="34" charset="0"/>
                      </a:rPr>
                      <a:t>Grüneisen</a:t>
                    </a:r>
                    <a:r>
                      <a:rPr lang="en-US" b="1" dirty="0">
                        <a:solidFill>
                          <a:srgbClr val="FF0000"/>
                        </a:solidFill>
                        <a:latin typeface="Arial" pitchFamily="34" charset="0"/>
                        <a:cs typeface="Arial" pitchFamily="34" charset="0"/>
                      </a:rPr>
                      <a:t> ratio </a:t>
                    </a:r>
                  </a:p>
                  <a:p>
                    <a:pPr algn="ctr"/>
                    <a14:m>
                      <m:oMath xmlns:m="http://schemas.openxmlformats.org/officeDocument/2006/math">
                        <m:sSub>
                          <m:sSubPr>
                            <m:ctrlPr>
                              <a:rPr lang="en-US" i="1">
                                <a:latin typeface="Cambria Math" panose="02040503050406030204" pitchFamily="18" charset="0"/>
                                <a:cs typeface="Arial" pitchFamily="34" charset="0"/>
                              </a:rPr>
                            </m:ctrlPr>
                          </m:sSubPr>
                          <m:e>
                            <m:r>
                              <a:rPr lang="el-GR" i="1">
                                <a:latin typeface="Cambria Math" panose="02040503050406030204" pitchFamily="18" charset="0"/>
                                <a:ea typeface="Cambria Math" panose="02040503050406030204" pitchFamily="18" charset="0"/>
                                <a:cs typeface="Arial" pitchFamily="34" charset="0"/>
                              </a:rPr>
                              <m:t>𝛤</m:t>
                            </m:r>
                          </m:e>
                          <m:sub>
                            <m:r>
                              <m:rPr>
                                <m:sty m:val="p"/>
                              </m:rPr>
                              <a:rPr lang="en-US">
                                <a:latin typeface="Cambria Math" panose="02040503050406030204" pitchFamily="18" charset="0"/>
                                <a:cs typeface="Arial" pitchFamily="34" charset="0"/>
                              </a:rPr>
                              <m:t>H</m:t>
                            </m:r>
                          </m:sub>
                        </m:sSub>
                        <m:r>
                          <a:rPr lang="en-US">
                            <a:latin typeface="Cambria Math" panose="02040503050406030204" pitchFamily="18" charset="0"/>
                            <a:cs typeface="Arial" pitchFamily="34" charset="0"/>
                          </a:rPr>
                          <m:t>=−</m:t>
                        </m:r>
                        <m:f>
                          <m:fPr>
                            <m:ctrlPr>
                              <a:rPr lang="en-US" i="1">
                                <a:latin typeface="Cambria Math" panose="02040503050406030204" pitchFamily="18" charset="0"/>
                                <a:cs typeface="Arial" pitchFamily="34" charset="0"/>
                              </a:rPr>
                            </m:ctrlPr>
                          </m:fPr>
                          <m:num>
                            <m:r>
                              <a:rPr lang="en-US" i="1">
                                <a:latin typeface="Cambria Math" panose="02040503050406030204" pitchFamily="18" charset="0"/>
                                <a:cs typeface="Arial" pitchFamily="34" charset="0"/>
                              </a:rPr>
                              <m:t>1</m:t>
                            </m:r>
                          </m:num>
                          <m:den>
                            <m:r>
                              <a:rPr lang="en-US" i="1">
                                <a:latin typeface="Cambria Math" panose="02040503050406030204" pitchFamily="18" charset="0"/>
                                <a:cs typeface="Arial" pitchFamily="34" charset="0"/>
                              </a:rPr>
                              <m:t>𝐶</m:t>
                            </m:r>
                          </m:den>
                        </m:f>
                        <m:r>
                          <a:rPr lang="en-US" i="1">
                            <a:latin typeface="Cambria Math" panose="02040503050406030204" pitchFamily="18" charset="0"/>
                            <a:cs typeface="Arial" pitchFamily="34" charset="0"/>
                          </a:rPr>
                          <m:t>(</m:t>
                        </m:r>
                        <m:f>
                          <m:fPr>
                            <m:ctrlPr>
                              <a:rPr lang="en-US" i="1">
                                <a:latin typeface="Cambria Math" panose="02040503050406030204" pitchFamily="18" charset="0"/>
                                <a:cs typeface="Arial" pitchFamily="34" charset="0"/>
                              </a:rPr>
                            </m:ctrlPr>
                          </m:fPr>
                          <m:num>
                            <m:r>
                              <a:rPr lang="en-US" i="1">
                                <a:latin typeface="Cambria Math" panose="02040503050406030204" pitchFamily="18" charset="0"/>
                                <a:cs typeface="Arial" pitchFamily="34" charset="0"/>
                              </a:rPr>
                              <m:t>𝜕</m:t>
                            </m:r>
                            <m:r>
                              <a:rPr lang="en-US" i="1">
                                <a:latin typeface="Cambria Math" panose="02040503050406030204" pitchFamily="18" charset="0"/>
                                <a:cs typeface="Arial" pitchFamily="34" charset="0"/>
                              </a:rPr>
                              <m:t>𝑀</m:t>
                            </m:r>
                          </m:num>
                          <m:den>
                            <m:r>
                              <a:rPr lang="en-US" i="1">
                                <a:latin typeface="Cambria Math" panose="02040503050406030204" pitchFamily="18" charset="0"/>
                                <a:cs typeface="Arial" pitchFamily="34" charset="0"/>
                              </a:rPr>
                              <m:t>𝜕</m:t>
                            </m:r>
                            <m:r>
                              <a:rPr lang="en-US" i="1">
                                <a:latin typeface="Cambria Math" panose="02040503050406030204" pitchFamily="18" charset="0"/>
                                <a:cs typeface="Arial" pitchFamily="34" charset="0"/>
                              </a:rPr>
                              <m:t>𝑇</m:t>
                            </m:r>
                          </m:den>
                        </m:f>
                        <m:r>
                          <a:rPr lang="en-US" i="1">
                            <a:latin typeface="Cambria Math" panose="02040503050406030204" pitchFamily="18" charset="0"/>
                            <a:cs typeface="Arial" pitchFamily="34" charset="0"/>
                          </a:rPr>
                          <m:t>)</m:t>
                        </m:r>
                      </m:oMath>
                    </a14:m>
                    <a:r>
                      <a:rPr lang="en-US" dirty="0">
                        <a:latin typeface="Arial" pitchFamily="34" charset="0"/>
                        <a:cs typeface="Arial" pitchFamily="34" charset="0"/>
                      </a:rPr>
                      <a:t> </a:t>
                    </a:r>
                    <a:endParaRPr lang="zh-CN" altLang="en-US" dirty="0">
                      <a:latin typeface="Arial" pitchFamily="34" charset="0"/>
                      <a:cs typeface="Arial" pitchFamily="34" charset="0"/>
                    </a:endParaRPr>
                  </a:p>
                </p:txBody>
              </p:sp>
            </mc:Choice>
            <mc:Fallback xmlns="">
              <p:sp>
                <p:nvSpPr>
                  <p:cNvPr id="14" name="TextBox 78"/>
                  <p:cNvSpPr txBox="1">
                    <a:spLocks noRot="1" noChangeAspect="1" noMove="1" noResize="1" noEditPoints="1" noAdjustHandles="1" noChangeArrowheads="1" noChangeShapeType="1" noTextEdit="1"/>
                  </p:cNvSpPr>
                  <p:nvPr/>
                </p:nvSpPr>
                <p:spPr>
                  <a:xfrm>
                    <a:off x="3133409" y="1076507"/>
                    <a:ext cx="3323599" cy="776559"/>
                  </a:xfrm>
                  <a:prstGeom prst="rect">
                    <a:avLst/>
                  </a:prstGeom>
                  <a:blipFill>
                    <a:blip r:embed="rId4"/>
                    <a:stretch>
                      <a:fillRect t="-3937" b="-1575"/>
                    </a:stretch>
                  </a:blipFill>
                </p:spPr>
                <p:txBody>
                  <a:bodyPr/>
                  <a:lstStyle/>
                  <a:p>
                    <a:r>
                      <a:rPr lang="en-GB">
                        <a:noFill/>
                      </a:rPr>
                      <a:t> </a:t>
                    </a:r>
                  </a:p>
                </p:txBody>
              </p:sp>
            </mc:Fallback>
          </mc:AlternateContent>
          <p:sp>
            <p:nvSpPr>
              <p:cNvPr id="25" name="矩形 62"/>
              <p:cNvSpPr/>
              <p:nvPr/>
            </p:nvSpPr>
            <p:spPr>
              <a:xfrm>
                <a:off x="3472805" y="4383439"/>
                <a:ext cx="3093320" cy="707886"/>
              </a:xfrm>
              <a:prstGeom prst="rect">
                <a:avLst/>
              </a:prstGeom>
            </p:spPr>
            <p:txBody>
              <a:bodyPr wrap="square">
                <a:spAutoFit/>
              </a:bodyPr>
              <a:lstStyle/>
              <a:p>
                <a:r>
                  <a:rPr lang="en-US" altLang="zh-CN" sz="2000" i="1" dirty="0">
                    <a:latin typeface="Times New Roman" pitchFamily="18" charset="0"/>
                    <a:cs typeface="Times New Roman" pitchFamily="18" charset="0"/>
                  </a:rPr>
                  <a:t>    </a:t>
                </a:r>
                <a:r>
                  <a:rPr lang="az-Cyrl-AZ" altLang="zh-CN" sz="1600" i="1" dirty="0">
                    <a:latin typeface="Times New Roman" pitchFamily="18" charset="0"/>
                    <a:cs typeface="Times New Roman" pitchFamily="18" charset="0"/>
                  </a:rPr>
                  <a:t>Г</a:t>
                </a:r>
                <a:r>
                  <a:rPr lang="en-US" altLang="zh-CN" sz="1600" baseline="-25000" dirty="0">
                    <a:latin typeface="Arial" pitchFamily="34" charset="0"/>
                    <a:cs typeface="Arial" pitchFamily="34" charset="0"/>
                  </a:rPr>
                  <a:t>H</a:t>
                </a:r>
                <a:r>
                  <a:rPr lang="en-US" altLang="zh-CN" sz="1600" i="1" dirty="0">
                    <a:latin typeface="Arial" pitchFamily="34" charset="0"/>
                    <a:cs typeface="Arial" pitchFamily="34" charset="0"/>
                  </a:rPr>
                  <a:t> </a:t>
                </a:r>
                <a:r>
                  <a:rPr lang="en-US" altLang="zh-CN" sz="1600" dirty="0">
                    <a:latin typeface="Arial" pitchFamily="34" charset="0"/>
                    <a:cs typeface="Arial" pitchFamily="34" charset="0"/>
                  </a:rPr>
                  <a:t>: diverges below 1 K,</a:t>
                </a:r>
                <a:r>
                  <a:rPr lang="en-US" altLang="zh-CN" sz="1600" dirty="0">
                    <a:latin typeface="Arial" pitchFamily="34" charset="0"/>
                    <a:ea typeface="微软雅黑" pitchFamily="34" charset="-122"/>
                    <a:cs typeface="Arial" pitchFamily="34" charset="0"/>
                  </a:rPr>
                  <a:t> </a:t>
                </a:r>
              </a:p>
              <a:p>
                <a:r>
                  <a:rPr lang="en-US" altLang="zh-CN" sz="1600" dirty="0">
                    <a:latin typeface="Arial" pitchFamily="34" charset="0"/>
                    <a:ea typeface="微软雅黑" pitchFamily="34" charset="-122"/>
                    <a:cs typeface="Arial" pitchFamily="34" charset="0"/>
                  </a:rPr>
                  <a:t>saturation under </a:t>
                </a:r>
                <a:r>
                  <a:rPr lang="en-US" altLang="zh-CN" sz="1600" i="1" dirty="0">
                    <a:latin typeface="Arial" pitchFamily="34" charset="0"/>
                    <a:ea typeface="微软雅黑" pitchFamily="34" charset="-122"/>
                    <a:cs typeface="Arial" pitchFamily="34" charset="0"/>
                  </a:rPr>
                  <a:t>B </a:t>
                </a:r>
                <a:r>
                  <a:rPr lang="en-US" altLang="zh-CN" sz="1600" dirty="0">
                    <a:latin typeface="Arial" pitchFamily="34" charset="0"/>
                    <a:ea typeface="微软雅黑" pitchFamily="34" charset="-122"/>
                    <a:cs typeface="Arial" pitchFamily="34" charset="0"/>
                  </a:rPr>
                  <a:t>// </a:t>
                </a:r>
                <a:r>
                  <a:rPr lang="en-US" altLang="zh-CN" sz="1600" i="1" dirty="0">
                    <a:latin typeface="Arial" pitchFamily="34" charset="0"/>
                    <a:ea typeface="微软雅黑" pitchFamily="34" charset="-122"/>
                    <a:cs typeface="Arial" pitchFamily="34" charset="0"/>
                  </a:rPr>
                  <a:t>c</a:t>
                </a:r>
                <a:r>
                  <a:rPr lang="en-US" altLang="zh-CN" sz="1600" dirty="0">
                    <a:latin typeface="Arial" pitchFamily="34" charset="0"/>
                    <a:ea typeface="微软雅黑" pitchFamily="34" charset="-122"/>
                    <a:cs typeface="Arial" pitchFamily="34" charset="0"/>
                  </a:rPr>
                  <a:t> = 0.25 T</a:t>
                </a:r>
                <a:r>
                  <a:rPr lang="en-US" altLang="zh-CN" sz="2000" dirty="0">
                    <a:latin typeface="Arial" pitchFamily="34" charset="0"/>
                    <a:ea typeface="微软雅黑" pitchFamily="34" charset="-122"/>
                    <a:cs typeface="Arial" pitchFamily="34" charset="0"/>
                  </a:rPr>
                  <a:t>  </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880" y="1842362"/>
                <a:ext cx="3222884" cy="2510015"/>
              </a:xfrm>
              <a:prstGeom prst="rect">
                <a:avLst/>
              </a:prstGeom>
            </p:spPr>
          </p:pic>
        </p:grpSp>
        <p:sp>
          <p:nvSpPr>
            <p:cNvPr id="29" name="下箭头 49"/>
            <p:cNvSpPr/>
            <p:nvPr/>
          </p:nvSpPr>
          <p:spPr>
            <a:xfrm>
              <a:off x="4584453" y="4740290"/>
              <a:ext cx="412705" cy="201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34705" y="4929233"/>
              <a:ext cx="1712200" cy="338554"/>
            </a:xfrm>
            <a:prstGeom prst="rect">
              <a:avLst/>
            </a:prstGeom>
          </p:spPr>
          <p:txBody>
            <a:bodyPr wrap="none">
              <a:spAutoFit/>
            </a:bodyPr>
            <a:lstStyle/>
            <a:p>
              <a:r>
                <a:rPr lang="en-US" altLang="zh-CN" sz="1600" dirty="0">
                  <a:latin typeface="Arial" pitchFamily="34" charset="0"/>
                  <a:ea typeface="微软雅黑" pitchFamily="34" charset="-122"/>
                  <a:cs typeface="Arial" pitchFamily="34" charset="0"/>
                </a:rPr>
                <a:t>A zero-field QCP</a:t>
              </a:r>
              <a:endParaRPr lang="zh-CN" altLang="en-US" sz="1600" dirty="0"/>
            </a:p>
          </p:txBody>
        </p:sp>
      </p:grpSp>
      <p:grpSp>
        <p:nvGrpSpPr>
          <p:cNvPr id="34" name="组合 33"/>
          <p:cNvGrpSpPr/>
          <p:nvPr/>
        </p:nvGrpSpPr>
        <p:grpSpPr>
          <a:xfrm>
            <a:off x="7964921" y="2081759"/>
            <a:ext cx="3301545" cy="4178347"/>
            <a:chOff x="6256495" y="864751"/>
            <a:chExt cx="3301545" cy="4178347"/>
          </a:xfrm>
        </p:grpSpPr>
        <p:grpSp>
          <p:nvGrpSpPr>
            <p:cNvPr id="19" name="组合 18"/>
            <p:cNvGrpSpPr/>
            <p:nvPr/>
          </p:nvGrpSpPr>
          <p:grpSpPr>
            <a:xfrm>
              <a:off x="6302839" y="864751"/>
              <a:ext cx="3255201" cy="3125593"/>
              <a:chOff x="6287347" y="1224627"/>
              <a:chExt cx="3255201" cy="3125593"/>
            </a:xfrm>
          </p:grpSpPr>
          <p:sp>
            <p:nvSpPr>
              <p:cNvPr id="11" name="TextBox 77"/>
              <p:cNvSpPr txBox="1"/>
              <p:nvPr/>
            </p:nvSpPr>
            <p:spPr>
              <a:xfrm>
                <a:off x="6319665" y="1224627"/>
                <a:ext cx="3222883" cy="646331"/>
              </a:xfrm>
              <a:prstGeom prst="rect">
                <a:avLst/>
              </a:prstGeom>
              <a:noFill/>
            </p:spPr>
            <p:txBody>
              <a:bodyPr wrap="square" rtlCol="0">
                <a:spAutoFit/>
              </a:bodyPr>
              <a:lstStyle/>
              <a:p>
                <a:r>
                  <a:rPr lang="en-US" b="1" dirty="0">
                    <a:solidFill>
                      <a:schemeClr val="accent6">
                        <a:lumMod val="75000"/>
                      </a:schemeClr>
                    </a:solidFill>
                    <a:latin typeface="Arial" pitchFamily="34" charset="0"/>
                    <a:cs typeface="Arial" pitchFamily="34" charset="0"/>
                  </a:rPr>
                  <a:t>Uniaxial thermal expansion </a:t>
                </a:r>
              </a:p>
              <a:p>
                <a:pPr algn="ctr"/>
                <a:r>
                  <a:rPr lang="en-US" b="1" dirty="0">
                    <a:solidFill>
                      <a:schemeClr val="accent6">
                        <a:lumMod val="75000"/>
                      </a:schemeClr>
                    </a:solidFill>
                    <a:latin typeface="Arial" pitchFamily="34" charset="0"/>
                    <a:cs typeface="Arial" pitchFamily="34" charset="0"/>
                  </a:rPr>
                  <a:t>coefficient </a:t>
                </a:r>
                <a:r>
                  <a:rPr lang="el-GR" altLang="zh-CN" b="1" i="1" dirty="0">
                    <a:solidFill>
                      <a:schemeClr val="accent6">
                        <a:lumMod val="75000"/>
                      </a:schemeClr>
                    </a:solidFill>
                    <a:latin typeface="Arial" pitchFamily="34" charset="0"/>
                    <a:ea typeface="微软雅黑" pitchFamily="34" charset="-122"/>
                    <a:cs typeface="Arial" pitchFamily="34" charset="0"/>
                  </a:rPr>
                  <a:t>α</a:t>
                </a:r>
                <a:r>
                  <a:rPr lang="en-US" altLang="zh-CN" b="1" i="1" baseline="-25000" dirty="0">
                    <a:solidFill>
                      <a:schemeClr val="accent6">
                        <a:lumMod val="75000"/>
                      </a:schemeClr>
                    </a:solidFill>
                    <a:latin typeface="Arial" pitchFamily="34" charset="0"/>
                    <a:ea typeface="微软雅黑" pitchFamily="34" charset="-122"/>
                    <a:cs typeface="Arial" pitchFamily="34" charset="0"/>
                  </a:rPr>
                  <a:t>a</a:t>
                </a:r>
                <a:r>
                  <a:rPr lang="en-US" altLang="zh-CN" b="1" i="1" dirty="0">
                    <a:solidFill>
                      <a:schemeClr val="accent6">
                        <a:lumMod val="75000"/>
                      </a:schemeClr>
                    </a:solidFill>
                    <a:latin typeface="Arial" pitchFamily="34" charset="0"/>
                    <a:ea typeface="微软雅黑" pitchFamily="34" charset="-122"/>
                    <a:cs typeface="Arial" pitchFamily="34" charset="0"/>
                  </a:rPr>
                  <a:t>/T </a:t>
                </a:r>
                <a:r>
                  <a:rPr lang="en-US" altLang="zh-CN" b="1" dirty="0">
                    <a:solidFill>
                      <a:schemeClr val="accent6">
                        <a:lumMod val="75000"/>
                      </a:schemeClr>
                    </a:solidFill>
                    <a:latin typeface="Arial" pitchFamily="34" charset="0"/>
                    <a:ea typeface="微软雅黑" pitchFamily="34" charset="-122"/>
                    <a:cs typeface="Arial" pitchFamily="34" charset="0"/>
                  </a:rPr>
                  <a:t>diverges</a:t>
                </a:r>
                <a:endParaRPr lang="zh-CN" altLang="en-US" b="1" dirty="0">
                  <a:solidFill>
                    <a:schemeClr val="accent6">
                      <a:lumMod val="75000"/>
                    </a:schemeClr>
                  </a:solidFill>
                  <a:latin typeface="Arial" pitchFamily="34" charset="0"/>
                  <a:cs typeface="Arial" pitchFamily="34" charset="0"/>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7347" y="1873113"/>
                <a:ext cx="2806542" cy="2477107"/>
              </a:xfrm>
              <a:prstGeom prst="rect">
                <a:avLst/>
              </a:prstGeom>
            </p:spPr>
          </p:pic>
        </p:grpSp>
        <p:sp>
          <p:nvSpPr>
            <p:cNvPr id="10" name="矩形 9"/>
            <p:cNvSpPr/>
            <p:nvPr/>
          </p:nvSpPr>
          <p:spPr>
            <a:xfrm>
              <a:off x="6256495" y="4212101"/>
              <a:ext cx="3149808" cy="830997"/>
            </a:xfrm>
            <a:prstGeom prst="rect">
              <a:avLst/>
            </a:prstGeom>
          </p:spPr>
          <p:txBody>
            <a:bodyPr wrap="square">
              <a:spAutoFit/>
            </a:bodyPr>
            <a:lstStyle/>
            <a:p>
              <a:pPr algn="ctr"/>
              <a:r>
                <a:rPr lang="en-US" altLang="zh-CN" sz="1600" dirty="0">
                  <a:latin typeface="Arial" pitchFamily="34" charset="0"/>
                  <a:ea typeface="微软雅黑" pitchFamily="34" charset="-122"/>
                  <a:cs typeface="Arial" pitchFamily="34" charset="0"/>
                </a:rPr>
                <a:t>quantum criticality driven by  </a:t>
              </a:r>
            </a:p>
            <a:p>
              <a:pPr algn="ctr"/>
              <a:r>
                <a:rPr lang="en-US" altLang="zh-CN" sz="1600" dirty="0">
                  <a:latin typeface="Arial" pitchFamily="34" charset="0"/>
                  <a:ea typeface="微软雅黑" pitchFamily="34" charset="-122"/>
                  <a:cs typeface="Arial" pitchFamily="34" charset="0"/>
                </a:rPr>
                <a:t> </a:t>
              </a:r>
              <a:r>
                <a:rPr lang="en-US" altLang="zh-CN" sz="1600" b="1" dirty="0">
                  <a:solidFill>
                    <a:srgbClr val="FF0000"/>
                  </a:solidFill>
                  <a:latin typeface="Arial" pitchFamily="34" charset="0"/>
                  <a:ea typeface="微软雅黑" pitchFamily="34" charset="-122"/>
                  <a:cs typeface="Arial" pitchFamily="34" charset="0"/>
                </a:rPr>
                <a:t>geometrical frustration </a:t>
              </a:r>
              <a:r>
                <a:rPr lang="en-US" altLang="zh-CN" sz="1600" dirty="0">
                  <a:latin typeface="Arial" pitchFamily="34" charset="0"/>
                  <a:ea typeface="微软雅黑" pitchFamily="34" charset="-122"/>
                  <a:cs typeface="Arial" pitchFamily="34" charset="0"/>
                </a:rPr>
                <a:t>in the </a:t>
              </a:r>
            </a:p>
            <a:p>
              <a:r>
                <a:rPr lang="en-US" altLang="zh-CN" sz="1600" dirty="0">
                  <a:latin typeface="Arial" pitchFamily="34" charset="0"/>
                  <a:ea typeface="微软雅黑" pitchFamily="34" charset="-122"/>
                  <a:cs typeface="Arial" pitchFamily="34" charset="0"/>
                </a:rPr>
                <a:t>                   c-plane</a:t>
              </a:r>
              <a:endParaRPr lang="zh-CN" altLang="en-US" sz="1600" dirty="0"/>
            </a:p>
          </p:txBody>
        </p:sp>
      </p:grpSp>
      <p:sp>
        <p:nvSpPr>
          <p:cNvPr id="35" name="TextBox 26"/>
          <p:cNvSpPr txBox="1"/>
          <p:nvPr/>
        </p:nvSpPr>
        <p:spPr>
          <a:xfrm>
            <a:off x="5060848" y="1243387"/>
            <a:ext cx="4022500" cy="400110"/>
          </a:xfrm>
          <a:prstGeom prst="rect">
            <a:avLst/>
          </a:prstGeom>
          <a:noFill/>
        </p:spPr>
        <p:txBody>
          <a:bodyPr wrap="square" rtlCol="0">
            <a:spAutoFit/>
          </a:bodyPr>
          <a:lstStyle/>
          <a:p>
            <a:pPr algn="ctr"/>
            <a:r>
              <a:rPr lang="en-US" altLang="zh-CN" sz="2000" dirty="0">
                <a:latin typeface="Arial" pitchFamily="34" charset="0"/>
                <a:cs typeface="Arial" pitchFamily="34" charset="0"/>
              </a:rPr>
              <a:t>Quasi-kagome plane </a:t>
            </a:r>
            <a:endParaRPr lang="zh-CN" altLang="en-US" sz="2000" dirty="0">
              <a:latin typeface="Arial" pitchFamily="34" charset="0"/>
              <a:cs typeface="Arial" pitchFamily="34" charset="0"/>
            </a:endParaRPr>
          </a:p>
        </p:txBody>
      </p:sp>
      <p:sp>
        <p:nvSpPr>
          <p:cNvPr id="36" name="右箭头 35"/>
          <p:cNvSpPr/>
          <p:nvPr/>
        </p:nvSpPr>
        <p:spPr>
          <a:xfrm rot="10800000">
            <a:off x="5158650" y="1317004"/>
            <a:ext cx="491959" cy="271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1731178" y="853034"/>
            <a:ext cx="2930618" cy="1619402"/>
            <a:chOff x="333732" y="903740"/>
            <a:chExt cx="2930618" cy="1619402"/>
          </a:xfrm>
        </p:grpSpPr>
        <p:grpSp>
          <p:nvGrpSpPr>
            <p:cNvPr id="47" name="组合 46"/>
            <p:cNvGrpSpPr/>
            <p:nvPr/>
          </p:nvGrpSpPr>
          <p:grpSpPr>
            <a:xfrm>
              <a:off x="333732" y="903740"/>
              <a:ext cx="2579969" cy="1619402"/>
              <a:chOff x="333732" y="903740"/>
              <a:chExt cx="2579969" cy="1619402"/>
            </a:xfrm>
          </p:grpSpPr>
          <p:pic>
            <p:nvPicPr>
              <p:cNvPr id="37" name="图片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215" y="903740"/>
                <a:ext cx="2552486" cy="1619402"/>
              </a:xfrm>
              <a:prstGeom prst="rect">
                <a:avLst/>
              </a:prstGeom>
            </p:spPr>
          </p:pic>
          <p:sp>
            <p:nvSpPr>
              <p:cNvPr id="38" name="TextBox 26"/>
              <p:cNvSpPr txBox="1"/>
              <p:nvPr/>
            </p:nvSpPr>
            <p:spPr>
              <a:xfrm>
                <a:off x="333732" y="1829966"/>
                <a:ext cx="638376" cy="400110"/>
              </a:xfrm>
              <a:prstGeom prst="rect">
                <a:avLst/>
              </a:prstGeom>
              <a:noFill/>
            </p:spPr>
            <p:txBody>
              <a:bodyPr wrap="square" rtlCol="0">
                <a:spAutoFit/>
              </a:bodyPr>
              <a:lstStyle/>
              <a:p>
                <a:pPr algn="ctr"/>
                <a:r>
                  <a:rPr lang="en-US" altLang="zh-CN" sz="2000" b="1" dirty="0">
                    <a:latin typeface="Arial" pitchFamily="34" charset="0"/>
                    <a:cs typeface="Arial" pitchFamily="34" charset="0"/>
                  </a:rPr>
                  <a:t>Ce</a:t>
                </a:r>
                <a:endParaRPr lang="zh-CN" altLang="en-US" sz="2000" b="1" dirty="0">
                  <a:latin typeface="Arial" pitchFamily="34" charset="0"/>
                  <a:cs typeface="Arial" pitchFamily="34" charset="0"/>
                </a:endParaRPr>
              </a:p>
            </p:txBody>
          </p:sp>
        </p:grpSp>
        <p:grpSp>
          <p:nvGrpSpPr>
            <p:cNvPr id="46" name="组合 45"/>
            <p:cNvGrpSpPr/>
            <p:nvPr/>
          </p:nvGrpSpPr>
          <p:grpSpPr>
            <a:xfrm>
              <a:off x="2581287" y="1254204"/>
              <a:ext cx="683063" cy="1030080"/>
              <a:chOff x="2625028" y="1182786"/>
              <a:chExt cx="683063" cy="1030080"/>
            </a:xfrm>
          </p:grpSpPr>
          <p:sp>
            <p:nvSpPr>
              <p:cNvPr id="39" name="椭圆 38"/>
              <p:cNvSpPr/>
              <p:nvPr/>
            </p:nvSpPr>
            <p:spPr>
              <a:xfrm>
                <a:off x="2625028" y="1294309"/>
                <a:ext cx="228119" cy="21490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1" name="直接箭头连接符 40"/>
              <p:cNvCxnSpPr/>
              <p:nvPr/>
            </p:nvCxnSpPr>
            <p:spPr>
              <a:xfrm>
                <a:off x="2838515" y="1588862"/>
                <a:ext cx="207075" cy="330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26"/>
              <p:cNvSpPr txBox="1"/>
              <p:nvPr/>
            </p:nvSpPr>
            <p:spPr>
              <a:xfrm>
                <a:off x="2941184" y="1811541"/>
                <a:ext cx="366907" cy="401325"/>
              </a:xfrm>
              <a:prstGeom prst="rect">
                <a:avLst/>
              </a:prstGeom>
              <a:noFill/>
            </p:spPr>
            <p:txBody>
              <a:bodyPr wrap="square" rtlCol="0">
                <a:spAutoFit/>
              </a:bodyPr>
              <a:lstStyle/>
              <a:p>
                <a:pPr algn="ctr"/>
                <a:r>
                  <a:rPr lang="en-US" altLang="zh-CN" sz="2000" b="1" i="1" dirty="0">
                    <a:latin typeface="Arial" pitchFamily="34" charset="0"/>
                    <a:cs typeface="Arial" pitchFamily="34" charset="0"/>
                  </a:rPr>
                  <a:t>a</a:t>
                </a:r>
                <a:endParaRPr lang="zh-CN" altLang="en-US" sz="2000" b="1" i="1" dirty="0">
                  <a:latin typeface="Arial" pitchFamily="34" charset="0"/>
                  <a:cs typeface="Arial" pitchFamily="34" charset="0"/>
                </a:endParaRPr>
              </a:p>
            </p:txBody>
          </p:sp>
          <p:sp>
            <p:nvSpPr>
              <p:cNvPr id="44" name="TextBox 26"/>
              <p:cNvSpPr txBox="1"/>
              <p:nvPr/>
            </p:nvSpPr>
            <p:spPr>
              <a:xfrm>
                <a:off x="2838515" y="1182786"/>
                <a:ext cx="366907" cy="401325"/>
              </a:xfrm>
              <a:prstGeom prst="rect">
                <a:avLst/>
              </a:prstGeom>
              <a:noFill/>
            </p:spPr>
            <p:txBody>
              <a:bodyPr wrap="square" rtlCol="0">
                <a:spAutoFit/>
              </a:bodyPr>
              <a:lstStyle/>
              <a:p>
                <a:pPr algn="ctr"/>
                <a:r>
                  <a:rPr lang="en-US" altLang="zh-CN" sz="2000" b="1" i="1" dirty="0">
                    <a:latin typeface="Arial" pitchFamily="34" charset="0"/>
                    <a:cs typeface="Arial" pitchFamily="34" charset="0"/>
                  </a:rPr>
                  <a:t>c</a:t>
                </a:r>
                <a:endParaRPr lang="zh-CN" altLang="en-US" sz="2000" b="1" i="1" dirty="0">
                  <a:latin typeface="Arial" pitchFamily="34" charset="0"/>
                  <a:cs typeface="Arial" pitchFamily="34" charset="0"/>
                </a:endParaRPr>
              </a:p>
            </p:txBody>
          </p:sp>
          <p:sp>
            <p:nvSpPr>
              <p:cNvPr id="45" name="椭圆 44"/>
              <p:cNvSpPr/>
              <p:nvPr/>
            </p:nvSpPr>
            <p:spPr>
              <a:xfrm>
                <a:off x="2714889" y="1390473"/>
                <a:ext cx="45719" cy="4571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846570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46641-C62A-FA38-9C18-1C81A15DB0EE}"/>
              </a:ext>
            </a:extLst>
          </p:cNvPr>
          <p:cNvSpPr txBox="1"/>
          <p:nvPr/>
        </p:nvSpPr>
        <p:spPr>
          <a:xfrm>
            <a:off x="1259840" y="2307570"/>
            <a:ext cx="9672320" cy="1446550"/>
          </a:xfrm>
          <a:prstGeom prst="rect">
            <a:avLst/>
          </a:prstGeom>
          <a:noFill/>
          <a:ln w="38100">
            <a:solidFill>
              <a:srgbClr val="0066CC"/>
            </a:solidFill>
          </a:ln>
        </p:spPr>
        <p:txBody>
          <a:bodyPr wrap="square" rtlCol="0">
            <a:spAutoFit/>
          </a:bodyPr>
          <a:lstStyle/>
          <a:p>
            <a:r>
              <a:rPr lang="en-GB" sz="4400" b="1" dirty="0">
                <a:solidFill>
                  <a:srgbClr val="0033CC"/>
                </a:solidFill>
                <a:latin typeface="Arial" panose="020B0604020202020204" pitchFamily="34" charset="0"/>
              </a:rPr>
              <a:t>Structural and Physical properties of CeRh</a:t>
            </a:r>
            <a:r>
              <a:rPr lang="en-GB" sz="4400" b="1" baseline="-25000" dirty="0">
                <a:solidFill>
                  <a:srgbClr val="0033CC"/>
                </a:solidFill>
                <a:latin typeface="Arial" panose="020B0604020202020204" pitchFamily="34" charset="0"/>
              </a:rPr>
              <a:t>1-x</a:t>
            </a:r>
            <a:r>
              <a:rPr lang="en-GB" sz="4400" b="1" dirty="0">
                <a:solidFill>
                  <a:srgbClr val="0033CC"/>
                </a:solidFill>
                <a:latin typeface="Arial" panose="020B0604020202020204" pitchFamily="34" charset="0"/>
              </a:rPr>
              <a:t>Pd</a:t>
            </a:r>
            <a:r>
              <a:rPr lang="en-GB" sz="4400" b="1" baseline="-25000" dirty="0">
                <a:solidFill>
                  <a:srgbClr val="0033CC"/>
                </a:solidFill>
                <a:latin typeface="Arial" panose="020B0604020202020204" pitchFamily="34" charset="0"/>
              </a:rPr>
              <a:t>x</a:t>
            </a:r>
            <a:r>
              <a:rPr lang="en-GB" sz="4400" b="1" dirty="0">
                <a:solidFill>
                  <a:srgbClr val="0033CC"/>
                </a:solidFill>
                <a:latin typeface="Arial" panose="020B0604020202020204" pitchFamily="34" charset="0"/>
              </a:rPr>
              <a:t>Sn</a:t>
            </a:r>
          </a:p>
        </p:txBody>
      </p:sp>
    </p:spTree>
    <p:extLst>
      <p:ext uri="{BB962C8B-B14F-4D97-AF65-F5344CB8AC3E}">
        <p14:creationId xmlns:p14="http://schemas.microsoft.com/office/powerpoint/2010/main" val="125505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548359" y="2720097"/>
            <a:ext cx="4557456" cy="3945012"/>
            <a:chOff x="24359" y="1242988"/>
            <a:chExt cx="4557456" cy="3945012"/>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74" y="1888946"/>
              <a:ext cx="4453308" cy="3299054"/>
            </a:xfrm>
            <a:prstGeom prst="rect">
              <a:avLst/>
            </a:prstGeom>
          </p:spPr>
        </p:pic>
        <p:sp>
          <p:nvSpPr>
            <p:cNvPr id="3" name="TextBox 96"/>
            <p:cNvSpPr txBox="1"/>
            <p:nvPr/>
          </p:nvSpPr>
          <p:spPr>
            <a:xfrm>
              <a:off x="24359" y="1242988"/>
              <a:ext cx="4557456" cy="646331"/>
            </a:xfrm>
            <a:prstGeom prst="rect">
              <a:avLst/>
            </a:prstGeom>
            <a:noFill/>
          </p:spPr>
          <p:txBody>
            <a:bodyPr wrap="square" rtlCol="0">
              <a:spAutoFit/>
            </a:bodyPr>
            <a:lstStyle/>
            <a:p>
              <a:r>
                <a:rPr lang="en-US" dirty="0">
                  <a:latin typeface="Arial" pitchFamily="34" charset="0"/>
                  <a:cs typeface="Arial" pitchFamily="34" charset="0"/>
                </a:rPr>
                <a:t>The structure switches to the orthorhombic </a:t>
              </a:r>
              <a:r>
                <a:rPr lang="en-US" dirty="0" err="1">
                  <a:latin typeface="Arial" pitchFamily="34" charset="0"/>
                  <a:cs typeface="Arial" pitchFamily="34" charset="0"/>
                </a:rPr>
                <a:t>TiNiSi</a:t>
              </a:r>
              <a:r>
                <a:rPr lang="en-US" dirty="0">
                  <a:latin typeface="Arial" pitchFamily="34" charset="0"/>
                  <a:cs typeface="Arial" pitchFamily="34" charset="0"/>
                </a:rPr>
                <a:t>-type for </a:t>
              </a:r>
              <a:r>
                <a:rPr lang="en-US" i="1" dirty="0">
                  <a:latin typeface="Times New Roman" panose="02020603050405020304" pitchFamily="18" charset="0"/>
                  <a:cs typeface="Times New Roman" panose="02020603050405020304" pitchFamily="18" charset="0"/>
                </a:rPr>
                <a:t>x</a:t>
              </a:r>
              <a:r>
                <a:rPr lang="en-US" dirty="0">
                  <a:latin typeface="Arial" pitchFamily="34" charset="0"/>
                  <a:cs typeface="Arial" pitchFamily="34" charset="0"/>
                </a:rPr>
                <a:t> &gt; 0.8.</a:t>
              </a:r>
              <a:endParaRPr lang="zh-CN" altLang="en-US" dirty="0">
                <a:latin typeface="Arial" pitchFamily="34" charset="0"/>
                <a:ea typeface="微软雅黑" pitchFamily="34" charset="-122"/>
                <a:cs typeface="Arial" pitchFamily="34" charset="0"/>
              </a:endParaRPr>
            </a:p>
          </p:txBody>
        </p:sp>
      </p:grpSp>
      <p:sp>
        <p:nvSpPr>
          <p:cNvPr id="5" name="TextBox 90"/>
          <p:cNvSpPr txBox="1"/>
          <p:nvPr/>
        </p:nvSpPr>
        <p:spPr>
          <a:xfrm>
            <a:off x="345439" y="152190"/>
            <a:ext cx="11562079"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Structural property of CeRh</a:t>
            </a:r>
            <a:r>
              <a:rPr lang="en-US" sz="3600" b="1" baseline="-25000" dirty="0">
                <a:solidFill>
                  <a:srgbClr val="0033CC"/>
                </a:solidFill>
                <a:latin typeface="Arial" panose="020B0604020202020204" pitchFamily="34" charset="0"/>
                <a:cs typeface="Arial" panose="020B0604020202020204" pitchFamily="34" charset="0"/>
              </a:rPr>
              <a:t>1-x</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x</a:t>
            </a:r>
            <a:r>
              <a:rPr lang="en-US" sz="3600" b="1" dirty="0">
                <a:solidFill>
                  <a:srgbClr val="0033CC"/>
                </a:solidFill>
                <a:latin typeface="Arial" panose="020B0604020202020204" pitchFamily="34" charset="0"/>
                <a:cs typeface="Arial" panose="020B0604020202020204" pitchFamily="34" charset="0"/>
              </a:rPr>
              <a:t>Sn </a:t>
            </a:r>
            <a:endParaRPr lang="zh-CN" altLang="en-US" sz="3600" dirty="0">
              <a:solidFill>
                <a:srgbClr val="0033CC"/>
              </a:solidFill>
              <a:latin typeface="Arial" panose="020B0604020202020204" pitchFamily="34" charset="0"/>
              <a:cs typeface="Arial" panose="020B0604020202020204" pitchFamily="34" charset="0"/>
            </a:endParaRPr>
          </a:p>
        </p:txBody>
      </p:sp>
      <p:sp>
        <p:nvSpPr>
          <p:cNvPr id="14" name="矩形 13"/>
          <p:cNvSpPr/>
          <p:nvPr/>
        </p:nvSpPr>
        <p:spPr>
          <a:xfrm>
            <a:off x="71120" y="959789"/>
            <a:ext cx="11836398" cy="1569660"/>
          </a:xfrm>
          <a:prstGeom prst="rect">
            <a:avLst/>
          </a:prstGeom>
        </p:spPr>
        <p:txBody>
          <a:bodyPr wrap="square">
            <a:spAutoFit/>
          </a:bodyPr>
          <a:lstStyle/>
          <a:p>
            <a:pPr>
              <a:buFont typeface="Arial" pitchFamily="34" charset="0"/>
              <a:buChar char="•"/>
            </a:pPr>
            <a:r>
              <a:rPr lang="en-US" sz="2400" b="1" dirty="0">
                <a:latin typeface="Arial" pitchFamily="34" charset="0"/>
                <a:cs typeface="Arial" pitchFamily="34" charset="0"/>
              </a:rPr>
              <a:t> The results of EPMA are consistent with the nominal composition for </a:t>
            </a:r>
            <a:r>
              <a:rPr lang="en-US" sz="2400" b="1" i="1" dirty="0">
                <a:latin typeface="Arial" pitchFamily="34" charset="0"/>
                <a:cs typeface="Arial" pitchFamily="34" charset="0"/>
              </a:rPr>
              <a:t>x</a:t>
            </a:r>
            <a:r>
              <a:rPr lang="en-US" sz="2400" b="1" dirty="0">
                <a:latin typeface="Arial" pitchFamily="34" charset="0"/>
                <a:cs typeface="Arial" pitchFamily="34" charset="0"/>
              </a:rPr>
              <a:t> ≤ 0.5.</a:t>
            </a:r>
          </a:p>
          <a:p>
            <a:pPr>
              <a:buFont typeface="Arial" pitchFamily="34" charset="0"/>
              <a:buChar char="•"/>
            </a:pPr>
            <a:r>
              <a:rPr lang="en-US" sz="2400" b="1" dirty="0">
                <a:latin typeface="Arial" pitchFamily="34" charset="0"/>
                <a:cs typeface="Arial" pitchFamily="34" charset="0"/>
              </a:rPr>
              <a:t>  With increasing </a:t>
            </a:r>
            <a:r>
              <a:rPr lang="en-US" sz="2400" b="1" i="1" dirty="0">
                <a:latin typeface="Arial" pitchFamily="34" charset="0"/>
                <a:cs typeface="Arial" pitchFamily="34" charset="0"/>
              </a:rPr>
              <a:t>x</a:t>
            </a:r>
            <a:r>
              <a:rPr lang="en-US" sz="2400" b="1" dirty="0">
                <a:latin typeface="Arial" pitchFamily="34" charset="0"/>
                <a:cs typeface="Arial" pitchFamily="34" charset="0"/>
              </a:rPr>
              <a:t>, the quantity of impurity phase Ce(Rh</a:t>
            </a:r>
            <a:r>
              <a:rPr lang="en-US" sz="2400" b="1" baseline="-25000" dirty="0">
                <a:latin typeface="Arial" pitchFamily="34" charset="0"/>
                <a:cs typeface="Arial" pitchFamily="34" charset="0"/>
              </a:rPr>
              <a:t>1-</a:t>
            </a:r>
            <a:r>
              <a:rPr lang="en-US" sz="2400" b="1" i="1" baseline="-25000" dirty="0">
                <a:latin typeface="Arial" pitchFamily="34" charset="0"/>
                <a:cs typeface="Arial" pitchFamily="34" charset="0"/>
              </a:rPr>
              <a:t>X</a:t>
            </a:r>
            <a:r>
              <a:rPr lang="en-US" sz="2400" b="1" dirty="0">
                <a:latin typeface="Arial" pitchFamily="34" charset="0"/>
                <a:cs typeface="Arial" pitchFamily="34" charset="0"/>
              </a:rPr>
              <a:t>Pd</a:t>
            </a:r>
            <a:r>
              <a:rPr lang="en-US" sz="2400" b="1" i="1" baseline="-25000" dirty="0">
                <a:latin typeface="Arial" pitchFamily="34" charset="0"/>
                <a:cs typeface="Arial" pitchFamily="34" charset="0"/>
              </a:rPr>
              <a:t>X</a:t>
            </a:r>
            <a:r>
              <a:rPr lang="en-US" sz="2400" b="1" dirty="0">
                <a:latin typeface="Arial" pitchFamily="34" charset="0"/>
                <a:cs typeface="Arial" pitchFamily="34" charset="0"/>
              </a:rPr>
              <a:t>)</a:t>
            </a:r>
            <a:r>
              <a:rPr lang="en-US" sz="2400" b="1" baseline="-25000" dirty="0">
                <a:latin typeface="Arial" pitchFamily="34" charset="0"/>
                <a:cs typeface="Arial" pitchFamily="34" charset="0"/>
              </a:rPr>
              <a:t>2</a:t>
            </a:r>
            <a:r>
              <a:rPr lang="en-US" sz="2400" b="1" dirty="0">
                <a:latin typeface="Arial" pitchFamily="34" charset="0"/>
                <a:cs typeface="Arial" pitchFamily="34" charset="0"/>
              </a:rPr>
              <a:t>Sn</a:t>
            </a:r>
            <a:r>
              <a:rPr lang="en-US" sz="2400" b="1" baseline="-25000" dirty="0">
                <a:latin typeface="Arial" pitchFamily="34" charset="0"/>
                <a:cs typeface="Arial" pitchFamily="34" charset="0"/>
              </a:rPr>
              <a:t>2</a:t>
            </a:r>
            <a:r>
              <a:rPr lang="en-US" sz="2400" b="1" dirty="0">
                <a:latin typeface="Arial" pitchFamily="34" charset="0"/>
                <a:cs typeface="Arial" pitchFamily="34" charset="0"/>
              </a:rPr>
              <a:t> increased.</a:t>
            </a:r>
          </a:p>
          <a:p>
            <a:pPr>
              <a:buFont typeface="Arial" pitchFamily="34" charset="0"/>
              <a:buChar char="•"/>
            </a:pPr>
            <a:r>
              <a:rPr lang="en-US" sz="2400" b="1" dirty="0">
                <a:latin typeface="Arial" pitchFamily="34" charset="0"/>
                <a:cs typeface="Arial" pitchFamily="34" charset="0"/>
              </a:rPr>
              <a:t>  The real compositions of </a:t>
            </a:r>
            <a:r>
              <a:rPr lang="en-US" sz="2400" b="1" i="1" dirty="0">
                <a:latin typeface="Times New Roman" panose="02020603050405020304" pitchFamily="18" charset="0"/>
                <a:cs typeface="Times New Roman" panose="02020603050405020304" pitchFamily="18" charset="0"/>
              </a:rPr>
              <a:t>x</a:t>
            </a:r>
            <a:r>
              <a:rPr lang="en-US" sz="2400" b="1" dirty="0">
                <a:latin typeface="Arial" pitchFamily="34" charset="0"/>
                <a:cs typeface="Arial" pitchFamily="34" charset="0"/>
              </a:rPr>
              <a:t> in CeRh</a:t>
            </a:r>
            <a:r>
              <a:rPr lang="en-US" sz="2400" b="1" baseline="-25000" dirty="0">
                <a:latin typeface="Arial" pitchFamily="34" charset="0"/>
                <a:cs typeface="Arial" pitchFamily="34" charset="0"/>
              </a:rPr>
              <a:t>1-</a:t>
            </a:r>
            <a:r>
              <a:rPr lang="en-US" sz="2400" b="1" i="1" baseline="-25000" dirty="0">
                <a:latin typeface="Times" panose="02020603050405020304" pitchFamily="18" charset="0"/>
                <a:cs typeface="Times" panose="02020603050405020304" pitchFamily="18" charset="0"/>
              </a:rPr>
              <a:t>x</a:t>
            </a:r>
            <a:r>
              <a:rPr lang="en-US" sz="2400" b="1" dirty="0">
                <a:latin typeface="Arial" pitchFamily="34" charset="0"/>
                <a:cs typeface="Arial" pitchFamily="34" charset="0"/>
              </a:rPr>
              <a:t>Pd</a:t>
            </a:r>
            <a:r>
              <a:rPr lang="en-US" sz="2400" b="1" i="1" baseline="-25000" dirty="0">
                <a:latin typeface="Times" panose="02020603050405020304" pitchFamily="18" charset="0"/>
                <a:cs typeface="Times" panose="02020603050405020304" pitchFamily="18" charset="0"/>
              </a:rPr>
              <a:t>x</a:t>
            </a:r>
            <a:r>
              <a:rPr lang="en-US" sz="2400" b="1" dirty="0">
                <a:latin typeface="Arial" pitchFamily="34" charset="0"/>
                <a:cs typeface="Arial" pitchFamily="34" charset="0"/>
              </a:rPr>
              <a:t>Sn phase were 0.65 and 0.75 for</a:t>
            </a:r>
            <a:r>
              <a:rPr lang="en-US" sz="2400" b="1" i="1" dirty="0">
                <a:latin typeface="Arial" pitchFamily="34" charset="0"/>
                <a:cs typeface="Arial" pitchFamily="34" charset="0"/>
              </a:rPr>
              <a:t> </a:t>
            </a:r>
          </a:p>
          <a:p>
            <a:r>
              <a:rPr lang="en-US" sz="2400" b="1" i="1" dirty="0">
                <a:latin typeface="Arial" pitchFamily="34" charset="0"/>
                <a:cs typeface="Arial" pitchFamily="34" charset="0"/>
              </a:rPr>
              <a:t>   X </a:t>
            </a:r>
            <a:r>
              <a:rPr lang="en-US" sz="2400" b="1" dirty="0">
                <a:latin typeface="Arial" pitchFamily="34" charset="0"/>
                <a:cs typeface="Arial" pitchFamily="34" charset="0"/>
              </a:rPr>
              <a:t>= 0.7 and 0.8, respectively.</a:t>
            </a:r>
            <a:endParaRPr lang="en-US" altLang="zh-CN" sz="2400" b="1" dirty="0">
              <a:latin typeface="Arial" pitchFamily="34" charset="0"/>
              <a:ea typeface="微软雅黑" pitchFamily="34" charset="-122"/>
              <a:cs typeface="Arial" pitchFamily="34" charset="0"/>
            </a:endParaRPr>
          </a:p>
        </p:txBody>
      </p:sp>
      <p:grpSp>
        <p:nvGrpSpPr>
          <p:cNvPr id="30" name="组合 29"/>
          <p:cNvGrpSpPr/>
          <p:nvPr/>
        </p:nvGrpSpPr>
        <p:grpSpPr>
          <a:xfrm>
            <a:off x="6273496" y="2817504"/>
            <a:ext cx="4845050" cy="3080707"/>
            <a:chOff x="4418121" y="1478599"/>
            <a:chExt cx="4845050" cy="3080707"/>
          </a:xfrm>
        </p:grpSpPr>
        <p:grpSp>
          <p:nvGrpSpPr>
            <p:cNvPr id="28" name="组合 27"/>
            <p:cNvGrpSpPr/>
            <p:nvPr/>
          </p:nvGrpSpPr>
          <p:grpSpPr>
            <a:xfrm>
              <a:off x="4418121" y="2125393"/>
              <a:ext cx="4845050" cy="2433913"/>
              <a:chOff x="4361849" y="2066246"/>
              <a:chExt cx="4845050" cy="2433913"/>
            </a:xfrm>
          </p:grpSpPr>
          <p:grpSp>
            <p:nvGrpSpPr>
              <p:cNvPr id="25" name="组合 24"/>
              <p:cNvGrpSpPr/>
              <p:nvPr/>
            </p:nvGrpSpPr>
            <p:grpSpPr>
              <a:xfrm>
                <a:off x="4361849" y="2066246"/>
                <a:ext cx="4845050" cy="2433913"/>
                <a:chOff x="4433587" y="2138872"/>
                <a:chExt cx="4845050" cy="2433913"/>
              </a:xfrm>
            </p:grpSpPr>
            <p:grpSp>
              <p:nvGrpSpPr>
                <p:cNvPr id="15" name="Group 43"/>
                <p:cNvGrpSpPr/>
                <p:nvPr/>
              </p:nvGrpSpPr>
              <p:grpSpPr>
                <a:xfrm>
                  <a:off x="4433587" y="2138872"/>
                  <a:ext cx="4845050" cy="2433913"/>
                  <a:chOff x="4471349" y="25690210"/>
                  <a:chExt cx="4845050" cy="2433913"/>
                </a:xfrm>
              </p:grpSpPr>
              <p:sp>
                <p:nvSpPr>
                  <p:cNvPr id="16" name="TextBox 45"/>
                  <p:cNvSpPr txBox="1"/>
                  <p:nvPr/>
                </p:nvSpPr>
                <p:spPr>
                  <a:xfrm>
                    <a:off x="7028546" y="26544339"/>
                    <a:ext cx="2124213" cy="923330"/>
                  </a:xfrm>
                  <a:prstGeom prst="rect">
                    <a:avLst/>
                  </a:prstGeom>
                  <a:noFill/>
                  <a:ln>
                    <a:noFill/>
                  </a:ln>
                </p:spPr>
                <p:txBody>
                  <a:bodyPr wrap="square" rtlCol="0">
                    <a:spAutoFit/>
                  </a:bodyPr>
                  <a:lstStyle/>
                  <a:p>
                    <a:pPr algn="ctr"/>
                    <a:r>
                      <a:rPr lang="en-US" i="1" dirty="0">
                        <a:latin typeface="Times" panose="02020603050405020304" pitchFamily="18" charset="0"/>
                        <a:cs typeface="Times" panose="02020603050405020304" pitchFamily="18" charset="0"/>
                      </a:rPr>
                      <a:t>c</a:t>
                    </a:r>
                    <a:r>
                      <a:rPr lang="en-US" dirty="0">
                        <a:latin typeface="Arial" panose="020B0604020202020204" pitchFamily="34" charset="0"/>
                        <a:cs typeface="Arial" panose="020B0604020202020204" pitchFamily="34" charset="0"/>
                      </a:rPr>
                      <a:t>-</a:t>
                    </a:r>
                    <a:r>
                      <a:rPr lang="en-US" i="1" dirty="0">
                        <a:latin typeface="Times" panose="02020603050405020304" pitchFamily="18" charset="0"/>
                        <a:cs typeface="Times" panose="02020603050405020304" pitchFamily="18" charset="0"/>
                      </a:rPr>
                      <a:t>f</a:t>
                    </a:r>
                    <a:r>
                      <a:rPr lang="en-US" dirty="0">
                        <a:latin typeface="Arial" panose="020B0604020202020204" pitchFamily="34" charset="0"/>
                        <a:cs typeface="Arial" panose="020B0604020202020204" pitchFamily="34" charset="0"/>
                      </a:rPr>
                      <a:t>  hybridization</a:t>
                    </a:r>
                  </a:p>
                  <a:p>
                    <a:pPr algn="ctr"/>
                    <a:r>
                      <a:rPr lang="en-US" dirty="0">
                        <a:latin typeface="Arial" panose="020B0604020202020204" pitchFamily="34" charset="0"/>
                        <a:cs typeface="Arial" panose="020B0604020202020204" pitchFamily="34" charset="0"/>
                      </a:rPr>
                      <a:t>Kondo screening</a:t>
                    </a:r>
                  </a:p>
                  <a:p>
                    <a:pPr algn="ctr"/>
                    <a:endParaRPr lang="en-US" dirty="0">
                      <a:latin typeface="Arial" panose="020B0604020202020204" pitchFamily="34" charset="0"/>
                      <a:cs typeface="Arial" panose="020B0604020202020204" pitchFamily="34" charset="0"/>
                    </a:endParaRPr>
                  </a:p>
                </p:txBody>
              </p:sp>
              <p:sp>
                <p:nvSpPr>
                  <p:cNvPr id="17" name="TextBox 46"/>
                  <p:cNvSpPr txBox="1"/>
                  <p:nvPr/>
                </p:nvSpPr>
                <p:spPr>
                  <a:xfrm>
                    <a:off x="5560475" y="25690210"/>
                    <a:ext cx="2994817" cy="369332"/>
                  </a:xfrm>
                  <a:prstGeom prst="rect">
                    <a:avLst/>
                  </a:prstGeom>
                  <a:noFill/>
                  <a:ln>
                    <a:noFill/>
                  </a:ln>
                </p:spPr>
                <p:txBody>
                  <a:bodyPr wrap="square" rtlCol="0">
                    <a:spAutoFit/>
                  </a:bodyPr>
                  <a:lstStyle/>
                  <a:p>
                    <a:pPr algn="ctr"/>
                    <a:r>
                      <a:rPr lang="en-US" dirty="0">
                        <a:latin typeface="Arial" pitchFamily="34" charset="0"/>
                        <a:cs typeface="Arial" pitchFamily="34" charset="0"/>
                      </a:rPr>
                      <a:t>Doping with </a:t>
                    </a:r>
                    <a:r>
                      <a:rPr lang="en-US" dirty="0" err="1">
                        <a:latin typeface="Arial" pitchFamily="34" charset="0"/>
                        <a:cs typeface="Arial" pitchFamily="34" charset="0"/>
                      </a:rPr>
                      <a:t>Rh</a:t>
                    </a:r>
                    <a:r>
                      <a:rPr lang="en-US" dirty="0">
                        <a:latin typeface="Arial" pitchFamily="34" charset="0"/>
                        <a:cs typeface="Arial" pitchFamily="34" charset="0"/>
                      </a:rPr>
                      <a:t> for Pd</a:t>
                    </a:r>
                  </a:p>
                </p:txBody>
              </p:sp>
              <p:sp>
                <p:nvSpPr>
                  <p:cNvPr id="19" name="TextBox 48"/>
                  <p:cNvSpPr txBox="1"/>
                  <p:nvPr/>
                </p:nvSpPr>
                <p:spPr>
                  <a:xfrm>
                    <a:off x="4826286" y="27754791"/>
                    <a:ext cx="4490113" cy="369332"/>
                  </a:xfrm>
                  <a:prstGeom prst="rect">
                    <a:avLst/>
                  </a:prstGeom>
                  <a:noFill/>
                  <a:ln w="38100">
                    <a:solidFill>
                      <a:srgbClr val="FF0000"/>
                    </a:solidFill>
                  </a:ln>
                </p:spPr>
                <p:txBody>
                  <a:bodyPr wrap="square" rtlCol="0">
                    <a:spAutoFit/>
                  </a:bodyPr>
                  <a:lstStyle/>
                  <a:p>
                    <a:pPr algn="ctr"/>
                    <a:r>
                      <a:rPr lang="en-US" dirty="0">
                        <a:latin typeface="Arial" pitchFamily="34" charset="0"/>
                        <a:cs typeface="Arial" pitchFamily="34" charset="0"/>
                      </a:rPr>
                      <a:t>AFM order would be induced</a:t>
                    </a:r>
                  </a:p>
                </p:txBody>
              </p:sp>
              <p:sp>
                <p:nvSpPr>
                  <p:cNvPr id="20" name="下箭头 19"/>
                  <p:cNvSpPr/>
                  <p:nvPr/>
                </p:nvSpPr>
                <p:spPr>
                  <a:xfrm>
                    <a:off x="6951107" y="27225723"/>
                    <a:ext cx="201006" cy="3093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Straight Arrow Connector 145"/>
                  <p:cNvCxnSpPr/>
                  <p:nvPr/>
                </p:nvCxnSpPr>
                <p:spPr>
                  <a:xfrm>
                    <a:off x="9047061" y="26516203"/>
                    <a:ext cx="0" cy="346824"/>
                  </a:xfrm>
                  <a:prstGeom prst="straightConnector1">
                    <a:avLst/>
                  </a:prstGeom>
                  <a:ln w="25400" cap="flat" cmpd="sng">
                    <a:solidFill>
                      <a:schemeClr val="accent6"/>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146"/>
                  <p:cNvSpPr txBox="1"/>
                  <p:nvPr/>
                </p:nvSpPr>
                <p:spPr>
                  <a:xfrm>
                    <a:off x="4471349" y="26564913"/>
                    <a:ext cx="2444112" cy="646331"/>
                  </a:xfrm>
                  <a:prstGeom prst="rect">
                    <a:avLst/>
                  </a:prstGeom>
                  <a:noFill/>
                  <a:ln>
                    <a:noFill/>
                  </a:ln>
                </p:spPr>
                <p:txBody>
                  <a:bodyPr wrap="square" rtlCol="0">
                    <a:spAutoFit/>
                  </a:bodyPr>
                  <a:lstStyle/>
                  <a:p>
                    <a:pPr algn="ctr"/>
                    <a:r>
                      <a:rPr lang="en-US" dirty="0">
                        <a:latin typeface="Arial" panose="020B0604020202020204" pitchFamily="34" charset="0"/>
                        <a:cs typeface="Arial" panose="020B0604020202020204" pitchFamily="34" charset="0"/>
                      </a:rPr>
                      <a:t>4</a:t>
                    </a:r>
                    <a:r>
                      <a:rPr lang="en-US" i="1"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-electron number</a:t>
                    </a:r>
                  </a:p>
                  <a:p>
                    <a:pPr algn="ctr"/>
                    <a:r>
                      <a:rPr lang="en-GB" altLang="zh-CN" dirty="0">
                        <a:latin typeface="Arial" pitchFamily="34" charset="0"/>
                        <a:cs typeface="Arial" pitchFamily="34" charset="0"/>
                      </a:rPr>
                      <a:t> </a:t>
                    </a:r>
                    <a:r>
                      <a:rPr lang="en-GB" altLang="zh-CN" i="1" dirty="0">
                        <a:latin typeface="Arial" pitchFamily="34" charset="0"/>
                        <a:cs typeface="Arial" pitchFamily="34" charset="0"/>
                      </a:rPr>
                      <a:t>c</a:t>
                    </a:r>
                    <a:r>
                      <a:rPr lang="en-GB" altLang="zh-CN" dirty="0">
                        <a:latin typeface="Arial" pitchFamily="34" charset="0"/>
                        <a:cs typeface="Arial" pitchFamily="34" charset="0"/>
                      </a:rPr>
                      <a:t> axis</a:t>
                    </a:r>
                    <a:r>
                      <a:rPr lang="en-US" dirty="0">
                        <a:latin typeface="Arial" panose="020B0604020202020204" pitchFamily="34" charset="0"/>
                        <a:cs typeface="Arial" panose="020B0604020202020204" pitchFamily="34" charset="0"/>
                      </a:rPr>
                      <a:t> parameter</a:t>
                    </a:r>
                  </a:p>
                </p:txBody>
              </p:sp>
              <p:cxnSp>
                <p:nvCxnSpPr>
                  <p:cNvPr id="23" name="Straight Arrow Connector 147"/>
                  <p:cNvCxnSpPr/>
                  <p:nvPr/>
                </p:nvCxnSpPr>
                <p:spPr>
                  <a:xfrm flipV="1">
                    <a:off x="6835185" y="26519697"/>
                    <a:ext cx="10225" cy="360813"/>
                  </a:xfrm>
                  <a:prstGeom prst="straightConnector1">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4" name="Straight Arrow Connector 145"/>
                <p:cNvCxnSpPr/>
                <p:nvPr/>
              </p:nvCxnSpPr>
              <p:spPr>
                <a:xfrm>
                  <a:off x="9006951" y="3342353"/>
                  <a:ext cx="0" cy="346824"/>
                </a:xfrm>
                <a:prstGeom prst="straightConnector1">
                  <a:avLst/>
                </a:prstGeom>
                <a:ln w="25400" cap="flat" cmpd="sng">
                  <a:solidFill>
                    <a:schemeClr val="accent6"/>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 name="Straight Arrow Connector 147"/>
              <p:cNvCxnSpPr/>
              <p:nvPr/>
            </p:nvCxnSpPr>
            <p:spPr>
              <a:xfrm flipV="1">
                <a:off x="6556617" y="3240535"/>
                <a:ext cx="10225" cy="360813"/>
              </a:xfrm>
              <a:prstGeom prst="straightConnector1">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5226501" y="1478599"/>
              <a:ext cx="3271463" cy="400110"/>
            </a:xfrm>
            <a:prstGeom prst="rect">
              <a:avLst/>
            </a:prstGeom>
            <a:noFill/>
            <a:ln w="38100">
              <a:solidFill>
                <a:srgbClr val="FF0000"/>
              </a:solidFill>
            </a:ln>
          </p:spPr>
          <p:txBody>
            <a:bodyPr wrap="square" rtlCol="0">
              <a:spAutoFit/>
            </a:bodyPr>
            <a:lstStyle/>
            <a:p>
              <a:r>
                <a:rPr lang="en-US" altLang="zh-CN" sz="2000" b="1" dirty="0">
                  <a:solidFill>
                    <a:srgbClr val="FF0000"/>
                  </a:solidFill>
                  <a:latin typeface="Arial" panose="020B0604020202020204" pitchFamily="34" charset="0"/>
                  <a:cs typeface="Arial" panose="020B0604020202020204" pitchFamily="34" charset="0"/>
                </a:rPr>
                <a:t>Electron doping effect</a:t>
              </a:r>
              <a:endParaRPr lang="zh-CN" altLang="en-US" sz="2000" b="1" dirty="0">
                <a:solidFill>
                  <a:srgbClr val="FF0000"/>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F3B872C9-017E-75B9-5C2B-8B81A21DAB3F}"/>
              </a:ext>
            </a:extLst>
          </p:cNvPr>
          <p:cNvPicPr>
            <a:picLocks noChangeAspect="1"/>
          </p:cNvPicPr>
          <p:nvPr/>
        </p:nvPicPr>
        <p:blipFill>
          <a:blip r:embed="rId3"/>
          <a:stretch>
            <a:fillRect/>
          </a:stretch>
        </p:blipFill>
        <p:spPr>
          <a:xfrm>
            <a:off x="10830174" y="2151055"/>
            <a:ext cx="1031363" cy="1904815"/>
          </a:xfrm>
          <a:prstGeom prst="rect">
            <a:avLst/>
          </a:prstGeom>
        </p:spPr>
      </p:pic>
    </p:spTree>
    <p:extLst>
      <p:ext uri="{BB962C8B-B14F-4D97-AF65-F5344CB8AC3E}">
        <p14:creationId xmlns:p14="http://schemas.microsoft.com/office/powerpoint/2010/main" val="215531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CCDDF8AA-844F-37D3-EB40-79C3AA6630DF}"/>
              </a:ext>
            </a:extLst>
          </p:cNvPr>
          <p:cNvSpPr txBox="1"/>
          <p:nvPr/>
        </p:nvSpPr>
        <p:spPr>
          <a:xfrm>
            <a:off x="314960" y="120398"/>
            <a:ext cx="11562079"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Magnetic susceptibility </a:t>
            </a:r>
            <a:r>
              <a:rPr lang="el-GR" sz="3600" b="1" dirty="0">
                <a:solidFill>
                  <a:srgbClr val="0033CC"/>
                </a:solidFill>
                <a:latin typeface="Arial" panose="020B0604020202020204" pitchFamily="34" charset="0"/>
                <a:cs typeface="Arial" panose="020B0604020202020204" pitchFamily="34" charset="0"/>
                <a:sym typeface="Symbol" panose="05050102010706020507" pitchFamily="18" charset="2"/>
              </a:rPr>
              <a:t></a:t>
            </a:r>
            <a:r>
              <a:rPr lang="en-GB" sz="3600" b="1" dirty="0">
                <a:solidFill>
                  <a:srgbClr val="0033CC"/>
                </a:solidFill>
                <a:latin typeface="Arial" panose="020B0604020202020204" pitchFamily="34" charset="0"/>
                <a:cs typeface="Arial" panose="020B0604020202020204" pitchFamily="34" charset="0"/>
                <a:sym typeface="Symbol" panose="05050102010706020507" pitchFamily="18" charset="2"/>
              </a:rPr>
              <a:t>(</a:t>
            </a:r>
            <a:r>
              <a:rPr lang="en-US" sz="3600" b="1" dirty="0">
                <a:solidFill>
                  <a:srgbClr val="0033CC"/>
                </a:solidFill>
                <a:latin typeface="Arial" panose="020B0604020202020204" pitchFamily="34" charset="0"/>
                <a:cs typeface="Arial" panose="020B0604020202020204" pitchFamily="34" charset="0"/>
              </a:rPr>
              <a:t>T) of CeRh</a:t>
            </a:r>
            <a:r>
              <a:rPr lang="en-US" sz="3600" b="1" baseline="-25000" dirty="0">
                <a:solidFill>
                  <a:srgbClr val="0033CC"/>
                </a:solidFill>
                <a:latin typeface="Arial" panose="020B0604020202020204" pitchFamily="34" charset="0"/>
                <a:cs typeface="Arial" panose="020B0604020202020204" pitchFamily="34" charset="0"/>
              </a:rPr>
              <a:t>1-x</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x</a:t>
            </a:r>
            <a:r>
              <a:rPr lang="en-US" sz="3600" b="1" dirty="0">
                <a:solidFill>
                  <a:srgbClr val="0033CC"/>
                </a:solidFill>
                <a:latin typeface="Arial" panose="020B0604020202020204" pitchFamily="34" charset="0"/>
                <a:cs typeface="Arial" panose="020B0604020202020204" pitchFamily="34" charset="0"/>
              </a:rPr>
              <a:t>Sn </a:t>
            </a:r>
            <a:endParaRPr lang="zh-CN" altLang="en-US" sz="3600" dirty="0">
              <a:solidFill>
                <a:srgbClr val="0033C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4E7496C-243F-B986-C398-EE520959255B}"/>
              </a:ext>
            </a:extLst>
          </p:cNvPr>
          <p:cNvSpPr txBox="1"/>
          <p:nvPr/>
        </p:nvSpPr>
        <p:spPr>
          <a:xfrm>
            <a:off x="580004" y="6075882"/>
            <a:ext cx="6096000"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C. L. Yang et al, Phys. Rev. B 96, 045139 (2017) </a:t>
            </a:r>
          </a:p>
        </p:txBody>
      </p:sp>
      <p:pic>
        <p:nvPicPr>
          <p:cNvPr id="6" name="Picture 5">
            <a:extLst>
              <a:ext uri="{FF2B5EF4-FFF2-40B4-BE49-F238E27FC236}">
                <a16:creationId xmlns:a16="http://schemas.microsoft.com/office/drawing/2014/main" id="{D536EC88-1696-37D2-BED1-B8B70E818EDA}"/>
              </a:ext>
            </a:extLst>
          </p:cNvPr>
          <p:cNvPicPr>
            <a:picLocks noChangeAspect="1"/>
          </p:cNvPicPr>
          <p:nvPr/>
        </p:nvPicPr>
        <p:blipFill>
          <a:blip r:embed="rId3"/>
          <a:stretch>
            <a:fillRect/>
          </a:stretch>
        </p:blipFill>
        <p:spPr>
          <a:xfrm>
            <a:off x="580004" y="1058674"/>
            <a:ext cx="4684391" cy="3374197"/>
          </a:xfrm>
          <a:prstGeom prst="rect">
            <a:avLst/>
          </a:prstGeom>
        </p:spPr>
      </p:pic>
      <p:pic>
        <p:nvPicPr>
          <p:cNvPr id="8" name="Picture 7">
            <a:extLst>
              <a:ext uri="{FF2B5EF4-FFF2-40B4-BE49-F238E27FC236}">
                <a16:creationId xmlns:a16="http://schemas.microsoft.com/office/drawing/2014/main" id="{660C0CA7-5048-0227-ED21-676512F2CBE7}"/>
              </a:ext>
            </a:extLst>
          </p:cNvPr>
          <p:cNvPicPr>
            <a:picLocks noChangeAspect="1"/>
          </p:cNvPicPr>
          <p:nvPr/>
        </p:nvPicPr>
        <p:blipFill>
          <a:blip r:embed="rId4"/>
          <a:stretch>
            <a:fillRect/>
          </a:stretch>
        </p:blipFill>
        <p:spPr>
          <a:xfrm>
            <a:off x="6136363" y="4540755"/>
            <a:ext cx="4399722" cy="2317245"/>
          </a:xfrm>
          <a:prstGeom prst="rect">
            <a:avLst/>
          </a:prstGeom>
        </p:spPr>
      </p:pic>
      <p:pic>
        <p:nvPicPr>
          <p:cNvPr id="10" name="Picture 9">
            <a:extLst>
              <a:ext uri="{FF2B5EF4-FFF2-40B4-BE49-F238E27FC236}">
                <a16:creationId xmlns:a16="http://schemas.microsoft.com/office/drawing/2014/main" id="{599DA4DC-E062-8909-AE14-08C304FCD9EA}"/>
              </a:ext>
            </a:extLst>
          </p:cNvPr>
          <p:cNvPicPr>
            <a:picLocks noChangeAspect="1"/>
          </p:cNvPicPr>
          <p:nvPr/>
        </p:nvPicPr>
        <p:blipFill>
          <a:blip r:embed="rId5"/>
          <a:stretch>
            <a:fillRect/>
          </a:stretch>
        </p:blipFill>
        <p:spPr>
          <a:xfrm>
            <a:off x="5791806" y="1174898"/>
            <a:ext cx="4571184" cy="3105554"/>
          </a:xfrm>
          <a:prstGeom prst="rect">
            <a:avLst/>
          </a:prstGeom>
        </p:spPr>
      </p:pic>
      <p:sp>
        <p:nvSpPr>
          <p:cNvPr id="3" name="TextBox 2">
            <a:extLst>
              <a:ext uri="{FF2B5EF4-FFF2-40B4-BE49-F238E27FC236}">
                <a16:creationId xmlns:a16="http://schemas.microsoft.com/office/drawing/2014/main" id="{C7E844A6-F62A-5A2D-CCDB-B906D88FADCC}"/>
              </a:ext>
            </a:extLst>
          </p:cNvPr>
          <p:cNvSpPr txBox="1"/>
          <p:nvPr/>
        </p:nvSpPr>
        <p:spPr>
          <a:xfrm>
            <a:off x="7358158" y="5207522"/>
            <a:ext cx="607555" cy="1484405"/>
          </a:xfrm>
          <a:prstGeom prst="rect">
            <a:avLst/>
          </a:prstGeom>
          <a:noFill/>
          <a:ln w="38100">
            <a:solidFill>
              <a:srgbClr val="FF0000"/>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9325C304-2E01-FE46-2D54-18DCC5045F01}"/>
              </a:ext>
            </a:extLst>
          </p:cNvPr>
          <p:cNvSpPr txBox="1"/>
          <p:nvPr/>
        </p:nvSpPr>
        <p:spPr>
          <a:xfrm>
            <a:off x="8417457" y="5217517"/>
            <a:ext cx="607555" cy="1484405"/>
          </a:xfrm>
          <a:prstGeom prst="rect">
            <a:avLst/>
          </a:prstGeom>
          <a:noFill/>
          <a:ln w="3810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246595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465E7832-7EF3-56C0-A321-1F044A43F1A7}"/>
              </a:ext>
            </a:extLst>
          </p:cNvPr>
          <p:cNvSpPr txBox="1"/>
          <p:nvPr/>
        </p:nvSpPr>
        <p:spPr>
          <a:xfrm>
            <a:off x="314960" y="120398"/>
            <a:ext cx="11562079"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Heaty capacity of CeRh</a:t>
            </a:r>
            <a:r>
              <a:rPr lang="en-US" sz="3600" b="1" baseline="-25000" dirty="0">
                <a:solidFill>
                  <a:srgbClr val="0033CC"/>
                </a:solidFill>
                <a:latin typeface="Arial" panose="020B0604020202020204" pitchFamily="34" charset="0"/>
                <a:cs typeface="Arial" panose="020B0604020202020204" pitchFamily="34" charset="0"/>
              </a:rPr>
              <a:t>1-x</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x</a:t>
            </a:r>
            <a:r>
              <a:rPr lang="en-US" sz="3600" b="1" dirty="0">
                <a:solidFill>
                  <a:srgbClr val="0033CC"/>
                </a:solidFill>
                <a:latin typeface="Arial" panose="020B0604020202020204" pitchFamily="34" charset="0"/>
                <a:cs typeface="Arial" panose="020B0604020202020204" pitchFamily="34" charset="0"/>
              </a:rPr>
              <a:t>Sn </a:t>
            </a:r>
            <a:endParaRPr lang="zh-CN" altLang="en-US" sz="3600" dirty="0">
              <a:solidFill>
                <a:srgbClr val="0033C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9C6E173-C4EA-E106-7E14-ED9647CEBF24}"/>
              </a:ext>
            </a:extLst>
          </p:cNvPr>
          <p:cNvPicPr>
            <a:picLocks noChangeAspect="1"/>
          </p:cNvPicPr>
          <p:nvPr/>
        </p:nvPicPr>
        <p:blipFill>
          <a:blip r:embed="rId3"/>
          <a:stretch>
            <a:fillRect/>
          </a:stretch>
        </p:blipFill>
        <p:spPr>
          <a:xfrm>
            <a:off x="313416" y="1101581"/>
            <a:ext cx="4642898" cy="3486672"/>
          </a:xfrm>
          <a:prstGeom prst="rect">
            <a:avLst/>
          </a:prstGeom>
        </p:spPr>
      </p:pic>
      <p:sp>
        <p:nvSpPr>
          <p:cNvPr id="7" name="TextBox 6">
            <a:extLst>
              <a:ext uri="{FF2B5EF4-FFF2-40B4-BE49-F238E27FC236}">
                <a16:creationId xmlns:a16="http://schemas.microsoft.com/office/drawing/2014/main" id="{C23F40B4-0428-E90C-F496-8BF95A3306D1}"/>
              </a:ext>
            </a:extLst>
          </p:cNvPr>
          <p:cNvSpPr txBox="1"/>
          <p:nvPr/>
        </p:nvSpPr>
        <p:spPr>
          <a:xfrm>
            <a:off x="180893" y="4982497"/>
            <a:ext cx="6096000"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C. L. Yang et al, Phys. Rev. B 96, 045139 (2017) </a:t>
            </a:r>
          </a:p>
        </p:txBody>
      </p:sp>
      <p:pic>
        <p:nvPicPr>
          <p:cNvPr id="9" name="Picture 8">
            <a:extLst>
              <a:ext uri="{FF2B5EF4-FFF2-40B4-BE49-F238E27FC236}">
                <a16:creationId xmlns:a16="http://schemas.microsoft.com/office/drawing/2014/main" id="{9A8814DF-B6C6-7B2D-F03C-56082F7592D7}"/>
              </a:ext>
            </a:extLst>
          </p:cNvPr>
          <p:cNvPicPr>
            <a:picLocks noChangeAspect="1"/>
          </p:cNvPicPr>
          <p:nvPr/>
        </p:nvPicPr>
        <p:blipFill>
          <a:blip r:embed="rId4"/>
          <a:stretch>
            <a:fillRect/>
          </a:stretch>
        </p:blipFill>
        <p:spPr>
          <a:xfrm>
            <a:off x="5765603" y="1188441"/>
            <a:ext cx="4487726" cy="3581243"/>
          </a:xfrm>
          <a:prstGeom prst="rect">
            <a:avLst/>
          </a:prstGeom>
        </p:spPr>
      </p:pic>
      <p:sp>
        <p:nvSpPr>
          <p:cNvPr id="12" name="TextBox 11">
            <a:extLst>
              <a:ext uri="{FF2B5EF4-FFF2-40B4-BE49-F238E27FC236}">
                <a16:creationId xmlns:a16="http://schemas.microsoft.com/office/drawing/2014/main" id="{8F455F4F-88BE-5322-D2A6-558A85295E16}"/>
              </a:ext>
            </a:extLst>
          </p:cNvPr>
          <p:cNvSpPr txBox="1"/>
          <p:nvPr/>
        </p:nvSpPr>
        <p:spPr>
          <a:xfrm>
            <a:off x="5936973" y="4858277"/>
            <a:ext cx="5194853" cy="1138773"/>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R. Tripathi et al, Phys. Rev. B </a:t>
            </a:r>
            <a:r>
              <a:rPr lang="en-GB" sz="1600" b="1" dirty="0">
                <a:latin typeface="Arial" panose="020B0604020202020204" pitchFamily="34" charset="0"/>
                <a:cs typeface="Arial" panose="020B0604020202020204" pitchFamily="34" charset="0"/>
              </a:rPr>
              <a:t>106</a:t>
            </a:r>
            <a:r>
              <a:rPr lang="en-GB" sz="1600" dirty="0">
                <a:latin typeface="Arial" panose="020B0604020202020204" pitchFamily="34" charset="0"/>
                <a:cs typeface="Arial" panose="020B0604020202020204" pitchFamily="34" charset="0"/>
              </a:rPr>
              <a:t>, 064436 (2022)</a:t>
            </a:r>
          </a:p>
          <a:p>
            <a:endParaRPr lang="en-GB" sz="1600" dirty="0">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A linear increase in magnetic specific heat is expected at low temperatures in a gapless QSL</a:t>
            </a:r>
          </a:p>
        </p:txBody>
      </p:sp>
      <p:sp>
        <p:nvSpPr>
          <p:cNvPr id="13" name="TextBox 12">
            <a:extLst>
              <a:ext uri="{FF2B5EF4-FFF2-40B4-BE49-F238E27FC236}">
                <a16:creationId xmlns:a16="http://schemas.microsoft.com/office/drawing/2014/main" id="{2DE3767F-D3C1-6D2A-9DEF-F0E9938503F9}"/>
              </a:ext>
            </a:extLst>
          </p:cNvPr>
          <p:cNvSpPr txBox="1"/>
          <p:nvPr/>
        </p:nvSpPr>
        <p:spPr>
          <a:xfrm>
            <a:off x="7483427" y="879555"/>
            <a:ext cx="2101943"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Single crystal</a:t>
            </a:r>
          </a:p>
        </p:txBody>
      </p:sp>
      <p:sp>
        <p:nvSpPr>
          <p:cNvPr id="3" name="TextBox 2">
            <a:extLst>
              <a:ext uri="{FF2B5EF4-FFF2-40B4-BE49-F238E27FC236}">
                <a16:creationId xmlns:a16="http://schemas.microsoft.com/office/drawing/2014/main" id="{F397B850-93DC-4282-BFE0-8F14427A3602}"/>
              </a:ext>
            </a:extLst>
          </p:cNvPr>
          <p:cNvSpPr txBox="1"/>
          <p:nvPr/>
        </p:nvSpPr>
        <p:spPr>
          <a:xfrm>
            <a:off x="1852836" y="779185"/>
            <a:ext cx="2189038"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Polycrystalline </a:t>
            </a:r>
          </a:p>
        </p:txBody>
      </p:sp>
      <p:grpSp>
        <p:nvGrpSpPr>
          <p:cNvPr id="8" name="Group 7">
            <a:extLst>
              <a:ext uri="{FF2B5EF4-FFF2-40B4-BE49-F238E27FC236}">
                <a16:creationId xmlns:a16="http://schemas.microsoft.com/office/drawing/2014/main" id="{4849DB37-86E1-4406-816B-2FED14C22E5E}"/>
              </a:ext>
            </a:extLst>
          </p:cNvPr>
          <p:cNvGrpSpPr/>
          <p:nvPr/>
        </p:nvGrpSpPr>
        <p:grpSpPr>
          <a:xfrm>
            <a:off x="0" y="1064221"/>
            <a:ext cx="6922272" cy="4474760"/>
            <a:chOff x="82446" y="1101581"/>
            <a:chExt cx="6672240" cy="4474760"/>
          </a:xfrm>
        </p:grpSpPr>
        <p:pic>
          <p:nvPicPr>
            <p:cNvPr id="5" name="Picture 4">
              <a:extLst>
                <a:ext uri="{FF2B5EF4-FFF2-40B4-BE49-F238E27FC236}">
                  <a16:creationId xmlns:a16="http://schemas.microsoft.com/office/drawing/2014/main" id="{A20AC300-BC29-BE0D-1E18-AA0A9641EB80}"/>
                </a:ext>
              </a:extLst>
            </p:cNvPr>
            <p:cNvPicPr>
              <a:picLocks noChangeAspect="1"/>
            </p:cNvPicPr>
            <p:nvPr/>
          </p:nvPicPr>
          <p:blipFill>
            <a:blip r:embed="rId5"/>
            <a:stretch>
              <a:fillRect/>
            </a:stretch>
          </p:blipFill>
          <p:spPr>
            <a:xfrm>
              <a:off x="82446" y="1101581"/>
              <a:ext cx="5063678" cy="4474760"/>
            </a:xfrm>
            <a:prstGeom prst="rect">
              <a:avLst/>
            </a:prstGeom>
          </p:spPr>
        </p:pic>
        <p:sp>
          <p:nvSpPr>
            <p:cNvPr id="10" name="TextBox 9">
              <a:extLst>
                <a:ext uri="{FF2B5EF4-FFF2-40B4-BE49-F238E27FC236}">
                  <a16:creationId xmlns:a16="http://schemas.microsoft.com/office/drawing/2014/main" id="{5BE79514-D16E-782A-0ADC-555C923719B6}"/>
                </a:ext>
              </a:extLst>
            </p:cNvPr>
            <p:cNvSpPr txBox="1"/>
            <p:nvPr/>
          </p:nvSpPr>
          <p:spPr>
            <a:xfrm>
              <a:off x="844094" y="4131542"/>
              <a:ext cx="3615480" cy="923330"/>
            </a:xfrm>
            <a:prstGeom prst="rect">
              <a:avLst/>
            </a:prstGeom>
            <a:noFill/>
          </p:spPr>
          <p:txBody>
            <a:bodyPr wrap="square">
              <a:spAutoFit/>
            </a:bodyPr>
            <a:lstStyle/>
            <a:p>
              <a:r>
                <a:rPr lang="en-GB" b="1" dirty="0">
                  <a:solidFill>
                    <a:srgbClr val="FF0000"/>
                  </a:solidFill>
                </a:rPr>
                <a:t>x = xc = 0.1: C/T ∝ -ln T; </a:t>
              </a:r>
            </a:p>
            <a:p>
              <a:r>
                <a:rPr lang="el-GR" b="1" dirty="0">
                  <a:solidFill>
                    <a:srgbClr val="FF0000"/>
                  </a:solidFill>
                </a:rPr>
                <a:t>Δρ ∝ </a:t>
              </a:r>
              <a:r>
                <a:rPr lang="en-GB" b="1" dirty="0">
                  <a:solidFill>
                    <a:srgbClr val="FF0000"/>
                  </a:solidFill>
                </a:rPr>
                <a:t>T (NFL)</a:t>
              </a:r>
            </a:p>
            <a:p>
              <a:r>
                <a:rPr lang="en-GB" b="1" dirty="0">
                  <a:solidFill>
                    <a:srgbClr val="FF0000"/>
                  </a:solidFill>
                </a:rPr>
                <a:t>X &gt; </a:t>
              </a:r>
              <a:r>
                <a:rPr lang="en-GB" b="1" dirty="0" err="1">
                  <a:solidFill>
                    <a:srgbClr val="FF0000"/>
                  </a:solidFill>
                </a:rPr>
                <a:t>Xc</a:t>
              </a:r>
              <a:r>
                <a:rPr lang="en-GB" b="1" dirty="0">
                  <a:solidFill>
                    <a:srgbClr val="FF0000"/>
                  </a:solidFill>
                </a:rPr>
                <a:t>=0.1 I AFM</a:t>
              </a:r>
            </a:p>
          </p:txBody>
        </p:sp>
        <p:sp>
          <p:nvSpPr>
            <p:cNvPr id="14" name="TextBox 13">
              <a:extLst>
                <a:ext uri="{FF2B5EF4-FFF2-40B4-BE49-F238E27FC236}">
                  <a16:creationId xmlns:a16="http://schemas.microsoft.com/office/drawing/2014/main" id="{FAAE5882-BBAB-4B92-B41F-57510901BED0}"/>
                </a:ext>
              </a:extLst>
            </p:cNvPr>
            <p:cNvSpPr txBox="1"/>
            <p:nvPr/>
          </p:nvSpPr>
          <p:spPr>
            <a:xfrm>
              <a:off x="660546" y="1484074"/>
              <a:ext cx="6094140" cy="369332"/>
            </a:xfrm>
            <a:prstGeom prst="rect">
              <a:avLst/>
            </a:prstGeom>
            <a:noFill/>
          </p:spPr>
          <p:txBody>
            <a:bodyPr wrap="square">
              <a:spAutoFit/>
            </a:bodyPr>
            <a:lstStyle/>
            <a:p>
              <a:r>
                <a:rPr lang="en-GB" dirty="0"/>
                <a:t>A. </a:t>
              </a:r>
              <a:r>
                <a:rPr lang="en-GB" dirty="0" err="1"/>
                <a:t>Schröder</a:t>
              </a:r>
              <a:r>
                <a:rPr lang="en-GB" dirty="0"/>
                <a:t>, H. v. </a:t>
              </a:r>
              <a:r>
                <a:rPr lang="en-GB" dirty="0" err="1"/>
                <a:t>Löhneysen</a:t>
              </a:r>
              <a:endParaRPr lang="en-GB" dirty="0"/>
            </a:p>
          </p:txBody>
        </p:sp>
      </p:grpSp>
    </p:spTree>
    <p:extLst>
      <p:ext uri="{BB962C8B-B14F-4D97-AF65-F5344CB8AC3E}">
        <p14:creationId xmlns:p14="http://schemas.microsoft.com/office/powerpoint/2010/main" val="77411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5EA77-B38C-7F87-A3B0-7067AEF40D60}"/>
              </a:ext>
            </a:extLst>
          </p:cNvPr>
          <p:cNvPicPr>
            <a:picLocks noChangeAspect="1"/>
          </p:cNvPicPr>
          <p:nvPr/>
        </p:nvPicPr>
        <p:blipFill rotWithShape="1">
          <a:blip r:embed="rId3"/>
          <a:srcRect l="6847"/>
          <a:stretch/>
        </p:blipFill>
        <p:spPr>
          <a:xfrm>
            <a:off x="314960" y="1440131"/>
            <a:ext cx="5539408" cy="3823940"/>
          </a:xfrm>
          <a:prstGeom prst="rect">
            <a:avLst/>
          </a:prstGeom>
        </p:spPr>
      </p:pic>
      <p:sp>
        <p:nvSpPr>
          <p:cNvPr id="4" name="TextBox 90">
            <a:extLst>
              <a:ext uri="{FF2B5EF4-FFF2-40B4-BE49-F238E27FC236}">
                <a16:creationId xmlns:a16="http://schemas.microsoft.com/office/drawing/2014/main" id="{0DF621C4-E7B2-A000-2EEB-AEF5861F43A7}"/>
              </a:ext>
            </a:extLst>
          </p:cNvPr>
          <p:cNvSpPr txBox="1"/>
          <p:nvPr/>
        </p:nvSpPr>
        <p:spPr>
          <a:xfrm>
            <a:off x="314960" y="120398"/>
            <a:ext cx="11562079"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Heaty capacity and </a:t>
            </a:r>
            <a:r>
              <a:rPr lang="el-GR" sz="3600" b="1" dirty="0">
                <a:solidFill>
                  <a:srgbClr val="0033CC"/>
                </a:solidFill>
                <a:latin typeface="Arial" panose="020B0604020202020204" pitchFamily="34" charset="0"/>
                <a:cs typeface="Arial" panose="020B0604020202020204" pitchFamily="34" charset="0"/>
                <a:sym typeface="Symbol" panose="05050102010706020507" pitchFamily="18" charset="2"/>
              </a:rPr>
              <a:t></a:t>
            </a:r>
            <a:r>
              <a:rPr lang="en-GB" sz="3600" b="1" baseline="-25000" dirty="0">
                <a:solidFill>
                  <a:srgbClr val="0033CC"/>
                </a:solidFill>
                <a:latin typeface="Arial" panose="020B0604020202020204" pitchFamily="34" charset="0"/>
                <a:cs typeface="Arial" panose="020B0604020202020204" pitchFamily="34" charset="0"/>
                <a:sym typeface="Symbol" panose="05050102010706020507" pitchFamily="18" charset="2"/>
              </a:rPr>
              <a:t>ac</a:t>
            </a:r>
            <a:r>
              <a:rPr lang="en-GB" sz="3600" b="1" dirty="0">
                <a:solidFill>
                  <a:srgbClr val="0033CC"/>
                </a:solidFill>
                <a:latin typeface="Arial" panose="020B0604020202020204" pitchFamily="34" charset="0"/>
                <a:cs typeface="Arial" panose="020B0604020202020204" pitchFamily="34" charset="0"/>
                <a:sym typeface="Symbol" panose="05050102010706020507" pitchFamily="18" charset="2"/>
              </a:rPr>
              <a:t>(</a:t>
            </a:r>
            <a:r>
              <a:rPr lang="en-US" sz="3600" b="1" dirty="0">
                <a:solidFill>
                  <a:srgbClr val="0033CC"/>
                </a:solidFill>
                <a:latin typeface="Arial" panose="020B0604020202020204" pitchFamily="34" charset="0"/>
                <a:cs typeface="Arial" panose="020B0604020202020204" pitchFamily="34" charset="0"/>
              </a:rPr>
              <a:t>T) of CeRh</a:t>
            </a:r>
            <a:r>
              <a:rPr lang="en-US" sz="3600" b="1" baseline="-25000" dirty="0">
                <a:solidFill>
                  <a:srgbClr val="0033CC"/>
                </a:solidFill>
                <a:latin typeface="Arial" panose="020B0604020202020204" pitchFamily="34" charset="0"/>
                <a:cs typeface="Arial" panose="020B0604020202020204" pitchFamily="34" charset="0"/>
              </a:rPr>
              <a:t>0.9</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0.1</a:t>
            </a:r>
            <a:r>
              <a:rPr lang="en-US" sz="3600" b="1" dirty="0">
                <a:solidFill>
                  <a:srgbClr val="0033CC"/>
                </a:solidFill>
                <a:latin typeface="Arial" panose="020B0604020202020204" pitchFamily="34" charset="0"/>
                <a:cs typeface="Arial" panose="020B0604020202020204" pitchFamily="34" charset="0"/>
              </a:rPr>
              <a:t>Sn </a:t>
            </a:r>
            <a:endParaRPr lang="zh-CN" altLang="en-US" sz="3600" dirty="0">
              <a:solidFill>
                <a:srgbClr val="0033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05B42EF-B0AC-98A1-6A8B-D31852EE7331}"/>
              </a:ext>
            </a:extLst>
          </p:cNvPr>
          <p:cNvSpPr txBox="1"/>
          <p:nvPr/>
        </p:nvSpPr>
        <p:spPr>
          <a:xfrm>
            <a:off x="407726" y="5640734"/>
            <a:ext cx="519485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R. Tripathi et al, Phys. Rev. B </a:t>
            </a:r>
            <a:r>
              <a:rPr lang="en-GB" sz="1600" dirty="0" err="1">
                <a:latin typeface="Arial" panose="020B0604020202020204" pitchFamily="34" charset="0"/>
                <a:cs typeface="Arial" panose="020B0604020202020204" pitchFamily="34" charset="0"/>
              </a:rPr>
              <a:t>B</a:t>
            </a: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106</a:t>
            </a:r>
            <a:r>
              <a:rPr lang="en-GB" sz="1600" dirty="0">
                <a:latin typeface="Arial" panose="020B0604020202020204" pitchFamily="34" charset="0"/>
                <a:cs typeface="Arial" panose="020B0604020202020204" pitchFamily="34" charset="0"/>
              </a:rPr>
              <a:t>, 064436 (2022)</a:t>
            </a:r>
          </a:p>
        </p:txBody>
      </p:sp>
      <p:sp>
        <p:nvSpPr>
          <p:cNvPr id="6" name="TextBox 5">
            <a:extLst>
              <a:ext uri="{FF2B5EF4-FFF2-40B4-BE49-F238E27FC236}">
                <a16:creationId xmlns:a16="http://schemas.microsoft.com/office/drawing/2014/main" id="{D1CCAFDF-C19B-C127-5C20-A27B775D76D8}"/>
              </a:ext>
            </a:extLst>
          </p:cNvPr>
          <p:cNvSpPr txBox="1"/>
          <p:nvPr/>
        </p:nvSpPr>
        <p:spPr>
          <a:xfrm>
            <a:off x="1444488" y="915023"/>
            <a:ext cx="3843130"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Single crystal   x=0.1</a:t>
            </a:r>
          </a:p>
        </p:txBody>
      </p:sp>
      <p:pic>
        <p:nvPicPr>
          <p:cNvPr id="8" name="Picture 7">
            <a:extLst>
              <a:ext uri="{FF2B5EF4-FFF2-40B4-BE49-F238E27FC236}">
                <a16:creationId xmlns:a16="http://schemas.microsoft.com/office/drawing/2014/main" id="{E0185848-A3A7-B8A8-1135-A5EB59F837A3}"/>
              </a:ext>
            </a:extLst>
          </p:cNvPr>
          <p:cNvPicPr>
            <a:picLocks noChangeAspect="1"/>
          </p:cNvPicPr>
          <p:nvPr/>
        </p:nvPicPr>
        <p:blipFill rotWithShape="1">
          <a:blip r:embed="rId4"/>
          <a:srcRect t="1861"/>
          <a:stretch/>
        </p:blipFill>
        <p:spPr>
          <a:xfrm>
            <a:off x="5854368" y="1563486"/>
            <a:ext cx="5323232" cy="3646361"/>
          </a:xfrm>
          <a:prstGeom prst="rect">
            <a:avLst/>
          </a:prstGeom>
        </p:spPr>
      </p:pic>
      <p:sp>
        <p:nvSpPr>
          <p:cNvPr id="9" name="TextBox 8">
            <a:extLst>
              <a:ext uri="{FF2B5EF4-FFF2-40B4-BE49-F238E27FC236}">
                <a16:creationId xmlns:a16="http://schemas.microsoft.com/office/drawing/2014/main" id="{372ABA79-1706-26AD-8420-B6994696B99A}"/>
              </a:ext>
            </a:extLst>
          </p:cNvPr>
          <p:cNvSpPr txBox="1"/>
          <p:nvPr/>
        </p:nvSpPr>
        <p:spPr>
          <a:xfrm>
            <a:off x="7334470" y="1038378"/>
            <a:ext cx="3843130"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Single crystal   x=0.1</a:t>
            </a:r>
          </a:p>
        </p:txBody>
      </p:sp>
      <p:sp>
        <p:nvSpPr>
          <p:cNvPr id="10" name="TextBox 9">
            <a:extLst>
              <a:ext uri="{FF2B5EF4-FFF2-40B4-BE49-F238E27FC236}">
                <a16:creationId xmlns:a16="http://schemas.microsoft.com/office/drawing/2014/main" id="{0C55A861-1C89-E17D-95AF-62844E083970}"/>
              </a:ext>
            </a:extLst>
          </p:cNvPr>
          <p:cNvSpPr txBox="1"/>
          <p:nvPr/>
        </p:nvSpPr>
        <p:spPr>
          <a:xfrm>
            <a:off x="5695345" y="5209847"/>
            <a:ext cx="6374735" cy="1200329"/>
          </a:xfrm>
          <a:prstGeom prst="rect">
            <a:avLst/>
          </a:prstGeom>
          <a:noFill/>
          <a:ln w="38100">
            <a:solidFill>
              <a:srgbClr val="FF0000"/>
            </a:solidFill>
          </a:ln>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Frequency independent peak </a:t>
            </a:r>
            <a:r>
              <a:rPr lang="en-GB" sz="2400" b="1" dirty="0">
                <a:latin typeface="Arial" panose="020B0604020202020204" pitchFamily="34" charset="0"/>
                <a:cs typeface="Arial" panose="020B0604020202020204" pitchFamily="34" charset="0"/>
              </a:rPr>
              <a:t>for H// c</a:t>
            </a:r>
          </a:p>
          <a:p>
            <a:r>
              <a:rPr lang="en-GB" sz="2400" b="1" dirty="0">
                <a:latin typeface="Arial" panose="020B0604020202020204" pitchFamily="34" charset="0"/>
                <a:cs typeface="Arial" panose="020B0604020202020204" pitchFamily="34" charset="0"/>
              </a:rPr>
              <a:t>This confirms that the x=0.1 single crystal  does not have a spin-glass transition.</a:t>
            </a:r>
          </a:p>
        </p:txBody>
      </p:sp>
    </p:spTree>
    <p:extLst>
      <p:ext uri="{BB962C8B-B14F-4D97-AF65-F5344CB8AC3E}">
        <p14:creationId xmlns:p14="http://schemas.microsoft.com/office/powerpoint/2010/main" val="30749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0">
            <a:extLst>
              <a:ext uri="{FF2B5EF4-FFF2-40B4-BE49-F238E27FC236}">
                <a16:creationId xmlns:a16="http://schemas.microsoft.com/office/drawing/2014/main" id="{61B5C64F-67AB-8809-C737-AEC3C0C68397}"/>
              </a:ext>
            </a:extLst>
          </p:cNvPr>
          <p:cNvSpPr txBox="1"/>
          <p:nvPr/>
        </p:nvSpPr>
        <p:spPr>
          <a:xfrm>
            <a:off x="181627" y="129056"/>
            <a:ext cx="11828745" cy="1569660"/>
          </a:xfrm>
          <a:prstGeom prst="rect">
            <a:avLst/>
          </a:prstGeom>
          <a:noFill/>
          <a:ln w="38100">
            <a:solidFill>
              <a:srgbClr val="0066CC"/>
            </a:solidFill>
          </a:ln>
        </p:spPr>
        <p:txBody>
          <a:bodyPr wrap="square" rtlCol="0">
            <a:spAutoFit/>
          </a:bodyPr>
          <a:lstStyle/>
          <a:p>
            <a:r>
              <a:rPr lang="en-US" sz="4800" b="1" dirty="0">
                <a:solidFill>
                  <a:srgbClr val="0033CC"/>
                </a:solidFill>
                <a:latin typeface="Arial" panose="020B0604020202020204" pitchFamily="34" charset="0"/>
                <a:cs typeface="Arial" panose="020B0604020202020204" pitchFamily="34" charset="0"/>
              </a:rPr>
              <a:t>Muon spin rotation and relaxation (</a:t>
            </a:r>
            <a:r>
              <a:rPr lang="en-US" sz="4800" b="1" dirty="0">
                <a:solidFill>
                  <a:srgbClr val="0033CC"/>
                </a:solidFill>
                <a:latin typeface="Arial" panose="020B0604020202020204" pitchFamily="34" charset="0"/>
                <a:cs typeface="Arial" panose="020B0604020202020204" pitchFamily="34" charset="0"/>
                <a:sym typeface="Symbol" panose="05050102010706020507" pitchFamily="18" charset="2"/>
              </a:rPr>
              <a:t>SR)</a:t>
            </a:r>
            <a:r>
              <a:rPr lang="en-US" sz="4800" b="1" dirty="0">
                <a:solidFill>
                  <a:srgbClr val="0033CC"/>
                </a:solidFill>
                <a:latin typeface="Arial" panose="020B0604020202020204" pitchFamily="34" charset="0"/>
                <a:cs typeface="Arial" panose="020B0604020202020204" pitchFamily="34" charset="0"/>
              </a:rPr>
              <a:t> study on </a:t>
            </a:r>
            <a:r>
              <a:rPr lang="en-US" sz="4800" b="1" dirty="0">
                <a:solidFill>
                  <a:srgbClr val="FF0000"/>
                </a:solidFill>
                <a:latin typeface="Arial" panose="020B0604020202020204" pitchFamily="34" charset="0"/>
                <a:cs typeface="Arial" panose="020B0604020202020204" pitchFamily="34" charset="0"/>
              </a:rPr>
              <a:t>CeRh</a:t>
            </a:r>
            <a:r>
              <a:rPr lang="en-US" sz="4800" b="1" baseline="-25000" dirty="0">
                <a:solidFill>
                  <a:srgbClr val="FF0000"/>
                </a:solidFill>
                <a:latin typeface="Arial" panose="020B0604020202020204" pitchFamily="34" charset="0"/>
                <a:cs typeface="Arial" panose="020B0604020202020204" pitchFamily="34" charset="0"/>
              </a:rPr>
              <a:t>0.9</a:t>
            </a:r>
            <a:r>
              <a:rPr lang="en-US" sz="4800" b="1" dirty="0">
                <a:solidFill>
                  <a:srgbClr val="FF0000"/>
                </a:solidFill>
                <a:latin typeface="Arial" panose="020B0604020202020204" pitchFamily="34" charset="0"/>
                <a:cs typeface="Arial" panose="020B0604020202020204" pitchFamily="34" charset="0"/>
              </a:rPr>
              <a:t>Pd</a:t>
            </a:r>
            <a:r>
              <a:rPr lang="en-US" sz="4800" b="1" baseline="-25000" dirty="0">
                <a:solidFill>
                  <a:srgbClr val="FF0000"/>
                </a:solidFill>
                <a:latin typeface="Arial" panose="020B0604020202020204" pitchFamily="34" charset="0"/>
                <a:cs typeface="Arial" panose="020B0604020202020204" pitchFamily="34" charset="0"/>
              </a:rPr>
              <a:t>0.1</a:t>
            </a:r>
            <a:r>
              <a:rPr lang="en-US" sz="4800" b="1" dirty="0">
                <a:solidFill>
                  <a:srgbClr val="FF0000"/>
                </a:solidFill>
                <a:latin typeface="Arial" panose="020B0604020202020204" pitchFamily="34" charset="0"/>
                <a:cs typeface="Arial" panose="020B0604020202020204" pitchFamily="34" charset="0"/>
              </a:rPr>
              <a:t>Sn single crystals</a:t>
            </a:r>
            <a:endParaRPr lang="zh-CN" altLang="en-US" sz="4800"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9DA80AA-AF5C-6FE6-223C-EF2AF382D3C8}"/>
              </a:ext>
            </a:extLst>
          </p:cNvPr>
          <p:cNvPicPr>
            <a:picLocks noChangeAspect="1"/>
          </p:cNvPicPr>
          <p:nvPr/>
        </p:nvPicPr>
        <p:blipFill rotWithShape="1">
          <a:blip r:embed="rId3"/>
          <a:srcRect l="11567"/>
          <a:stretch/>
        </p:blipFill>
        <p:spPr>
          <a:xfrm>
            <a:off x="894477" y="2347700"/>
            <a:ext cx="2768253" cy="3162767"/>
          </a:xfrm>
          <a:prstGeom prst="rect">
            <a:avLst/>
          </a:prstGeom>
        </p:spPr>
      </p:pic>
      <p:sp>
        <p:nvSpPr>
          <p:cNvPr id="9" name="Rectangle 8">
            <a:extLst>
              <a:ext uri="{FF2B5EF4-FFF2-40B4-BE49-F238E27FC236}">
                <a16:creationId xmlns:a16="http://schemas.microsoft.com/office/drawing/2014/main" id="{4FAB8CA6-8EA8-E995-89A2-C35A0617D5C0}"/>
              </a:ext>
            </a:extLst>
          </p:cNvPr>
          <p:cNvSpPr/>
          <p:nvPr/>
        </p:nvSpPr>
        <p:spPr>
          <a:xfrm>
            <a:off x="6088978" y="3305749"/>
            <a:ext cx="388307" cy="27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0FE6B4-430E-2E14-642C-AE11EB2A85D0}"/>
              </a:ext>
            </a:extLst>
          </p:cNvPr>
          <p:cNvSpPr txBox="1"/>
          <p:nvPr/>
        </p:nvSpPr>
        <p:spPr>
          <a:xfrm>
            <a:off x="7035792" y="6519446"/>
            <a:ext cx="519485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R. Tripathi et al, Phys. Rev. B </a:t>
            </a:r>
            <a:r>
              <a:rPr lang="en-GB" sz="1600" b="1" dirty="0">
                <a:latin typeface="Arial" panose="020B0604020202020204" pitchFamily="34" charset="0"/>
                <a:cs typeface="Arial" panose="020B0604020202020204" pitchFamily="34" charset="0"/>
              </a:rPr>
              <a:t>106</a:t>
            </a:r>
            <a:r>
              <a:rPr lang="en-GB" sz="1600" dirty="0">
                <a:latin typeface="Arial" panose="020B0604020202020204" pitchFamily="34" charset="0"/>
                <a:cs typeface="Arial" panose="020B0604020202020204" pitchFamily="34" charset="0"/>
              </a:rPr>
              <a:t>, 064436 (2022)</a:t>
            </a:r>
          </a:p>
        </p:txBody>
      </p:sp>
      <p:pic>
        <p:nvPicPr>
          <p:cNvPr id="2" name="Picture 2" descr="Physics - The Muon &lt;i&gt;g&lt;/i&gt;–2 Anomaly Explained">
            <a:extLst>
              <a:ext uri="{FF2B5EF4-FFF2-40B4-BE49-F238E27FC236}">
                <a16:creationId xmlns:a16="http://schemas.microsoft.com/office/drawing/2014/main" id="{F2305CB5-D5D8-1153-A27C-36E10A2D7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024" y="1856868"/>
            <a:ext cx="2897762" cy="1448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46CBCC-B221-DADF-D920-DAC862E8FF07}"/>
              </a:ext>
            </a:extLst>
          </p:cNvPr>
          <p:cNvPicPr>
            <a:picLocks noChangeAspect="1"/>
          </p:cNvPicPr>
          <p:nvPr/>
        </p:nvPicPr>
        <p:blipFill>
          <a:blip r:embed="rId5"/>
          <a:stretch>
            <a:fillRect/>
          </a:stretch>
        </p:blipFill>
        <p:spPr>
          <a:xfrm>
            <a:off x="9356890" y="3531265"/>
            <a:ext cx="1666875" cy="2495550"/>
          </a:xfrm>
          <a:prstGeom prst="rect">
            <a:avLst/>
          </a:prstGeom>
        </p:spPr>
      </p:pic>
      <p:sp>
        <p:nvSpPr>
          <p:cNvPr id="11" name="TextBox 10">
            <a:extLst>
              <a:ext uri="{FF2B5EF4-FFF2-40B4-BE49-F238E27FC236}">
                <a16:creationId xmlns:a16="http://schemas.microsoft.com/office/drawing/2014/main" id="{038BB91E-2703-3629-0B7B-C4778D3F707F}"/>
              </a:ext>
            </a:extLst>
          </p:cNvPr>
          <p:cNvSpPr txBox="1"/>
          <p:nvPr/>
        </p:nvSpPr>
        <p:spPr>
          <a:xfrm>
            <a:off x="1255830" y="1856868"/>
            <a:ext cx="1472380" cy="461665"/>
          </a:xfrm>
          <a:prstGeom prst="rect">
            <a:avLst/>
          </a:prstGeom>
          <a:noFill/>
          <a:ln w="25400">
            <a:solidFill>
              <a:srgbClr val="FF0000"/>
            </a:solidFill>
          </a:ln>
        </p:spPr>
        <p:txBody>
          <a:bodyPr wrap="square" rtlCol="0">
            <a:spAutoFit/>
          </a:bodyPr>
          <a:lstStyle/>
          <a:p>
            <a:r>
              <a:rPr lang="en-GB" sz="24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 c-axis</a:t>
            </a:r>
            <a:endParaRPr lang="en-GB" sz="24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AF29EC0-3B0F-5B4A-8116-78A3AFE20654}"/>
              </a:ext>
            </a:extLst>
          </p:cNvPr>
          <p:cNvPicPr>
            <a:picLocks noChangeAspect="1"/>
          </p:cNvPicPr>
          <p:nvPr/>
        </p:nvPicPr>
        <p:blipFill rotWithShape="1">
          <a:blip r:embed="rId6"/>
          <a:srcRect l="5281"/>
          <a:stretch/>
        </p:blipFill>
        <p:spPr>
          <a:xfrm>
            <a:off x="4278068" y="2493982"/>
            <a:ext cx="2995753" cy="3162767"/>
          </a:xfrm>
          <a:prstGeom prst="rect">
            <a:avLst/>
          </a:prstGeom>
        </p:spPr>
      </p:pic>
      <p:sp>
        <p:nvSpPr>
          <p:cNvPr id="13" name="TextBox 12">
            <a:extLst>
              <a:ext uri="{FF2B5EF4-FFF2-40B4-BE49-F238E27FC236}">
                <a16:creationId xmlns:a16="http://schemas.microsoft.com/office/drawing/2014/main" id="{7B2D3FB8-0A16-2BA0-77F7-AD3EFD2F2E56}"/>
              </a:ext>
            </a:extLst>
          </p:cNvPr>
          <p:cNvSpPr txBox="1"/>
          <p:nvPr/>
        </p:nvSpPr>
        <p:spPr>
          <a:xfrm>
            <a:off x="4844939" y="1886035"/>
            <a:ext cx="2130892" cy="461665"/>
          </a:xfrm>
          <a:prstGeom prst="rect">
            <a:avLst/>
          </a:prstGeom>
          <a:noFill/>
          <a:ln w="25400">
            <a:solidFill>
              <a:srgbClr val="FF0000"/>
            </a:solidFill>
          </a:ln>
        </p:spPr>
        <p:txBody>
          <a:bodyPr wrap="square" rtlCol="0">
            <a:spAutoFit/>
          </a:bodyPr>
          <a:lstStyle/>
          <a:p>
            <a:r>
              <a:rPr lang="en-GB" sz="24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 c-axis</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932CEF9-40E0-B556-30C2-CC0D26D17B96}"/>
              </a:ext>
            </a:extLst>
          </p:cNvPr>
          <p:cNvSpPr txBox="1"/>
          <p:nvPr/>
        </p:nvSpPr>
        <p:spPr>
          <a:xfrm>
            <a:off x="214579" y="5636101"/>
            <a:ext cx="6164704" cy="1015663"/>
          </a:xfrm>
          <a:prstGeom prst="rect">
            <a:avLst/>
          </a:prstGeom>
          <a:noFill/>
        </p:spPr>
        <p:txBody>
          <a:bodyPr wrap="square">
            <a:spAutoFit/>
          </a:bodyPr>
          <a:lstStyle/>
          <a:p>
            <a:r>
              <a:rPr lang="en-US" sz="2000" b="1" i="0" dirty="0">
                <a:solidFill>
                  <a:srgbClr val="FF0000"/>
                </a:solidFill>
                <a:effectLst/>
                <a:latin typeface="Arial" panose="020B0604020202020204" pitchFamily="34" charset="0"/>
                <a:cs typeface="Arial" panose="020B0604020202020204" pitchFamily="34" charset="0"/>
              </a:rPr>
              <a:t>Single crystals CeRh</a:t>
            </a:r>
            <a:r>
              <a:rPr lang="en-US" sz="2000" b="1" i="0" baseline="-25000" dirty="0">
                <a:solidFill>
                  <a:srgbClr val="FF0000"/>
                </a:solidFill>
                <a:effectLst/>
                <a:latin typeface="Arial" panose="020B0604020202020204" pitchFamily="34" charset="0"/>
                <a:cs typeface="Arial" panose="020B0604020202020204" pitchFamily="34" charset="0"/>
              </a:rPr>
              <a:t>1-</a:t>
            </a:r>
            <a:r>
              <a:rPr lang="en-US" sz="2000" b="1" i="1" baseline="-25000" dirty="0">
                <a:solidFill>
                  <a:srgbClr val="FF0000"/>
                </a:solidFill>
                <a:effectLst/>
                <a:latin typeface="Arial" panose="020B0604020202020204" pitchFamily="34" charset="0"/>
                <a:cs typeface="Arial" panose="020B0604020202020204" pitchFamily="34" charset="0"/>
              </a:rPr>
              <a:t>x</a:t>
            </a:r>
            <a:r>
              <a:rPr lang="en-US" sz="2000" b="1" i="0" dirty="0">
                <a:solidFill>
                  <a:srgbClr val="FF0000"/>
                </a:solidFill>
                <a:effectLst/>
                <a:latin typeface="Arial" panose="020B0604020202020204" pitchFamily="34" charset="0"/>
                <a:cs typeface="Arial" panose="020B0604020202020204" pitchFamily="34" charset="0"/>
              </a:rPr>
              <a:t>Pd</a:t>
            </a:r>
            <a:r>
              <a:rPr lang="en-US" sz="2000" b="1" i="1" baseline="-25000" dirty="0">
                <a:solidFill>
                  <a:srgbClr val="FF0000"/>
                </a:solidFill>
                <a:effectLst/>
                <a:latin typeface="Arial" panose="020B0604020202020204" pitchFamily="34" charset="0"/>
                <a:cs typeface="Arial" panose="020B0604020202020204" pitchFamily="34" charset="0"/>
              </a:rPr>
              <a:t>x</a:t>
            </a:r>
            <a:r>
              <a:rPr lang="en-US" sz="2000" b="1" i="0" dirty="0">
                <a:solidFill>
                  <a:srgbClr val="FF0000"/>
                </a:solidFill>
                <a:effectLst/>
                <a:latin typeface="Arial" panose="020B0604020202020204" pitchFamily="34" charset="0"/>
                <a:cs typeface="Arial" panose="020B0604020202020204" pitchFamily="34" charset="0"/>
              </a:rPr>
              <a:t>Sn (</a:t>
            </a:r>
            <a:r>
              <a:rPr lang="en-US" sz="2000" b="1" i="1" dirty="0">
                <a:solidFill>
                  <a:srgbClr val="FF0000"/>
                </a:solidFill>
                <a:effectLst/>
                <a:latin typeface="Arial" panose="020B0604020202020204" pitchFamily="34" charset="0"/>
                <a:cs typeface="Arial" panose="020B0604020202020204" pitchFamily="34" charset="0"/>
              </a:rPr>
              <a:t>x </a:t>
            </a:r>
            <a:r>
              <a:rPr lang="en-US" sz="2000" b="1" i="0" dirty="0">
                <a:solidFill>
                  <a:srgbClr val="FF0000"/>
                </a:solidFill>
                <a:effectLst/>
                <a:latin typeface="Arial" panose="020B0604020202020204" pitchFamily="34" charset="0"/>
                <a:cs typeface="Arial" panose="020B0604020202020204" pitchFamily="34" charset="0"/>
              </a:rPr>
              <a:t>= 0.1) were grown by the </a:t>
            </a:r>
            <a:r>
              <a:rPr lang="en-US" sz="2000" b="1" i="0" dirty="0" err="1">
                <a:solidFill>
                  <a:srgbClr val="FF0000"/>
                </a:solidFill>
                <a:effectLst/>
                <a:latin typeface="Arial" panose="020B0604020202020204" pitchFamily="34" charset="0"/>
                <a:cs typeface="Arial" panose="020B0604020202020204" pitchFamily="34" charset="0"/>
              </a:rPr>
              <a:t>Czochralski</a:t>
            </a:r>
            <a:r>
              <a:rPr lang="en-US" sz="2000" b="1" i="0" dirty="0">
                <a:solidFill>
                  <a:srgbClr val="FF0000"/>
                </a:solidFill>
                <a:effectLst/>
                <a:latin typeface="Arial" panose="020B0604020202020204" pitchFamily="34" charset="0"/>
                <a:cs typeface="Arial" panose="020B0604020202020204" pitchFamily="34" charset="0"/>
              </a:rPr>
              <a:t> method in an RF induction furnace with an argon gas atmosphere</a:t>
            </a:r>
            <a:r>
              <a:rPr lang="en-US" sz="1800" b="0" i="0" dirty="0">
                <a:solidFill>
                  <a:srgbClr val="FF0000"/>
                </a:solidFill>
                <a:effectLst/>
                <a:latin typeface="Times New Roman" panose="02020603050405020304" pitchFamily="18" charset="0"/>
                <a:cs typeface="Times New Roman" panose="02020603050405020304" pitchFamily="18" charset="0"/>
              </a:rPr>
              <a:t>. </a:t>
            </a:r>
            <a:endParaRPr lang="en-IN" sz="1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1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90">
            <a:extLst>
              <a:ext uri="{FF2B5EF4-FFF2-40B4-BE49-F238E27FC236}">
                <a16:creationId xmlns:a16="http://schemas.microsoft.com/office/drawing/2014/main" id="{F1229854-1788-5F4C-C6E6-85029D568CCF}"/>
              </a:ext>
            </a:extLst>
          </p:cNvPr>
          <p:cNvSpPr txBox="1"/>
          <p:nvPr/>
        </p:nvSpPr>
        <p:spPr>
          <a:xfrm>
            <a:off x="131618" y="115671"/>
            <a:ext cx="11928764"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ZF-</a:t>
            </a:r>
            <a:r>
              <a:rPr lang="en-US" sz="3600" b="1" dirty="0">
                <a:solidFill>
                  <a:srgbClr val="0033CC"/>
                </a:solidFill>
                <a:latin typeface="Arial" panose="020B0604020202020204" pitchFamily="34" charset="0"/>
                <a:cs typeface="Arial" panose="020B0604020202020204" pitchFamily="34" charset="0"/>
                <a:sym typeface="Symbol" panose="05050102010706020507" pitchFamily="18" charset="2"/>
              </a:rPr>
              <a:t>SR</a:t>
            </a:r>
            <a:r>
              <a:rPr lang="en-US" sz="3600" b="1" dirty="0">
                <a:solidFill>
                  <a:srgbClr val="0033CC"/>
                </a:solidFill>
                <a:latin typeface="Arial" panose="020B0604020202020204" pitchFamily="34" charset="0"/>
                <a:cs typeface="Arial" panose="020B0604020202020204" pitchFamily="34" charset="0"/>
              </a:rPr>
              <a:t> study on CeRh</a:t>
            </a:r>
            <a:r>
              <a:rPr lang="en-US" sz="3600" b="1" baseline="-25000" dirty="0">
                <a:solidFill>
                  <a:srgbClr val="0033CC"/>
                </a:solidFill>
                <a:latin typeface="Arial" panose="020B0604020202020204" pitchFamily="34" charset="0"/>
                <a:cs typeface="Arial" panose="020B0604020202020204" pitchFamily="34" charset="0"/>
              </a:rPr>
              <a:t>0.9</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0.1</a:t>
            </a:r>
            <a:r>
              <a:rPr lang="en-US" sz="3600" b="1" dirty="0">
                <a:solidFill>
                  <a:srgbClr val="0033CC"/>
                </a:solidFill>
                <a:latin typeface="Arial" panose="020B0604020202020204" pitchFamily="34" charset="0"/>
                <a:cs typeface="Arial" panose="020B0604020202020204" pitchFamily="34" charset="0"/>
              </a:rPr>
              <a:t>Sn single crystals</a:t>
            </a:r>
            <a:endParaRPr lang="zh-CN" altLang="en-US" sz="3600" dirty="0">
              <a:solidFill>
                <a:srgbClr val="0033CC"/>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9952BC3-741C-3692-4B7B-7A0518A20387}"/>
              </a:ext>
            </a:extLst>
          </p:cNvPr>
          <p:cNvGrpSpPr/>
          <p:nvPr/>
        </p:nvGrpSpPr>
        <p:grpSpPr>
          <a:xfrm>
            <a:off x="652181" y="909929"/>
            <a:ext cx="4141217" cy="5333996"/>
            <a:chOff x="748150" y="1288473"/>
            <a:chExt cx="4141217" cy="5333996"/>
          </a:xfrm>
        </p:grpSpPr>
        <p:pic>
          <p:nvPicPr>
            <p:cNvPr id="4" name="Picture 3">
              <a:extLst>
                <a:ext uri="{FF2B5EF4-FFF2-40B4-BE49-F238E27FC236}">
                  <a16:creationId xmlns:a16="http://schemas.microsoft.com/office/drawing/2014/main" id="{74015AFF-79F1-CB69-7B32-60557178A226}"/>
                </a:ext>
              </a:extLst>
            </p:cNvPr>
            <p:cNvPicPr>
              <a:picLocks noChangeAspect="1"/>
            </p:cNvPicPr>
            <p:nvPr/>
          </p:nvPicPr>
          <p:blipFill rotWithShape="1">
            <a:blip r:embed="rId3"/>
            <a:srcRect l="13234" t="6857"/>
            <a:stretch/>
          </p:blipFill>
          <p:spPr>
            <a:xfrm>
              <a:off x="789709" y="1288473"/>
              <a:ext cx="4099658" cy="5181599"/>
            </a:xfrm>
            <a:prstGeom prst="rect">
              <a:avLst/>
            </a:prstGeom>
          </p:spPr>
        </p:pic>
        <p:sp>
          <p:nvSpPr>
            <p:cNvPr id="5" name="Rectangle 4">
              <a:extLst>
                <a:ext uri="{FF2B5EF4-FFF2-40B4-BE49-F238E27FC236}">
                  <a16:creationId xmlns:a16="http://schemas.microsoft.com/office/drawing/2014/main" id="{FF12522E-9D1E-C2FF-1CD5-2DA81C51ACC5}"/>
                </a:ext>
              </a:extLst>
            </p:cNvPr>
            <p:cNvSpPr/>
            <p:nvPr/>
          </p:nvSpPr>
          <p:spPr>
            <a:xfrm>
              <a:off x="4585855" y="1288473"/>
              <a:ext cx="303512"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56C78A5-5DA4-0E8A-EDF6-93D1B662976B}"/>
                </a:ext>
              </a:extLst>
            </p:cNvPr>
            <p:cNvSpPr/>
            <p:nvPr/>
          </p:nvSpPr>
          <p:spPr>
            <a:xfrm>
              <a:off x="4585855" y="3692236"/>
              <a:ext cx="303512"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9D80B02-F4E4-04A8-14DC-994EBD9E266E}"/>
                </a:ext>
              </a:extLst>
            </p:cNvPr>
            <p:cNvSpPr/>
            <p:nvPr/>
          </p:nvSpPr>
          <p:spPr>
            <a:xfrm>
              <a:off x="789709" y="3505200"/>
              <a:ext cx="303512"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3A1CC7BB-3E7E-15A8-8D07-F4CB64451E78}"/>
                </a:ext>
              </a:extLst>
            </p:cNvPr>
            <p:cNvSpPr/>
            <p:nvPr/>
          </p:nvSpPr>
          <p:spPr>
            <a:xfrm>
              <a:off x="748150" y="1316181"/>
              <a:ext cx="303512"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24D7F58-0642-AB57-EF3C-53CAF3F1BBCC}"/>
                </a:ext>
              </a:extLst>
            </p:cNvPr>
            <p:cNvSpPr/>
            <p:nvPr/>
          </p:nvSpPr>
          <p:spPr>
            <a:xfrm>
              <a:off x="926326" y="6248397"/>
              <a:ext cx="303512"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D6F3048-992B-80AB-F87B-E1E76A2EE1D5}"/>
                </a:ext>
              </a:extLst>
            </p:cNvPr>
            <p:cNvSpPr/>
            <p:nvPr/>
          </p:nvSpPr>
          <p:spPr>
            <a:xfrm>
              <a:off x="4582634" y="6172199"/>
              <a:ext cx="303512"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837978ED-B7D1-5412-4066-8B16799D1495}"/>
              </a:ext>
            </a:extLst>
          </p:cNvPr>
          <p:cNvPicPr>
            <a:picLocks noChangeAspect="1"/>
          </p:cNvPicPr>
          <p:nvPr/>
        </p:nvPicPr>
        <p:blipFill>
          <a:blip r:embed="rId4"/>
          <a:stretch>
            <a:fillRect/>
          </a:stretch>
        </p:blipFill>
        <p:spPr>
          <a:xfrm>
            <a:off x="592873" y="6047508"/>
            <a:ext cx="4200525" cy="628650"/>
          </a:xfrm>
          <a:prstGeom prst="rect">
            <a:avLst/>
          </a:prstGeom>
        </p:spPr>
      </p:pic>
      <p:pic>
        <p:nvPicPr>
          <p:cNvPr id="10" name="Picture 9">
            <a:extLst>
              <a:ext uri="{FF2B5EF4-FFF2-40B4-BE49-F238E27FC236}">
                <a16:creationId xmlns:a16="http://schemas.microsoft.com/office/drawing/2014/main" id="{AC6300F5-F327-3CA0-A149-5AACABD2C855}"/>
              </a:ext>
            </a:extLst>
          </p:cNvPr>
          <p:cNvPicPr>
            <a:picLocks noChangeAspect="1"/>
          </p:cNvPicPr>
          <p:nvPr/>
        </p:nvPicPr>
        <p:blipFill rotWithShape="1">
          <a:blip r:embed="rId5"/>
          <a:srcRect l="6817" t="-1" b="1261"/>
          <a:stretch/>
        </p:blipFill>
        <p:spPr>
          <a:xfrm>
            <a:off x="6274101" y="1108035"/>
            <a:ext cx="5265718" cy="4037242"/>
          </a:xfrm>
          <a:prstGeom prst="rect">
            <a:avLst/>
          </a:prstGeom>
        </p:spPr>
      </p:pic>
      <p:sp>
        <p:nvSpPr>
          <p:cNvPr id="51" name="TextBox 50">
            <a:extLst>
              <a:ext uri="{FF2B5EF4-FFF2-40B4-BE49-F238E27FC236}">
                <a16:creationId xmlns:a16="http://schemas.microsoft.com/office/drawing/2014/main" id="{196E462A-1FA8-DE77-DA3B-94B4583E076B}"/>
              </a:ext>
            </a:extLst>
          </p:cNvPr>
          <p:cNvSpPr txBox="1"/>
          <p:nvPr/>
        </p:nvSpPr>
        <p:spPr>
          <a:xfrm>
            <a:off x="5329129" y="5412928"/>
            <a:ext cx="6269998" cy="830997"/>
          </a:xfrm>
          <a:prstGeom prst="rect">
            <a:avLst/>
          </a:prstGeom>
          <a:noFill/>
        </p:spPr>
        <p:txBody>
          <a:bodyPr wrap="square">
            <a:spAutoFit/>
          </a:bodyPr>
          <a:lstStyle/>
          <a:p>
            <a:r>
              <a:rPr lang="en-GB" sz="2400" b="1" dirty="0">
                <a:solidFill>
                  <a:srgbClr val="FF0000"/>
                </a:solidFill>
                <a:latin typeface="Arial" panose="020B0604020202020204" pitchFamily="34" charset="0"/>
                <a:cs typeface="Arial" panose="020B0604020202020204" pitchFamily="34" charset="0"/>
              </a:rPr>
              <a:t>2D frustrated QSL, </a:t>
            </a:r>
            <a:r>
              <a:rPr lang="en-GB" sz="2400" b="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400" b="1" dirty="0">
                <a:solidFill>
                  <a:srgbClr val="FF0000"/>
                </a:solidFill>
                <a:latin typeface="Arial" panose="020B0604020202020204" pitchFamily="34" charset="0"/>
                <a:cs typeface="Arial" panose="020B0604020202020204" pitchFamily="34" charset="0"/>
              </a:rPr>
              <a:t> can be described by a power-law, </a:t>
            </a:r>
            <a:r>
              <a:rPr lang="en-GB" sz="2400" b="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400" b="1" dirty="0">
                <a:solidFill>
                  <a:srgbClr val="FF0000"/>
                </a:solidFill>
                <a:latin typeface="Arial" panose="020B0604020202020204" pitchFamily="34" charset="0"/>
                <a:cs typeface="Arial" panose="020B0604020202020204" pitchFamily="34" charset="0"/>
              </a:rPr>
              <a:t>(T) ∝ T</a:t>
            </a:r>
            <a:r>
              <a:rPr lang="en-GB" sz="2400" b="1" baseline="30000" dirty="0">
                <a:solidFill>
                  <a:srgbClr val="FF0000"/>
                </a:solidFill>
                <a:latin typeface="Arial" panose="020B0604020202020204" pitchFamily="34" charset="0"/>
                <a:cs typeface="Arial" panose="020B0604020202020204" pitchFamily="34" charset="0"/>
              </a:rPr>
              <a:t>−w</a:t>
            </a:r>
          </a:p>
        </p:txBody>
      </p:sp>
      <p:sp>
        <p:nvSpPr>
          <p:cNvPr id="14" name="TextBox 13">
            <a:extLst>
              <a:ext uri="{FF2B5EF4-FFF2-40B4-BE49-F238E27FC236}">
                <a16:creationId xmlns:a16="http://schemas.microsoft.com/office/drawing/2014/main" id="{0CA7F51E-0934-1ECD-000F-A593187E86A9}"/>
              </a:ext>
            </a:extLst>
          </p:cNvPr>
          <p:cNvSpPr txBox="1"/>
          <p:nvPr/>
        </p:nvSpPr>
        <p:spPr>
          <a:xfrm>
            <a:off x="7035792" y="6519446"/>
            <a:ext cx="519485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R. Tripathi et al, Phys. Rev. B </a:t>
            </a:r>
            <a:r>
              <a:rPr lang="en-GB" sz="1600" b="1" dirty="0">
                <a:latin typeface="Arial" panose="020B0604020202020204" pitchFamily="34" charset="0"/>
                <a:cs typeface="Arial" panose="020B0604020202020204" pitchFamily="34" charset="0"/>
              </a:rPr>
              <a:t>106</a:t>
            </a:r>
            <a:r>
              <a:rPr lang="en-GB" sz="1600" dirty="0">
                <a:latin typeface="Arial" panose="020B0604020202020204" pitchFamily="34" charset="0"/>
                <a:cs typeface="Arial" panose="020B0604020202020204" pitchFamily="34" charset="0"/>
              </a:rPr>
              <a:t>, 064436 (2022)</a:t>
            </a:r>
          </a:p>
        </p:txBody>
      </p:sp>
      <p:pic>
        <p:nvPicPr>
          <p:cNvPr id="1026" name="Picture 2">
            <a:extLst>
              <a:ext uri="{FF2B5EF4-FFF2-40B4-BE49-F238E27FC236}">
                <a16:creationId xmlns:a16="http://schemas.microsoft.com/office/drawing/2014/main" id="{657391B2-1459-3899-DE2A-429404C92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100" y="1192239"/>
            <a:ext cx="1498146" cy="2255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549A0-E226-C743-E27C-F5D2EC8E9204}"/>
              </a:ext>
            </a:extLst>
          </p:cNvPr>
          <p:cNvSpPr txBox="1"/>
          <p:nvPr/>
        </p:nvSpPr>
        <p:spPr>
          <a:xfrm>
            <a:off x="4894265" y="789544"/>
            <a:ext cx="1568082" cy="369332"/>
          </a:xfrm>
          <a:prstGeom prst="rect">
            <a:avLst/>
          </a:prstGeom>
          <a:noFill/>
        </p:spPr>
        <p:txBody>
          <a:bodyPr wrap="square" rtlCol="0">
            <a:spAutoFit/>
          </a:bodyPr>
          <a:lstStyle/>
          <a:p>
            <a:r>
              <a:rPr lang="en-GB" b="1" dirty="0" err="1">
                <a:solidFill>
                  <a:srgbClr val="FF0000"/>
                </a:solidFill>
                <a:latin typeface="Arial" panose="020B0604020202020204" pitchFamily="34" charset="0"/>
                <a:cs typeface="Arial" panose="020B0604020202020204" pitchFamily="34" charset="0"/>
              </a:rPr>
              <a:t>MuSR@ISIS</a:t>
            </a:r>
            <a:endParaRPr lang="en-GB"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A095181-1AA5-4678-8F8C-0AB67ADA4CE2}"/>
              </a:ext>
            </a:extLst>
          </p:cNvPr>
          <p:cNvSpPr txBox="1"/>
          <p:nvPr/>
        </p:nvSpPr>
        <p:spPr>
          <a:xfrm>
            <a:off x="1532983" y="2448437"/>
            <a:ext cx="797622" cy="400110"/>
          </a:xfrm>
          <a:prstGeom prst="rect">
            <a:avLst/>
          </a:prstGeom>
          <a:noFill/>
        </p:spPr>
        <p:txBody>
          <a:bodyPr wrap="square" rtlCol="0">
            <a:spAutoFit/>
          </a:bodyPr>
          <a:lstStyle/>
          <a:p>
            <a:r>
              <a:rPr lang="en-GB" sz="2000" b="1" dirty="0">
                <a:solidFill>
                  <a:srgbClr val="FF0000"/>
                </a:solidFill>
                <a:latin typeface="Arial" panose="020B0604020202020204" pitchFamily="34" charset="0"/>
                <a:cs typeface="Arial" panose="020B0604020202020204" pitchFamily="34" charset="0"/>
              </a:rPr>
              <a:t>// c</a:t>
            </a:r>
          </a:p>
        </p:txBody>
      </p:sp>
      <p:sp>
        <p:nvSpPr>
          <p:cNvPr id="21" name="TextBox 20">
            <a:extLst>
              <a:ext uri="{FF2B5EF4-FFF2-40B4-BE49-F238E27FC236}">
                <a16:creationId xmlns:a16="http://schemas.microsoft.com/office/drawing/2014/main" id="{E4930B6E-6E0F-4623-8264-6B656E611C55}"/>
              </a:ext>
            </a:extLst>
          </p:cNvPr>
          <p:cNvSpPr txBox="1"/>
          <p:nvPr/>
        </p:nvSpPr>
        <p:spPr>
          <a:xfrm>
            <a:off x="1532983" y="4775945"/>
            <a:ext cx="797622" cy="400110"/>
          </a:xfrm>
          <a:prstGeom prst="rect">
            <a:avLst/>
          </a:prstGeom>
          <a:noFill/>
        </p:spPr>
        <p:txBody>
          <a:bodyPr wrap="square" rtlCol="0">
            <a:spAutoFit/>
          </a:bodyPr>
          <a:lstStyle/>
          <a:p>
            <a:r>
              <a:rPr lang="en-GB" sz="2000" b="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000" b="1" dirty="0">
                <a:solidFill>
                  <a:srgbClr val="FF0000"/>
                </a:solidFill>
                <a:latin typeface="Arial" panose="020B0604020202020204" pitchFamily="34" charset="0"/>
                <a:cs typeface="Arial" panose="020B0604020202020204" pitchFamily="34" charset="0"/>
              </a:rPr>
              <a:t> c</a:t>
            </a:r>
          </a:p>
        </p:txBody>
      </p:sp>
      <p:grpSp>
        <p:nvGrpSpPr>
          <p:cNvPr id="17" name="Group 16">
            <a:extLst>
              <a:ext uri="{FF2B5EF4-FFF2-40B4-BE49-F238E27FC236}">
                <a16:creationId xmlns:a16="http://schemas.microsoft.com/office/drawing/2014/main" id="{78B4E16E-03CE-426E-8564-7B9BF56E4212}"/>
              </a:ext>
            </a:extLst>
          </p:cNvPr>
          <p:cNvGrpSpPr/>
          <p:nvPr/>
        </p:nvGrpSpPr>
        <p:grpSpPr>
          <a:xfrm>
            <a:off x="140026" y="3361458"/>
            <a:ext cx="4850511" cy="3369707"/>
            <a:chOff x="140026" y="3361458"/>
            <a:chExt cx="4850511" cy="3369707"/>
          </a:xfrm>
        </p:grpSpPr>
        <p:pic>
          <p:nvPicPr>
            <p:cNvPr id="13" name="Picture 12">
              <a:extLst>
                <a:ext uri="{FF2B5EF4-FFF2-40B4-BE49-F238E27FC236}">
                  <a16:creationId xmlns:a16="http://schemas.microsoft.com/office/drawing/2014/main" id="{5C742F86-C1AB-4499-9D72-EB795106339B}"/>
                </a:ext>
              </a:extLst>
            </p:cNvPr>
            <p:cNvPicPr>
              <a:picLocks noChangeAspect="1"/>
            </p:cNvPicPr>
            <p:nvPr/>
          </p:nvPicPr>
          <p:blipFill>
            <a:blip r:embed="rId7"/>
            <a:stretch>
              <a:fillRect/>
            </a:stretch>
          </p:blipFill>
          <p:spPr>
            <a:xfrm>
              <a:off x="140026" y="3361458"/>
              <a:ext cx="4754239" cy="3153317"/>
            </a:xfrm>
            <a:prstGeom prst="rect">
              <a:avLst/>
            </a:prstGeom>
          </p:spPr>
        </p:pic>
        <p:sp>
          <p:nvSpPr>
            <p:cNvPr id="15" name="TextBox 14">
              <a:extLst>
                <a:ext uri="{FF2B5EF4-FFF2-40B4-BE49-F238E27FC236}">
                  <a16:creationId xmlns:a16="http://schemas.microsoft.com/office/drawing/2014/main" id="{8F3C8E32-9BE1-4CDB-BB21-08AD80CC49D7}"/>
                </a:ext>
              </a:extLst>
            </p:cNvPr>
            <p:cNvSpPr txBox="1"/>
            <p:nvPr/>
          </p:nvSpPr>
          <p:spPr>
            <a:xfrm>
              <a:off x="933460" y="3418903"/>
              <a:ext cx="4057077" cy="338554"/>
            </a:xfrm>
            <a:prstGeom prst="rect">
              <a:avLst/>
            </a:prstGeom>
            <a:noFill/>
          </p:spPr>
          <p:txBody>
            <a:bodyPr wrap="square" rtlCol="0">
              <a:spAutoFit/>
            </a:bodyPr>
            <a:lstStyle/>
            <a:p>
              <a:r>
                <a:rPr lang="en-GB" sz="1600" b="1" dirty="0" err="1">
                  <a:solidFill>
                    <a:srgbClr val="FF0000"/>
                  </a:solidFill>
                  <a:latin typeface="Arial" panose="020B0604020202020204" pitchFamily="34" charset="0"/>
                  <a:cs typeface="Arial" panose="020B0604020202020204" pitchFamily="34" charset="0"/>
                </a:rPr>
                <a:t>CeRhSn</a:t>
              </a:r>
              <a:r>
                <a:rPr lang="en-GB" sz="1600" b="1" dirty="0">
                  <a:solidFill>
                    <a:srgbClr val="FF0000"/>
                  </a:solidFill>
                  <a:latin typeface="Arial" panose="020B0604020202020204" pitchFamily="34" charset="0"/>
                  <a:cs typeface="Arial" panose="020B0604020202020204" pitchFamily="34" charset="0"/>
                </a:rPr>
                <a:t> ZF, A. SCHENCK et al  (2004)</a:t>
              </a:r>
            </a:p>
          </p:txBody>
        </p:sp>
        <p:sp>
          <p:nvSpPr>
            <p:cNvPr id="12" name="TextBox 11">
              <a:extLst>
                <a:ext uri="{FF2B5EF4-FFF2-40B4-BE49-F238E27FC236}">
                  <a16:creationId xmlns:a16="http://schemas.microsoft.com/office/drawing/2014/main" id="{3F793917-E61E-4ADC-AD03-428B82A857EA}"/>
                </a:ext>
              </a:extLst>
            </p:cNvPr>
            <p:cNvSpPr txBox="1"/>
            <p:nvPr/>
          </p:nvSpPr>
          <p:spPr>
            <a:xfrm>
              <a:off x="2517145" y="6361833"/>
              <a:ext cx="1275347"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t (µs)</a:t>
              </a:r>
            </a:p>
          </p:txBody>
        </p:sp>
      </p:grpSp>
      <p:grpSp>
        <p:nvGrpSpPr>
          <p:cNvPr id="11" name="Group 10">
            <a:extLst>
              <a:ext uri="{FF2B5EF4-FFF2-40B4-BE49-F238E27FC236}">
                <a16:creationId xmlns:a16="http://schemas.microsoft.com/office/drawing/2014/main" id="{BB51F48E-4C41-88C0-C07C-2FADF38E023E}"/>
              </a:ext>
            </a:extLst>
          </p:cNvPr>
          <p:cNvGrpSpPr/>
          <p:nvPr/>
        </p:nvGrpSpPr>
        <p:grpSpPr>
          <a:xfrm>
            <a:off x="19819" y="1015855"/>
            <a:ext cx="6269998" cy="4211045"/>
            <a:chOff x="250922" y="786119"/>
            <a:chExt cx="6269998" cy="4211045"/>
          </a:xfrm>
        </p:grpSpPr>
        <p:pic>
          <p:nvPicPr>
            <p:cNvPr id="7" name="Picture 6">
              <a:extLst>
                <a:ext uri="{FF2B5EF4-FFF2-40B4-BE49-F238E27FC236}">
                  <a16:creationId xmlns:a16="http://schemas.microsoft.com/office/drawing/2014/main" id="{77552E2F-830C-4CFC-B695-8ED026D3710C}"/>
                </a:ext>
              </a:extLst>
            </p:cNvPr>
            <p:cNvPicPr>
              <a:picLocks noChangeAspect="1"/>
            </p:cNvPicPr>
            <p:nvPr/>
          </p:nvPicPr>
          <p:blipFill>
            <a:blip r:embed="rId8"/>
            <a:stretch>
              <a:fillRect/>
            </a:stretch>
          </p:blipFill>
          <p:spPr>
            <a:xfrm>
              <a:off x="250922" y="1022330"/>
              <a:ext cx="6269998" cy="3974834"/>
            </a:xfrm>
            <a:prstGeom prst="rect">
              <a:avLst/>
            </a:prstGeom>
          </p:spPr>
        </p:pic>
        <p:sp>
          <p:nvSpPr>
            <p:cNvPr id="9" name="TextBox 8">
              <a:extLst>
                <a:ext uri="{FF2B5EF4-FFF2-40B4-BE49-F238E27FC236}">
                  <a16:creationId xmlns:a16="http://schemas.microsoft.com/office/drawing/2014/main" id="{EE8D2861-DD37-372B-B812-3C4F099AF287}"/>
                </a:ext>
              </a:extLst>
            </p:cNvPr>
            <p:cNvSpPr txBox="1"/>
            <p:nvPr/>
          </p:nvSpPr>
          <p:spPr>
            <a:xfrm>
              <a:off x="1196135" y="786119"/>
              <a:ext cx="3728434" cy="338554"/>
            </a:xfrm>
            <a:prstGeom prst="rect">
              <a:avLst/>
            </a:prstGeom>
            <a:solidFill>
              <a:schemeClr val="bg1"/>
            </a:solidFill>
            <a:ln>
              <a:solidFill>
                <a:srgbClr val="FF0000"/>
              </a:solidFill>
            </a:ln>
          </p:spPr>
          <p:txBody>
            <a:bodyPr wrap="square" rtlCol="0">
              <a:spAutoFit/>
            </a:bodyPr>
            <a:lstStyle/>
            <a:p>
              <a:r>
                <a:rPr lang="en-GB" sz="1600" b="1" dirty="0">
                  <a:latin typeface="Arial" panose="020B0604020202020204" pitchFamily="34" charset="0"/>
                  <a:cs typeface="Arial" panose="020B0604020202020204" pitchFamily="34" charset="0"/>
                </a:rPr>
                <a:t>Y. Li et al, PRL 117, 097201 (2016)</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9928882D-CA9B-6A04-88DE-15A4929EC31A}"/>
              </a:ext>
            </a:extLst>
          </p:cNvPr>
          <p:cNvSpPr txBox="1"/>
          <p:nvPr/>
        </p:nvSpPr>
        <p:spPr>
          <a:xfrm>
            <a:off x="131618" y="86958"/>
            <a:ext cx="11928764"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LF-</a:t>
            </a:r>
            <a:r>
              <a:rPr lang="en-US" sz="3600" b="1" dirty="0">
                <a:solidFill>
                  <a:srgbClr val="0033CC"/>
                </a:solidFill>
                <a:latin typeface="Arial" panose="020B0604020202020204" pitchFamily="34" charset="0"/>
                <a:cs typeface="Arial" panose="020B0604020202020204" pitchFamily="34" charset="0"/>
                <a:sym typeface="Symbol" panose="05050102010706020507" pitchFamily="18" charset="2"/>
              </a:rPr>
              <a:t>SR</a:t>
            </a:r>
            <a:r>
              <a:rPr lang="en-US" sz="3600" b="1" dirty="0">
                <a:solidFill>
                  <a:srgbClr val="0033CC"/>
                </a:solidFill>
                <a:latin typeface="Arial" panose="020B0604020202020204" pitchFamily="34" charset="0"/>
                <a:cs typeface="Arial" panose="020B0604020202020204" pitchFamily="34" charset="0"/>
              </a:rPr>
              <a:t> study on CeRh</a:t>
            </a:r>
            <a:r>
              <a:rPr lang="en-US" sz="3600" b="1" baseline="-25000" dirty="0">
                <a:solidFill>
                  <a:srgbClr val="0033CC"/>
                </a:solidFill>
                <a:latin typeface="Arial" panose="020B0604020202020204" pitchFamily="34" charset="0"/>
                <a:cs typeface="Arial" panose="020B0604020202020204" pitchFamily="34" charset="0"/>
              </a:rPr>
              <a:t>0.9</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0.1</a:t>
            </a:r>
            <a:r>
              <a:rPr lang="en-US" sz="3600" b="1" dirty="0">
                <a:solidFill>
                  <a:srgbClr val="0033CC"/>
                </a:solidFill>
                <a:latin typeface="Arial" panose="020B0604020202020204" pitchFamily="34" charset="0"/>
                <a:cs typeface="Arial" panose="020B0604020202020204" pitchFamily="34" charset="0"/>
              </a:rPr>
              <a:t>Sn </a:t>
            </a:r>
            <a:r>
              <a:rPr lang="en-US" sz="3600" b="1" dirty="0">
                <a:solidFill>
                  <a:srgbClr val="FF0000"/>
                </a:solidFill>
                <a:latin typeface="Arial" panose="020B0604020202020204" pitchFamily="34" charset="0"/>
                <a:cs typeface="Arial" panose="020B0604020202020204" pitchFamily="34" charset="0"/>
              </a:rPr>
              <a:t>single crystals</a:t>
            </a:r>
            <a:endParaRPr lang="zh-CN" altLang="en-US" sz="3600"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15EDF72-BE83-6296-C103-6A9547E63A50}"/>
              </a:ext>
            </a:extLst>
          </p:cNvPr>
          <p:cNvSpPr/>
          <p:nvPr/>
        </p:nvSpPr>
        <p:spPr>
          <a:xfrm>
            <a:off x="836762" y="6124710"/>
            <a:ext cx="491706" cy="514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0B4DDC3-050D-90F4-E56C-F9C200E22FC9}"/>
              </a:ext>
            </a:extLst>
          </p:cNvPr>
          <p:cNvPicPr>
            <a:picLocks noChangeAspect="1"/>
          </p:cNvPicPr>
          <p:nvPr/>
        </p:nvPicPr>
        <p:blipFill rotWithShape="1">
          <a:blip r:embed="rId3"/>
          <a:srcRect l="16462"/>
          <a:stretch/>
        </p:blipFill>
        <p:spPr>
          <a:xfrm>
            <a:off x="8017341" y="2314482"/>
            <a:ext cx="4080178" cy="1114517"/>
          </a:xfrm>
          <a:prstGeom prst="rect">
            <a:avLst/>
          </a:prstGeom>
        </p:spPr>
      </p:pic>
      <p:sp>
        <p:nvSpPr>
          <p:cNvPr id="11" name="TextBox 10">
            <a:extLst>
              <a:ext uri="{FF2B5EF4-FFF2-40B4-BE49-F238E27FC236}">
                <a16:creationId xmlns:a16="http://schemas.microsoft.com/office/drawing/2014/main" id="{0580F762-9174-3E34-480B-DDBBC0CC7454}"/>
              </a:ext>
            </a:extLst>
          </p:cNvPr>
          <p:cNvSpPr txBox="1"/>
          <p:nvPr/>
        </p:nvSpPr>
        <p:spPr>
          <a:xfrm>
            <a:off x="8213381" y="1216313"/>
            <a:ext cx="4713034" cy="707886"/>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Analysis  of  field dependent </a:t>
            </a:r>
            <a:r>
              <a:rPr lang="en-GB" sz="2000" b="1" dirty="0">
                <a:latin typeface="Arial" panose="020B0604020202020204" pitchFamily="34" charset="0"/>
                <a:cs typeface="Arial" panose="020B0604020202020204" pitchFamily="34" charset="0"/>
                <a:sym typeface="Symbol" panose="05050102010706020507" pitchFamily="18" charset="2"/>
              </a:rPr>
              <a:t></a:t>
            </a:r>
          </a:p>
          <a:p>
            <a:r>
              <a:rPr lang="en-GB" sz="2000" b="1" dirty="0">
                <a:solidFill>
                  <a:srgbClr val="FF0000"/>
                </a:solidFill>
                <a:latin typeface="Arial" panose="020B0604020202020204" pitchFamily="34" charset="0"/>
                <a:cs typeface="Arial" panose="020B0604020202020204" pitchFamily="34" charset="0"/>
                <a:sym typeface="Symbol" panose="05050102010706020507" pitchFamily="18" charset="2"/>
              </a:rPr>
              <a:t>Redfield equation</a:t>
            </a:r>
            <a:r>
              <a:rPr lang="en-GB" sz="2000" b="1" dirty="0">
                <a:solidFill>
                  <a:srgbClr val="FF0000"/>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9574119E-5DD0-58B9-33EE-290F51394118}"/>
              </a:ext>
            </a:extLst>
          </p:cNvPr>
          <p:cNvSpPr txBox="1"/>
          <p:nvPr/>
        </p:nvSpPr>
        <p:spPr>
          <a:xfrm>
            <a:off x="8293852" y="4646779"/>
            <a:ext cx="4100577" cy="830997"/>
          </a:xfrm>
          <a:prstGeom prst="rect">
            <a:avLst/>
          </a:prstGeom>
          <a:noFill/>
        </p:spPr>
        <p:txBody>
          <a:bodyPr wrap="square" rtlCol="0">
            <a:spAutoFit/>
          </a:bodyPr>
          <a:lstStyle/>
          <a:p>
            <a:r>
              <a:rPr lang="en-GB" sz="2000" b="1" dirty="0">
                <a:solidFill>
                  <a:srgbClr val="FF0000"/>
                </a:solidFill>
                <a:latin typeface="Arial" panose="020B0604020202020204" pitchFamily="34" charset="0"/>
                <a:cs typeface="Arial" panose="020B0604020202020204" pitchFamily="34" charset="0"/>
              </a:rPr>
              <a:t>Power-law behaviour for </a:t>
            </a:r>
            <a:r>
              <a:rPr lang="en-GB" sz="2800" b="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800" b="1" baseline="-25000" dirty="0">
                <a:solidFill>
                  <a:srgbClr val="FF0000"/>
                </a:solidFill>
                <a:latin typeface="Arial" panose="020B0604020202020204" pitchFamily="34" charset="0"/>
                <a:cs typeface="Arial" panose="020B0604020202020204" pitchFamily="34" charset="0"/>
                <a:sym typeface="Symbol" panose="05050102010706020507" pitchFamily="18" charset="2"/>
              </a:rPr>
              <a:t>LF</a:t>
            </a:r>
            <a:r>
              <a:rPr lang="en-GB" sz="2000" b="1" dirty="0">
                <a:solidFill>
                  <a:srgbClr val="FF0000"/>
                </a:solidFill>
                <a:latin typeface="Arial" panose="020B0604020202020204" pitchFamily="34" charset="0"/>
                <a:cs typeface="Arial" panose="020B0604020202020204" pitchFamily="34" charset="0"/>
              </a:rPr>
              <a:t> </a:t>
            </a:r>
          </a:p>
          <a:p>
            <a:endParaRPr lang="en-GB" sz="2000" b="1" dirty="0">
              <a:solidFill>
                <a:srgbClr val="FF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D81B3B8-344D-0018-D26B-A8F56965BA21}"/>
              </a:ext>
            </a:extLst>
          </p:cNvPr>
          <p:cNvGrpSpPr/>
          <p:nvPr/>
        </p:nvGrpSpPr>
        <p:grpSpPr>
          <a:xfrm>
            <a:off x="306261" y="909637"/>
            <a:ext cx="4385519" cy="5438835"/>
            <a:chOff x="306261" y="909637"/>
            <a:chExt cx="4385519" cy="5438835"/>
          </a:xfrm>
        </p:grpSpPr>
        <p:pic>
          <p:nvPicPr>
            <p:cNvPr id="4" name="Picture 3">
              <a:extLst>
                <a:ext uri="{FF2B5EF4-FFF2-40B4-BE49-F238E27FC236}">
                  <a16:creationId xmlns:a16="http://schemas.microsoft.com/office/drawing/2014/main" id="{92522D5E-B74D-68A4-9215-B580615E8CCA}"/>
                </a:ext>
              </a:extLst>
            </p:cNvPr>
            <p:cNvPicPr>
              <a:picLocks noChangeAspect="1"/>
            </p:cNvPicPr>
            <p:nvPr/>
          </p:nvPicPr>
          <p:blipFill rotWithShape="1">
            <a:blip r:embed="rId4"/>
            <a:srcRect l="2943"/>
            <a:stretch/>
          </p:blipFill>
          <p:spPr>
            <a:xfrm>
              <a:off x="836762" y="909637"/>
              <a:ext cx="3855018" cy="5038725"/>
            </a:xfrm>
            <a:prstGeom prst="rect">
              <a:avLst/>
            </a:prstGeom>
          </p:spPr>
        </p:pic>
        <p:sp>
          <p:nvSpPr>
            <p:cNvPr id="6" name="TextBox 5">
              <a:extLst>
                <a:ext uri="{FF2B5EF4-FFF2-40B4-BE49-F238E27FC236}">
                  <a16:creationId xmlns:a16="http://schemas.microsoft.com/office/drawing/2014/main" id="{2F591D72-7B87-E83A-1D81-4903302AFA87}"/>
                </a:ext>
              </a:extLst>
            </p:cNvPr>
            <p:cNvSpPr txBox="1"/>
            <p:nvPr/>
          </p:nvSpPr>
          <p:spPr>
            <a:xfrm rot="16200000">
              <a:off x="-449648" y="2680108"/>
              <a:ext cx="1911927"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Asymmetry</a:t>
              </a:r>
            </a:p>
          </p:txBody>
        </p:sp>
        <p:sp>
          <p:nvSpPr>
            <p:cNvPr id="15" name="Rectangle 14">
              <a:extLst>
                <a:ext uri="{FF2B5EF4-FFF2-40B4-BE49-F238E27FC236}">
                  <a16:creationId xmlns:a16="http://schemas.microsoft.com/office/drawing/2014/main" id="{75D6D371-22A6-8935-7E2B-618723D81251}"/>
                </a:ext>
              </a:extLst>
            </p:cNvPr>
            <p:cNvSpPr/>
            <p:nvPr/>
          </p:nvSpPr>
          <p:spPr>
            <a:xfrm>
              <a:off x="528434" y="5834371"/>
              <a:ext cx="800034" cy="514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6BDEE8E2-70BF-3626-ACA7-7F8E0E86B415}"/>
              </a:ext>
            </a:extLst>
          </p:cNvPr>
          <p:cNvGrpSpPr/>
          <p:nvPr/>
        </p:nvGrpSpPr>
        <p:grpSpPr>
          <a:xfrm>
            <a:off x="4427572" y="1106663"/>
            <a:ext cx="3594317" cy="2886075"/>
            <a:chOff x="5150499" y="1082343"/>
            <a:chExt cx="3594317" cy="2886075"/>
          </a:xfrm>
        </p:grpSpPr>
        <p:pic>
          <p:nvPicPr>
            <p:cNvPr id="8" name="Picture 7">
              <a:extLst>
                <a:ext uri="{FF2B5EF4-FFF2-40B4-BE49-F238E27FC236}">
                  <a16:creationId xmlns:a16="http://schemas.microsoft.com/office/drawing/2014/main" id="{5152E5B5-4CA1-7833-847D-BC597124BAE5}"/>
                </a:ext>
              </a:extLst>
            </p:cNvPr>
            <p:cNvPicPr>
              <a:picLocks noChangeAspect="1"/>
            </p:cNvPicPr>
            <p:nvPr/>
          </p:nvPicPr>
          <p:blipFill rotWithShape="1">
            <a:blip r:embed="rId5"/>
            <a:srcRect l="4445"/>
            <a:stretch/>
          </p:blipFill>
          <p:spPr>
            <a:xfrm>
              <a:off x="5313483" y="1082343"/>
              <a:ext cx="3431333" cy="2886075"/>
            </a:xfrm>
            <a:prstGeom prst="rect">
              <a:avLst/>
            </a:prstGeom>
          </p:spPr>
        </p:pic>
        <p:sp>
          <p:nvSpPr>
            <p:cNvPr id="16" name="Rectangle 15">
              <a:extLst>
                <a:ext uri="{FF2B5EF4-FFF2-40B4-BE49-F238E27FC236}">
                  <a16:creationId xmlns:a16="http://schemas.microsoft.com/office/drawing/2014/main" id="{F6A65359-2021-E520-7181-E12339A49A39}"/>
                </a:ext>
              </a:extLst>
            </p:cNvPr>
            <p:cNvSpPr/>
            <p:nvPr/>
          </p:nvSpPr>
          <p:spPr>
            <a:xfrm>
              <a:off x="5150499" y="1084706"/>
              <a:ext cx="446739" cy="38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067FBA6A-A19C-4A46-BAA0-86A4B7A0C59A}"/>
              </a:ext>
            </a:extLst>
          </p:cNvPr>
          <p:cNvPicPr>
            <a:picLocks noChangeAspect="1"/>
          </p:cNvPicPr>
          <p:nvPr/>
        </p:nvPicPr>
        <p:blipFill>
          <a:blip r:embed="rId6"/>
          <a:stretch>
            <a:fillRect/>
          </a:stretch>
        </p:blipFill>
        <p:spPr>
          <a:xfrm>
            <a:off x="7947098" y="5441701"/>
            <a:ext cx="3942002" cy="883857"/>
          </a:xfrm>
          <a:prstGeom prst="rect">
            <a:avLst/>
          </a:prstGeom>
        </p:spPr>
      </p:pic>
      <p:sp>
        <p:nvSpPr>
          <p:cNvPr id="21" name="TextBox 20">
            <a:extLst>
              <a:ext uri="{FF2B5EF4-FFF2-40B4-BE49-F238E27FC236}">
                <a16:creationId xmlns:a16="http://schemas.microsoft.com/office/drawing/2014/main" id="{C9E2C641-63AD-C34E-6046-2DA663A26D70}"/>
              </a:ext>
            </a:extLst>
          </p:cNvPr>
          <p:cNvSpPr txBox="1"/>
          <p:nvPr/>
        </p:nvSpPr>
        <p:spPr>
          <a:xfrm>
            <a:off x="8575965" y="3498805"/>
            <a:ext cx="3521554" cy="923330"/>
          </a:xfrm>
          <a:prstGeom prst="rect">
            <a:avLst/>
          </a:prstGeom>
          <a:noFill/>
        </p:spPr>
        <p:txBody>
          <a:bodyPr wrap="square" rtlCol="0">
            <a:spAutoFit/>
          </a:bodyPr>
          <a:lstStyle/>
          <a:p>
            <a:r>
              <a:rPr lang="el-GR" b="1" dirty="0">
                <a:latin typeface="Yu Mincho Light" panose="02020300000000000000" pitchFamily="18" charset="-128"/>
                <a:ea typeface="Yu Mincho Light" panose="02020300000000000000" pitchFamily="18" charset="-128"/>
                <a:cs typeface="Arial" panose="020B0604020202020204" pitchFamily="34" charset="0"/>
              </a:rPr>
              <a:t>τ</a:t>
            </a:r>
            <a:r>
              <a:rPr lang="en-GB" b="1" dirty="0">
                <a:latin typeface="Arial" panose="020B0604020202020204" pitchFamily="34" charset="0"/>
                <a:cs typeface="Arial" panose="020B0604020202020204" pitchFamily="34" charset="0"/>
              </a:rPr>
              <a:t> is s</a:t>
            </a:r>
            <a:r>
              <a:rPr lang="en-GB" b="1" dirty="0">
                <a:latin typeface="Arial" panose="020B0604020202020204" pitchFamily="34" charset="0"/>
                <a:ea typeface="Yu Mincho Light" panose="02020300000000000000" pitchFamily="18" charset="-128"/>
                <a:cs typeface="Arial" panose="020B0604020202020204" pitchFamily="34" charset="0"/>
              </a:rPr>
              <a:t>pin auto-corelation time</a:t>
            </a:r>
          </a:p>
          <a:p>
            <a:endParaRPr lang="en-GB" b="1" dirty="0">
              <a:latin typeface="Arial" panose="020B0604020202020204" pitchFamily="34" charset="0"/>
              <a:ea typeface="Yu Mincho Light" panose="02020300000000000000" pitchFamily="18" charset="-128"/>
              <a:cs typeface="Arial" panose="020B0604020202020204" pitchFamily="34" charset="0"/>
            </a:endParaRPr>
          </a:p>
          <a:p>
            <a:r>
              <a:rPr lang="en-GB" b="1" dirty="0">
                <a:latin typeface="Arial" panose="020B0604020202020204" pitchFamily="34" charset="0"/>
                <a:ea typeface="Yu Mincho Light" panose="02020300000000000000" pitchFamily="18" charset="-128"/>
                <a:cs typeface="Arial" panose="020B0604020202020204" pitchFamily="34" charset="0"/>
              </a:rPr>
              <a:t>Fluctuation rate </a:t>
            </a:r>
            <a:r>
              <a:rPr lang="el-GR" b="1" dirty="0">
                <a:latin typeface="Yu Mincho Light" panose="02020300000000000000" pitchFamily="18" charset="-128"/>
                <a:ea typeface="Yu Mincho Light" panose="02020300000000000000" pitchFamily="18" charset="-128"/>
                <a:cs typeface="Arial" panose="020B0604020202020204" pitchFamily="34" charset="0"/>
              </a:rPr>
              <a:t>υ</a:t>
            </a:r>
            <a:r>
              <a:rPr lang="en-GB" b="1" dirty="0">
                <a:latin typeface="Arial" panose="020B0604020202020204" pitchFamily="34" charset="0"/>
                <a:ea typeface="Yu Mincho Light" panose="02020300000000000000" pitchFamily="18" charset="-128"/>
                <a:cs typeface="Arial" panose="020B0604020202020204" pitchFamily="34" charset="0"/>
              </a:rPr>
              <a:t> = 1/</a:t>
            </a:r>
            <a:r>
              <a:rPr lang="el-GR" b="1" dirty="0">
                <a:latin typeface="Yu Mincho Light" panose="02020300000000000000" pitchFamily="18" charset="-128"/>
                <a:ea typeface="Yu Mincho Light" panose="02020300000000000000" pitchFamily="18" charset="-128"/>
                <a:cs typeface="Arial" panose="020B0604020202020204" pitchFamily="34" charset="0"/>
              </a:rPr>
              <a:t>τ</a:t>
            </a:r>
            <a:endParaRPr lang="en-GB" b="1" dirty="0">
              <a:latin typeface="Arial" panose="020B0604020202020204" pitchFamily="34" charset="0"/>
              <a:ea typeface="Yu Mincho Light" panose="02020300000000000000" pitchFamily="18" charset="-128"/>
              <a:cs typeface="Arial" panose="020B0604020202020204" pitchFamily="34" charset="0"/>
            </a:endParaRPr>
          </a:p>
        </p:txBody>
      </p:sp>
      <p:sp>
        <p:nvSpPr>
          <p:cNvPr id="22" name="TextBox 21">
            <a:extLst>
              <a:ext uri="{FF2B5EF4-FFF2-40B4-BE49-F238E27FC236}">
                <a16:creationId xmlns:a16="http://schemas.microsoft.com/office/drawing/2014/main" id="{EDC4360E-7C1B-5A0C-B47C-51804D36D0BF}"/>
              </a:ext>
            </a:extLst>
          </p:cNvPr>
          <p:cNvSpPr txBox="1"/>
          <p:nvPr/>
        </p:nvSpPr>
        <p:spPr>
          <a:xfrm>
            <a:off x="4772251" y="3992738"/>
            <a:ext cx="3441130" cy="830997"/>
          </a:xfrm>
          <a:prstGeom prst="rect">
            <a:avLst/>
          </a:prstGeom>
          <a:noFill/>
          <a:ln w="38100">
            <a:solidFill>
              <a:srgbClr val="FF0000"/>
            </a:solidFill>
          </a:ln>
        </p:spPr>
        <p:txBody>
          <a:bodyPr wrap="square" rtlCol="0">
            <a:spAutoFit/>
          </a:bodyPr>
          <a:lstStyle/>
          <a:p>
            <a:r>
              <a:rPr lang="en-GB" b="1" dirty="0">
                <a:latin typeface="Yu Mincho Light" panose="02020300000000000000" pitchFamily="18" charset="-128"/>
                <a:ea typeface="Yu Mincho Light" panose="02020300000000000000" pitchFamily="18" charset="-128"/>
                <a:cs typeface="Arial" panose="020B0604020202020204" pitchFamily="34" charset="0"/>
              </a:rPr>
              <a:t>T = 0.1 K</a:t>
            </a:r>
            <a:r>
              <a:rPr lang="el-GR" b="1" dirty="0">
                <a:latin typeface="Yu Mincho Light" panose="02020300000000000000" pitchFamily="18" charset="-128"/>
                <a:ea typeface="Yu Mincho Light" panose="02020300000000000000" pitchFamily="18" charset="-128"/>
                <a:cs typeface="Arial" panose="020B0604020202020204" pitchFamily="34" charset="0"/>
              </a:rPr>
              <a:t> </a:t>
            </a:r>
            <a:r>
              <a:rPr lang="en-GB" b="1" dirty="0">
                <a:latin typeface="Yu Mincho Light" panose="02020300000000000000" pitchFamily="18" charset="-128"/>
                <a:ea typeface="Yu Mincho Light" panose="02020300000000000000" pitchFamily="18" charset="-128"/>
                <a:cs typeface="Arial" panose="020B0604020202020204" pitchFamily="34" charset="0"/>
              </a:rPr>
              <a:t>   </a:t>
            </a:r>
            <a:r>
              <a:rPr lang="el-GR" sz="2400" b="1" dirty="0">
                <a:latin typeface="Yu Mincho Light" panose="02020300000000000000" pitchFamily="18" charset="-128"/>
                <a:ea typeface="Yu Mincho Light" panose="02020300000000000000" pitchFamily="18" charset="-128"/>
                <a:cs typeface="Arial" panose="020B0604020202020204" pitchFamily="34" charset="0"/>
              </a:rPr>
              <a:t>τ</a:t>
            </a:r>
            <a:r>
              <a:rPr lang="en-GB" sz="2400" b="1" dirty="0">
                <a:latin typeface="Arial" panose="020B0604020202020204" pitchFamily="34" charset="0"/>
                <a:ea typeface="Yu Mincho Light" panose="02020300000000000000" pitchFamily="18" charset="-128"/>
                <a:cs typeface="Arial" panose="020B0604020202020204" pitchFamily="34" charset="0"/>
              </a:rPr>
              <a:t> = 30 ns</a:t>
            </a:r>
          </a:p>
          <a:p>
            <a:r>
              <a:rPr lang="el-GR" sz="2400" b="1" dirty="0">
                <a:latin typeface="Yu Mincho Light" panose="02020300000000000000" pitchFamily="18" charset="-128"/>
                <a:ea typeface="Yu Mincho Light" panose="02020300000000000000" pitchFamily="18" charset="-128"/>
                <a:cs typeface="Arial" panose="020B0604020202020204" pitchFamily="34" charset="0"/>
              </a:rPr>
              <a:t>υ</a:t>
            </a:r>
            <a:r>
              <a:rPr lang="en-GB" sz="2400" b="1" dirty="0">
                <a:latin typeface="Yu Mincho Light" panose="02020300000000000000" pitchFamily="18" charset="-128"/>
                <a:ea typeface="Yu Mincho Light" panose="02020300000000000000" pitchFamily="18" charset="-128"/>
                <a:cs typeface="Arial" panose="020B0604020202020204" pitchFamily="34" charset="0"/>
              </a:rPr>
              <a:t> </a:t>
            </a:r>
            <a:r>
              <a:rPr lang="en-GB" sz="2400" b="1" dirty="0">
                <a:latin typeface="Arial" panose="020B0604020202020204" pitchFamily="34" charset="0"/>
                <a:ea typeface="Yu Mincho Light" panose="02020300000000000000" pitchFamily="18" charset="-128"/>
                <a:cs typeface="Arial" panose="020B0604020202020204" pitchFamily="34" charset="0"/>
              </a:rPr>
              <a:t>= 33. MHz</a:t>
            </a:r>
          </a:p>
        </p:txBody>
      </p:sp>
      <p:sp>
        <p:nvSpPr>
          <p:cNvPr id="3" name="TextBox 2">
            <a:extLst>
              <a:ext uri="{FF2B5EF4-FFF2-40B4-BE49-F238E27FC236}">
                <a16:creationId xmlns:a16="http://schemas.microsoft.com/office/drawing/2014/main" id="{C753604D-770F-4E69-8B22-9B948A641A1E}"/>
              </a:ext>
            </a:extLst>
          </p:cNvPr>
          <p:cNvSpPr txBox="1"/>
          <p:nvPr/>
        </p:nvSpPr>
        <p:spPr>
          <a:xfrm>
            <a:off x="1328468" y="2117558"/>
            <a:ext cx="704869"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 C</a:t>
            </a:r>
          </a:p>
        </p:txBody>
      </p:sp>
      <p:sp>
        <p:nvSpPr>
          <p:cNvPr id="19" name="TextBox 18">
            <a:extLst>
              <a:ext uri="{FF2B5EF4-FFF2-40B4-BE49-F238E27FC236}">
                <a16:creationId xmlns:a16="http://schemas.microsoft.com/office/drawing/2014/main" id="{93F4A4E3-DFD7-404F-B427-F4BED773DD71}"/>
              </a:ext>
            </a:extLst>
          </p:cNvPr>
          <p:cNvSpPr txBox="1"/>
          <p:nvPr/>
        </p:nvSpPr>
        <p:spPr>
          <a:xfrm>
            <a:off x="1360548" y="3220458"/>
            <a:ext cx="704869"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400" b="1" dirty="0">
                <a:solidFill>
                  <a:srgbClr val="FF0000"/>
                </a:solidFill>
                <a:latin typeface="Arial" panose="020B0604020202020204" pitchFamily="34" charset="0"/>
                <a:cs typeface="Arial" panose="020B0604020202020204" pitchFamily="34" charset="0"/>
              </a:rPr>
              <a:t> C</a:t>
            </a:r>
          </a:p>
        </p:txBody>
      </p:sp>
    </p:spTree>
    <p:extLst>
      <p:ext uri="{BB962C8B-B14F-4D97-AF65-F5344CB8AC3E}">
        <p14:creationId xmlns:p14="http://schemas.microsoft.com/office/powerpoint/2010/main" val="5375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1E291-071D-6792-BD9F-6E5444186FCC}"/>
              </a:ext>
            </a:extLst>
          </p:cNvPr>
          <p:cNvPicPr>
            <a:picLocks noChangeAspect="1"/>
          </p:cNvPicPr>
          <p:nvPr/>
        </p:nvPicPr>
        <p:blipFill rotWithShape="1">
          <a:blip r:embed="rId2"/>
          <a:srcRect l="6117" t="3705"/>
          <a:stretch/>
        </p:blipFill>
        <p:spPr>
          <a:xfrm>
            <a:off x="734291" y="843395"/>
            <a:ext cx="7995224" cy="6014605"/>
          </a:xfrm>
          <a:prstGeom prst="rect">
            <a:avLst/>
          </a:prstGeom>
        </p:spPr>
      </p:pic>
      <p:sp>
        <p:nvSpPr>
          <p:cNvPr id="4" name="TextBox 90">
            <a:extLst>
              <a:ext uri="{FF2B5EF4-FFF2-40B4-BE49-F238E27FC236}">
                <a16:creationId xmlns:a16="http://schemas.microsoft.com/office/drawing/2014/main" id="{40A61761-9CB1-78B1-5A6C-867DA8E65952}"/>
              </a:ext>
            </a:extLst>
          </p:cNvPr>
          <p:cNvSpPr txBox="1"/>
          <p:nvPr/>
        </p:nvSpPr>
        <p:spPr>
          <a:xfrm>
            <a:off x="60159" y="115671"/>
            <a:ext cx="11942619" cy="646331"/>
          </a:xfrm>
          <a:prstGeom prst="rect">
            <a:avLst/>
          </a:prstGeom>
          <a:noFill/>
          <a:ln w="38100">
            <a:solidFill>
              <a:srgbClr val="0066CC"/>
            </a:solidFill>
          </a:ln>
        </p:spPr>
        <p:txBody>
          <a:bodyPr wrap="square" rtlCol="0">
            <a:spAutoFit/>
          </a:bodyPr>
          <a:lstStyle/>
          <a:p>
            <a:r>
              <a:rPr lang="en-US" sz="3600" b="1" dirty="0">
                <a:solidFill>
                  <a:srgbClr val="0066CC"/>
                </a:solidFill>
                <a:latin typeface="Arial" panose="020B0604020202020204" pitchFamily="34" charset="0"/>
                <a:cs typeface="Arial" panose="020B0604020202020204" pitchFamily="34" charset="0"/>
              </a:rPr>
              <a:t>ZF-</a:t>
            </a:r>
            <a:r>
              <a:rPr lang="en-US" sz="3600" b="1" dirty="0">
                <a:solidFill>
                  <a:srgbClr val="0066CC"/>
                </a:solidFill>
                <a:latin typeface="Arial" panose="020B0604020202020204" pitchFamily="34" charset="0"/>
                <a:cs typeface="Arial" panose="020B0604020202020204" pitchFamily="34" charset="0"/>
                <a:sym typeface="Symbol" panose="05050102010706020507" pitchFamily="18" charset="2"/>
              </a:rPr>
              <a:t>SR</a:t>
            </a:r>
            <a:r>
              <a:rPr lang="en-US" sz="3600" b="1" dirty="0">
                <a:solidFill>
                  <a:srgbClr val="0066CC"/>
                </a:solidFill>
                <a:latin typeface="Arial" panose="020B0604020202020204" pitchFamily="34" charset="0"/>
                <a:cs typeface="Arial" panose="020B0604020202020204" pitchFamily="34" charset="0"/>
              </a:rPr>
              <a:t> study on CeRh</a:t>
            </a:r>
            <a:r>
              <a:rPr lang="en-US" sz="3600" b="1" baseline="-25000" dirty="0">
                <a:solidFill>
                  <a:srgbClr val="0066CC"/>
                </a:solidFill>
                <a:latin typeface="Arial" panose="020B0604020202020204" pitchFamily="34" charset="0"/>
                <a:cs typeface="Arial" panose="020B0604020202020204" pitchFamily="34" charset="0"/>
              </a:rPr>
              <a:t>1-x</a:t>
            </a:r>
            <a:r>
              <a:rPr lang="en-US" sz="3600" b="1" dirty="0">
                <a:solidFill>
                  <a:srgbClr val="0066CC"/>
                </a:solidFill>
                <a:latin typeface="Arial" panose="020B0604020202020204" pitchFamily="34" charset="0"/>
                <a:cs typeface="Arial" panose="020B0604020202020204" pitchFamily="34" charset="0"/>
              </a:rPr>
              <a:t>Pd</a:t>
            </a:r>
            <a:r>
              <a:rPr lang="en-US" sz="3600" b="1" baseline="-25000" dirty="0">
                <a:solidFill>
                  <a:srgbClr val="0066CC"/>
                </a:solidFill>
                <a:latin typeface="Arial" panose="020B0604020202020204" pitchFamily="34" charset="0"/>
                <a:cs typeface="Arial" panose="020B0604020202020204" pitchFamily="34" charset="0"/>
              </a:rPr>
              <a:t>x</a:t>
            </a:r>
            <a:r>
              <a:rPr lang="en-US" sz="3600" b="1" dirty="0">
                <a:solidFill>
                  <a:srgbClr val="0066CC"/>
                </a:solidFill>
                <a:latin typeface="Arial" panose="020B0604020202020204" pitchFamily="34" charset="0"/>
                <a:cs typeface="Arial" panose="020B0604020202020204" pitchFamily="34" charset="0"/>
              </a:rPr>
              <a:t>Sn x</a:t>
            </a:r>
            <a:r>
              <a:rPr lang="en-US" sz="3600" b="1" dirty="0">
                <a:solidFill>
                  <a:srgbClr val="FF0000"/>
                </a:solidFill>
                <a:latin typeface="Arial" panose="020B0604020202020204" pitchFamily="34" charset="0"/>
                <a:cs typeface="Arial" panose="020B0604020202020204" pitchFamily="34" charset="0"/>
              </a:rPr>
              <a:t>=0.2 &amp; 0.5 </a:t>
            </a:r>
            <a:r>
              <a:rPr lang="en-US" sz="3200" b="1" dirty="0">
                <a:solidFill>
                  <a:srgbClr val="FF0000"/>
                </a:solidFill>
                <a:latin typeface="Arial" panose="020B0604020202020204" pitchFamily="34" charset="0"/>
                <a:cs typeface="Arial" panose="020B0604020202020204" pitchFamily="34" charset="0"/>
              </a:rPr>
              <a:t>polycrystals </a:t>
            </a:r>
            <a:endParaRPr lang="zh-CN" altLang="en-US" sz="32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8E2B583-38AE-A681-7E70-FB4719B06517}"/>
              </a:ext>
            </a:extLst>
          </p:cNvPr>
          <p:cNvSpPr txBox="1"/>
          <p:nvPr/>
        </p:nvSpPr>
        <p:spPr>
          <a:xfrm>
            <a:off x="8729515" y="2572906"/>
            <a:ext cx="3213103" cy="3785652"/>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SL behaviour is observed in x=0.2</a:t>
            </a:r>
          </a:p>
          <a:p>
            <a:endParaRPr lang="en-GB" sz="24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r>
              <a:rPr lang="en-GB" sz="2400" b="1" dirty="0">
                <a:solidFill>
                  <a:srgbClr val="FF0000"/>
                </a:solidFill>
                <a:latin typeface="Arial" panose="020B0604020202020204" pitchFamily="34" charset="0"/>
                <a:cs typeface="Arial" panose="020B0604020202020204" pitchFamily="34" charset="0"/>
              </a:rPr>
              <a:t>While long range magnetic ordering is observed in x=0.5 </a:t>
            </a:r>
          </a:p>
        </p:txBody>
      </p:sp>
      <p:pic>
        <p:nvPicPr>
          <p:cNvPr id="6" name="Picture 5">
            <a:extLst>
              <a:ext uri="{FF2B5EF4-FFF2-40B4-BE49-F238E27FC236}">
                <a16:creationId xmlns:a16="http://schemas.microsoft.com/office/drawing/2014/main" id="{78B9898D-0030-FB01-157B-6E4E223A5CDA}"/>
              </a:ext>
            </a:extLst>
          </p:cNvPr>
          <p:cNvPicPr>
            <a:picLocks noChangeAspect="1"/>
          </p:cNvPicPr>
          <p:nvPr/>
        </p:nvPicPr>
        <p:blipFill>
          <a:blip r:embed="rId3"/>
          <a:stretch>
            <a:fillRect/>
          </a:stretch>
        </p:blipFill>
        <p:spPr>
          <a:xfrm>
            <a:off x="10433009" y="1101667"/>
            <a:ext cx="1807172" cy="803187"/>
          </a:xfrm>
          <a:prstGeom prst="rect">
            <a:avLst/>
          </a:prstGeom>
        </p:spPr>
      </p:pic>
      <p:pic>
        <p:nvPicPr>
          <p:cNvPr id="8" name="Picture 7">
            <a:extLst>
              <a:ext uri="{FF2B5EF4-FFF2-40B4-BE49-F238E27FC236}">
                <a16:creationId xmlns:a16="http://schemas.microsoft.com/office/drawing/2014/main" id="{CFA8EFA5-250A-859F-4FCA-C44093A88199}"/>
              </a:ext>
            </a:extLst>
          </p:cNvPr>
          <p:cNvPicPr>
            <a:picLocks noChangeAspect="1"/>
          </p:cNvPicPr>
          <p:nvPr/>
        </p:nvPicPr>
        <p:blipFill>
          <a:blip r:embed="rId4"/>
          <a:stretch>
            <a:fillRect/>
          </a:stretch>
        </p:blipFill>
        <p:spPr>
          <a:xfrm>
            <a:off x="8571478" y="1101667"/>
            <a:ext cx="1866403" cy="1383178"/>
          </a:xfrm>
          <a:prstGeom prst="rect">
            <a:avLst/>
          </a:prstGeom>
        </p:spPr>
      </p:pic>
      <p:sp>
        <p:nvSpPr>
          <p:cNvPr id="9" name="TextBox 8">
            <a:extLst>
              <a:ext uri="{FF2B5EF4-FFF2-40B4-BE49-F238E27FC236}">
                <a16:creationId xmlns:a16="http://schemas.microsoft.com/office/drawing/2014/main" id="{810C6F95-9BC8-F7C0-E3B4-03E742794763}"/>
              </a:ext>
            </a:extLst>
          </p:cNvPr>
          <p:cNvSpPr txBox="1"/>
          <p:nvPr/>
        </p:nvSpPr>
        <p:spPr>
          <a:xfrm>
            <a:off x="9114790" y="795793"/>
            <a:ext cx="2442553" cy="400110"/>
          </a:xfrm>
          <a:prstGeom prst="rect">
            <a:avLst/>
          </a:prstGeom>
          <a:noFill/>
        </p:spPr>
        <p:txBody>
          <a:bodyPr wrap="square" rtlCol="0">
            <a:spAutoFit/>
          </a:bodyPr>
          <a:lstStyle/>
          <a:p>
            <a:r>
              <a:rPr lang="en-GB" sz="2000" b="1" dirty="0">
                <a:solidFill>
                  <a:srgbClr val="00B050"/>
                </a:solidFill>
              </a:rPr>
              <a:t>D1 spectrometer</a:t>
            </a:r>
          </a:p>
        </p:txBody>
      </p:sp>
    </p:spTree>
    <p:extLst>
      <p:ext uri="{BB962C8B-B14F-4D97-AF65-F5344CB8AC3E}">
        <p14:creationId xmlns:p14="http://schemas.microsoft.com/office/powerpoint/2010/main" val="42248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a:extLst>
              <a:ext uri="{FF2B5EF4-FFF2-40B4-BE49-F238E27FC236}">
                <a16:creationId xmlns:a16="http://schemas.microsoft.com/office/drawing/2014/main" id="{5D3631F4-E7EC-4D76-807D-340A21CBA274}"/>
              </a:ext>
            </a:extLst>
          </p:cNvPr>
          <p:cNvSpPr txBox="1">
            <a:spLocks noChangeArrowheads="1"/>
          </p:cNvSpPr>
          <p:nvPr/>
        </p:nvSpPr>
        <p:spPr bwMode="auto">
          <a:xfrm>
            <a:off x="645653" y="0"/>
            <a:ext cx="88201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20000"/>
              </a:lnSpc>
              <a:spcBef>
                <a:spcPct val="0"/>
              </a:spcBef>
              <a:buFontTx/>
              <a:buNone/>
            </a:pPr>
            <a:r>
              <a:rPr lang="en-US" altLang="ja-JP" sz="3600" b="1" dirty="0">
                <a:solidFill>
                  <a:srgbClr val="0000FF"/>
                </a:solidFill>
                <a:latin typeface="Arial" panose="020B0604020202020204" pitchFamily="34" charset="0"/>
              </a:rPr>
              <a:t>Collaborators</a:t>
            </a:r>
          </a:p>
        </p:txBody>
      </p:sp>
      <p:sp>
        <p:nvSpPr>
          <p:cNvPr id="5123" name="Text Box 10">
            <a:extLst>
              <a:ext uri="{FF2B5EF4-FFF2-40B4-BE49-F238E27FC236}">
                <a16:creationId xmlns:a16="http://schemas.microsoft.com/office/drawing/2014/main" id="{1996FF05-DAB5-28EC-DE8B-EA98A4198F2F}"/>
              </a:ext>
            </a:extLst>
          </p:cNvPr>
          <p:cNvSpPr txBox="1">
            <a:spLocks noChangeArrowheads="1"/>
          </p:cNvSpPr>
          <p:nvPr/>
        </p:nvSpPr>
        <p:spPr bwMode="auto">
          <a:xfrm>
            <a:off x="209320" y="982664"/>
            <a:ext cx="1198268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20000"/>
              </a:lnSpc>
              <a:spcBef>
                <a:spcPct val="0"/>
              </a:spcBef>
              <a:buNone/>
            </a:pPr>
            <a:r>
              <a:rPr lang="en-US" altLang="ja-JP" sz="2800" b="1" dirty="0">
                <a:solidFill>
                  <a:srgbClr val="3333FF"/>
                </a:solidFill>
                <a:latin typeface="Arial" panose="020B0604020202020204" pitchFamily="34" charset="0"/>
              </a:rPr>
              <a:t>R. </a:t>
            </a:r>
            <a:r>
              <a:rPr lang="en-US" altLang="ja-JP" sz="2800" b="1" dirty="0" err="1">
                <a:solidFill>
                  <a:srgbClr val="3333FF"/>
                </a:solidFill>
                <a:latin typeface="Arial" panose="020B0604020202020204" pitchFamily="34" charset="0"/>
              </a:rPr>
              <a:t>Tritahi</a:t>
            </a:r>
            <a:r>
              <a:rPr lang="en-US" altLang="ja-JP" sz="2800" b="1" dirty="0">
                <a:solidFill>
                  <a:srgbClr val="3333FF"/>
                </a:solidFill>
                <a:latin typeface="Arial" panose="020B0604020202020204" pitchFamily="34" charset="0"/>
              </a:rPr>
              <a:t>, A.D. Hillier,  S. Sharma, S. Langridge, F. </a:t>
            </a:r>
            <a:r>
              <a:rPr lang="en-US" altLang="ja-JP" sz="2800" b="1" dirty="0" err="1">
                <a:solidFill>
                  <a:srgbClr val="3333FF"/>
                </a:solidFill>
                <a:latin typeface="Arial" panose="020B0604020202020204" pitchFamily="34" charset="0"/>
              </a:rPr>
              <a:t>Demmel</a:t>
            </a:r>
            <a:r>
              <a:rPr lang="en-US" altLang="ja-JP" sz="2800" b="1" dirty="0">
                <a:solidFill>
                  <a:srgbClr val="3333FF"/>
                </a:solidFill>
                <a:latin typeface="Arial" panose="020B0604020202020204" pitchFamily="34" charset="0"/>
              </a:rPr>
              <a:t>, D. Keen, H. Walker, G.  Stenning, F. Pratt, R. Perry (ISIS Facility)</a:t>
            </a:r>
          </a:p>
          <a:p>
            <a:pPr eaLnBrk="1" hangingPunct="1">
              <a:lnSpc>
                <a:spcPct val="120000"/>
              </a:lnSpc>
              <a:spcBef>
                <a:spcPct val="0"/>
              </a:spcBef>
              <a:buFontTx/>
              <a:buNone/>
            </a:pPr>
            <a:r>
              <a:rPr lang="en-US" altLang="ja-JP" sz="2800" b="1" dirty="0">
                <a:solidFill>
                  <a:schemeClr val="accent5"/>
                </a:solidFill>
                <a:latin typeface="Arial" panose="020B0604020202020204" pitchFamily="34" charset="0"/>
              </a:rPr>
              <a:t>C. Ritter, M. Koza  (ILL, Grenoble) </a:t>
            </a:r>
          </a:p>
          <a:p>
            <a:pPr eaLnBrk="1" hangingPunct="1">
              <a:lnSpc>
                <a:spcPct val="120000"/>
              </a:lnSpc>
              <a:spcBef>
                <a:spcPct val="0"/>
              </a:spcBef>
              <a:buFontTx/>
              <a:buNone/>
            </a:pPr>
            <a:r>
              <a:rPr lang="en-US" altLang="ja-JP" sz="2800" b="1" dirty="0">
                <a:solidFill>
                  <a:schemeClr val="accent1">
                    <a:lumMod val="50000"/>
                  </a:schemeClr>
                </a:solidFill>
                <a:latin typeface="Arial" panose="020B0604020202020204" pitchFamily="34" charset="0"/>
              </a:rPr>
              <a:t>T. </a:t>
            </a:r>
            <a:r>
              <a:rPr lang="en-US" altLang="ja-JP" sz="2800" b="1" dirty="0" err="1">
                <a:solidFill>
                  <a:schemeClr val="accent1">
                    <a:lumMod val="50000"/>
                  </a:schemeClr>
                </a:solidFill>
                <a:latin typeface="Arial" panose="020B0604020202020204" pitchFamily="34" charset="0"/>
              </a:rPr>
              <a:t>Takabatake</a:t>
            </a:r>
            <a:r>
              <a:rPr lang="en-US" altLang="ja-JP" sz="2800" b="1" dirty="0">
                <a:solidFill>
                  <a:schemeClr val="accent1">
                    <a:lumMod val="50000"/>
                  </a:schemeClr>
                </a:solidFill>
                <a:latin typeface="Arial" panose="020B0604020202020204" pitchFamily="34" charset="0"/>
              </a:rPr>
              <a:t>, C. Yang (Hiroshima University, Japan)</a:t>
            </a:r>
          </a:p>
          <a:p>
            <a:pPr>
              <a:lnSpc>
                <a:spcPct val="120000"/>
              </a:lnSpc>
              <a:spcBef>
                <a:spcPct val="0"/>
              </a:spcBef>
              <a:buNone/>
            </a:pPr>
            <a:r>
              <a:rPr lang="en-US" altLang="ja-JP" sz="2800" b="1" dirty="0">
                <a:solidFill>
                  <a:srgbClr val="002060"/>
                </a:solidFill>
                <a:latin typeface="Arial" panose="020B0604020202020204" pitchFamily="34" charset="0"/>
              </a:rPr>
              <a:t>W. Higemoto, T. Ito  (ASRC, JAE, J-PARC, Japan)</a:t>
            </a:r>
          </a:p>
          <a:p>
            <a:pPr eaLnBrk="1" hangingPunct="1">
              <a:lnSpc>
                <a:spcPct val="120000"/>
              </a:lnSpc>
              <a:spcBef>
                <a:spcPct val="0"/>
              </a:spcBef>
              <a:buFontTx/>
              <a:buNone/>
            </a:pPr>
            <a:endParaRPr lang="en-US" altLang="ja-JP" sz="2800" b="1" dirty="0">
              <a:solidFill>
                <a:srgbClr val="FF0000"/>
              </a:solidFill>
              <a:latin typeface="Arial" panose="020B0604020202020204" pitchFamily="34" charset="0"/>
            </a:endParaRPr>
          </a:p>
          <a:p>
            <a:pPr eaLnBrk="1" hangingPunct="1">
              <a:lnSpc>
                <a:spcPct val="120000"/>
              </a:lnSpc>
              <a:spcBef>
                <a:spcPct val="0"/>
              </a:spcBef>
              <a:buFontTx/>
              <a:buNone/>
            </a:pPr>
            <a:r>
              <a:rPr lang="en-US" altLang="ja-JP" sz="2800" b="1" dirty="0">
                <a:solidFill>
                  <a:srgbClr val="0000FF"/>
                </a:solidFill>
                <a:latin typeface="Arial" panose="020B0604020202020204" pitchFamily="34" charset="0"/>
              </a:rPr>
              <a:t>A. Sundaresan (JNCASR, India), A. Bhattacharyya (RMVERI, India)</a:t>
            </a:r>
          </a:p>
          <a:p>
            <a:pPr marL="514350" indent="-514350" eaLnBrk="1" hangingPunct="1">
              <a:lnSpc>
                <a:spcPct val="120000"/>
              </a:lnSpc>
              <a:spcBef>
                <a:spcPct val="0"/>
              </a:spcBef>
              <a:buFontTx/>
              <a:buAutoNum type="alphaUcPeriod"/>
            </a:pPr>
            <a:r>
              <a:rPr lang="en-US" altLang="ja-JP" sz="2800" b="1" dirty="0">
                <a:solidFill>
                  <a:srgbClr val="00CC00"/>
                </a:solidFill>
                <a:latin typeface="Arial" panose="020B0604020202020204" pitchFamily="34" charset="0"/>
              </a:rPr>
              <a:t>Strydom (Johannesburg University, SA)</a:t>
            </a:r>
          </a:p>
          <a:p>
            <a:pPr marL="514350" indent="-514350" eaLnBrk="1" hangingPunct="1">
              <a:lnSpc>
                <a:spcPct val="120000"/>
              </a:lnSpc>
              <a:spcBef>
                <a:spcPct val="0"/>
              </a:spcBef>
              <a:buFontTx/>
              <a:buAutoNum type="alphaUcPeriod"/>
            </a:pPr>
            <a:endParaRPr lang="en-US" altLang="ja-JP" sz="2800" b="1" dirty="0">
              <a:solidFill>
                <a:srgbClr val="00CC00"/>
              </a:solidFill>
              <a:latin typeface="Arial" panose="020B0604020202020204" pitchFamily="34" charset="0"/>
            </a:endParaRPr>
          </a:p>
          <a:p>
            <a:pPr eaLnBrk="1" hangingPunct="1">
              <a:lnSpc>
                <a:spcPct val="120000"/>
              </a:lnSpc>
              <a:spcBef>
                <a:spcPct val="0"/>
              </a:spcBef>
              <a:buFontTx/>
              <a:buNone/>
            </a:pPr>
            <a:r>
              <a:rPr lang="en-US" altLang="ja-JP" sz="2800" b="1" dirty="0">
                <a:latin typeface="Arial" panose="020B0604020202020204" pitchFamily="34" charset="0"/>
              </a:rPr>
              <a:t>Qimiao Si  (Rice University, USA)</a:t>
            </a:r>
          </a:p>
        </p:txBody>
      </p:sp>
      <p:sp>
        <p:nvSpPr>
          <p:cNvPr id="2" name="Rectangle 1">
            <a:extLst>
              <a:ext uri="{FF2B5EF4-FFF2-40B4-BE49-F238E27FC236}">
                <a16:creationId xmlns:a16="http://schemas.microsoft.com/office/drawing/2014/main" id="{F0F3C390-2C60-C339-9A3E-4243C6296735}"/>
              </a:ext>
            </a:extLst>
          </p:cNvPr>
          <p:cNvSpPr/>
          <p:nvPr/>
        </p:nvSpPr>
        <p:spPr>
          <a:xfrm>
            <a:off x="542196" y="115888"/>
            <a:ext cx="3490912" cy="57626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E5432F41-7755-F938-F340-E266543765D7}"/>
              </a:ext>
            </a:extLst>
          </p:cNvPr>
          <p:cNvSpPr txBox="1"/>
          <p:nvPr/>
        </p:nvSpPr>
        <p:spPr>
          <a:xfrm>
            <a:off x="973359" y="1287701"/>
            <a:ext cx="10245281" cy="1569660"/>
          </a:xfrm>
          <a:prstGeom prst="rect">
            <a:avLst/>
          </a:prstGeom>
          <a:noFill/>
          <a:ln w="38100">
            <a:solidFill>
              <a:srgbClr val="0066CC"/>
            </a:solidFill>
          </a:ln>
        </p:spPr>
        <p:txBody>
          <a:bodyPr wrap="square" rtlCol="0">
            <a:spAutoFit/>
          </a:bodyPr>
          <a:lstStyle/>
          <a:p>
            <a:r>
              <a:rPr lang="en-US" sz="4800" b="1" dirty="0">
                <a:solidFill>
                  <a:srgbClr val="0066CC"/>
                </a:solidFill>
                <a:latin typeface="Arial" panose="020B0604020202020204" pitchFamily="34" charset="0"/>
                <a:cs typeface="Arial" panose="020B0604020202020204" pitchFamily="34" charset="0"/>
              </a:rPr>
              <a:t>Inelastic Neutron Scattering Investigations on CeRh</a:t>
            </a:r>
            <a:r>
              <a:rPr lang="en-US" sz="4800" b="1" baseline="-25000" dirty="0">
                <a:solidFill>
                  <a:srgbClr val="0066CC"/>
                </a:solidFill>
                <a:latin typeface="Arial" panose="020B0604020202020204" pitchFamily="34" charset="0"/>
                <a:cs typeface="Arial" panose="020B0604020202020204" pitchFamily="34" charset="0"/>
              </a:rPr>
              <a:t>1-x</a:t>
            </a:r>
            <a:r>
              <a:rPr lang="en-US" sz="4800" b="1" dirty="0">
                <a:solidFill>
                  <a:srgbClr val="0066CC"/>
                </a:solidFill>
                <a:latin typeface="Arial" panose="020B0604020202020204" pitchFamily="34" charset="0"/>
                <a:cs typeface="Arial" panose="020B0604020202020204" pitchFamily="34" charset="0"/>
              </a:rPr>
              <a:t>Pd</a:t>
            </a:r>
            <a:r>
              <a:rPr lang="en-US" sz="4800" b="1" baseline="-25000" dirty="0">
                <a:solidFill>
                  <a:srgbClr val="0066CC"/>
                </a:solidFill>
                <a:latin typeface="Arial" panose="020B0604020202020204" pitchFamily="34" charset="0"/>
                <a:cs typeface="Arial" panose="020B0604020202020204" pitchFamily="34" charset="0"/>
              </a:rPr>
              <a:t>X</a:t>
            </a:r>
            <a:r>
              <a:rPr lang="en-US" sz="4800" b="1" dirty="0">
                <a:solidFill>
                  <a:srgbClr val="0066CC"/>
                </a:solidFill>
                <a:latin typeface="Arial" panose="020B0604020202020204" pitchFamily="34" charset="0"/>
                <a:cs typeface="Arial" panose="020B0604020202020204" pitchFamily="34" charset="0"/>
              </a:rPr>
              <a:t>Sn</a:t>
            </a:r>
            <a:endParaRPr lang="zh-CN" altLang="en-US" sz="4800" dirty="0">
              <a:solidFill>
                <a:srgbClr val="0066CC"/>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390988-E2E1-88D8-277E-95F605BA4778}"/>
              </a:ext>
            </a:extLst>
          </p:cNvPr>
          <p:cNvSpPr txBox="1"/>
          <p:nvPr/>
        </p:nvSpPr>
        <p:spPr>
          <a:xfrm>
            <a:off x="973359" y="3696128"/>
            <a:ext cx="10685123" cy="1200329"/>
          </a:xfrm>
          <a:prstGeom prst="rect">
            <a:avLst/>
          </a:prstGeom>
          <a:noFill/>
        </p:spPr>
        <p:txBody>
          <a:bodyPr wrap="square" rtlCol="0">
            <a:spAutoFit/>
          </a:bodyPr>
          <a:lstStyle/>
          <a:p>
            <a:r>
              <a:rPr lang="en-GB" sz="2400" b="1" dirty="0">
                <a:solidFill>
                  <a:schemeClr val="accent6">
                    <a:lumMod val="50000"/>
                  </a:schemeClr>
                </a:solidFill>
                <a:latin typeface="Arial" panose="020B0604020202020204" pitchFamily="34" charset="0"/>
                <a:cs typeface="Arial" panose="020B0604020202020204" pitchFamily="34" charset="0"/>
              </a:rPr>
              <a:t>Low energy measurements were carried on IN6 at ILL </a:t>
            </a:r>
          </a:p>
          <a:p>
            <a:endParaRPr lang="en-GB" sz="2400" b="1" dirty="0">
              <a:latin typeface="Arial" panose="020B0604020202020204" pitchFamily="34" charset="0"/>
              <a:cs typeface="Arial" panose="020B0604020202020204" pitchFamily="34" charset="0"/>
            </a:endParaRPr>
          </a:p>
          <a:p>
            <a:r>
              <a:rPr lang="en-GB" sz="2400" b="1" dirty="0">
                <a:solidFill>
                  <a:srgbClr val="FF0000"/>
                </a:solidFill>
                <a:latin typeface="Arial" panose="020B0604020202020204" pitchFamily="34" charset="0"/>
                <a:cs typeface="Arial" panose="020B0604020202020204" pitchFamily="34" charset="0"/>
              </a:rPr>
              <a:t>High energy measurements were carried out on MERLIN at ISIS Facility </a:t>
            </a:r>
          </a:p>
        </p:txBody>
      </p:sp>
    </p:spTree>
    <p:extLst>
      <p:ext uri="{BB962C8B-B14F-4D97-AF65-F5344CB8AC3E}">
        <p14:creationId xmlns:p14="http://schemas.microsoft.com/office/powerpoint/2010/main" val="2470684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F26DA4-25AC-1BAF-08F6-B7E97FCC229C}"/>
              </a:ext>
            </a:extLst>
          </p:cNvPr>
          <p:cNvPicPr>
            <a:picLocks noChangeAspect="1"/>
          </p:cNvPicPr>
          <p:nvPr/>
        </p:nvPicPr>
        <p:blipFill>
          <a:blip r:embed="rId2"/>
          <a:stretch>
            <a:fillRect/>
          </a:stretch>
        </p:blipFill>
        <p:spPr>
          <a:xfrm>
            <a:off x="2144162" y="1538764"/>
            <a:ext cx="6702464" cy="3780472"/>
          </a:xfrm>
          <a:prstGeom prst="rect">
            <a:avLst/>
          </a:prstGeom>
        </p:spPr>
      </p:pic>
      <p:sp>
        <p:nvSpPr>
          <p:cNvPr id="6" name="TextBox 1">
            <a:extLst>
              <a:ext uri="{FF2B5EF4-FFF2-40B4-BE49-F238E27FC236}">
                <a16:creationId xmlns:a16="http://schemas.microsoft.com/office/drawing/2014/main" id="{05EF8980-62C9-2DF3-81DC-32130BF34E2D}"/>
              </a:ext>
            </a:extLst>
          </p:cNvPr>
          <p:cNvSpPr txBox="1">
            <a:spLocks noChangeArrowheads="1"/>
          </p:cNvSpPr>
          <p:nvPr/>
        </p:nvSpPr>
        <p:spPr bwMode="auto">
          <a:xfrm>
            <a:off x="580280" y="41099"/>
            <a:ext cx="10511045" cy="1200329"/>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GB" altLang="en-US" sz="3600" b="1" dirty="0">
                <a:solidFill>
                  <a:srgbClr val="0033CC"/>
                </a:solidFill>
                <a:latin typeface="Times New Roman" panose="02020603050405020304" pitchFamily="18" charset="0"/>
                <a:cs typeface="Times New Roman" panose="02020603050405020304" pitchFamily="18" charset="0"/>
              </a:rPr>
              <a:t>Low energy INS study on Ce(Rh</a:t>
            </a:r>
            <a:r>
              <a:rPr lang="en-GB" altLang="en-US" sz="3600" b="1" baseline="-25000" dirty="0">
                <a:solidFill>
                  <a:srgbClr val="0033CC"/>
                </a:solidFill>
                <a:latin typeface="Times New Roman" panose="02020603050405020304" pitchFamily="18" charset="0"/>
                <a:cs typeface="Times New Roman" panose="02020603050405020304" pitchFamily="18" charset="0"/>
              </a:rPr>
              <a:t>1-</a:t>
            </a:r>
            <a:r>
              <a:rPr lang="en-GB" altLang="en-US" sz="3600" b="1" i="1" baseline="-25000" dirty="0">
                <a:solidFill>
                  <a:srgbClr val="0033CC"/>
                </a:solidFill>
                <a:latin typeface="Times New Roman" panose="02020603050405020304" pitchFamily="18" charset="0"/>
                <a:cs typeface="Times New Roman" panose="02020603050405020304" pitchFamily="18" charset="0"/>
              </a:rPr>
              <a:t>x</a:t>
            </a:r>
            <a:r>
              <a:rPr lang="en-GB" altLang="en-US" sz="3600" b="1" dirty="0">
                <a:solidFill>
                  <a:srgbClr val="0033CC"/>
                </a:solidFill>
                <a:latin typeface="Times New Roman" panose="02020603050405020304" pitchFamily="18" charset="0"/>
                <a:cs typeface="Times New Roman" panose="02020603050405020304" pitchFamily="18" charset="0"/>
              </a:rPr>
              <a:t>Pd</a:t>
            </a:r>
            <a:r>
              <a:rPr lang="en-GB" altLang="en-US" sz="3600" b="1" i="1" baseline="-25000" dirty="0">
                <a:solidFill>
                  <a:srgbClr val="0033CC"/>
                </a:solidFill>
                <a:latin typeface="Times New Roman" panose="02020603050405020304" pitchFamily="18" charset="0"/>
                <a:cs typeface="Times New Roman" panose="02020603050405020304" pitchFamily="18" charset="0"/>
              </a:rPr>
              <a:t>x</a:t>
            </a:r>
            <a:r>
              <a:rPr lang="en-GB" altLang="en-US" sz="3600" b="1" dirty="0">
                <a:solidFill>
                  <a:srgbClr val="0033CC"/>
                </a:solidFill>
                <a:latin typeface="Times New Roman" panose="02020603050405020304" pitchFamily="18" charset="0"/>
                <a:cs typeface="Times New Roman" panose="02020603050405020304" pitchFamily="18" charset="0"/>
              </a:rPr>
              <a:t>)Sn  (</a:t>
            </a:r>
            <a:r>
              <a:rPr lang="en-GB" altLang="en-US" sz="3600" b="1" i="1" dirty="0">
                <a:solidFill>
                  <a:srgbClr val="0033CC"/>
                </a:solidFill>
                <a:latin typeface="Times New Roman" panose="02020603050405020304" pitchFamily="18" charset="0"/>
                <a:cs typeface="Times New Roman" panose="02020603050405020304" pitchFamily="18" charset="0"/>
              </a:rPr>
              <a:t>x </a:t>
            </a:r>
            <a:r>
              <a:rPr lang="en-GB" altLang="en-US" sz="3600" b="1" dirty="0">
                <a:solidFill>
                  <a:srgbClr val="0033CC"/>
                </a:solidFill>
                <a:latin typeface="Times New Roman" panose="02020603050405020304" pitchFamily="18" charset="0"/>
                <a:cs typeface="Times New Roman" panose="02020603050405020304" pitchFamily="18" charset="0"/>
              </a:rPr>
              <a:t>= 0.1) </a:t>
            </a:r>
          </a:p>
          <a:p>
            <a:pPr algn="ctr" eaLnBrk="1" hangingPunct="1">
              <a:spcBef>
                <a:spcPct val="0"/>
              </a:spcBef>
              <a:buFont typeface="Arial" panose="020B0604020202020204" pitchFamily="34" charset="0"/>
              <a:buNone/>
            </a:pPr>
            <a:r>
              <a:rPr lang="en-GB" altLang="en-US" sz="3600" b="1" dirty="0">
                <a:solidFill>
                  <a:srgbClr val="C00000"/>
                </a:solidFill>
                <a:latin typeface="Times New Roman" panose="02020603050405020304" pitchFamily="18" charset="0"/>
                <a:cs typeface="Times New Roman" panose="02020603050405020304" pitchFamily="18" charset="0"/>
              </a:rPr>
              <a:t>Continuous gapless excitations </a:t>
            </a:r>
            <a:r>
              <a:rPr lang="en-GB" altLang="en-US" sz="36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GB" altLang="en-US" sz="3600" b="1" dirty="0">
                <a:solidFill>
                  <a:srgbClr val="C00000"/>
                </a:solidFill>
                <a:latin typeface="Times New Roman" panose="02020603050405020304" pitchFamily="18" charset="0"/>
                <a:cs typeface="Times New Roman" panose="02020603050405020304" pitchFamily="18" charset="0"/>
              </a:rPr>
              <a:t>U(1) SL </a:t>
            </a:r>
          </a:p>
        </p:txBody>
      </p:sp>
      <p:sp>
        <p:nvSpPr>
          <p:cNvPr id="8" name="TextBox 7">
            <a:extLst>
              <a:ext uri="{FF2B5EF4-FFF2-40B4-BE49-F238E27FC236}">
                <a16:creationId xmlns:a16="http://schemas.microsoft.com/office/drawing/2014/main" id="{C0D3B785-947E-10B3-F702-F64E748AE419}"/>
              </a:ext>
            </a:extLst>
          </p:cNvPr>
          <p:cNvSpPr txBox="1"/>
          <p:nvPr/>
        </p:nvSpPr>
        <p:spPr>
          <a:xfrm>
            <a:off x="0" y="5735890"/>
            <a:ext cx="11671607"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 low energy inelastic neutron measurements on the powder sample of CeRh</a:t>
            </a:r>
            <a:r>
              <a:rPr lang="en-US" baseline="-25000" dirty="0">
                <a:latin typeface="Times New Roman" panose="02020603050405020304" pitchFamily="18" charset="0"/>
                <a:cs typeface="Times New Roman" panose="02020603050405020304" pitchFamily="18" charset="0"/>
              </a:rPr>
              <a:t>0.9</a:t>
            </a:r>
            <a:r>
              <a:rPr lang="en-US" dirty="0">
                <a:latin typeface="Times New Roman" panose="02020603050405020304" pitchFamily="18" charset="0"/>
                <a:cs typeface="Times New Roman" panose="02020603050405020304" pitchFamily="18" charset="0"/>
              </a:rPr>
              <a:t>Pd</a:t>
            </a:r>
            <a:r>
              <a:rPr lang="en-US" baseline="-25000" dirty="0">
                <a:latin typeface="Times New Roman" panose="02020603050405020304" pitchFamily="18" charset="0"/>
                <a:cs typeface="Times New Roman" panose="02020603050405020304" pitchFamily="18" charset="0"/>
              </a:rPr>
              <a:t>0.1</a:t>
            </a:r>
            <a:r>
              <a:rPr lang="en-US" dirty="0">
                <a:latin typeface="Times New Roman" panose="02020603050405020304" pitchFamily="18" charset="0"/>
                <a:cs typeface="Times New Roman" panose="02020603050405020304" pitchFamily="18" charset="0"/>
              </a:rPr>
              <a:t>Sn do reveal the presence of </a:t>
            </a:r>
            <a:r>
              <a:rPr lang="en-US" b="1" dirty="0">
                <a:solidFill>
                  <a:srgbClr val="FF0000"/>
                </a:solidFill>
                <a:latin typeface="Times New Roman" panose="02020603050405020304" pitchFamily="18" charset="0"/>
                <a:cs typeface="Times New Roman" panose="02020603050405020304" pitchFamily="18" charset="0"/>
              </a:rPr>
              <a:t>gapless magnetic excitations, as found in U(1) SL</a:t>
            </a:r>
            <a:r>
              <a:rPr lang="en-US" dirty="0">
                <a:latin typeface="Times New Roman" panose="02020603050405020304" pitchFamily="18" charset="0"/>
                <a:cs typeface="Times New Roman" panose="02020603050405020304" pitchFamily="18" charset="0"/>
              </a:rPr>
              <a:t>. The low energy INS measurement on the large single crystals are highly essential to further shed light on the nature of the SL ground state for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 0.1.</a:t>
            </a:r>
            <a:endParaRPr lang="en-IN"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FA7E7F-4901-5284-233C-153E40044F5B}"/>
              </a:ext>
            </a:extLst>
          </p:cNvPr>
          <p:cNvSpPr txBox="1"/>
          <p:nvPr/>
        </p:nvSpPr>
        <p:spPr>
          <a:xfrm>
            <a:off x="7035792" y="6519446"/>
            <a:ext cx="5194853" cy="338554"/>
          </a:xfrm>
          <a:prstGeom prst="rect">
            <a:avLst/>
          </a:prstGeom>
          <a:noFill/>
        </p:spPr>
        <p:txBody>
          <a:bodyPr wrap="square" rtlCol="0">
            <a:spAutoFit/>
          </a:bodyPr>
          <a:lstStyle/>
          <a:p>
            <a:r>
              <a:rPr lang="en-GB" sz="1600" dirty="0">
                <a:latin typeface="Times New Roman" panose="02020603050405020304" pitchFamily="18" charset="0"/>
                <a:cs typeface="Times New Roman" panose="02020603050405020304" pitchFamily="18" charset="0"/>
              </a:rPr>
              <a:t>R. Tripathi et al, Phys. Rev. B </a:t>
            </a:r>
            <a:r>
              <a:rPr lang="en-GB" sz="1600" dirty="0" err="1">
                <a:latin typeface="Arial" panose="020B0604020202020204" pitchFamily="34" charset="0"/>
                <a:cs typeface="Arial" panose="020B0604020202020204" pitchFamily="34" charset="0"/>
              </a:rPr>
              <a:t>B</a:t>
            </a:r>
            <a:r>
              <a:rPr lang="en-GB" sz="1600">
                <a:latin typeface="Arial" panose="020B0604020202020204" pitchFamily="34" charset="0"/>
                <a:cs typeface="Arial" panose="020B0604020202020204" pitchFamily="34" charset="0"/>
              </a:rPr>
              <a:t> </a:t>
            </a:r>
            <a:r>
              <a:rPr lang="en-GB" sz="1600" b="1">
                <a:latin typeface="Arial" panose="020B0604020202020204" pitchFamily="34" charset="0"/>
                <a:cs typeface="Arial" panose="020B0604020202020204" pitchFamily="34" charset="0"/>
              </a:rPr>
              <a:t>106</a:t>
            </a:r>
            <a:r>
              <a:rPr lang="en-GB" sz="1600">
                <a:latin typeface="Arial" panose="020B0604020202020204" pitchFamily="34" charset="0"/>
                <a:cs typeface="Arial" panose="020B0604020202020204" pitchFamily="34" charset="0"/>
              </a:rPr>
              <a:t>, 064436 (2022)</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033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10EB08C0-5D0B-519E-15A0-A394AF7A2EB0}"/>
              </a:ext>
            </a:extLst>
          </p:cNvPr>
          <p:cNvSpPr txBox="1"/>
          <p:nvPr/>
        </p:nvSpPr>
        <p:spPr>
          <a:xfrm>
            <a:off x="263236" y="147269"/>
            <a:ext cx="11510948"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Low energy INS study on CeRh</a:t>
            </a:r>
            <a:r>
              <a:rPr lang="en-US" sz="3600" b="1" baseline="-25000" dirty="0">
                <a:solidFill>
                  <a:srgbClr val="0033CC"/>
                </a:solidFill>
                <a:latin typeface="Arial" panose="020B0604020202020204" pitchFamily="34" charset="0"/>
                <a:cs typeface="Arial" panose="020B0604020202020204" pitchFamily="34" charset="0"/>
              </a:rPr>
              <a:t>1-x</a:t>
            </a:r>
            <a:r>
              <a:rPr lang="en-US" sz="3600" b="1" dirty="0">
                <a:solidFill>
                  <a:srgbClr val="0033CC"/>
                </a:solidFill>
                <a:latin typeface="Arial" panose="020B0604020202020204" pitchFamily="34" charset="0"/>
                <a:cs typeface="Arial" panose="020B0604020202020204" pitchFamily="34" charset="0"/>
              </a:rPr>
              <a:t>Pd</a:t>
            </a:r>
            <a:r>
              <a:rPr lang="en-US" sz="3600" b="1" baseline="-25000" dirty="0">
                <a:solidFill>
                  <a:srgbClr val="0033CC"/>
                </a:solidFill>
                <a:latin typeface="Arial" panose="020B0604020202020204" pitchFamily="34" charset="0"/>
                <a:cs typeface="Arial" panose="020B0604020202020204" pitchFamily="34" charset="0"/>
              </a:rPr>
              <a:t>X</a:t>
            </a:r>
            <a:r>
              <a:rPr lang="en-US" sz="3600" b="1" dirty="0">
                <a:solidFill>
                  <a:srgbClr val="0033CC"/>
                </a:solidFill>
                <a:latin typeface="Arial" panose="020B0604020202020204" pitchFamily="34" charset="0"/>
                <a:cs typeface="Arial" panose="020B0604020202020204" pitchFamily="34" charset="0"/>
              </a:rPr>
              <a:t>Sn </a:t>
            </a:r>
            <a:endParaRPr lang="zh-CN" altLang="en-US" sz="3600" dirty="0">
              <a:solidFill>
                <a:srgbClr val="0033CC"/>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12E22AC-24C4-4CEB-3F02-E83E33336D60}"/>
              </a:ext>
            </a:extLst>
          </p:cNvPr>
          <p:cNvPicPr>
            <a:picLocks noChangeAspect="1"/>
          </p:cNvPicPr>
          <p:nvPr/>
        </p:nvPicPr>
        <p:blipFill rotWithShape="1">
          <a:blip r:embed="rId3"/>
          <a:srcRect l="4567" t="9339"/>
          <a:stretch/>
        </p:blipFill>
        <p:spPr>
          <a:xfrm>
            <a:off x="621463" y="1392459"/>
            <a:ext cx="10949074" cy="4341340"/>
          </a:xfrm>
          <a:prstGeom prst="rect">
            <a:avLst/>
          </a:prstGeom>
        </p:spPr>
      </p:pic>
      <p:sp>
        <p:nvSpPr>
          <p:cNvPr id="5" name="TextBox 4">
            <a:extLst>
              <a:ext uri="{FF2B5EF4-FFF2-40B4-BE49-F238E27FC236}">
                <a16:creationId xmlns:a16="http://schemas.microsoft.com/office/drawing/2014/main" id="{86AFCA8B-BE45-FBB7-98DD-FCC9B41AFA8A}"/>
              </a:ext>
            </a:extLst>
          </p:cNvPr>
          <p:cNvSpPr txBox="1"/>
          <p:nvPr/>
        </p:nvSpPr>
        <p:spPr>
          <a:xfrm>
            <a:off x="2679031" y="1023127"/>
            <a:ext cx="1371601" cy="646331"/>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IN6 at ILL</a:t>
            </a:r>
          </a:p>
          <a:p>
            <a:r>
              <a:rPr lang="en-GB" b="1" dirty="0">
                <a:solidFill>
                  <a:srgbClr val="FF0000"/>
                </a:solidFill>
                <a:latin typeface="Arial" panose="020B0604020202020204" pitchFamily="34" charset="0"/>
                <a:cs typeface="Arial" panose="020B0604020202020204" pitchFamily="34" charset="0"/>
              </a:rPr>
              <a:t>X=0.1 </a:t>
            </a:r>
          </a:p>
        </p:txBody>
      </p:sp>
      <p:sp>
        <p:nvSpPr>
          <p:cNvPr id="7" name="TextBox 6">
            <a:extLst>
              <a:ext uri="{FF2B5EF4-FFF2-40B4-BE49-F238E27FC236}">
                <a16:creationId xmlns:a16="http://schemas.microsoft.com/office/drawing/2014/main" id="{5A05497D-F443-3809-50EB-942DD9A2CD27}"/>
              </a:ext>
            </a:extLst>
          </p:cNvPr>
          <p:cNvSpPr txBox="1"/>
          <p:nvPr/>
        </p:nvSpPr>
        <p:spPr>
          <a:xfrm>
            <a:off x="7924799" y="1160739"/>
            <a:ext cx="1371601"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X=0.2 </a:t>
            </a:r>
          </a:p>
        </p:txBody>
      </p:sp>
      <p:sp>
        <p:nvSpPr>
          <p:cNvPr id="6" name="Rectangle 5">
            <a:extLst>
              <a:ext uri="{FF2B5EF4-FFF2-40B4-BE49-F238E27FC236}">
                <a16:creationId xmlns:a16="http://schemas.microsoft.com/office/drawing/2014/main" id="{3024104E-4D45-24A9-369C-9BD307F0BC21}"/>
              </a:ext>
            </a:extLst>
          </p:cNvPr>
          <p:cNvSpPr/>
          <p:nvPr/>
        </p:nvSpPr>
        <p:spPr>
          <a:xfrm>
            <a:off x="6556659" y="1124201"/>
            <a:ext cx="5217525" cy="457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3D536DD-D0CE-1150-F159-2AA7E35C6CE8}"/>
              </a:ext>
            </a:extLst>
          </p:cNvPr>
          <p:cNvSpPr txBox="1"/>
          <p:nvPr/>
        </p:nvSpPr>
        <p:spPr>
          <a:xfrm>
            <a:off x="215839" y="5560842"/>
            <a:ext cx="11976161"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very similar scaling behaviour has also been observed in other non Fermi liquid systems such as </a:t>
            </a:r>
          </a:p>
          <a:p>
            <a:r>
              <a:rPr lang="en-GB" dirty="0">
                <a:latin typeface="Arial" panose="020B0604020202020204" pitchFamily="34" charset="0"/>
                <a:cs typeface="Arial" panose="020B0604020202020204" pitchFamily="34" charset="0"/>
              </a:rPr>
              <a:t>UCu</a:t>
            </a:r>
            <a:r>
              <a:rPr lang="en-GB" baseline="-25000" dirty="0">
                <a:latin typeface="Arial" panose="020B0604020202020204" pitchFamily="34" charset="0"/>
                <a:cs typeface="Arial" panose="020B0604020202020204" pitchFamily="34" charset="0"/>
              </a:rPr>
              <a:t>5-x</a:t>
            </a:r>
            <a:r>
              <a:rPr lang="en-GB" dirty="0">
                <a:latin typeface="Arial" panose="020B0604020202020204" pitchFamily="34" charset="0"/>
                <a:cs typeface="Arial" panose="020B0604020202020204" pitchFamily="34" charset="0"/>
              </a:rPr>
              <a:t>Pd</a:t>
            </a:r>
            <a:r>
              <a:rPr lang="en-GB" baseline="-25000" dirty="0">
                <a:latin typeface="Arial" panose="020B0604020202020204" pitchFamily="34" charset="0"/>
                <a:cs typeface="Arial" panose="020B0604020202020204" pitchFamily="34" charset="0"/>
              </a:rPr>
              <a:t>x</a:t>
            </a:r>
            <a:r>
              <a:rPr lang="en-GB" dirty="0">
                <a:latin typeface="Arial" panose="020B0604020202020204" pitchFamily="34" charset="0"/>
                <a:cs typeface="Arial" panose="020B0604020202020204" pitchFamily="34" charset="0"/>
              </a:rPr>
              <a:t> (</a:t>
            </a:r>
            <a:r>
              <a:rPr lang="en-GB" b="1" dirty="0">
                <a:solidFill>
                  <a:srgbClr val="FF0000"/>
                </a:solidFill>
                <a:latin typeface="Arial" panose="020B0604020202020204" pitchFamily="34" charset="0"/>
                <a:cs typeface="Arial" panose="020B0604020202020204" pitchFamily="34" charset="0"/>
                <a:sym typeface="Symbol" panose="05050102010706020507" pitchFamily="18" charset="2"/>
              </a:rPr>
              <a:t>=0.33</a:t>
            </a:r>
            <a:r>
              <a:rPr lang="en-GB" dirty="0">
                <a:latin typeface="Arial" panose="020B0604020202020204" pitchFamily="34" charset="0"/>
                <a:cs typeface="Arial" panose="020B0604020202020204" pitchFamily="34" charset="0"/>
                <a:sym typeface="Symbol" panose="05050102010706020507" pitchFamily="18" charset="2"/>
              </a:rPr>
              <a:t>)</a:t>
            </a:r>
            <a:r>
              <a:rPr lang="en-GB" dirty="0">
                <a:latin typeface="Arial" panose="020B0604020202020204" pitchFamily="34" charset="0"/>
                <a:cs typeface="Arial" panose="020B0604020202020204" pitchFamily="34" charset="0"/>
              </a:rPr>
              <a:t>,  CeRh</a:t>
            </a:r>
            <a:r>
              <a:rPr lang="en-GB" baseline="-25000" dirty="0">
                <a:latin typeface="Arial" panose="020B0604020202020204" pitchFamily="34" charset="0"/>
                <a:cs typeface="Arial" panose="020B0604020202020204" pitchFamily="34" charset="0"/>
              </a:rPr>
              <a:t>0.8</a:t>
            </a:r>
            <a:r>
              <a:rPr lang="en-GB" dirty="0">
                <a:latin typeface="Arial" panose="020B0604020202020204" pitchFamily="34" charset="0"/>
                <a:cs typeface="Arial" panose="020B0604020202020204" pitchFamily="34" charset="0"/>
              </a:rPr>
              <a:t>Pd</a:t>
            </a:r>
            <a:r>
              <a:rPr lang="en-GB" baseline="-25000" dirty="0">
                <a:latin typeface="Arial" panose="020B0604020202020204" pitchFamily="34" charset="0"/>
                <a:cs typeface="Arial" panose="020B0604020202020204" pitchFamily="34" charset="0"/>
              </a:rPr>
              <a:t>0.2</a:t>
            </a:r>
            <a:r>
              <a:rPr lang="en-GB" dirty="0">
                <a:latin typeface="Arial" panose="020B0604020202020204" pitchFamily="34" charset="0"/>
                <a:cs typeface="Arial" panose="020B0604020202020204" pitchFamily="34" charset="0"/>
              </a:rPr>
              <a:t>Sb (</a:t>
            </a:r>
            <a:r>
              <a:rPr lang="en-GB" b="1" dirty="0">
                <a:solidFill>
                  <a:schemeClr val="accent6">
                    <a:lumMod val="75000"/>
                  </a:schemeClr>
                </a:solidFill>
                <a:latin typeface="Arial" panose="020B0604020202020204" pitchFamily="34" charset="0"/>
                <a:cs typeface="Arial" panose="020B0604020202020204" pitchFamily="34" charset="0"/>
                <a:sym typeface="Symbol" panose="05050102010706020507" pitchFamily="18" charset="2"/>
              </a:rPr>
              <a:t>=0.77</a:t>
            </a:r>
            <a:r>
              <a:rPr lang="en-GB" dirty="0">
                <a:latin typeface="Arial" panose="020B0604020202020204" pitchFamily="34" charset="0"/>
                <a:cs typeface="Arial" panose="020B0604020202020204" pitchFamily="34" charset="0"/>
                <a:sym typeface="Symbol" panose="05050102010706020507" pitchFamily="18" charset="2"/>
              </a:rPr>
              <a:t>)</a:t>
            </a:r>
            <a:r>
              <a:rPr lang="en-GB" dirty="0">
                <a:latin typeface="Arial" panose="020B0604020202020204" pitchFamily="34" charset="0"/>
                <a:cs typeface="Arial" panose="020B0604020202020204" pitchFamily="34" charset="0"/>
              </a:rPr>
              <a:t>, Ce</a:t>
            </a:r>
            <a:r>
              <a:rPr lang="en-GB" baseline="-25000" dirty="0">
                <a:latin typeface="Arial" panose="020B0604020202020204" pitchFamily="34" charset="0"/>
                <a:cs typeface="Arial" panose="020B0604020202020204" pitchFamily="34" charset="0"/>
              </a:rPr>
              <a:t>0.7</a:t>
            </a:r>
            <a:r>
              <a:rPr lang="en-GB" dirty="0">
                <a:latin typeface="Arial" panose="020B0604020202020204" pitchFamily="34" charset="0"/>
                <a:cs typeface="Arial" panose="020B0604020202020204" pitchFamily="34" charset="0"/>
              </a:rPr>
              <a:t>Th</a:t>
            </a:r>
            <a:r>
              <a:rPr lang="en-GB" baseline="-25000" dirty="0">
                <a:latin typeface="Arial" panose="020B0604020202020204" pitchFamily="34" charset="0"/>
                <a:cs typeface="Arial" panose="020B0604020202020204" pitchFamily="34" charset="0"/>
              </a:rPr>
              <a:t>0.3</a:t>
            </a:r>
            <a:r>
              <a:rPr lang="en-GB" dirty="0">
                <a:latin typeface="Arial" panose="020B0604020202020204" pitchFamily="34" charset="0"/>
                <a:cs typeface="Arial" panose="020B0604020202020204" pitchFamily="34" charset="0"/>
              </a:rPr>
              <a:t>RhSb (</a:t>
            </a:r>
            <a:r>
              <a:rPr lang="en-GB" b="1" dirty="0">
                <a:solidFill>
                  <a:srgbClr val="FF0000"/>
                </a:solidFill>
                <a:latin typeface="Arial" panose="020B0604020202020204" pitchFamily="34" charset="0"/>
                <a:cs typeface="Arial" panose="020B0604020202020204" pitchFamily="34" charset="0"/>
                <a:sym typeface="Symbol" panose="05050102010706020507" pitchFamily="18" charset="2"/>
              </a:rPr>
              <a:t>=0.33</a:t>
            </a:r>
            <a:r>
              <a:rPr lang="en-GB" dirty="0">
                <a:latin typeface="Arial" panose="020B0604020202020204" pitchFamily="34" charset="0"/>
                <a:cs typeface="Arial" panose="020B0604020202020204" pitchFamily="34" charset="0"/>
                <a:sym typeface="Symbol" panose="05050102010706020507" pitchFamily="18" charset="2"/>
              </a:rPr>
              <a:t>)</a:t>
            </a:r>
            <a:r>
              <a:rPr lang="en-GB" dirty="0">
                <a:latin typeface="Arial" panose="020B0604020202020204" pitchFamily="34" charset="0"/>
                <a:cs typeface="Arial" panose="020B0604020202020204" pitchFamily="34" charset="0"/>
              </a:rPr>
              <a:t> and CePd</a:t>
            </a:r>
            <a:r>
              <a:rPr lang="en-GB" baseline="-25000" dirty="0">
                <a:latin typeface="Arial" panose="020B0604020202020204" pitchFamily="34" charset="0"/>
                <a:cs typeface="Arial" panose="020B0604020202020204" pitchFamily="34" charset="0"/>
              </a:rPr>
              <a:t>0.15</a:t>
            </a:r>
            <a:r>
              <a:rPr lang="en-GB" dirty="0">
                <a:latin typeface="Arial" panose="020B0604020202020204" pitchFamily="34" charset="0"/>
                <a:cs typeface="Arial" panose="020B0604020202020204" pitchFamily="34" charset="0"/>
              </a:rPr>
              <a:t>Rh</a:t>
            </a:r>
            <a:r>
              <a:rPr lang="en-GB" baseline="-25000" dirty="0">
                <a:latin typeface="Arial" panose="020B0604020202020204" pitchFamily="34" charset="0"/>
                <a:cs typeface="Arial" panose="020B0604020202020204" pitchFamily="34" charset="0"/>
              </a:rPr>
              <a:t>0.85</a:t>
            </a:r>
            <a:r>
              <a:rPr lang="en-GB" dirty="0">
                <a:latin typeface="Arial" panose="020B0604020202020204" pitchFamily="34" charset="0"/>
                <a:cs typeface="Arial" panose="020B0604020202020204" pitchFamily="34" charset="0"/>
              </a:rPr>
              <a:t> (</a:t>
            </a:r>
            <a:r>
              <a:rPr lang="en-GB" b="1" dirty="0">
                <a:solidFill>
                  <a:srgbClr val="008000"/>
                </a:solidFill>
                <a:latin typeface="Arial" panose="020B0604020202020204" pitchFamily="34" charset="0"/>
                <a:cs typeface="Arial" panose="020B0604020202020204" pitchFamily="34" charset="0"/>
                <a:sym typeface="Symbol" panose="05050102010706020507" pitchFamily="18" charset="2"/>
              </a:rPr>
              <a:t>=0.6</a:t>
            </a:r>
            <a:r>
              <a:rPr lang="en-GB" dirty="0">
                <a:latin typeface="Arial" panose="020B0604020202020204" pitchFamily="34" charset="0"/>
                <a:cs typeface="Arial" panose="020B0604020202020204" pitchFamily="34" charset="0"/>
                <a:sym typeface="Symbol" panose="05050102010706020507" pitchFamily="18" charset="2"/>
              </a:rPr>
              <a:t>), CeCu</a:t>
            </a:r>
            <a:r>
              <a:rPr lang="en-GB" baseline="-25000" dirty="0">
                <a:latin typeface="Arial" panose="020B0604020202020204" pitchFamily="34" charset="0"/>
                <a:cs typeface="Arial" panose="020B0604020202020204" pitchFamily="34" charset="0"/>
                <a:sym typeface="Symbol" panose="05050102010706020507" pitchFamily="18" charset="2"/>
              </a:rPr>
              <a:t>6-x</a:t>
            </a:r>
            <a:r>
              <a:rPr lang="en-GB" dirty="0">
                <a:latin typeface="Arial" panose="020B0604020202020204" pitchFamily="34" charset="0"/>
                <a:cs typeface="Arial" panose="020B0604020202020204" pitchFamily="34" charset="0"/>
                <a:sym typeface="Symbol" panose="05050102010706020507" pitchFamily="18" charset="2"/>
              </a:rPr>
              <a:t>Au</a:t>
            </a:r>
            <a:r>
              <a:rPr lang="en-GB" baseline="-25000" dirty="0">
                <a:latin typeface="Arial" panose="020B0604020202020204" pitchFamily="34" charset="0"/>
                <a:cs typeface="Arial" panose="020B0604020202020204" pitchFamily="34" charset="0"/>
                <a:sym typeface="Symbol" panose="05050102010706020507" pitchFamily="18" charset="2"/>
              </a:rPr>
              <a:t>x</a:t>
            </a:r>
            <a:r>
              <a:rPr lang="en-GB" dirty="0">
                <a:latin typeface="Arial" panose="020B0604020202020204" pitchFamily="34" charset="0"/>
                <a:cs typeface="Arial" panose="020B0604020202020204" pitchFamily="34" charset="0"/>
                <a:sym typeface="Symbol" panose="05050102010706020507" pitchFamily="18" charset="2"/>
              </a:rPr>
              <a:t> </a:t>
            </a:r>
            <a:r>
              <a:rPr lang="en-GB" dirty="0">
                <a:latin typeface="Arial" panose="020B0604020202020204" pitchFamily="34" charset="0"/>
                <a:cs typeface="Arial" panose="020B0604020202020204" pitchFamily="34" charset="0"/>
              </a:rPr>
              <a:t>(</a:t>
            </a:r>
            <a:r>
              <a:rPr lang="en-GB" b="1" dirty="0">
                <a:solidFill>
                  <a:srgbClr val="008000"/>
                </a:solidFill>
                <a:latin typeface="Arial" panose="020B0604020202020204" pitchFamily="34" charset="0"/>
                <a:cs typeface="Arial" panose="020B0604020202020204" pitchFamily="34" charset="0"/>
                <a:sym typeface="Symbol" panose="05050102010706020507" pitchFamily="18" charset="2"/>
              </a:rPr>
              <a:t>=0.75</a:t>
            </a:r>
            <a:r>
              <a:rPr lang="en-GB" dirty="0">
                <a:latin typeface="Arial" panose="020B0604020202020204" pitchFamily="34" charset="0"/>
                <a:cs typeface="Arial" panose="020B0604020202020204" pitchFamily="34" charset="0"/>
                <a:sym typeface="Symbol" panose="05050102010706020507" pitchFamily="18" charset="2"/>
              </a:rPr>
              <a:t>) by </a:t>
            </a:r>
            <a:r>
              <a:rPr lang="en-GB" dirty="0">
                <a:latin typeface="Arial" panose="020B0604020202020204" pitchFamily="34" charset="0"/>
                <a:cs typeface="Arial" panose="020B0604020202020204" pitchFamily="34" charset="0"/>
              </a:rPr>
              <a:t>M. C. Aronson et al., (1995), J.-G. Park et al., (2002), J. So et al., (2002), D. T. Adroja et al., (2007), A. </a:t>
            </a:r>
            <a:r>
              <a:rPr lang="en-GB" dirty="0" err="1">
                <a:latin typeface="Arial" panose="020B0604020202020204" pitchFamily="34" charset="0"/>
                <a:cs typeface="Arial" panose="020B0604020202020204" pitchFamily="34" charset="0"/>
              </a:rPr>
              <a:t>Schröder</a:t>
            </a:r>
            <a:r>
              <a:rPr lang="en-GB" dirty="0">
                <a:latin typeface="Arial" panose="020B0604020202020204" pitchFamily="34" charset="0"/>
                <a:cs typeface="Arial" panose="020B0604020202020204" pitchFamily="34" charset="0"/>
              </a:rPr>
              <a:t> et al., (1998), respectively.</a:t>
            </a:r>
          </a:p>
        </p:txBody>
      </p:sp>
      <p:sp>
        <p:nvSpPr>
          <p:cNvPr id="9" name="Rectangle 8">
            <a:extLst>
              <a:ext uri="{FF2B5EF4-FFF2-40B4-BE49-F238E27FC236}">
                <a16:creationId xmlns:a16="http://schemas.microsoft.com/office/drawing/2014/main" id="{6DF4AC74-45FC-3AE6-9114-E57CA00CD82E}"/>
              </a:ext>
            </a:extLst>
          </p:cNvPr>
          <p:cNvSpPr/>
          <p:nvPr/>
        </p:nvSpPr>
        <p:spPr>
          <a:xfrm>
            <a:off x="172088" y="5610783"/>
            <a:ext cx="11847824"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51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0A755AC2-AD92-5E7D-BA76-C582823C37F2}"/>
              </a:ext>
            </a:extLst>
          </p:cNvPr>
          <p:cNvSpPr txBox="1"/>
          <p:nvPr/>
        </p:nvSpPr>
        <p:spPr>
          <a:xfrm>
            <a:off x="263236" y="147269"/>
            <a:ext cx="11510948"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Neutron diffraction study on </a:t>
            </a:r>
            <a:r>
              <a:rPr lang="en-US" sz="3600" b="1" dirty="0">
                <a:solidFill>
                  <a:srgbClr val="FF0000"/>
                </a:solidFill>
                <a:latin typeface="Arial" panose="020B0604020202020204" pitchFamily="34" charset="0"/>
                <a:cs typeface="Arial" panose="020B0604020202020204" pitchFamily="34" charset="0"/>
              </a:rPr>
              <a:t>CeRh</a:t>
            </a:r>
            <a:r>
              <a:rPr lang="en-US" sz="3600" b="1" baseline="-25000" dirty="0">
                <a:solidFill>
                  <a:srgbClr val="FF0000"/>
                </a:solidFill>
                <a:latin typeface="Arial" panose="020B0604020202020204" pitchFamily="34" charset="0"/>
                <a:cs typeface="Arial" panose="020B0604020202020204" pitchFamily="34" charset="0"/>
              </a:rPr>
              <a:t>0.25</a:t>
            </a:r>
            <a:r>
              <a:rPr lang="en-US" sz="3600" b="1" dirty="0">
                <a:solidFill>
                  <a:srgbClr val="FF0000"/>
                </a:solidFill>
                <a:latin typeface="Arial" panose="020B0604020202020204" pitchFamily="34" charset="0"/>
                <a:cs typeface="Arial" panose="020B0604020202020204" pitchFamily="34" charset="0"/>
              </a:rPr>
              <a:t>Pd</a:t>
            </a:r>
            <a:r>
              <a:rPr lang="en-US" sz="3600" b="1" baseline="-25000" dirty="0">
                <a:solidFill>
                  <a:srgbClr val="FF0000"/>
                </a:solidFill>
                <a:latin typeface="Arial" panose="020B0604020202020204" pitchFamily="34" charset="0"/>
                <a:cs typeface="Arial" panose="020B0604020202020204" pitchFamily="34" charset="0"/>
              </a:rPr>
              <a:t>0.75</a:t>
            </a:r>
            <a:r>
              <a:rPr lang="en-US" sz="3600" b="1" dirty="0">
                <a:solidFill>
                  <a:srgbClr val="FF0000"/>
                </a:solidFill>
                <a:latin typeface="Arial" panose="020B0604020202020204" pitchFamily="34" charset="0"/>
                <a:cs typeface="Arial" panose="020B0604020202020204" pitchFamily="34" charset="0"/>
              </a:rPr>
              <a:t>Sn </a:t>
            </a:r>
            <a:endParaRPr lang="zh-CN" altLang="en-US" sz="3600"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3A54490-5E8C-5878-5CD2-2FCA1D4DEA20}"/>
              </a:ext>
            </a:extLst>
          </p:cNvPr>
          <p:cNvPicPr>
            <a:picLocks noChangeAspect="1"/>
          </p:cNvPicPr>
          <p:nvPr/>
        </p:nvPicPr>
        <p:blipFill>
          <a:blip r:embed="rId2"/>
          <a:stretch>
            <a:fillRect/>
          </a:stretch>
        </p:blipFill>
        <p:spPr>
          <a:xfrm>
            <a:off x="195186" y="1189682"/>
            <a:ext cx="6129326" cy="5332514"/>
          </a:xfrm>
          <a:prstGeom prst="rect">
            <a:avLst/>
          </a:prstGeom>
        </p:spPr>
      </p:pic>
      <p:sp>
        <p:nvSpPr>
          <p:cNvPr id="5" name="TextBox 4">
            <a:extLst>
              <a:ext uri="{FF2B5EF4-FFF2-40B4-BE49-F238E27FC236}">
                <a16:creationId xmlns:a16="http://schemas.microsoft.com/office/drawing/2014/main" id="{4EE35E76-9069-D83F-DB24-8B643848259A}"/>
              </a:ext>
            </a:extLst>
          </p:cNvPr>
          <p:cNvSpPr txBox="1"/>
          <p:nvPr/>
        </p:nvSpPr>
        <p:spPr>
          <a:xfrm>
            <a:off x="988540" y="1005016"/>
            <a:ext cx="4184821"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D20 at ILL </a:t>
            </a:r>
            <a:r>
              <a:rPr lang="en-GB" b="1" dirty="0">
                <a:latin typeface="Arial" panose="020B0604020202020204" pitchFamily="34" charset="0"/>
                <a:cs typeface="Arial" panose="020B0604020202020204" pitchFamily="34" charset="0"/>
              </a:rPr>
              <a:t>and </a:t>
            </a:r>
            <a:r>
              <a:rPr lang="en-GB" b="1" dirty="0">
                <a:solidFill>
                  <a:srgbClr val="0066CC"/>
                </a:solidFill>
                <a:latin typeface="Arial" panose="020B0604020202020204" pitchFamily="34" charset="0"/>
                <a:cs typeface="Arial" panose="020B0604020202020204" pitchFamily="34" charset="0"/>
              </a:rPr>
              <a:t>GEM at ISIS Facility</a:t>
            </a:r>
          </a:p>
        </p:txBody>
      </p:sp>
      <p:sp>
        <p:nvSpPr>
          <p:cNvPr id="6" name="TextBox 5">
            <a:extLst>
              <a:ext uri="{FF2B5EF4-FFF2-40B4-BE49-F238E27FC236}">
                <a16:creationId xmlns:a16="http://schemas.microsoft.com/office/drawing/2014/main" id="{D9B2743E-FB5C-FF6D-3823-317D6003ED0D}"/>
              </a:ext>
            </a:extLst>
          </p:cNvPr>
          <p:cNvSpPr txBox="1"/>
          <p:nvPr/>
        </p:nvSpPr>
        <p:spPr>
          <a:xfrm>
            <a:off x="2149642" y="1997242"/>
            <a:ext cx="1700464"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K</a:t>
            </a:r>
            <a:r>
              <a:rPr lang="en-GB" sz="1400" b="1" baseline="-25000" dirty="0">
                <a:solidFill>
                  <a:srgbClr val="FF0000"/>
                </a:solidFill>
                <a:latin typeface="Arial" panose="020B0604020202020204" pitchFamily="34" charset="0"/>
                <a:cs typeface="Arial" panose="020B0604020202020204" pitchFamily="34" charset="0"/>
              </a:rPr>
              <a:t>1</a:t>
            </a:r>
            <a:r>
              <a:rPr lang="en-GB" sz="1400" b="1" dirty="0">
                <a:solidFill>
                  <a:srgbClr val="FF0000"/>
                </a:solidFill>
                <a:latin typeface="Arial" panose="020B0604020202020204" pitchFamily="34" charset="0"/>
                <a:cs typeface="Arial" panose="020B0604020202020204" pitchFamily="34" charset="0"/>
              </a:rPr>
              <a:t>= (0 0 0.4)</a:t>
            </a:r>
          </a:p>
        </p:txBody>
      </p:sp>
      <p:sp>
        <p:nvSpPr>
          <p:cNvPr id="7" name="TextBox 6">
            <a:extLst>
              <a:ext uri="{FF2B5EF4-FFF2-40B4-BE49-F238E27FC236}">
                <a16:creationId xmlns:a16="http://schemas.microsoft.com/office/drawing/2014/main" id="{B77F247B-AD41-AF13-8A9B-84642D244B83}"/>
              </a:ext>
            </a:extLst>
          </p:cNvPr>
          <p:cNvSpPr txBox="1"/>
          <p:nvPr/>
        </p:nvSpPr>
        <p:spPr>
          <a:xfrm>
            <a:off x="2149642" y="3437203"/>
            <a:ext cx="1700464"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K</a:t>
            </a:r>
            <a:r>
              <a:rPr lang="en-GB" sz="1400" b="1" baseline="-25000" dirty="0">
                <a:solidFill>
                  <a:srgbClr val="FF0000"/>
                </a:solidFill>
                <a:latin typeface="Arial" panose="020B0604020202020204" pitchFamily="34" charset="0"/>
                <a:cs typeface="Arial" panose="020B0604020202020204" pitchFamily="34" charset="0"/>
              </a:rPr>
              <a:t>1</a:t>
            </a:r>
            <a:r>
              <a:rPr lang="en-GB" sz="1400" b="1" dirty="0">
                <a:solidFill>
                  <a:srgbClr val="FF0000"/>
                </a:solidFill>
                <a:latin typeface="Arial" panose="020B0604020202020204" pitchFamily="34" charset="0"/>
                <a:cs typeface="Arial" panose="020B0604020202020204" pitchFamily="34" charset="0"/>
              </a:rPr>
              <a:t>= (0 0 0.4)</a:t>
            </a:r>
          </a:p>
        </p:txBody>
      </p:sp>
      <p:sp>
        <p:nvSpPr>
          <p:cNvPr id="8" name="TextBox 7">
            <a:extLst>
              <a:ext uri="{FF2B5EF4-FFF2-40B4-BE49-F238E27FC236}">
                <a16:creationId xmlns:a16="http://schemas.microsoft.com/office/drawing/2014/main" id="{6CA92405-42FF-AEE8-5977-7A31CE5D78F1}"/>
              </a:ext>
            </a:extLst>
          </p:cNvPr>
          <p:cNvSpPr txBox="1"/>
          <p:nvPr/>
        </p:nvSpPr>
        <p:spPr>
          <a:xfrm>
            <a:off x="2591665" y="5787371"/>
            <a:ext cx="1700464" cy="307777"/>
          </a:xfrm>
          <a:prstGeom prst="rect">
            <a:avLst/>
          </a:prstGeom>
          <a:noFill/>
        </p:spPr>
        <p:txBody>
          <a:bodyPr wrap="square" rtlCol="0">
            <a:spAutoFit/>
          </a:bodyPr>
          <a:lstStyle/>
          <a:p>
            <a:r>
              <a:rPr lang="en-GB" sz="1400" b="1" dirty="0">
                <a:solidFill>
                  <a:srgbClr val="0066CC"/>
                </a:solidFill>
                <a:latin typeface="Arial" panose="020B0604020202020204" pitchFamily="34" charset="0"/>
                <a:cs typeface="Arial" panose="020B0604020202020204" pitchFamily="34" charset="0"/>
              </a:rPr>
              <a:t>K</a:t>
            </a:r>
            <a:r>
              <a:rPr lang="en-GB" sz="1400" b="1" baseline="-25000" dirty="0">
                <a:solidFill>
                  <a:srgbClr val="0066CC"/>
                </a:solidFill>
                <a:latin typeface="Arial" panose="020B0604020202020204" pitchFamily="34" charset="0"/>
                <a:cs typeface="Arial" panose="020B0604020202020204" pitchFamily="34" charset="0"/>
              </a:rPr>
              <a:t>2</a:t>
            </a:r>
            <a:r>
              <a:rPr lang="en-GB" sz="1400" b="1" dirty="0">
                <a:solidFill>
                  <a:srgbClr val="0066CC"/>
                </a:solidFill>
                <a:latin typeface="Arial" panose="020B0604020202020204" pitchFamily="34" charset="0"/>
                <a:cs typeface="Arial" panose="020B0604020202020204" pitchFamily="34" charset="0"/>
              </a:rPr>
              <a:t>= (0 0 0.5)</a:t>
            </a:r>
          </a:p>
        </p:txBody>
      </p:sp>
      <p:sp>
        <p:nvSpPr>
          <p:cNvPr id="9" name="TextBox 8">
            <a:extLst>
              <a:ext uri="{FF2B5EF4-FFF2-40B4-BE49-F238E27FC236}">
                <a16:creationId xmlns:a16="http://schemas.microsoft.com/office/drawing/2014/main" id="{1DC9D164-6436-30B5-CE39-260902C19B44}"/>
              </a:ext>
            </a:extLst>
          </p:cNvPr>
          <p:cNvSpPr txBox="1"/>
          <p:nvPr/>
        </p:nvSpPr>
        <p:spPr>
          <a:xfrm>
            <a:off x="3785720" y="1689465"/>
            <a:ext cx="1700464"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K</a:t>
            </a:r>
            <a:r>
              <a:rPr lang="en-GB" sz="1400" b="1" baseline="-25000" dirty="0">
                <a:solidFill>
                  <a:srgbClr val="FF0000"/>
                </a:solidFill>
                <a:latin typeface="Arial" panose="020B0604020202020204" pitchFamily="34" charset="0"/>
                <a:cs typeface="Arial" panose="020B0604020202020204" pitchFamily="34" charset="0"/>
              </a:rPr>
              <a:t>1</a:t>
            </a:r>
            <a:r>
              <a:rPr lang="en-GB" sz="1400" b="1" dirty="0">
                <a:solidFill>
                  <a:srgbClr val="FF0000"/>
                </a:solidFill>
                <a:latin typeface="Arial" panose="020B0604020202020204" pitchFamily="34" charset="0"/>
                <a:cs typeface="Arial" panose="020B0604020202020204" pitchFamily="34" charset="0"/>
              </a:rPr>
              <a:t>= (0 0 0.4)</a:t>
            </a:r>
          </a:p>
        </p:txBody>
      </p:sp>
      <p:sp>
        <p:nvSpPr>
          <p:cNvPr id="10" name="TextBox 9">
            <a:extLst>
              <a:ext uri="{FF2B5EF4-FFF2-40B4-BE49-F238E27FC236}">
                <a16:creationId xmlns:a16="http://schemas.microsoft.com/office/drawing/2014/main" id="{3C82D01E-67EF-634D-0528-3BB550EFC1B9}"/>
              </a:ext>
            </a:extLst>
          </p:cNvPr>
          <p:cNvSpPr txBox="1"/>
          <p:nvPr/>
        </p:nvSpPr>
        <p:spPr>
          <a:xfrm>
            <a:off x="3841867" y="4877164"/>
            <a:ext cx="1700464" cy="307777"/>
          </a:xfrm>
          <a:prstGeom prst="rect">
            <a:avLst/>
          </a:prstGeom>
          <a:noFill/>
        </p:spPr>
        <p:txBody>
          <a:bodyPr wrap="square" rtlCol="0">
            <a:spAutoFit/>
          </a:bodyPr>
          <a:lstStyle/>
          <a:p>
            <a:r>
              <a:rPr lang="en-GB" sz="1400" b="1" dirty="0">
                <a:solidFill>
                  <a:srgbClr val="0066CC"/>
                </a:solidFill>
                <a:latin typeface="Arial" panose="020B0604020202020204" pitchFamily="34" charset="0"/>
                <a:cs typeface="Arial" panose="020B0604020202020204" pitchFamily="34" charset="0"/>
              </a:rPr>
              <a:t>K</a:t>
            </a:r>
            <a:r>
              <a:rPr lang="en-GB" sz="1400" b="1" baseline="-25000" dirty="0">
                <a:solidFill>
                  <a:srgbClr val="0066CC"/>
                </a:solidFill>
                <a:latin typeface="Arial" panose="020B0604020202020204" pitchFamily="34" charset="0"/>
                <a:cs typeface="Arial" panose="020B0604020202020204" pitchFamily="34" charset="0"/>
              </a:rPr>
              <a:t>2</a:t>
            </a:r>
            <a:r>
              <a:rPr lang="en-GB" sz="1400" b="1" dirty="0">
                <a:solidFill>
                  <a:srgbClr val="0066CC"/>
                </a:solidFill>
                <a:latin typeface="Arial" panose="020B0604020202020204" pitchFamily="34" charset="0"/>
                <a:cs typeface="Arial" panose="020B0604020202020204" pitchFamily="34" charset="0"/>
              </a:rPr>
              <a:t>= (0 0 0.5)</a:t>
            </a:r>
          </a:p>
        </p:txBody>
      </p:sp>
      <p:sp>
        <p:nvSpPr>
          <p:cNvPr id="11" name="TextBox 10">
            <a:extLst>
              <a:ext uri="{FF2B5EF4-FFF2-40B4-BE49-F238E27FC236}">
                <a16:creationId xmlns:a16="http://schemas.microsoft.com/office/drawing/2014/main" id="{FCB6BD89-CDF4-239E-22AF-C48EDCC0D411}"/>
              </a:ext>
            </a:extLst>
          </p:cNvPr>
          <p:cNvSpPr txBox="1"/>
          <p:nvPr/>
        </p:nvSpPr>
        <p:spPr>
          <a:xfrm>
            <a:off x="6246585" y="1420556"/>
            <a:ext cx="6243256" cy="5539978"/>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T=1.5 K/2 K  </a:t>
            </a:r>
          </a:p>
          <a:p>
            <a:r>
              <a:rPr lang="en-GB" dirty="0">
                <a:latin typeface="Arial" panose="020B0604020202020204" pitchFamily="34" charset="0"/>
                <a:cs typeface="Arial" panose="020B0604020202020204" pitchFamily="34" charset="0"/>
              </a:rPr>
              <a:t>There exist three allowed irreducible representations (IREPS),</a:t>
            </a:r>
          </a:p>
          <a:p>
            <a:r>
              <a:rPr lang="en-GB" dirty="0">
                <a:latin typeface="Arial" panose="020B0604020202020204" pitchFamily="34" charset="0"/>
                <a:cs typeface="Arial" panose="020B0604020202020204" pitchFamily="34" charset="0"/>
              </a:rPr>
              <a:t>Γ</a:t>
            </a:r>
            <a:r>
              <a:rPr lang="en-GB" baseline="-25000" dirty="0">
                <a:latin typeface="Arial" panose="020B0604020202020204" pitchFamily="34" charset="0"/>
                <a:cs typeface="Arial" panose="020B0604020202020204" pitchFamily="34" charset="0"/>
              </a:rPr>
              <a:t>1</a:t>
            </a:r>
            <a:r>
              <a:rPr lang="en-GB" baseline="30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 </a:t>
            </a:r>
            <a:r>
              <a:rPr lang="en-GB" b="1" dirty="0">
                <a:solidFill>
                  <a:srgbClr val="006600"/>
                </a:solidFill>
                <a:latin typeface="Arial" panose="020B0604020202020204" pitchFamily="34" charset="0"/>
                <a:cs typeface="Arial" panose="020B0604020202020204" pitchFamily="34" charset="0"/>
              </a:rPr>
              <a:t>Γ</a:t>
            </a:r>
            <a:r>
              <a:rPr lang="en-GB" b="1" baseline="-25000" dirty="0">
                <a:solidFill>
                  <a:srgbClr val="006600"/>
                </a:solidFill>
                <a:latin typeface="Arial" panose="020B0604020202020204" pitchFamily="34" charset="0"/>
                <a:cs typeface="Arial" panose="020B0604020202020204" pitchFamily="34" charset="0"/>
              </a:rPr>
              <a:t>2</a:t>
            </a:r>
            <a:r>
              <a:rPr lang="en-GB" b="1" baseline="30000" dirty="0">
                <a:solidFill>
                  <a:srgbClr val="006600"/>
                </a:solidFill>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 Γ</a:t>
            </a:r>
            <a:r>
              <a:rPr lang="en-GB" baseline="-25000" dirty="0">
                <a:latin typeface="Arial" panose="020B0604020202020204" pitchFamily="34" charset="0"/>
                <a:cs typeface="Arial" panose="020B0604020202020204" pitchFamily="34" charset="0"/>
              </a:rPr>
              <a:t>3</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having respectively 1, 2 and 6 basis vectors (BV)</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r>
              <a:rPr lang="en-GB" b="1" dirty="0">
                <a:solidFill>
                  <a:srgbClr val="006600"/>
                </a:solidFill>
                <a:latin typeface="Arial" panose="020B0604020202020204" pitchFamily="34" charset="0"/>
                <a:cs typeface="Arial" panose="020B0604020202020204" pitchFamily="34" charset="0"/>
              </a:rPr>
              <a:t>1.5 K/2K data fit better with Γ</a:t>
            </a:r>
            <a:r>
              <a:rPr lang="en-GB" b="1" baseline="-25000" dirty="0">
                <a:solidFill>
                  <a:srgbClr val="006600"/>
                </a:solidFill>
                <a:latin typeface="Arial" panose="020B0604020202020204" pitchFamily="34" charset="0"/>
                <a:cs typeface="Arial" panose="020B0604020202020204" pitchFamily="34" charset="0"/>
              </a:rPr>
              <a:t>2</a:t>
            </a:r>
            <a:r>
              <a:rPr lang="en-GB" b="1" baseline="30000" dirty="0">
                <a:solidFill>
                  <a:srgbClr val="006600"/>
                </a:solidFill>
                <a:latin typeface="Arial" panose="020B0604020202020204" pitchFamily="34" charset="0"/>
                <a:cs typeface="Arial" panose="020B0604020202020204" pitchFamily="34" charset="0"/>
              </a:rPr>
              <a:t>1</a:t>
            </a:r>
          </a:p>
          <a:p>
            <a:endParaRPr lang="en-GB" b="1" baseline="30000" dirty="0">
              <a:solidFill>
                <a:srgbClr val="006600"/>
              </a:solidFill>
              <a:latin typeface="Arial" panose="020B0604020202020204" pitchFamily="34" charset="0"/>
              <a:cs typeface="Arial" panose="020B0604020202020204" pitchFamily="34" charset="0"/>
            </a:endParaRPr>
          </a:p>
          <a:p>
            <a:r>
              <a:rPr lang="de-DE" b="1" dirty="0">
                <a:solidFill>
                  <a:srgbClr val="006600"/>
                </a:solidFill>
                <a:latin typeface="Arial" panose="020B0604020202020204" pitchFamily="34" charset="0"/>
                <a:cs typeface="Arial" panose="020B0604020202020204" pitchFamily="34" charset="0"/>
                <a:sym typeface="Symbol" panose="05050102010706020507" pitchFamily="18" charset="2"/>
              </a:rPr>
              <a:t></a:t>
            </a:r>
            <a:r>
              <a:rPr lang="de-DE" b="1" baseline="-25000" dirty="0">
                <a:solidFill>
                  <a:srgbClr val="006600"/>
                </a:solidFill>
                <a:latin typeface="Arial" panose="020B0604020202020204" pitchFamily="34" charset="0"/>
                <a:cs typeface="Arial" panose="020B0604020202020204" pitchFamily="34" charset="0"/>
                <a:sym typeface="Symbol" panose="05050102010706020507" pitchFamily="18" charset="2"/>
              </a:rPr>
              <a:t>ord</a:t>
            </a:r>
            <a:r>
              <a:rPr lang="de-DE" b="1" dirty="0">
                <a:solidFill>
                  <a:srgbClr val="006600"/>
                </a:solidFill>
                <a:latin typeface="Arial" panose="020B0604020202020204" pitchFamily="34" charset="0"/>
                <a:cs typeface="Arial" panose="020B0604020202020204" pitchFamily="34" charset="0"/>
                <a:sym typeface="Symbol" panose="05050102010706020507" pitchFamily="18" charset="2"/>
              </a:rPr>
              <a:t>= </a:t>
            </a:r>
            <a:r>
              <a:rPr lang="de-DE" b="1" dirty="0">
                <a:solidFill>
                  <a:srgbClr val="006600"/>
                </a:solidFill>
                <a:latin typeface="Arial" panose="020B0604020202020204" pitchFamily="34" charset="0"/>
                <a:cs typeface="Arial" panose="020B0604020202020204" pitchFamily="34" charset="0"/>
              </a:rPr>
              <a:t>1.22 (1) µ</a:t>
            </a:r>
            <a:r>
              <a:rPr lang="de-DE" b="1" baseline="-25000" dirty="0">
                <a:solidFill>
                  <a:srgbClr val="006600"/>
                </a:solidFill>
                <a:latin typeface="Arial" panose="020B0604020202020204" pitchFamily="34" charset="0"/>
                <a:cs typeface="Arial" panose="020B0604020202020204" pitchFamily="34" charset="0"/>
              </a:rPr>
              <a:t>B</a:t>
            </a:r>
            <a:r>
              <a:rPr lang="de-DE" b="1" dirty="0">
                <a:solidFill>
                  <a:srgbClr val="006600"/>
                </a:solidFill>
                <a:latin typeface="Arial" panose="020B0604020202020204" pitchFamily="34" charset="0"/>
                <a:cs typeface="Arial" panose="020B0604020202020204" pitchFamily="34" charset="0"/>
              </a:rPr>
              <a:t>/Ce-atom</a:t>
            </a:r>
          </a:p>
          <a:p>
            <a:endParaRPr lang="de-DE" b="1" dirty="0">
              <a:solidFill>
                <a:srgbClr val="006600"/>
              </a:solidFill>
              <a:latin typeface="Arial" panose="020B0604020202020204" pitchFamily="34" charset="0"/>
              <a:cs typeface="Arial" panose="020B0604020202020204" pitchFamily="34" charset="0"/>
            </a:endParaRPr>
          </a:p>
          <a:p>
            <a:endParaRPr lang="de-DE" b="1" dirty="0">
              <a:solidFill>
                <a:srgbClr val="006600"/>
              </a:solidFill>
              <a:latin typeface="Arial" panose="020B0604020202020204" pitchFamily="34" charset="0"/>
              <a:cs typeface="Arial" panose="020B0604020202020204" pitchFamily="34" charset="0"/>
            </a:endParaRPr>
          </a:p>
          <a:p>
            <a:r>
              <a:rPr lang="de-DE" b="1" dirty="0">
                <a:solidFill>
                  <a:srgbClr val="006600"/>
                </a:solidFill>
                <a:latin typeface="Arial" panose="020B0604020202020204" pitchFamily="34" charset="0"/>
                <a:cs typeface="Arial" panose="020B0604020202020204" pitchFamily="34" charset="0"/>
              </a:rPr>
              <a:t>T= 0.5 K  </a:t>
            </a:r>
          </a:p>
          <a:p>
            <a:r>
              <a:rPr lang="de-DE" sz="1800" b="1" dirty="0">
                <a:solidFill>
                  <a:srgbClr val="006600"/>
                </a:solidFill>
                <a:latin typeface="Arial" panose="020B0604020202020204" pitchFamily="34" charset="0"/>
                <a:cs typeface="Arial" panose="020B0604020202020204" pitchFamily="34" charset="0"/>
              </a:rPr>
              <a:t>Two magnetic phases refinment </a:t>
            </a:r>
          </a:p>
          <a:p>
            <a:r>
              <a:rPr lang="en-GB" sz="1800" b="1" dirty="0">
                <a:solidFill>
                  <a:srgbClr val="008000"/>
                </a:solidFill>
                <a:latin typeface="Arial" panose="020B0604020202020204" pitchFamily="34" charset="0"/>
                <a:cs typeface="Arial" panose="020B0604020202020204" pitchFamily="34" charset="0"/>
              </a:rPr>
              <a:t>K</a:t>
            </a:r>
            <a:r>
              <a:rPr lang="en-GB" sz="1800" b="1" baseline="-25000" dirty="0">
                <a:solidFill>
                  <a:srgbClr val="008000"/>
                </a:solidFill>
                <a:latin typeface="Arial" panose="020B0604020202020204" pitchFamily="34" charset="0"/>
                <a:cs typeface="Arial" panose="020B0604020202020204" pitchFamily="34" charset="0"/>
              </a:rPr>
              <a:t>1</a:t>
            </a:r>
            <a:r>
              <a:rPr lang="en-GB" sz="1800" b="1" dirty="0">
                <a:solidFill>
                  <a:srgbClr val="008000"/>
                </a:solidFill>
                <a:latin typeface="Arial" panose="020B0604020202020204" pitchFamily="34" charset="0"/>
                <a:cs typeface="Arial" panose="020B0604020202020204" pitchFamily="34" charset="0"/>
              </a:rPr>
              <a:t>= (0 0 0.4) 76% and </a:t>
            </a:r>
            <a:r>
              <a:rPr lang="en-GB" sz="1800" b="1" dirty="0">
                <a:solidFill>
                  <a:srgbClr val="FF0000"/>
                </a:solidFill>
                <a:latin typeface="Arial" panose="020B0604020202020204" pitchFamily="34" charset="0"/>
                <a:cs typeface="Arial" panose="020B0604020202020204" pitchFamily="34" charset="0"/>
              </a:rPr>
              <a:t>K</a:t>
            </a:r>
            <a:r>
              <a:rPr lang="en-GB" sz="1800" b="1" baseline="-25000" dirty="0">
                <a:solidFill>
                  <a:srgbClr val="FF0000"/>
                </a:solidFill>
                <a:latin typeface="Arial" panose="020B0604020202020204" pitchFamily="34" charset="0"/>
                <a:cs typeface="Arial" panose="020B0604020202020204" pitchFamily="34" charset="0"/>
              </a:rPr>
              <a:t>2</a:t>
            </a:r>
            <a:r>
              <a:rPr lang="en-GB" sz="1800" b="1" dirty="0">
                <a:solidFill>
                  <a:srgbClr val="FF0000"/>
                </a:solidFill>
                <a:latin typeface="Arial" panose="020B0604020202020204" pitchFamily="34" charset="0"/>
                <a:cs typeface="Arial" panose="020B0604020202020204" pitchFamily="34" charset="0"/>
              </a:rPr>
              <a:t>= (0 0 0.5) 24%</a:t>
            </a:r>
            <a:endParaRPr lang="en-GB" sz="1800" b="1" dirty="0">
              <a:solidFill>
                <a:srgbClr val="008000"/>
              </a:solidFill>
              <a:latin typeface="Arial" panose="020B0604020202020204" pitchFamily="34" charset="0"/>
              <a:cs typeface="Arial" panose="020B0604020202020204" pitchFamily="34" charset="0"/>
            </a:endParaRPr>
          </a:p>
          <a:p>
            <a:r>
              <a:rPr lang="en-GB" b="1" dirty="0">
                <a:solidFill>
                  <a:srgbClr val="FF0000"/>
                </a:solidFill>
                <a:latin typeface="Arial" panose="020B0604020202020204" pitchFamily="34" charset="0"/>
                <a:cs typeface="Arial" panose="020B0604020202020204" pitchFamily="34" charset="0"/>
              </a:rPr>
              <a:t>Symmetry analysis of K</a:t>
            </a:r>
            <a:r>
              <a:rPr lang="en-GB" b="1" baseline="-25000" dirty="0">
                <a:solidFill>
                  <a:srgbClr val="FF0000"/>
                </a:solidFill>
                <a:latin typeface="Arial" panose="020B0604020202020204" pitchFamily="34" charset="0"/>
                <a:cs typeface="Arial" panose="020B0604020202020204" pitchFamily="34" charset="0"/>
              </a:rPr>
              <a:t>2</a:t>
            </a:r>
            <a:r>
              <a:rPr lang="en-GB" b="1" dirty="0">
                <a:solidFill>
                  <a:srgbClr val="FF0000"/>
                </a:solidFill>
                <a:latin typeface="Arial" panose="020B0604020202020204" pitchFamily="34" charset="0"/>
                <a:cs typeface="Arial" panose="020B0604020202020204" pitchFamily="34" charset="0"/>
              </a:rPr>
              <a:t> gives five IREPS:</a:t>
            </a:r>
          </a:p>
          <a:p>
            <a:r>
              <a:rPr lang="en-GB" b="1" dirty="0">
                <a:latin typeface="Arial" panose="020B0604020202020204" pitchFamily="34" charset="0"/>
                <a:cs typeface="Arial" panose="020B0604020202020204" pitchFamily="34" charset="0"/>
              </a:rPr>
              <a:t>Γ</a:t>
            </a:r>
            <a:r>
              <a:rPr lang="en-GB" b="1" baseline="-25000" dirty="0">
                <a:latin typeface="Arial" panose="020B0604020202020204" pitchFamily="34" charset="0"/>
                <a:cs typeface="Arial" panose="020B0604020202020204" pitchFamily="34" charset="0"/>
              </a:rPr>
              <a:t>1</a:t>
            </a:r>
            <a:r>
              <a:rPr lang="en-GB" b="1" baseline="30000" dirty="0">
                <a:latin typeface="Arial" panose="020B0604020202020204" pitchFamily="34" charset="0"/>
                <a:cs typeface="Arial" panose="020B0604020202020204" pitchFamily="34" charset="0"/>
              </a:rPr>
              <a:t>1</a:t>
            </a:r>
            <a:r>
              <a:rPr lang="en-GB" b="1" dirty="0">
                <a:latin typeface="Arial" panose="020B0604020202020204" pitchFamily="34" charset="0"/>
                <a:cs typeface="Arial" panose="020B0604020202020204" pitchFamily="34" charset="0"/>
              </a:rPr>
              <a:t> +</a:t>
            </a:r>
            <a:r>
              <a:rPr lang="en-GB" b="1" dirty="0">
                <a:solidFill>
                  <a:srgbClr val="008000"/>
                </a:solidFill>
                <a:latin typeface="Arial" panose="020B0604020202020204" pitchFamily="34" charset="0"/>
                <a:cs typeface="Arial" panose="020B0604020202020204" pitchFamily="34" charset="0"/>
              </a:rPr>
              <a:t> Γ</a:t>
            </a:r>
            <a:r>
              <a:rPr lang="en-GB" b="1" baseline="-25000" dirty="0">
                <a:solidFill>
                  <a:srgbClr val="008000"/>
                </a:solidFill>
                <a:latin typeface="Arial" panose="020B0604020202020204" pitchFamily="34" charset="0"/>
                <a:cs typeface="Arial" panose="020B0604020202020204" pitchFamily="34" charset="0"/>
              </a:rPr>
              <a:t>2</a:t>
            </a:r>
            <a:r>
              <a:rPr lang="en-GB" b="1" baseline="30000" dirty="0">
                <a:solidFill>
                  <a:srgbClr val="008000"/>
                </a:solidFill>
                <a:latin typeface="Arial" panose="020B0604020202020204" pitchFamily="34" charset="0"/>
                <a:cs typeface="Arial" panose="020B0604020202020204" pitchFamily="34" charset="0"/>
              </a:rPr>
              <a:t>1</a:t>
            </a:r>
            <a:r>
              <a:rPr lang="en-GB" b="1" dirty="0">
                <a:solidFill>
                  <a:srgbClr val="008000"/>
                </a:solidFill>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 Γ</a:t>
            </a:r>
            <a:r>
              <a:rPr lang="en-GB" b="1" baseline="-25000" dirty="0">
                <a:latin typeface="Arial" panose="020B0604020202020204" pitchFamily="34" charset="0"/>
                <a:cs typeface="Arial" panose="020B0604020202020204" pitchFamily="34" charset="0"/>
              </a:rPr>
              <a:t>3</a:t>
            </a:r>
            <a:r>
              <a:rPr lang="en-GB" b="1" baseline="30000" dirty="0">
                <a:latin typeface="Arial" panose="020B0604020202020204" pitchFamily="34" charset="0"/>
                <a:cs typeface="Arial" panose="020B0604020202020204" pitchFamily="34" charset="0"/>
              </a:rPr>
              <a:t>2</a:t>
            </a:r>
            <a:r>
              <a:rPr lang="en-GB" b="1" dirty="0">
                <a:latin typeface="Arial" panose="020B0604020202020204" pitchFamily="34" charset="0"/>
                <a:cs typeface="Arial" panose="020B0604020202020204" pitchFamily="34" charset="0"/>
              </a:rPr>
              <a:t>+ Γ</a:t>
            </a:r>
            <a:r>
              <a:rPr lang="en-GB" b="1" baseline="-25000" dirty="0">
                <a:latin typeface="Arial" panose="020B0604020202020204" pitchFamily="34" charset="0"/>
                <a:cs typeface="Arial" panose="020B0604020202020204" pitchFamily="34" charset="0"/>
              </a:rPr>
              <a:t>4</a:t>
            </a:r>
            <a:r>
              <a:rPr lang="en-GB" b="1" baseline="30000" dirty="0">
                <a:latin typeface="Arial" panose="020B0604020202020204" pitchFamily="34" charset="0"/>
                <a:cs typeface="Arial" panose="020B0604020202020204" pitchFamily="34" charset="0"/>
              </a:rPr>
              <a:t>2</a:t>
            </a:r>
            <a:r>
              <a:rPr lang="en-GB" b="1" dirty="0">
                <a:latin typeface="Arial" panose="020B0604020202020204" pitchFamily="34" charset="0"/>
                <a:cs typeface="Arial" panose="020B0604020202020204" pitchFamily="34" charset="0"/>
              </a:rPr>
              <a:t>+ Γ</a:t>
            </a:r>
            <a:r>
              <a:rPr lang="en-GB" b="1" baseline="-25000" dirty="0">
                <a:latin typeface="Arial" panose="020B0604020202020204" pitchFamily="34" charset="0"/>
                <a:cs typeface="Arial" panose="020B0604020202020204" pitchFamily="34" charset="0"/>
              </a:rPr>
              <a:t>5</a:t>
            </a:r>
            <a:r>
              <a:rPr lang="en-GB" b="1" baseline="30000" dirty="0">
                <a:latin typeface="Arial" panose="020B0604020202020204" pitchFamily="34" charset="0"/>
                <a:cs typeface="Arial" panose="020B0604020202020204" pitchFamily="34" charset="0"/>
              </a:rPr>
              <a:t>2, </a:t>
            </a:r>
          </a:p>
          <a:p>
            <a:r>
              <a:rPr lang="en-GB" dirty="0"/>
              <a:t>with respectively 1, 1, 1, 4, and 2 BVs. </a:t>
            </a:r>
            <a:r>
              <a:rPr lang="en-GB" b="1" dirty="0">
                <a:solidFill>
                  <a:srgbClr val="008000"/>
                </a:solidFill>
                <a:latin typeface="Arial" panose="020B0604020202020204" pitchFamily="34" charset="0"/>
                <a:cs typeface="Arial" panose="020B0604020202020204" pitchFamily="34" charset="0"/>
              </a:rPr>
              <a:t>Γ</a:t>
            </a:r>
            <a:r>
              <a:rPr lang="en-GB" b="1" baseline="-25000" dirty="0">
                <a:solidFill>
                  <a:srgbClr val="008000"/>
                </a:solidFill>
                <a:latin typeface="Arial" panose="020B0604020202020204" pitchFamily="34" charset="0"/>
                <a:cs typeface="Arial" panose="020B0604020202020204" pitchFamily="34" charset="0"/>
              </a:rPr>
              <a:t>2</a:t>
            </a:r>
            <a:r>
              <a:rPr lang="en-GB" b="1" baseline="30000" dirty="0">
                <a:solidFill>
                  <a:srgbClr val="008000"/>
                </a:solidFill>
                <a:latin typeface="Arial" panose="020B0604020202020204" pitchFamily="34" charset="0"/>
                <a:cs typeface="Arial" panose="020B0604020202020204" pitchFamily="34" charset="0"/>
              </a:rPr>
              <a:t>1 </a:t>
            </a:r>
            <a:r>
              <a:rPr lang="en-GB" b="1" dirty="0">
                <a:solidFill>
                  <a:srgbClr val="008000"/>
                </a:solidFill>
                <a:latin typeface="Arial" panose="020B0604020202020204" pitchFamily="34" charset="0"/>
                <a:cs typeface="Arial" panose="020B0604020202020204" pitchFamily="34" charset="0"/>
              </a:rPr>
              <a:t>give the best fit</a:t>
            </a:r>
          </a:p>
          <a:p>
            <a:r>
              <a:rPr lang="de-DE" b="1" dirty="0">
                <a:solidFill>
                  <a:srgbClr val="006600"/>
                </a:solidFill>
                <a:latin typeface="Arial" panose="020B0604020202020204" pitchFamily="34" charset="0"/>
                <a:cs typeface="Arial" panose="020B0604020202020204" pitchFamily="34" charset="0"/>
                <a:sym typeface="Symbol" panose="05050102010706020507" pitchFamily="18" charset="2"/>
              </a:rPr>
              <a:t></a:t>
            </a:r>
            <a:r>
              <a:rPr lang="de-DE" b="1" baseline="-25000" dirty="0">
                <a:solidFill>
                  <a:srgbClr val="006600"/>
                </a:solidFill>
                <a:latin typeface="Arial" panose="020B0604020202020204" pitchFamily="34" charset="0"/>
                <a:cs typeface="Arial" panose="020B0604020202020204" pitchFamily="34" charset="0"/>
                <a:sym typeface="Symbol" panose="05050102010706020507" pitchFamily="18" charset="2"/>
              </a:rPr>
              <a:t>ord</a:t>
            </a:r>
            <a:r>
              <a:rPr lang="de-DE" b="1" dirty="0">
                <a:solidFill>
                  <a:srgbClr val="006600"/>
                </a:solidFill>
                <a:latin typeface="Arial" panose="020B0604020202020204" pitchFamily="34" charset="0"/>
                <a:cs typeface="Arial" panose="020B0604020202020204" pitchFamily="34" charset="0"/>
                <a:sym typeface="Symbol" panose="05050102010706020507" pitchFamily="18" charset="2"/>
              </a:rPr>
              <a:t>= </a:t>
            </a:r>
            <a:r>
              <a:rPr lang="de-DE" b="1" dirty="0">
                <a:solidFill>
                  <a:srgbClr val="006600"/>
                </a:solidFill>
                <a:latin typeface="Arial" panose="020B0604020202020204" pitchFamily="34" charset="0"/>
                <a:cs typeface="Arial" panose="020B0604020202020204" pitchFamily="34" charset="0"/>
              </a:rPr>
              <a:t>1.37 (1) µ</a:t>
            </a:r>
            <a:r>
              <a:rPr lang="de-DE" b="1" baseline="-25000" dirty="0">
                <a:solidFill>
                  <a:srgbClr val="006600"/>
                </a:solidFill>
                <a:latin typeface="Arial" panose="020B0604020202020204" pitchFamily="34" charset="0"/>
                <a:cs typeface="Arial" panose="020B0604020202020204" pitchFamily="34" charset="0"/>
              </a:rPr>
              <a:t>B</a:t>
            </a:r>
            <a:r>
              <a:rPr lang="de-DE" b="1" dirty="0">
                <a:solidFill>
                  <a:srgbClr val="006600"/>
                </a:solidFill>
                <a:latin typeface="Arial" panose="020B0604020202020204" pitchFamily="34" charset="0"/>
                <a:cs typeface="Arial" panose="020B0604020202020204" pitchFamily="34" charset="0"/>
              </a:rPr>
              <a:t>/Ce-atom with assumption the same moment value of Ce in both bases.</a:t>
            </a:r>
          </a:p>
          <a:p>
            <a:endParaRPr lang="en-GB" b="1" dirty="0">
              <a:solidFill>
                <a:srgbClr val="0066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D72D6EB-72BA-1EC0-7CC3-4A1D0EFCF17C}"/>
              </a:ext>
            </a:extLst>
          </p:cNvPr>
          <p:cNvSpPr txBox="1"/>
          <p:nvPr/>
        </p:nvSpPr>
        <p:spPr>
          <a:xfrm>
            <a:off x="7745676" y="1420556"/>
            <a:ext cx="1700464"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K</a:t>
            </a:r>
            <a:r>
              <a:rPr lang="en-GB" sz="1400" b="1" baseline="-25000" dirty="0">
                <a:solidFill>
                  <a:srgbClr val="FF0000"/>
                </a:solidFill>
                <a:latin typeface="Arial" panose="020B0604020202020204" pitchFamily="34" charset="0"/>
                <a:cs typeface="Arial" panose="020B0604020202020204" pitchFamily="34" charset="0"/>
              </a:rPr>
              <a:t>1</a:t>
            </a:r>
            <a:r>
              <a:rPr lang="en-GB" sz="1400" b="1" dirty="0">
                <a:solidFill>
                  <a:srgbClr val="FF0000"/>
                </a:solidFill>
                <a:latin typeface="Arial" panose="020B0604020202020204" pitchFamily="34" charset="0"/>
                <a:cs typeface="Arial" panose="020B0604020202020204" pitchFamily="34" charset="0"/>
              </a:rPr>
              <a:t>= (0 0 0.4)</a:t>
            </a:r>
          </a:p>
        </p:txBody>
      </p:sp>
      <p:pic>
        <p:nvPicPr>
          <p:cNvPr id="14" name="Picture 13">
            <a:extLst>
              <a:ext uri="{FF2B5EF4-FFF2-40B4-BE49-F238E27FC236}">
                <a16:creationId xmlns:a16="http://schemas.microsoft.com/office/drawing/2014/main" id="{3513DB2B-140A-BB34-7540-A7CECBF0F2DE}"/>
              </a:ext>
            </a:extLst>
          </p:cNvPr>
          <p:cNvPicPr>
            <a:picLocks noChangeAspect="1"/>
          </p:cNvPicPr>
          <p:nvPr/>
        </p:nvPicPr>
        <p:blipFill rotWithShape="1">
          <a:blip r:embed="rId3"/>
          <a:srcRect l="8255" t="9089" r="7213"/>
          <a:stretch/>
        </p:blipFill>
        <p:spPr>
          <a:xfrm>
            <a:off x="6324512" y="1374348"/>
            <a:ext cx="4419600" cy="3308082"/>
          </a:xfrm>
          <a:prstGeom prst="rect">
            <a:avLst/>
          </a:prstGeom>
        </p:spPr>
      </p:pic>
      <p:sp>
        <p:nvSpPr>
          <p:cNvPr id="15" name="TextBox 14">
            <a:extLst>
              <a:ext uri="{FF2B5EF4-FFF2-40B4-BE49-F238E27FC236}">
                <a16:creationId xmlns:a16="http://schemas.microsoft.com/office/drawing/2014/main" id="{4951D3D9-40E4-65F1-B77D-50C2DC8E8861}"/>
              </a:ext>
            </a:extLst>
          </p:cNvPr>
          <p:cNvSpPr txBox="1"/>
          <p:nvPr/>
        </p:nvSpPr>
        <p:spPr>
          <a:xfrm>
            <a:off x="7475662" y="1118232"/>
            <a:ext cx="3055979" cy="646331"/>
          </a:xfrm>
          <a:prstGeom prst="rect">
            <a:avLst/>
          </a:prstGeom>
          <a:noFill/>
        </p:spPr>
        <p:txBody>
          <a:bodyPr wrap="square" rtlCol="0">
            <a:spAutoFit/>
          </a:bodyPr>
          <a:lstStyle/>
          <a:p>
            <a:r>
              <a:rPr lang="en-GB" b="1" dirty="0">
                <a:solidFill>
                  <a:srgbClr val="003399"/>
                </a:solidFill>
                <a:latin typeface="Arial" panose="020B0604020202020204" pitchFamily="34" charset="0"/>
                <a:cs typeface="Arial" panose="020B0604020202020204" pitchFamily="34" charset="0"/>
              </a:rPr>
              <a:t>V. </a:t>
            </a:r>
            <a:r>
              <a:rPr lang="en-GB" sz="1800" b="1" i="0" u="none" strike="noStrike" baseline="0" dirty="0">
                <a:solidFill>
                  <a:srgbClr val="003399"/>
                </a:solidFill>
                <a:latin typeface="Arial" panose="020B0604020202020204" pitchFamily="34" charset="0"/>
                <a:cs typeface="Arial" panose="020B0604020202020204" pitchFamily="34" charset="0"/>
              </a:rPr>
              <a:t>Fritsch et al (2016)</a:t>
            </a:r>
          </a:p>
          <a:p>
            <a:r>
              <a:rPr lang="en-GB" b="1" dirty="0" err="1">
                <a:solidFill>
                  <a:srgbClr val="003399"/>
                </a:solidFill>
                <a:latin typeface="Arial" panose="020B0604020202020204" pitchFamily="34" charset="0"/>
                <a:cs typeface="Arial" panose="020B0604020202020204" pitchFamily="34" charset="0"/>
              </a:rPr>
              <a:t>CePdAl</a:t>
            </a:r>
            <a:endParaRPr lang="en-GB" b="1"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1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5BA4DF-E0A7-976F-77EB-9DC2E1C1BC44}"/>
              </a:ext>
            </a:extLst>
          </p:cNvPr>
          <p:cNvPicPr>
            <a:picLocks noChangeAspect="1"/>
          </p:cNvPicPr>
          <p:nvPr/>
        </p:nvPicPr>
        <p:blipFill>
          <a:blip r:embed="rId2"/>
          <a:stretch>
            <a:fillRect/>
          </a:stretch>
        </p:blipFill>
        <p:spPr>
          <a:xfrm>
            <a:off x="449705" y="910995"/>
            <a:ext cx="10695482" cy="5719291"/>
          </a:xfrm>
          <a:prstGeom prst="rect">
            <a:avLst/>
          </a:prstGeom>
          <a:noFill/>
          <a:ln cap="flat">
            <a:noFill/>
          </a:ln>
        </p:spPr>
      </p:pic>
      <p:sp>
        <p:nvSpPr>
          <p:cNvPr id="3" name="TextBox 90">
            <a:extLst>
              <a:ext uri="{FF2B5EF4-FFF2-40B4-BE49-F238E27FC236}">
                <a16:creationId xmlns:a16="http://schemas.microsoft.com/office/drawing/2014/main" id="{A0610D20-A7A8-C730-A292-E379ABC0F52E}"/>
              </a:ext>
            </a:extLst>
          </p:cNvPr>
          <p:cNvSpPr txBox="1"/>
          <p:nvPr/>
        </p:nvSpPr>
        <p:spPr>
          <a:xfrm>
            <a:off x="263236" y="147269"/>
            <a:ext cx="11510948"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Neutron diffraction study on </a:t>
            </a:r>
            <a:r>
              <a:rPr lang="en-US" sz="3600" b="1" dirty="0">
                <a:solidFill>
                  <a:srgbClr val="FF0000"/>
                </a:solidFill>
                <a:latin typeface="Arial" panose="020B0604020202020204" pitchFamily="34" charset="0"/>
                <a:cs typeface="Arial" panose="020B0604020202020204" pitchFamily="34" charset="0"/>
              </a:rPr>
              <a:t>CeRh</a:t>
            </a:r>
            <a:r>
              <a:rPr lang="en-US" sz="3600" b="1" baseline="-25000" dirty="0">
                <a:solidFill>
                  <a:srgbClr val="FF0000"/>
                </a:solidFill>
                <a:latin typeface="Arial" panose="020B0604020202020204" pitchFamily="34" charset="0"/>
                <a:cs typeface="Arial" panose="020B0604020202020204" pitchFamily="34" charset="0"/>
              </a:rPr>
              <a:t>0.5</a:t>
            </a:r>
            <a:r>
              <a:rPr lang="en-US" sz="3600" b="1" dirty="0">
                <a:solidFill>
                  <a:srgbClr val="FF0000"/>
                </a:solidFill>
                <a:latin typeface="Arial" panose="020B0604020202020204" pitchFamily="34" charset="0"/>
                <a:cs typeface="Arial" panose="020B0604020202020204" pitchFamily="34" charset="0"/>
              </a:rPr>
              <a:t>Pd</a:t>
            </a:r>
            <a:r>
              <a:rPr lang="en-US" sz="3600" b="1" baseline="-25000" dirty="0">
                <a:solidFill>
                  <a:srgbClr val="FF0000"/>
                </a:solidFill>
                <a:latin typeface="Arial" panose="020B0604020202020204" pitchFamily="34" charset="0"/>
                <a:cs typeface="Arial" panose="020B0604020202020204" pitchFamily="34" charset="0"/>
              </a:rPr>
              <a:t>0.5</a:t>
            </a:r>
            <a:r>
              <a:rPr lang="en-US" sz="3600" b="1" dirty="0">
                <a:solidFill>
                  <a:srgbClr val="FF0000"/>
                </a:solidFill>
                <a:latin typeface="Arial" panose="020B0604020202020204" pitchFamily="34" charset="0"/>
                <a:cs typeface="Arial" panose="020B0604020202020204" pitchFamily="34" charset="0"/>
              </a:rPr>
              <a:t>Sn </a:t>
            </a:r>
            <a:endParaRPr lang="zh-CN" altLang="en-US" sz="36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45DF00-33F4-0907-28BB-28D8426845E9}"/>
              </a:ext>
            </a:extLst>
          </p:cNvPr>
          <p:cNvSpPr txBox="1"/>
          <p:nvPr/>
        </p:nvSpPr>
        <p:spPr>
          <a:xfrm>
            <a:off x="9001594" y="2968052"/>
            <a:ext cx="1424065" cy="1200329"/>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0.06 K</a:t>
            </a:r>
          </a:p>
          <a:p>
            <a:r>
              <a:rPr lang="en-GB" b="1" dirty="0">
                <a:latin typeface="Arial" panose="020B0604020202020204" pitchFamily="34" charset="0"/>
                <a:cs typeface="Arial" panose="020B0604020202020204" pitchFamily="34" charset="0"/>
              </a:rPr>
              <a:t>0.45 K</a:t>
            </a:r>
          </a:p>
          <a:p>
            <a:r>
              <a:rPr lang="en-GB" b="1" dirty="0">
                <a:latin typeface="Arial" panose="020B0604020202020204" pitchFamily="34" charset="0"/>
                <a:cs typeface="Arial" panose="020B0604020202020204" pitchFamily="34" charset="0"/>
              </a:rPr>
              <a:t>0.85 K</a:t>
            </a:r>
          </a:p>
          <a:p>
            <a:r>
              <a:rPr lang="en-GB" b="1" dirty="0">
                <a:latin typeface="Arial" panose="020B0604020202020204" pitchFamily="34" charset="0"/>
                <a:cs typeface="Arial" panose="020B0604020202020204" pitchFamily="34" charset="0"/>
              </a:rPr>
              <a:t>1.3 K</a:t>
            </a:r>
          </a:p>
        </p:txBody>
      </p:sp>
      <p:pic>
        <p:nvPicPr>
          <p:cNvPr id="6" name="Picture 5">
            <a:extLst>
              <a:ext uri="{FF2B5EF4-FFF2-40B4-BE49-F238E27FC236}">
                <a16:creationId xmlns:a16="http://schemas.microsoft.com/office/drawing/2014/main" id="{B802F75E-37E8-BF15-0EF7-919CEC102654}"/>
              </a:ext>
            </a:extLst>
          </p:cNvPr>
          <p:cNvPicPr>
            <a:picLocks noChangeAspect="1"/>
          </p:cNvPicPr>
          <p:nvPr/>
        </p:nvPicPr>
        <p:blipFill>
          <a:blip r:embed="rId3"/>
          <a:stretch>
            <a:fillRect/>
          </a:stretch>
        </p:blipFill>
        <p:spPr>
          <a:xfrm>
            <a:off x="3460230" y="910995"/>
            <a:ext cx="2131101" cy="1751301"/>
          </a:xfrm>
          <a:prstGeom prst="rect">
            <a:avLst/>
          </a:prstGeom>
        </p:spPr>
      </p:pic>
      <p:pic>
        <p:nvPicPr>
          <p:cNvPr id="7" name="Picture 2">
            <a:extLst>
              <a:ext uri="{FF2B5EF4-FFF2-40B4-BE49-F238E27FC236}">
                <a16:creationId xmlns:a16="http://schemas.microsoft.com/office/drawing/2014/main" id="{E8CFD8F7-4986-EF88-4B1C-0DEC73828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15" y="2779691"/>
            <a:ext cx="5222331" cy="337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1B43EA-1C80-ECDE-EEE0-0B9707372B18}"/>
              </a:ext>
            </a:extLst>
          </p:cNvPr>
          <p:cNvSpPr txBox="1"/>
          <p:nvPr/>
        </p:nvSpPr>
        <p:spPr>
          <a:xfrm>
            <a:off x="1572094" y="3245050"/>
            <a:ext cx="3345931" cy="646331"/>
          </a:xfrm>
          <a:prstGeom prst="rect">
            <a:avLst/>
          </a:prstGeom>
          <a:noFill/>
        </p:spPr>
        <p:txBody>
          <a:bodyPr wrap="square">
            <a:spAutoFit/>
          </a:bodyPr>
          <a:lstStyle/>
          <a:p>
            <a:pPr eaLnBrk="1" hangingPunct="1">
              <a:lnSpc>
                <a:spcPct val="100000"/>
              </a:lnSpc>
              <a:spcBef>
                <a:spcPct val="0"/>
              </a:spcBef>
              <a:buSzTx/>
              <a:buFontTx/>
              <a:buNone/>
            </a:pPr>
            <a:r>
              <a:rPr lang="en-GB" altLang="en-US" sz="1800" b="1" dirty="0">
                <a:solidFill>
                  <a:schemeClr val="accent2"/>
                </a:solidFill>
                <a:latin typeface="Arial" panose="020B0604020202020204" pitchFamily="34" charset="0"/>
                <a:cs typeface="Arial" panose="020B0604020202020204" pitchFamily="34" charset="0"/>
              </a:rPr>
              <a:t>CeRh</a:t>
            </a:r>
            <a:r>
              <a:rPr lang="en-GB" altLang="en-US" sz="1800" b="1" baseline="-25000" dirty="0">
                <a:solidFill>
                  <a:schemeClr val="accent2"/>
                </a:solidFill>
                <a:latin typeface="Arial" panose="020B0604020202020204" pitchFamily="34" charset="0"/>
                <a:cs typeface="Arial" panose="020B0604020202020204" pitchFamily="34" charset="0"/>
              </a:rPr>
              <a:t>0.5</a:t>
            </a:r>
            <a:r>
              <a:rPr lang="en-GB" altLang="en-US" sz="1800" b="1" dirty="0">
                <a:solidFill>
                  <a:schemeClr val="accent2"/>
                </a:solidFill>
                <a:latin typeface="Arial" panose="020B0604020202020204" pitchFamily="34" charset="0"/>
                <a:cs typeface="Arial" panose="020B0604020202020204" pitchFamily="34" charset="0"/>
              </a:rPr>
              <a:t>Pd</a:t>
            </a:r>
            <a:r>
              <a:rPr lang="en-GB" altLang="en-US" sz="1800" b="1" baseline="-25000" dirty="0">
                <a:solidFill>
                  <a:schemeClr val="accent2"/>
                </a:solidFill>
                <a:latin typeface="Arial" panose="020B0604020202020204" pitchFamily="34" charset="0"/>
                <a:cs typeface="Arial" panose="020B0604020202020204" pitchFamily="34" charset="0"/>
              </a:rPr>
              <a:t>0.5</a:t>
            </a:r>
            <a:r>
              <a:rPr lang="en-GB" altLang="en-US" sz="1800" b="1" dirty="0">
                <a:solidFill>
                  <a:schemeClr val="accent2"/>
                </a:solidFill>
                <a:latin typeface="Arial" panose="020B0604020202020204" pitchFamily="34" charset="0"/>
                <a:cs typeface="Arial" panose="020B0604020202020204" pitchFamily="34" charset="0"/>
              </a:rPr>
              <a:t>Sn</a:t>
            </a:r>
          </a:p>
          <a:p>
            <a:pPr eaLnBrk="1" hangingPunct="1">
              <a:lnSpc>
                <a:spcPct val="100000"/>
              </a:lnSpc>
              <a:spcBef>
                <a:spcPct val="0"/>
              </a:spcBef>
              <a:buSzTx/>
              <a:buFontTx/>
              <a:buNone/>
            </a:pPr>
            <a:r>
              <a:rPr lang="en-GB" altLang="en-US" sz="1800" b="1" dirty="0">
                <a:solidFill>
                  <a:schemeClr val="accent2"/>
                </a:solidFill>
                <a:latin typeface="Arial" panose="020B0604020202020204" pitchFamily="34" charset="0"/>
                <a:cs typeface="Arial" panose="020B0604020202020204" pitchFamily="34" charset="0"/>
              </a:rPr>
              <a:t>Diff=0.06 K -1.3 K</a:t>
            </a:r>
          </a:p>
        </p:txBody>
      </p:sp>
    </p:spTree>
    <p:extLst>
      <p:ext uri="{BB962C8B-B14F-4D97-AF65-F5344CB8AC3E}">
        <p14:creationId xmlns:p14="http://schemas.microsoft.com/office/powerpoint/2010/main" val="8159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B6680850-1E32-E529-5DBB-297C32F87D9D}"/>
              </a:ext>
            </a:extLst>
          </p:cNvPr>
          <p:cNvSpPr txBox="1"/>
          <p:nvPr/>
        </p:nvSpPr>
        <p:spPr>
          <a:xfrm>
            <a:off x="263236" y="147269"/>
            <a:ext cx="3137690"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Conclusions</a:t>
            </a:r>
            <a:endParaRPr lang="zh-CN" altLang="en-US" sz="3600" dirty="0">
              <a:solidFill>
                <a:srgbClr val="0033CC"/>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B412697-FE94-9CC4-044C-84B1A235024C}"/>
              </a:ext>
            </a:extLst>
          </p:cNvPr>
          <p:cNvSpPr txBox="1"/>
          <p:nvPr/>
        </p:nvSpPr>
        <p:spPr>
          <a:xfrm>
            <a:off x="481263" y="1042737"/>
            <a:ext cx="11486148" cy="5355312"/>
          </a:xfrm>
          <a:prstGeom prst="rect">
            <a:avLst/>
          </a:prstGeom>
          <a:noFill/>
        </p:spPr>
        <p:txBody>
          <a:bodyPr wrap="square" rtlCol="0">
            <a:spAutoFit/>
          </a:bodyPr>
          <a:lstStyle/>
          <a:p>
            <a:r>
              <a:rPr lang="en-GB" b="1" dirty="0">
                <a:solidFill>
                  <a:srgbClr val="0070C0"/>
                </a:solidFill>
                <a:latin typeface="Arial" panose="020B0604020202020204" pitchFamily="34" charset="0"/>
                <a:cs typeface="Arial" panose="020B0604020202020204" pitchFamily="34" charset="0"/>
              </a:rPr>
              <a:t>The ZF-µSR relaxation rate suggests the presence of dynamic spin fluctuations persisting even at T = 0.05 K without static magnetic order in the single crystal sample with x = 0.1. </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The ground state of x = 0.1 (namely, a constant λ and a linear T-dependence in C4f) can be attributed to a </a:t>
            </a:r>
            <a:r>
              <a:rPr lang="en-GB" b="1" dirty="0">
                <a:solidFill>
                  <a:srgbClr val="FF0000"/>
                </a:solidFill>
                <a:latin typeface="Arial" panose="020B0604020202020204" pitchFamily="34" charset="0"/>
                <a:cs typeface="Arial" panose="020B0604020202020204" pitchFamily="34" charset="0"/>
              </a:rPr>
              <a:t>metallic spin-liquid near the quantum critical point (QCP) in the frustrated Kondo lattice</a:t>
            </a:r>
          </a:p>
          <a:p>
            <a:endParaRPr lang="en-GB" b="1" dirty="0">
              <a:latin typeface="Arial" panose="020B0604020202020204" pitchFamily="34" charset="0"/>
              <a:cs typeface="Arial" panose="020B0604020202020204" pitchFamily="34" charset="0"/>
            </a:endParaRPr>
          </a:p>
          <a:p>
            <a:r>
              <a:rPr lang="en-GB" b="1" dirty="0">
                <a:solidFill>
                  <a:schemeClr val="accent6"/>
                </a:solidFill>
                <a:latin typeface="Arial" panose="020B0604020202020204" pitchFamily="34" charset="0"/>
                <a:cs typeface="Arial" panose="020B0604020202020204" pitchFamily="34" charset="0"/>
              </a:rPr>
              <a:t>The LF-µSR results of the single crystal samples of x = 0.1 with the muon beam along and perpendicular to the c-axis suggest that the out of </a:t>
            </a:r>
            <a:r>
              <a:rPr lang="en-GB" b="1" dirty="0" err="1">
                <a:solidFill>
                  <a:schemeClr val="accent6"/>
                </a:solidFill>
                <a:latin typeface="Arial" panose="020B0604020202020204" pitchFamily="34" charset="0"/>
                <a:cs typeface="Arial" panose="020B0604020202020204" pitchFamily="34" charset="0"/>
              </a:rPr>
              <a:t>kagome</a:t>
            </a:r>
            <a:r>
              <a:rPr lang="en-GB" b="1" dirty="0">
                <a:solidFill>
                  <a:schemeClr val="accent6"/>
                </a:solidFill>
                <a:latin typeface="Arial" panose="020B0604020202020204" pitchFamily="34" charset="0"/>
                <a:cs typeface="Arial" panose="020B0604020202020204" pitchFamily="34" charset="0"/>
              </a:rPr>
              <a:t> plane spin fluctuations are responsible for the SL behaviour</a:t>
            </a:r>
          </a:p>
          <a:p>
            <a:endParaRPr lang="en-GB" b="1" dirty="0">
              <a:latin typeface="Arial" panose="020B0604020202020204" pitchFamily="34" charset="0"/>
              <a:cs typeface="Arial" panose="020B0604020202020204" pitchFamily="34" charset="0"/>
            </a:endParaRPr>
          </a:p>
          <a:p>
            <a:r>
              <a:rPr lang="en-GB" b="1">
                <a:solidFill>
                  <a:srgbClr val="FF0000"/>
                </a:solidFill>
                <a:latin typeface="Arial" panose="020B0604020202020204" pitchFamily="34" charset="0"/>
                <a:cs typeface="Arial" panose="020B0604020202020204" pitchFamily="34" charset="0"/>
              </a:rPr>
              <a:t>Low energy INS </a:t>
            </a:r>
            <a:r>
              <a:rPr lang="en-GB" b="1" dirty="0">
                <a:solidFill>
                  <a:srgbClr val="FF0000"/>
                </a:solidFill>
                <a:latin typeface="Arial" panose="020B0604020202020204" pitchFamily="34" charset="0"/>
                <a:cs typeface="Arial" panose="020B0604020202020204" pitchFamily="34" charset="0"/>
              </a:rPr>
              <a:t>study in x = 0.1 and 0.2 indicates gapless excitations, a typical behaviour observed for the NFL systems near QCP where the neutron dynamical susceptibility exhibits E/T scaling</a:t>
            </a:r>
          </a:p>
          <a:p>
            <a:endParaRPr lang="en-GB" b="1" dirty="0">
              <a:solidFill>
                <a:srgbClr val="FF0000"/>
              </a:solidFill>
              <a:latin typeface="Arial" panose="020B0604020202020204" pitchFamily="34" charset="0"/>
              <a:cs typeface="Arial" panose="020B0604020202020204" pitchFamily="34" charset="0"/>
            </a:endParaRPr>
          </a:p>
          <a:p>
            <a:endParaRPr lang="en-GB" b="1" dirty="0">
              <a:solidFill>
                <a:schemeClr val="accent2"/>
              </a:solidFill>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ND reveals  incommensurate longitudinal spin density wave ground state with Ce moment along the</a:t>
            </a:r>
          </a:p>
          <a:p>
            <a:r>
              <a:rPr lang="en-GB" b="1" dirty="0">
                <a:latin typeface="Arial" panose="020B0604020202020204" pitchFamily="34" charset="0"/>
                <a:cs typeface="Arial" panose="020B0604020202020204" pitchFamily="34" charset="0"/>
              </a:rPr>
              <a:t>c-axis below 4 K in x = 0.75 sample and no presence of magnetic frustration.</a:t>
            </a:r>
          </a:p>
          <a:p>
            <a:r>
              <a:rPr lang="en-GB" b="1" dirty="0">
                <a:solidFill>
                  <a:srgbClr val="FF0000"/>
                </a:solidFill>
                <a:latin typeface="Arial" panose="020B0604020202020204" pitchFamily="34" charset="0"/>
                <a:cs typeface="Arial" panose="020B0604020202020204" pitchFamily="34" charset="0"/>
              </a:rPr>
              <a:t>In x=0.5 we have observed the magnetic diffuse scattering at 0.06 K.</a:t>
            </a:r>
          </a:p>
          <a:p>
            <a:endParaRPr lang="en-GB" b="1" dirty="0">
              <a:solidFill>
                <a:srgbClr val="FF0000"/>
              </a:solidFill>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511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07561-AF8C-32F6-2BEC-445E928B8006}"/>
              </a:ext>
            </a:extLst>
          </p:cNvPr>
          <p:cNvSpPr txBox="1"/>
          <p:nvPr/>
        </p:nvSpPr>
        <p:spPr>
          <a:xfrm>
            <a:off x="871869" y="1648047"/>
            <a:ext cx="10203712" cy="769441"/>
          </a:xfrm>
          <a:prstGeom prst="rect">
            <a:avLst/>
          </a:prstGeom>
          <a:noFill/>
        </p:spPr>
        <p:txBody>
          <a:bodyPr wrap="square" rtlCol="0">
            <a:spAutoFit/>
          </a:bodyPr>
          <a:lstStyle/>
          <a:p>
            <a:r>
              <a:rPr lang="en-GB" sz="4400" dirty="0">
                <a:solidFill>
                  <a:srgbClr val="0066CC"/>
                </a:solidFill>
                <a:latin typeface="Arial" panose="020B0604020202020204" pitchFamily="34" charset="0"/>
                <a:cs typeface="Arial" panose="020B0604020202020204" pitchFamily="34" charset="0"/>
              </a:rPr>
              <a:t>Thank you very much for your attention</a:t>
            </a:r>
          </a:p>
        </p:txBody>
      </p:sp>
      <p:pic>
        <p:nvPicPr>
          <p:cNvPr id="4" name="Picture 3">
            <a:extLst>
              <a:ext uri="{FF2B5EF4-FFF2-40B4-BE49-F238E27FC236}">
                <a16:creationId xmlns:a16="http://schemas.microsoft.com/office/drawing/2014/main" id="{BE916401-46EC-0426-082A-DB16A6379178}"/>
              </a:ext>
            </a:extLst>
          </p:cNvPr>
          <p:cNvPicPr>
            <a:picLocks noChangeAspect="1"/>
          </p:cNvPicPr>
          <p:nvPr/>
        </p:nvPicPr>
        <p:blipFill>
          <a:blip r:embed="rId2"/>
          <a:stretch>
            <a:fillRect/>
          </a:stretch>
        </p:blipFill>
        <p:spPr>
          <a:xfrm>
            <a:off x="800100" y="4754822"/>
            <a:ext cx="1381125" cy="1323975"/>
          </a:xfrm>
          <a:prstGeom prst="rect">
            <a:avLst/>
          </a:prstGeom>
        </p:spPr>
      </p:pic>
      <p:pic>
        <p:nvPicPr>
          <p:cNvPr id="6" name="Picture 5">
            <a:extLst>
              <a:ext uri="{FF2B5EF4-FFF2-40B4-BE49-F238E27FC236}">
                <a16:creationId xmlns:a16="http://schemas.microsoft.com/office/drawing/2014/main" id="{C387BDD1-43F6-3351-D27E-6394F5B5E6F8}"/>
              </a:ext>
            </a:extLst>
          </p:cNvPr>
          <p:cNvPicPr>
            <a:picLocks noChangeAspect="1"/>
          </p:cNvPicPr>
          <p:nvPr/>
        </p:nvPicPr>
        <p:blipFill>
          <a:blip r:embed="rId3"/>
          <a:stretch>
            <a:fillRect/>
          </a:stretch>
        </p:blipFill>
        <p:spPr>
          <a:xfrm>
            <a:off x="780047" y="2872620"/>
            <a:ext cx="1651995" cy="1567893"/>
          </a:xfrm>
          <a:prstGeom prst="rect">
            <a:avLst/>
          </a:prstGeom>
        </p:spPr>
      </p:pic>
      <p:pic>
        <p:nvPicPr>
          <p:cNvPr id="8" name="Picture 7">
            <a:extLst>
              <a:ext uri="{FF2B5EF4-FFF2-40B4-BE49-F238E27FC236}">
                <a16:creationId xmlns:a16="http://schemas.microsoft.com/office/drawing/2014/main" id="{F803B483-1A48-D3C0-B44C-F69F97AFDD4A}"/>
              </a:ext>
            </a:extLst>
          </p:cNvPr>
          <p:cNvPicPr>
            <a:picLocks noChangeAspect="1"/>
          </p:cNvPicPr>
          <p:nvPr/>
        </p:nvPicPr>
        <p:blipFill>
          <a:blip r:embed="rId4"/>
          <a:stretch>
            <a:fillRect/>
          </a:stretch>
        </p:blipFill>
        <p:spPr>
          <a:xfrm>
            <a:off x="4702855" y="4440513"/>
            <a:ext cx="1974672" cy="1650702"/>
          </a:xfrm>
          <a:prstGeom prst="rect">
            <a:avLst/>
          </a:prstGeom>
        </p:spPr>
      </p:pic>
      <p:pic>
        <p:nvPicPr>
          <p:cNvPr id="10" name="Picture 9">
            <a:extLst>
              <a:ext uri="{FF2B5EF4-FFF2-40B4-BE49-F238E27FC236}">
                <a16:creationId xmlns:a16="http://schemas.microsoft.com/office/drawing/2014/main" id="{28A7FD67-0D13-B21B-6725-3983A53B60FD}"/>
              </a:ext>
            </a:extLst>
          </p:cNvPr>
          <p:cNvPicPr>
            <a:picLocks noChangeAspect="1"/>
          </p:cNvPicPr>
          <p:nvPr/>
        </p:nvPicPr>
        <p:blipFill>
          <a:blip r:embed="rId5"/>
          <a:stretch>
            <a:fillRect/>
          </a:stretch>
        </p:blipFill>
        <p:spPr>
          <a:xfrm>
            <a:off x="4602079" y="2955745"/>
            <a:ext cx="5105400" cy="847725"/>
          </a:xfrm>
          <a:prstGeom prst="rect">
            <a:avLst/>
          </a:prstGeom>
        </p:spPr>
      </p:pic>
      <p:pic>
        <p:nvPicPr>
          <p:cNvPr id="12" name="Picture 11">
            <a:extLst>
              <a:ext uri="{FF2B5EF4-FFF2-40B4-BE49-F238E27FC236}">
                <a16:creationId xmlns:a16="http://schemas.microsoft.com/office/drawing/2014/main" id="{BF53914A-59D9-5528-072F-7FBD2F4C9A06}"/>
              </a:ext>
            </a:extLst>
          </p:cNvPr>
          <p:cNvPicPr>
            <a:picLocks noChangeAspect="1"/>
          </p:cNvPicPr>
          <p:nvPr/>
        </p:nvPicPr>
        <p:blipFill>
          <a:blip r:embed="rId6"/>
          <a:stretch>
            <a:fillRect/>
          </a:stretch>
        </p:blipFill>
        <p:spPr>
          <a:xfrm>
            <a:off x="7388393" y="4754822"/>
            <a:ext cx="2781300" cy="1095375"/>
          </a:xfrm>
          <a:prstGeom prst="rect">
            <a:avLst/>
          </a:prstGeom>
        </p:spPr>
      </p:pic>
    </p:spTree>
    <p:extLst>
      <p:ext uri="{BB962C8B-B14F-4D97-AF65-F5344CB8AC3E}">
        <p14:creationId xmlns:p14="http://schemas.microsoft.com/office/powerpoint/2010/main" val="1039933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0">
            <a:extLst>
              <a:ext uri="{FF2B5EF4-FFF2-40B4-BE49-F238E27FC236}">
                <a16:creationId xmlns:a16="http://schemas.microsoft.com/office/drawing/2014/main" id="{7345A6ED-06FB-CA1B-1FAB-343DA47E2DB2}"/>
              </a:ext>
            </a:extLst>
          </p:cNvPr>
          <p:cNvSpPr txBox="1"/>
          <p:nvPr/>
        </p:nvSpPr>
        <p:spPr>
          <a:xfrm>
            <a:off x="263236" y="147269"/>
            <a:ext cx="11510948" cy="646331"/>
          </a:xfrm>
          <a:prstGeom prst="rect">
            <a:avLst/>
          </a:prstGeom>
          <a:noFill/>
          <a:ln w="38100">
            <a:solidFill>
              <a:srgbClr val="0066CC"/>
            </a:solidFill>
          </a:ln>
        </p:spPr>
        <p:txBody>
          <a:bodyPr wrap="square" rtlCol="0">
            <a:spAutoFit/>
          </a:bodyPr>
          <a:lstStyle/>
          <a:p>
            <a:r>
              <a:rPr lang="en-US" sz="3600" b="1" dirty="0">
                <a:solidFill>
                  <a:srgbClr val="0066CC"/>
                </a:solidFill>
                <a:latin typeface="Arial" panose="020B0604020202020204" pitchFamily="34" charset="0"/>
                <a:cs typeface="Arial" panose="020B0604020202020204" pitchFamily="34" charset="0"/>
              </a:rPr>
              <a:t>High energy INS study on CeRh</a:t>
            </a:r>
            <a:r>
              <a:rPr lang="en-US" sz="3600" b="1" baseline="-25000" dirty="0">
                <a:solidFill>
                  <a:srgbClr val="0066CC"/>
                </a:solidFill>
                <a:latin typeface="Arial" panose="020B0604020202020204" pitchFamily="34" charset="0"/>
                <a:cs typeface="Arial" panose="020B0604020202020204" pitchFamily="34" charset="0"/>
              </a:rPr>
              <a:t>1-x</a:t>
            </a:r>
            <a:r>
              <a:rPr lang="en-US" sz="3600" b="1" dirty="0">
                <a:solidFill>
                  <a:srgbClr val="0066CC"/>
                </a:solidFill>
                <a:latin typeface="Arial" panose="020B0604020202020204" pitchFamily="34" charset="0"/>
                <a:cs typeface="Arial" panose="020B0604020202020204" pitchFamily="34" charset="0"/>
              </a:rPr>
              <a:t>Pd</a:t>
            </a:r>
            <a:r>
              <a:rPr lang="en-US" sz="3600" b="1" baseline="-25000" dirty="0">
                <a:solidFill>
                  <a:srgbClr val="0066CC"/>
                </a:solidFill>
                <a:latin typeface="Arial" panose="020B0604020202020204" pitchFamily="34" charset="0"/>
                <a:cs typeface="Arial" panose="020B0604020202020204" pitchFamily="34" charset="0"/>
              </a:rPr>
              <a:t>X</a:t>
            </a:r>
            <a:r>
              <a:rPr lang="en-US" sz="3600" b="1" dirty="0">
                <a:solidFill>
                  <a:srgbClr val="0066CC"/>
                </a:solidFill>
                <a:latin typeface="Arial" panose="020B0604020202020204" pitchFamily="34" charset="0"/>
                <a:cs typeface="Arial" panose="020B0604020202020204" pitchFamily="34" charset="0"/>
              </a:rPr>
              <a:t>Sn </a:t>
            </a:r>
            <a:endParaRPr lang="zh-CN" altLang="en-US" sz="3600" dirty="0">
              <a:solidFill>
                <a:srgbClr val="0066CC"/>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27F7448-C364-7DA0-E8B9-0609ACEE0E5E}"/>
              </a:ext>
            </a:extLst>
          </p:cNvPr>
          <p:cNvPicPr>
            <a:picLocks noChangeAspect="1"/>
          </p:cNvPicPr>
          <p:nvPr/>
        </p:nvPicPr>
        <p:blipFill rotWithShape="1">
          <a:blip r:embed="rId2"/>
          <a:srcRect l="9891" t="3998"/>
          <a:stretch/>
        </p:blipFill>
        <p:spPr>
          <a:xfrm>
            <a:off x="329513" y="1700464"/>
            <a:ext cx="4795123" cy="3680586"/>
          </a:xfrm>
          <a:prstGeom prst="rect">
            <a:avLst/>
          </a:prstGeom>
        </p:spPr>
      </p:pic>
      <p:sp>
        <p:nvSpPr>
          <p:cNvPr id="5" name="TextBox 4">
            <a:extLst>
              <a:ext uri="{FF2B5EF4-FFF2-40B4-BE49-F238E27FC236}">
                <a16:creationId xmlns:a16="http://schemas.microsoft.com/office/drawing/2014/main" id="{ADC519AA-1BED-96E1-3735-0AF308F1316C}"/>
              </a:ext>
            </a:extLst>
          </p:cNvPr>
          <p:cNvSpPr txBox="1"/>
          <p:nvPr/>
        </p:nvSpPr>
        <p:spPr>
          <a:xfrm>
            <a:off x="1654071" y="1062366"/>
            <a:ext cx="2974076" cy="646331"/>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MERLIN at ISIS</a:t>
            </a:r>
          </a:p>
          <a:p>
            <a:r>
              <a:rPr lang="en-GB" b="1" dirty="0">
                <a:solidFill>
                  <a:srgbClr val="FF0000"/>
                </a:solidFill>
                <a:latin typeface="Arial" panose="020B0604020202020204" pitchFamily="34" charset="0"/>
                <a:cs typeface="Arial" panose="020B0604020202020204" pitchFamily="34" charset="0"/>
              </a:rPr>
              <a:t>CeRh</a:t>
            </a:r>
            <a:r>
              <a:rPr lang="en-GB" b="1" baseline="-25000" dirty="0">
                <a:solidFill>
                  <a:srgbClr val="FF0000"/>
                </a:solidFill>
                <a:latin typeface="Arial" panose="020B0604020202020204" pitchFamily="34" charset="0"/>
                <a:cs typeface="Arial" panose="020B0604020202020204" pitchFamily="34" charset="0"/>
              </a:rPr>
              <a:t>1-x</a:t>
            </a:r>
            <a:r>
              <a:rPr lang="en-GB" b="1" dirty="0">
                <a:solidFill>
                  <a:srgbClr val="FF0000"/>
                </a:solidFill>
                <a:latin typeface="Arial" panose="020B0604020202020204" pitchFamily="34" charset="0"/>
                <a:cs typeface="Arial" panose="020B0604020202020204" pitchFamily="34" charset="0"/>
              </a:rPr>
              <a:t>Pd</a:t>
            </a:r>
            <a:r>
              <a:rPr lang="en-GB" b="1" baseline="-25000" dirty="0">
                <a:solidFill>
                  <a:srgbClr val="FF0000"/>
                </a:solidFill>
                <a:latin typeface="Arial" panose="020B0604020202020204" pitchFamily="34" charset="0"/>
                <a:cs typeface="Arial" panose="020B0604020202020204" pitchFamily="34" charset="0"/>
              </a:rPr>
              <a:t>X</a:t>
            </a:r>
            <a:r>
              <a:rPr lang="en-GB" b="1" dirty="0">
                <a:solidFill>
                  <a:srgbClr val="FF0000"/>
                </a:solidFill>
                <a:latin typeface="Arial" panose="020B0604020202020204" pitchFamily="34" charset="0"/>
                <a:cs typeface="Arial" panose="020B0604020202020204" pitchFamily="34" charset="0"/>
              </a:rPr>
              <a:t>Sn</a:t>
            </a:r>
          </a:p>
        </p:txBody>
      </p:sp>
      <p:sp>
        <p:nvSpPr>
          <p:cNvPr id="6" name="TextBox 5">
            <a:extLst>
              <a:ext uri="{FF2B5EF4-FFF2-40B4-BE49-F238E27FC236}">
                <a16:creationId xmlns:a16="http://schemas.microsoft.com/office/drawing/2014/main" id="{8E9792A8-E521-96AD-64C9-F288E1844F52}"/>
              </a:ext>
            </a:extLst>
          </p:cNvPr>
          <p:cNvSpPr txBox="1"/>
          <p:nvPr/>
        </p:nvSpPr>
        <p:spPr>
          <a:xfrm>
            <a:off x="681789" y="5381050"/>
            <a:ext cx="4307306"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solid black lines show the fit to the </a:t>
            </a:r>
          </a:p>
          <a:p>
            <a:r>
              <a:rPr lang="en-GB" dirty="0">
                <a:latin typeface="Arial" panose="020B0604020202020204" pitchFamily="34" charset="0"/>
                <a:cs typeface="Arial" panose="020B0604020202020204" pitchFamily="34" charset="0"/>
              </a:rPr>
              <a:t>Lorentzian functions. </a:t>
            </a:r>
          </a:p>
        </p:txBody>
      </p:sp>
      <p:pic>
        <p:nvPicPr>
          <p:cNvPr id="8" name="Picture 7">
            <a:extLst>
              <a:ext uri="{FF2B5EF4-FFF2-40B4-BE49-F238E27FC236}">
                <a16:creationId xmlns:a16="http://schemas.microsoft.com/office/drawing/2014/main" id="{C8AA7B74-3F9C-532E-A9B5-7CB134F391B1}"/>
              </a:ext>
            </a:extLst>
          </p:cNvPr>
          <p:cNvPicPr>
            <a:picLocks noChangeAspect="1"/>
          </p:cNvPicPr>
          <p:nvPr/>
        </p:nvPicPr>
        <p:blipFill rotWithShape="1">
          <a:blip r:embed="rId3"/>
          <a:srcRect t="3494" r="3045" b="1146"/>
          <a:stretch/>
        </p:blipFill>
        <p:spPr>
          <a:xfrm>
            <a:off x="5190841" y="1597747"/>
            <a:ext cx="3735739" cy="2876328"/>
          </a:xfrm>
          <a:prstGeom prst="rect">
            <a:avLst/>
          </a:prstGeom>
        </p:spPr>
      </p:pic>
      <p:sp>
        <p:nvSpPr>
          <p:cNvPr id="9" name="TextBox 8">
            <a:extLst>
              <a:ext uri="{FF2B5EF4-FFF2-40B4-BE49-F238E27FC236}">
                <a16:creationId xmlns:a16="http://schemas.microsoft.com/office/drawing/2014/main" id="{151AF6C6-8C9D-C7E8-18F9-89CC53F2E4E0}"/>
              </a:ext>
            </a:extLst>
          </p:cNvPr>
          <p:cNvSpPr txBox="1"/>
          <p:nvPr/>
        </p:nvSpPr>
        <p:spPr>
          <a:xfrm>
            <a:off x="5952705" y="1052826"/>
            <a:ext cx="2838369" cy="646331"/>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CEF analysis</a:t>
            </a:r>
          </a:p>
          <a:p>
            <a:r>
              <a:rPr lang="en-GB" b="1" dirty="0">
                <a:solidFill>
                  <a:srgbClr val="FF0000"/>
                </a:solidFill>
                <a:latin typeface="Arial" panose="020B0604020202020204" pitchFamily="34" charset="0"/>
                <a:cs typeface="Arial" panose="020B0604020202020204" pitchFamily="34" charset="0"/>
              </a:rPr>
              <a:t>CeRh</a:t>
            </a:r>
            <a:r>
              <a:rPr lang="en-GB" b="1" baseline="-25000" dirty="0">
                <a:solidFill>
                  <a:srgbClr val="FF0000"/>
                </a:solidFill>
                <a:latin typeface="Arial" panose="020B0604020202020204" pitchFamily="34" charset="0"/>
                <a:cs typeface="Arial" panose="020B0604020202020204" pitchFamily="34" charset="0"/>
              </a:rPr>
              <a:t>1-x</a:t>
            </a:r>
            <a:r>
              <a:rPr lang="en-GB" b="1" dirty="0">
                <a:solidFill>
                  <a:srgbClr val="FF0000"/>
                </a:solidFill>
                <a:latin typeface="Arial" panose="020B0604020202020204" pitchFamily="34" charset="0"/>
                <a:cs typeface="Arial" panose="020B0604020202020204" pitchFamily="34" charset="0"/>
              </a:rPr>
              <a:t>Pd</a:t>
            </a:r>
            <a:r>
              <a:rPr lang="en-GB" b="1" baseline="-25000" dirty="0">
                <a:solidFill>
                  <a:srgbClr val="FF0000"/>
                </a:solidFill>
                <a:latin typeface="Arial" panose="020B0604020202020204" pitchFamily="34" charset="0"/>
                <a:cs typeface="Arial" panose="020B0604020202020204" pitchFamily="34" charset="0"/>
              </a:rPr>
              <a:t>X</a:t>
            </a:r>
            <a:r>
              <a:rPr lang="en-GB" b="1" dirty="0">
                <a:solidFill>
                  <a:srgbClr val="FF0000"/>
                </a:solidFill>
                <a:latin typeface="Arial" panose="020B0604020202020204" pitchFamily="34" charset="0"/>
                <a:cs typeface="Arial" panose="020B0604020202020204" pitchFamily="34" charset="0"/>
              </a:rPr>
              <a:t>Sn  x=0.5</a:t>
            </a:r>
          </a:p>
        </p:txBody>
      </p:sp>
      <p:pic>
        <p:nvPicPr>
          <p:cNvPr id="11" name="Picture 10">
            <a:extLst>
              <a:ext uri="{FF2B5EF4-FFF2-40B4-BE49-F238E27FC236}">
                <a16:creationId xmlns:a16="http://schemas.microsoft.com/office/drawing/2014/main" id="{75D93B7C-7564-26DB-C61C-F3BD31F69F82}"/>
              </a:ext>
            </a:extLst>
          </p:cNvPr>
          <p:cNvPicPr>
            <a:picLocks noChangeAspect="1"/>
          </p:cNvPicPr>
          <p:nvPr/>
        </p:nvPicPr>
        <p:blipFill>
          <a:blip r:embed="rId4"/>
          <a:stretch>
            <a:fillRect/>
          </a:stretch>
        </p:blipFill>
        <p:spPr>
          <a:xfrm>
            <a:off x="8992786" y="1752813"/>
            <a:ext cx="2974076" cy="2902175"/>
          </a:xfrm>
          <a:prstGeom prst="rect">
            <a:avLst/>
          </a:prstGeom>
        </p:spPr>
      </p:pic>
      <p:pic>
        <p:nvPicPr>
          <p:cNvPr id="13" name="Picture 12">
            <a:extLst>
              <a:ext uri="{FF2B5EF4-FFF2-40B4-BE49-F238E27FC236}">
                <a16:creationId xmlns:a16="http://schemas.microsoft.com/office/drawing/2014/main" id="{98BA4010-CA35-1E8A-1023-A394097DECDD}"/>
              </a:ext>
            </a:extLst>
          </p:cNvPr>
          <p:cNvPicPr>
            <a:picLocks noChangeAspect="1"/>
          </p:cNvPicPr>
          <p:nvPr/>
        </p:nvPicPr>
        <p:blipFill rotWithShape="1">
          <a:blip r:embed="rId5"/>
          <a:srcRect r="6611"/>
          <a:stretch/>
        </p:blipFill>
        <p:spPr>
          <a:xfrm>
            <a:off x="5049254" y="5058119"/>
            <a:ext cx="4022557" cy="430731"/>
          </a:xfrm>
          <a:prstGeom prst="rect">
            <a:avLst/>
          </a:prstGeom>
        </p:spPr>
      </p:pic>
      <p:sp>
        <p:nvSpPr>
          <p:cNvPr id="14" name="TextBox 13">
            <a:extLst>
              <a:ext uri="{FF2B5EF4-FFF2-40B4-BE49-F238E27FC236}">
                <a16:creationId xmlns:a16="http://schemas.microsoft.com/office/drawing/2014/main" id="{5799F658-F3FD-C6ED-4ADF-AE981E15F96A}"/>
              </a:ext>
            </a:extLst>
          </p:cNvPr>
          <p:cNvSpPr txBox="1"/>
          <p:nvPr/>
        </p:nvSpPr>
        <p:spPr>
          <a:xfrm>
            <a:off x="5678772" y="4635540"/>
            <a:ext cx="297407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Ce point symmetry is C</a:t>
            </a:r>
            <a:r>
              <a:rPr lang="en-GB" baseline="-25000" dirty="0">
                <a:latin typeface="Arial" panose="020B0604020202020204" pitchFamily="34" charset="0"/>
                <a:cs typeface="Arial" panose="020B0604020202020204" pitchFamily="34" charset="0"/>
              </a:rPr>
              <a:t>2v</a:t>
            </a:r>
          </a:p>
        </p:txBody>
      </p:sp>
      <p:sp>
        <p:nvSpPr>
          <p:cNvPr id="15" name="TextBox 14">
            <a:extLst>
              <a:ext uri="{FF2B5EF4-FFF2-40B4-BE49-F238E27FC236}">
                <a16:creationId xmlns:a16="http://schemas.microsoft.com/office/drawing/2014/main" id="{8622FADE-B91C-C831-7550-24633C81CA81}"/>
              </a:ext>
            </a:extLst>
          </p:cNvPr>
          <p:cNvSpPr txBox="1"/>
          <p:nvPr/>
        </p:nvSpPr>
        <p:spPr>
          <a:xfrm>
            <a:off x="5341371" y="5381050"/>
            <a:ext cx="4491790" cy="923330"/>
          </a:xfrm>
          <a:prstGeom prst="rect">
            <a:avLst/>
          </a:prstGeom>
          <a:noFill/>
        </p:spPr>
        <p:txBody>
          <a:bodyPr wrap="square" rtlCol="0">
            <a:spAutoFit/>
          </a:bodyPr>
          <a:lstStyle/>
          <a:p>
            <a:r>
              <a:rPr lang="en-GB" dirty="0"/>
              <a:t>B</a:t>
            </a:r>
            <a:r>
              <a:rPr lang="en-GB" baseline="-25000" dirty="0"/>
              <a:t>2</a:t>
            </a:r>
            <a:r>
              <a:rPr lang="en-GB" baseline="30000" dirty="0"/>
              <a:t>0</a:t>
            </a:r>
            <a:r>
              <a:rPr lang="en-GB" dirty="0"/>
              <a:t> = – 1.01, B</a:t>
            </a:r>
            <a:r>
              <a:rPr lang="en-GB" baseline="-25000" dirty="0"/>
              <a:t>2</a:t>
            </a:r>
            <a:r>
              <a:rPr lang="en-GB" baseline="30000" dirty="0"/>
              <a:t>2</a:t>
            </a:r>
            <a:r>
              <a:rPr lang="en-GB" dirty="0"/>
              <a:t> = 0.244, B</a:t>
            </a:r>
            <a:r>
              <a:rPr lang="en-GB" baseline="-25000" dirty="0"/>
              <a:t>4</a:t>
            </a:r>
            <a:r>
              <a:rPr lang="en-GB" baseline="30000" dirty="0"/>
              <a:t>0</a:t>
            </a:r>
            <a:r>
              <a:rPr lang="en-GB" dirty="0"/>
              <a:t> = – 0.017, </a:t>
            </a:r>
          </a:p>
          <a:p>
            <a:r>
              <a:rPr lang="en-GB" dirty="0"/>
              <a:t>B</a:t>
            </a:r>
            <a:r>
              <a:rPr lang="en-GB" baseline="-25000" dirty="0"/>
              <a:t>4</a:t>
            </a:r>
            <a:r>
              <a:rPr lang="en-GB" baseline="30000" dirty="0"/>
              <a:t>2</a:t>
            </a:r>
            <a:r>
              <a:rPr lang="en-GB" dirty="0"/>
              <a:t> = – 0.222 and B</a:t>
            </a:r>
            <a:r>
              <a:rPr lang="en-GB" baseline="-25000" dirty="0"/>
              <a:t>44</a:t>
            </a:r>
            <a:r>
              <a:rPr lang="en-GB" dirty="0"/>
              <a:t> = 0.159 (</a:t>
            </a:r>
            <a:r>
              <a:rPr lang="en-GB" dirty="0" err="1"/>
              <a:t>meV</a:t>
            </a:r>
            <a:r>
              <a:rPr lang="en-GB" dirty="0"/>
              <a:t>)</a:t>
            </a:r>
          </a:p>
          <a:p>
            <a:r>
              <a:rPr lang="en-GB" dirty="0"/>
              <a:t> </a:t>
            </a:r>
          </a:p>
        </p:txBody>
      </p:sp>
      <p:grpSp>
        <p:nvGrpSpPr>
          <p:cNvPr id="22" name="Group 21">
            <a:extLst>
              <a:ext uri="{FF2B5EF4-FFF2-40B4-BE49-F238E27FC236}">
                <a16:creationId xmlns:a16="http://schemas.microsoft.com/office/drawing/2014/main" id="{BCD60ED6-AF00-DED3-E136-D4E97D3DE5FD}"/>
              </a:ext>
            </a:extLst>
          </p:cNvPr>
          <p:cNvGrpSpPr/>
          <p:nvPr/>
        </p:nvGrpSpPr>
        <p:grpSpPr>
          <a:xfrm>
            <a:off x="5324679" y="6236094"/>
            <a:ext cx="4015189" cy="276225"/>
            <a:chOff x="5324679" y="6236094"/>
            <a:chExt cx="4015189" cy="276225"/>
          </a:xfrm>
        </p:grpSpPr>
        <p:pic>
          <p:nvPicPr>
            <p:cNvPr id="19" name="Picture 18">
              <a:extLst>
                <a:ext uri="{FF2B5EF4-FFF2-40B4-BE49-F238E27FC236}">
                  <a16:creationId xmlns:a16="http://schemas.microsoft.com/office/drawing/2014/main" id="{2C771782-5C1A-CDAF-63F2-5E95183CFFB4}"/>
                </a:ext>
              </a:extLst>
            </p:cNvPr>
            <p:cNvPicPr>
              <a:picLocks noChangeAspect="1"/>
            </p:cNvPicPr>
            <p:nvPr/>
          </p:nvPicPr>
          <p:blipFill rotWithShape="1">
            <a:blip r:embed="rId6"/>
            <a:srcRect t="19062"/>
            <a:stretch/>
          </p:blipFill>
          <p:spPr>
            <a:xfrm>
              <a:off x="5324679" y="6242493"/>
              <a:ext cx="1876425" cy="269826"/>
            </a:xfrm>
            <a:prstGeom prst="rect">
              <a:avLst/>
            </a:prstGeom>
          </p:spPr>
        </p:pic>
        <p:pic>
          <p:nvPicPr>
            <p:cNvPr id="21" name="Picture 20">
              <a:extLst>
                <a:ext uri="{FF2B5EF4-FFF2-40B4-BE49-F238E27FC236}">
                  <a16:creationId xmlns:a16="http://schemas.microsoft.com/office/drawing/2014/main" id="{43D1B826-254C-C247-284C-A544EF4875F4}"/>
                </a:ext>
              </a:extLst>
            </p:cNvPr>
            <p:cNvPicPr>
              <a:picLocks noChangeAspect="1"/>
            </p:cNvPicPr>
            <p:nvPr/>
          </p:nvPicPr>
          <p:blipFill>
            <a:blip r:embed="rId7"/>
            <a:stretch>
              <a:fillRect/>
            </a:stretch>
          </p:blipFill>
          <p:spPr>
            <a:xfrm>
              <a:off x="7149118" y="6236094"/>
              <a:ext cx="2190750" cy="276225"/>
            </a:xfrm>
            <a:prstGeom prst="rect">
              <a:avLst/>
            </a:prstGeom>
          </p:spPr>
        </p:pic>
      </p:grpSp>
      <p:pic>
        <p:nvPicPr>
          <p:cNvPr id="24" name="Picture 23">
            <a:extLst>
              <a:ext uri="{FF2B5EF4-FFF2-40B4-BE49-F238E27FC236}">
                <a16:creationId xmlns:a16="http://schemas.microsoft.com/office/drawing/2014/main" id="{44DD24F2-91F7-07BD-912A-F9A6DB14526B}"/>
              </a:ext>
            </a:extLst>
          </p:cNvPr>
          <p:cNvPicPr>
            <a:picLocks noChangeAspect="1"/>
          </p:cNvPicPr>
          <p:nvPr/>
        </p:nvPicPr>
        <p:blipFill>
          <a:blip r:embed="rId8"/>
          <a:stretch>
            <a:fillRect/>
          </a:stretch>
        </p:blipFill>
        <p:spPr>
          <a:xfrm>
            <a:off x="9363928" y="5399853"/>
            <a:ext cx="2463038" cy="442862"/>
          </a:xfrm>
          <a:prstGeom prst="rect">
            <a:avLst/>
          </a:prstGeom>
        </p:spPr>
      </p:pic>
      <p:sp>
        <p:nvSpPr>
          <p:cNvPr id="25" name="Rectangle 24">
            <a:extLst>
              <a:ext uri="{FF2B5EF4-FFF2-40B4-BE49-F238E27FC236}">
                <a16:creationId xmlns:a16="http://schemas.microsoft.com/office/drawing/2014/main" id="{374C1DD8-6E72-0635-F4D1-7CA7E3A67E9E}"/>
              </a:ext>
            </a:extLst>
          </p:cNvPr>
          <p:cNvSpPr/>
          <p:nvPr/>
        </p:nvSpPr>
        <p:spPr>
          <a:xfrm>
            <a:off x="5184795" y="954505"/>
            <a:ext cx="6910952" cy="575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0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B7F13-F0FA-48DE-A7FC-38FF1C9389B0}"/>
              </a:ext>
            </a:extLst>
          </p:cNvPr>
          <p:cNvPicPr>
            <a:picLocks noChangeAspect="1"/>
          </p:cNvPicPr>
          <p:nvPr/>
        </p:nvPicPr>
        <p:blipFill>
          <a:blip r:embed="rId2"/>
          <a:stretch>
            <a:fillRect/>
          </a:stretch>
        </p:blipFill>
        <p:spPr>
          <a:xfrm>
            <a:off x="679172" y="2237221"/>
            <a:ext cx="7509600" cy="3706379"/>
          </a:xfrm>
          <a:prstGeom prst="rect">
            <a:avLst/>
          </a:prstGeom>
        </p:spPr>
      </p:pic>
      <p:sp>
        <p:nvSpPr>
          <p:cNvPr id="4" name="TextBox 3">
            <a:extLst>
              <a:ext uri="{FF2B5EF4-FFF2-40B4-BE49-F238E27FC236}">
                <a16:creationId xmlns:a16="http://schemas.microsoft.com/office/drawing/2014/main" id="{07A53F58-81FA-40F5-AD41-6555BE723F1E}"/>
              </a:ext>
            </a:extLst>
          </p:cNvPr>
          <p:cNvSpPr txBox="1"/>
          <p:nvPr/>
        </p:nvSpPr>
        <p:spPr>
          <a:xfrm>
            <a:off x="3458240" y="1906858"/>
            <a:ext cx="1951464"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(1/3, 2/3  0)</a:t>
            </a:r>
          </a:p>
        </p:txBody>
      </p:sp>
      <p:sp>
        <p:nvSpPr>
          <p:cNvPr id="5" name="TextBox 209">
            <a:extLst>
              <a:ext uri="{FF2B5EF4-FFF2-40B4-BE49-F238E27FC236}">
                <a16:creationId xmlns:a16="http://schemas.microsoft.com/office/drawing/2014/main" id="{92AFF3BF-6D7C-4FAE-B828-0F5D1018AAD9}"/>
              </a:ext>
            </a:extLst>
          </p:cNvPr>
          <p:cNvSpPr txBox="1"/>
          <p:nvPr/>
        </p:nvSpPr>
        <p:spPr>
          <a:xfrm>
            <a:off x="158848" y="55133"/>
            <a:ext cx="11938000" cy="584775"/>
          </a:xfrm>
          <a:prstGeom prst="rect">
            <a:avLst/>
          </a:prstGeom>
          <a:noFill/>
          <a:ln w="38100">
            <a:solidFill>
              <a:srgbClr val="0066CC"/>
            </a:solidFill>
          </a:ln>
        </p:spPr>
        <p:txBody>
          <a:bodyPr wrap="square" rtlCol="0">
            <a:spAutoFit/>
          </a:bodyPr>
          <a:lstStyle/>
          <a:p>
            <a:r>
              <a:rPr lang="en-GB" altLang="zh-CN" sz="3200" b="1" dirty="0">
                <a:solidFill>
                  <a:srgbClr val="0033CC"/>
                </a:solidFill>
                <a:latin typeface="Arial" panose="020B0604020202020204" pitchFamily="34" charset="0"/>
                <a:cs typeface="Arial" pitchFamily="34" charset="0"/>
              </a:rPr>
              <a:t>Muon site from dipolar </a:t>
            </a:r>
            <a:r>
              <a:rPr lang="en-GB" sz="3200" b="1" dirty="0">
                <a:solidFill>
                  <a:srgbClr val="0033CC"/>
                </a:solidFill>
                <a:latin typeface="Arial" panose="020B0604020202020204" pitchFamily="34" charset="0"/>
                <a:cs typeface="Arial" panose="020B0604020202020204" pitchFamily="34" charset="0"/>
              </a:rPr>
              <a:t>dipolar coupling</a:t>
            </a:r>
            <a:endParaRPr lang="en-GB" altLang="zh-CN" sz="3200" b="1" dirty="0">
              <a:solidFill>
                <a:srgbClr val="0033CC"/>
              </a:solidFill>
              <a:latin typeface="Arial" panose="020B0604020202020204" pitchFamily="34" charset="0"/>
              <a:cs typeface="Arial" pitchFamily="34" charset="0"/>
            </a:endParaRPr>
          </a:p>
        </p:txBody>
      </p:sp>
      <p:sp>
        <p:nvSpPr>
          <p:cNvPr id="7" name="TextBox 6">
            <a:extLst>
              <a:ext uri="{FF2B5EF4-FFF2-40B4-BE49-F238E27FC236}">
                <a16:creationId xmlns:a16="http://schemas.microsoft.com/office/drawing/2014/main" id="{01D81E79-04C3-4BA8-9C4C-303C0A3D5B5E}"/>
              </a:ext>
            </a:extLst>
          </p:cNvPr>
          <p:cNvSpPr txBox="1"/>
          <p:nvPr/>
        </p:nvSpPr>
        <p:spPr>
          <a:xfrm>
            <a:off x="6278136" y="1518042"/>
            <a:ext cx="6110868" cy="923330"/>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A. SCHENCK et al,</a:t>
            </a:r>
          </a:p>
          <a:p>
            <a:r>
              <a:rPr lang="en-GB" dirty="0">
                <a:latin typeface="Arial" panose="020B0604020202020204" pitchFamily="34" charset="0"/>
                <a:cs typeface="Arial" panose="020B0604020202020204" pitchFamily="34" charset="0"/>
              </a:rPr>
              <a:t>Journal of the Physical Society of Japan  </a:t>
            </a:r>
          </a:p>
          <a:p>
            <a:r>
              <a:rPr lang="en-GB" dirty="0">
                <a:latin typeface="Arial" panose="020B0604020202020204" pitchFamily="34" charset="0"/>
                <a:cs typeface="Arial" panose="020B0604020202020204" pitchFamily="34" charset="0"/>
              </a:rPr>
              <a:t>73, 3099 (2004)</a:t>
            </a:r>
          </a:p>
        </p:txBody>
      </p:sp>
    </p:spTree>
    <p:extLst>
      <p:ext uri="{BB962C8B-B14F-4D97-AF65-F5344CB8AC3E}">
        <p14:creationId xmlns:p14="http://schemas.microsoft.com/office/powerpoint/2010/main" val="1374663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8269B-27EC-483F-9EA0-AE3BEFD3BB48}"/>
              </a:ext>
            </a:extLst>
          </p:cNvPr>
          <p:cNvPicPr>
            <a:picLocks noChangeAspect="1"/>
          </p:cNvPicPr>
          <p:nvPr/>
        </p:nvPicPr>
        <p:blipFill>
          <a:blip r:embed="rId2"/>
          <a:stretch>
            <a:fillRect/>
          </a:stretch>
        </p:blipFill>
        <p:spPr>
          <a:xfrm>
            <a:off x="0" y="545367"/>
            <a:ext cx="5467350" cy="5348495"/>
          </a:xfrm>
          <a:prstGeom prst="rect">
            <a:avLst/>
          </a:prstGeom>
        </p:spPr>
      </p:pic>
      <p:pic>
        <p:nvPicPr>
          <p:cNvPr id="5" name="Picture 4">
            <a:extLst>
              <a:ext uri="{FF2B5EF4-FFF2-40B4-BE49-F238E27FC236}">
                <a16:creationId xmlns:a16="http://schemas.microsoft.com/office/drawing/2014/main" id="{3A12DA5D-8540-4D2B-A1BF-1E8AA168206A}"/>
              </a:ext>
            </a:extLst>
          </p:cNvPr>
          <p:cNvPicPr>
            <a:picLocks noChangeAspect="1"/>
          </p:cNvPicPr>
          <p:nvPr/>
        </p:nvPicPr>
        <p:blipFill>
          <a:blip r:embed="rId3"/>
          <a:stretch>
            <a:fillRect/>
          </a:stretch>
        </p:blipFill>
        <p:spPr>
          <a:xfrm>
            <a:off x="4707036" y="273131"/>
            <a:ext cx="4692891" cy="3219615"/>
          </a:xfrm>
          <a:prstGeom prst="rect">
            <a:avLst/>
          </a:prstGeom>
        </p:spPr>
      </p:pic>
      <p:pic>
        <p:nvPicPr>
          <p:cNvPr id="7" name="Picture 6">
            <a:extLst>
              <a:ext uri="{FF2B5EF4-FFF2-40B4-BE49-F238E27FC236}">
                <a16:creationId xmlns:a16="http://schemas.microsoft.com/office/drawing/2014/main" id="{4CBC8364-774D-4BF8-A669-38CC60B2A2D2}"/>
              </a:ext>
            </a:extLst>
          </p:cNvPr>
          <p:cNvPicPr>
            <a:picLocks noChangeAspect="1"/>
          </p:cNvPicPr>
          <p:nvPr/>
        </p:nvPicPr>
        <p:blipFill>
          <a:blip r:embed="rId4"/>
          <a:stretch>
            <a:fillRect/>
          </a:stretch>
        </p:blipFill>
        <p:spPr>
          <a:xfrm>
            <a:off x="5660771" y="3808415"/>
            <a:ext cx="2785423" cy="2823348"/>
          </a:xfrm>
          <a:prstGeom prst="rect">
            <a:avLst/>
          </a:prstGeom>
        </p:spPr>
      </p:pic>
      <p:pic>
        <p:nvPicPr>
          <p:cNvPr id="9" name="Picture 8">
            <a:extLst>
              <a:ext uri="{FF2B5EF4-FFF2-40B4-BE49-F238E27FC236}">
                <a16:creationId xmlns:a16="http://schemas.microsoft.com/office/drawing/2014/main" id="{FBD8A2B8-E952-448F-9222-E22F400A1C09}"/>
              </a:ext>
            </a:extLst>
          </p:cNvPr>
          <p:cNvPicPr>
            <a:picLocks noChangeAspect="1"/>
          </p:cNvPicPr>
          <p:nvPr/>
        </p:nvPicPr>
        <p:blipFill>
          <a:blip r:embed="rId5"/>
          <a:stretch>
            <a:fillRect/>
          </a:stretch>
        </p:blipFill>
        <p:spPr>
          <a:xfrm>
            <a:off x="8337521" y="4162926"/>
            <a:ext cx="3325793" cy="1252122"/>
          </a:xfrm>
          <a:prstGeom prst="rect">
            <a:avLst/>
          </a:prstGeom>
        </p:spPr>
      </p:pic>
    </p:spTree>
    <p:extLst>
      <p:ext uri="{BB962C8B-B14F-4D97-AF65-F5344CB8AC3E}">
        <p14:creationId xmlns:p14="http://schemas.microsoft.com/office/powerpoint/2010/main" val="276869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264FE-50E3-2739-8FF2-51600D25168B}"/>
              </a:ext>
            </a:extLst>
          </p:cNvPr>
          <p:cNvSpPr txBox="1"/>
          <p:nvPr/>
        </p:nvSpPr>
        <p:spPr>
          <a:xfrm>
            <a:off x="342899" y="120650"/>
            <a:ext cx="11458575" cy="5909310"/>
          </a:xfrm>
          <a:prstGeom prst="rect">
            <a:avLst/>
          </a:prstGeom>
          <a:noFill/>
        </p:spPr>
        <p:txBody>
          <a:bodyPr wrap="square">
            <a:spAutoFit/>
          </a:bodyPr>
          <a:lstStyle/>
          <a:p>
            <a:pPr eaLnBrk="1" hangingPunct="1">
              <a:defRPr/>
            </a:pPr>
            <a:r>
              <a:rPr lang="en-GB" sz="3600" b="1" dirty="0">
                <a:solidFill>
                  <a:srgbClr val="0000FF"/>
                </a:solidFill>
                <a:latin typeface="Arial" panose="020B0604020202020204" pitchFamily="34" charset="0"/>
              </a:rPr>
              <a:t>Outline</a:t>
            </a:r>
            <a:r>
              <a:rPr lang="en-GB" sz="3600" b="1" dirty="0">
                <a:solidFill>
                  <a:srgbClr val="0066FF"/>
                </a:solidFill>
                <a:latin typeface="Arial" panose="020B0604020202020204" pitchFamily="34" charset="0"/>
              </a:rPr>
              <a:t> </a:t>
            </a:r>
          </a:p>
          <a:p>
            <a:pPr eaLnBrk="1" hangingPunct="1">
              <a:defRPr/>
            </a:pPr>
            <a:endParaRPr lang="en-GB" sz="2400" b="1" dirty="0">
              <a:latin typeface="Times New Roman" pitchFamily="18" charset="0"/>
              <a:cs typeface="Times New Roman" pitchFamily="18" charset="0"/>
            </a:endParaRPr>
          </a:p>
          <a:p>
            <a:pPr marL="342900" indent="-342900">
              <a:buFont typeface="Wingdings" panose="05000000000000000000" pitchFamily="2" charset="2"/>
              <a:buChar char="Ø"/>
              <a:defRPr/>
            </a:pPr>
            <a:r>
              <a:rPr lang="en-GB" sz="2800" b="1" dirty="0">
                <a:solidFill>
                  <a:srgbClr val="002060"/>
                </a:solidFill>
                <a:latin typeface="Arial" panose="020B0604020202020204" pitchFamily="34" charset="0"/>
              </a:rPr>
              <a:t>Introduction</a:t>
            </a:r>
          </a:p>
          <a:p>
            <a:pPr marL="514350" indent="-514350">
              <a:buFontTx/>
              <a:buAutoNum type="romanUcPeriod"/>
              <a:defRPr/>
            </a:pPr>
            <a:endParaRPr lang="en-GB" sz="2800" b="1" dirty="0">
              <a:solidFill>
                <a:srgbClr val="002060"/>
              </a:solidFill>
              <a:latin typeface="Arial" panose="020B0604020202020204" pitchFamily="34" charset="0"/>
            </a:endParaRPr>
          </a:p>
          <a:p>
            <a:pPr marL="342900" indent="-342900">
              <a:buFont typeface="Wingdings" panose="05000000000000000000" pitchFamily="2" charset="2"/>
              <a:buChar char="Ø"/>
              <a:defRPr/>
            </a:pPr>
            <a:r>
              <a:rPr lang="en-GB" sz="2800" b="1" dirty="0">
                <a:solidFill>
                  <a:srgbClr val="002060"/>
                </a:solidFill>
                <a:latin typeface="Arial" panose="020B0604020202020204" pitchFamily="34" charset="0"/>
              </a:rPr>
              <a:t>Experimental investigations on CeRh</a:t>
            </a:r>
            <a:r>
              <a:rPr lang="en-GB" sz="2800" b="1" baseline="-25000" dirty="0">
                <a:solidFill>
                  <a:srgbClr val="002060"/>
                </a:solidFill>
                <a:latin typeface="Arial" panose="020B0604020202020204" pitchFamily="34" charset="0"/>
              </a:rPr>
              <a:t>1-x</a:t>
            </a:r>
            <a:r>
              <a:rPr lang="en-GB" sz="2800" b="1" dirty="0">
                <a:solidFill>
                  <a:srgbClr val="002060"/>
                </a:solidFill>
                <a:latin typeface="Arial" panose="020B0604020202020204" pitchFamily="34" charset="0"/>
              </a:rPr>
              <a:t>Pd</a:t>
            </a:r>
            <a:r>
              <a:rPr lang="en-GB" sz="2800" b="1" baseline="-25000" dirty="0">
                <a:solidFill>
                  <a:srgbClr val="002060"/>
                </a:solidFill>
                <a:latin typeface="Arial" panose="020B0604020202020204" pitchFamily="34" charset="0"/>
              </a:rPr>
              <a:t>x</a:t>
            </a:r>
            <a:r>
              <a:rPr lang="en-GB" sz="2800" b="1" dirty="0">
                <a:solidFill>
                  <a:srgbClr val="002060"/>
                </a:solidFill>
                <a:latin typeface="Arial" panose="020B0604020202020204" pitchFamily="34" charset="0"/>
              </a:rPr>
              <a:t>Sn</a:t>
            </a:r>
          </a:p>
          <a:p>
            <a:pPr lvl="2">
              <a:defRPr/>
            </a:pPr>
            <a:r>
              <a:rPr lang="en-GB" sz="2800" b="1" dirty="0">
                <a:solidFill>
                  <a:srgbClr val="002060"/>
                </a:solidFill>
                <a:latin typeface="Arial" panose="020B0604020202020204" pitchFamily="34" charset="0"/>
              </a:rPr>
              <a:t>Structural and Physical properties</a:t>
            </a:r>
          </a:p>
          <a:p>
            <a:pPr lvl="2">
              <a:defRPr/>
            </a:pPr>
            <a:r>
              <a:rPr lang="en-GB" sz="2800" b="1" dirty="0">
                <a:solidFill>
                  <a:schemeClr val="accent2">
                    <a:lumMod val="75000"/>
                  </a:schemeClr>
                </a:solidFill>
                <a:latin typeface="Arial" panose="020B0604020202020204" pitchFamily="34" charset="0"/>
              </a:rPr>
              <a:t>Muon spin rotation and relaxation study</a:t>
            </a:r>
          </a:p>
          <a:p>
            <a:pPr eaLnBrk="1" hangingPunct="1">
              <a:defRPr/>
            </a:pPr>
            <a:r>
              <a:rPr lang="en-GB" sz="2800" b="1" dirty="0">
                <a:solidFill>
                  <a:srgbClr val="009999"/>
                </a:solidFill>
                <a:latin typeface="Arial" panose="020B0604020202020204" pitchFamily="34" charset="0"/>
              </a:rPr>
              <a:t>      	Inelastic neutron scattering (INS)</a:t>
            </a:r>
          </a:p>
          <a:p>
            <a:pPr eaLnBrk="1" hangingPunct="1">
              <a:defRPr/>
            </a:pPr>
            <a:r>
              <a:rPr lang="en-GB" sz="2800" b="1" dirty="0">
                <a:solidFill>
                  <a:srgbClr val="009999"/>
                </a:solidFill>
                <a:latin typeface="Arial" panose="020B0604020202020204" pitchFamily="34" charset="0"/>
              </a:rPr>
              <a:t>      	</a:t>
            </a:r>
            <a:r>
              <a:rPr lang="en-GB" sz="2800" b="1" dirty="0">
                <a:solidFill>
                  <a:srgbClr val="009900"/>
                </a:solidFill>
                <a:latin typeface="Arial" panose="020B0604020202020204" pitchFamily="34" charset="0"/>
                <a:sym typeface="Symbol"/>
              </a:rPr>
              <a:t>Neutron powder diffraction study </a:t>
            </a:r>
          </a:p>
          <a:p>
            <a:pPr eaLnBrk="1" hangingPunct="1">
              <a:defRPr/>
            </a:pPr>
            <a:endParaRPr lang="en-GB" sz="2800" b="1" dirty="0">
              <a:solidFill>
                <a:srgbClr val="FF0000"/>
              </a:solidFill>
              <a:latin typeface="Arial" panose="020B0604020202020204" pitchFamily="34" charset="0"/>
            </a:endParaRPr>
          </a:p>
          <a:p>
            <a:pPr marL="342900" indent="-342900">
              <a:buFont typeface="Wingdings" panose="05000000000000000000" pitchFamily="2" charset="2"/>
              <a:buChar char="Ø"/>
              <a:defRPr/>
            </a:pPr>
            <a:r>
              <a:rPr lang="en-GB" sz="2800" b="1" dirty="0">
                <a:latin typeface="Arial" panose="020B0604020202020204" pitchFamily="34" charset="0"/>
              </a:rPr>
              <a:t>Conclusions</a:t>
            </a:r>
          </a:p>
          <a:p>
            <a:pPr eaLnBrk="1" hangingPunct="1">
              <a:defRPr/>
            </a:pPr>
            <a:endParaRPr lang="en-GB" sz="2400" b="1" dirty="0">
              <a:solidFill>
                <a:srgbClr val="FF0000"/>
              </a:solidFill>
              <a:latin typeface="Times New Roman" pitchFamily="18" charset="0"/>
              <a:cs typeface="Times New Roman" pitchFamily="18" charset="0"/>
            </a:endParaRPr>
          </a:p>
          <a:p>
            <a:pPr eaLnBrk="1" hangingPunct="1">
              <a:defRPr/>
            </a:pPr>
            <a:endParaRPr lang="en-GB" sz="2400" b="1" dirty="0">
              <a:solidFill>
                <a:srgbClr val="FF0000"/>
              </a:solidFill>
              <a:latin typeface="Times New Roman" pitchFamily="18" charset="0"/>
              <a:cs typeface="Times New Roman" pitchFamily="18" charset="0"/>
            </a:endParaRPr>
          </a:p>
          <a:p>
            <a:pPr eaLnBrk="1" hangingPunct="1">
              <a:defRPr/>
            </a:pPr>
            <a:r>
              <a:rPr lang="en-GB" dirty="0">
                <a:cs typeface="Arial" charset="0"/>
              </a:rPr>
              <a:t> </a:t>
            </a:r>
          </a:p>
        </p:txBody>
      </p:sp>
      <p:sp>
        <p:nvSpPr>
          <p:cNvPr id="3" name="Rectangle 2">
            <a:extLst>
              <a:ext uri="{FF2B5EF4-FFF2-40B4-BE49-F238E27FC236}">
                <a16:creationId xmlns:a16="http://schemas.microsoft.com/office/drawing/2014/main" id="{8C4F7240-6F66-A455-7F66-E16A167C189C}"/>
              </a:ext>
            </a:extLst>
          </p:cNvPr>
          <p:cNvSpPr/>
          <p:nvPr/>
        </p:nvSpPr>
        <p:spPr>
          <a:xfrm>
            <a:off x="245327" y="182755"/>
            <a:ext cx="2329599" cy="53092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52" y="531625"/>
            <a:ext cx="4700016" cy="5297424"/>
          </a:xfrm>
          <a:prstGeom prst="rect">
            <a:avLst/>
          </a:prstGeom>
        </p:spPr>
      </p:pic>
      <p:sp>
        <p:nvSpPr>
          <p:cNvPr id="8" name="テキスト ボックス 7"/>
          <p:cNvSpPr txBox="1"/>
          <p:nvPr/>
        </p:nvSpPr>
        <p:spPr>
          <a:xfrm>
            <a:off x="5540017" y="5879721"/>
            <a:ext cx="3456384" cy="646331"/>
          </a:xfrm>
          <a:prstGeom prst="rect">
            <a:avLst/>
          </a:prstGeom>
          <a:noFill/>
        </p:spPr>
        <p:txBody>
          <a:bodyPr wrap="square" rtlCol="0">
            <a:spAutoFit/>
          </a:bodyPr>
          <a:lstStyle/>
          <a:p>
            <a:r>
              <a:rPr kumimoji="1" lang="en-US" altLang="ja-JP" dirty="0">
                <a:latin typeface="Segoe UI" panose="020B0502040204020203" pitchFamily="34" charset="0"/>
                <a:cs typeface="Segoe UI" panose="020B0502040204020203" pitchFamily="34" charset="0"/>
              </a:rPr>
              <a:t>Data of </a:t>
            </a:r>
            <a:r>
              <a:rPr kumimoji="1" lang="en-US" altLang="ja-JP" dirty="0" err="1">
                <a:latin typeface="Segoe UI" panose="020B0502040204020203" pitchFamily="34" charset="0"/>
                <a:cs typeface="Segoe UI" panose="020B0502040204020203" pitchFamily="34" charset="0"/>
              </a:rPr>
              <a:t>RERhSn</a:t>
            </a:r>
            <a:r>
              <a:rPr kumimoji="1" lang="en-US" altLang="ja-JP" dirty="0">
                <a:latin typeface="Segoe UI" panose="020B0502040204020203" pitchFamily="34" charset="0"/>
                <a:cs typeface="Segoe UI" panose="020B0502040204020203" pitchFamily="34" charset="0"/>
              </a:rPr>
              <a:t>,  R. Mishra et al., </a:t>
            </a:r>
            <a:br>
              <a:rPr kumimoji="1" lang="en-US" altLang="ja-JP" dirty="0">
                <a:latin typeface="Segoe UI" panose="020B0502040204020203" pitchFamily="34" charset="0"/>
                <a:cs typeface="Segoe UI" panose="020B0502040204020203" pitchFamily="34" charset="0"/>
              </a:rPr>
            </a:br>
            <a:r>
              <a:rPr kumimoji="1" lang="en-US" altLang="ja-JP" dirty="0">
                <a:latin typeface="Segoe UI" panose="020B0502040204020203" pitchFamily="34" charset="0"/>
                <a:cs typeface="Segoe UI" panose="020B0502040204020203" pitchFamily="34" charset="0"/>
              </a:rPr>
              <a:t>Z. </a:t>
            </a:r>
            <a:r>
              <a:rPr kumimoji="1" lang="en-US" altLang="ja-JP" dirty="0" err="1">
                <a:latin typeface="Segoe UI" panose="020B0502040204020203" pitchFamily="34" charset="0"/>
                <a:cs typeface="Segoe UI" panose="020B0502040204020203" pitchFamily="34" charset="0"/>
              </a:rPr>
              <a:t>Naturforsch</a:t>
            </a:r>
            <a:r>
              <a:rPr kumimoji="1" lang="en-US" altLang="ja-JP" dirty="0">
                <a:latin typeface="Segoe UI" panose="020B0502040204020203" pitchFamily="34" charset="0"/>
                <a:cs typeface="Segoe UI" panose="020B0502040204020203" pitchFamily="34" charset="0"/>
              </a:rPr>
              <a:t>. 56b, 589 (2001). </a:t>
            </a:r>
          </a:p>
        </p:txBody>
      </p:sp>
      <p:sp>
        <p:nvSpPr>
          <p:cNvPr id="9" name="テキスト ボックス 8"/>
          <p:cNvSpPr txBox="1"/>
          <p:nvPr/>
        </p:nvSpPr>
        <p:spPr>
          <a:xfrm>
            <a:off x="2587689" y="5924018"/>
            <a:ext cx="2952328" cy="646331"/>
          </a:xfrm>
          <a:prstGeom prst="rect">
            <a:avLst/>
          </a:prstGeom>
          <a:noFill/>
        </p:spPr>
        <p:txBody>
          <a:bodyPr wrap="square" rtlCol="0">
            <a:spAutoFit/>
          </a:bodyPr>
          <a:lstStyle/>
          <a:p>
            <a:r>
              <a:rPr lang="en-US" altLang="ja-JP" dirty="0">
                <a:latin typeface="Segoe UI" panose="020B0502040204020203" pitchFamily="34" charset="0"/>
                <a:cs typeface="Segoe UI" panose="020B0502040204020203" pitchFamily="34" charset="0"/>
              </a:rPr>
              <a:t>M.S. Kim , PhD Thesis,</a:t>
            </a:r>
          </a:p>
          <a:p>
            <a:r>
              <a:rPr kumimoji="1" lang="en-US" altLang="ja-JP" dirty="0">
                <a:latin typeface="Segoe UI" panose="020B0502040204020203" pitchFamily="34" charset="0"/>
                <a:cs typeface="Segoe UI" panose="020B0502040204020203" pitchFamily="34" charset="0"/>
              </a:rPr>
              <a:t>(2003) Hiroshima Univ.</a:t>
            </a:r>
            <a:endParaRPr kumimoji="1" lang="ja-JP" altLang="en-US" dirty="0">
              <a:latin typeface="Segoe UI" panose="020B0502040204020203" pitchFamily="34" charset="0"/>
              <a:cs typeface="Segoe UI" panose="020B0502040204020203" pitchFamily="34" charset="0"/>
            </a:endParaRPr>
          </a:p>
        </p:txBody>
      </p:sp>
      <p:pic>
        <p:nvPicPr>
          <p:cNvPr id="2" name="図 1"/>
          <p:cNvPicPr>
            <a:picLocks noChangeAspect="1"/>
          </p:cNvPicPr>
          <p:nvPr/>
        </p:nvPicPr>
        <p:blipFill>
          <a:blip r:embed="rId4"/>
          <a:stretch>
            <a:fillRect/>
          </a:stretch>
        </p:blipFill>
        <p:spPr>
          <a:xfrm>
            <a:off x="7114405" y="908721"/>
            <a:ext cx="3124200" cy="1133475"/>
          </a:xfrm>
          <a:prstGeom prst="rect">
            <a:avLst/>
          </a:prstGeom>
        </p:spPr>
      </p:pic>
      <p:grpSp>
        <p:nvGrpSpPr>
          <p:cNvPr id="4" name="グループ化 3"/>
          <p:cNvGrpSpPr/>
          <p:nvPr/>
        </p:nvGrpSpPr>
        <p:grpSpPr>
          <a:xfrm>
            <a:off x="9550030" y="916902"/>
            <a:ext cx="1142411" cy="783906"/>
            <a:chOff x="8203980" y="953962"/>
            <a:chExt cx="1142411" cy="783906"/>
          </a:xfrm>
        </p:grpSpPr>
        <p:sp>
          <p:nvSpPr>
            <p:cNvPr id="3" name="テキスト ボックス 2"/>
            <p:cNvSpPr txBox="1"/>
            <p:nvPr/>
          </p:nvSpPr>
          <p:spPr>
            <a:xfrm>
              <a:off x="8206335" y="953962"/>
              <a:ext cx="1140056" cy="369332"/>
            </a:xfrm>
            <a:prstGeom prst="rect">
              <a:avLst/>
            </a:prstGeom>
            <a:solidFill>
              <a:schemeClr val="bg1"/>
            </a:solidFill>
          </p:spPr>
          <p:txBody>
            <a:bodyPr wrap="none" rtlCol="0">
              <a:spAutoFit/>
            </a:bodyPr>
            <a:lstStyle/>
            <a:p>
              <a:r>
                <a:rPr kumimoji="1" lang="en-US" altLang="ja-JP" dirty="0">
                  <a:solidFill>
                    <a:srgbClr val="FF0000"/>
                  </a:solidFill>
                  <a:latin typeface="+mj-lt"/>
                </a:rPr>
                <a:t>Ce</a:t>
              </a:r>
              <a:r>
                <a:rPr kumimoji="1" lang="ja-JP" altLang="en-US" dirty="0"/>
                <a:t>　　　</a:t>
              </a:r>
            </a:p>
          </p:txBody>
        </p:sp>
        <p:sp>
          <p:nvSpPr>
            <p:cNvPr id="11" name="テキスト ボックス 10"/>
            <p:cNvSpPr txBox="1"/>
            <p:nvPr/>
          </p:nvSpPr>
          <p:spPr>
            <a:xfrm>
              <a:off x="8203980" y="1368536"/>
              <a:ext cx="1074333" cy="369332"/>
            </a:xfrm>
            <a:prstGeom prst="rect">
              <a:avLst/>
            </a:prstGeom>
            <a:solidFill>
              <a:schemeClr val="bg1"/>
            </a:solidFill>
          </p:spPr>
          <p:txBody>
            <a:bodyPr wrap="none" rtlCol="0">
              <a:spAutoFit/>
            </a:bodyPr>
            <a:lstStyle/>
            <a:p>
              <a:r>
                <a:rPr kumimoji="1" lang="en-US" altLang="ja-JP" dirty="0">
                  <a:solidFill>
                    <a:srgbClr val="FF33CC"/>
                  </a:solidFill>
                </a:rPr>
                <a:t>Rh/Ir</a:t>
              </a:r>
              <a:r>
                <a:rPr kumimoji="1" lang="en-US" altLang="ja-JP" dirty="0"/>
                <a:t>2-</a:t>
              </a:r>
              <a:r>
                <a:rPr kumimoji="1" lang="en-US" altLang="ja-JP" dirty="0">
                  <a:solidFill>
                    <a:srgbClr val="0000FF"/>
                  </a:solidFill>
                </a:rPr>
                <a:t>Sn</a:t>
              </a:r>
              <a:endParaRPr kumimoji="1" lang="ja-JP" altLang="en-US" dirty="0">
                <a:solidFill>
                  <a:srgbClr val="0000FF"/>
                </a:solidFill>
              </a:endParaRPr>
            </a:p>
          </p:txBody>
        </p:sp>
      </p:grpSp>
      <p:grpSp>
        <p:nvGrpSpPr>
          <p:cNvPr id="18" name="グループ化 17">
            <a:extLst>
              <a:ext uri="{FF2B5EF4-FFF2-40B4-BE49-F238E27FC236}">
                <a16:creationId xmlns:a16="http://schemas.microsoft.com/office/drawing/2014/main" id="{3E32399B-7F75-4543-9FE8-EC3B1A119AE3}"/>
              </a:ext>
            </a:extLst>
          </p:cNvPr>
          <p:cNvGrpSpPr/>
          <p:nvPr/>
        </p:nvGrpSpPr>
        <p:grpSpPr>
          <a:xfrm>
            <a:off x="2063552" y="701464"/>
            <a:ext cx="4000602" cy="5127585"/>
            <a:chOff x="539552" y="701463"/>
            <a:chExt cx="4000602" cy="5127585"/>
          </a:xfrm>
        </p:grpSpPr>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623"/>
            <a:stretch/>
          </p:blipFill>
          <p:spPr bwMode="auto">
            <a:xfrm>
              <a:off x="539552" y="701463"/>
              <a:ext cx="4000602" cy="512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二等辺三角形 18">
              <a:extLst>
                <a:ext uri="{FF2B5EF4-FFF2-40B4-BE49-F238E27FC236}">
                  <a16:creationId xmlns:a16="http://schemas.microsoft.com/office/drawing/2014/main" id="{974BA0FF-49C5-40D4-A51D-A100E137D26D}"/>
                </a:ext>
              </a:extLst>
            </p:cNvPr>
            <p:cNvSpPr>
              <a:spLocks noChangeAspect="1"/>
            </p:cNvSpPr>
            <p:nvPr/>
          </p:nvSpPr>
          <p:spPr>
            <a:xfrm>
              <a:off x="2392760" y="2327465"/>
              <a:ext cx="267010" cy="23743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C2209B41-5CD0-449B-A013-7480CE99B78D}"/>
                </a:ext>
              </a:extLst>
            </p:cNvPr>
            <p:cNvSpPr>
              <a:spLocks noChangeAspect="1"/>
            </p:cNvSpPr>
            <p:nvPr/>
          </p:nvSpPr>
          <p:spPr>
            <a:xfrm>
              <a:off x="2432782" y="3767625"/>
              <a:ext cx="267010" cy="23743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TextBox 209">
            <a:extLst>
              <a:ext uri="{FF2B5EF4-FFF2-40B4-BE49-F238E27FC236}">
                <a16:creationId xmlns:a16="http://schemas.microsoft.com/office/drawing/2014/main" id="{022D7718-2F82-69D6-EBC7-92235476B207}"/>
              </a:ext>
            </a:extLst>
          </p:cNvPr>
          <p:cNvSpPr txBox="1"/>
          <p:nvPr/>
        </p:nvSpPr>
        <p:spPr>
          <a:xfrm>
            <a:off x="158848" y="55133"/>
            <a:ext cx="11938000" cy="646331"/>
          </a:xfrm>
          <a:prstGeom prst="rect">
            <a:avLst/>
          </a:prstGeom>
          <a:noFill/>
          <a:ln w="38100">
            <a:solidFill>
              <a:srgbClr val="0066CC"/>
            </a:solidFill>
          </a:ln>
        </p:spPr>
        <p:txBody>
          <a:bodyPr wrap="square" rtlCol="0">
            <a:spAutoFit/>
          </a:bodyPr>
          <a:lstStyle/>
          <a:p>
            <a:r>
              <a:rPr lang="en-GB" altLang="zh-CN" sz="3600" b="1" dirty="0">
                <a:solidFill>
                  <a:srgbClr val="0033CC"/>
                </a:solidFill>
                <a:latin typeface="Arial" pitchFamily="34" charset="0"/>
                <a:cs typeface="Arial" pitchFamily="34" charset="0"/>
              </a:rPr>
              <a:t>c-axis contraction in </a:t>
            </a:r>
            <a:r>
              <a:rPr lang="en-GB" altLang="zh-CN" sz="3600" b="1" dirty="0" err="1">
                <a:solidFill>
                  <a:srgbClr val="0033CC"/>
                </a:solidFill>
                <a:latin typeface="Arial" pitchFamily="34" charset="0"/>
                <a:cs typeface="Arial" pitchFamily="34" charset="0"/>
              </a:rPr>
              <a:t>CeTSn</a:t>
            </a:r>
            <a:r>
              <a:rPr lang="en-GB" altLang="zh-CN" sz="3600" b="1" dirty="0">
                <a:solidFill>
                  <a:srgbClr val="0033CC"/>
                </a:solidFill>
                <a:latin typeface="Arial" pitchFamily="34" charset="0"/>
                <a:cs typeface="Arial" pitchFamily="34" charset="0"/>
              </a:rPr>
              <a:t> by c-f hybridization</a:t>
            </a:r>
          </a:p>
        </p:txBody>
      </p:sp>
    </p:spTree>
    <p:extLst>
      <p:ext uri="{BB962C8B-B14F-4D97-AF65-F5344CB8AC3E}">
        <p14:creationId xmlns:p14="http://schemas.microsoft.com/office/powerpoint/2010/main" val="3543023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1450976" y="147638"/>
            <a:ext cx="7446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50000"/>
              </a:spcBef>
              <a:buFontTx/>
              <a:buNone/>
            </a:pPr>
            <a:r>
              <a:rPr lang="en-GB" altLang="en-US" sz="3600" b="1">
                <a:solidFill>
                  <a:schemeClr val="bg1"/>
                </a:solidFill>
                <a:ea typeface="Calibri" pitchFamily="34" charset="0"/>
                <a:cs typeface="Calibri" pitchFamily="34" charset="0"/>
              </a:rPr>
              <a:t>Harwell Science &amp; Innovation Campus</a:t>
            </a:r>
          </a:p>
        </p:txBody>
      </p:sp>
      <p:sp>
        <p:nvSpPr>
          <p:cNvPr id="6147" name="TextBox 11"/>
          <p:cNvSpPr txBox="1">
            <a:spLocks noChangeArrowheads="1"/>
          </p:cNvSpPr>
          <p:nvPr/>
        </p:nvSpPr>
        <p:spPr bwMode="auto">
          <a:xfrm>
            <a:off x="5580063" y="5470526"/>
            <a:ext cx="371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400" b="1">
                <a:solidFill>
                  <a:schemeClr val="bg1"/>
                </a:solidFill>
              </a:rPr>
              <a:t>ISIS – Neutrons and Muons</a:t>
            </a:r>
            <a:endParaRPr lang="en-US" altLang="en-US" sz="2400" b="1">
              <a:solidFill>
                <a:schemeClr val="bg1"/>
              </a:solidFill>
            </a:endParaRPr>
          </a:p>
        </p:txBody>
      </p:sp>
      <p:sp>
        <p:nvSpPr>
          <p:cNvPr id="6148" name="TextBox 8"/>
          <p:cNvSpPr txBox="1">
            <a:spLocks noChangeArrowheads="1"/>
          </p:cNvSpPr>
          <p:nvPr/>
        </p:nvSpPr>
        <p:spPr bwMode="auto">
          <a:xfrm>
            <a:off x="8431214" y="2862263"/>
            <a:ext cx="2071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1800" b="1">
                <a:solidFill>
                  <a:schemeClr val="bg1"/>
                </a:solidFill>
              </a:rPr>
              <a:t>Diamond –X Rays</a:t>
            </a:r>
            <a:endParaRPr lang="en-US" altLang="en-US" sz="1800" b="1">
              <a:solidFill>
                <a:schemeClr val="bg1"/>
              </a:solidFill>
            </a:endParaRPr>
          </a:p>
        </p:txBody>
      </p:sp>
      <p:pic>
        <p:nvPicPr>
          <p:cNvPr id="6149" name="Picture 2"/>
          <p:cNvPicPr>
            <a:picLocks noChangeAspect="1" noChangeArrowheads="1"/>
          </p:cNvPicPr>
          <p:nvPr/>
        </p:nvPicPr>
        <p:blipFill>
          <a:blip r:embed="rId3">
            <a:extLst>
              <a:ext uri="{28A0092B-C50C-407E-A947-70E740481C1C}">
                <a14:useLocalDpi xmlns:a14="http://schemas.microsoft.com/office/drawing/2010/main" val="0"/>
              </a:ext>
            </a:extLst>
          </a:blip>
          <a:srcRect l="5579" t="12479" r="8334"/>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700315" y="4124325"/>
            <a:ext cx="1276311" cy="369332"/>
          </a:xfrm>
          <a:prstGeom prst="rect">
            <a:avLst/>
          </a:prstGeom>
          <a:solidFill>
            <a:schemeClr val="bg1">
              <a:alpha val="28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ctr">
              <a:defRPr/>
            </a:pPr>
            <a:r>
              <a:rPr lang="en-GB" b="1" dirty="0">
                <a:solidFill>
                  <a:schemeClr val="accent3"/>
                </a:solidFill>
              </a:rPr>
              <a:t>Neutrons</a:t>
            </a:r>
          </a:p>
        </p:txBody>
      </p:sp>
      <p:sp>
        <p:nvSpPr>
          <p:cNvPr id="10" name="TextBox 9"/>
          <p:cNvSpPr txBox="1"/>
          <p:nvPr/>
        </p:nvSpPr>
        <p:spPr>
          <a:xfrm>
            <a:off x="3162300" y="2001839"/>
            <a:ext cx="966788" cy="369887"/>
          </a:xfrm>
          <a:prstGeom prst="rect">
            <a:avLst/>
          </a:prstGeom>
          <a:solidFill>
            <a:schemeClr val="bg1">
              <a:alpha val="28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ctr">
              <a:defRPr/>
            </a:pPr>
            <a:r>
              <a:rPr lang="en-GB" b="1" dirty="0">
                <a:solidFill>
                  <a:schemeClr val="accent3"/>
                </a:solidFill>
              </a:rPr>
              <a:t>X-Rays</a:t>
            </a:r>
          </a:p>
        </p:txBody>
      </p:sp>
      <p:sp>
        <p:nvSpPr>
          <p:cNvPr id="6153" name="Rectangle 9"/>
          <p:cNvSpPr>
            <a:spLocks noChangeArrowheads="1"/>
          </p:cNvSpPr>
          <p:nvPr/>
        </p:nvSpPr>
        <p:spPr bwMode="auto">
          <a:xfrm>
            <a:off x="2005390" y="1"/>
            <a:ext cx="784663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ts val="0"/>
              </a:spcBef>
              <a:buFontTx/>
              <a:buNone/>
            </a:pPr>
            <a:r>
              <a:rPr lang="en-GB" altLang="en-US" sz="3600" b="1" dirty="0">
                <a:solidFill>
                  <a:schemeClr val="bg1"/>
                </a:solidFill>
                <a:ea typeface="Calibri" pitchFamily="34" charset="0"/>
                <a:cs typeface="Calibri" pitchFamily="34" charset="0"/>
              </a:rPr>
              <a:t>Rutherford Appleton Laboratory      </a:t>
            </a:r>
          </a:p>
          <a:p>
            <a:pPr algn="r">
              <a:spcBef>
                <a:spcPts val="0"/>
              </a:spcBef>
              <a:buFontTx/>
              <a:buNone/>
            </a:pPr>
            <a:r>
              <a:rPr lang="en-GB" altLang="en-US" sz="3600" b="1" dirty="0">
                <a:solidFill>
                  <a:schemeClr val="bg1"/>
                </a:solidFill>
                <a:ea typeface="Calibri" pitchFamily="34" charset="0"/>
                <a:cs typeface="Calibri" pitchFamily="34" charset="0"/>
              </a:rPr>
              <a:t>Harwell Science and Innovation Campus</a:t>
            </a:r>
          </a:p>
          <a:p>
            <a:pPr algn="r">
              <a:spcBef>
                <a:spcPct val="50000"/>
              </a:spcBef>
              <a:buFontTx/>
              <a:buNone/>
            </a:pPr>
            <a:endParaRPr lang="en-GB" altLang="en-US" sz="3600" b="1" dirty="0">
              <a:solidFill>
                <a:schemeClr val="bg1"/>
              </a:solidFill>
              <a:ea typeface="Calibri" pitchFamily="34" charset="0"/>
              <a:cs typeface="Calibri" pitchFamily="34" charset="0"/>
            </a:endParaRPr>
          </a:p>
        </p:txBody>
      </p:sp>
      <p:sp>
        <p:nvSpPr>
          <p:cNvPr id="6154" name="TextBox 11"/>
          <p:cNvSpPr txBox="1">
            <a:spLocks noChangeArrowheads="1"/>
          </p:cNvSpPr>
          <p:nvPr/>
        </p:nvSpPr>
        <p:spPr bwMode="auto">
          <a:xfrm>
            <a:off x="3029322" y="1488165"/>
            <a:ext cx="371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400" b="1">
                <a:solidFill>
                  <a:schemeClr val="bg1"/>
                </a:solidFill>
              </a:rPr>
              <a:t>Diamond</a:t>
            </a:r>
            <a:endParaRPr lang="en-US" altLang="en-US" sz="2400" b="1">
              <a:solidFill>
                <a:schemeClr val="bg1"/>
              </a:solidFill>
            </a:endParaRPr>
          </a:p>
        </p:txBody>
      </p:sp>
      <p:sp>
        <p:nvSpPr>
          <p:cNvPr id="6155" name="TextBox 11"/>
          <p:cNvSpPr txBox="1">
            <a:spLocks noChangeArrowheads="1"/>
          </p:cNvSpPr>
          <p:nvPr/>
        </p:nvSpPr>
        <p:spPr bwMode="auto">
          <a:xfrm>
            <a:off x="8645525" y="3662363"/>
            <a:ext cx="3714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400" b="1">
                <a:solidFill>
                  <a:schemeClr val="bg1"/>
                </a:solidFill>
              </a:rPr>
              <a:t>ISIS</a:t>
            </a:r>
            <a:endParaRPr lang="en-US" altLang="en-US" sz="2400" b="1">
              <a:solidFill>
                <a:schemeClr val="bg1"/>
              </a:solidFill>
            </a:endParaRPr>
          </a:p>
        </p:txBody>
      </p:sp>
      <p:sp>
        <p:nvSpPr>
          <p:cNvPr id="14" name="TextBox 13"/>
          <p:cNvSpPr txBox="1"/>
          <p:nvPr/>
        </p:nvSpPr>
        <p:spPr>
          <a:xfrm>
            <a:off x="7608168" y="3923764"/>
            <a:ext cx="720080" cy="400110"/>
          </a:xfrm>
          <a:prstGeom prst="rect">
            <a:avLst/>
          </a:prstGeom>
          <a:solidFill>
            <a:schemeClr val="accent3">
              <a:lumMod val="95000"/>
              <a:alpha val="45000"/>
            </a:schemeClr>
          </a:solidFill>
          <a:ln w="22225">
            <a:solidFill>
              <a:schemeClr val="bg1">
                <a:lumMod val="85000"/>
              </a:schemeClr>
            </a:solidFill>
          </a:ln>
        </p:spPr>
        <p:txBody>
          <a:bodyPr wrap="square" rtlCol="0">
            <a:spAutoFit/>
          </a:bodyPr>
          <a:lstStyle/>
          <a:p>
            <a:r>
              <a:rPr lang="en-GB" sz="2000" b="1" dirty="0">
                <a:solidFill>
                  <a:srgbClr val="FF0000"/>
                </a:solidFill>
                <a:latin typeface="Times New Roman" panose="02020603050405020304" pitchFamily="18" charset="0"/>
                <a:cs typeface="Times New Roman" panose="02020603050405020304" pitchFamily="18" charset="0"/>
              </a:rPr>
              <a:t>TS2</a:t>
            </a:r>
          </a:p>
        </p:txBody>
      </p:sp>
      <p:sp>
        <p:nvSpPr>
          <p:cNvPr id="15" name="TextBox 14"/>
          <p:cNvSpPr txBox="1"/>
          <p:nvPr/>
        </p:nvSpPr>
        <p:spPr>
          <a:xfrm>
            <a:off x="5297484" y="4303130"/>
            <a:ext cx="720080" cy="400110"/>
          </a:xfrm>
          <a:prstGeom prst="rect">
            <a:avLst/>
          </a:prstGeom>
          <a:solidFill>
            <a:schemeClr val="accent3">
              <a:lumMod val="95000"/>
              <a:alpha val="45000"/>
            </a:schemeClr>
          </a:solidFill>
          <a:ln w="22225">
            <a:solidFill>
              <a:schemeClr val="bg1">
                <a:lumMod val="85000"/>
              </a:schemeClr>
            </a:solidFill>
          </a:ln>
        </p:spPr>
        <p:txBody>
          <a:bodyPr wrap="square" rtlCol="0">
            <a:spAutoFit/>
          </a:bodyPr>
          <a:lstStyle/>
          <a:p>
            <a:r>
              <a:rPr lang="en-GB" sz="2000" b="1" dirty="0">
                <a:solidFill>
                  <a:srgbClr val="FF0000"/>
                </a:solidFill>
                <a:latin typeface="Times New Roman" panose="02020603050405020304" pitchFamily="18" charset="0"/>
                <a:cs typeface="Times New Roman" panose="02020603050405020304" pitchFamily="18" charset="0"/>
              </a:rPr>
              <a:t>TS1</a:t>
            </a:r>
          </a:p>
        </p:txBody>
      </p:sp>
      <p:sp>
        <p:nvSpPr>
          <p:cNvPr id="16" name="TextBox 15">
            <a:extLst>
              <a:ext uri="{FF2B5EF4-FFF2-40B4-BE49-F238E27FC236}">
                <a16:creationId xmlns:a16="http://schemas.microsoft.com/office/drawing/2014/main" id="{6F21FCDA-8E95-4740-B6B7-C555ED428B8D}"/>
              </a:ext>
            </a:extLst>
          </p:cNvPr>
          <p:cNvSpPr txBox="1"/>
          <p:nvPr/>
        </p:nvSpPr>
        <p:spPr>
          <a:xfrm>
            <a:off x="4568823" y="5003233"/>
            <a:ext cx="1276311" cy="369332"/>
          </a:xfrm>
          <a:prstGeom prst="rect">
            <a:avLst/>
          </a:prstGeom>
          <a:solidFill>
            <a:schemeClr val="bg1">
              <a:alpha val="28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ctr">
              <a:defRPr/>
            </a:pPr>
            <a:r>
              <a:rPr lang="en-GB" b="1" dirty="0">
                <a:solidFill>
                  <a:schemeClr val="accent3"/>
                </a:solidFill>
              </a:rPr>
              <a:t>Neutrons</a:t>
            </a:r>
          </a:p>
        </p:txBody>
      </p:sp>
      <p:sp>
        <p:nvSpPr>
          <p:cNvPr id="17" name="TextBox 16">
            <a:extLst>
              <a:ext uri="{FF2B5EF4-FFF2-40B4-BE49-F238E27FC236}">
                <a16:creationId xmlns:a16="http://schemas.microsoft.com/office/drawing/2014/main" id="{5B01E312-E865-41F4-B8AC-5A9554F7C31D}"/>
              </a:ext>
            </a:extLst>
          </p:cNvPr>
          <p:cNvSpPr txBox="1"/>
          <p:nvPr/>
        </p:nvSpPr>
        <p:spPr>
          <a:xfrm>
            <a:off x="4583766" y="5489008"/>
            <a:ext cx="976549" cy="369332"/>
          </a:xfrm>
          <a:prstGeom prst="rect">
            <a:avLst/>
          </a:prstGeom>
          <a:solidFill>
            <a:schemeClr val="bg1">
              <a:alpha val="28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ctr">
              <a:defRPr/>
            </a:pPr>
            <a:r>
              <a:rPr lang="en-GB" b="1" dirty="0" err="1">
                <a:solidFill>
                  <a:schemeClr val="accent3"/>
                </a:solidFill>
              </a:rPr>
              <a:t>Muons</a:t>
            </a:r>
            <a:endParaRPr lang="en-GB" b="1" dirty="0">
              <a:solidFill>
                <a:schemeClr val="accent3"/>
              </a:solidFill>
            </a:endParaRPr>
          </a:p>
        </p:txBody>
      </p:sp>
    </p:spTree>
    <p:extLst>
      <p:ext uri="{BB962C8B-B14F-4D97-AF65-F5344CB8AC3E}">
        <p14:creationId xmlns:p14="http://schemas.microsoft.com/office/powerpoint/2010/main" val="340136978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9C6E1-858E-425D-B463-08A35971136A}"/>
              </a:ext>
            </a:extLst>
          </p:cNvPr>
          <p:cNvPicPr>
            <a:picLocks noChangeAspect="1"/>
          </p:cNvPicPr>
          <p:nvPr/>
        </p:nvPicPr>
        <p:blipFill rotWithShape="1">
          <a:blip r:embed="rId3"/>
          <a:srcRect b="819"/>
          <a:stretch/>
        </p:blipFill>
        <p:spPr>
          <a:xfrm>
            <a:off x="694396" y="1467635"/>
            <a:ext cx="2997354" cy="5183516"/>
          </a:xfrm>
          <a:prstGeom prst="rect">
            <a:avLst/>
          </a:prstGeom>
        </p:spPr>
      </p:pic>
      <p:sp>
        <p:nvSpPr>
          <p:cNvPr id="4" name="TextBox 90">
            <a:extLst>
              <a:ext uri="{FF2B5EF4-FFF2-40B4-BE49-F238E27FC236}">
                <a16:creationId xmlns:a16="http://schemas.microsoft.com/office/drawing/2014/main" id="{A3883F85-5F43-490F-A8FD-CBF3577B6A40}"/>
              </a:ext>
            </a:extLst>
          </p:cNvPr>
          <p:cNvSpPr txBox="1"/>
          <p:nvPr/>
        </p:nvSpPr>
        <p:spPr>
          <a:xfrm>
            <a:off x="286288" y="55061"/>
            <a:ext cx="11839117" cy="1200329"/>
          </a:xfrm>
          <a:prstGeom prst="rect">
            <a:avLst/>
          </a:prstGeom>
          <a:noFill/>
          <a:ln w="38100">
            <a:solidFill>
              <a:srgbClr val="0066CC"/>
            </a:solidFill>
          </a:ln>
        </p:spPr>
        <p:txBody>
          <a:bodyPr wrap="square" rtlCol="0">
            <a:spAutoFit/>
          </a:bodyPr>
          <a:lstStyle/>
          <a:p>
            <a:r>
              <a:rPr lang="en-GB" altLang="zh-CN" sz="3600" b="1" dirty="0">
                <a:solidFill>
                  <a:srgbClr val="0066CC"/>
                </a:solidFill>
                <a:latin typeface="Arial" panose="020B0604020202020204" pitchFamily="34" charset="0"/>
                <a:cs typeface="Arial" panose="020B0604020202020204" pitchFamily="34" charset="0"/>
              </a:rPr>
              <a:t>Quantitative investigation of the Kondo interaction in CeRh</a:t>
            </a:r>
            <a:r>
              <a:rPr lang="en-GB" altLang="zh-CN" sz="3600" b="1" baseline="-25000" dirty="0">
                <a:solidFill>
                  <a:srgbClr val="0066CC"/>
                </a:solidFill>
                <a:latin typeface="Arial" panose="020B0604020202020204" pitchFamily="34" charset="0"/>
                <a:cs typeface="Arial" panose="020B0604020202020204" pitchFamily="34" charset="0"/>
              </a:rPr>
              <a:t>1-x</a:t>
            </a:r>
            <a:r>
              <a:rPr lang="en-GB" altLang="zh-CN" sz="3600" b="1" dirty="0">
                <a:solidFill>
                  <a:srgbClr val="0066CC"/>
                </a:solidFill>
                <a:latin typeface="Arial" panose="020B0604020202020204" pitchFamily="34" charset="0"/>
                <a:cs typeface="Arial" panose="020B0604020202020204" pitchFamily="34" charset="0"/>
              </a:rPr>
              <a:t>Pd</a:t>
            </a:r>
            <a:r>
              <a:rPr lang="en-GB" altLang="zh-CN" sz="3600" b="1" baseline="-25000" dirty="0">
                <a:solidFill>
                  <a:srgbClr val="0066CC"/>
                </a:solidFill>
                <a:latin typeface="Arial" panose="020B0604020202020204" pitchFamily="34" charset="0"/>
                <a:cs typeface="Arial" panose="020B0604020202020204" pitchFamily="34" charset="0"/>
              </a:rPr>
              <a:t>x</a:t>
            </a:r>
            <a:r>
              <a:rPr lang="en-GB" altLang="zh-CN" sz="3600" b="1" dirty="0">
                <a:solidFill>
                  <a:srgbClr val="0066CC"/>
                </a:solidFill>
                <a:latin typeface="Arial" panose="020B0604020202020204" pitchFamily="34" charset="0"/>
                <a:cs typeface="Arial" panose="020B0604020202020204" pitchFamily="34" charset="0"/>
              </a:rPr>
              <a:t>Sn</a:t>
            </a:r>
            <a:endParaRPr lang="zh-CN" altLang="en-US" sz="1400" b="1" dirty="0">
              <a:solidFill>
                <a:srgbClr val="0066C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B774D69-5445-42F4-B5F0-7FA25DFFAB60}"/>
              </a:ext>
            </a:extLst>
          </p:cNvPr>
          <p:cNvPicPr>
            <a:picLocks noChangeAspect="1"/>
          </p:cNvPicPr>
          <p:nvPr/>
        </p:nvPicPr>
        <p:blipFill>
          <a:blip r:embed="rId4"/>
          <a:stretch>
            <a:fillRect/>
          </a:stretch>
        </p:blipFill>
        <p:spPr>
          <a:xfrm>
            <a:off x="4506140" y="5348579"/>
            <a:ext cx="5493032" cy="977950"/>
          </a:xfrm>
          <a:prstGeom prst="rect">
            <a:avLst/>
          </a:prstGeom>
        </p:spPr>
      </p:pic>
      <p:sp>
        <p:nvSpPr>
          <p:cNvPr id="8" name="TextBox 7">
            <a:extLst>
              <a:ext uri="{FF2B5EF4-FFF2-40B4-BE49-F238E27FC236}">
                <a16:creationId xmlns:a16="http://schemas.microsoft.com/office/drawing/2014/main" id="{39F0033C-416D-4293-AB5D-719EB3217E3D}"/>
              </a:ext>
            </a:extLst>
          </p:cNvPr>
          <p:cNvSpPr txBox="1"/>
          <p:nvPr/>
        </p:nvSpPr>
        <p:spPr>
          <a:xfrm>
            <a:off x="4392792" y="1811918"/>
            <a:ext cx="7104812" cy="1477328"/>
          </a:xfrm>
          <a:prstGeom prst="rect">
            <a:avLst/>
          </a:prstGeom>
          <a:noFill/>
        </p:spPr>
        <p:txBody>
          <a:bodyPr wrap="square">
            <a:spAutoFit/>
          </a:bodyPr>
          <a:lstStyle/>
          <a:p>
            <a:r>
              <a:rPr lang="en-GB" dirty="0"/>
              <a:t>The experimental data have been compared to simulations of the spectra using calculations including full </a:t>
            </a:r>
            <a:r>
              <a:rPr lang="en-GB" dirty="0" err="1"/>
              <a:t>multiplet</a:t>
            </a:r>
            <a:r>
              <a:rPr lang="en-GB" dirty="0"/>
              <a:t> (</a:t>
            </a:r>
            <a:r>
              <a:rPr lang="en-GB" dirty="0" err="1"/>
              <a:t>fm</a:t>
            </a:r>
            <a:r>
              <a:rPr lang="en-GB" dirty="0"/>
              <a:t>) and configuration interaction (CI) using theXTLS9.0 code by A Tanaka </a:t>
            </a:r>
            <a:br>
              <a:rPr lang="en-GB" dirty="0"/>
            </a:br>
            <a:r>
              <a:rPr lang="en-GB" dirty="0"/>
              <a:t>For the CI part we use the simplified model by </a:t>
            </a:r>
            <a:r>
              <a:rPr lang="en-GB" dirty="0" err="1"/>
              <a:t>Imer</a:t>
            </a:r>
            <a:r>
              <a:rPr lang="en-GB" dirty="0"/>
              <a:t> et al. where the valence states are represented by only one ligand stat.</a:t>
            </a:r>
          </a:p>
        </p:txBody>
      </p:sp>
      <p:pic>
        <p:nvPicPr>
          <p:cNvPr id="10" name="Picture 9">
            <a:extLst>
              <a:ext uri="{FF2B5EF4-FFF2-40B4-BE49-F238E27FC236}">
                <a16:creationId xmlns:a16="http://schemas.microsoft.com/office/drawing/2014/main" id="{510B2C0B-CE0B-4633-AA66-916B1DC82F66}"/>
              </a:ext>
            </a:extLst>
          </p:cNvPr>
          <p:cNvPicPr>
            <a:picLocks noChangeAspect="1"/>
          </p:cNvPicPr>
          <p:nvPr/>
        </p:nvPicPr>
        <p:blipFill>
          <a:blip r:embed="rId5"/>
          <a:stretch>
            <a:fillRect/>
          </a:stretch>
        </p:blipFill>
        <p:spPr>
          <a:xfrm>
            <a:off x="4392792" y="3698925"/>
            <a:ext cx="5448580" cy="914447"/>
          </a:xfrm>
          <a:prstGeom prst="rect">
            <a:avLst/>
          </a:prstGeom>
        </p:spPr>
      </p:pic>
      <p:sp>
        <p:nvSpPr>
          <p:cNvPr id="12" name="TextBox 11">
            <a:extLst>
              <a:ext uri="{FF2B5EF4-FFF2-40B4-BE49-F238E27FC236}">
                <a16:creationId xmlns:a16="http://schemas.microsoft.com/office/drawing/2014/main" id="{E402070A-7403-4E7C-A54F-ED7D9B0897D7}"/>
              </a:ext>
            </a:extLst>
          </p:cNvPr>
          <p:cNvSpPr txBox="1"/>
          <p:nvPr/>
        </p:nvSpPr>
        <p:spPr>
          <a:xfrm>
            <a:off x="4392792" y="1304257"/>
            <a:ext cx="6154910" cy="369332"/>
          </a:xfrm>
          <a:prstGeom prst="rect">
            <a:avLst/>
          </a:prstGeom>
          <a:noFill/>
        </p:spPr>
        <p:txBody>
          <a:bodyPr wrap="square">
            <a:spAutoFit/>
          </a:bodyPr>
          <a:lstStyle/>
          <a:p>
            <a:r>
              <a:rPr lang="en-GB" sz="1800" b="1" dirty="0">
                <a:solidFill>
                  <a:srgbClr val="FF0000"/>
                </a:solidFill>
                <a:latin typeface="Arial" panose="020B0604020202020204" pitchFamily="34" charset="0"/>
                <a:cs typeface="Arial" panose="020B0604020202020204" pitchFamily="34" charset="0"/>
              </a:rPr>
              <a:t>Martin </a:t>
            </a:r>
            <a:r>
              <a:rPr lang="en-GB" sz="1800" b="1" dirty="0" err="1">
                <a:solidFill>
                  <a:srgbClr val="FF0000"/>
                </a:solidFill>
                <a:latin typeface="Arial" panose="020B0604020202020204" pitchFamily="34" charset="0"/>
                <a:cs typeface="Arial" panose="020B0604020202020204" pitchFamily="34" charset="0"/>
              </a:rPr>
              <a:t>Sundermann</a:t>
            </a:r>
            <a:r>
              <a:rPr lang="en-GB" sz="1800" b="1" dirty="0">
                <a:solidFill>
                  <a:srgbClr val="FF0000"/>
                </a:solidFill>
                <a:latin typeface="Arial" panose="020B0604020202020204" pitchFamily="34" charset="0"/>
                <a:cs typeface="Arial" panose="020B0604020202020204" pitchFamily="34" charset="0"/>
              </a:rPr>
              <a:t> and Andrea Severing</a:t>
            </a:r>
            <a:endParaRPr lang="en-GB" b="1" dirty="0">
              <a:solidFill>
                <a:srgbClr val="FF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E4285BC-E615-478B-923E-23035ED2A780}"/>
              </a:ext>
            </a:extLst>
          </p:cNvPr>
          <p:cNvGrpSpPr/>
          <p:nvPr/>
        </p:nvGrpSpPr>
        <p:grpSpPr>
          <a:xfrm>
            <a:off x="4392792" y="1722456"/>
            <a:ext cx="7410643" cy="5030016"/>
            <a:chOff x="4392792" y="1722456"/>
            <a:chExt cx="7410643" cy="5030016"/>
          </a:xfrm>
        </p:grpSpPr>
        <p:pic>
          <p:nvPicPr>
            <p:cNvPr id="14" name="Picture 13">
              <a:extLst>
                <a:ext uri="{FF2B5EF4-FFF2-40B4-BE49-F238E27FC236}">
                  <a16:creationId xmlns:a16="http://schemas.microsoft.com/office/drawing/2014/main" id="{834C054C-7D2A-4C61-8853-1F57DBAB7E0D}"/>
                </a:ext>
              </a:extLst>
            </p:cNvPr>
            <p:cNvPicPr>
              <a:picLocks noChangeAspect="1"/>
            </p:cNvPicPr>
            <p:nvPr/>
          </p:nvPicPr>
          <p:blipFill>
            <a:blip r:embed="rId6"/>
            <a:stretch>
              <a:fillRect/>
            </a:stretch>
          </p:blipFill>
          <p:spPr>
            <a:xfrm>
              <a:off x="4392792" y="1722456"/>
              <a:ext cx="7410643" cy="4940554"/>
            </a:xfrm>
            <a:prstGeom prst="rect">
              <a:avLst/>
            </a:prstGeom>
          </p:spPr>
        </p:pic>
        <p:sp>
          <p:nvSpPr>
            <p:cNvPr id="16" name="TextBox 15">
              <a:extLst>
                <a:ext uri="{FF2B5EF4-FFF2-40B4-BE49-F238E27FC236}">
                  <a16:creationId xmlns:a16="http://schemas.microsoft.com/office/drawing/2014/main" id="{0756AD62-3FF4-44F6-8200-B8924E2D64F0}"/>
                </a:ext>
              </a:extLst>
            </p:cNvPr>
            <p:cNvSpPr txBox="1"/>
            <p:nvPr/>
          </p:nvSpPr>
          <p:spPr>
            <a:xfrm>
              <a:off x="4569946" y="6383140"/>
              <a:ext cx="6156664"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O. Niehaus et al </a:t>
              </a:r>
              <a:r>
                <a:rPr lang="de-DE" dirty="0">
                  <a:latin typeface="Arial" panose="020B0604020202020204" pitchFamily="34" charset="0"/>
                  <a:cs typeface="Arial" panose="020B0604020202020204" pitchFamily="34" charset="0"/>
                </a:rPr>
                <a:t>Z. Natur forschung B 70, 253264 (2015)</a:t>
              </a:r>
              <a:endParaRPr lang="en-GB"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1E4F7-35C8-443A-90F1-F15E8BE96432}"/>
              </a:ext>
            </a:extLst>
          </p:cNvPr>
          <p:cNvPicPr>
            <a:picLocks noChangeAspect="1"/>
          </p:cNvPicPr>
          <p:nvPr/>
        </p:nvPicPr>
        <p:blipFill>
          <a:blip r:embed="rId2"/>
          <a:stretch>
            <a:fillRect/>
          </a:stretch>
        </p:blipFill>
        <p:spPr>
          <a:xfrm>
            <a:off x="1353276" y="503833"/>
            <a:ext cx="8693597" cy="4191215"/>
          </a:xfrm>
          <a:prstGeom prst="rect">
            <a:avLst/>
          </a:prstGeom>
        </p:spPr>
      </p:pic>
    </p:spTree>
    <p:extLst>
      <p:ext uri="{BB962C8B-B14F-4D97-AF65-F5344CB8AC3E}">
        <p14:creationId xmlns:p14="http://schemas.microsoft.com/office/powerpoint/2010/main" val="1971253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337EDD-D71E-47CF-956C-5FF28F2D2DCB}"/>
              </a:ext>
            </a:extLst>
          </p:cNvPr>
          <p:cNvPicPr>
            <a:picLocks noChangeAspect="1"/>
          </p:cNvPicPr>
          <p:nvPr/>
        </p:nvPicPr>
        <p:blipFill>
          <a:blip r:embed="rId2"/>
          <a:stretch>
            <a:fillRect/>
          </a:stretch>
        </p:blipFill>
        <p:spPr>
          <a:xfrm>
            <a:off x="4313604" y="1341312"/>
            <a:ext cx="4007057" cy="4175375"/>
          </a:xfrm>
          <a:prstGeom prst="rect">
            <a:avLst/>
          </a:prstGeom>
        </p:spPr>
      </p:pic>
      <p:pic>
        <p:nvPicPr>
          <p:cNvPr id="3" name="Picture 2">
            <a:extLst>
              <a:ext uri="{FF2B5EF4-FFF2-40B4-BE49-F238E27FC236}">
                <a16:creationId xmlns:a16="http://schemas.microsoft.com/office/drawing/2014/main" id="{25892CA5-E1CC-4DAA-A5E0-81A9FD2ACD42}"/>
              </a:ext>
            </a:extLst>
          </p:cNvPr>
          <p:cNvPicPr>
            <a:picLocks noChangeAspect="1"/>
          </p:cNvPicPr>
          <p:nvPr/>
        </p:nvPicPr>
        <p:blipFill rotWithShape="1">
          <a:blip r:embed="rId3"/>
          <a:srcRect l="1692" r="2694"/>
          <a:stretch/>
        </p:blipFill>
        <p:spPr>
          <a:xfrm>
            <a:off x="179108" y="1272314"/>
            <a:ext cx="4007057" cy="4313372"/>
          </a:xfrm>
          <a:prstGeom prst="rect">
            <a:avLst/>
          </a:prstGeom>
        </p:spPr>
      </p:pic>
      <p:pic>
        <p:nvPicPr>
          <p:cNvPr id="5" name="Picture 4">
            <a:extLst>
              <a:ext uri="{FF2B5EF4-FFF2-40B4-BE49-F238E27FC236}">
                <a16:creationId xmlns:a16="http://schemas.microsoft.com/office/drawing/2014/main" id="{02EBEDC8-0339-4CAA-AB90-FACA841445DC}"/>
              </a:ext>
            </a:extLst>
          </p:cNvPr>
          <p:cNvPicPr>
            <a:picLocks noChangeAspect="1"/>
          </p:cNvPicPr>
          <p:nvPr/>
        </p:nvPicPr>
        <p:blipFill>
          <a:blip r:embed="rId4"/>
          <a:stretch>
            <a:fillRect/>
          </a:stretch>
        </p:blipFill>
        <p:spPr>
          <a:xfrm>
            <a:off x="7807872" y="3684152"/>
            <a:ext cx="4007056" cy="254013"/>
          </a:xfrm>
          <a:prstGeom prst="rect">
            <a:avLst/>
          </a:prstGeom>
        </p:spPr>
      </p:pic>
      <p:pic>
        <p:nvPicPr>
          <p:cNvPr id="9" name="Picture 8">
            <a:extLst>
              <a:ext uri="{FF2B5EF4-FFF2-40B4-BE49-F238E27FC236}">
                <a16:creationId xmlns:a16="http://schemas.microsoft.com/office/drawing/2014/main" id="{9858813B-0A38-41E6-AD16-9324B66365D5}"/>
              </a:ext>
            </a:extLst>
          </p:cNvPr>
          <p:cNvPicPr>
            <a:picLocks noChangeAspect="1"/>
          </p:cNvPicPr>
          <p:nvPr/>
        </p:nvPicPr>
        <p:blipFill>
          <a:blip r:embed="rId5"/>
          <a:stretch>
            <a:fillRect/>
          </a:stretch>
        </p:blipFill>
        <p:spPr>
          <a:xfrm>
            <a:off x="7727568" y="1341312"/>
            <a:ext cx="3408603" cy="2342840"/>
          </a:xfrm>
          <a:prstGeom prst="rect">
            <a:avLst/>
          </a:prstGeom>
        </p:spPr>
      </p:pic>
      <p:pic>
        <p:nvPicPr>
          <p:cNvPr id="11" name="Picture 10">
            <a:extLst>
              <a:ext uri="{FF2B5EF4-FFF2-40B4-BE49-F238E27FC236}">
                <a16:creationId xmlns:a16="http://schemas.microsoft.com/office/drawing/2014/main" id="{DC5C448D-B636-4315-99B2-29ECA4C2945A}"/>
              </a:ext>
            </a:extLst>
          </p:cNvPr>
          <p:cNvPicPr>
            <a:picLocks noChangeAspect="1"/>
          </p:cNvPicPr>
          <p:nvPr/>
        </p:nvPicPr>
        <p:blipFill>
          <a:blip r:embed="rId6"/>
          <a:stretch>
            <a:fillRect/>
          </a:stretch>
        </p:blipFill>
        <p:spPr>
          <a:xfrm>
            <a:off x="8320661" y="3985031"/>
            <a:ext cx="2954976" cy="1518017"/>
          </a:xfrm>
          <a:prstGeom prst="rect">
            <a:avLst/>
          </a:prstGeom>
        </p:spPr>
      </p:pic>
    </p:spTree>
    <p:extLst>
      <p:ext uri="{BB962C8B-B14F-4D97-AF65-F5344CB8AC3E}">
        <p14:creationId xmlns:p14="http://schemas.microsoft.com/office/powerpoint/2010/main" val="1620800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DB264C-7995-EAE3-54B0-5EF2BE716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899" y="0"/>
            <a:ext cx="9061048" cy="658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606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DCF50-7E77-7AC1-537D-CA2C624BD83B}"/>
              </a:ext>
            </a:extLst>
          </p:cNvPr>
          <p:cNvPicPr>
            <a:picLocks noChangeAspect="1"/>
          </p:cNvPicPr>
          <p:nvPr/>
        </p:nvPicPr>
        <p:blipFill>
          <a:blip r:embed="rId2"/>
          <a:stretch>
            <a:fillRect/>
          </a:stretch>
        </p:blipFill>
        <p:spPr>
          <a:xfrm>
            <a:off x="587225" y="521904"/>
            <a:ext cx="4731545" cy="4651134"/>
          </a:xfrm>
          <a:prstGeom prst="rect">
            <a:avLst/>
          </a:prstGeom>
        </p:spPr>
      </p:pic>
      <p:pic>
        <p:nvPicPr>
          <p:cNvPr id="5" name="Picture 4">
            <a:extLst>
              <a:ext uri="{FF2B5EF4-FFF2-40B4-BE49-F238E27FC236}">
                <a16:creationId xmlns:a16="http://schemas.microsoft.com/office/drawing/2014/main" id="{7C813024-1168-B1BC-A0C7-8D145BED6219}"/>
              </a:ext>
            </a:extLst>
          </p:cNvPr>
          <p:cNvPicPr>
            <a:picLocks noChangeAspect="1"/>
          </p:cNvPicPr>
          <p:nvPr/>
        </p:nvPicPr>
        <p:blipFill>
          <a:blip r:embed="rId3"/>
          <a:stretch>
            <a:fillRect/>
          </a:stretch>
        </p:blipFill>
        <p:spPr>
          <a:xfrm>
            <a:off x="5917532" y="1877929"/>
            <a:ext cx="4038600" cy="647700"/>
          </a:xfrm>
          <a:prstGeom prst="rect">
            <a:avLst/>
          </a:prstGeom>
        </p:spPr>
      </p:pic>
      <p:sp>
        <p:nvSpPr>
          <p:cNvPr id="6" name="TextBox 5">
            <a:extLst>
              <a:ext uri="{FF2B5EF4-FFF2-40B4-BE49-F238E27FC236}">
                <a16:creationId xmlns:a16="http://schemas.microsoft.com/office/drawing/2014/main" id="{A578470C-6EA4-63A8-2B20-CF4A7C9B7E30}"/>
              </a:ext>
            </a:extLst>
          </p:cNvPr>
          <p:cNvSpPr txBox="1"/>
          <p:nvPr/>
        </p:nvSpPr>
        <p:spPr>
          <a:xfrm rot="16200000">
            <a:off x="95691" y="2417591"/>
            <a:ext cx="1448656" cy="369332"/>
          </a:xfrm>
          <a:prstGeom prst="rect">
            <a:avLst/>
          </a:prstGeom>
          <a:solidFill>
            <a:schemeClr val="bg1"/>
          </a:solidFill>
        </p:spPr>
        <p:txBody>
          <a:bodyPr wrap="square" rtlCol="0">
            <a:spAutoFit/>
          </a:bodyPr>
          <a:lstStyle/>
          <a:p>
            <a:r>
              <a:rPr lang="en-GB" dirty="0">
                <a:sym typeface="Symbol" panose="05050102010706020507" pitchFamily="18" charset="2"/>
              </a:rPr>
              <a:t></a:t>
            </a:r>
            <a:r>
              <a:rPr lang="en-GB" baseline="-25000" dirty="0">
                <a:sym typeface="Symbol" panose="05050102010706020507" pitchFamily="18" charset="2"/>
              </a:rPr>
              <a:t>LF</a:t>
            </a:r>
            <a:r>
              <a:rPr lang="en-GB" dirty="0">
                <a:sym typeface="Symbol" panose="05050102010706020507" pitchFamily="18" charset="2"/>
              </a:rPr>
              <a:t>(s</a:t>
            </a:r>
            <a:r>
              <a:rPr lang="en-GB" baseline="30000" dirty="0">
                <a:sym typeface="Symbol" panose="05050102010706020507" pitchFamily="18" charset="2"/>
              </a:rPr>
              <a:t>-1</a:t>
            </a:r>
            <a:r>
              <a:rPr lang="en-GB" dirty="0">
                <a:sym typeface="Symbol" panose="05050102010706020507" pitchFamily="18" charset="2"/>
              </a:rPr>
              <a:t>)</a:t>
            </a:r>
            <a:endParaRPr lang="en-GB" dirty="0"/>
          </a:p>
        </p:txBody>
      </p:sp>
      <p:sp>
        <p:nvSpPr>
          <p:cNvPr id="7" name="Rectangle 6">
            <a:extLst>
              <a:ext uri="{FF2B5EF4-FFF2-40B4-BE49-F238E27FC236}">
                <a16:creationId xmlns:a16="http://schemas.microsoft.com/office/drawing/2014/main" id="{D28CE8F5-4117-4537-0DEF-45020633DBDE}"/>
              </a:ext>
            </a:extLst>
          </p:cNvPr>
          <p:cNvSpPr/>
          <p:nvPr/>
        </p:nvSpPr>
        <p:spPr>
          <a:xfrm>
            <a:off x="1732547" y="3549316"/>
            <a:ext cx="1648327"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4590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39DEE-924C-771A-CE80-6469B02F6D3C}"/>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CB79C33-E703-0E96-6D5D-2708A1026802}"/>
              </a:ext>
            </a:extLst>
          </p:cNvPr>
          <p:cNvSpPr/>
          <p:nvPr/>
        </p:nvSpPr>
        <p:spPr>
          <a:xfrm>
            <a:off x="2205739" y="979509"/>
            <a:ext cx="2032008" cy="400110"/>
          </a:xfrm>
          <a:prstGeom prst="rect">
            <a:avLst/>
          </a:prstGeom>
        </p:spPr>
        <p:txBody>
          <a:bodyPr wrap="square">
            <a:spAutoFit/>
          </a:bodyPr>
          <a:lstStyle/>
          <a:p>
            <a:r>
              <a:rPr lang="en-US" altLang="ja-JP" sz="2000" dirty="0">
                <a:solidFill>
                  <a:srgbClr val="0000FF"/>
                </a:solidFill>
                <a:latin typeface="Segoe UI" pitchFamily="34" charset="0"/>
                <a:cs typeface="Segoe UI" pitchFamily="34" charset="0"/>
              </a:rPr>
              <a:t>Resistivity </a:t>
            </a:r>
            <a:r>
              <a:rPr lang="en-US" altLang="ko-KR" sz="2000" i="1" dirty="0">
                <a:solidFill>
                  <a:srgbClr val="0000FF"/>
                </a:solidFill>
                <a:latin typeface="Segoe UI" pitchFamily="34" charset="0"/>
                <a:ea typeface="바탕" pitchFamily="18" charset="-127"/>
                <a:cs typeface="Segoe UI" pitchFamily="34" charset="0"/>
                <a:sym typeface="Symbol" pitchFamily="18" charset="2"/>
              </a:rPr>
              <a:t></a:t>
            </a:r>
            <a:r>
              <a:rPr lang="en-US" altLang="ko-KR" sz="2000" dirty="0">
                <a:solidFill>
                  <a:srgbClr val="0000FF"/>
                </a:solidFill>
                <a:latin typeface="Segoe UI" pitchFamily="34" charset="0"/>
                <a:ea typeface="바탕" pitchFamily="18" charset="-127"/>
                <a:cs typeface="Segoe UI" pitchFamily="34" charset="0"/>
                <a:sym typeface="Symbol" pitchFamily="18" charset="2"/>
              </a:rPr>
              <a:t>(</a:t>
            </a:r>
            <a:r>
              <a:rPr lang="en-US" altLang="ko-KR" sz="2000" i="1" dirty="0">
                <a:solidFill>
                  <a:srgbClr val="0000FF"/>
                </a:solidFill>
                <a:latin typeface="Segoe UI" pitchFamily="34" charset="0"/>
                <a:ea typeface="바탕" pitchFamily="18" charset="-127"/>
                <a:cs typeface="Segoe UI" pitchFamily="34" charset="0"/>
                <a:sym typeface="Symbol" pitchFamily="18" charset="2"/>
              </a:rPr>
              <a:t>T</a:t>
            </a:r>
            <a:r>
              <a:rPr lang="en-US" altLang="ko-KR" sz="2000" dirty="0">
                <a:solidFill>
                  <a:srgbClr val="0000FF"/>
                </a:solidFill>
                <a:latin typeface="Segoe UI" pitchFamily="34" charset="0"/>
                <a:ea typeface="바탕" pitchFamily="18" charset="-127"/>
                <a:cs typeface="Segoe UI" pitchFamily="34" charset="0"/>
                <a:sym typeface="Symbol" pitchFamily="18" charset="2"/>
              </a:rPr>
              <a:t>)</a:t>
            </a:r>
            <a:endParaRPr lang="ja-JP" altLang="en-US" sz="2000" dirty="0">
              <a:solidFill>
                <a:srgbClr val="0000FF"/>
              </a:solidFill>
              <a:latin typeface="Segoe UI" pitchFamily="34" charset="0"/>
              <a:cs typeface="Segoe UI" pitchFamily="34" charset="0"/>
            </a:endParaRPr>
          </a:p>
        </p:txBody>
      </p:sp>
      <p:grpSp>
        <p:nvGrpSpPr>
          <p:cNvPr id="3" name="グループ化 115">
            <a:extLst>
              <a:ext uri="{FF2B5EF4-FFF2-40B4-BE49-F238E27FC236}">
                <a16:creationId xmlns:a16="http://schemas.microsoft.com/office/drawing/2014/main" id="{9CDCBFA8-355D-EC60-B02E-CC19B0158F28}"/>
              </a:ext>
            </a:extLst>
          </p:cNvPr>
          <p:cNvGrpSpPr/>
          <p:nvPr/>
        </p:nvGrpSpPr>
        <p:grpSpPr>
          <a:xfrm>
            <a:off x="1568748" y="1384020"/>
            <a:ext cx="3131163" cy="3782501"/>
            <a:chOff x="755576" y="2780928"/>
            <a:chExt cx="3484704" cy="4367611"/>
          </a:xfrm>
        </p:grpSpPr>
        <p:pic>
          <p:nvPicPr>
            <p:cNvPr id="4" name="Picture 2">
              <a:extLst>
                <a:ext uri="{FF2B5EF4-FFF2-40B4-BE49-F238E27FC236}">
                  <a16:creationId xmlns:a16="http://schemas.microsoft.com/office/drawing/2014/main" id="{28ED2835-90AA-0152-129B-B7B39BA11F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38"/>
            <a:stretch/>
          </p:blipFill>
          <p:spPr bwMode="auto">
            <a:xfrm>
              <a:off x="755576" y="2780928"/>
              <a:ext cx="3484704" cy="4367611"/>
            </a:xfrm>
            <a:prstGeom prst="rect">
              <a:avLst/>
            </a:prstGeo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a:extLst>
                <a:ext uri="{FF2B5EF4-FFF2-40B4-BE49-F238E27FC236}">
                  <a16:creationId xmlns:a16="http://schemas.microsoft.com/office/drawing/2014/main" id="{B53BBDCD-D465-D89C-BF78-D7AB8FBEFCB9}"/>
                </a:ext>
              </a:extLst>
            </p:cNvPr>
            <p:cNvSpPr/>
            <p:nvPr/>
          </p:nvSpPr>
          <p:spPr>
            <a:xfrm>
              <a:off x="1835696" y="4077072"/>
              <a:ext cx="360040"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07489A-BC8C-073A-91EC-69044A0596AD}"/>
                </a:ext>
              </a:extLst>
            </p:cNvPr>
            <p:cNvSpPr/>
            <p:nvPr/>
          </p:nvSpPr>
          <p:spPr>
            <a:xfrm>
              <a:off x="2483768" y="5085184"/>
              <a:ext cx="79208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1.png">
              <a:extLst>
                <a:ext uri="{FF2B5EF4-FFF2-40B4-BE49-F238E27FC236}">
                  <a16:creationId xmlns:a16="http://schemas.microsoft.com/office/drawing/2014/main" id="{02958ADF-C04E-8F69-B1E5-6BE75A4A87D5}"/>
                </a:ext>
              </a:extLst>
            </p:cNvPr>
            <p:cNvPicPr>
              <a:picLocks noChangeAspect="1"/>
            </p:cNvPicPr>
            <p:nvPr/>
          </p:nvPicPr>
          <p:blipFill>
            <a:blip r:embed="rId4" cstate="print"/>
            <a:stretch>
              <a:fillRect/>
            </a:stretch>
          </p:blipFill>
          <p:spPr>
            <a:xfrm>
              <a:off x="1811589" y="3907395"/>
              <a:ext cx="2037093" cy="1483027"/>
            </a:xfrm>
            <a:prstGeom prst="rect">
              <a:avLst/>
            </a:prstGeom>
            <a:solidFill>
              <a:schemeClr val="bg1"/>
            </a:solidFill>
          </p:spPr>
        </p:pic>
      </p:grpSp>
      <p:sp>
        <p:nvSpPr>
          <p:cNvPr id="38" name="テキスト ボックス 37">
            <a:extLst>
              <a:ext uri="{FF2B5EF4-FFF2-40B4-BE49-F238E27FC236}">
                <a16:creationId xmlns:a16="http://schemas.microsoft.com/office/drawing/2014/main" id="{56B28C34-B390-1678-BBB2-B9EEDC67F9BE}"/>
              </a:ext>
            </a:extLst>
          </p:cNvPr>
          <p:cNvSpPr txBox="1"/>
          <p:nvPr/>
        </p:nvSpPr>
        <p:spPr>
          <a:xfrm>
            <a:off x="1559496" y="15046"/>
            <a:ext cx="9144000" cy="461626"/>
          </a:xfrm>
          <a:prstGeom prst="rect">
            <a:avLst/>
          </a:prstGeom>
          <a:solidFill>
            <a:srgbClr val="FFFF00"/>
          </a:solidFill>
          <a:ln w="38100">
            <a:noFill/>
          </a:ln>
        </p:spPr>
        <p:txBody>
          <a:bodyPr wrap="square" lIns="91403" tIns="45701" rIns="91403" bIns="45701" rtlCol="0">
            <a:spAutoFit/>
          </a:bodyPr>
          <a:lstStyle/>
          <a:p>
            <a:pPr algn="ctr"/>
            <a:r>
              <a:rPr lang="en-US" altLang="ja-JP" sz="2400" dirty="0" err="1">
                <a:latin typeface="Segoe UI Semibold" panose="020B0702040204020203" pitchFamily="34" charset="0"/>
                <a:cs typeface="Segoe UI Semibold" panose="020B0702040204020203" pitchFamily="34" charset="0"/>
              </a:rPr>
              <a:t>Ce</a:t>
            </a:r>
            <a:r>
              <a:rPr lang="en-US" altLang="ja-JP" sz="2400" dirty="0" err="1">
                <a:solidFill>
                  <a:srgbClr val="FF33CC"/>
                </a:solidFill>
                <a:latin typeface="Segoe UI Semibold" panose="020B0702040204020203" pitchFamily="34" charset="0"/>
                <a:cs typeface="Segoe UI Semibold" panose="020B0702040204020203" pitchFamily="34" charset="0"/>
              </a:rPr>
              <a:t>Rh</a:t>
            </a:r>
            <a:r>
              <a:rPr lang="en-US" altLang="ja-JP" sz="2400" dirty="0" err="1">
                <a:latin typeface="Segoe UI Semibold" panose="020B0702040204020203" pitchFamily="34" charset="0"/>
                <a:cs typeface="Segoe UI Semibold" panose="020B0702040204020203" pitchFamily="34" charset="0"/>
              </a:rPr>
              <a:t>Sn</a:t>
            </a:r>
            <a:r>
              <a:rPr lang="en-US" altLang="ja-JP" sz="2400" dirty="0">
                <a:latin typeface="Segoe UI Semibold" panose="020B0702040204020203" pitchFamily="34" charset="0"/>
                <a:cs typeface="Segoe UI Semibold" panose="020B0702040204020203" pitchFamily="34" charset="0"/>
              </a:rPr>
              <a:t> single crystal: Anisotropic </a:t>
            </a:r>
            <a:r>
              <a:rPr lang="en-US" altLang="ja-JP" sz="2400" i="1" dirty="0">
                <a:latin typeface="Symbol" panose="05050102010706020507" pitchFamily="18" charset="2"/>
                <a:cs typeface="Segoe UI Semibold" panose="020B0702040204020203" pitchFamily="34" charset="0"/>
              </a:rPr>
              <a:t>r</a:t>
            </a:r>
            <a:r>
              <a:rPr lang="en-US" altLang="ja-JP" sz="2400" dirty="0">
                <a:latin typeface="+mj-lt"/>
                <a:cs typeface="Segoe UI Semibold" panose="020B0702040204020203" pitchFamily="34" charset="0"/>
              </a:rPr>
              <a:t>(</a:t>
            </a:r>
            <a:r>
              <a:rPr lang="en-US" altLang="ja-JP" sz="2400" i="1" dirty="0">
                <a:latin typeface="+mj-lt"/>
                <a:cs typeface="Segoe UI Semibold" panose="020B0702040204020203" pitchFamily="34" charset="0"/>
              </a:rPr>
              <a:t>T</a:t>
            </a:r>
            <a:r>
              <a:rPr lang="en-US" altLang="ja-JP" sz="2400" dirty="0">
                <a:latin typeface="+mj-lt"/>
                <a:cs typeface="Segoe UI Semibold" panose="020B0702040204020203" pitchFamily="34" charset="0"/>
              </a:rPr>
              <a:t>) </a:t>
            </a:r>
            <a:r>
              <a:rPr lang="en-US" altLang="ja-JP" sz="2400" dirty="0">
                <a:latin typeface="Segoe UI Semibold" panose="020B0702040204020203" pitchFamily="34" charset="0"/>
                <a:cs typeface="Segoe UI Semibold" panose="020B0702040204020203" pitchFamily="34" charset="0"/>
              </a:rPr>
              <a:t>and </a:t>
            </a:r>
            <a:r>
              <a:rPr lang="en-US" altLang="ja-JP" sz="2400" i="1" dirty="0">
                <a:latin typeface="Symbol" panose="05050102010706020507" pitchFamily="18" charset="2"/>
                <a:cs typeface="Segoe UI Semibold" panose="020B0702040204020203" pitchFamily="34" charset="0"/>
              </a:rPr>
              <a:t>c</a:t>
            </a:r>
            <a:r>
              <a:rPr lang="en-US" altLang="ja-JP" sz="2400" dirty="0">
                <a:solidFill>
                  <a:prstClr val="black"/>
                </a:solidFill>
                <a:latin typeface="Segoe UI Semibold"/>
                <a:cs typeface="Segoe UI Semibold" panose="020B0702040204020203" pitchFamily="34" charset="0"/>
              </a:rPr>
              <a:t>(</a:t>
            </a:r>
            <a:r>
              <a:rPr lang="en-US" altLang="ja-JP" sz="2400" i="1" dirty="0">
                <a:solidFill>
                  <a:prstClr val="black"/>
                </a:solidFill>
                <a:latin typeface="Segoe UI Semibold"/>
                <a:cs typeface="Segoe UI Semibold" panose="020B0702040204020203" pitchFamily="34" charset="0"/>
              </a:rPr>
              <a:t>T</a:t>
            </a:r>
            <a:r>
              <a:rPr lang="en-US" altLang="ja-JP" sz="2400" dirty="0">
                <a:solidFill>
                  <a:prstClr val="black"/>
                </a:solidFill>
                <a:latin typeface="Segoe UI Semibold"/>
                <a:cs typeface="Segoe UI Semibold" panose="020B0702040204020203" pitchFamily="34" charset="0"/>
              </a:rPr>
              <a:t>) </a:t>
            </a:r>
            <a:endParaRPr lang="ja-JP" altLang="en-US" sz="2400" dirty="0">
              <a:latin typeface="+mj-lt"/>
              <a:cs typeface="Segoe UI Semibold" panose="020B0702040204020203" pitchFamily="34" charset="0"/>
            </a:endParaRPr>
          </a:p>
        </p:txBody>
      </p:sp>
      <p:grpSp>
        <p:nvGrpSpPr>
          <p:cNvPr id="21" name="グループ化 20">
            <a:extLst>
              <a:ext uri="{FF2B5EF4-FFF2-40B4-BE49-F238E27FC236}">
                <a16:creationId xmlns:a16="http://schemas.microsoft.com/office/drawing/2014/main" id="{67611A99-0088-AFD3-C737-E0B76245F679}"/>
              </a:ext>
            </a:extLst>
          </p:cNvPr>
          <p:cNvGrpSpPr/>
          <p:nvPr/>
        </p:nvGrpSpPr>
        <p:grpSpPr>
          <a:xfrm>
            <a:off x="2087954" y="5373216"/>
            <a:ext cx="3074401" cy="1279984"/>
            <a:chOff x="563952" y="5373216"/>
            <a:chExt cx="3240219" cy="1279984"/>
          </a:xfrm>
        </p:grpSpPr>
        <p:sp>
          <p:nvSpPr>
            <p:cNvPr id="20" name="正方形/長方形 19">
              <a:extLst>
                <a:ext uri="{FF2B5EF4-FFF2-40B4-BE49-F238E27FC236}">
                  <a16:creationId xmlns:a16="http://schemas.microsoft.com/office/drawing/2014/main" id="{2CC8E521-B7C4-AB01-54E4-72B64237BB16}"/>
                </a:ext>
              </a:extLst>
            </p:cNvPr>
            <p:cNvSpPr/>
            <p:nvPr/>
          </p:nvSpPr>
          <p:spPr>
            <a:xfrm>
              <a:off x="566361" y="5676939"/>
              <a:ext cx="3237810" cy="369332"/>
            </a:xfrm>
            <a:prstGeom prst="rect">
              <a:avLst/>
            </a:prstGeom>
          </p:spPr>
          <p:txBody>
            <a:bodyPr wrap="square">
              <a:spAutoFit/>
            </a:bodyPr>
            <a:lstStyle/>
            <a:p>
              <a:r>
                <a:rPr lang="en-US" altLang="ko-KR" i="1" dirty="0">
                  <a:latin typeface="Segoe UI" pitchFamily="34" charset="0"/>
                  <a:ea typeface="바탕" pitchFamily="18" charset="-127"/>
                  <a:cs typeface="Segoe UI" pitchFamily="34" charset="0"/>
                  <a:sym typeface="Symbol" pitchFamily="18" charset="2"/>
                </a:rPr>
                <a:t></a:t>
              </a:r>
              <a:r>
                <a:rPr lang="en-US" altLang="ko-KR" i="1" baseline="-25000" dirty="0">
                  <a:latin typeface="Segoe UI" pitchFamily="34" charset="0"/>
                  <a:ea typeface="바탕" pitchFamily="18" charset="-127"/>
                  <a:cs typeface="Segoe UI" pitchFamily="34" charset="0"/>
                  <a:sym typeface="Symbol" pitchFamily="18" charset="2"/>
                </a:rPr>
                <a:t>a</a:t>
              </a:r>
              <a:r>
                <a:rPr lang="en-US" altLang="ko-KR" dirty="0">
                  <a:latin typeface="Segoe UI" pitchFamily="34" charset="0"/>
                  <a:cs typeface="Segoe UI" pitchFamily="34" charset="0"/>
                  <a:sym typeface="Symbol" pitchFamily="18" charset="2"/>
                </a:rPr>
                <a:t>(</a:t>
              </a:r>
              <a:r>
                <a:rPr lang="en-US" altLang="ko-KR" i="1" dirty="0">
                  <a:latin typeface="Segoe UI" pitchFamily="34" charset="0"/>
                  <a:cs typeface="Segoe UI" pitchFamily="34" charset="0"/>
                  <a:sym typeface="Symbol" pitchFamily="18" charset="2"/>
                </a:rPr>
                <a:t>T</a:t>
              </a:r>
              <a:r>
                <a:rPr lang="en-US" altLang="ko-KR" dirty="0">
                  <a:latin typeface="Segoe UI" pitchFamily="34" charset="0"/>
                  <a:cs typeface="Segoe UI" pitchFamily="34" charset="0"/>
                  <a:sym typeface="Symbol" pitchFamily="18" charset="2"/>
                </a:rPr>
                <a:t>): maximum at 70 K</a:t>
              </a:r>
            </a:p>
          </p:txBody>
        </p:sp>
        <p:sp>
          <p:nvSpPr>
            <p:cNvPr id="2" name="正方形/長方形 1">
              <a:extLst>
                <a:ext uri="{FF2B5EF4-FFF2-40B4-BE49-F238E27FC236}">
                  <a16:creationId xmlns:a16="http://schemas.microsoft.com/office/drawing/2014/main" id="{D23CE108-C33A-8372-352D-AB5639018F0A}"/>
                </a:ext>
              </a:extLst>
            </p:cNvPr>
            <p:cNvSpPr/>
            <p:nvPr/>
          </p:nvSpPr>
          <p:spPr>
            <a:xfrm>
              <a:off x="563952" y="5373216"/>
              <a:ext cx="1957151" cy="369332"/>
            </a:xfrm>
            <a:prstGeom prst="rect">
              <a:avLst/>
            </a:prstGeom>
          </p:spPr>
          <p:txBody>
            <a:bodyPr wrap="square">
              <a:spAutoFit/>
            </a:bodyPr>
            <a:lstStyle/>
            <a:p>
              <a:r>
                <a:rPr lang="en-US" altLang="ko-KR" i="1" dirty="0">
                  <a:latin typeface="Segoe UI" pitchFamily="34" charset="0"/>
                  <a:ea typeface="바탕" pitchFamily="18" charset="-127"/>
                  <a:cs typeface="Segoe UI" pitchFamily="34" charset="0"/>
                  <a:sym typeface="Symbol" pitchFamily="18" charset="2"/>
                </a:rPr>
                <a:t></a:t>
              </a:r>
              <a:r>
                <a:rPr lang="en-US" altLang="ko-KR" i="1" baseline="-25000" dirty="0">
                  <a:latin typeface="Segoe UI" pitchFamily="34" charset="0"/>
                  <a:ea typeface="바탕" pitchFamily="18" charset="-127"/>
                  <a:cs typeface="Segoe UI" pitchFamily="34" charset="0"/>
                  <a:sym typeface="Symbol" pitchFamily="18" charset="2"/>
                </a:rPr>
                <a:t>a</a:t>
              </a:r>
              <a:r>
                <a:rPr lang="en-US" altLang="ko-KR" dirty="0">
                  <a:latin typeface="Segoe UI" pitchFamily="34" charset="0"/>
                  <a:ea typeface="바탕" pitchFamily="18" charset="-127"/>
                  <a:cs typeface="Segoe UI" pitchFamily="34" charset="0"/>
                  <a:sym typeface="Symbol" pitchFamily="18" charset="2"/>
                </a:rPr>
                <a:t>(</a:t>
              </a:r>
              <a:r>
                <a:rPr lang="en-US" altLang="ko-KR" i="1" dirty="0">
                  <a:latin typeface="Segoe UI" pitchFamily="34" charset="0"/>
                  <a:ea typeface="바탕" pitchFamily="18" charset="-127"/>
                  <a:cs typeface="Segoe UI" pitchFamily="34" charset="0"/>
                  <a:sym typeface="Symbol" pitchFamily="18" charset="2"/>
                </a:rPr>
                <a:t>T</a:t>
              </a:r>
              <a:r>
                <a:rPr lang="en-US" altLang="ko-KR" dirty="0">
                  <a:latin typeface="Segoe UI" pitchFamily="34" charset="0"/>
                  <a:ea typeface="바탕" pitchFamily="18" charset="-127"/>
                  <a:cs typeface="Segoe UI" pitchFamily="34" charset="0"/>
                  <a:sym typeface="Symbol" pitchFamily="18" charset="2"/>
                </a:rPr>
                <a:t>)/</a:t>
              </a:r>
              <a:r>
                <a:rPr lang="en-US" altLang="ko-KR" i="1" dirty="0">
                  <a:latin typeface="Segoe UI" pitchFamily="34" charset="0"/>
                  <a:ea typeface="바탕" pitchFamily="18" charset="-127"/>
                  <a:cs typeface="Segoe UI" pitchFamily="34" charset="0"/>
                  <a:sym typeface="Symbol" pitchFamily="18" charset="2"/>
                </a:rPr>
                <a:t></a:t>
              </a:r>
              <a:r>
                <a:rPr lang="en-US" altLang="ko-KR" i="1" baseline="-25000" dirty="0">
                  <a:latin typeface="Segoe UI" pitchFamily="34" charset="0"/>
                  <a:ea typeface="바탕" pitchFamily="18" charset="-127"/>
                  <a:cs typeface="Segoe UI" pitchFamily="34" charset="0"/>
                  <a:sym typeface="Symbol" pitchFamily="18" charset="2"/>
                </a:rPr>
                <a:t>c</a:t>
              </a:r>
              <a:r>
                <a:rPr lang="en-US" altLang="ko-KR" dirty="0">
                  <a:latin typeface="Segoe UI" pitchFamily="34" charset="0"/>
                  <a:ea typeface="바탕" pitchFamily="18" charset="-127"/>
                  <a:cs typeface="Segoe UI" pitchFamily="34" charset="0"/>
                  <a:sym typeface="Symbol" pitchFamily="18" charset="2"/>
                </a:rPr>
                <a:t>(</a:t>
              </a:r>
              <a:r>
                <a:rPr lang="en-US" altLang="ko-KR" i="1" dirty="0">
                  <a:latin typeface="Segoe UI" pitchFamily="34" charset="0"/>
                  <a:ea typeface="바탕" pitchFamily="18" charset="-127"/>
                  <a:cs typeface="Segoe UI" pitchFamily="34" charset="0"/>
                  <a:sym typeface="Symbol" pitchFamily="18" charset="2"/>
                </a:rPr>
                <a:t>T</a:t>
              </a:r>
              <a:r>
                <a:rPr lang="en-US" altLang="ko-KR" dirty="0">
                  <a:latin typeface="Segoe UI" pitchFamily="34" charset="0"/>
                  <a:ea typeface="바탕" pitchFamily="18" charset="-127"/>
                  <a:cs typeface="Segoe UI" pitchFamily="34" charset="0"/>
                  <a:sym typeface="Symbol" pitchFamily="18" charset="2"/>
                </a:rPr>
                <a:t>)</a:t>
              </a:r>
              <a:r>
                <a:rPr lang="en-US" altLang="ko-KR" dirty="0">
                  <a:latin typeface="Segoe UI" pitchFamily="34" charset="0"/>
                  <a:cs typeface="Segoe UI" pitchFamily="34" charset="0"/>
                  <a:sym typeface="Symbol" pitchFamily="18" charset="2"/>
                </a:rPr>
                <a:t> </a:t>
              </a:r>
              <a:r>
                <a:rPr lang="en-US" altLang="ko-KR" dirty="0">
                  <a:latin typeface="Segoe UI" pitchFamily="34" charset="0"/>
                  <a:cs typeface="Segoe UI" pitchFamily="34" charset="0"/>
                </a:rPr>
                <a:t> </a:t>
              </a:r>
              <a:r>
                <a:rPr lang="en-US" altLang="ko-KR" dirty="0">
                  <a:latin typeface="Segoe UI" pitchFamily="34" charset="0"/>
                  <a:ea typeface="바탕" pitchFamily="18" charset="-127"/>
                  <a:cs typeface="Segoe UI" pitchFamily="34" charset="0"/>
                  <a:sym typeface="Symbol" pitchFamily="18" charset="2"/>
                </a:rPr>
                <a:t>3</a:t>
              </a:r>
              <a:r>
                <a:rPr lang="en-US" altLang="ko-KR" dirty="0">
                  <a:latin typeface="Segoe UI" pitchFamily="34" charset="0"/>
                  <a:cs typeface="Segoe UI" pitchFamily="34" charset="0"/>
                  <a:sym typeface="Symbol" pitchFamily="18" charset="2"/>
                </a:rPr>
                <a:t>~</a:t>
              </a:r>
              <a:r>
                <a:rPr lang="en-US" altLang="ko-KR" dirty="0">
                  <a:latin typeface="Segoe UI" pitchFamily="34" charset="0"/>
                  <a:ea typeface="바탕" pitchFamily="18" charset="-127"/>
                  <a:cs typeface="Segoe UI" pitchFamily="34" charset="0"/>
                  <a:sym typeface="Symbol" pitchFamily="18" charset="2"/>
                </a:rPr>
                <a:t>5</a:t>
              </a:r>
              <a:r>
                <a:rPr lang="en-US" altLang="ko-KR" dirty="0">
                  <a:latin typeface="Segoe UI" pitchFamily="34" charset="0"/>
                  <a:cs typeface="Segoe UI" pitchFamily="34" charset="0"/>
                  <a:sym typeface="Symbol" pitchFamily="18" charset="2"/>
                </a:rPr>
                <a:t> </a:t>
              </a:r>
              <a:endParaRPr lang="ja-JP" altLang="en-US" dirty="0"/>
            </a:p>
          </p:txBody>
        </p:sp>
        <p:sp>
          <p:nvSpPr>
            <p:cNvPr id="19" name="正方形/長方形 18">
              <a:extLst>
                <a:ext uri="{FF2B5EF4-FFF2-40B4-BE49-F238E27FC236}">
                  <a16:creationId xmlns:a16="http://schemas.microsoft.com/office/drawing/2014/main" id="{360B7F1F-D2B7-071B-7B33-5A1121938257}"/>
                </a:ext>
              </a:extLst>
            </p:cNvPr>
            <p:cNvSpPr/>
            <p:nvPr/>
          </p:nvSpPr>
          <p:spPr>
            <a:xfrm>
              <a:off x="583612" y="5976092"/>
              <a:ext cx="2457092" cy="677108"/>
            </a:xfrm>
            <a:prstGeom prst="rect">
              <a:avLst/>
            </a:prstGeom>
          </p:spPr>
          <p:txBody>
            <a:bodyPr wrap="square">
              <a:spAutoFit/>
            </a:bodyPr>
            <a:lstStyle/>
            <a:p>
              <a:r>
                <a:rPr lang="en-US" altLang="ja-JP" i="1" dirty="0">
                  <a:latin typeface="Symbol" pitchFamily="18" charset="2"/>
                  <a:cs typeface="Segoe UI" pitchFamily="34" charset="0"/>
                </a:rPr>
                <a:t>r</a:t>
              </a:r>
              <a:r>
                <a:rPr lang="ja-JP" altLang="en-US" i="1" dirty="0">
                  <a:latin typeface="Symbol" pitchFamily="18" charset="2"/>
                  <a:cs typeface="Segoe UI" pitchFamily="34" charset="0"/>
                </a:rPr>
                <a:t> </a:t>
              </a:r>
              <a:r>
                <a:rPr lang="ja-JP" altLang="en-US" dirty="0">
                  <a:latin typeface="Segoe UI" pitchFamily="34" charset="0"/>
                  <a:cs typeface="Segoe UI" pitchFamily="34" charset="0"/>
                  <a:sym typeface="Symbol"/>
                </a:rPr>
                <a:t> </a:t>
              </a:r>
              <a:r>
                <a:rPr lang="en-US" altLang="ja-JP" i="1" dirty="0">
                  <a:latin typeface="Segoe UI" pitchFamily="34" charset="0"/>
                  <a:cs typeface="Segoe UI" pitchFamily="34" charset="0"/>
                </a:rPr>
                <a:t>T </a:t>
              </a:r>
              <a:r>
                <a:rPr lang="en-US" altLang="ja-JP" sz="2400" i="1" baseline="30000" dirty="0">
                  <a:latin typeface="Segoe UI" pitchFamily="34" charset="0"/>
                  <a:cs typeface="Segoe UI" pitchFamily="34" charset="0"/>
                </a:rPr>
                <a:t>n</a:t>
              </a:r>
              <a:r>
                <a:rPr lang="en-US" altLang="ja-JP" sz="2000" dirty="0">
                  <a:latin typeface="Segoe UI" pitchFamily="34" charset="0"/>
                  <a:cs typeface="Segoe UI" pitchFamily="34" charset="0"/>
                </a:rPr>
                <a:t>,</a:t>
              </a:r>
              <a:r>
                <a:rPr lang="ja-JP" altLang="en-US" sz="2000" dirty="0">
                  <a:latin typeface="Segoe UI" pitchFamily="34" charset="0"/>
                  <a:cs typeface="Segoe UI" pitchFamily="34" charset="0"/>
                </a:rPr>
                <a:t> </a:t>
              </a:r>
              <a:r>
                <a:rPr lang="en-US" altLang="ja-JP" i="1" dirty="0">
                  <a:latin typeface="Segoe UI" pitchFamily="34" charset="0"/>
                  <a:cs typeface="Segoe UI" pitchFamily="34" charset="0"/>
                </a:rPr>
                <a:t>n</a:t>
              </a:r>
              <a:r>
                <a:rPr lang="ja-JP" altLang="en-US" dirty="0">
                  <a:latin typeface="Segoe UI" pitchFamily="34" charset="0"/>
                  <a:cs typeface="Segoe UI" pitchFamily="34" charset="0"/>
                </a:rPr>
                <a:t> </a:t>
              </a:r>
              <a:r>
                <a:rPr lang="en-US" altLang="ja-JP" dirty="0">
                  <a:latin typeface="Segoe UI" pitchFamily="34" charset="0"/>
                  <a:cs typeface="Segoe UI" pitchFamily="34" charset="0"/>
                </a:rPr>
                <a:t>= 1.5 (</a:t>
              </a:r>
              <a:r>
                <a:rPr lang="az-Cyrl-AZ" altLang="ja-JP" dirty="0">
                  <a:latin typeface="Segoe UI" pitchFamily="34" charset="0"/>
                  <a:cs typeface="Segoe UI" pitchFamily="34" charset="0"/>
                </a:rPr>
                <a:t>ӀӀ </a:t>
              </a:r>
              <a:r>
                <a:rPr lang="en-US" altLang="ja-JP" i="1" dirty="0">
                  <a:latin typeface="Segoe UI" pitchFamily="34" charset="0"/>
                  <a:cs typeface="Segoe UI" pitchFamily="34" charset="0"/>
                </a:rPr>
                <a:t>a</a:t>
              </a:r>
              <a:r>
                <a:rPr lang="en-US" altLang="ja-JP" dirty="0">
                  <a:latin typeface="Segoe UI" pitchFamily="34" charset="0"/>
                  <a:cs typeface="Segoe UI" pitchFamily="34" charset="0"/>
                </a:rPr>
                <a:t>),</a:t>
              </a:r>
              <a:br>
                <a:rPr lang="en-US" altLang="ja-JP" dirty="0">
                  <a:latin typeface="Segoe UI" pitchFamily="34" charset="0"/>
                  <a:cs typeface="Segoe UI" pitchFamily="34" charset="0"/>
                </a:rPr>
              </a:br>
              <a:r>
                <a:rPr lang="en-US" altLang="ja-JP" dirty="0">
                  <a:latin typeface="Segoe UI" pitchFamily="34" charset="0"/>
                  <a:cs typeface="Segoe UI" pitchFamily="34" charset="0"/>
                </a:rPr>
                <a:t>                   </a:t>
              </a:r>
              <a:r>
                <a:rPr lang="ja-JP" altLang="en-US" dirty="0">
                  <a:latin typeface="Segoe UI" pitchFamily="34" charset="0"/>
                  <a:cs typeface="Segoe UI" pitchFamily="34" charset="0"/>
                </a:rPr>
                <a:t> </a:t>
              </a:r>
              <a:r>
                <a:rPr lang="en-US" altLang="ja-JP" dirty="0">
                  <a:latin typeface="Segoe UI" pitchFamily="34" charset="0"/>
                  <a:cs typeface="Segoe UI" pitchFamily="34" charset="0"/>
                </a:rPr>
                <a:t>1.0 (</a:t>
              </a:r>
              <a:r>
                <a:rPr lang="az-Cyrl-AZ" altLang="ja-JP" dirty="0">
                  <a:latin typeface="Segoe UI" pitchFamily="34" charset="0"/>
                  <a:cs typeface="Segoe UI" pitchFamily="34" charset="0"/>
                </a:rPr>
                <a:t>ӀӀ </a:t>
              </a:r>
              <a:r>
                <a:rPr lang="en-US" altLang="ja-JP" i="1" dirty="0">
                  <a:latin typeface="Segoe UI" pitchFamily="34" charset="0"/>
                  <a:cs typeface="Segoe UI" pitchFamily="34" charset="0"/>
                </a:rPr>
                <a:t>c</a:t>
              </a:r>
              <a:r>
                <a:rPr lang="en-US" altLang="ja-JP" dirty="0">
                  <a:latin typeface="Segoe UI" pitchFamily="34" charset="0"/>
                  <a:cs typeface="Segoe UI" pitchFamily="34" charset="0"/>
                </a:rPr>
                <a:t>)</a:t>
              </a:r>
              <a:endParaRPr lang="ja-JP" altLang="en-US" i="1" baseline="30000" dirty="0">
                <a:latin typeface="Segoe UI" pitchFamily="34" charset="0"/>
                <a:cs typeface="Segoe UI" pitchFamily="34" charset="0"/>
              </a:endParaRPr>
            </a:p>
          </p:txBody>
        </p:sp>
      </p:grpSp>
      <p:sp>
        <p:nvSpPr>
          <p:cNvPr id="27" name="スライド番号プレースホルダー 26">
            <a:extLst>
              <a:ext uri="{FF2B5EF4-FFF2-40B4-BE49-F238E27FC236}">
                <a16:creationId xmlns:a16="http://schemas.microsoft.com/office/drawing/2014/main" id="{E6C11662-512F-D845-75A0-1CDD922D67D8}"/>
              </a:ext>
            </a:extLst>
          </p:cNvPr>
          <p:cNvSpPr>
            <a:spLocks noGrp="1"/>
          </p:cNvSpPr>
          <p:nvPr>
            <p:ph type="sldNum" sz="quarter" idx="12"/>
          </p:nvPr>
        </p:nvSpPr>
        <p:spPr>
          <a:xfrm>
            <a:off x="8077200" y="6381329"/>
            <a:ext cx="2133600" cy="365125"/>
          </a:xfrm>
        </p:spPr>
        <p:txBody>
          <a:bodyPr/>
          <a:lstStyle/>
          <a:p>
            <a:fld id="{E3A52BD5-4CA5-4D26-AE29-2B6A3E5A5272}" type="slidenum">
              <a:rPr kumimoji="1" lang="ja-JP" altLang="en-US" smtClean="0"/>
              <a:t>37</a:t>
            </a:fld>
            <a:endParaRPr kumimoji="1" lang="ja-JP" altLang="en-US" dirty="0"/>
          </a:p>
        </p:txBody>
      </p:sp>
      <p:sp>
        <p:nvSpPr>
          <p:cNvPr id="10" name="テキスト ボックス 9">
            <a:extLst>
              <a:ext uri="{FF2B5EF4-FFF2-40B4-BE49-F238E27FC236}">
                <a16:creationId xmlns:a16="http://schemas.microsoft.com/office/drawing/2014/main" id="{C8F79A1E-A626-AD15-6EF9-E83BD89CD9BF}"/>
              </a:ext>
            </a:extLst>
          </p:cNvPr>
          <p:cNvSpPr txBox="1"/>
          <p:nvPr/>
        </p:nvSpPr>
        <p:spPr>
          <a:xfrm>
            <a:off x="5162354" y="1027416"/>
            <a:ext cx="2357910" cy="400110"/>
          </a:xfrm>
          <a:prstGeom prst="rect">
            <a:avLst/>
          </a:prstGeom>
          <a:noFill/>
        </p:spPr>
        <p:txBody>
          <a:bodyPr wrap="square" rtlCol="0">
            <a:spAutoFit/>
          </a:bodyPr>
          <a:lstStyle/>
          <a:p>
            <a:r>
              <a:rPr lang="en-US" altLang="ja-JP" sz="2000" dirty="0">
                <a:solidFill>
                  <a:srgbClr val="0000FF"/>
                </a:solidFill>
                <a:latin typeface="Segoe UI" pitchFamily="34" charset="0"/>
                <a:cs typeface="Segoe UI" pitchFamily="34" charset="0"/>
              </a:rPr>
              <a:t>Susceptibility </a:t>
            </a:r>
            <a:r>
              <a:rPr lang="en-US" altLang="ko-KR" sz="2000" i="1" dirty="0">
                <a:solidFill>
                  <a:srgbClr val="0000FF"/>
                </a:solidFill>
                <a:latin typeface="Segoe UI" pitchFamily="34" charset="0"/>
                <a:cs typeface="Segoe UI" pitchFamily="34" charset="0"/>
                <a:sym typeface="Symbol" pitchFamily="18" charset="2"/>
              </a:rPr>
              <a:t></a:t>
            </a:r>
            <a:r>
              <a:rPr lang="en-US" altLang="ko-KR" sz="2000" dirty="0">
                <a:solidFill>
                  <a:srgbClr val="0000FF"/>
                </a:solidFill>
                <a:latin typeface="Segoe UI" pitchFamily="34" charset="0"/>
                <a:cs typeface="Segoe UI" pitchFamily="34" charset="0"/>
                <a:sym typeface="Symbol" pitchFamily="18" charset="2"/>
              </a:rPr>
              <a:t>(</a:t>
            </a:r>
            <a:r>
              <a:rPr lang="en-US" altLang="ko-KR" sz="2000" i="1" dirty="0">
                <a:solidFill>
                  <a:srgbClr val="0000FF"/>
                </a:solidFill>
                <a:latin typeface="Segoe UI" pitchFamily="34" charset="0"/>
                <a:cs typeface="Segoe UI" pitchFamily="34" charset="0"/>
                <a:sym typeface="Symbol" pitchFamily="18" charset="2"/>
              </a:rPr>
              <a:t>T</a:t>
            </a:r>
            <a:r>
              <a:rPr lang="en-US" altLang="ko-KR" sz="2000" dirty="0">
                <a:solidFill>
                  <a:srgbClr val="0000FF"/>
                </a:solidFill>
                <a:latin typeface="Segoe UI" pitchFamily="34" charset="0"/>
                <a:cs typeface="Segoe UI" pitchFamily="34" charset="0"/>
                <a:sym typeface="Symbol" pitchFamily="18" charset="2"/>
              </a:rPr>
              <a:t>)</a:t>
            </a:r>
            <a:r>
              <a:rPr lang="en-US" altLang="ja-JP" sz="2000" dirty="0">
                <a:solidFill>
                  <a:srgbClr val="0000FF"/>
                </a:solidFill>
                <a:latin typeface="Segoe UI" pitchFamily="34" charset="0"/>
                <a:cs typeface="Segoe UI" pitchFamily="34" charset="0"/>
              </a:rPr>
              <a:t> </a:t>
            </a:r>
            <a:endParaRPr lang="ja-JP" altLang="en-US" sz="2000" dirty="0">
              <a:solidFill>
                <a:srgbClr val="0000FF"/>
              </a:solidFill>
              <a:latin typeface="Segoe UI" pitchFamily="34" charset="0"/>
              <a:cs typeface="Segoe UI" pitchFamily="34" charset="0"/>
            </a:endParaRPr>
          </a:p>
        </p:txBody>
      </p:sp>
      <p:sp>
        <p:nvSpPr>
          <p:cNvPr id="47" name="テキスト ボックス 46">
            <a:extLst>
              <a:ext uri="{FF2B5EF4-FFF2-40B4-BE49-F238E27FC236}">
                <a16:creationId xmlns:a16="http://schemas.microsoft.com/office/drawing/2014/main" id="{50186819-88DB-3A80-C307-78AC2424E486}"/>
              </a:ext>
            </a:extLst>
          </p:cNvPr>
          <p:cNvSpPr txBox="1"/>
          <p:nvPr/>
        </p:nvSpPr>
        <p:spPr>
          <a:xfrm>
            <a:off x="3287689" y="629360"/>
            <a:ext cx="5472608" cy="369332"/>
          </a:xfrm>
          <a:prstGeom prst="rect">
            <a:avLst/>
          </a:prstGeom>
          <a:noFill/>
        </p:spPr>
        <p:txBody>
          <a:bodyPr wrap="square" rtlCol="0">
            <a:spAutoFit/>
          </a:bodyPr>
          <a:lstStyle/>
          <a:p>
            <a:r>
              <a:rPr kumimoji="1" lang="en-US" altLang="ja-JP" dirty="0"/>
              <a:t>Mo-Sung. Kim , TT. </a:t>
            </a:r>
            <a:r>
              <a:rPr kumimoji="1" lang="en-US" altLang="ja-JP" i="1" dirty="0"/>
              <a:t>et al</a:t>
            </a:r>
            <a:r>
              <a:rPr lang="en-US" altLang="ja-JP" i="1" dirty="0"/>
              <a:t>., </a:t>
            </a:r>
            <a:r>
              <a:rPr lang="en-US" altLang="ja-JP" dirty="0"/>
              <a:t>PRB</a:t>
            </a:r>
            <a:r>
              <a:rPr lang="en-US" altLang="ja-JP" b="1" dirty="0"/>
              <a:t> 68</a:t>
            </a:r>
            <a:r>
              <a:rPr lang="en-US" altLang="ja-JP" dirty="0"/>
              <a:t>,</a:t>
            </a:r>
            <a:r>
              <a:rPr lang="en-US" altLang="ja-JP" b="1" dirty="0"/>
              <a:t> </a:t>
            </a:r>
            <a:r>
              <a:rPr lang="en-US" altLang="ja-JP" dirty="0"/>
              <a:t>054416, (2003). </a:t>
            </a:r>
            <a:endParaRPr kumimoji="1" lang="ja-JP" altLang="en-US" b="1" dirty="0"/>
          </a:p>
        </p:txBody>
      </p:sp>
      <p:grpSp>
        <p:nvGrpSpPr>
          <p:cNvPr id="12" name="グループ化 11">
            <a:extLst>
              <a:ext uri="{FF2B5EF4-FFF2-40B4-BE49-F238E27FC236}">
                <a16:creationId xmlns:a16="http://schemas.microsoft.com/office/drawing/2014/main" id="{657CF866-ABAD-B261-C933-0B8F74E2FE02}"/>
              </a:ext>
            </a:extLst>
          </p:cNvPr>
          <p:cNvGrpSpPr/>
          <p:nvPr/>
        </p:nvGrpSpPr>
        <p:grpSpPr>
          <a:xfrm>
            <a:off x="5015880" y="5351603"/>
            <a:ext cx="2367956" cy="1292557"/>
            <a:chOff x="5252044" y="5351602"/>
            <a:chExt cx="2367956" cy="1292557"/>
          </a:xfrm>
        </p:grpSpPr>
        <p:sp>
          <p:nvSpPr>
            <p:cNvPr id="8" name="正方形/長方形 7">
              <a:extLst>
                <a:ext uri="{FF2B5EF4-FFF2-40B4-BE49-F238E27FC236}">
                  <a16:creationId xmlns:a16="http://schemas.microsoft.com/office/drawing/2014/main" id="{B4D3391F-BDCD-00EC-60AD-20D558E6E4AD}"/>
                </a:ext>
              </a:extLst>
            </p:cNvPr>
            <p:cNvSpPr/>
            <p:nvPr/>
          </p:nvSpPr>
          <p:spPr>
            <a:xfrm>
              <a:off x="5252044" y="5351602"/>
              <a:ext cx="2367956" cy="369332"/>
            </a:xfrm>
            <a:prstGeom prst="rect">
              <a:avLst/>
            </a:prstGeom>
          </p:spPr>
          <p:txBody>
            <a:bodyPr wrap="none">
              <a:spAutoFit/>
            </a:bodyPr>
            <a:lstStyle/>
            <a:p>
              <a:r>
                <a:rPr lang="en-US" altLang="ko-KR" i="1" dirty="0">
                  <a:latin typeface="Segoe UI" pitchFamily="34" charset="0"/>
                  <a:cs typeface="Segoe UI" pitchFamily="34" charset="0"/>
                  <a:sym typeface="Symbol" pitchFamily="18" charset="2"/>
                </a:rPr>
                <a:t></a:t>
              </a:r>
              <a:r>
                <a:rPr lang="en-US" altLang="ko-KR" i="1" baseline="-25000" dirty="0">
                  <a:latin typeface="Segoe UI" pitchFamily="34" charset="0"/>
                  <a:cs typeface="Segoe UI" pitchFamily="34" charset="0"/>
                  <a:sym typeface="Symbol" pitchFamily="18" charset="2"/>
                </a:rPr>
                <a:t>c </a:t>
              </a:r>
              <a:r>
                <a:rPr lang="en-US" altLang="ko-KR" i="1" dirty="0">
                  <a:latin typeface="Segoe UI" pitchFamily="34" charset="0"/>
                  <a:cs typeface="Segoe UI" pitchFamily="34" charset="0"/>
                  <a:sym typeface="Symbol" pitchFamily="18" charset="2"/>
                </a:rPr>
                <a:t>/ </a:t>
              </a:r>
              <a:r>
                <a:rPr lang="en-US" altLang="ko-KR" i="1" baseline="-25000" dirty="0">
                  <a:latin typeface="Segoe UI" pitchFamily="34" charset="0"/>
                  <a:cs typeface="Segoe UI" pitchFamily="34" charset="0"/>
                  <a:sym typeface="Symbol" pitchFamily="18" charset="2"/>
                </a:rPr>
                <a:t>a</a:t>
              </a:r>
              <a:r>
                <a:rPr lang="en-US" altLang="ko-KR" dirty="0">
                  <a:latin typeface="Segoe UI" pitchFamily="34" charset="0"/>
                  <a:cs typeface="Segoe UI" pitchFamily="34" charset="0"/>
                  <a:sym typeface="Symbol" pitchFamily="18" charset="2"/>
                </a:rPr>
                <a:t>  10 at </a:t>
              </a:r>
              <a:r>
                <a:rPr lang="en-US" altLang="ko-KR" i="1" dirty="0">
                  <a:latin typeface="Segoe UI" pitchFamily="34" charset="0"/>
                  <a:cs typeface="Segoe UI" pitchFamily="34" charset="0"/>
                  <a:sym typeface="Symbol" pitchFamily="18" charset="2"/>
                </a:rPr>
                <a:t>T</a:t>
              </a:r>
              <a:r>
                <a:rPr lang="en-US" altLang="ko-KR" dirty="0">
                  <a:latin typeface="Segoe UI" pitchFamily="34" charset="0"/>
                  <a:cs typeface="Segoe UI" pitchFamily="34" charset="0"/>
                  <a:sym typeface="Symbol" pitchFamily="18" charset="2"/>
                </a:rPr>
                <a:t> &lt; 2 K</a:t>
              </a:r>
            </a:p>
          </p:txBody>
        </p:sp>
        <p:sp>
          <p:nvSpPr>
            <p:cNvPr id="23" name="正方形/長方形 22">
              <a:extLst>
                <a:ext uri="{FF2B5EF4-FFF2-40B4-BE49-F238E27FC236}">
                  <a16:creationId xmlns:a16="http://schemas.microsoft.com/office/drawing/2014/main" id="{E07BA24B-3F59-FC94-ACF6-E9E2FD60556C}"/>
                </a:ext>
              </a:extLst>
            </p:cNvPr>
            <p:cNvSpPr/>
            <p:nvPr/>
          </p:nvSpPr>
          <p:spPr>
            <a:xfrm>
              <a:off x="5361594" y="5720829"/>
              <a:ext cx="1840568" cy="923330"/>
            </a:xfrm>
            <a:prstGeom prst="rect">
              <a:avLst/>
            </a:prstGeom>
          </p:spPr>
          <p:txBody>
            <a:bodyPr wrap="none">
              <a:spAutoFit/>
            </a:bodyPr>
            <a:lstStyle/>
            <a:p>
              <a:r>
                <a:rPr lang="en-US" altLang="ja-JP" i="1" dirty="0">
                  <a:latin typeface="Symbol" pitchFamily="18" charset="2"/>
                  <a:cs typeface="Segoe UI" pitchFamily="34" charset="0"/>
                </a:rPr>
                <a:t>c</a:t>
              </a:r>
              <a:r>
                <a:rPr lang="ja-JP" altLang="en-US" i="1" dirty="0">
                  <a:latin typeface="Segoe UI" pitchFamily="34" charset="0"/>
                  <a:cs typeface="Segoe UI" pitchFamily="34" charset="0"/>
                </a:rPr>
                <a:t>  </a:t>
              </a:r>
              <a:r>
                <a:rPr lang="ja-JP" altLang="en-US" dirty="0">
                  <a:latin typeface="Segoe UI" pitchFamily="34" charset="0"/>
                  <a:cs typeface="Segoe UI" pitchFamily="34" charset="0"/>
                  <a:sym typeface="Symbol"/>
                </a:rPr>
                <a:t> </a:t>
              </a:r>
              <a:r>
                <a:rPr lang="en-US" altLang="ja-JP" i="1" dirty="0">
                  <a:latin typeface="Segoe UI" pitchFamily="34" charset="0"/>
                  <a:cs typeface="Segoe UI" pitchFamily="34" charset="0"/>
                </a:rPr>
                <a:t>T </a:t>
              </a:r>
              <a:r>
                <a:rPr lang="ja-JP" altLang="en-US" b="1" i="1" baseline="50000" dirty="0">
                  <a:latin typeface="Segoe UI" pitchFamily="34" charset="0"/>
                  <a:cs typeface="Segoe UI" pitchFamily="34" charset="0"/>
                </a:rPr>
                <a:t>−</a:t>
              </a:r>
              <a:r>
                <a:rPr lang="en-US" altLang="ja-JP" sz="2400" i="1" baseline="30000" dirty="0">
                  <a:latin typeface="Segoe UI" pitchFamily="34" charset="0"/>
                  <a:cs typeface="Segoe UI" pitchFamily="34" charset="0"/>
                </a:rPr>
                <a:t>n</a:t>
              </a:r>
              <a:r>
                <a:rPr lang="en-US" altLang="ja-JP" sz="2000" baseline="30000" dirty="0">
                  <a:latin typeface="Segoe UI" pitchFamily="34" charset="0"/>
                  <a:cs typeface="Segoe UI" pitchFamily="34" charset="0"/>
                </a:rPr>
                <a:t> </a:t>
              </a:r>
            </a:p>
            <a:p>
              <a:r>
                <a:rPr lang="en-US" altLang="ja-JP" i="1" dirty="0">
                  <a:latin typeface="Segoe UI" pitchFamily="34" charset="0"/>
                  <a:cs typeface="Segoe UI" pitchFamily="34" charset="0"/>
                </a:rPr>
                <a:t>n</a:t>
              </a:r>
              <a:r>
                <a:rPr lang="ja-JP" altLang="en-US" dirty="0">
                  <a:latin typeface="Segoe UI" pitchFamily="34" charset="0"/>
                  <a:cs typeface="Segoe UI" pitchFamily="34" charset="0"/>
                </a:rPr>
                <a:t> </a:t>
              </a:r>
              <a:r>
                <a:rPr lang="en-US" altLang="ja-JP" dirty="0">
                  <a:latin typeface="Segoe UI" pitchFamily="34" charset="0"/>
                  <a:cs typeface="Segoe UI" pitchFamily="34" charset="0"/>
                </a:rPr>
                <a:t>= 0.35 (</a:t>
              </a:r>
              <a:r>
                <a:rPr lang="en-US" altLang="ja-JP" i="1" dirty="0">
                  <a:latin typeface="Segoe UI" pitchFamily="34" charset="0"/>
                  <a:cs typeface="Segoe UI" pitchFamily="34" charset="0"/>
                </a:rPr>
                <a:t>B</a:t>
              </a:r>
              <a:r>
                <a:rPr lang="en-US" altLang="ja-JP" dirty="0">
                  <a:latin typeface="Segoe UI" pitchFamily="34" charset="0"/>
                  <a:cs typeface="Segoe UI" pitchFamily="34" charset="0"/>
                </a:rPr>
                <a:t> </a:t>
              </a:r>
              <a:r>
                <a:rPr lang="az-Cyrl-AZ" altLang="ja-JP" dirty="0">
                  <a:latin typeface="Segoe UI" pitchFamily="34" charset="0"/>
                  <a:cs typeface="Segoe UI" pitchFamily="34" charset="0"/>
                </a:rPr>
                <a:t>ӀӀ </a:t>
              </a:r>
              <a:r>
                <a:rPr lang="en-US" altLang="ja-JP" i="1" dirty="0">
                  <a:latin typeface="Segoe UI" pitchFamily="34" charset="0"/>
                  <a:cs typeface="Segoe UI" pitchFamily="34" charset="0"/>
                </a:rPr>
                <a:t>a</a:t>
              </a:r>
              <a:r>
                <a:rPr lang="en-US" altLang="ja-JP" dirty="0">
                  <a:latin typeface="Segoe UI" pitchFamily="34" charset="0"/>
                  <a:cs typeface="Segoe UI" pitchFamily="34" charset="0"/>
                </a:rPr>
                <a:t>),</a:t>
              </a:r>
              <a:r>
                <a:rPr lang="ja-JP" altLang="en-US" dirty="0">
                  <a:latin typeface="Segoe UI" pitchFamily="34" charset="0"/>
                  <a:cs typeface="Segoe UI" pitchFamily="34" charset="0"/>
                </a:rPr>
                <a:t> </a:t>
              </a:r>
              <a:br>
                <a:rPr lang="en-US" altLang="ja-JP" dirty="0">
                  <a:latin typeface="Segoe UI" pitchFamily="34" charset="0"/>
                  <a:cs typeface="Segoe UI" pitchFamily="34" charset="0"/>
                </a:rPr>
              </a:br>
              <a:r>
                <a:rPr lang="en-US" altLang="ja-JP" dirty="0">
                  <a:latin typeface="Segoe UI" pitchFamily="34" charset="0"/>
                  <a:cs typeface="Segoe UI" pitchFamily="34" charset="0"/>
                </a:rPr>
                <a:t>       1.1</a:t>
              </a:r>
              <a:r>
                <a:rPr lang="ja-JP" altLang="en-US" dirty="0">
                  <a:latin typeface="Segoe UI" pitchFamily="34" charset="0"/>
                  <a:cs typeface="Segoe UI" pitchFamily="34" charset="0"/>
                </a:rPr>
                <a:t>　</a:t>
              </a:r>
              <a:r>
                <a:rPr lang="en-US" altLang="ja-JP" dirty="0">
                  <a:latin typeface="Segoe UI" pitchFamily="34" charset="0"/>
                  <a:cs typeface="Segoe UI" pitchFamily="34" charset="0"/>
                </a:rPr>
                <a:t>(</a:t>
              </a:r>
              <a:r>
                <a:rPr lang="en-US" altLang="ja-JP" i="1" dirty="0">
                  <a:latin typeface="Segoe UI" pitchFamily="34" charset="0"/>
                  <a:cs typeface="Segoe UI" pitchFamily="34" charset="0"/>
                </a:rPr>
                <a:t>B</a:t>
              </a:r>
              <a:r>
                <a:rPr lang="en-US" altLang="ja-JP" dirty="0">
                  <a:latin typeface="Segoe UI" pitchFamily="34" charset="0"/>
                  <a:cs typeface="Segoe UI" pitchFamily="34" charset="0"/>
                </a:rPr>
                <a:t> </a:t>
              </a:r>
              <a:r>
                <a:rPr lang="az-Cyrl-AZ" altLang="ja-JP" dirty="0">
                  <a:latin typeface="Segoe UI" pitchFamily="34" charset="0"/>
                  <a:cs typeface="Segoe UI" pitchFamily="34" charset="0"/>
                </a:rPr>
                <a:t>ӀӀ </a:t>
              </a:r>
              <a:r>
                <a:rPr lang="en-US" altLang="ja-JP" i="1" dirty="0">
                  <a:latin typeface="Segoe UI" pitchFamily="34" charset="0"/>
                  <a:cs typeface="Segoe UI" pitchFamily="34" charset="0"/>
                </a:rPr>
                <a:t>c</a:t>
              </a:r>
              <a:r>
                <a:rPr lang="en-US" altLang="ja-JP" dirty="0">
                  <a:latin typeface="Segoe UI" pitchFamily="34" charset="0"/>
                  <a:cs typeface="Segoe UI" pitchFamily="34" charset="0"/>
                </a:rPr>
                <a:t>)</a:t>
              </a:r>
              <a:endParaRPr lang="ja-JP" altLang="en-US" i="1" baseline="30000" dirty="0">
                <a:latin typeface="Segoe UI" pitchFamily="34" charset="0"/>
                <a:cs typeface="Segoe UI" pitchFamily="34" charset="0"/>
              </a:endParaRPr>
            </a:p>
          </p:txBody>
        </p:sp>
      </p:grpSp>
      <p:grpSp>
        <p:nvGrpSpPr>
          <p:cNvPr id="34" name="グループ化 33">
            <a:extLst>
              <a:ext uri="{FF2B5EF4-FFF2-40B4-BE49-F238E27FC236}">
                <a16:creationId xmlns:a16="http://schemas.microsoft.com/office/drawing/2014/main" id="{16910B43-FB32-E1B9-BEA3-7ABD2F29616A}"/>
              </a:ext>
            </a:extLst>
          </p:cNvPr>
          <p:cNvGrpSpPr/>
          <p:nvPr/>
        </p:nvGrpSpPr>
        <p:grpSpPr>
          <a:xfrm>
            <a:off x="4717783" y="1500894"/>
            <a:ext cx="2754876" cy="3666273"/>
            <a:chOff x="4183550" y="1053164"/>
            <a:chExt cx="3018948" cy="3316081"/>
          </a:xfrm>
        </p:grpSpPr>
        <p:grpSp>
          <p:nvGrpSpPr>
            <p:cNvPr id="13" name="グループ化 102">
              <a:extLst>
                <a:ext uri="{FF2B5EF4-FFF2-40B4-BE49-F238E27FC236}">
                  <a16:creationId xmlns:a16="http://schemas.microsoft.com/office/drawing/2014/main" id="{CFDD8BB5-7525-5433-6F2F-58F5E4363B40}"/>
                </a:ext>
              </a:extLst>
            </p:cNvPr>
            <p:cNvGrpSpPr/>
            <p:nvPr/>
          </p:nvGrpSpPr>
          <p:grpSpPr>
            <a:xfrm>
              <a:off x="4403306" y="1053164"/>
              <a:ext cx="2799192" cy="3316081"/>
              <a:chOff x="3634123" y="3277674"/>
              <a:chExt cx="2337000" cy="2265200"/>
            </a:xfrm>
          </p:grpSpPr>
          <p:cxnSp>
            <p:nvCxnSpPr>
              <p:cNvPr id="16" name="直線矢印コネクタ 15">
                <a:extLst>
                  <a:ext uri="{FF2B5EF4-FFF2-40B4-BE49-F238E27FC236}">
                    <a16:creationId xmlns:a16="http://schemas.microsoft.com/office/drawing/2014/main" id="{F35A8C71-3BAD-469A-8D83-1C8A9349BA4B}"/>
                  </a:ext>
                </a:extLst>
              </p:cNvPr>
              <p:cNvCxnSpPr/>
              <p:nvPr/>
            </p:nvCxnSpPr>
            <p:spPr>
              <a:xfrm flipV="1">
                <a:off x="4716016" y="4077072"/>
                <a:ext cx="0" cy="5040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9118425-C543-B532-8BAA-EC93D24FA72F}"/>
                  </a:ext>
                </a:extLst>
              </p:cNvPr>
              <p:cNvSpPr txBox="1"/>
              <p:nvPr/>
            </p:nvSpPr>
            <p:spPr>
              <a:xfrm>
                <a:off x="4644008" y="4378825"/>
                <a:ext cx="584057" cy="142619"/>
              </a:xfrm>
              <a:prstGeom prst="rect">
                <a:avLst/>
              </a:prstGeom>
              <a:noFill/>
            </p:spPr>
            <p:txBody>
              <a:bodyPr wrap="square" rtlCol="0">
                <a:spAutoFit/>
              </a:bodyPr>
              <a:lstStyle/>
              <a:p>
                <a:r>
                  <a:rPr lang="en-US" altLang="ja-JP" sz="900" dirty="0"/>
                  <a:t>10</a:t>
                </a:r>
                <a:r>
                  <a:rPr lang="ja-JP" altLang="en-US" sz="900" dirty="0"/>
                  <a:t>倍</a:t>
                </a:r>
              </a:p>
            </p:txBody>
          </p:sp>
          <p:pic>
            <p:nvPicPr>
              <p:cNvPr id="18" name="图片 3">
                <a:extLst>
                  <a:ext uri="{FF2B5EF4-FFF2-40B4-BE49-F238E27FC236}">
                    <a16:creationId xmlns:a16="http://schemas.microsoft.com/office/drawing/2014/main" id="{32FF3E18-9AF3-AC8F-D1FE-D4123FFBB4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72" b="11878"/>
              <a:stretch/>
            </p:blipFill>
            <p:spPr>
              <a:xfrm>
                <a:off x="3634123" y="3277674"/>
                <a:ext cx="2337000" cy="2174677"/>
              </a:xfrm>
              <a:prstGeom prst="rect">
                <a:avLst/>
              </a:prstGeom>
            </p:spPr>
          </p:pic>
          <p:pic>
            <p:nvPicPr>
              <p:cNvPr id="52" name="图片 3">
                <a:extLst>
                  <a:ext uri="{FF2B5EF4-FFF2-40B4-BE49-F238E27FC236}">
                    <a16:creationId xmlns:a16="http://schemas.microsoft.com/office/drawing/2014/main" id="{D4B14691-281B-FDF6-BC9C-0AAF7E6E81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658" t="89999" r="30773" b="-294"/>
              <a:stretch/>
            </p:blipFill>
            <p:spPr>
              <a:xfrm>
                <a:off x="4612664" y="5358404"/>
                <a:ext cx="462774" cy="184470"/>
              </a:xfrm>
              <a:prstGeom prst="rect">
                <a:avLst/>
              </a:prstGeom>
            </p:spPr>
          </p:pic>
        </p:grpSp>
        <p:sp>
          <p:nvSpPr>
            <p:cNvPr id="31" name="正方形/長方形 30">
              <a:extLst>
                <a:ext uri="{FF2B5EF4-FFF2-40B4-BE49-F238E27FC236}">
                  <a16:creationId xmlns:a16="http://schemas.microsoft.com/office/drawing/2014/main" id="{FC3059DE-5A1D-5364-1E5C-6E3DDD920D1A}"/>
                </a:ext>
              </a:extLst>
            </p:cNvPr>
            <p:cNvSpPr/>
            <p:nvPr/>
          </p:nvSpPr>
          <p:spPr>
            <a:xfrm>
              <a:off x="4871907" y="3084597"/>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图片 3">
              <a:extLst>
                <a:ext uri="{FF2B5EF4-FFF2-40B4-BE49-F238E27FC236}">
                  <a16:creationId xmlns:a16="http://schemas.microsoft.com/office/drawing/2014/main" id="{F0F41817-7E74-C603-4811-DE9C8CDED8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 t="15346" r="92511" b="37733"/>
            <a:stretch/>
          </p:blipFill>
          <p:spPr>
            <a:xfrm>
              <a:off x="4183550" y="1715854"/>
              <a:ext cx="245966" cy="1512759"/>
            </a:xfrm>
            <a:prstGeom prst="rect">
              <a:avLst/>
            </a:prstGeom>
          </p:spPr>
        </p:pic>
        <p:sp>
          <p:nvSpPr>
            <p:cNvPr id="32" name="正方形/長方形 31">
              <a:extLst>
                <a:ext uri="{FF2B5EF4-FFF2-40B4-BE49-F238E27FC236}">
                  <a16:creationId xmlns:a16="http://schemas.microsoft.com/office/drawing/2014/main" id="{50DD8A2B-DA03-26C1-0B15-A85D8991648C}"/>
                </a:ext>
              </a:extLst>
            </p:cNvPr>
            <p:cNvSpPr/>
            <p:nvPr/>
          </p:nvSpPr>
          <p:spPr>
            <a:xfrm>
              <a:off x="4871907" y="3372629"/>
              <a:ext cx="288032" cy="32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6974088-EE9E-BA63-510B-F3E31416D29A}"/>
                </a:ext>
              </a:extLst>
            </p:cNvPr>
            <p:cNvSpPr/>
            <p:nvPr/>
          </p:nvSpPr>
          <p:spPr>
            <a:xfrm>
              <a:off x="4979919" y="2480500"/>
              <a:ext cx="836523" cy="334054"/>
            </a:xfrm>
            <a:prstGeom prst="rect">
              <a:avLst/>
            </a:prstGeom>
          </p:spPr>
          <p:txBody>
            <a:bodyPr wrap="none">
              <a:spAutoFit/>
            </a:bodyPr>
            <a:lstStyle/>
            <a:p>
              <a:r>
                <a:rPr lang="en-US" altLang="ja-JP" i="1" dirty="0">
                  <a:latin typeface="Segoe UI" pitchFamily="34" charset="0"/>
                  <a:cs typeface="Segoe UI" pitchFamily="34" charset="0"/>
                </a:rPr>
                <a:t>T </a:t>
              </a:r>
              <a:r>
                <a:rPr lang="ja-JP" altLang="en-US" b="1" i="1" baseline="50000" dirty="0">
                  <a:latin typeface="Segoe UI" pitchFamily="34" charset="0"/>
                  <a:cs typeface="Segoe UI" pitchFamily="34" charset="0"/>
                </a:rPr>
                <a:t>−</a:t>
              </a:r>
              <a:r>
                <a:rPr lang="en-US" altLang="ja-JP" baseline="50000" dirty="0">
                  <a:latin typeface="Segoe UI" pitchFamily="34" charset="0"/>
                  <a:cs typeface="Segoe UI" pitchFamily="34" charset="0"/>
                </a:rPr>
                <a:t>0.35</a:t>
              </a:r>
              <a:endParaRPr lang="ja-JP" altLang="en-US" dirty="0"/>
            </a:p>
          </p:txBody>
        </p:sp>
        <p:sp>
          <p:nvSpPr>
            <p:cNvPr id="41" name="正方形/長方形 40">
              <a:extLst>
                <a:ext uri="{FF2B5EF4-FFF2-40B4-BE49-F238E27FC236}">
                  <a16:creationId xmlns:a16="http://schemas.microsoft.com/office/drawing/2014/main" id="{7DC106AE-D46E-38E3-7474-5CA11DEDCF28}"/>
                </a:ext>
              </a:extLst>
            </p:cNvPr>
            <p:cNvSpPr/>
            <p:nvPr/>
          </p:nvSpPr>
          <p:spPr>
            <a:xfrm>
              <a:off x="5327577" y="1436400"/>
              <a:ext cx="745176" cy="334054"/>
            </a:xfrm>
            <a:prstGeom prst="rect">
              <a:avLst/>
            </a:prstGeom>
          </p:spPr>
          <p:txBody>
            <a:bodyPr wrap="none">
              <a:spAutoFit/>
            </a:bodyPr>
            <a:lstStyle/>
            <a:p>
              <a:r>
                <a:rPr lang="en-US" altLang="ja-JP" i="1" dirty="0">
                  <a:latin typeface="Segoe UI" pitchFamily="34" charset="0"/>
                  <a:cs typeface="Segoe UI" pitchFamily="34" charset="0"/>
                </a:rPr>
                <a:t>T </a:t>
              </a:r>
              <a:r>
                <a:rPr lang="ja-JP" altLang="en-US" b="1" i="1" baseline="50000" dirty="0">
                  <a:latin typeface="Segoe UI" pitchFamily="34" charset="0"/>
                  <a:cs typeface="Segoe UI" pitchFamily="34" charset="0"/>
                </a:rPr>
                <a:t>−</a:t>
              </a:r>
              <a:r>
                <a:rPr lang="en-US" altLang="ja-JP" baseline="50000" dirty="0">
                  <a:latin typeface="Segoe UI" pitchFamily="34" charset="0"/>
                  <a:cs typeface="Segoe UI" pitchFamily="34" charset="0"/>
                </a:rPr>
                <a:t>1.1</a:t>
              </a:r>
              <a:endParaRPr lang="ja-JP" altLang="en-US" dirty="0"/>
            </a:p>
          </p:txBody>
        </p:sp>
      </p:grpSp>
      <p:pic>
        <p:nvPicPr>
          <p:cNvPr id="9" name="図 8">
            <a:extLst>
              <a:ext uri="{FF2B5EF4-FFF2-40B4-BE49-F238E27FC236}">
                <a16:creationId xmlns:a16="http://schemas.microsoft.com/office/drawing/2014/main" id="{6B989B47-1DEA-4371-EEA7-47A98B606B07}"/>
              </a:ext>
            </a:extLst>
          </p:cNvPr>
          <p:cNvPicPr>
            <a:picLocks noChangeAspect="1"/>
          </p:cNvPicPr>
          <p:nvPr/>
        </p:nvPicPr>
        <p:blipFill>
          <a:blip r:embed="rId6"/>
          <a:stretch>
            <a:fillRect/>
          </a:stretch>
        </p:blipFill>
        <p:spPr>
          <a:xfrm>
            <a:off x="7549998" y="1348842"/>
            <a:ext cx="3226523" cy="4012379"/>
          </a:xfrm>
          <a:prstGeom prst="rect">
            <a:avLst/>
          </a:prstGeom>
        </p:spPr>
      </p:pic>
      <p:sp>
        <p:nvSpPr>
          <p:cNvPr id="30" name="テキスト ボックス 29">
            <a:extLst>
              <a:ext uri="{FF2B5EF4-FFF2-40B4-BE49-F238E27FC236}">
                <a16:creationId xmlns:a16="http://schemas.microsoft.com/office/drawing/2014/main" id="{BA998954-F6E8-1C7C-E952-52B8BEF4ADC6}"/>
              </a:ext>
            </a:extLst>
          </p:cNvPr>
          <p:cNvSpPr txBox="1"/>
          <p:nvPr/>
        </p:nvSpPr>
        <p:spPr>
          <a:xfrm>
            <a:off x="8206821" y="979509"/>
            <a:ext cx="2357910" cy="400110"/>
          </a:xfrm>
          <a:prstGeom prst="rect">
            <a:avLst/>
          </a:prstGeom>
          <a:noFill/>
        </p:spPr>
        <p:txBody>
          <a:bodyPr wrap="square" rtlCol="0">
            <a:spAutoFit/>
          </a:bodyPr>
          <a:lstStyle/>
          <a:p>
            <a:r>
              <a:rPr lang="en-US" altLang="ja-JP" sz="2000" dirty="0">
                <a:solidFill>
                  <a:srgbClr val="0000FF"/>
                </a:solidFill>
                <a:latin typeface="Segoe UI" pitchFamily="34" charset="0"/>
                <a:cs typeface="Segoe UI" pitchFamily="34" charset="0"/>
              </a:rPr>
              <a:t>Specific heat </a:t>
            </a:r>
            <a:r>
              <a:rPr lang="en-US" altLang="ja-JP" sz="2000" i="1" dirty="0">
                <a:solidFill>
                  <a:srgbClr val="0000FF"/>
                </a:solidFill>
                <a:latin typeface="Segoe UI" pitchFamily="34" charset="0"/>
                <a:cs typeface="Segoe UI" pitchFamily="34" charset="0"/>
              </a:rPr>
              <a:t>C</a:t>
            </a:r>
            <a:r>
              <a:rPr lang="en-US" altLang="ja-JP" sz="2000" dirty="0">
                <a:solidFill>
                  <a:srgbClr val="0000FF"/>
                </a:solidFill>
                <a:latin typeface="Segoe UI" pitchFamily="34" charset="0"/>
                <a:cs typeface="Segoe UI" pitchFamily="34" charset="0"/>
              </a:rPr>
              <a:t>/</a:t>
            </a:r>
            <a:r>
              <a:rPr lang="en-US" altLang="ja-JP" sz="2000" i="1" dirty="0">
                <a:solidFill>
                  <a:srgbClr val="0000FF"/>
                </a:solidFill>
                <a:latin typeface="Segoe UI" pitchFamily="34" charset="0"/>
                <a:cs typeface="Segoe UI" pitchFamily="34" charset="0"/>
              </a:rPr>
              <a:t>T</a:t>
            </a:r>
            <a:endParaRPr lang="ja-JP" altLang="en-US" sz="2000" i="1" dirty="0">
              <a:solidFill>
                <a:srgbClr val="0000FF"/>
              </a:solidFill>
              <a:latin typeface="Segoe UI" pitchFamily="34" charset="0"/>
              <a:cs typeface="Segoe UI" pitchFamily="34" charset="0"/>
            </a:endParaRPr>
          </a:p>
        </p:txBody>
      </p:sp>
      <p:sp>
        <p:nvSpPr>
          <p:cNvPr id="14" name="テキスト ボックス 13">
            <a:extLst>
              <a:ext uri="{FF2B5EF4-FFF2-40B4-BE49-F238E27FC236}">
                <a16:creationId xmlns:a16="http://schemas.microsoft.com/office/drawing/2014/main" id="{CB5BBE4F-6774-1344-75B5-95E1AFABCDE4}"/>
              </a:ext>
            </a:extLst>
          </p:cNvPr>
          <p:cNvSpPr txBox="1"/>
          <p:nvPr/>
        </p:nvSpPr>
        <p:spPr>
          <a:xfrm>
            <a:off x="7526724" y="5428621"/>
            <a:ext cx="3295710" cy="923330"/>
          </a:xfrm>
          <a:prstGeom prst="rect">
            <a:avLst/>
          </a:prstGeom>
          <a:noFill/>
        </p:spPr>
        <p:txBody>
          <a:bodyPr wrap="square" rtlCol="0">
            <a:spAutoFit/>
          </a:bodyPr>
          <a:lstStyle/>
          <a:p>
            <a:r>
              <a:rPr kumimoji="1" lang="en-US" altLang="ja-JP" i="1" dirty="0"/>
              <a:t>C</a:t>
            </a:r>
            <a:r>
              <a:rPr kumimoji="1" lang="en-US" altLang="ja-JP" dirty="0"/>
              <a:t>/</a:t>
            </a:r>
            <a:r>
              <a:rPr kumimoji="1" lang="en-US" altLang="ja-JP" i="1" dirty="0"/>
              <a:t>T</a:t>
            </a:r>
            <a:r>
              <a:rPr kumimoji="1" lang="en-US" altLang="ja-JP" dirty="0"/>
              <a:t> </a:t>
            </a:r>
            <a:r>
              <a:rPr kumimoji="1" lang="en-US" altLang="ja-JP" dirty="0">
                <a:sym typeface="Symbol" panose="05050102010706020507" pitchFamily="18" charset="2"/>
              </a:rPr>
              <a:t></a:t>
            </a:r>
            <a:r>
              <a:rPr kumimoji="1" lang="en-US" altLang="ja-JP" dirty="0"/>
              <a:t> constant </a:t>
            </a:r>
            <a:r>
              <a:rPr lang="en-US" altLang="ja-JP" dirty="0"/>
              <a:t>as</a:t>
            </a:r>
            <a:r>
              <a:rPr lang="en-US" altLang="ja-JP" i="1" dirty="0"/>
              <a:t> T </a:t>
            </a:r>
            <a:r>
              <a:rPr lang="en-US" altLang="ja-JP" dirty="0">
                <a:sym typeface="Symbol" panose="05050102010706020507" pitchFamily="18" charset="2"/>
              </a:rPr>
              <a:t></a:t>
            </a:r>
            <a:r>
              <a:rPr lang="en-US" altLang="ja-JP" dirty="0"/>
              <a:t> </a:t>
            </a:r>
            <a:r>
              <a:rPr lang="en-US" altLang="ja-JP" dirty="0">
                <a:solidFill>
                  <a:srgbClr val="0000FF"/>
                </a:solidFill>
              </a:rPr>
              <a:t>0.5 K</a:t>
            </a:r>
            <a:r>
              <a:rPr lang="en-US" altLang="ja-JP" dirty="0"/>
              <a:t>.</a:t>
            </a:r>
            <a:endParaRPr kumimoji="1" lang="en-US" altLang="ja-JP" dirty="0"/>
          </a:p>
          <a:p>
            <a:r>
              <a:rPr lang="en-US" altLang="ja-JP" dirty="0"/>
              <a:t>not consistent with the</a:t>
            </a:r>
          </a:p>
          <a:p>
            <a:r>
              <a:rPr kumimoji="1" lang="en-US" altLang="ja-JP" dirty="0"/>
              <a:t>NFL behaviors in </a:t>
            </a:r>
            <a:r>
              <a:rPr kumimoji="1" lang="en-US" altLang="ja-JP" b="1" i="1" dirty="0">
                <a:latin typeface="Symbol" panose="05050102010706020507" pitchFamily="18" charset="2"/>
              </a:rPr>
              <a:t>r</a:t>
            </a:r>
            <a:r>
              <a:rPr kumimoji="1" lang="en-US" altLang="ja-JP" dirty="0"/>
              <a:t> and </a:t>
            </a:r>
            <a:r>
              <a:rPr kumimoji="1" lang="en-US" altLang="ja-JP" b="1" i="1" dirty="0">
                <a:latin typeface="Symbol" panose="05050102010706020507" pitchFamily="18" charset="2"/>
              </a:rPr>
              <a:t>c</a:t>
            </a:r>
            <a:endParaRPr kumimoji="1" lang="ja-JP" altLang="en-US" b="1" i="1" dirty="0">
              <a:latin typeface="Symbol" panose="05050102010706020507" pitchFamily="18" charset="2"/>
            </a:endParaRPr>
          </a:p>
        </p:txBody>
      </p:sp>
      <p:sp>
        <p:nvSpPr>
          <p:cNvPr id="15" name="角丸四角形 14">
            <a:extLst>
              <a:ext uri="{FF2B5EF4-FFF2-40B4-BE49-F238E27FC236}">
                <a16:creationId xmlns:a16="http://schemas.microsoft.com/office/drawing/2014/main" id="{D299BA3C-557C-1121-316C-6BB0D86E7EE6}"/>
              </a:ext>
            </a:extLst>
          </p:cNvPr>
          <p:cNvSpPr/>
          <p:nvPr/>
        </p:nvSpPr>
        <p:spPr>
          <a:xfrm>
            <a:off x="8077200" y="4532755"/>
            <a:ext cx="465006" cy="33584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3626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0913-E47C-A249-9431-3B6A18234E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88982B-8F62-D4AC-B9A7-71D0B10ED041}"/>
              </a:ext>
            </a:extLst>
          </p:cNvPr>
          <p:cNvPicPr>
            <a:picLocks noChangeAspect="1"/>
          </p:cNvPicPr>
          <p:nvPr/>
        </p:nvPicPr>
        <p:blipFill>
          <a:blip r:embed="rId3"/>
          <a:srcRect t="15292" b="-1"/>
          <a:stretch/>
        </p:blipFill>
        <p:spPr>
          <a:xfrm>
            <a:off x="821635" y="1023581"/>
            <a:ext cx="9550409" cy="5138679"/>
          </a:xfrm>
          <a:prstGeom prst="rect">
            <a:avLst/>
          </a:prstGeom>
        </p:spPr>
      </p:pic>
      <p:sp>
        <p:nvSpPr>
          <p:cNvPr id="4" name="TextBox 3">
            <a:extLst>
              <a:ext uri="{FF2B5EF4-FFF2-40B4-BE49-F238E27FC236}">
                <a16:creationId xmlns:a16="http://schemas.microsoft.com/office/drawing/2014/main" id="{9E1E3AA2-6BD9-057F-4E16-48FACBBF8E3D}"/>
              </a:ext>
            </a:extLst>
          </p:cNvPr>
          <p:cNvSpPr txBox="1"/>
          <p:nvPr/>
        </p:nvSpPr>
        <p:spPr>
          <a:xfrm>
            <a:off x="821635" y="6162261"/>
            <a:ext cx="5274365" cy="646331"/>
          </a:xfrm>
          <a:prstGeom prst="rect">
            <a:avLst/>
          </a:prstGeom>
          <a:noFill/>
        </p:spPr>
        <p:txBody>
          <a:bodyPr wrap="square" rtlCol="0">
            <a:spAutoFit/>
          </a:bodyPr>
          <a:lstStyle/>
          <a:p>
            <a:r>
              <a:rPr lang="en-GB" dirty="0"/>
              <a:t>J. Wein et al, </a:t>
            </a:r>
            <a:r>
              <a:rPr lang="en-GB" b="0" i="1" dirty="0" err="1">
                <a:solidFill>
                  <a:srgbClr val="006699"/>
                </a:solidFill>
                <a:effectLst/>
                <a:latin typeface="-apple-system"/>
                <a:hlinkClick r:id="rId4"/>
              </a:rPr>
              <a:t>npj</a:t>
            </a:r>
            <a:r>
              <a:rPr lang="en-GB" b="0" i="1">
                <a:solidFill>
                  <a:srgbClr val="006699"/>
                </a:solidFill>
                <a:effectLst/>
                <a:latin typeface="-apple-system"/>
                <a:hlinkClick r:id="rId4"/>
              </a:rPr>
              <a:t> Quantum Materials</a:t>
            </a:r>
            <a:r>
              <a:rPr lang="en-GB" b="0" i="0">
                <a:solidFill>
                  <a:srgbClr val="222222"/>
                </a:solidFill>
                <a:effectLst/>
                <a:latin typeface="-apple-system"/>
              </a:rPr>
              <a:t> </a:t>
            </a:r>
            <a:r>
              <a:rPr lang="en-GB" b="1" i="0">
                <a:solidFill>
                  <a:srgbClr val="222222"/>
                </a:solidFill>
                <a:effectLst/>
                <a:latin typeface="-apple-system"/>
              </a:rPr>
              <a:t>volume 4</a:t>
            </a:r>
            <a:r>
              <a:rPr lang="en-GB" b="0" i="0">
                <a:solidFill>
                  <a:srgbClr val="222222"/>
                </a:solidFill>
                <a:effectLst/>
                <a:latin typeface="-apple-system"/>
              </a:rPr>
              <a:t>, Article number: 12 (2019)</a:t>
            </a:r>
            <a:endParaRPr lang="en-GB"/>
          </a:p>
        </p:txBody>
      </p:sp>
      <p:sp>
        <p:nvSpPr>
          <p:cNvPr id="2" name="TextBox 13">
            <a:extLst>
              <a:ext uri="{FF2B5EF4-FFF2-40B4-BE49-F238E27FC236}">
                <a16:creationId xmlns:a16="http://schemas.microsoft.com/office/drawing/2014/main" id="{32F7C97B-0AAE-B8F8-3CB5-21433848C6C3}"/>
              </a:ext>
            </a:extLst>
          </p:cNvPr>
          <p:cNvSpPr txBox="1"/>
          <p:nvPr/>
        </p:nvSpPr>
        <p:spPr>
          <a:xfrm>
            <a:off x="135087" y="128587"/>
            <a:ext cx="11318416" cy="646331"/>
          </a:xfrm>
          <a:prstGeom prst="rect">
            <a:avLst/>
          </a:prstGeom>
          <a:noFill/>
          <a:ln w="38100">
            <a:solidFill>
              <a:srgbClr val="0066CC"/>
            </a:solidFill>
          </a:ln>
        </p:spPr>
        <p:txBody>
          <a:bodyPr wrap="square" rtlCol="0">
            <a:spAutoFit/>
          </a:bodyPr>
          <a:lstStyle/>
          <a:p>
            <a:r>
              <a:rPr lang="en-US" sz="3600" b="1" dirty="0">
                <a:solidFill>
                  <a:srgbClr val="0066CC"/>
                </a:solidFill>
                <a:latin typeface="Arial" panose="020B0604020202020204" pitchFamily="34" charset="0"/>
                <a:cs typeface="Arial" panose="020B0604020202020204" pitchFamily="34" charset="0"/>
              </a:rPr>
              <a:t>Introduction: </a:t>
            </a:r>
            <a:r>
              <a:rPr lang="en-US" altLang="zh-CN" sz="3600" b="1" dirty="0">
                <a:solidFill>
                  <a:srgbClr val="0066CC"/>
                </a:solidFill>
                <a:latin typeface="Arial" pitchFamily="34" charset="0"/>
                <a:cs typeface="Arial" pitchFamily="34" charset="0"/>
              </a:rPr>
              <a:t>Experimental identification of QSLs</a:t>
            </a:r>
            <a:endParaRPr lang="zh-CN" altLang="en-US" sz="3600" b="1" dirty="0">
              <a:solidFill>
                <a:srgbClr val="0066CC"/>
              </a:solidFill>
              <a:latin typeface="Arial" pitchFamily="34" charset="0"/>
              <a:cs typeface="Arial" pitchFamily="34" charset="0"/>
            </a:endParaRPr>
          </a:p>
        </p:txBody>
      </p:sp>
      <p:sp>
        <p:nvSpPr>
          <p:cNvPr id="5" name="TextBox 4">
            <a:extLst>
              <a:ext uri="{FF2B5EF4-FFF2-40B4-BE49-F238E27FC236}">
                <a16:creationId xmlns:a16="http://schemas.microsoft.com/office/drawing/2014/main" id="{1783404A-8929-4F00-C6FF-EEB8C49F2FCC}"/>
              </a:ext>
            </a:extLst>
          </p:cNvPr>
          <p:cNvSpPr txBox="1"/>
          <p:nvPr/>
        </p:nvSpPr>
        <p:spPr>
          <a:xfrm>
            <a:off x="979473" y="873456"/>
            <a:ext cx="480837" cy="523220"/>
          </a:xfrm>
          <a:prstGeom prst="rect">
            <a:avLst/>
          </a:prstGeom>
          <a:solidFill>
            <a:schemeClr val="bg1"/>
          </a:solid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6" name="TextBox 5">
            <a:extLst>
              <a:ext uri="{FF2B5EF4-FFF2-40B4-BE49-F238E27FC236}">
                <a16:creationId xmlns:a16="http://schemas.microsoft.com/office/drawing/2014/main" id="{DE930097-4115-E705-1F30-0A74608E3B89}"/>
              </a:ext>
            </a:extLst>
          </p:cNvPr>
          <p:cNvSpPr txBox="1"/>
          <p:nvPr/>
        </p:nvSpPr>
        <p:spPr>
          <a:xfrm>
            <a:off x="3130380" y="774918"/>
            <a:ext cx="328437" cy="523220"/>
          </a:xfrm>
          <a:prstGeom prst="rect">
            <a:avLst/>
          </a:prstGeom>
          <a:solidFill>
            <a:schemeClr val="bg1"/>
          </a:solid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sp>
        <p:nvSpPr>
          <p:cNvPr id="7" name="TextBox 6">
            <a:extLst>
              <a:ext uri="{FF2B5EF4-FFF2-40B4-BE49-F238E27FC236}">
                <a16:creationId xmlns:a16="http://schemas.microsoft.com/office/drawing/2014/main" id="{38BEF643-A202-8CCB-8C66-F6D48F343CF9}"/>
              </a:ext>
            </a:extLst>
          </p:cNvPr>
          <p:cNvSpPr txBox="1"/>
          <p:nvPr/>
        </p:nvSpPr>
        <p:spPr>
          <a:xfrm>
            <a:off x="5587739" y="761971"/>
            <a:ext cx="328437" cy="523220"/>
          </a:xfrm>
          <a:prstGeom prst="rect">
            <a:avLst/>
          </a:prstGeom>
          <a:solidFill>
            <a:schemeClr val="bg1"/>
          </a:solidFill>
        </p:spPr>
        <p:txBody>
          <a:bodyPr wrap="square" rtlCol="0">
            <a:spAutoFit/>
          </a:bodyPr>
          <a:lstStyle/>
          <a:p>
            <a:r>
              <a:rPr lang="en-GB" sz="2800" b="1" dirty="0">
                <a:latin typeface="Arial" panose="020B0604020202020204" pitchFamily="34" charset="0"/>
                <a:cs typeface="Arial" panose="020B0604020202020204" pitchFamily="34" charset="0"/>
              </a:rPr>
              <a:t>c</a:t>
            </a:r>
          </a:p>
        </p:txBody>
      </p:sp>
      <p:sp>
        <p:nvSpPr>
          <p:cNvPr id="8" name="TextBox 7">
            <a:extLst>
              <a:ext uri="{FF2B5EF4-FFF2-40B4-BE49-F238E27FC236}">
                <a16:creationId xmlns:a16="http://schemas.microsoft.com/office/drawing/2014/main" id="{97E72F1D-EE36-CDD8-F8BE-FB6B2EAE3C3A}"/>
              </a:ext>
            </a:extLst>
          </p:cNvPr>
          <p:cNvSpPr txBox="1"/>
          <p:nvPr/>
        </p:nvSpPr>
        <p:spPr>
          <a:xfrm>
            <a:off x="7977878" y="774918"/>
            <a:ext cx="328437" cy="523220"/>
          </a:xfrm>
          <a:prstGeom prst="rect">
            <a:avLst/>
          </a:prstGeom>
          <a:solidFill>
            <a:schemeClr val="bg1"/>
          </a:solidFill>
        </p:spPr>
        <p:txBody>
          <a:bodyPr wrap="square" rtlCol="0">
            <a:spAutoFit/>
          </a:bodyPr>
          <a:lstStyle/>
          <a:p>
            <a:r>
              <a:rPr lang="en-GB" sz="2800" b="1" dirty="0">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3786295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C844DC68-080A-422F-8967-8C16766C918F}"/>
              </a:ext>
            </a:extLst>
          </p:cNvPr>
          <p:cNvGrpSpPr/>
          <p:nvPr/>
        </p:nvGrpSpPr>
        <p:grpSpPr>
          <a:xfrm>
            <a:off x="7410451" y="1592365"/>
            <a:ext cx="3267075" cy="1800225"/>
            <a:chOff x="5886450" y="1592364"/>
            <a:chExt cx="3267075" cy="1800225"/>
          </a:xfrm>
        </p:grpSpPr>
        <p:pic>
          <p:nvPicPr>
            <p:cNvPr id="8" name="图片 7">
              <a:extLst>
                <a:ext uri="{FF2B5EF4-FFF2-40B4-BE49-F238E27FC236}">
                  <a16:creationId xmlns:a16="http://schemas.microsoft.com/office/drawing/2014/main" id="{E57348B7-7359-4F8B-96BB-A683FCDE9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0" y="1592364"/>
              <a:ext cx="3267075" cy="1800225"/>
            </a:xfrm>
            <a:prstGeom prst="rect">
              <a:avLst/>
            </a:prstGeom>
          </p:spPr>
        </p:pic>
        <p:cxnSp>
          <p:nvCxnSpPr>
            <p:cNvPr id="10" name="直接连接符 9">
              <a:extLst>
                <a:ext uri="{FF2B5EF4-FFF2-40B4-BE49-F238E27FC236}">
                  <a16:creationId xmlns:a16="http://schemas.microsoft.com/office/drawing/2014/main" id="{10C2572B-B877-47C6-8AFE-4C07BB29BA57}"/>
                </a:ext>
              </a:extLst>
            </p:cNvPr>
            <p:cNvCxnSpPr>
              <a:cxnSpLocks/>
            </p:cNvCxnSpPr>
            <p:nvPr/>
          </p:nvCxnSpPr>
          <p:spPr>
            <a:xfrm>
              <a:off x="7106325" y="2685937"/>
              <a:ext cx="600563" cy="94774"/>
            </a:xfrm>
            <a:prstGeom prst="line">
              <a:avLst/>
            </a:prstGeom>
            <a:ln w="60325"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5" name="矩形 44">
              <a:extLst>
                <a:ext uri="{FF2B5EF4-FFF2-40B4-BE49-F238E27FC236}">
                  <a16:creationId xmlns:a16="http://schemas.microsoft.com/office/drawing/2014/main" id="{E9230CA3-F35C-42FA-9636-2C311E5042BA}"/>
                </a:ext>
              </a:extLst>
            </p:cNvPr>
            <p:cNvSpPr/>
            <p:nvPr/>
          </p:nvSpPr>
          <p:spPr>
            <a:xfrm>
              <a:off x="7102497" y="2627151"/>
              <a:ext cx="435418" cy="461665"/>
            </a:xfrm>
            <a:prstGeom prst="rect">
              <a:avLst/>
            </a:prstGeom>
          </p:spPr>
          <p:txBody>
            <a:bodyPr wrap="square">
              <a:spAutoFit/>
            </a:bodyPr>
            <a:lstStyle/>
            <a:p>
              <a:pPr algn="ctr"/>
              <a:r>
                <a:rPr lang="en-US" altLang="zh-CN" sz="2400" b="1" dirty="0">
                  <a:solidFill>
                    <a:srgbClr val="FF0000"/>
                  </a:solidFill>
                  <a:cs typeface="Arial" panose="020B0604020202020204" pitchFamily="34" charset="0"/>
                </a:rPr>
                <a:t>J</a:t>
              </a:r>
              <a:r>
                <a:rPr lang="en-US" altLang="zh-CN" sz="2000" b="1" baseline="-25000" dirty="0">
                  <a:solidFill>
                    <a:srgbClr val="FF0000"/>
                  </a:solidFill>
                  <a:latin typeface="Arial" panose="020B0604020202020204" pitchFamily="34" charset="0"/>
                  <a:cs typeface="Arial" panose="020B0604020202020204" pitchFamily="34" charset="0"/>
                </a:rPr>
                <a:t>2</a:t>
              </a:r>
              <a:endParaRPr lang="zh-CN" altLang="en-US" sz="1600" b="1" dirty="0">
                <a:solidFill>
                  <a:srgbClr val="FF0000"/>
                </a:solidFill>
                <a:latin typeface="Arial" panose="020B0604020202020204" pitchFamily="34" charset="0"/>
                <a:cs typeface="Arial" panose="020B0604020202020204" pitchFamily="34" charset="0"/>
              </a:endParaRPr>
            </a:p>
          </p:txBody>
        </p:sp>
      </p:grpSp>
      <p:sp>
        <p:nvSpPr>
          <p:cNvPr id="2" name="灯片编号占位符 1">
            <a:extLst>
              <a:ext uri="{FF2B5EF4-FFF2-40B4-BE49-F238E27FC236}">
                <a16:creationId xmlns:a16="http://schemas.microsoft.com/office/drawing/2014/main" id="{C47741D9-93BE-48E8-97C6-CDEDBB8E6179}"/>
              </a:ext>
            </a:extLst>
          </p:cNvPr>
          <p:cNvSpPr>
            <a:spLocks noGrp="1"/>
          </p:cNvSpPr>
          <p:nvPr>
            <p:ph type="sldNum" sz="quarter" idx="12"/>
          </p:nvPr>
        </p:nvSpPr>
        <p:spPr>
          <a:xfrm>
            <a:off x="10348568" y="6492876"/>
            <a:ext cx="252475" cy="365125"/>
          </a:xfrm>
        </p:spPr>
        <p:txBody>
          <a:bodyPr/>
          <a:lstStyle/>
          <a:p>
            <a:fld id="{C8402802-7539-4836-A547-1447A3B03738}" type="slidenum">
              <a:rPr lang="zh-CN" altLang="en-US" sz="2000"/>
              <a:t>39</a:t>
            </a:fld>
            <a:endParaRPr lang="zh-CN" altLang="en-US" sz="2000" dirty="0"/>
          </a:p>
        </p:txBody>
      </p:sp>
      <p:sp>
        <p:nvSpPr>
          <p:cNvPr id="24" name="TextBox 50">
            <a:extLst>
              <a:ext uri="{FF2B5EF4-FFF2-40B4-BE49-F238E27FC236}">
                <a16:creationId xmlns:a16="http://schemas.microsoft.com/office/drawing/2014/main" id="{63962C45-EA97-474C-ACAA-12A1B7F6E607}"/>
              </a:ext>
            </a:extLst>
          </p:cNvPr>
          <p:cNvSpPr txBox="1"/>
          <p:nvPr/>
        </p:nvSpPr>
        <p:spPr>
          <a:xfrm>
            <a:off x="2175582" y="200098"/>
            <a:ext cx="8096882" cy="584775"/>
          </a:xfrm>
          <a:prstGeom prst="rect">
            <a:avLst/>
          </a:prstGeom>
          <a:solidFill>
            <a:srgbClr val="EECF12"/>
          </a:solidFill>
        </p:spPr>
        <p:txBody>
          <a:bodyPr wrap="square" rtlCol="0">
            <a:spAutoFit/>
          </a:bodyPr>
          <a:lstStyle/>
          <a:p>
            <a:r>
              <a:rPr lang="en-US" altLang="zh-CN" sz="3200" dirty="0">
                <a:latin typeface="Segoe UI Semibold" panose="020B0702040204020203" pitchFamily="34" charset="0"/>
                <a:ea typeface="微软雅黑" pitchFamily="34" charset="-122"/>
                <a:cs typeface="Segoe UI Semibold" panose="020B0702040204020203" pitchFamily="34" charset="0"/>
              </a:rPr>
              <a:t>Magnetic frustration in metallic systems</a:t>
            </a:r>
            <a:endParaRPr lang="en-US" altLang="zh-CN" sz="3200" dirty="0">
              <a:latin typeface="Segoe UI Semibold" panose="020B0702040204020203" pitchFamily="34" charset="0"/>
              <a:cs typeface="Segoe UI Semibold" panose="020B0702040204020203" pitchFamily="34" charset="0"/>
            </a:endParaRPr>
          </a:p>
        </p:txBody>
      </p:sp>
      <p:grpSp>
        <p:nvGrpSpPr>
          <p:cNvPr id="35" name="组合 34">
            <a:extLst>
              <a:ext uri="{FF2B5EF4-FFF2-40B4-BE49-F238E27FC236}">
                <a16:creationId xmlns:a16="http://schemas.microsoft.com/office/drawing/2014/main" id="{E19CCB0C-F000-4120-A945-8DC68C828951}"/>
              </a:ext>
            </a:extLst>
          </p:cNvPr>
          <p:cNvGrpSpPr/>
          <p:nvPr/>
        </p:nvGrpSpPr>
        <p:grpSpPr>
          <a:xfrm>
            <a:off x="1616459" y="1397644"/>
            <a:ext cx="8560746" cy="2541760"/>
            <a:chOff x="53953" y="1148986"/>
            <a:chExt cx="8560746" cy="2541760"/>
          </a:xfrm>
        </p:grpSpPr>
        <p:sp>
          <p:nvSpPr>
            <p:cNvPr id="26" name="矩形 25">
              <a:extLst>
                <a:ext uri="{FF2B5EF4-FFF2-40B4-BE49-F238E27FC236}">
                  <a16:creationId xmlns:a16="http://schemas.microsoft.com/office/drawing/2014/main" id="{ACCF95EB-544E-4680-89AC-F870713DD076}"/>
                </a:ext>
              </a:extLst>
            </p:cNvPr>
            <p:cNvSpPr/>
            <p:nvPr/>
          </p:nvSpPr>
          <p:spPr>
            <a:xfrm>
              <a:off x="53953" y="3105971"/>
              <a:ext cx="2739010" cy="584775"/>
            </a:xfrm>
            <a:prstGeom prst="rect">
              <a:avLst/>
            </a:prstGeom>
          </p:spPr>
          <p:txBody>
            <a:bodyPr wrap="square">
              <a:spAutoFit/>
            </a:bodyPr>
            <a:lstStyle/>
            <a:p>
              <a:pPr algn="ctr"/>
              <a:r>
                <a:rPr lang="en-US" altLang="zh-CN" sz="1600" dirty="0">
                  <a:cs typeface="Arial" panose="020B0604020202020204" pitchFamily="34" charset="0"/>
                </a:rPr>
                <a:t>Three spins can not be all anti-parallel</a:t>
              </a:r>
              <a:endParaRPr lang="zh-CN" altLang="en-US" sz="1600" dirty="0">
                <a:cs typeface="Arial" panose="020B0604020202020204" pitchFamily="34" charset="0"/>
              </a:endParaRPr>
            </a:p>
          </p:txBody>
        </p:sp>
        <p:grpSp>
          <p:nvGrpSpPr>
            <p:cNvPr id="34" name="组合 33">
              <a:extLst>
                <a:ext uri="{FF2B5EF4-FFF2-40B4-BE49-F238E27FC236}">
                  <a16:creationId xmlns:a16="http://schemas.microsoft.com/office/drawing/2014/main" id="{7929101A-C7CE-4972-81F7-47BD9B174097}"/>
                </a:ext>
              </a:extLst>
            </p:cNvPr>
            <p:cNvGrpSpPr/>
            <p:nvPr/>
          </p:nvGrpSpPr>
          <p:grpSpPr>
            <a:xfrm>
              <a:off x="101032" y="1148986"/>
              <a:ext cx="8513667" cy="2101122"/>
              <a:chOff x="79935" y="944272"/>
              <a:chExt cx="8513667" cy="2101122"/>
            </a:xfrm>
          </p:grpSpPr>
          <p:grpSp>
            <p:nvGrpSpPr>
              <p:cNvPr id="33" name="组合 32">
                <a:extLst>
                  <a:ext uri="{FF2B5EF4-FFF2-40B4-BE49-F238E27FC236}">
                    <a16:creationId xmlns:a16="http://schemas.microsoft.com/office/drawing/2014/main" id="{9C3E3968-D66B-4028-A40D-92320EC43704}"/>
                  </a:ext>
                </a:extLst>
              </p:cNvPr>
              <p:cNvGrpSpPr/>
              <p:nvPr/>
            </p:nvGrpSpPr>
            <p:grpSpPr>
              <a:xfrm>
                <a:off x="79935" y="944272"/>
                <a:ext cx="8513667" cy="2101122"/>
                <a:chOff x="79935" y="944272"/>
                <a:chExt cx="8513667" cy="2101122"/>
              </a:xfrm>
            </p:grpSpPr>
            <p:grpSp>
              <p:nvGrpSpPr>
                <p:cNvPr id="25" name="组合 24">
                  <a:extLst>
                    <a:ext uri="{FF2B5EF4-FFF2-40B4-BE49-F238E27FC236}">
                      <a16:creationId xmlns:a16="http://schemas.microsoft.com/office/drawing/2014/main" id="{1E5961DB-2E6C-40D8-A28D-8784577C378F}"/>
                    </a:ext>
                  </a:extLst>
                </p:cNvPr>
                <p:cNvGrpSpPr/>
                <p:nvPr/>
              </p:nvGrpSpPr>
              <p:grpSpPr>
                <a:xfrm>
                  <a:off x="79935" y="944272"/>
                  <a:ext cx="8513667" cy="2101122"/>
                  <a:chOff x="190112" y="1431223"/>
                  <a:chExt cx="8513667" cy="2101122"/>
                </a:xfrm>
              </p:grpSpPr>
              <p:grpSp>
                <p:nvGrpSpPr>
                  <p:cNvPr id="21" name="组合 20">
                    <a:extLst>
                      <a:ext uri="{FF2B5EF4-FFF2-40B4-BE49-F238E27FC236}">
                        <a16:creationId xmlns:a16="http://schemas.microsoft.com/office/drawing/2014/main" id="{FC85AFF5-C463-4550-9EE7-66ECAFCDBAF0}"/>
                      </a:ext>
                    </a:extLst>
                  </p:cNvPr>
                  <p:cNvGrpSpPr/>
                  <p:nvPr/>
                </p:nvGrpSpPr>
                <p:grpSpPr>
                  <a:xfrm>
                    <a:off x="3173424" y="1468392"/>
                    <a:ext cx="2873805" cy="2063953"/>
                    <a:chOff x="5171663" y="1100337"/>
                    <a:chExt cx="2873805" cy="2063953"/>
                  </a:xfrm>
                </p:grpSpPr>
                <p:pic>
                  <p:nvPicPr>
                    <p:cNvPr id="11" name="图片 10">
                      <a:extLst>
                        <a:ext uri="{FF2B5EF4-FFF2-40B4-BE49-F238E27FC236}">
                          <a16:creationId xmlns:a16="http://schemas.microsoft.com/office/drawing/2014/main" id="{B945D5DE-EA60-4BC3-A8BE-E60B081B7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663" y="1132807"/>
                      <a:ext cx="2873805" cy="2031483"/>
                    </a:xfrm>
                    <a:prstGeom prst="rect">
                      <a:avLst/>
                    </a:prstGeom>
                  </p:spPr>
                </p:pic>
                <p:sp>
                  <p:nvSpPr>
                    <p:cNvPr id="6" name="テキスト ボックス 4">
                      <a:extLst>
                        <a:ext uri="{FF2B5EF4-FFF2-40B4-BE49-F238E27FC236}">
                          <a16:creationId xmlns:a16="http://schemas.microsoft.com/office/drawing/2014/main" id="{F5FD9002-8F69-4D9F-BFF5-1F78C53945BE}"/>
                        </a:ext>
                      </a:extLst>
                    </p:cNvPr>
                    <p:cNvSpPr txBox="1"/>
                    <p:nvPr/>
                  </p:nvSpPr>
                  <p:spPr>
                    <a:xfrm>
                      <a:off x="5454067" y="1100337"/>
                      <a:ext cx="1598451" cy="369332"/>
                    </a:xfrm>
                    <a:prstGeom prst="rect">
                      <a:avLst/>
                    </a:prstGeom>
                    <a:noFill/>
                  </p:spPr>
                  <p:txBody>
                    <a:bodyPr wrap="none" rtlCol="0">
                      <a:spAutoFit/>
                    </a:bodyPr>
                    <a:lstStyle/>
                    <a:p>
                      <a:r>
                        <a:rPr kumimoji="1" lang="en-US" altLang="ja-JP" sz="1600" dirty="0">
                          <a:cs typeface="Arial" panose="020B0604020202020204" pitchFamily="34" charset="0"/>
                        </a:rPr>
                        <a:t> </a:t>
                      </a:r>
                      <a:r>
                        <a:rPr kumimoji="1" lang="en-US" altLang="ja-JP" dirty="0">
                          <a:latin typeface="+mj-lt"/>
                          <a:cs typeface="Arial" panose="020B0604020202020204" pitchFamily="34" charset="0"/>
                        </a:rPr>
                        <a:t>Kagome lattice</a:t>
                      </a:r>
                      <a:endParaRPr kumimoji="1" lang="ja-JP" altLang="en-US" dirty="0">
                        <a:latin typeface="+mj-lt"/>
                        <a:cs typeface="Arial" panose="020B0604020202020204" pitchFamily="34" charset="0"/>
                      </a:endParaRPr>
                    </a:p>
                  </p:txBody>
                </p:sp>
              </p:grpSp>
              <p:grpSp>
                <p:nvGrpSpPr>
                  <p:cNvPr id="20" name="组合 19">
                    <a:extLst>
                      <a:ext uri="{FF2B5EF4-FFF2-40B4-BE49-F238E27FC236}">
                        <a16:creationId xmlns:a16="http://schemas.microsoft.com/office/drawing/2014/main" id="{88BBEE68-EFB7-4E12-BA53-7E949A1EE337}"/>
                      </a:ext>
                    </a:extLst>
                  </p:cNvPr>
                  <p:cNvGrpSpPr/>
                  <p:nvPr/>
                </p:nvGrpSpPr>
                <p:grpSpPr>
                  <a:xfrm>
                    <a:off x="190112" y="1431223"/>
                    <a:ext cx="2477907" cy="1961459"/>
                    <a:chOff x="733440" y="1048306"/>
                    <a:chExt cx="2477907" cy="1961459"/>
                  </a:xfrm>
                </p:grpSpPr>
                <p:pic>
                  <p:nvPicPr>
                    <p:cNvPr id="15" name="图片 14">
                      <a:extLst>
                        <a:ext uri="{FF2B5EF4-FFF2-40B4-BE49-F238E27FC236}">
                          <a16:creationId xmlns:a16="http://schemas.microsoft.com/office/drawing/2014/main" id="{CAC9A6B3-2ADD-44F8-8C5F-1050600BC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440" y="1288534"/>
                      <a:ext cx="2477907" cy="1721231"/>
                    </a:xfrm>
                    <a:prstGeom prst="rect">
                      <a:avLst/>
                    </a:prstGeom>
                  </p:spPr>
                </p:pic>
                <p:sp>
                  <p:nvSpPr>
                    <p:cNvPr id="18" name="テキスト ボックス 5">
                      <a:extLst>
                        <a:ext uri="{FF2B5EF4-FFF2-40B4-BE49-F238E27FC236}">
                          <a16:creationId xmlns:a16="http://schemas.microsoft.com/office/drawing/2014/main" id="{96265A40-5745-4352-BE86-A66AB6F5F176}"/>
                        </a:ext>
                      </a:extLst>
                    </p:cNvPr>
                    <p:cNvSpPr txBox="1"/>
                    <p:nvPr/>
                  </p:nvSpPr>
                  <p:spPr>
                    <a:xfrm>
                      <a:off x="1162722" y="1048306"/>
                      <a:ext cx="1785489" cy="369332"/>
                    </a:xfrm>
                    <a:prstGeom prst="rect">
                      <a:avLst/>
                    </a:prstGeom>
                    <a:noFill/>
                  </p:spPr>
                  <p:txBody>
                    <a:bodyPr wrap="none" rtlCol="0">
                      <a:spAutoFit/>
                    </a:bodyPr>
                    <a:lstStyle/>
                    <a:p>
                      <a:r>
                        <a:rPr kumimoji="1" lang="en-US" altLang="ja-JP" dirty="0">
                          <a:latin typeface="+mj-lt"/>
                          <a:cs typeface="Arial" panose="020B0604020202020204" pitchFamily="34" charset="0"/>
                        </a:rPr>
                        <a:t>Triangular  lattice</a:t>
                      </a:r>
                      <a:endParaRPr kumimoji="1" lang="ja-JP" altLang="en-US" dirty="0">
                        <a:latin typeface="+mj-lt"/>
                        <a:cs typeface="Arial" panose="020B0604020202020204" pitchFamily="34" charset="0"/>
                      </a:endParaRPr>
                    </a:p>
                  </p:txBody>
                </p:sp>
              </p:grpSp>
              <p:sp>
                <p:nvSpPr>
                  <p:cNvPr id="7" name="テキスト ボックス 5">
                    <a:extLst>
                      <a:ext uri="{FF2B5EF4-FFF2-40B4-BE49-F238E27FC236}">
                        <a16:creationId xmlns:a16="http://schemas.microsoft.com/office/drawing/2014/main" id="{414CF489-CA59-496B-B8AA-57FBB0359854}"/>
                      </a:ext>
                    </a:extLst>
                  </p:cNvPr>
                  <p:cNvSpPr txBox="1"/>
                  <p:nvPr/>
                </p:nvSpPr>
                <p:spPr>
                  <a:xfrm>
                    <a:off x="6134742" y="1449370"/>
                    <a:ext cx="2569037" cy="369332"/>
                  </a:xfrm>
                  <a:prstGeom prst="rect">
                    <a:avLst/>
                  </a:prstGeom>
                  <a:noFill/>
                </p:spPr>
                <p:txBody>
                  <a:bodyPr wrap="none" rtlCol="0">
                    <a:spAutoFit/>
                  </a:bodyPr>
                  <a:lstStyle/>
                  <a:p>
                    <a:r>
                      <a:rPr kumimoji="1" lang="en-US" altLang="ja-JP" dirty="0">
                        <a:latin typeface="+mj-lt"/>
                        <a:cs typeface="Arial" panose="020B0604020202020204" pitchFamily="34" charset="0"/>
                      </a:rPr>
                      <a:t>Shastry-Sutherland lattice</a:t>
                    </a:r>
                    <a:endParaRPr kumimoji="1" lang="ja-JP" altLang="en-US" dirty="0">
                      <a:latin typeface="+mj-lt"/>
                      <a:cs typeface="Arial" panose="020B0604020202020204" pitchFamily="34" charset="0"/>
                    </a:endParaRPr>
                  </a:p>
                </p:txBody>
              </p:sp>
            </p:grpSp>
            <p:sp>
              <p:nvSpPr>
                <p:cNvPr id="29" name="椭圆 28">
                  <a:extLst>
                    <a:ext uri="{FF2B5EF4-FFF2-40B4-BE49-F238E27FC236}">
                      <a16:creationId xmlns:a16="http://schemas.microsoft.com/office/drawing/2014/main" id="{C6688647-5B4B-45D7-85DC-F7198E9025DD}"/>
                    </a:ext>
                  </a:extLst>
                </p:cNvPr>
                <p:cNvSpPr/>
                <p:nvPr/>
              </p:nvSpPr>
              <p:spPr>
                <a:xfrm>
                  <a:off x="126287" y="1233243"/>
                  <a:ext cx="842860" cy="828188"/>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F1EFC54B-81C7-4EA2-AC92-10D27DB4E74B}"/>
                    </a:ext>
                  </a:extLst>
                </p:cNvPr>
                <p:cNvSpPr/>
                <p:nvPr/>
              </p:nvSpPr>
              <p:spPr>
                <a:xfrm>
                  <a:off x="115947" y="1355632"/>
                  <a:ext cx="354508" cy="369332"/>
                </a:xfrm>
                <a:prstGeom prst="rect">
                  <a:avLst/>
                </a:prstGeom>
              </p:spPr>
              <p:txBody>
                <a:bodyPr wrap="square">
                  <a:spAutoFit/>
                </a:bodyPr>
                <a:lstStyle/>
                <a:p>
                  <a:pPr algn="ctr"/>
                  <a:r>
                    <a:rPr lang="en-US" altLang="zh-CN" i="1" dirty="0">
                      <a:cs typeface="Arial" panose="020B0604020202020204" pitchFamily="34" charset="0"/>
                    </a:rPr>
                    <a:t>J</a:t>
                  </a:r>
                  <a:r>
                    <a:rPr lang="en-US" altLang="zh-CN" i="1" dirty="0">
                      <a:cs typeface="Times New Roman" panose="02020603050405020304" pitchFamily="18" charset="0"/>
                    </a:rPr>
                    <a:t>'</a:t>
                  </a:r>
                  <a:endParaRPr lang="zh-CN" altLang="en-US" i="1" baseline="30000" dirty="0">
                    <a:cs typeface="Arial" panose="020B0604020202020204" pitchFamily="34" charset="0"/>
                  </a:endParaRPr>
                </a:p>
              </p:txBody>
            </p:sp>
            <p:sp>
              <p:nvSpPr>
                <p:cNvPr id="32" name="矩形 31">
                  <a:extLst>
                    <a:ext uri="{FF2B5EF4-FFF2-40B4-BE49-F238E27FC236}">
                      <a16:creationId xmlns:a16="http://schemas.microsoft.com/office/drawing/2014/main" id="{7F104985-5FF9-4032-A204-E05B7C61D3AF}"/>
                    </a:ext>
                  </a:extLst>
                </p:cNvPr>
                <p:cNvSpPr/>
                <p:nvPr/>
              </p:nvSpPr>
              <p:spPr>
                <a:xfrm>
                  <a:off x="573340" y="1366022"/>
                  <a:ext cx="354508" cy="369332"/>
                </a:xfrm>
                <a:prstGeom prst="rect">
                  <a:avLst/>
                </a:prstGeom>
              </p:spPr>
              <p:txBody>
                <a:bodyPr wrap="square">
                  <a:spAutoFit/>
                </a:bodyPr>
                <a:lstStyle/>
                <a:p>
                  <a:pPr algn="ctr"/>
                  <a:r>
                    <a:rPr lang="en-US" altLang="zh-CN" i="1" dirty="0">
                      <a:cs typeface="Arial" panose="020B0604020202020204" pitchFamily="34" charset="0"/>
                    </a:rPr>
                    <a:t>J</a:t>
                  </a:r>
                  <a:r>
                    <a:rPr lang="en-US" altLang="zh-CN" i="1" dirty="0">
                      <a:cs typeface="Times New Roman" panose="02020603050405020304" pitchFamily="18" charset="0"/>
                    </a:rPr>
                    <a:t>'</a:t>
                  </a:r>
                  <a:endParaRPr lang="zh-CN" altLang="en-US" i="1" dirty="0">
                    <a:cs typeface="Arial" panose="020B0604020202020204" pitchFamily="34" charset="0"/>
                  </a:endParaRPr>
                </a:p>
              </p:txBody>
            </p:sp>
          </p:grpSp>
          <p:sp>
            <p:nvSpPr>
              <p:cNvPr id="31" name="矩形 30">
                <a:extLst>
                  <a:ext uri="{FF2B5EF4-FFF2-40B4-BE49-F238E27FC236}">
                    <a16:creationId xmlns:a16="http://schemas.microsoft.com/office/drawing/2014/main" id="{5823A461-71D7-4B1C-85AA-CE3AD5380991}"/>
                  </a:ext>
                </a:extLst>
              </p:cNvPr>
              <p:cNvSpPr/>
              <p:nvPr/>
            </p:nvSpPr>
            <p:spPr>
              <a:xfrm>
                <a:off x="348597" y="1532176"/>
                <a:ext cx="354508" cy="369332"/>
              </a:xfrm>
              <a:prstGeom prst="rect">
                <a:avLst/>
              </a:prstGeom>
            </p:spPr>
            <p:txBody>
              <a:bodyPr wrap="square">
                <a:spAutoFit/>
              </a:bodyPr>
              <a:lstStyle/>
              <a:p>
                <a:pPr algn="ctr"/>
                <a:r>
                  <a:rPr lang="en-US" altLang="zh-CN" i="1" dirty="0">
                    <a:cs typeface="Arial" panose="020B0604020202020204" pitchFamily="34" charset="0"/>
                  </a:rPr>
                  <a:t>J</a:t>
                </a:r>
                <a:endParaRPr lang="zh-CN" altLang="en-US" i="1" dirty="0">
                  <a:cs typeface="Arial" panose="020B0604020202020204" pitchFamily="34" charset="0"/>
                </a:endParaRPr>
              </a:p>
            </p:txBody>
          </p:sp>
        </p:grpSp>
        <p:sp>
          <p:nvSpPr>
            <p:cNvPr id="27" name="矩形 26">
              <a:extLst>
                <a:ext uri="{FF2B5EF4-FFF2-40B4-BE49-F238E27FC236}">
                  <a16:creationId xmlns:a16="http://schemas.microsoft.com/office/drawing/2014/main" id="{AF370F8B-10C6-4536-8D8D-B8C7AD54AE8B}"/>
                </a:ext>
              </a:extLst>
            </p:cNvPr>
            <p:cNvSpPr/>
            <p:nvPr/>
          </p:nvSpPr>
          <p:spPr>
            <a:xfrm>
              <a:off x="4533494" y="3105971"/>
              <a:ext cx="2739010" cy="584775"/>
            </a:xfrm>
            <a:prstGeom prst="rect">
              <a:avLst/>
            </a:prstGeom>
          </p:spPr>
          <p:txBody>
            <a:bodyPr wrap="square">
              <a:spAutoFit/>
            </a:bodyPr>
            <a:lstStyle/>
            <a:p>
              <a:pPr algn="ctr"/>
              <a:r>
                <a:rPr lang="en-US" altLang="ja-JP" sz="1600" dirty="0">
                  <a:cs typeface="Arial" panose="020B0604020202020204" pitchFamily="34" charset="0"/>
                </a:rPr>
                <a:t>W</a:t>
              </a:r>
              <a:r>
                <a:rPr lang="en-US" altLang="zh-CN" sz="1600" dirty="0">
                  <a:cs typeface="Arial" panose="020B0604020202020204" pitchFamily="34" charset="0"/>
                </a:rPr>
                <a:t>hen </a:t>
              </a:r>
              <a:r>
                <a:rPr lang="en-US" altLang="zh-CN" sz="1600" i="1" dirty="0">
                  <a:cs typeface="Arial" panose="020B0604020202020204" pitchFamily="34" charset="0"/>
                </a:rPr>
                <a:t>J</a:t>
              </a:r>
              <a:r>
                <a:rPr lang="en-US" altLang="zh-CN" sz="1600" baseline="-25000" dirty="0">
                  <a:cs typeface="Arial" panose="020B0604020202020204" pitchFamily="34" charset="0"/>
                </a:rPr>
                <a:t>1 </a:t>
              </a:r>
              <a:r>
                <a:rPr lang="en-US" altLang="zh-CN" sz="1600" i="1" dirty="0">
                  <a:cs typeface="Arial" panose="020B0604020202020204" pitchFamily="34" charset="0"/>
                </a:rPr>
                <a:t>/ J</a:t>
              </a:r>
              <a:r>
                <a:rPr lang="en-US" altLang="zh-CN" sz="1600" baseline="-25000" dirty="0">
                  <a:cs typeface="Arial" panose="020B0604020202020204" pitchFamily="34" charset="0"/>
                </a:rPr>
                <a:t>2 </a:t>
              </a:r>
              <a:r>
                <a:rPr lang="en-US" altLang="zh-CN" sz="1600" dirty="0">
                  <a:cs typeface="Arial" panose="020B0604020202020204" pitchFamily="34" charset="0"/>
                </a:rPr>
                <a:t>is large enough, AFM order is destroyed</a:t>
              </a:r>
              <a:endParaRPr lang="zh-CN" altLang="en-US" sz="1600" dirty="0">
                <a:cs typeface="Arial" panose="020B0604020202020204" pitchFamily="34" charset="0"/>
              </a:endParaRPr>
            </a:p>
          </p:txBody>
        </p:sp>
      </p:grpSp>
      <p:sp>
        <p:nvSpPr>
          <p:cNvPr id="36" name="矩形 35">
            <a:extLst>
              <a:ext uri="{FF2B5EF4-FFF2-40B4-BE49-F238E27FC236}">
                <a16:creationId xmlns:a16="http://schemas.microsoft.com/office/drawing/2014/main" id="{DA06B5E8-8697-4C87-9CFB-E58171CE6E36}"/>
              </a:ext>
            </a:extLst>
          </p:cNvPr>
          <p:cNvSpPr/>
          <p:nvPr/>
        </p:nvSpPr>
        <p:spPr>
          <a:xfrm>
            <a:off x="1225568" y="1033647"/>
            <a:ext cx="4444435" cy="400110"/>
          </a:xfrm>
          <a:prstGeom prst="rect">
            <a:avLst/>
          </a:prstGeom>
        </p:spPr>
        <p:txBody>
          <a:bodyPr wrap="square">
            <a:spAutoFit/>
          </a:bodyPr>
          <a:lstStyle/>
          <a:p>
            <a:pPr marL="324000" indent="-342900" algn="ctr">
              <a:buFont typeface="Wingdings" panose="05000000000000000000" pitchFamily="2" charset="2"/>
              <a:buChar char="Ø"/>
            </a:pPr>
            <a:r>
              <a:rPr lang="en-US" altLang="zh-CN" sz="2000" b="1" dirty="0">
                <a:latin typeface="Arial" panose="020B0604020202020204" pitchFamily="34" charset="0"/>
                <a:cs typeface="Arial" panose="020B0604020202020204" pitchFamily="34" charset="0"/>
              </a:rPr>
              <a:t>Two-dimensional</a:t>
            </a:r>
            <a:r>
              <a:rPr lang="en-US" altLang="zh-CN" sz="2000" dirty="0">
                <a:latin typeface="Arial" panose="020B0604020202020204" pitchFamily="34" charset="0"/>
                <a:cs typeface="Arial" panose="020B0604020202020204" pitchFamily="34" charset="0"/>
              </a:rPr>
              <a:t> spin lattice</a:t>
            </a:r>
            <a:endParaRPr lang="zh-CN" altLang="en-US" sz="2000" dirty="0">
              <a:latin typeface="Arial" panose="020B0604020202020204" pitchFamily="34" charset="0"/>
              <a:cs typeface="Arial" panose="020B0604020202020204" pitchFamily="34" charset="0"/>
            </a:endParaRPr>
          </a:p>
        </p:txBody>
      </p:sp>
      <p:grpSp>
        <p:nvGrpSpPr>
          <p:cNvPr id="43" name="组合 42">
            <a:extLst>
              <a:ext uri="{FF2B5EF4-FFF2-40B4-BE49-F238E27FC236}">
                <a16:creationId xmlns:a16="http://schemas.microsoft.com/office/drawing/2014/main" id="{1E09FE36-7813-4F68-B016-112344C6F168}"/>
              </a:ext>
            </a:extLst>
          </p:cNvPr>
          <p:cNvGrpSpPr/>
          <p:nvPr/>
        </p:nvGrpSpPr>
        <p:grpSpPr>
          <a:xfrm>
            <a:off x="6096000" y="4434640"/>
            <a:ext cx="4402914" cy="2226499"/>
            <a:chOff x="4290325" y="4274216"/>
            <a:chExt cx="4402914" cy="2226499"/>
          </a:xfrm>
        </p:grpSpPr>
        <p:sp>
          <p:nvSpPr>
            <p:cNvPr id="37" name="矩形 36">
              <a:extLst>
                <a:ext uri="{FF2B5EF4-FFF2-40B4-BE49-F238E27FC236}">
                  <a16:creationId xmlns:a16="http://schemas.microsoft.com/office/drawing/2014/main" id="{3719727A-DF0A-4087-929A-CBF12A6C0E71}"/>
                </a:ext>
              </a:extLst>
            </p:cNvPr>
            <p:cNvSpPr/>
            <p:nvPr/>
          </p:nvSpPr>
          <p:spPr>
            <a:xfrm>
              <a:off x="4290325" y="4274216"/>
              <a:ext cx="4402914" cy="923330"/>
            </a:xfrm>
            <a:prstGeom prst="rect">
              <a:avLst/>
            </a:prstGeom>
            <a:ln w="19050">
              <a:solidFill>
                <a:srgbClr val="FF0000"/>
              </a:solidFill>
            </a:ln>
          </p:spPr>
          <p:txBody>
            <a:bodyPr wrap="square">
              <a:spAutoFit/>
            </a:bodyPr>
            <a:lstStyle/>
            <a:p>
              <a:pPr algn="ctr"/>
              <a:r>
                <a:rPr kumimoji="1" lang="en-US" altLang="zh-CN" dirty="0">
                  <a:latin typeface="Arial" panose="020B0604020202020204" pitchFamily="34" charset="0"/>
                  <a:cs typeface="Arial" panose="020B0604020202020204" pitchFamily="34" charset="0"/>
                </a:rPr>
                <a:t>Competing magnetic interactions among localized moments </a:t>
              </a:r>
              <a:r>
                <a:rPr kumimoji="1" lang="en-US" altLang="zh-CN" b="1" dirty="0">
                  <a:latin typeface="Arial" panose="020B0604020202020204" pitchFamily="34" charset="0"/>
                  <a:cs typeface="Arial" panose="020B0604020202020204" pitchFamily="34" charset="0"/>
                </a:rPr>
                <a:t>can not be simultaneously satisfied. </a:t>
              </a:r>
              <a:endParaRPr kumimoji="1" lang="zh-CN" altLang="zh-CN" b="1" dirty="0">
                <a:latin typeface="Arial" panose="020B0604020202020204" pitchFamily="34" charset="0"/>
                <a:cs typeface="Arial" panose="020B0604020202020204" pitchFamily="34" charset="0"/>
              </a:endParaRPr>
            </a:p>
          </p:txBody>
        </p:sp>
        <p:sp>
          <p:nvSpPr>
            <p:cNvPr id="39" name="矩形 38">
              <a:extLst>
                <a:ext uri="{FF2B5EF4-FFF2-40B4-BE49-F238E27FC236}">
                  <a16:creationId xmlns:a16="http://schemas.microsoft.com/office/drawing/2014/main" id="{4A4A4185-6AC3-4CD6-8CFB-BACEE0CD1833}"/>
                </a:ext>
              </a:extLst>
            </p:cNvPr>
            <p:cNvSpPr/>
            <p:nvPr/>
          </p:nvSpPr>
          <p:spPr>
            <a:xfrm>
              <a:off x="4752421" y="5854384"/>
              <a:ext cx="3478717" cy="646331"/>
            </a:xfrm>
            <a:prstGeom prst="rect">
              <a:avLst/>
            </a:prstGeom>
            <a:ln w="19050">
              <a:solidFill>
                <a:srgbClr val="FF0000"/>
              </a:solidFill>
            </a:ln>
          </p:spPr>
          <p:txBody>
            <a:bodyPr wrap="square">
              <a:spAutoFit/>
            </a:bodyPr>
            <a:lstStyle/>
            <a:p>
              <a:pPr algn="ctr"/>
              <a:r>
                <a:rPr kumimoji="1" lang="en-US" altLang="zh-CN" dirty="0">
                  <a:cs typeface="Arial" panose="020B0604020202020204" pitchFamily="34" charset="0"/>
                </a:rPr>
                <a:t>Magnetic frustration with </a:t>
              </a:r>
              <a:br>
                <a:rPr kumimoji="1" lang="en-US" altLang="zh-CN" dirty="0">
                  <a:cs typeface="Arial" panose="020B0604020202020204" pitchFamily="34" charset="0"/>
                </a:rPr>
              </a:br>
              <a:r>
                <a:rPr kumimoji="1" lang="en-US" altLang="zh-CN" dirty="0">
                  <a:cs typeface="Arial" panose="020B0604020202020204" pitchFamily="34" charset="0"/>
                </a:rPr>
                <a:t>spin fluctuations </a:t>
              </a:r>
              <a:endParaRPr kumimoji="1" lang="zh-CN" altLang="zh-CN" dirty="0">
                <a:cs typeface="Arial" panose="020B0604020202020204" pitchFamily="34" charset="0"/>
              </a:endParaRPr>
            </a:p>
          </p:txBody>
        </p:sp>
        <p:sp>
          <p:nvSpPr>
            <p:cNvPr id="40" name="上箭头 103">
              <a:extLst>
                <a:ext uri="{FF2B5EF4-FFF2-40B4-BE49-F238E27FC236}">
                  <a16:creationId xmlns:a16="http://schemas.microsoft.com/office/drawing/2014/main" id="{98F21746-A099-4D2F-879F-CB34011B6C48}"/>
                </a:ext>
              </a:extLst>
            </p:cNvPr>
            <p:cNvSpPr/>
            <p:nvPr/>
          </p:nvSpPr>
          <p:spPr>
            <a:xfrm rot="6600000">
              <a:off x="5991827" y="5391842"/>
              <a:ext cx="963457" cy="321704"/>
            </a:xfrm>
            <a:prstGeom prst="upArrow">
              <a:avLst/>
            </a:prstGeom>
            <a:noFill/>
            <a:ln w="34925"/>
            <a:scene3d>
              <a:camera prst="orthographicFront">
                <a:rot lat="0" lon="0" rev="17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矩形 40">
            <a:extLst>
              <a:ext uri="{FF2B5EF4-FFF2-40B4-BE49-F238E27FC236}">
                <a16:creationId xmlns:a16="http://schemas.microsoft.com/office/drawing/2014/main" id="{59517C11-8E66-455F-9B58-E4BAF057858A}"/>
              </a:ext>
            </a:extLst>
          </p:cNvPr>
          <p:cNvSpPr/>
          <p:nvPr/>
        </p:nvSpPr>
        <p:spPr>
          <a:xfrm>
            <a:off x="6256627" y="1092708"/>
            <a:ext cx="4420898" cy="307777"/>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P. Coleman </a:t>
            </a:r>
            <a:r>
              <a:rPr lang="en-US" altLang="zh-CN" sz="1400" dirty="0">
                <a:latin typeface="Arial" panose="020B0604020202020204" pitchFamily="34" charset="0"/>
                <a:cs typeface="Arial" panose="020B0604020202020204" pitchFamily="34" charset="0"/>
              </a:rPr>
              <a:t>et al. J. Low Temp. Phys. </a:t>
            </a:r>
            <a:r>
              <a:rPr lang="en-US" altLang="zh-CN" sz="1400" b="1" dirty="0">
                <a:latin typeface="Arial" panose="020B0604020202020204" pitchFamily="34" charset="0"/>
                <a:cs typeface="Arial" panose="020B0604020202020204" pitchFamily="34" charset="0"/>
              </a:rPr>
              <a:t>161</a:t>
            </a:r>
            <a:r>
              <a:rPr lang="en-US" altLang="zh-CN" sz="1400" dirty="0">
                <a:latin typeface="Arial" panose="020B0604020202020204" pitchFamily="34" charset="0"/>
                <a:cs typeface="Arial" panose="020B0604020202020204" pitchFamily="34" charset="0"/>
              </a:rPr>
              <a:t> 182 (2010)</a:t>
            </a:r>
            <a:endParaRPr lang="zh-CN" altLang="en-US" sz="1400" dirty="0">
              <a:latin typeface="Arial" panose="020B0604020202020204" pitchFamily="34" charset="0"/>
              <a:cs typeface="Arial" panose="020B0604020202020204" pitchFamily="34" charset="0"/>
            </a:endParaRPr>
          </a:p>
        </p:txBody>
      </p:sp>
      <p:grpSp>
        <p:nvGrpSpPr>
          <p:cNvPr id="5" name="组合 4">
            <a:extLst>
              <a:ext uri="{FF2B5EF4-FFF2-40B4-BE49-F238E27FC236}">
                <a16:creationId xmlns:a16="http://schemas.microsoft.com/office/drawing/2014/main" id="{BEA51B10-CD49-455B-B300-493ECAC3FF0D}"/>
              </a:ext>
            </a:extLst>
          </p:cNvPr>
          <p:cNvGrpSpPr/>
          <p:nvPr/>
        </p:nvGrpSpPr>
        <p:grpSpPr>
          <a:xfrm>
            <a:off x="1616459" y="3913871"/>
            <a:ext cx="4746812" cy="2941453"/>
            <a:chOff x="92459" y="3913870"/>
            <a:chExt cx="4746812" cy="2941453"/>
          </a:xfrm>
        </p:grpSpPr>
        <p:pic>
          <p:nvPicPr>
            <p:cNvPr id="4" name="图片 3">
              <a:extLst>
                <a:ext uri="{FF2B5EF4-FFF2-40B4-BE49-F238E27FC236}">
                  <a16:creationId xmlns:a16="http://schemas.microsoft.com/office/drawing/2014/main" id="{32B05284-0CA4-4166-B226-C49691EF13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708" y="4463698"/>
              <a:ext cx="2234969" cy="1959895"/>
            </a:xfrm>
            <a:prstGeom prst="rect">
              <a:avLst/>
            </a:prstGeom>
          </p:spPr>
        </p:pic>
        <p:sp>
          <p:nvSpPr>
            <p:cNvPr id="19" name="テキスト ボックス 5">
              <a:extLst>
                <a:ext uri="{FF2B5EF4-FFF2-40B4-BE49-F238E27FC236}">
                  <a16:creationId xmlns:a16="http://schemas.microsoft.com/office/drawing/2014/main" id="{0884F986-2E1D-4E17-9527-CC0995A29837}"/>
                </a:ext>
              </a:extLst>
            </p:cNvPr>
            <p:cNvSpPr txBox="1"/>
            <p:nvPr/>
          </p:nvSpPr>
          <p:spPr>
            <a:xfrm>
              <a:off x="92459" y="3913870"/>
              <a:ext cx="4746812" cy="400110"/>
            </a:xfrm>
            <a:prstGeom prst="rect">
              <a:avLst/>
            </a:prstGeom>
            <a:noFill/>
          </p:spPr>
          <p:txBody>
            <a:bodyPr wrap="none" rtlCol="0">
              <a:spAutoFit/>
            </a:bodyPr>
            <a:lstStyle/>
            <a:p>
              <a:pPr marL="285750" indent="-285750">
                <a:buFont typeface="Wingdings" panose="05000000000000000000" pitchFamily="2" charset="2"/>
                <a:buChar char="Ø"/>
              </a:pPr>
              <a:r>
                <a:rPr kumimoji="1" lang="en-US" altLang="ja-JP" sz="2000" b="1" dirty="0">
                  <a:latin typeface="Arial" panose="020B0604020202020204" pitchFamily="34" charset="0"/>
                  <a:cs typeface="Arial" panose="020B0604020202020204" pitchFamily="34" charset="0"/>
                </a:rPr>
                <a:t>Three-dimensional </a:t>
              </a:r>
              <a:r>
                <a:rPr kumimoji="1" lang="en-US" altLang="ja-JP" sz="2000" dirty="0">
                  <a:latin typeface="Arial" panose="020B0604020202020204" pitchFamily="34" charset="0"/>
                  <a:cs typeface="Arial" panose="020B0604020202020204" pitchFamily="34" charset="0"/>
                </a:rPr>
                <a:t>pyrochlore lattice</a:t>
              </a:r>
              <a:endParaRPr kumimoji="1" lang="ja-JP" altLang="en-US" sz="2000" dirty="0">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23BDAF3D-5278-4E96-B153-D49385965E17}"/>
                </a:ext>
              </a:extLst>
            </p:cNvPr>
            <p:cNvSpPr/>
            <p:nvPr/>
          </p:nvSpPr>
          <p:spPr>
            <a:xfrm>
              <a:off x="530058" y="6270548"/>
              <a:ext cx="3283505" cy="584775"/>
            </a:xfrm>
            <a:prstGeom prst="rect">
              <a:avLst/>
            </a:prstGeom>
          </p:spPr>
          <p:txBody>
            <a:bodyPr wrap="square">
              <a:spAutoFit/>
            </a:bodyPr>
            <a:lstStyle/>
            <a:p>
              <a:r>
                <a:rPr lang="en-US" altLang="zh-CN" sz="1600" dirty="0">
                  <a:solidFill>
                    <a:srgbClr val="000000"/>
                  </a:solidFill>
                  <a:latin typeface="Arial" panose="020B0604020202020204" pitchFamily="34" charset="0"/>
                  <a:cs typeface="Arial" panose="020B0604020202020204" pitchFamily="34" charset="0"/>
                </a:rPr>
                <a:t>FM interaction is frustrated due to </a:t>
              </a:r>
            </a:p>
            <a:p>
              <a:r>
                <a:rPr lang="en-US" altLang="zh-CN" sz="1600" dirty="0">
                  <a:solidFill>
                    <a:srgbClr val="000000"/>
                  </a:solidFill>
                  <a:latin typeface="Arial" panose="020B0604020202020204" pitchFamily="34" charset="0"/>
                  <a:cs typeface="Arial" panose="020B0604020202020204" pitchFamily="34" charset="0"/>
                </a:rPr>
                <a:t>different </a:t>
              </a:r>
              <a:r>
                <a:rPr lang="en-US" altLang="zh-CN" sz="1600" dirty="0" err="1">
                  <a:solidFill>
                    <a:srgbClr val="000000"/>
                  </a:solidFill>
                  <a:latin typeface="Arial" panose="020B0604020202020204" pitchFamily="34" charset="0"/>
                  <a:cs typeface="Arial" panose="020B0604020202020204" pitchFamily="34" charset="0"/>
                </a:rPr>
                <a:t>Ising</a:t>
              </a:r>
              <a:r>
                <a:rPr lang="en-US" altLang="zh-CN" sz="1600" dirty="0">
                  <a:solidFill>
                    <a:srgbClr val="000000"/>
                  </a:solidFill>
                  <a:latin typeface="Arial" panose="020B0604020202020204" pitchFamily="34" charset="0"/>
                  <a:cs typeface="Arial" panose="020B0604020202020204" pitchFamily="34" charset="0"/>
                </a:rPr>
                <a:t> axes of spins</a:t>
              </a:r>
              <a:endParaRPr lang="zh-CN" altLang="en-US" sz="1600" dirty="0"/>
            </a:p>
          </p:txBody>
        </p:sp>
        <p:sp>
          <p:nvSpPr>
            <p:cNvPr id="42" name="矩形 41">
              <a:extLst>
                <a:ext uri="{FF2B5EF4-FFF2-40B4-BE49-F238E27FC236}">
                  <a16:creationId xmlns:a16="http://schemas.microsoft.com/office/drawing/2014/main" id="{0FA3860A-21C2-4032-863C-CDE060483FD9}"/>
                </a:ext>
              </a:extLst>
            </p:cNvPr>
            <p:cNvSpPr/>
            <p:nvPr/>
          </p:nvSpPr>
          <p:spPr>
            <a:xfrm>
              <a:off x="402670" y="4224873"/>
              <a:ext cx="3743332" cy="307777"/>
            </a:xfrm>
            <a:prstGeom prst="rect">
              <a:avLst/>
            </a:prstGeom>
          </p:spPr>
          <p:txBody>
            <a:bodyPr wrap="none">
              <a:spAutoFit/>
            </a:bodyPr>
            <a:lstStyle/>
            <a:p>
              <a:r>
                <a:rPr lang="fr-FR" altLang="zh-CN" sz="1400" dirty="0">
                  <a:latin typeface="Arial" panose="020B0604020202020204" pitchFamily="34" charset="0"/>
                  <a:cs typeface="Arial" panose="020B0604020202020204" pitchFamily="34" charset="0"/>
                </a:rPr>
                <a:t>L. Balents, Nature (London) </a:t>
              </a:r>
              <a:r>
                <a:rPr lang="fr-FR" altLang="zh-CN" sz="1400" b="1" dirty="0">
                  <a:latin typeface="Arial" panose="020B0604020202020204" pitchFamily="34" charset="0"/>
                  <a:cs typeface="Arial" panose="020B0604020202020204" pitchFamily="34" charset="0"/>
                </a:rPr>
                <a:t>464</a:t>
              </a:r>
              <a:r>
                <a:rPr lang="fr-FR" altLang="zh-CN" sz="1400" dirty="0">
                  <a:latin typeface="Arial" panose="020B0604020202020204" pitchFamily="34" charset="0"/>
                  <a:cs typeface="Arial" panose="020B0604020202020204" pitchFamily="34" charset="0"/>
                </a:rPr>
                <a:t>, 199 (2010).</a:t>
              </a:r>
              <a:endParaRPr lang="zh-CN" alt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481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62661-9571-9D8F-8D9A-FACBC59B97FD}"/>
              </a:ext>
            </a:extLst>
          </p:cNvPr>
          <p:cNvPicPr>
            <a:picLocks noChangeAspect="1"/>
          </p:cNvPicPr>
          <p:nvPr/>
        </p:nvPicPr>
        <p:blipFill>
          <a:blip r:embed="rId3"/>
          <a:srcRect b="4994"/>
          <a:stretch/>
        </p:blipFill>
        <p:spPr>
          <a:xfrm>
            <a:off x="995362" y="1869529"/>
            <a:ext cx="10201275" cy="2470459"/>
          </a:xfrm>
          <a:prstGeom prst="rect">
            <a:avLst/>
          </a:prstGeom>
        </p:spPr>
      </p:pic>
    </p:spTree>
    <p:extLst>
      <p:ext uri="{BB962C8B-B14F-4D97-AF65-F5344CB8AC3E}">
        <p14:creationId xmlns:p14="http://schemas.microsoft.com/office/powerpoint/2010/main" val="49193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Geometrical Frustrated Lattice"/>
          <p:cNvSpPr txBox="1"/>
          <p:nvPr/>
        </p:nvSpPr>
        <p:spPr>
          <a:xfrm>
            <a:off x="304800" y="64630"/>
            <a:ext cx="11608904" cy="570734"/>
          </a:xfrm>
          <a:prstGeom prst="rect">
            <a:avLst/>
          </a:prstGeom>
          <a:ln w="38100">
            <a:solidFill>
              <a:srgbClr val="0066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nSpc>
                <a:spcPct val="90000"/>
              </a:lnSpc>
              <a:spcBef>
                <a:spcPts val="1125"/>
              </a:spcBef>
              <a:defRPr sz="6400">
                <a:solidFill>
                  <a:srgbClr val="D93E2B"/>
                </a:solidFill>
                <a:latin typeface="Helvetica Neue"/>
                <a:ea typeface="Helvetica Neue"/>
                <a:cs typeface="Helvetica Neue"/>
                <a:sym typeface="Helvetica Neue"/>
              </a:defRPr>
            </a:pPr>
            <a:r>
              <a:rPr lang="en-GB" sz="3600" b="1" dirty="0">
                <a:solidFill>
                  <a:srgbClr val="0033CC"/>
                </a:solidFill>
                <a:latin typeface="Arial" panose="020B0604020202020204" pitchFamily="34" charset="0"/>
                <a:cs typeface="Arial" panose="020B0604020202020204" pitchFamily="34" charset="0"/>
              </a:rPr>
              <a:t>Introduction: </a:t>
            </a:r>
            <a:r>
              <a:rPr sz="3600" b="1" dirty="0">
                <a:solidFill>
                  <a:srgbClr val="0033CC"/>
                </a:solidFill>
                <a:latin typeface="Arial" panose="020B0604020202020204" pitchFamily="34" charset="0"/>
                <a:cs typeface="Arial" panose="020B0604020202020204" pitchFamily="34" charset="0"/>
              </a:rPr>
              <a:t>Geometrical </a:t>
            </a:r>
            <a:r>
              <a:rPr sz="3600" b="1" dirty="0">
                <a:solidFill>
                  <a:srgbClr val="0033CC"/>
                </a:solidFill>
                <a:latin typeface="Arial" panose="020B0604020202020204" pitchFamily="34" charset="0"/>
                <a:ea typeface="Helvetica Neue UltraLight"/>
                <a:cs typeface="Arial" panose="020B0604020202020204" pitchFamily="34" charset="0"/>
                <a:sym typeface="Helvetica Neue UltraLight"/>
              </a:rPr>
              <a:t>Frustrated Lattice</a:t>
            </a:r>
            <a:r>
              <a:rPr sz="3600" b="1" dirty="0">
                <a:solidFill>
                  <a:srgbClr val="0033CC"/>
                </a:solidFill>
                <a:latin typeface="Arial" panose="020B0604020202020204" pitchFamily="34" charset="0"/>
                <a:cs typeface="Arial" panose="020B0604020202020204" pitchFamily="34" charset="0"/>
              </a:rPr>
              <a:t> </a:t>
            </a:r>
          </a:p>
        </p:txBody>
      </p:sp>
      <p:pic>
        <p:nvPicPr>
          <p:cNvPr id="9" name="Image" descr="Image">
            <a:extLst>
              <a:ext uri="{FF2B5EF4-FFF2-40B4-BE49-F238E27FC236}">
                <a16:creationId xmlns:a16="http://schemas.microsoft.com/office/drawing/2014/main" id="{E18F43DD-AAD4-47B1-ABDA-B8F522CFAE43}"/>
              </a:ext>
            </a:extLst>
          </p:cNvPr>
          <p:cNvPicPr>
            <a:picLocks noChangeAspect="1"/>
          </p:cNvPicPr>
          <p:nvPr/>
        </p:nvPicPr>
        <p:blipFill rotWithShape="1">
          <a:blip r:embed="rId3"/>
          <a:srcRect l="2079" t="4785" r="79021"/>
          <a:stretch/>
        </p:blipFill>
        <p:spPr>
          <a:xfrm>
            <a:off x="858662" y="4110980"/>
            <a:ext cx="2116980" cy="2357083"/>
          </a:xfrm>
          <a:prstGeom prst="rect">
            <a:avLst/>
          </a:prstGeom>
          <a:ln w="25400">
            <a:miter lim="400000"/>
          </a:ln>
          <a:effectLst>
            <a:outerShdw blurRad="190500" dist="101600" dir="5400000" rotWithShape="0">
              <a:srgbClr val="000000">
                <a:alpha val="40000"/>
              </a:srgbClr>
            </a:outerShdw>
          </a:effectLst>
        </p:spPr>
      </p:pic>
      <p:pic>
        <p:nvPicPr>
          <p:cNvPr id="3" name="Picture 2">
            <a:extLst>
              <a:ext uri="{FF2B5EF4-FFF2-40B4-BE49-F238E27FC236}">
                <a16:creationId xmlns:a16="http://schemas.microsoft.com/office/drawing/2014/main" id="{E6CAF91E-D93E-43A7-BBA9-5D42845AFF43}"/>
              </a:ext>
            </a:extLst>
          </p:cNvPr>
          <p:cNvPicPr>
            <a:picLocks noChangeAspect="1"/>
          </p:cNvPicPr>
          <p:nvPr/>
        </p:nvPicPr>
        <p:blipFill>
          <a:blip r:embed="rId4"/>
          <a:stretch>
            <a:fillRect/>
          </a:stretch>
        </p:blipFill>
        <p:spPr>
          <a:xfrm>
            <a:off x="3210663" y="4384508"/>
            <a:ext cx="2557724" cy="1941670"/>
          </a:xfrm>
          <a:prstGeom prst="rect">
            <a:avLst/>
          </a:prstGeom>
        </p:spPr>
      </p:pic>
      <p:pic>
        <p:nvPicPr>
          <p:cNvPr id="10" name="Picture 9">
            <a:extLst>
              <a:ext uri="{FF2B5EF4-FFF2-40B4-BE49-F238E27FC236}">
                <a16:creationId xmlns:a16="http://schemas.microsoft.com/office/drawing/2014/main" id="{9E0421F7-1419-4B81-95DD-B369F863FE18}"/>
              </a:ext>
            </a:extLst>
          </p:cNvPr>
          <p:cNvPicPr>
            <a:picLocks noChangeAspect="1"/>
          </p:cNvPicPr>
          <p:nvPr/>
        </p:nvPicPr>
        <p:blipFill>
          <a:blip r:embed="rId5"/>
          <a:stretch>
            <a:fillRect/>
          </a:stretch>
        </p:blipFill>
        <p:spPr>
          <a:xfrm>
            <a:off x="6889252" y="4432013"/>
            <a:ext cx="4806954" cy="923330"/>
          </a:xfrm>
          <a:prstGeom prst="rect">
            <a:avLst/>
          </a:prstGeom>
        </p:spPr>
      </p:pic>
      <p:sp>
        <p:nvSpPr>
          <p:cNvPr id="4" name="TextBox 3">
            <a:extLst>
              <a:ext uri="{FF2B5EF4-FFF2-40B4-BE49-F238E27FC236}">
                <a16:creationId xmlns:a16="http://schemas.microsoft.com/office/drawing/2014/main" id="{B938EB0C-1E3C-4262-BD00-4B48CD469664}"/>
              </a:ext>
            </a:extLst>
          </p:cNvPr>
          <p:cNvSpPr txBox="1"/>
          <p:nvPr/>
        </p:nvSpPr>
        <p:spPr>
          <a:xfrm>
            <a:off x="720989" y="3080197"/>
            <a:ext cx="2940871" cy="923330"/>
          </a:xfrm>
          <a:prstGeom prst="rect">
            <a:avLst/>
          </a:prstGeom>
          <a:noFill/>
        </p:spPr>
        <p:txBody>
          <a:bodyPr wrap="square" rtlCol="0">
            <a:spAutoFit/>
          </a:bodyPr>
          <a:lstStyle/>
          <a:p>
            <a:pPr algn="l"/>
            <a:r>
              <a:rPr lang="en-GB" b="1" i="0" dirty="0">
                <a:solidFill>
                  <a:srgbClr val="FF0000"/>
                </a:solidFill>
                <a:effectLst/>
                <a:latin typeface="Arial" panose="020B0604020202020204" pitchFamily="34" charset="0"/>
                <a:cs typeface="Arial" panose="020B0604020202020204" pitchFamily="34" charset="0"/>
              </a:rPr>
              <a:t>3D Pyrochlore Lattice</a:t>
            </a:r>
          </a:p>
          <a:p>
            <a:pPr algn="l"/>
            <a:r>
              <a:rPr lang="en-GB" b="1" dirty="0">
                <a:latin typeface="Arial" panose="020B0604020202020204" pitchFamily="34" charset="0"/>
                <a:cs typeface="Arial" panose="020B0604020202020204" pitchFamily="34" charset="0"/>
              </a:rPr>
              <a:t>A network of corner-sharing tetrahedra</a:t>
            </a:r>
          </a:p>
        </p:txBody>
      </p:sp>
      <p:sp>
        <p:nvSpPr>
          <p:cNvPr id="5" name="TextBox 4">
            <a:extLst>
              <a:ext uri="{FF2B5EF4-FFF2-40B4-BE49-F238E27FC236}">
                <a16:creationId xmlns:a16="http://schemas.microsoft.com/office/drawing/2014/main" id="{7887B5A0-316A-4E5B-8958-89928670641F}"/>
              </a:ext>
            </a:extLst>
          </p:cNvPr>
          <p:cNvSpPr txBox="1"/>
          <p:nvPr/>
        </p:nvSpPr>
        <p:spPr>
          <a:xfrm>
            <a:off x="523570" y="6457960"/>
            <a:ext cx="5927334" cy="369332"/>
          </a:xfrm>
          <a:prstGeom prst="rect">
            <a:avLst/>
          </a:prstGeom>
          <a:solidFill>
            <a:schemeClr val="bg1"/>
          </a:solid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2D </a:t>
            </a:r>
            <a:r>
              <a:rPr lang="en-GB" b="1" dirty="0" err="1">
                <a:solidFill>
                  <a:srgbClr val="FF0000"/>
                </a:solidFill>
                <a:latin typeface="Arial" panose="020B0604020202020204" pitchFamily="34" charset="0"/>
                <a:cs typeface="Arial" panose="020B0604020202020204" pitchFamily="34" charset="0"/>
              </a:rPr>
              <a:t>Kitaev</a:t>
            </a:r>
            <a:r>
              <a:rPr lang="en-GB" b="1" dirty="0">
                <a:solidFill>
                  <a:srgbClr val="FF0000"/>
                </a:solidFill>
                <a:latin typeface="Arial" panose="020B0604020202020204" pitchFamily="34" charset="0"/>
                <a:cs typeface="Arial" panose="020B0604020202020204" pitchFamily="34" charset="0"/>
              </a:rPr>
              <a:t> Honeycomb lattice  </a:t>
            </a:r>
            <a:r>
              <a:rPr lang="en-GB" b="1" dirty="0" err="1">
                <a:solidFill>
                  <a:srgbClr val="0033CC"/>
                </a:solidFill>
                <a:latin typeface="Arial" panose="020B0604020202020204" pitchFamily="34" charset="0"/>
                <a:cs typeface="Arial" panose="020B0604020202020204" pitchFamily="34" charset="0"/>
              </a:rPr>
              <a:t>Quantm</a:t>
            </a:r>
            <a:r>
              <a:rPr lang="en-GB" b="1" dirty="0">
                <a:solidFill>
                  <a:srgbClr val="0033CC"/>
                </a:solidFill>
                <a:latin typeface="Arial" panose="020B0604020202020204" pitchFamily="34" charset="0"/>
                <a:cs typeface="Arial" panose="020B0604020202020204" pitchFamily="34" charset="0"/>
              </a:rPr>
              <a:t> Spin liquid </a:t>
            </a:r>
          </a:p>
        </p:txBody>
      </p:sp>
      <p:pic>
        <p:nvPicPr>
          <p:cNvPr id="11" name="Picture 10">
            <a:extLst>
              <a:ext uri="{FF2B5EF4-FFF2-40B4-BE49-F238E27FC236}">
                <a16:creationId xmlns:a16="http://schemas.microsoft.com/office/drawing/2014/main" id="{87FAC4F8-5314-496A-928D-3CC2374B5FB1}"/>
              </a:ext>
            </a:extLst>
          </p:cNvPr>
          <p:cNvPicPr>
            <a:picLocks noChangeAspect="1"/>
          </p:cNvPicPr>
          <p:nvPr/>
        </p:nvPicPr>
        <p:blipFill rotWithShape="1">
          <a:blip r:embed="rId6"/>
          <a:srcRect t="15219" b="6171"/>
          <a:stretch/>
        </p:blipFill>
        <p:spPr>
          <a:xfrm>
            <a:off x="4810125" y="848522"/>
            <a:ext cx="2571750" cy="2074095"/>
          </a:xfrm>
          <a:prstGeom prst="rect">
            <a:avLst/>
          </a:prstGeom>
        </p:spPr>
      </p:pic>
      <p:sp>
        <p:nvSpPr>
          <p:cNvPr id="13" name="TextBox 12">
            <a:extLst>
              <a:ext uri="{FF2B5EF4-FFF2-40B4-BE49-F238E27FC236}">
                <a16:creationId xmlns:a16="http://schemas.microsoft.com/office/drawing/2014/main" id="{8591C194-F337-450A-8CC3-39C516B19976}"/>
              </a:ext>
            </a:extLst>
          </p:cNvPr>
          <p:cNvSpPr txBox="1"/>
          <p:nvPr/>
        </p:nvSpPr>
        <p:spPr>
          <a:xfrm>
            <a:off x="4980468" y="3080197"/>
            <a:ext cx="2940871" cy="923330"/>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2D Triangular lattice. </a:t>
            </a:r>
          </a:p>
          <a:p>
            <a:r>
              <a:rPr lang="en-GB" b="1" dirty="0">
                <a:latin typeface="Arial" panose="020B0604020202020204" pitchFamily="34" charset="0"/>
                <a:cs typeface="Arial" panose="020B0604020202020204" pitchFamily="34" charset="0"/>
              </a:rPr>
              <a:t>Quantum Spin-liquid</a:t>
            </a:r>
          </a:p>
          <a:p>
            <a:endParaRPr lang="en-GB" dirty="0"/>
          </a:p>
        </p:txBody>
      </p:sp>
      <p:sp>
        <p:nvSpPr>
          <p:cNvPr id="14" name="TextBox 13">
            <a:extLst>
              <a:ext uri="{FF2B5EF4-FFF2-40B4-BE49-F238E27FC236}">
                <a16:creationId xmlns:a16="http://schemas.microsoft.com/office/drawing/2014/main" id="{B2C37FC4-FF9F-4860-B678-E3598D26D341}"/>
              </a:ext>
            </a:extLst>
          </p:cNvPr>
          <p:cNvSpPr txBox="1"/>
          <p:nvPr/>
        </p:nvSpPr>
        <p:spPr>
          <a:xfrm>
            <a:off x="7733493" y="2922617"/>
            <a:ext cx="4318807" cy="1200329"/>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2D Kagome lattice</a:t>
            </a:r>
          </a:p>
          <a:p>
            <a:r>
              <a:rPr lang="en-GB" b="1" dirty="0">
                <a:latin typeface="Arial" panose="020B0604020202020204" pitchFamily="34" charset="0"/>
                <a:cs typeface="Arial" panose="020B0604020202020204" pitchFamily="34" charset="0"/>
              </a:rPr>
              <a:t>Topological Flat bands and Dirac cone. CDW superconductivity: AV</a:t>
            </a:r>
            <a:r>
              <a:rPr lang="en-GB" b="1" baseline="-25000" dirty="0">
                <a:latin typeface="Arial" panose="020B0604020202020204" pitchFamily="34" charset="0"/>
                <a:cs typeface="Arial" panose="020B0604020202020204" pitchFamily="34" charset="0"/>
              </a:rPr>
              <a:t>3</a:t>
            </a:r>
            <a:r>
              <a:rPr lang="en-GB" b="1" dirty="0">
                <a:latin typeface="Arial" panose="020B0604020202020204" pitchFamily="34" charset="0"/>
                <a:cs typeface="Arial" panose="020B0604020202020204" pitchFamily="34" charset="0"/>
              </a:rPr>
              <a:t>Sb</a:t>
            </a:r>
            <a:r>
              <a:rPr lang="en-GB" b="1" baseline="-25000" dirty="0">
                <a:latin typeface="Arial" panose="020B0604020202020204" pitchFamily="34" charset="0"/>
                <a:cs typeface="Arial" panose="020B0604020202020204" pitchFamily="34" charset="0"/>
              </a:rPr>
              <a:t>5</a:t>
            </a:r>
            <a:r>
              <a:rPr lang="en-GB" b="1" dirty="0">
                <a:latin typeface="Arial" panose="020B0604020202020204" pitchFamily="34" charset="0"/>
                <a:cs typeface="Arial" panose="020B0604020202020204" pitchFamily="34" charset="0"/>
              </a:rPr>
              <a:t> (A = K, Rb, Cs) </a:t>
            </a:r>
          </a:p>
        </p:txBody>
      </p:sp>
      <p:sp>
        <p:nvSpPr>
          <p:cNvPr id="15" name="TextBox 14">
            <a:extLst>
              <a:ext uri="{FF2B5EF4-FFF2-40B4-BE49-F238E27FC236}">
                <a16:creationId xmlns:a16="http://schemas.microsoft.com/office/drawing/2014/main" id="{51E4EA85-1654-48B3-AC42-81CF101B70A2}"/>
              </a:ext>
            </a:extLst>
          </p:cNvPr>
          <p:cNvSpPr txBox="1"/>
          <p:nvPr/>
        </p:nvSpPr>
        <p:spPr>
          <a:xfrm>
            <a:off x="6955435" y="5546750"/>
            <a:ext cx="4572000" cy="1477328"/>
          </a:xfrm>
          <a:prstGeom prst="rect">
            <a:avLst/>
          </a:prstGeom>
          <a:solidFill>
            <a:schemeClr val="bg1"/>
          </a:solid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1D spin-chain. </a:t>
            </a:r>
            <a:r>
              <a:rPr lang="en-GB" b="1" dirty="0">
                <a:latin typeface="Arial" panose="020B0604020202020204" pitchFamily="34" charset="0"/>
                <a:cs typeface="Arial" panose="020B0604020202020204" pitchFamily="34" charset="0"/>
              </a:rPr>
              <a:t>Quantum fluctuations, </a:t>
            </a:r>
            <a:r>
              <a:rPr lang="en-GB" b="1" dirty="0" err="1">
                <a:solidFill>
                  <a:srgbClr val="FF0000"/>
                </a:solidFill>
                <a:latin typeface="Arial" panose="020B0604020202020204" pitchFamily="34" charset="0"/>
                <a:cs typeface="Arial" panose="020B0604020202020204" pitchFamily="34" charset="0"/>
              </a:rPr>
              <a:t>Tomonaga-Luttinger</a:t>
            </a:r>
            <a:r>
              <a:rPr lang="en-GB" b="1" dirty="0">
                <a:solidFill>
                  <a:srgbClr val="FF0000"/>
                </a:solidFill>
                <a:latin typeface="Arial" panose="020B0604020202020204" pitchFamily="34" charset="0"/>
                <a:cs typeface="Arial" panose="020B0604020202020204" pitchFamily="34" charset="0"/>
              </a:rPr>
              <a:t> liquid</a:t>
            </a:r>
            <a:r>
              <a:rPr lang="en-GB" b="1" dirty="0">
                <a:latin typeface="Arial" panose="020B0604020202020204" pitchFamily="34" charset="0"/>
                <a:cs typeface="Arial" panose="020B0604020202020204" pitchFamily="34" charset="0"/>
              </a:rPr>
              <a:t>. Spin dimerization and Halden gap:</a:t>
            </a:r>
          </a:p>
          <a:p>
            <a:r>
              <a:rPr lang="en-GB" b="1" dirty="0">
                <a:solidFill>
                  <a:srgbClr val="FF0000"/>
                </a:solidFill>
                <a:latin typeface="Arial" panose="020B0604020202020204" pitchFamily="34" charset="0"/>
                <a:cs typeface="Arial" panose="020B0604020202020204" pitchFamily="34" charset="0"/>
              </a:rPr>
              <a:t>C</a:t>
            </a:r>
            <a:r>
              <a:rPr lang="en-GB" b="1" baseline="-25000" dirty="0">
                <a:solidFill>
                  <a:srgbClr val="FF0000"/>
                </a:solidFill>
                <a:latin typeface="Arial" panose="020B0604020202020204" pitchFamily="34" charset="0"/>
                <a:cs typeface="Arial" panose="020B0604020202020204" pitchFamily="34" charset="0"/>
              </a:rPr>
              <a:t>14</a:t>
            </a:r>
            <a:r>
              <a:rPr lang="en-GB" b="1" dirty="0">
                <a:solidFill>
                  <a:srgbClr val="FF0000"/>
                </a:solidFill>
                <a:latin typeface="Arial" panose="020B0604020202020204" pitchFamily="34" charset="0"/>
                <a:cs typeface="Arial" panose="020B0604020202020204" pitchFamily="34" charset="0"/>
              </a:rPr>
              <a:t>H</a:t>
            </a:r>
            <a:r>
              <a:rPr lang="en-GB" b="1" baseline="-25000" dirty="0">
                <a:solidFill>
                  <a:srgbClr val="FF0000"/>
                </a:solidFill>
                <a:latin typeface="Arial" panose="020B0604020202020204" pitchFamily="34" charset="0"/>
                <a:cs typeface="Arial" panose="020B0604020202020204" pitchFamily="34" charset="0"/>
              </a:rPr>
              <a:t>18</a:t>
            </a:r>
            <a:r>
              <a:rPr lang="en-GB" b="1" dirty="0">
                <a:solidFill>
                  <a:srgbClr val="FF0000"/>
                </a:solidFill>
                <a:latin typeface="Arial" panose="020B0604020202020204" pitchFamily="34" charset="0"/>
                <a:cs typeface="Arial" panose="020B0604020202020204" pitchFamily="34" charset="0"/>
              </a:rPr>
              <a:t>CuN</a:t>
            </a:r>
            <a:r>
              <a:rPr lang="en-GB" b="1" baseline="-25000" dirty="0">
                <a:solidFill>
                  <a:srgbClr val="FF0000"/>
                </a:solidFill>
                <a:latin typeface="Arial" panose="020B0604020202020204" pitchFamily="34" charset="0"/>
                <a:cs typeface="Arial" panose="020B0604020202020204" pitchFamily="34" charset="0"/>
              </a:rPr>
              <a:t>4</a:t>
            </a:r>
            <a:r>
              <a:rPr lang="en-GB" b="1" dirty="0">
                <a:solidFill>
                  <a:srgbClr val="FF0000"/>
                </a:solidFill>
                <a:latin typeface="Arial" panose="020B0604020202020204" pitchFamily="34" charset="0"/>
                <a:cs typeface="Arial" panose="020B0604020202020204" pitchFamily="34" charset="0"/>
              </a:rPr>
              <a:t>O</a:t>
            </a:r>
            <a:r>
              <a:rPr lang="en-GB" b="1" baseline="-25000" dirty="0">
                <a:solidFill>
                  <a:srgbClr val="FF0000"/>
                </a:solidFill>
                <a:latin typeface="Arial" panose="020B0604020202020204" pitchFamily="34" charset="0"/>
                <a:cs typeface="Arial" panose="020B0604020202020204" pitchFamily="34" charset="0"/>
              </a:rPr>
              <a:t>10</a:t>
            </a:r>
          </a:p>
          <a:p>
            <a:endParaRPr lang="en-GB" b="1" dirty="0">
              <a:solidFill>
                <a:srgbClr val="FF000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4D3079D-F5B2-468D-9728-2195097A7351}"/>
              </a:ext>
            </a:extLst>
          </p:cNvPr>
          <p:cNvGrpSpPr/>
          <p:nvPr/>
        </p:nvGrpSpPr>
        <p:grpSpPr>
          <a:xfrm>
            <a:off x="720989" y="735835"/>
            <a:ext cx="3768536" cy="2236909"/>
            <a:chOff x="720989" y="735835"/>
            <a:chExt cx="3768536" cy="2236909"/>
          </a:xfrm>
        </p:grpSpPr>
        <p:pic>
          <p:nvPicPr>
            <p:cNvPr id="287" name="Image" descr="Image"/>
            <p:cNvPicPr>
              <a:picLocks noChangeAspect="1"/>
            </p:cNvPicPr>
            <p:nvPr/>
          </p:nvPicPr>
          <p:blipFill rotWithShape="1">
            <a:blip r:embed="rId7"/>
            <a:srcRect l="12832" t="48249" r="64366" b="22472"/>
            <a:stretch/>
          </p:blipFill>
          <p:spPr>
            <a:xfrm>
              <a:off x="720989" y="735835"/>
              <a:ext cx="2254653" cy="2236909"/>
            </a:xfrm>
            <a:prstGeom prst="rect">
              <a:avLst/>
            </a:prstGeom>
            <a:ln w="12700" cap="flat">
              <a:noFill/>
              <a:miter lim="400000"/>
            </a:ln>
            <a:effectLst/>
          </p:spPr>
        </p:pic>
        <p:pic>
          <p:nvPicPr>
            <p:cNvPr id="6" name="Picture 5">
              <a:extLst>
                <a:ext uri="{FF2B5EF4-FFF2-40B4-BE49-F238E27FC236}">
                  <a16:creationId xmlns:a16="http://schemas.microsoft.com/office/drawing/2014/main" id="{01BFCFDC-A2AA-4B64-BA94-5B5D293B800E}"/>
                </a:ext>
              </a:extLst>
            </p:cNvPr>
            <p:cNvPicPr>
              <a:picLocks noChangeAspect="1"/>
            </p:cNvPicPr>
            <p:nvPr/>
          </p:nvPicPr>
          <p:blipFill>
            <a:blip r:embed="rId8"/>
            <a:stretch>
              <a:fillRect/>
            </a:stretch>
          </p:blipFill>
          <p:spPr>
            <a:xfrm>
              <a:off x="3018350" y="988314"/>
              <a:ext cx="1471175" cy="1794510"/>
            </a:xfrm>
            <a:prstGeom prst="rect">
              <a:avLst/>
            </a:prstGeom>
          </p:spPr>
        </p:pic>
        <p:sp>
          <p:nvSpPr>
            <p:cNvPr id="7" name="Rectangle 6">
              <a:extLst>
                <a:ext uri="{FF2B5EF4-FFF2-40B4-BE49-F238E27FC236}">
                  <a16:creationId xmlns:a16="http://schemas.microsoft.com/office/drawing/2014/main" id="{8682AB3E-949A-49F4-827A-81E71F864F22}"/>
                </a:ext>
              </a:extLst>
            </p:cNvPr>
            <p:cNvSpPr/>
            <p:nvPr/>
          </p:nvSpPr>
          <p:spPr>
            <a:xfrm>
              <a:off x="2942892" y="944138"/>
              <a:ext cx="441282" cy="26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479A2ADA-4FD5-4B78-BA9C-DADF624ED8C8}"/>
              </a:ext>
            </a:extLst>
          </p:cNvPr>
          <p:cNvPicPr>
            <a:picLocks noChangeAspect="1"/>
          </p:cNvPicPr>
          <p:nvPr/>
        </p:nvPicPr>
        <p:blipFill rotWithShape="1">
          <a:blip r:embed="rId9"/>
          <a:srcRect b="2625"/>
          <a:stretch/>
        </p:blipFill>
        <p:spPr>
          <a:xfrm>
            <a:off x="8449345" y="898648"/>
            <a:ext cx="2066256" cy="2074096"/>
          </a:xfrm>
          <a:prstGeom prst="rect">
            <a:avLst/>
          </a:prstGeom>
        </p:spPr>
      </p:pic>
      <p:pic>
        <p:nvPicPr>
          <p:cNvPr id="12" name="Picture 11">
            <a:extLst>
              <a:ext uri="{FF2B5EF4-FFF2-40B4-BE49-F238E27FC236}">
                <a16:creationId xmlns:a16="http://schemas.microsoft.com/office/drawing/2014/main" id="{8DEE9C26-E064-4AD9-A6CB-B185C3D4D535}"/>
              </a:ext>
            </a:extLst>
          </p:cNvPr>
          <p:cNvPicPr>
            <a:picLocks noChangeAspect="1"/>
          </p:cNvPicPr>
          <p:nvPr/>
        </p:nvPicPr>
        <p:blipFill>
          <a:blip r:embed="rId10"/>
          <a:stretch>
            <a:fillRect/>
          </a:stretch>
        </p:blipFill>
        <p:spPr>
          <a:xfrm>
            <a:off x="10673358" y="1200206"/>
            <a:ext cx="1378942" cy="1041997"/>
          </a:xfrm>
          <a:prstGeom prst="rect">
            <a:avLst/>
          </a:prstGeom>
        </p:spPr>
      </p:pic>
    </p:spTree>
    <p:extLst>
      <p:ext uri="{BB962C8B-B14F-4D97-AF65-F5344CB8AC3E}">
        <p14:creationId xmlns:p14="http://schemas.microsoft.com/office/powerpoint/2010/main" val="82230325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758" y="3895332"/>
            <a:ext cx="3600450" cy="2028825"/>
          </a:xfrm>
          <a:prstGeom prst="rect">
            <a:avLst/>
          </a:prstGeom>
        </p:spPr>
      </p:pic>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911" y="1444473"/>
            <a:ext cx="3305175" cy="1981200"/>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0990" y="1738593"/>
            <a:ext cx="4586957" cy="3960410"/>
          </a:xfrm>
          <a:prstGeom prst="rect">
            <a:avLst/>
          </a:prstGeom>
        </p:spPr>
      </p:pic>
      <p:sp>
        <p:nvSpPr>
          <p:cNvPr id="3" name="TextBox 13"/>
          <p:cNvSpPr txBox="1"/>
          <p:nvPr/>
        </p:nvSpPr>
        <p:spPr>
          <a:xfrm>
            <a:off x="162384" y="81533"/>
            <a:ext cx="11318416" cy="646331"/>
          </a:xfrm>
          <a:prstGeom prst="rect">
            <a:avLst/>
          </a:prstGeom>
          <a:noFill/>
          <a:ln w="38100">
            <a:solidFill>
              <a:srgbClr val="0066CC"/>
            </a:solidFill>
          </a:ln>
        </p:spPr>
        <p:txBody>
          <a:bodyPr wrap="square" rtlCol="0">
            <a:spAutoFit/>
          </a:bodyPr>
          <a:lstStyle/>
          <a:p>
            <a:r>
              <a:rPr lang="en-US" sz="3600" b="1" dirty="0">
                <a:solidFill>
                  <a:srgbClr val="0033CC"/>
                </a:solidFill>
                <a:latin typeface="Arial" panose="020B0604020202020204" pitchFamily="34" charset="0"/>
                <a:cs typeface="Arial" panose="020B0604020202020204" pitchFamily="34" charset="0"/>
              </a:rPr>
              <a:t>Introduction: </a:t>
            </a:r>
            <a:r>
              <a:rPr lang="en-US" altLang="zh-CN" sz="3600" b="1" dirty="0">
                <a:solidFill>
                  <a:srgbClr val="0033CC"/>
                </a:solidFill>
                <a:latin typeface="Arial" pitchFamily="34" charset="0"/>
                <a:cs typeface="Arial" pitchFamily="34" charset="0"/>
              </a:rPr>
              <a:t>Frustration in the Kondo lattice</a:t>
            </a:r>
            <a:endParaRPr lang="zh-CN" altLang="en-US" sz="3600" b="1" dirty="0">
              <a:solidFill>
                <a:srgbClr val="0033CC"/>
              </a:solidFill>
              <a:latin typeface="Arial" pitchFamily="34" charset="0"/>
              <a:cs typeface="Arial" pitchFamily="34" charset="0"/>
            </a:endParaRPr>
          </a:p>
        </p:txBody>
      </p:sp>
      <p:sp>
        <p:nvSpPr>
          <p:cNvPr id="17" name="TextBox 178"/>
          <p:cNvSpPr txBox="1"/>
          <p:nvPr/>
        </p:nvSpPr>
        <p:spPr>
          <a:xfrm>
            <a:off x="6244622" y="5924157"/>
            <a:ext cx="3530990" cy="584775"/>
          </a:xfrm>
          <a:prstGeom prst="rect">
            <a:avLst/>
          </a:prstGeom>
          <a:noFill/>
          <a:ln>
            <a:noFill/>
          </a:ln>
        </p:spPr>
        <p:txBody>
          <a:bodyPr wrap="square" rtlCol="0">
            <a:spAutoFit/>
          </a:bodyPr>
          <a:lstStyle/>
          <a:p>
            <a:pPr algn="ctr"/>
            <a:r>
              <a:rPr lang="en-US" sz="1600" dirty="0">
                <a:latin typeface="Arial" pitchFamily="34" charset="0"/>
                <a:cs typeface="Arial" pitchFamily="34" charset="0"/>
              </a:rPr>
              <a:t>P</a:t>
            </a:r>
            <a:r>
              <a:rPr lang="en-US" altLang="zh-CN" sz="1600" dirty="0">
                <a:latin typeface="Arial" pitchFamily="34" charset="0"/>
                <a:cs typeface="Arial" pitchFamily="34" charset="0"/>
              </a:rPr>
              <a:t>hase diagram of</a:t>
            </a:r>
            <a:r>
              <a:rPr lang="zh-CN" altLang="en-US" sz="1600" dirty="0">
                <a:latin typeface="Arial" pitchFamily="34" charset="0"/>
                <a:cs typeface="Arial" pitchFamily="34" charset="0"/>
              </a:rPr>
              <a:t> </a:t>
            </a:r>
            <a:r>
              <a:rPr lang="en-US" altLang="zh-CN" sz="1600" dirty="0">
                <a:latin typeface="Arial" pitchFamily="34" charset="0"/>
                <a:cs typeface="Arial" pitchFamily="34" charset="0"/>
              </a:rPr>
              <a:t>the geometrically frustrated Kondo lattice</a:t>
            </a:r>
            <a:endParaRPr lang="en-US" sz="1600" dirty="0">
              <a:latin typeface="Arial" pitchFamily="34" charset="0"/>
              <a:cs typeface="Arial" pitchFamily="34" charset="0"/>
            </a:endParaRPr>
          </a:p>
        </p:txBody>
      </p:sp>
      <p:sp>
        <p:nvSpPr>
          <p:cNvPr id="20" name="矩形 19"/>
          <p:cNvSpPr/>
          <p:nvPr/>
        </p:nvSpPr>
        <p:spPr>
          <a:xfrm>
            <a:off x="6662086" y="1280348"/>
            <a:ext cx="5207555"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P. Coleman et al. 2010 J. Low Temp. Phys. </a:t>
            </a:r>
            <a:r>
              <a:rPr lang="en-US" altLang="zh-CN" sz="1400" b="1" dirty="0">
                <a:latin typeface="Arial" panose="020B0604020202020204" pitchFamily="34" charset="0"/>
                <a:cs typeface="Arial" panose="020B0604020202020204" pitchFamily="34" charset="0"/>
              </a:rPr>
              <a:t>161</a:t>
            </a:r>
            <a:r>
              <a:rPr lang="en-US" altLang="zh-CN" sz="1400" dirty="0">
                <a:latin typeface="Arial" panose="020B0604020202020204" pitchFamily="34" charset="0"/>
                <a:cs typeface="Arial" panose="020B0604020202020204" pitchFamily="34" charset="0"/>
              </a:rPr>
              <a:t> 182</a:t>
            </a:r>
            <a:endParaRPr lang="zh-CN" altLang="en-US" sz="1400" dirty="0">
              <a:latin typeface="Arial" panose="020B0604020202020204" pitchFamily="34" charset="0"/>
              <a:cs typeface="Arial" panose="020B0604020202020204" pitchFamily="34" charset="0"/>
            </a:endParaRPr>
          </a:p>
        </p:txBody>
      </p:sp>
      <p:sp>
        <p:nvSpPr>
          <p:cNvPr id="33" name="テキスト ボックス 4"/>
          <p:cNvSpPr txBox="1"/>
          <p:nvPr/>
        </p:nvSpPr>
        <p:spPr>
          <a:xfrm>
            <a:off x="3087980" y="1369261"/>
            <a:ext cx="1571649" cy="369332"/>
          </a:xfrm>
          <a:prstGeom prst="rect">
            <a:avLst/>
          </a:prstGeom>
          <a:noFill/>
        </p:spPr>
        <p:txBody>
          <a:bodyPr wrap="none" rtlCol="0">
            <a:spAutoFit/>
          </a:bodyPr>
          <a:lstStyle/>
          <a:p>
            <a:r>
              <a:rPr kumimoji="1" lang="en-US" altLang="ja-JP" dirty="0"/>
              <a:t>Kagome lattice</a:t>
            </a:r>
            <a:endParaRPr kumimoji="1" lang="ja-JP" altLang="en-US" dirty="0"/>
          </a:p>
        </p:txBody>
      </p:sp>
      <p:sp>
        <p:nvSpPr>
          <p:cNvPr id="34" name="テキスト ボックス 5"/>
          <p:cNvSpPr txBox="1"/>
          <p:nvPr/>
        </p:nvSpPr>
        <p:spPr>
          <a:xfrm>
            <a:off x="2782826" y="3895331"/>
            <a:ext cx="2603213" cy="369332"/>
          </a:xfrm>
          <a:prstGeom prst="rect">
            <a:avLst/>
          </a:prstGeom>
          <a:noFill/>
        </p:spPr>
        <p:txBody>
          <a:bodyPr wrap="none" rtlCol="0">
            <a:spAutoFit/>
          </a:bodyPr>
          <a:lstStyle/>
          <a:p>
            <a:r>
              <a:rPr kumimoji="1" lang="en-US" altLang="ja-JP" dirty="0"/>
              <a:t>Shastry-Sutherland lattice</a:t>
            </a:r>
            <a:endParaRPr kumimoji="1" lang="ja-JP" altLang="en-US" dirty="0"/>
          </a:p>
        </p:txBody>
      </p:sp>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7979" y="6266683"/>
            <a:ext cx="1670858" cy="606829"/>
          </a:xfrm>
          <a:prstGeom prst="rect">
            <a:avLst/>
          </a:prstGeom>
        </p:spPr>
      </p:pic>
      <p:sp>
        <p:nvSpPr>
          <p:cNvPr id="38" name="テキスト ボックス 4"/>
          <p:cNvSpPr txBox="1"/>
          <p:nvPr/>
        </p:nvSpPr>
        <p:spPr>
          <a:xfrm>
            <a:off x="2850446" y="3241007"/>
            <a:ext cx="2043508" cy="369332"/>
          </a:xfrm>
          <a:prstGeom prst="rect">
            <a:avLst/>
          </a:prstGeom>
          <a:noFill/>
        </p:spPr>
        <p:txBody>
          <a:bodyPr wrap="none" rtlCol="0">
            <a:spAutoFit/>
          </a:bodyPr>
          <a:lstStyle/>
          <a:p>
            <a:r>
              <a:rPr kumimoji="1" lang="en-US" altLang="ja-JP" dirty="0"/>
              <a:t>CePdAl and </a:t>
            </a:r>
            <a:r>
              <a:rPr kumimoji="1" lang="en-US" altLang="ja-JP" dirty="0" err="1"/>
              <a:t>YbA</a:t>
            </a:r>
            <a:r>
              <a:rPr kumimoji="1" lang="en-US" altLang="zh-CN" dirty="0" err="1"/>
              <a:t>g</a:t>
            </a:r>
            <a:r>
              <a:rPr kumimoji="1" lang="en-US" altLang="ja-JP" dirty="0" err="1"/>
              <a:t>Ge</a:t>
            </a:r>
            <a:endParaRPr kumimoji="1" lang="ja-JP" altLang="en-US" dirty="0"/>
          </a:p>
        </p:txBody>
      </p:sp>
      <p:sp>
        <p:nvSpPr>
          <p:cNvPr id="39" name="テキスト ボックス 4"/>
          <p:cNvSpPr txBox="1"/>
          <p:nvPr/>
        </p:nvSpPr>
        <p:spPr>
          <a:xfrm>
            <a:off x="2668741" y="5984932"/>
            <a:ext cx="2410125" cy="646331"/>
          </a:xfrm>
          <a:prstGeom prst="rect">
            <a:avLst/>
          </a:prstGeom>
          <a:noFill/>
        </p:spPr>
        <p:txBody>
          <a:bodyPr wrap="square" rtlCol="0">
            <a:spAutoFit/>
          </a:bodyPr>
          <a:lstStyle/>
          <a:p>
            <a:r>
              <a:rPr kumimoji="1" lang="en-US" altLang="ja-JP" dirty="0"/>
              <a:t>Ce</a:t>
            </a:r>
            <a:r>
              <a:rPr kumimoji="1" lang="en-US" altLang="ja-JP" baseline="-25000" dirty="0"/>
              <a:t>2</a:t>
            </a:r>
            <a:r>
              <a:rPr kumimoji="1" lang="en-US" altLang="ja-JP" dirty="0"/>
              <a:t>Pd</a:t>
            </a:r>
            <a:r>
              <a:rPr kumimoji="1" lang="en-US" altLang="ja-JP" baseline="-25000" dirty="0"/>
              <a:t>2</a:t>
            </a:r>
            <a:r>
              <a:rPr kumimoji="1" lang="en-US" altLang="ja-JP" dirty="0"/>
              <a:t>Sn and Yb</a:t>
            </a:r>
            <a:r>
              <a:rPr kumimoji="1" lang="en-US" altLang="ja-JP" baseline="-25000" dirty="0"/>
              <a:t>2</a:t>
            </a:r>
            <a:r>
              <a:rPr kumimoji="1" lang="en-US" altLang="ja-JP" dirty="0"/>
              <a:t>Pd</a:t>
            </a:r>
            <a:r>
              <a:rPr kumimoji="1" lang="en-US" altLang="ja-JP" baseline="-25000" dirty="0"/>
              <a:t>2</a:t>
            </a:r>
            <a:r>
              <a:rPr kumimoji="1" lang="en-US" altLang="ja-JP" dirty="0"/>
              <a:t>Pb</a:t>
            </a:r>
            <a:endParaRPr kumimoji="1" lang="ja-JP" altLang="en-US" dirty="0"/>
          </a:p>
          <a:p>
            <a:endParaRPr kumimoji="1" lang="ja-JP" altLang="en-US" dirty="0"/>
          </a:p>
        </p:txBody>
      </p:sp>
      <p:grpSp>
        <p:nvGrpSpPr>
          <p:cNvPr id="2" name="组合 15">
            <a:extLst>
              <a:ext uri="{FF2B5EF4-FFF2-40B4-BE49-F238E27FC236}">
                <a16:creationId xmlns:a16="http://schemas.microsoft.com/office/drawing/2014/main" id="{B7AF071C-CF2F-AA9B-2BCC-F30A29466951}"/>
              </a:ext>
            </a:extLst>
          </p:cNvPr>
          <p:cNvGrpSpPr/>
          <p:nvPr/>
        </p:nvGrpSpPr>
        <p:grpSpPr>
          <a:xfrm>
            <a:off x="2238662" y="4154319"/>
            <a:ext cx="3267075" cy="1800225"/>
            <a:chOff x="5886450" y="1592364"/>
            <a:chExt cx="3267075" cy="1800225"/>
          </a:xfrm>
        </p:grpSpPr>
        <p:pic>
          <p:nvPicPr>
            <p:cNvPr id="4" name="图片 7">
              <a:extLst>
                <a:ext uri="{FF2B5EF4-FFF2-40B4-BE49-F238E27FC236}">
                  <a16:creationId xmlns:a16="http://schemas.microsoft.com/office/drawing/2014/main" id="{D81BDF3B-FB9B-E860-359E-7CB10ACFF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6450" y="1592364"/>
              <a:ext cx="3267075" cy="1800225"/>
            </a:xfrm>
            <a:prstGeom prst="rect">
              <a:avLst/>
            </a:prstGeom>
          </p:spPr>
        </p:pic>
        <p:cxnSp>
          <p:nvCxnSpPr>
            <p:cNvPr id="5" name="直接连接符 9">
              <a:extLst>
                <a:ext uri="{FF2B5EF4-FFF2-40B4-BE49-F238E27FC236}">
                  <a16:creationId xmlns:a16="http://schemas.microsoft.com/office/drawing/2014/main" id="{918FC383-CD1D-02D7-ABB8-1D6E8FD1C0EE}"/>
                </a:ext>
              </a:extLst>
            </p:cNvPr>
            <p:cNvCxnSpPr>
              <a:cxnSpLocks/>
            </p:cNvCxnSpPr>
            <p:nvPr/>
          </p:nvCxnSpPr>
          <p:spPr>
            <a:xfrm>
              <a:off x="7106325" y="2685937"/>
              <a:ext cx="600563" cy="94774"/>
            </a:xfrm>
            <a:prstGeom prst="line">
              <a:avLst/>
            </a:prstGeom>
            <a:ln w="60325"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矩形 44">
              <a:extLst>
                <a:ext uri="{FF2B5EF4-FFF2-40B4-BE49-F238E27FC236}">
                  <a16:creationId xmlns:a16="http://schemas.microsoft.com/office/drawing/2014/main" id="{9CE7728D-0A95-CF7F-B4B1-B000D8102463}"/>
                </a:ext>
              </a:extLst>
            </p:cNvPr>
            <p:cNvSpPr/>
            <p:nvPr/>
          </p:nvSpPr>
          <p:spPr>
            <a:xfrm>
              <a:off x="7102497" y="2627151"/>
              <a:ext cx="435418" cy="461665"/>
            </a:xfrm>
            <a:prstGeom prst="rect">
              <a:avLst/>
            </a:prstGeom>
          </p:spPr>
          <p:txBody>
            <a:bodyPr wrap="square">
              <a:spAutoFit/>
            </a:bodyPr>
            <a:lstStyle/>
            <a:p>
              <a:pPr algn="ctr"/>
              <a:r>
                <a:rPr lang="en-US" altLang="zh-CN" sz="2400" b="1" dirty="0">
                  <a:solidFill>
                    <a:srgbClr val="FF0000"/>
                  </a:solidFill>
                  <a:cs typeface="Arial" panose="020B0604020202020204" pitchFamily="34" charset="0"/>
                </a:rPr>
                <a:t>J</a:t>
              </a:r>
              <a:r>
                <a:rPr lang="en-US" altLang="zh-CN" sz="2000" b="1" baseline="-25000" dirty="0">
                  <a:solidFill>
                    <a:srgbClr val="FF0000"/>
                  </a:solidFill>
                  <a:latin typeface="Arial" panose="020B0604020202020204" pitchFamily="34" charset="0"/>
                  <a:cs typeface="Arial" panose="020B0604020202020204" pitchFamily="34" charset="0"/>
                </a:rPr>
                <a:t>2</a:t>
              </a:r>
              <a:endParaRPr lang="zh-CN" altLang="en-US" sz="1600" b="1" dirty="0">
                <a:solidFill>
                  <a:srgbClr val="FF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D249346F-A221-E520-2D9B-F782ACC2B051}"/>
              </a:ext>
            </a:extLst>
          </p:cNvPr>
          <p:cNvSpPr txBox="1"/>
          <p:nvPr/>
        </p:nvSpPr>
        <p:spPr>
          <a:xfrm>
            <a:off x="9874292" y="5054431"/>
            <a:ext cx="2203152"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Kondo strength</a:t>
            </a:r>
          </a:p>
        </p:txBody>
      </p:sp>
      <p:sp>
        <p:nvSpPr>
          <p:cNvPr id="8" name="TextBox 7">
            <a:extLst>
              <a:ext uri="{FF2B5EF4-FFF2-40B4-BE49-F238E27FC236}">
                <a16:creationId xmlns:a16="http://schemas.microsoft.com/office/drawing/2014/main" id="{0BC76724-031B-70EE-59AD-77A81A086759}"/>
              </a:ext>
            </a:extLst>
          </p:cNvPr>
          <p:cNvSpPr txBox="1"/>
          <p:nvPr/>
        </p:nvSpPr>
        <p:spPr>
          <a:xfrm rot="16200000">
            <a:off x="4904682" y="1025355"/>
            <a:ext cx="2203152"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Frustration</a:t>
            </a:r>
          </a:p>
        </p:txBody>
      </p:sp>
      <p:pic>
        <p:nvPicPr>
          <p:cNvPr id="10" name="Picture 9">
            <a:extLst>
              <a:ext uri="{FF2B5EF4-FFF2-40B4-BE49-F238E27FC236}">
                <a16:creationId xmlns:a16="http://schemas.microsoft.com/office/drawing/2014/main" id="{E6427638-C125-17A3-DC7A-FF9ACC12EFE1}"/>
              </a:ext>
            </a:extLst>
          </p:cNvPr>
          <p:cNvPicPr>
            <a:picLocks noChangeAspect="1"/>
          </p:cNvPicPr>
          <p:nvPr/>
        </p:nvPicPr>
        <p:blipFill>
          <a:blip r:embed="rId8"/>
          <a:srcRect r="9631"/>
          <a:stretch/>
        </p:blipFill>
        <p:spPr>
          <a:xfrm>
            <a:off x="34944" y="1334957"/>
            <a:ext cx="5631004" cy="4509100"/>
          </a:xfrm>
          <a:prstGeom prst="rect">
            <a:avLst/>
          </a:prstGeom>
        </p:spPr>
      </p:pic>
      <p:sp>
        <p:nvSpPr>
          <p:cNvPr id="11" name="TextBox 10">
            <a:extLst>
              <a:ext uri="{FF2B5EF4-FFF2-40B4-BE49-F238E27FC236}">
                <a16:creationId xmlns:a16="http://schemas.microsoft.com/office/drawing/2014/main" id="{B9698AB9-B099-4ED7-765F-E1CAE2EF3442}"/>
              </a:ext>
            </a:extLst>
          </p:cNvPr>
          <p:cNvSpPr txBox="1"/>
          <p:nvPr/>
        </p:nvSpPr>
        <p:spPr>
          <a:xfrm>
            <a:off x="1321666" y="1177274"/>
            <a:ext cx="370669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Coleman &amp; Schofield (2005)</a:t>
            </a:r>
          </a:p>
        </p:txBody>
      </p:sp>
    </p:spTree>
    <p:extLst>
      <p:ext uri="{BB962C8B-B14F-4D97-AF65-F5344CB8AC3E}">
        <p14:creationId xmlns:p14="http://schemas.microsoft.com/office/powerpoint/2010/main" val="164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3"/>
          <p:cNvGrpSpPr/>
          <p:nvPr/>
        </p:nvGrpSpPr>
        <p:grpSpPr>
          <a:xfrm>
            <a:off x="1023443" y="1588932"/>
            <a:ext cx="4022500" cy="2722091"/>
            <a:chOff x="524216" y="15716816"/>
            <a:chExt cx="4022500" cy="2722091"/>
          </a:xfrm>
        </p:grpSpPr>
        <p:pic>
          <p:nvPicPr>
            <p:cNvPr id="6" name="Picture 3" descr="J:\SCES2016poster\poster\1.jpg"/>
            <p:cNvPicPr>
              <a:picLocks noChangeAspect="1" noChangeArrowheads="1"/>
            </p:cNvPicPr>
            <p:nvPr/>
          </p:nvPicPr>
          <p:blipFill>
            <a:blip r:embed="rId3"/>
            <a:srcRect/>
            <a:stretch>
              <a:fillRect/>
            </a:stretch>
          </p:blipFill>
          <p:spPr bwMode="auto">
            <a:xfrm>
              <a:off x="911273" y="16172778"/>
              <a:ext cx="3440719" cy="2266129"/>
            </a:xfrm>
            <a:prstGeom prst="rect">
              <a:avLst/>
            </a:prstGeom>
            <a:noFill/>
          </p:spPr>
        </p:pic>
        <p:sp>
          <p:nvSpPr>
            <p:cNvPr id="7" name="TextBox 26"/>
            <p:cNvSpPr txBox="1"/>
            <p:nvPr/>
          </p:nvSpPr>
          <p:spPr>
            <a:xfrm>
              <a:off x="524216" y="15716816"/>
              <a:ext cx="4022500" cy="400110"/>
            </a:xfrm>
            <a:prstGeom prst="rect">
              <a:avLst/>
            </a:prstGeom>
            <a:noFill/>
          </p:spPr>
          <p:txBody>
            <a:bodyPr wrap="square" rtlCol="0">
              <a:spAutoFit/>
            </a:bodyPr>
            <a:lstStyle/>
            <a:p>
              <a:pPr algn="ctr"/>
              <a:r>
                <a:rPr lang="en-US" altLang="zh-CN" sz="2000" dirty="0">
                  <a:latin typeface="Arial" pitchFamily="34" charset="0"/>
                  <a:cs typeface="Arial" pitchFamily="34" charset="0"/>
                </a:rPr>
                <a:t>Magnetic structure of </a:t>
              </a:r>
              <a:r>
                <a:rPr lang="en-US" altLang="zh-CN" sz="2000" i="1" dirty="0">
                  <a:latin typeface="Arial" pitchFamily="34" charset="0"/>
                  <a:cs typeface="Arial" pitchFamily="34" charset="0"/>
                </a:rPr>
                <a:t>c</a:t>
              </a:r>
              <a:r>
                <a:rPr lang="en-US" altLang="zh-CN" sz="2000" dirty="0">
                  <a:latin typeface="Arial" pitchFamily="34" charset="0"/>
                  <a:cs typeface="Arial" pitchFamily="34" charset="0"/>
                </a:rPr>
                <a:t> plane </a:t>
              </a:r>
              <a:endParaRPr lang="zh-CN" altLang="en-US" sz="2000" dirty="0">
                <a:latin typeface="Arial" pitchFamily="34" charset="0"/>
                <a:cs typeface="Arial" pitchFamily="34" charset="0"/>
              </a:endParaRPr>
            </a:p>
          </p:txBody>
        </p:sp>
      </p:grpSp>
      <p:grpSp>
        <p:nvGrpSpPr>
          <p:cNvPr id="8" name="Group 99"/>
          <p:cNvGrpSpPr/>
          <p:nvPr/>
        </p:nvGrpSpPr>
        <p:grpSpPr>
          <a:xfrm>
            <a:off x="6312356" y="1573676"/>
            <a:ext cx="4252563" cy="2914234"/>
            <a:chOff x="5119826" y="14963697"/>
            <a:chExt cx="4252563" cy="2914234"/>
          </a:xfrm>
        </p:grpSpPr>
        <p:sp>
          <p:nvSpPr>
            <p:cNvPr id="9" name="TextBox 29"/>
            <p:cNvSpPr txBox="1"/>
            <p:nvPr/>
          </p:nvSpPr>
          <p:spPr>
            <a:xfrm>
              <a:off x="5119826" y="14963697"/>
              <a:ext cx="4252563" cy="400110"/>
            </a:xfrm>
            <a:prstGeom prst="rect">
              <a:avLst/>
            </a:prstGeom>
            <a:noFill/>
          </p:spPr>
          <p:txBody>
            <a:bodyPr wrap="square" rtlCol="0">
              <a:spAutoFit/>
            </a:bodyPr>
            <a:lstStyle/>
            <a:p>
              <a:r>
                <a:rPr lang="en-US" sz="2000" dirty="0">
                  <a:latin typeface="Arial" pitchFamily="34" charset="0"/>
                  <a:cs typeface="Arial" pitchFamily="34" charset="0"/>
                </a:rPr>
                <a:t>3D </a:t>
              </a:r>
              <a:r>
                <a:rPr lang="en-US" altLang="zh-CN" sz="2000" dirty="0">
                  <a:latin typeface="Arial" pitchFamily="34" charset="0"/>
                  <a:cs typeface="Arial" pitchFamily="34" charset="0"/>
                </a:rPr>
                <a:t>Magnetic structure of CePdAl  </a:t>
              </a:r>
              <a:endParaRPr lang="zh-CN" altLang="en-US" sz="2000" dirty="0">
                <a:latin typeface="Arial" pitchFamily="34" charset="0"/>
                <a:cs typeface="Arial" pitchFamily="34" charset="0"/>
              </a:endParaRPr>
            </a:p>
          </p:txBody>
        </p:sp>
        <p:grpSp>
          <p:nvGrpSpPr>
            <p:cNvPr id="10" name="Group 94"/>
            <p:cNvGrpSpPr/>
            <p:nvPr/>
          </p:nvGrpSpPr>
          <p:grpSpPr>
            <a:xfrm>
              <a:off x="5655451" y="15405870"/>
              <a:ext cx="3153139" cy="2472061"/>
              <a:chOff x="5655451" y="15405870"/>
              <a:chExt cx="3153139" cy="2472061"/>
            </a:xfrm>
          </p:grpSpPr>
          <p:pic>
            <p:nvPicPr>
              <p:cNvPr id="1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451" y="15405870"/>
                <a:ext cx="3153139" cy="2472061"/>
              </a:xfrm>
              <a:prstGeom prst="rect">
                <a:avLst/>
              </a:prstGeom>
            </p:spPr>
          </p:pic>
          <p:cxnSp>
            <p:nvCxnSpPr>
              <p:cNvPr id="12" name="Straight Arrow Connector 73"/>
              <p:cNvCxnSpPr/>
              <p:nvPr/>
            </p:nvCxnSpPr>
            <p:spPr>
              <a:xfrm>
                <a:off x="5971388" y="15668754"/>
                <a:ext cx="223716" cy="169856"/>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206"/>
              <p:cNvCxnSpPr/>
              <p:nvPr/>
            </p:nvCxnSpPr>
            <p:spPr>
              <a:xfrm flipH="1">
                <a:off x="8168810" y="15645411"/>
                <a:ext cx="220626" cy="108921"/>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208"/>
              <p:cNvCxnSpPr/>
              <p:nvPr/>
            </p:nvCxnSpPr>
            <p:spPr>
              <a:xfrm flipH="1" flipV="1">
                <a:off x="7314390" y="17569277"/>
                <a:ext cx="219424" cy="59156"/>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 name="矩形 81"/>
          <p:cNvSpPr/>
          <p:nvPr/>
        </p:nvSpPr>
        <p:spPr>
          <a:xfrm>
            <a:off x="486608" y="5024399"/>
            <a:ext cx="8428280" cy="1323439"/>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Ce ions form an equilateral triangles in the </a:t>
            </a:r>
            <a:r>
              <a:rPr lang="en-US" sz="2000" i="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plane.</a:t>
            </a:r>
          </a:p>
          <a:p>
            <a:pPr marL="342900" indent="-342900" algn="just">
              <a:buFont typeface="Arial" panose="020B0604020202020204" pitchFamily="34" charset="0"/>
              <a:buChar char="•"/>
            </a:pPr>
            <a:r>
              <a:rPr lang="en-US" sz="2000" b="1" dirty="0">
                <a:solidFill>
                  <a:schemeClr val="accent6">
                    <a:lumMod val="75000"/>
                  </a:schemeClr>
                </a:solidFill>
                <a:latin typeface="Arial" panose="020B0604020202020204" pitchFamily="34" charset="0"/>
                <a:cs typeface="Arial" panose="020B0604020202020204" pitchFamily="34" charset="0"/>
              </a:rPr>
              <a:t>2/3 of Ce moments participat</a:t>
            </a:r>
            <a:r>
              <a:rPr lang="en-US" altLang="zh-CN" sz="2000" b="1" dirty="0">
                <a:solidFill>
                  <a:schemeClr val="accent6">
                    <a:lumMod val="75000"/>
                  </a:schemeClr>
                </a:solidFill>
                <a:latin typeface="Arial" panose="020B0604020202020204" pitchFamily="34" charset="0"/>
                <a:cs typeface="Arial" panose="020B0604020202020204" pitchFamily="34" charset="0"/>
              </a:rPr>
              <a:t>e</a:t>
            </a:r>
            <a:r>
              <a:rPr lang="en-US" sz="2000" b="1" dirty="0">
                <a:solidFill>
                  <a:schemeClr val="accent6">
                    <a:lumMod val="75000"/>
                  </a:schemeClr>
                </a:solidFill>
                <a:latin typeface="Arial" panose="020B0604020202020204" pitchFamily="34" charset="0"/>
                <a:cs typeface="Arial" panose="020B0604020202020204" pitchFamily="34" charset="0"/>
              </a:rPr>
              <a:t> in the AFM long-range order</a:t>
            </a:r>
          </a:p>
          <a:p>
            <a:pPr marL="342900" indent="-342900" algn="just">
              <a:buFont typeface="Arial" panose="020B0604020202020204" pitchFamily="34" charset="0"/>
              <a:buChar char="•"/>
            </a:pPr>
            <a:r>
              <a:rPr lang="en-US" sz="2000" b="1" dirty="0">
                <a:solidFill>
                  <a:srgbClr val="FF0000"/>
                </a:solidFill>
                <a:latin typeface="Arial" panose="020B0604020202020204" pitchFamily="34" charset="0"/>
                <a:cs typeface="Arial" panose="020B0604020202020204" pitchFamily="34" charset="0"/>
              </a:rPr>
              <a:t>1/3 of Ce moments are disordered below</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T</a:t>
            </a:r>
            <a:r>
              <a:rPr lang="en-US" sz="2000" baseline="-25000"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 2.7 K,</a:t>
            </a:r>
          </a:p>
          <a:p>
            <a:pPr algn="just"/>
            <a:endParaRPr lang="en-US" sz="2000" dirty="0">
              <a:latin typeface="Arial" panose="020B0604020202020204" pitchFamily="34" charset="0"/>
              <a:cs typeface="Arial" panose="020B0604020202020204" pitchFamily="34" charset="0"/>
            </a:endParaRPr>
          </a:p>
        </p:txBody>
      </p:sp>
      <p:sp>
        <p:nvSpPr>
          <p:cNvPr id="16" name="TextBox 209"/>
          <p:cNvSpPr txBox="1"/>
          <p:nvPr/>
        </p:nvSpPr>
        <p:spPr>
          <a:xfrm>
            <a:off x="127000" y="92966"/>
            <a:ext cx="11938000" cy="1200329"/>
          </a:xfrm>
          <a:prstGeom prst="rect">
            <a:avLst/>
          </a:prstGeom>
          <a:noFill/>
          <a:ln w="38100">
            <a:solidFill>
              <a:srgbClr val="0066CC"/>
            </a:solidFill>
          </a:ln>
        </p:spPr>
        <p:txBody>
          <a:bodyPr wrap="square" rtlCol="0">
            <a:spAutoFit/>
          </a:bodyPr>
          <a:lstStyle/>
          <a:p>
            <a:r>
              <a:rPr lang="en-US" altLang="zh-CN" sz="3600" b="1" dirty="0">
                <a:solidFill>
                  <a:srgbClr val="0033CC"/>
                </a:solidFill>
                <a:latin typeface="Arial" pitchFamily="34" charset="0"/>
                <a:cs typeface="Arial" pitchFamily="34" charset="0"/>
              </a:rPr>
              <a:t>Partially geometrically frustrated CePdAl with quasi-kagome lattice</a:t>
            </a:r>
            <a:endParaRPr lang="zh-CN" altLang="en-US" sz="3600" b="1" dirty="0">
              <a:solidFill>
                <a:srgbClr val="0033CC"/>
              </a:solidFill>
              <a:latin typeface="Arial" pitchFamily="34" charset="0"/>
              <a:cs typeface="Arial" pitchFamily="34" charset="0"/>
            </a:endParaRPr>
          </a:p>
        </p:txBody>
      </p:sp>
      <p:sp>
        <p:nvSpPr>
          <p:cNvPr id="2" name="矩形 1"/>
          <p:cNvSpPr/>
          <p:nvPr/>
        </p:nvSpPr>
        <p:spPr>
          <a:xfrm>
            <a:off x="1096639" y="4635484"/>
            <a:ext cx="4638079"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 </a:t>
            </a:r>
            <a:r>
              <a:rPr lang="en-US" altLang="zh-CN" sz="1400" dirty="0" err="1">
                <a:latin typeface="Arial" panose="020B0604020202020204" pitchFamily="34" charset="0"/>
                <a:cs typeface="Arial" panose="020B0604020202020204" pitchFamily="34" charset="0"/>
              </a:rPr>
              <a:t>Dönni</a:t>
            </a:r>
            <a:r>
              <a:rPr lang="en-US" altLang="zh-CN" sz="1400" dirty="0">
                <a:latin typeface="Arial" panose="020B0604020202020204" pitchFamily="34" charset="0"/>
                <a:cs typeface="Arial" panose="020B0604020202020204" pitchFamily="34" charset="0"/>
              </a:rPr>
              <a:t> et al. 1996 J. Phys.: </a:t>
            </a:r>
            <a:r>
              <a:rPr lang="en-US" altLang="zh-CN" sz="1400" dirty="0" err="1">
                <a:latin typeface="Arial" panose="020B0604020202020204" pitchFamily="34" charset="0"/>
                <a:cs typeface="Arial" panose="020B0604020202020204" pitchFamily="34" charset="0"/>
              </a:rPr>
              <a:t>Condens</a:t>
            </a:r>
            <a:r>
              <a:rPr lang="en-US" altLang="zh-CN" sz="1400" dirty="0">
                <a:latin typeface="Arial" panose="020B0604020202020204" pitchFamily="34" charset="0"/>
                <a:cs typeface="Arial" panose="020B0604020202020204" pitchFamily="34" charset="0"/>
              </a:rPr>
              <a:t>. Matter </a:t>
            </a:r>
            <a:r>
              <a:rPr lang="en-US" altLang="zh-CN" sz="1400" b="1" dirty="0">
                <a:latin typeface="Arial" panose="020B0604020202020204" pitchFamily="34" charset="0"/>
                <a:cs typeface="Arial" panose="020B0604020202020204" pitchFamily="34" charset="0"/>
              </a:rPr>
              <a:t>8</a:t>
            </a:r>
            <a:r>
              <a:rPr lang="en-US" altLang="zh-CN" sz="1400" dirty="0">
                <a:latin typeface="Arial" panose="020B0604020202020204" pitchFamily="34" charset="0"/>
                <a:cs typeface="Arial" panose="020B0604020202020204" pitchFamily="34" charset="0"/>
              </a:rPr>
              <a:t> 11213</a:t>
            </a:r>
            <a:endParaRPr lang="zh-CN" altLang="en-US" sz="1400" dirty="0">
              <a:latin typeface="Arial" panose="020B0604020202020204" pitchFamily="34" charset="0"/>
              <a:cs typeface="Arial" panose="020B0604020202020204" pitchFamily="34" charset="0"/>
            </a:endParaRPr>
          </a:p>
        </p:txBody>
      </p:sp>
      <p:sp>
        <p:nvSpPr>
          <p:cNvPr id="17" name="矩形 16"/>
          <p:cNvSpPr/>
          <p:nvPr/>
        </p:nvSpPr>
        <p:spPr>
          <a:xfrm>
            <a:off x="6634708" y="4635483"/>
            <a:ext cx="3744423"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V. Fritsch et al. 2014 Phys. Rev. B </a:t>
            </a:r>
            <a:r>
              <a:rPr lang="en-US" altLang="zh-CN" sz="1400" b="1" dirty="0">
                <a:latin typeface="Arial" panose="020B0604020202020204" pitchFamily="34" charset="0"/>
                <a:cs typeface="Arial" panose="020B0604020202020204" pitchFamily="34" charset="0"/>
              </a:rPr>
              <a:t>89</a:t>
            </a:r>
            <a:r>
              <a:rPr lang="en-US" altLang="zh-CN" sz="1400" dirty="0">
                <a:latin typeface="Arial" panose="020B0604020202020204" pitchFamily="34" charset="0"/>
                <a:cs typeface="Arial" panose="020B0604020202020204" pitchFamily="34" charset="0"/>
              </a:rPr>
              <a:t> 054416</a:t>
            </a:r>
            <a:endParaRPr lang="zh-CN" altLang="en-US"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581B84-9043-4DAA-BD3C-99311C4CA6CB}"/>
              </a:ext>
            </a:extLst>
          </p:cNvPr>
          <p:cNvSpPr txBox="1"/>
          <p:nvPr/>
        </p:nvSpPr>
        <p:spPr>
          <a:xfrm>
            <a:off x="1096639" y="4258541"/>
            <a:ext cx="6123006" cy="400110"/>
          </a:xfrm>
          <a:prstGeom prst="rect">
            <a:avLst/>
          </a:prstGeom>
          <a:noFill/>
        </p:spPr>
        <p:txBody>
          <a:bodyPr wrap="square">
            <a:spAutoFit/>
          </a:bodyPr>
          <a:lstStyle/>
          <a:p>
            <a:r>
              <a:rPr lang="en-US" altLang="zh-CN" sz="2000" b="1" dirty="0">
                <a:solidFill>
                  <a:srgbClr val="FF0000"/>
                </a:solidFill>
                <a:latin typeface="Arial" panose="020B0604020202020204" pitchFamily="34" charset="0"/>
                <a:cs typeface="Arial" panose="020B0604020202020204" pitchFamily="34" charset="0"/>
              </a:rPr>
              <a:t>Hexagonal </a:t>
            </a:r>
            <a:r>
              <a:rPr lang="en-US" altLang="zh-CN" sz="2000" b="1" dirty="0" err="1">
                <a:solidFill>
                  <a:srgbClr val="FF0000"/>
                </a:solidFill>
                <a:latin typeface="Arial" panose="020B0604020202020204" pitchFamily="34" charset="0"/>
                <a:cs typeface="Arial" panose="020B0604020202020204" pitchFamily="34" charset="0"/>
              </a:rPr>
              <a:t>ZrNiAl</a:t>
            </a:r>
            <a:r>
              <a:rPr lang="en-US" altLang="zh-CN" sz="2000" b="1" dirty="0">
                <a:solidFill>
                  <a:srgbClr val="FF0000"/>
                </a:solidFill>
                <a:latin typeface="Arial" panose="020B0604020202020204" pitchFamily="34" charset="0"/>
                <a:cs typeface="Arial" panose="020B0604020202020204" pitchFamily="34" charset="0"/>
              </a:rPr>
              <a:t>-type structure</a:t>
            </a:r>
            <a:endParaRPr lang="en-GB" sz="2000" b="1" dirty="0">
              <a:solidFill>
                <a:srgbClr val="FF0000"/>
              </a:solidFill>
              <a:latin typeface="Arial" panose="020B0604020202020204" pitchFamily="34" charset="0"/>
              <a:cs typeface="Arial" panose="020B0604020202020204" pitchFamily="34" charset="0"/>
            </a:endParaRPr>
          </a:p>
        </p:txBody>
      </p:sp>
      <p:sp>
        <p:nvSpPr>
          <p:cNvPr id="19" name="矩形 19">
            <a:extLst>
              <a:ext uri="{FF2B5EF4-FFF2-40B4-BE49-F238E27FC236}">
                <a16:creationId xmlns:a16="http://schemas.microsoft.com/office/drawing/2014/main" id="{7D8FE584-7574-40CC-90BE-4AC2B4DB27FA}"/>
              </a:ext>
            </a:extLst>
          </p:cNvPr>
          <p:cNvSpPr/>
          <p:nvPr/>
        </p:nvSpPr>
        <p:spPr>
          <a:xfrm>
            <a:off x="5322538" y="2515999"/>
            <a:ext cx="1841380" cy="1200329"/>
          </a:xfrm>
          <a:prstGeom prst="rect">
            <a:avLst/>
          </a:prstGeom>
        </p:spPr>
        <p:txBody>
          <a:bodyPr wrap="square">
            <a:spAutoFit/>
          </a:bodyPr>
          <a:lstStyle/>
          <a:p>
            <a:r>
              <a:rPr lang="en-US" altLang="zh-CN" b="1" dirty="0">
                <a:solidFill>
                  <a:srgbClr val="339933"/>
                </a:solidFill>
                <a:latin typeface="Arial" panose="020B0604020202020204" pitchFamily="34" charset="0"/>
                <a:cs typeface="Arial" panose="020B0604020202020204" pitchFamily="34" charset="0"/>
              </a:rPr>
              <a:t>Localized </a:t>
            </a:r>
          </a:p>
          <a:p>
            <a:r>
              <a:rPr lang="en-US" altLang="zh-CN" b="1" dirty="0">
                <a:solidFill>
                  <a:srgbClr val="339933"/>
                </a:solidFill>
                <a:latin typeface="Arial" panose="020B0604020202020204" pitchFamily="34" charset="0"/>
                <a:cs typeface="Arial" panose="020B0604020202020204" pitchFamily="34" charset="0"/>
              </a:rPr>
              <a:t>moment </a:t>
            </a:r>
          </a:p>
          <a:p>
            <a:r>
              <a:rPr lang="el-GR" altLang="zh-CN" b="1" i="1" dirty="0">
                <a:solidFill>
                  <a:srgbClr val="339933"/>
                </a:solidFill>
                <a:latin typeface="Arial" panose="020B0604020202020204" pitchFamily="34" charset="0"/>
                <a:cs typeface="Arial" panose="020B0604020202020204" pitchFamily="34" charset="0"/>
              </a:rPr>
              <a:t>μ</a:t>
            </a:r>
            <a:r>
              <a:rPr lang="en-US" altLang="zh-CN" b="1" baseline="-25000" dirty="0">
                <a:solidFill>
                  <a:srgbClr val="339933"/>
                </a:solidFill>
                <a:latin typeface="Arial" panose="020B0604020202020204" pitchFamily="34" charset="0"/>
                <a:cs typeface="Arial" panose="020B0604020202020204" pitchFamily="34" charset="0"/>
              </a:rPr>
              <a:t>Ce</a:t>
            </a:r>
            <a:r>
              <a:rPr lang="en-US" altLang="zh-CN" b="1" dirty="0">
                <a:solidFill>
                  <a:srgbClr val="339933"/>
                </a:solidFill>
                <a:latin typeface="Arial" panose="020B0604020202020204" pitchFamily="34" charset="0"/>
                <a:cs typeface="Arial" panose="020B0604020202020204" pitchFamily="34" charset="0"/>
              </a:rPr>
              <a:t>= 1.6 </a:t>
            </a:r>
            <a:r>
              <a:rPr lang="el-GR" altLang="zh-CN" b="1" i="1" dirty="0">
                <a:solidFill>
                  <a:srgbClr val="339933"/>
                </a:solidFill>
                <a:latin typeface="Arial" panose="020B0604020202020204" pitchFamily="34" charset="0"/>
                <a:cs typeface="Arial" panose="020B0604020202020204" pitchFamily="34" charset="0"/>
              </a:rPr>
              <a:t>μ</a:t>
            </a:r>
            <a:r>
              <a:rPr lang="en-US" altLang="zh-CN" b="1" i="1" baseline="-25000" dirty="0">
                <a:solidFill>
                  <a:srgbClr val="339933"/>
                </a:solidFill>
                <a:latin typeface="Arial" panose="020B0604020202020204" pitchFamily="34" charset="0"/>
                <a:cs typeface="Arial" panose="020B0604020202020204" pitchFamily="34" charset="0"/>
              </a:rPr>
              <a:t>B </a:t>
            </a:r>
            <a:r>
              <a:rPr lang="en-US" altLang="zh-CN" b="1" dirty="0">
                <a:solidFill>
                  <a:srgbClr val="339933"/>
                </a:solidFill>
                <a:latin typeface="Arial" panose="020B0604020202020204" pitchFamily="34" charset="0"/>
                <a:cs typeface="Arial" panose="020B0604020202020204" pitchFamily="34" charset="0"/>
              </a:rPr>
              <a:t>// </a:t>
            </a:r>
            <a:r>
              <a:rPr lang="en-US" altLang="zh-CN" b="1" i="1" dirty="0">
                <a:solidFill>
                  <a:srgbClr val="339933"/>
                </a:solidFill>
                <a:latin typeface="Arial" panose="020B0604020202020204" pitchFamily="34" charset="0"/>
                <a:cs typeface="Arial" panose="020B0604020202020204" pitchFamily="34" charset="0"/>
              </a:rPr>
              <a:t>c</a:t>
            </a:r>
          </a:p>
          <a:p>
            <a:r>
              <a:rPr lang="en-US" altLang="zh-CN" b="1" i="1" dirty="0">
                <a:solidFill>
                  <a:srgbClr val="339933"/>
                </a:solidFill>
                <a:latin typeface="Arial" panose="020B0604020202020204" pitchFamily="34" charset="0"/>
                <a:cs typeface="Arial" panose="020B0604020202020204" pitchFamily="34" charset="0"/>
              </a:rPr>
              <a:t>T</a:t>
            </a:r>
            <a:r>
              <a:rPr lang="en-US" altLang="zh-CN" b="1" baseline="-25000" dirty="0">
                <a:solidFill>
                  <a:srgbClr val="339933"/>
                </a:solidFill>
                <a:latin typeface="Arial" panose="020B0604020202020204" pitchFamily="34" charset="0"/>
                <a:cs typeface="Arial" panose="020B0604020202020204" pitchFamily="34" charset="0"/>
              </a:rPr>
              <a:t>N</a:t>
            </a:r>
            <a:r>
              <a:rPr lang="en-US" altLang="zh-CN" b="1" dirty="0">
                <a:solidFill>
                  <a:srgbClr val="339933"/>
                </a:solidFill>
                <a:latin typeface="Arial" panose="020B0604020202020204" pitchFamily="34" charset="0"/>
                <a:cs typeface="Arial" panose="020B0604020202020204" pitchFamily="34" charset="0"/>
              </a:rPr>
              <a:t>= 2.7 K</a:t>
            </a:r>
          </a:p>
        </p:txBody>
      </p:sp>
      <p:sp>
        <p:nvSpPr>
          <p:cNvPr id="20" name="矩形 7">
            <a:extLst>
              <a:ext uri="{FF2B5EF4-FFF2-40B4-BE49-F238E27FC236}">
                <a16:creationId xmlns:a16="http://schemas.microsoft.com/office/drawing/2014/main" id="{9D7D72B4-7AE2-4A29-BAD9-7BC2D170A784}"/>
              </a:ext>
            </a:extLst>
          </p:cNvPr>
          <p:cNvSpPr/>
          <p:nvPr/>
        </p:nvSpPr>
        <p:spPr>
          <a:xfrm>
            <a:off x="7004670" y="5986320"/>
            <a:ext cx="5154592" cy="830997"/>
          </a:xfrm>
          <a:prstGeom prst="rect">
            <a:avLst/>
          </a:prstGeom>
          <a:ln w="19050">
            <a:solidFill>
              <a:srgbClr val="FF0000"/>
            </a:solidFill>
          </a:ln>
        </p:spPr>
        <p:txBody>
          <a:bodyPr wrap="square">
            <a:spAutoFit/>
          </a:bodyPr>
          <a:lstStyle/>
          <a:p>
            <a:pPr lvl="0">
              <a:spcBef>
                <a:spcPts val="200"/>
              </a:spcBef>
            </a:pPr>
            <a:r>
              <a:rPr lang="en-US" altLang="zh-CN" sz="2400" b="1" i="1" dirty="0">
                <a:solidFill>
                  <a:srgbClr val="0000FF"/>
                </a:solidFill>
                <a:latin typeface="Arial" panose="020B0604020202020204" pitchFamily="34" charset="0"/>
                <a:cs typeface="Arial" panose="020B0604020202020204" pitchFamily="34" charset="0"/>
              </a:rPr>
              <a:t>How about frustration effects in isostructural Ce compounds</a:t>
            </a:r>
            <a:r>
              <a:rPr lang="en-US" altLang="zh-CN" sz="2000" b="1" i="1"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564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2" descr="D:\LT_poster1\crs3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98" y="537585"/>
            <a:ext cx="3581400" cy="250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表 3"/>
          <p:cNvGraphicFramePr>
            <a:graphicFrameLocks noGrp="1"/>
          </p:cNvGraphicFramePr>
          <p:nvPr>
            <p:extLst>
              <p:ext uri="{D42A27DB-BD31-4B8C-83A1-F6EECF244321}">
                <p14:modId xmlns:p14="http://schemas.microsoft.com/office/powerpoint/2010/main" val="3473161224"/>
              </p:ext>
            </p:extLst>
          </p:nvPr>
        </p:nvGraphicFramePr>
        <p:xfrm>
          <a:off x="1666233" y="3031754"/>
          <a:ext cx="4852246" cy="1463040"/>
        </p:xfrm>
        <a:graphic>
          <a:graphicData uri="http://schemas.openxmlformats.org/drawingml/2006/table">
            <a:tbl>
              <a:tblPr firstRow="1" bandRow="1">
                <a:tableStyleId>{5C22544A-7EE6-4342-B048-85BDC9FD1C3A}</a:tableStyleId>
              </a:tblPr>
              <a:tblGrid>
                <a:gridCol w="998992">
                  <a:extLst>
                    <a:ext uri="{9D8B030D-6E8A-4147-A177-3AD203B41FA5}">
                      <a16:colId xmlns:a16="http://schemas.microsoft.com/office/drawing/2014/main" val="20000"/>
                    </a:ext>
                  </a:extLst>
                </a:gridCol>
                <a:gridCol w="784923">
                  <a:extLst>
                    <a:ext uri="{9D8B030D-6E8A-4147-A177-3AD203B41FA5}">
                      <a16:colId xmlns:a16="http://schemas.microsoft.com/office/drawing/2014/main" val="20001"/>
                    </a:ext>
                  </a:extLst>
                </a:gridCol>
                <a:gridCol w="856279">
                  <a:extLst>
                    <a:ext uri="{9D8B030D-6E8A-4147-A177-3AD203B41FA5}">
                      <a16:colId xmlns:a16="http://schemas.microsoft.com/office/drawing/2014/main" val="20002"/>
                    </a:ext>
                  </a:extLst>
                </a:gridCol>
                <a:gridCol w="2212052">
                  <a:extLst>
                    <a:ext uri="{9D8B030D-6E8A-4147-A177-3AD203B41FA5}">
                      <a16:colId xmlns:a16="http://schemas.microsoft.com/office/drawing/2014/main" val="20003"/>
                    </a:ext>
                  </a:extLst>
                </a:gridCol>
              </a:tblGrid>
              <a:tr h="245591">
                <a:tc>
                  <a:txBody>
                    <a:bodyPr/>
                    <a:lstStyle/>
                    <a:p>
                      <a:endParaRPr kumimoji="1" lang="ja-JP" altLang="en-US" sz="1600" dirty="0"/>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i="1" dirty="0">
                          <a:solidFill>
                            <a:schemeClr val="tx1"/>
                          </a:solidFill>
                          <a:latin typeface="+mj-lt"/>
                          <a:ea typeface="Arial Unicode MS" pitchFamily="50" charset="-128"/>
                          <a:cs typeface="Arial Unicode MS" pitchFamily="50" charset="-128"/>
                        </a:rPr>
                        <a:t>a</a:t>
                      </a:r>
                      <a:r>
                        <a:rPr kumimoji="1" lang="en-US" altLang="ja-JP" sz="1800" dirty="0">
                          <a:solidFill>
                            <a:schemeClr val="tx1"/>
                          </a:solidFill>
                          <a:latin typeface="+mj-lt"/>
                        </a:rPr>
                        <a:t> (Å)</a:t>
                      </a:r>
                      <a:endParaRPr kumimoji="1" lang="ja-JP" altLang="en-US" sz="18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800" i="1" baseline="0" dirty="0">
                          <a:solidFill>
                            <a:schemeClr val="tx1"/>
                          </a:solidFill>
                          <a:latin typeface="+mj-lt"/>
                          <a:ea typeface="Arial Unicode MS" pitchFamily="50" charset="-128"/>
                          <a:cs typeface="Arial Unicode MS" pitchFamily="50" charset="-128"/>
                        </a:rPr>
                        <a:t>c</a:t>
                      </a:r>
                      <a:r>
                        <a:rPr kumimoji="1" lang="ja-JP" altLang="en-US" sz="1800" baseline="0" dirty="0">
                          <a:solidFill>
                            <a:schemeClr val="tx1"/>
                          </a:solidFill>
                          <a:latin typeface="+mj-lt"/>
                        </a:rPr>
                        <a:t> </a:t>
                      </a:r>
                      <a:r>
                        <a:rPr kumimoji="1" lang="en-US" altLang="ja-JP" sz="1800" dirty="0">
                          <a:solidFill>
                            <a:schemeClr val="tx1"/>
                          </a:solidFill>
                          <a:latin typeface="+mj-lt"/>
                        </a:rPr>
                        <a:t>(Å)</a:t>
                      </a:r>
                      <a:endParaRPr kumimoji="1" lang="ja-JP" altLang="en-US" sz="18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i="1" dirty="0">
                          <a:solidFill>
                            <a:schemeClr val="tx1"/>
                          </a:solidFill>
                          <a:latin typeface="Symbol" panose="05050102010706020507" pitchFamily="18" charset="2"/>
                          <a:sym typeface="Symbol" panose="05050102010706020507" pitchFamily="18" charset="2"/>
                        </a:rPr>
                        <a:t>- </a:t>
                      </a:r>
                      <a:r>
                        <a:rPr lang="en-US" altLang="ja-JP" sz="1800" b="0" i="0" baseline="-25000" dirty="0">
                          <a:solidFill>
                            <a:schemeClr val="tx1"/>
                          </a:solidFill>
                          <a:latin typeface="+mj-lt"/>
                        </a:rPr>
                        <a:t>P</a:t>
                      </a:r>
                      <a:r>
                        <a:rPr lang="en-US" altLang="ja-JP" sz="1800" b="0" i="0" dirty="0">
                          <a:solidFill>
                            <a:schemeClr val="tx1"/>
                          </a:solidFill>
                          <a:latin typeface="+mn-lt"/>
                        </a:rPr>
                        <a:t>(K)</a:t>
                      </a:r>
                      <a:r>
                        <a:rPr lang="en-US" altLang="ja-JP" sz="1800" i="1" dirty="0">
                          <a:solidFill>
                            <a:schemeClr val="tx1"/>
                          </a:solidFill>
                        </a:rPr>
                        <a:t>  </a:t>
                      </a:r>
                      <a:r>
                        <a:rPr lang="en-US" altLang="ja-JP" sz="1800" i="1" dirty="0">
                          <a:solidFill>
                            <a:srgbClr val="FF0000"/>
                          </a:solidFill>
                        </a:rPr>
                        <a:t>T</a:t>
                      </a:r>
                      <a:r>
                        <a:rPr lang="en-US" altLang="ja-JP" sz="1800" baseline="-25000" dirty="0">
                          <a:solidFill>
                            <a:srgbClr val="FF0000"/>
                          </a:solidFill>
                        </a:rPr>
                        <a:t>K</a:t>
                      </a:r>
                      <a:r>
                        <a:rPr lang="en-US" altLang="ja-JP" sz="1800" b="0" dirty="0">
                          <a:solidFill>
                            <a:srgbClr val="FF0000"/>
                          </a:solidFill>
                        </a:rPr>
                        <a:t>(K)</a:t>
                      </a:r>
                      <a:endParaRPr kumimoji="1" lang="ja-JP" altLang="en-US" sz="1800" b="0"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0066">
                <a:tc>
                  <a:txBody>
                    <a:bodyPr/>
                    <a:lstStyle/>
                    <a:p>
                      <a:r>
                        <a:rPr kumimoji="1" lang="en-US" altLang="ja-JP" sz="1800" dirty="0" err="1">
                          <a:solidFill>
                            <a:srgbClr val="FF0000"/>
                          </a:solidFill>
                          <a:latin typeface="Segoe UI" panose="020B0502040204020203" pitchFamily="34" charset="0"/>
                          <a:ea typeface="Arial Unicode MS" pitchFamily="50" charset="-128"/>
                          <a:cs typeface="Segoe UI" panose="020B0502040204020203" pitchFamily="34" charset="0"/>
                        </a:rPr>
                        <a:t>Ce</a:t>
                      </a:r>
                      <a:r>
                        <a:rPr kumimoji="1" lang="en-US" altLang="ja-JP" sz="1800" dirty="0" err="1">
                          <a:solidFill>
                            <a:srgbClr val="FF0000"/>
                          </a:solidFill>
                          <a:latin typeface="+mj-lt"/>
                          <a:ea typeface="Arial Unicode MS" pitchFamily="50" charset="-128"/>
                          <a:cs typeface="Segoe UI" panose="020B0502040204020203" pitchFamily="34" charset="0"/>
                        </a:rPr>
                        <a:t>Rh</a:t>
                      </a:r>
                      <a:r>
                        <a:rPr kumimoji="1" lang="en-US" altLang="ja-JP" sz="1800" dirty="0" err="1">
                          <a:solidFill>
                            <a:srgbClr val="FF0000"/>
                          </a:solidFill>
                          <a:latin typeface="Segoe UI" panose="020B0502040204020203" pitchFamily="34" charset="0"/>
                          <a:ea typeface="Arial Unicode MS" pitchFamily="50" charset="-128"/>
                          <a:cs typeface="Segoe UI" panose="020B0502040204020203" pitchFamily="34" charset="0"/>
                        </a:rPr>
                        <a:t>Sn</a:t>
                      </a:r>
                      <a:r>
                        <a:rPr kumimoji="1" lang="en-US" altLang="ja-JP" sz="1800" dirty="0">
                          <a:latin typeface="Segoe UI" panose="020B0502040204020203" pitchFamily="34" charset="0"/>
                          <a:ea typeface="Arial Unicode MS" pitchFamily="50" charset="-128"/>
                          <a:cs typeface="Segoe UI" panose="020B0502040204020203" pitchFamily="34" charset="0"/>
                        </a:rPr>
                        <a:t>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Segoe UI" panose="020B0502040204020203" pitchFamily="34" charset="0"/>
                          <a:ea typeface="Arial Unicode MS" pitchFamily="50" charset="-128"/>
                          <a:cs typeface="Segoe UI" panose="020B0502040204020203" pitchFamily="34" charset="0"/>
                        </a:rPr>
                        <a:t>7.443</a:t>
                      </a:r>
                      <a:endParaRPr kumimoji="1" lang="ja-JP" altLang="en-US" sz="1800" dirty="0">
                        <a:latin typeface="Segoe UI" panose="020B0502040204020203" pitchFamily="34" charset="0"/>
                        <a:ea typeface="Arial Unicode MS" pitchFamily="50" charset="-128"/>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Segoe UI" panose="020B0502040204020203" pitchFamily="34" charset="0"/>
                          <a:ea typeface="Arial Unicode MS" pitchFamily="50" charset="-128"/>
                          <a:cs typeface="Segoe UI" panose="020B0502040204020203" pitchFamily="34" charset="0"/>
                        </a:rPr>
                        <a:t>4.089</a:t>
                      </a:r>
                      <a:endParaRPr kumimoji="1" lang="ja-JP" altLang="en-US" sz="1800" dirty="0">
                        <a:latin typeface="Segoe UI" panose="020B0502040204020203" pitchFamily="34" charset="0"/>
                        <a:ea typeface="Arial Unicode MS" pitchFamily="50" charset="-128"/>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dirty="0">
                          <a:latin typeface="Segoe UI" panose="020B0502040204020203" pitchFamily="34" charset="0"/>
                          <a:cs typeface="Segoe UI" panose="020B0502040204020203" pitchFamily="34" charset="0"/>
                        </a:rPr>
                        <a:t> ~400     </a:t>
                      </a:r>
                      <a:r>
                        <a:rPr lang="en-US" altLang="ja-JP" sz="1800" b="1" dirty="0">
                          <a:solidFill>
                            <a:srgbClr val="FF0000"/>
                          </a:solidFill>
                          <a:latin typeface="Segoe UI" panose="020B0502040204020203" pitchFamily="34" charset="0"/>
                          <a:cs typeface="Segoe UI" panose="020B0502040204020203" pitchFamily="34" charset="0"/>
                        </a:rPr>
                        <a:t>240</a:t>
                      </a:r>
                      <a:endParaRPr kumimoji="1" lang="ja-JP" altLang="en-US" sz="1800" b="1" dirty="0">
                        <a:solidFill>
                          <a:srgbClr val="FF0000"/>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35064">
                <a:tc>
                  <a:txBody>
                    <a:bodyPr/>
                    <a:lstStyle/>
                    <a:p>
                      <a:r>
                        <a:rPr kumimoji="1" lang="en-US" altLang="ja-JP" sz="1800" b="1" dirty="0" err="1">
                          <a:solidFill>
                            <a:srgbClr val="002060"/>
                          </a:solidFill>
                          <a:latin typeface="Segoe UI" panose="020B0502040204020203" pitchFamily="34" charset="0"/>
                          <a:ea typeface="Arial Unicode MS" pitchFamily="50" charset="-128"/>
                          <a:cs typeface="Segoe UI" panose="020B0502040204020203" pitchFamily="34" charset="0"/>
                        </a:rPr>
                        <a:t>Ce</a:t>
                      </a:r>
                      <a:r>
                        <a:rPr kumimoji="1" lang="en-US" altLang="ja-JP" sz="1800" b="1" dirty="0" err="1">
                          <a:solidFill>
                            <a:srgbClr val="002060"/>
                          </a:solidFill>
                          <a:latin typeface="+mj-lt"/>
                          <a:ea typeface="Arial Unicode MS" pitchFamily="50" charset="-128"/>
                          <a:cs typeface="Segoe UI" panose="020B0502040204020203" pitchFamily="34" charset="0"/>
                        </a:rPr>
                        <a:t>Ir</a:t>
                      </a:r>
                      <a:r>
                        <a:rPr kumimoji="1" lang="en-US" altLang="ja-JP" sz="1800" b="1" dirty="0" err="1">
                          <a:solidFill>
                            <a:srgbClr val="002060"/>
                          </a:solidFill>
                          <a:latin typeface="Segoe UI" panose="020B0502040204020203" pitchFamily="34" charset="0"/>
                          <a:ea typeface="Arial Unicode MS" pitchFamily="50" charset="-128"/>
                          <a:cs typeface="Segoe UI" panose="020B0502040204020203" pitchFamily="34" charset="0"/>
                        </a:rPr>
                        <a:t>Sn</a:t>
                      </a:r>
                      <a:endParaRPr kumimoji="1" lang="en-US" altLang="ja-JP" sz="1800" b="1" dirty="0">
                        <a:solidFill>
                          <a:srgbClr val="002060"/>
                        </a:solidFill>
                        <a:latin typeface="Segoe UI" panose="020B0502040204020203" pitchFamily="34" charset="0"/>
                        <a:ea typeface="Arial Unicode MS" pitchFamily="50" charset="-128"/>
                        <a:cs typeface="Segoe UI" panose="020B0502040204020203"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Segoe UI" panose="020B0502040204020203" pitchFamily="34" charset="0"/>
                          <a:ea typeface="Arial Unicode MS" pitchFamily="50" charset="-128"/>
                          <a:cs typeface="Segoe UI" panose="020B0502040204020203" pitchFamily="34" charset="0"/>
                        </a:rPr>
                        <a:t>7.438</a:t>
                      </a:r>
                      <a:endParaRPr kumimoji="1" lang="ja-JP" altLang="en-US" sz="1800" dirty="0">
                        <a:latin typeface="Segoe UI" panose="020B0502040204020203" pitchFamily="34" charset="0"/>
                        <a:ea typeface="Arial Unicode MS" pitchFamily="50" charset="-128"/>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Segoe UI" panose="020B0502040204020203" pitchFamily="34" charset="0"/>
                          <a:ea typeface="Arial Unicode MS" pitchFamily="50" charset="-128"/>
                          <a:cs typeface="Segoe UI" panose="020B0502040204020203" pitchFamily="34" charset="0"/>
                        </a:rPr>
                        <a:t>4.076</a:t>
                      </a:r>
                      <a:endParaRPr kumimoji="1" lang="ja-JP" altLang="en-US" sz="1800" dirty="0">
                        <a:latin typeface="Segoe UI" panose="020B0502040204020203" pitchFamily="34" charset="0"/>
                        <a:ea typeface="Arial Unicode MS" pitchFamily="50" charset="-128"/>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dirty="0">
                          <a:latin typeface="Segoe UI" panose="020B0502040204020203" pitchFamily="34" charset="0"/>
                          <a:cs typeface="Segoe UI" panose="020B0502040204020203" pitchFamily="34" charset="0"/>
                        </a:rPr>
                        <a:t> ~300     </a:t>
                      </a:r>
                      <a:r>
                        <a:rPr lang="en-US" altLang="ja-JP" sz="1800" b="1" dirty="0">
                          <a:solidFill>
                            <a:srgbClr val="FF0000"/>
                          </a:solidFill>
                          <a:latin typeface="Segoe UI" panose="020B0502040204020203" pitchFamily="34" charset="0"/>
                          <a:cs typeface="Segoe UI" panose="020B0502040204020203" pitchFamily="34" charset="0"/>
                        </a:rPr>
                        <a:t>480</a:t>
                      </a:r>
                      <a:endParaRPr kumimoji="1" lang="ja-JP" altLang="en-US" sz="1800" b="1" dirty="0">
                        <a:solidFill>
                          <a:srgbClr val="FF0000"/>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5064">
                <a:tc>
                  <a:txBody>
                    <a:bodyPr/>
                    <a:lstStyle/>
                    <a:p>
                      <a:r>
                        <a:rPr kumimoji="1" lang="en-US" altLang="ja-JP" sz="1800" dirty="0" err="1">
                          <a:latin typeface="Segoe UI" panose="020B0502040204020203" pitchFamily="34" charset="0"/>
                          <a:ea typeface="Arial Unicode MS" pitchFamily="50" charset="-128"/>
                          <a:cs typeface="Segoe UI" panose="020B0502040204020203" pitchFamily="34" charset="0"/>
                        </a:rPr>
                        <a:t>CePdAl</a:t>
                      </a:r>
                      <a:endParaRPr kumimoji="1" lang="en-US" altLang="ja-JP" sz="1800" dirty="0">
                        <a:latin typeface="Segoe UI" panose="020B0502040204020203" pitchFamily="34" charset="0"/>
                        <a:ea typeface="Arial Unicode MS" pitchFamily="50" charset="-128"/>
                        <a:cs typeface="Segoe UI" panose="020B0502040204020203"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Segoe UI" panose="020B0502040204020203" pitchFamily="34" charset="0"/>
                          <a:ea typeface="Arial Unicode MS" pitchFamily="50" charset="-128"/>
                          <a:cs typeface="Segoe UI" panose="020B0502040204020203" pitchFamily="34" charset="0"/>
                        </a:rPr>
                        <a:t>7.217</a:t>
                      </a:r>
                      <a:endParaRPr kumimoji="1" lang="ja-JP" altLang="en-US" sz="1800" dirty="0">
                        <a:latin typeface="Segoe UI" panose="020B0502040204020203" pitchFamily="34" charset="0"/>
                        <a:ea typeface="Arial Unicode MS" pitchFamily="50" charset="-128"/>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Segoe UI" panose="020B0502040204020203" pitchFamily="34" charset="0"/>
                          <a:ea typeface="Arial Unicode MS" pitchFamily="50" charset="-128"/>
                          <a:cs typeface="Segoe UI" panose="020B0502040204020203" pitchFamily="34" charset="0"/>
                        </a:rPr>
                        <a:t>4.231</a:t>
                      </a:r>
                      <a:endParaRPr kumimoji="1" lang="ja-JP" altLang="en-US" sz="1800" dirty="0">
                        <a:latin typeface="Segoe UI" panose="020B0502040204020203" pitchFamily="34" charset="0"/>
                        <a:ea typeface="Arial Unicode MS" pitchFamily="50" charset="-128"/>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i="1" dirty="0">
                          <a:latin typeface="Segoe UI" panose="020B0502040204020203" pitchFamily="34" charset="0"/>
                          <a:cs typeface="Segoe UI" panose="020B0502040204020203" pitchFamily="34" charset="0"/>
                        </a:rPr>
                        <a:t>T</a:t>
                      </a:r>
                      <a:r>
                        <a:rPr kumimoji="1" lang="en-US" altLang="ja-JP" sz="1800" baseline="-25000" dirty="0">
                          <a:latin typeface="Segoe UI" panose="020B0502040204020203" pitchFamily="34" charset="0"/>
                          <a:cs typeface="Segoe UI" panose="020B0502040204020203" pitchFamily="34" charset="0"/>
                        </a:rPr>
                        <a:t>N</a:t>
                      </a:r>
                      <a:r>
                        <a:rPr kumimoji="1" lang="en-US" altLang="ja-JP" sz="1800" dirty="0">
                          <a:latin typeface="Segoe UI" panose="020B0502040204020203" pitchFamily="34" charset="0"/>
                          <a:cs typeface="Segoe UI" panose="020B0502040204020203" pitchFamily="34" charset="0"/>
                        </a:rPr>
                        <a:t>=2.7    </a:t>
                      </a:r>
                      <a:r>
                        <a:rPr kumimoji="1" lang="en-US" altLang="ja-JP" sz="1800" b="1" dirty="0">
                          <a:solidFill>
                            <a:srgbClr val="FF0000"/>
                          </a:solidFill>
                          <a:latin typeface="Segoe UI" panose="020B0502040204020203" pitchFamily="34" charset="0"/>
                          <a:cs typeface="Segoe UI" panose="020B0502040204020203" pitchFamily="34" charset="0"/>
                        </a:rPr>
                        <a:t>  6</a:t>
                      </a:r>
                      <a:endParaRPr kumimoji="1" lang="ja-JP" altLang="en-US" sz="1800" b="1" dirty="0">
                        <a:solidFill>
                          <a:srgbClr val="FF0000"/>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9965948"/>
                  </a:ext>
                </a:extLst>
              </a:tr>
            </a:tbl>
          </a:graphicData>
        </a:graphic>
      </p:graphicFrame>
      <p:grpSp>
        <p:nvGrpSpPr>
          <p:cNvPr id="5" name="グループ化 4"/>
          <p:cNvGrpSpPr/>
          <p:nvPr/>
        </p:nvGrpSpPr>
        <p:grpSpPr>
          <a:xfrm>
            <a:off x="6744074" y="3738809"/>
            <a:ext cx="3816423" cy="2998369"/>
            <a:chOff x="4459603" y="2202465"/>
            <a:chExt cx="4435662" cy="3606615"/>
          </a:xfrm>
        </p:grpSpPr>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603" y="2202465"/>
              <a:ext cx="4435662" cy="3606615"/>
            </a:xfrm>
            <a:prstGeom prst="rect">
              <a:avLst/>
            </a:prstGeom>
          </p:spPr>
        </p:pic>
        <p:sp>
          <p:nvSpPr>
            <p:cNvPr id="25" name="テキスト ボックス 24"/>
            <p:cNvSpPr txBox="1"/>
            <p:nvPr/>
          </p:nvSpPr>
          <p:spPr>
            <a:xfrm>
              <a:off x="5912780" y="4113458"/>
              <a:ext cx="1929124" cy="888509"/>
            </a:xfrm>
            <a:prstGeom prst="rect">
              <a:avLst/>
            </a:prstGeom>
            <a:noFill/>
          </p:spPr>
          <p:txBody>
            <a:bodyPr wrap="square" rtlCol="0">
              <a:spAutoFit/>
            </a:bodyPr>
            <a:lstStyle/>
            <a:p>
              <a:r>
                <a:rPr kumimoji="1" lang="en-US" altLang="ja-JP" sz="1400" dirty="0"/>
                <a:t>Y. Bando, TT. </a:t>
              </a:r>
              <a:r>
                <a:rPr kumimoji="1" lang="en-US" altLang="ja-JP" sz="1400" i="1" dirty="0"/>
                <a:t>et al., </a:t>
              </a:r>
            </a:p>
            <a:p>
              <a:r>
                <a:rPr kumimoji="1" lang="en-US" altLang="ja-JP" sz="1400" dirty="0"/>
                <a:t>J</a:t>
              </a:r>
              <a:r>
                <a:rPr lang="en-US" altLang="ja-JP" sz="1400" dirty="0"/>
                <a:t>ALCOM</a:t>
              </a:r>
              <a:r>
                <a:rPr kumimoji="1" lang="en-US" altLang="ja-JP" sz="1400" dirty="0"/>
                <a:t>. </a:t>
              </a:r>
              <a:r>
                <a:rPr lang="en-US" altLang="ja-JP" sz="1400" dirty="0"/>
                <a:t>313, </a:t>
              </a:r>
            </a:p>
            <a:p>
              <a:r>
                <a:rPr lang="en-US" altLang="ja-JP" sz="1400" dirty="0"/>
                <a:t>1 (2000).</a:t>
              </a:r>
              <a:endParaRPr kumimoji="1" lang="ja-JP" altLang="en-US" sz="1400" b="1" i="1" dirty="0"/>
            </a:p>
          </p:txBody>
        </p:sp>
        <p:sp>
          <p:nvSpPr>
            <p:cNvPr id="15" name="正方形/長方形 14"/>
            <p:cNvSpPr/>
            <p:nvPr/>
          </p:nvSpPr>
          <p:spPr>
            <a:xfrm>
              <a:off x="5716929" y="2449426"/>
              <a:ext cx="1112261" cy="302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908386" y="3111810"/>
              <a:ext cx="726973" cy="223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6172320" y="2572746"/>
              <a:ext cx="108012" cy="17559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下矢印 20"/>
            <p:cNvSpPr/>
            <p:nvPr/>
          </p:nvSpPr>
          <p:spPr>
            <a:xfrm flipH="1" flipV="1">
              <a:off x="7137738" y="3441205"/>
              <a:ext cx="251075" cy="20752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正方形/長方形 13"/>
            <p:cNvSpPr/>
            <p:nvPr/>
          </p:nvSpPr>
          <p:spPr>
            <a:xfrm>
              <a:off x="6293674" y="2398294"/>
              <a:ext cx="654321" cy="444254"/>
            </a:xfrm>
            <a:prstGeom prst="rect">
              <a:avLst/>
            </a:prstGeom>
          </p:spPr>
          <p:txBody>
            <a:bodyPr wrap="none">
              <a:spAutoFit/>
            </a:bodyPr>
            <a:lstStyle/>
            <a:p>
              <a:r>
                <a:rPr lang="en-US" altLang="ja-JP" i="1" dirty="0" err="1">
                  <a:latin typeface="Segoe UI" pitchFamily="34" charset="0"/>
                  <a:cs typeface="Segoe UI" pitchFamily="34" charset="0"/>
                </a:rPr>
                <a:t>T</a:t>
              </a:r>
              <a:r>
                <a:rPr lang="en-US" altLang="ja-JP" baseline="-25000" dirty="0" err="1">
                  <a:latin typeface="Segoe UI" pitchFamily="34" charset="0"/>
                  <a:cs typeface="Segoe UI" pitchFamily="34" charset="0"/>
                </a:rPr>
                <a:t>Sm</a:t>
              </a:r>
              <a:r>
                <a:rPr lang="en-US" altLang="ja-JP" i="1" baseline="-25000" dirty="0">
                  <a:latin typeface="Segoe UI" pitchFamily="34" charset="0"/>
                  <a:cs typeface="Segoe UI" pitchFamily="34" charset="0"/>
                </a:rPr>
                <a:t> </a:t>
              </a:r>
              <a:endParaRPr lang="en-US" altLang="ja-JP" dirty="0">
                <a:latin typeface="Segoe UI" pitchFamily="34" charset="0"/>
                <a:cs typeface="Segoe UI" pitchFamily="34" charset="0"/>
              </a:endParaRPr>
            </a:p>
          </p:txBody>
        </p:sp>
        <p:sp>
          <p:nvSpPr>
            <p:cNvPr id="17" name="正方形/長方形 16"/>
            <p:cNvSpPr/>
            <p:nvPr/>
          </p:nvSpPr>
          <p:spPr>
            <a:xfrm>
              <a:off x="5552478" y="2436048"/>
              <a:ext cx="527630" cy="481276"/>
            </a:xfrm>
            <a:prstGeom prst="rect">
              <a:avLst/>
            </a:prstGeom>
          </p:spPr>
          <p:txBody>
            <a:bodyPr wrap="none">
              <a:spAutoFit/>
            </a:bodyPr>
            <a:lstStyle/>
            <a:p>
              <a:r>
                <a:rPr lang="en-US" altLang="ja-JP" sz="2000" dirty="0">
                  <a:solidFill>
                    <a:srgbClr val="FF0000"/>
                  </a:solidFill>
                  <a:latin typeface="+mj-lt"/>
                  <a:cs typeface="Segoe UI" pitchFamily="34" charset="0"/>
                </a:rPr>
                <a:t>Rh</a:t>
              </a:r>
              <a:endParaRPr lang="ja-JP" altLang="en-US" sz="1600" dirty="0">
                <a:solidFill>
                  <a:srgbClr val="FF0000"/>
                </a:solidFill>
              </a:endParaRPr>
            </a:p>
          </p:txBody>
        </p:sp>
        <p:sp>
          <p:nvSpPr>
            <p:cNvPr id="18" name="正方形/長方形 17"/>
            <p:cNvSpPr/>
            <p:nvPr/>
          </p:nvSpPr>
          <p:spPr>
            <a:xfrm>
              <a:off x="7092280" y="3600536"/>
              <a:ext cx="389760" cy="481276"/>
            </a:xfrm>
            <a:prstGeom prst="rect">
              <a:avLst/>
            </a:prstGeom>
          </p:spPr>
          <p:txBody>
            <a:bodyPr wrap="none">
              <a:spAutoFit/>
            </a:bodyPr>
            <a:lstStyle/>
            <a:p>
              <a:r>
                <a:rPr lang="en-US" altLang="ja-JP" sz="2000" dirty="0" err="1">
                  <a:solidFill>
                    <a:srgbClr val="C00000"/>
                  </a:solidFill>
                  <a:latin typeface="+mj-lt"/>
                  <a:cs typeface="Segoe UI" pitchFamily="34" charset="0"/>
                </a:rPr>
                <a:t>Ir</a:t>
              </a:r>
              <a:endParaRPr lang="ja-JP" altLang="en-US" sz="1600" dirty="0"/>
            </a:p>
          </p:txBody>
        </p:sp>
      </p:grpSp>
      <p:sp>
        <p:nvSpPr>
          <p:cNvPr id="27" name="スライド番号プレースホルダー 26"/>
          <p:cNvSpPr>
            <a:spLocks noGrp="1"/>
          </p:cNvSpPr>
          <p:nvPr>
            <p:ph type="sldNum" sz="quarter" idx="12"/>
          </p:nvPr>
        </p:nvSpPr>
        <p:spPr>
          <a:xfrm>
            <a:off x="8285665" y="6448252"/>
            <a:ext cx="2133600" cy="365125"/>
          </a:xfrm>
        </p:spPr>
        <p:txBody>
          <a:bodyPr/>
          <a:lstStyle/>
          <a:p>
            <a:fld id="{E3A52BD5-4CA5-4D26-AE29-2B6A3E5A5272}" type="slidenum">
              <a:rPr kumimoji="1" lang="ja-JP" altLang="en-US" smtClean="0"/>
              <a:t>8</a:t>
            </a:fld>
            <a:endParaRPr kumimoji="1" lang="ja-JP" altLang="en-US" dirty="0"/>
          </a:p>
        </p:txBody>
      </p:sp>
      <p:sp>
        <p:nvSpPr>
          <p:cNvPr id="6" name="テキスト ボックス 5">
            <a:extLst>
              <a:ext uri="{FF2B5EF4-FFF2-40B4-BE49-F238E27FC236}">
                <a16:creationId xmlns:a16="http://schemas.microsoft.com/office/drawing/2014/main" id="{1002530F-3FFC-4F81-A02F-05CED2B810A6}"/>
              </a:ext>
            </a:extLst>
          </p:cNvPr>
          <p:cNvSpPr txBox="1"/>
          <p:nvPr/>
        </p:nvSpPr>
        <p:spPr>
          <a:xfrm flipH="1">
            <a:off x="1631505" y="4854904"/>
            <a:ext cx="5304863" cy="1661993"/>
          </a:xfrm>
          <a:prstGeom prst="rect">
            <a:avLst/>
          </a:prstGeom>
          <a:noFill/>
        </p:spPr>
        <p:txBody>
          <a:bodyPr wrap="square" rtlCol="0">
            <a:spAutoFit/>
          </a:bodyPr>
          <a:lstStyle/>
          <a:p>
            <a:r>
              <a:rPr kumimoji="1" lang="en-US" altLang="ja-JP" sz="2000" dirty="0">
                <a:latin typeface="Segoe UI "/>
              </a:rPr>
              <a:t>High </a:t>
            </a:r>
            <a:r>
              <a:rPr kumimoji="1" lang="en-US" altLang="ja-JP" sz="2000" i="1" dirty="0">
                <a:latin typeface="Segoe UI "/>
              </a:rPr>
              <a:t>T</a:t>
            </a:r>
            <a:r>
              <a:rPr kumimoji="1" lang="en-US" altLang="ja-JP" sz="2000" baseline="-25000" dirty="0">
                <a:latin typeface="Segoe UI "/>
              </a:rPr>
              <a:t>K</a:t>
            </a:r>
            <a:r>
              <a:rPr kumimoji="1" lang="en-US" altLang="ja-JP" sz="2000" dirty="0">
                <a:latin typeface="Segoe UI "/>
              </a:rPr>
              <a:t> </a:t>
            </a:r>
            <a:r>
              <a:rPr kumimoji="1" lang="en-US" altLang="ja-JP" sz="2000" dirty="0">
                <a:latin typeface="Segoe UI "/>
                <a:sym typeface="Symbol" panose="05050102010706020507" pitchFamily="18" charset="2"/>
              </a:rPr>
              <a:t></a:t>
            </a:r>
            <a:r>
              <a:rPr lang="en-US" altLang="ja-JP" sz="2000" dirty="0">
                <a:latin typeface="Segoe UI "/>
                <a:sym typeface="Symbol" panose="05050102010706020507" pitchFamily="18" charset="2"/>
              </a:rPr>
              <a:t> N</a:t>
            </a:r>
            <a:r>
              <a:rPr kumimoji="1" lang="en-US" altLang="ja-JP" sz="2000" dirty="0">
                <a:latin typeface="Segoe UI "/>
              </a:rPr>
              <a:t>o magnetic order occurs.</a:t>
            </a:r>
          </a:p>
          <a:p>
            <a:r>
              <a:rPr kumimoji="1" lang="en-US" altLang="ja-JP" sz="2000" dirty="0">
                <a:latin typeface="Segoe UI "/>
              </a:rPr>
              <a:t> </a:t>
            </a:r>
          </a:p>
          <a:p>
            <a:r>
              <a:rPr lang="en-US" altLang="ja-JP" sz="2000" dirty="0">
                <a:latin typeface="Segoe UI "/>
              </a:rPr>
              <a:t>For </a:t>
            </a:r>
            <a:r>
              <a:rPr lang="en-US" altLang="ja-JP" sz="2000" dirty="0" err="1">
                <a:latin typeface="Segoe UI "/>
              </a:rPr>
              <a:t>CeRhSn</a:t>
            </a:r>
            <a:r>
              <a:rPr lang="en-US" altLang="ja-JP" sz="2000" dirty="0">
                <a:latin typeface="Segoe UI "/>
              </a:rPr>
              <a:t> </a:t>
            </a:r>
            <a:r>
              <a:rPr lang="en-US" altLang="ja-JP" sz="2000" dirty="0" err="1">
                <a:latin typeface="Segoe UI "/>
              </a:rPr>
              <a:t>polycrystal</a:t>
            </a:r>
            <a:r>
              <a:rPr lang="en-US" altLang="ja-JP" sz="2000" dirty="0">
                <a:latin typeface="Segoe UI "/>
              </a:rPr>
              <a:t>, </a:t>
            </a:r>
            <a:r>
              <a:rPr lang="en-US" altLang="ja-JP" sz="2000" dirty="0">
                <a:solidFill>
                  <a:srgbClr val="0000FF"/>
                </a:solidFill>
                <a:latin typeface="Segoe UI "/>
              </a:rPr>
              <a:t>NFL</a:t>
            </a:r>
            <a:r>
              <a:rPr lang="en-US" altLang="ja-JP" sz="2000" dirty="0">
                <a:latin typeface="Segoe UI "/>
              </a:rPr>
              <a:t> behaviors in </a:t>
            </a:r>
            <a:r>
              <a:rPr lang="en-US" altLang="ja-JP" sz="2000" i="1" dirty="0">
                <a:latin typeface="Symbol" panose="05050102010706020507" pitchFamily="18" charset="2"/>
              </a:rPr>
              <a:t>c</a:t>
            </a:r>
            <a:r>
              <a:rPr lang="en-US" altLang="ja-JP" sz="2000" dirty="0">
                <a:latin typeface="Segoe UI "/>
              </a:rPr>
              <a:t>(</a:t>
            </a:r>
            <a:r>
              <a:rPr lang="en-US" altLang="ja-JP" sz="2000" i="1" dirty="0">
                <a:latin typeface="Segoe UI "/>
              </a:rPr>
              <a:t>T</a:t>
            </a:r>
            <a:r>
              <a:rPr lang="en-US" altLang="ja-JP" sz="2000" dirty="0">
                <a:latin typeface="Segoe UI "/>
              </a:rPr>
              <a:t>) and </a:t>
            </a:r>
            <a:r>
              <a:rPr lang="en-US" altLang="ja-JP" sz="2000" i="1" dirty="0">
                <a:latin typeface="Segoe UI" panose="020B0502040204020203" pitchFamily="34" charset="0"/>
                <a:cs typeface="Segoe UI" panose="020B0502040204020203" pitchFamily="34" charset="0"/>
              </a:rPr>
              <a:t>C/T</a:t>
            </a:r>
            <a:r>
              <a:rPr lang="en-US" altLang="ja-JP" sz="2000" dirty="0">
                <a:latin typeface="Segoe UI" panose="020B0502040204020203" pitchFamily="34" charset="0"/>
                <a:cs typeface="Segoe UI" panose="020B0502040204020203" pitchFamily="34" charset="0"/>
              </a:rPr>
              <a:t> </a:t>
            </a:r>
            <a:r>
              <a:rPr lang="en-US" altLang="ja-JP" sz="2000" dirty="0">
                <a:latin typeface="Segoe UI" panose="020B0502040204020203" pitchFamily="34" charset="0"/>
                <a:cs typeface="Segoe UI" panose="020B0502040204020203" pitchFamily="34" charset="0"/>
                <a:sym typeface="Symbol" panose="05050102010706020507" pitchFamily="18" charset="2"/>
              </a:rPr>
              <a:t> </a:t>
            </a:r>
            <a:r>
              <a:rPr lang="en-US" altLang="ja-JP" sz="2000" i="1" dirty="0">
                <a:latin typeface="Segoe UI" panose="020B0502040204020203" pitchFamily="34" charset="0"/>
                <a:cs typeface="Segoe UI" panose="020B0502040204020203" pitchFamily="34" charset="0"/>
                <a:sym typeface="Symbol" panose="05050102010706020507" pitchFamily="18" charset="2"/>
              </a:rPr>
              <a:t>T </a:t>
            </a:r>
            <a:r>
              <a:rPr lang="en-US" altLang="ja-JP" sz="2400" baseline="30000" dirty="0">
                <a:latin typeface="Segoe UI" panose="020B0502040204020203" pitchFamily="34" charset="0"/>
                <a:cs typeface="Segoe UI" panose="020B0502040204020203" pitchFamily="34" charset="0"/>
                <a:sym typeface="Symbol" panose="05050102010706020507" pitchFamily="18" charset="2"/>
              </a:rPr>
              <a:t>-n</a:t>
            </a:r>
            <a:r>
              <a:rPr lang="en-US" altLang="ja-JP" sz="2400" dirty="0">
                <a:latin typeface="Segoe UI" panose="020B0502040204020203" pitchFamily="34" charset="0"/>
                <a:cs typeface="Segoe UI" panose="020B0502040204020203" pitchFamily="34" charset="0"/>
                <a:sym typeface="Symbol" panose="05050102010706020507" pitchFamily="18" charset="2"/>
              </a:rPr>
              <a:t> </a:t>
            </a:r>
            <a:r>
              <a:rPr lang="en-US" altLang="ja-JP" sz="2000" dirty="0">
                <a:latin typeface="Segoe UI" panose="020B0502040204020203" pitchFamily="34" charset="0"/>
                <a:cs typeface="Segoe UI" panose="020B0502040204020203" pitchFamily="34" charset="0"/>
                <a:sym typeface="Symbol" panose="05050102010706020507" pitchFamily="18" charset="2"/>
              </a:rPr>
              <a:t>(n~0.5) </a:t>
            </a:r>
            <a:r>
              <a:rPr lang="en-US" altLang="ja-JP" sz="2000" dirty="0">
                <a:latin typeface="Segoe UI "/>
                <a:cs typeface="Segoe UI" panose="020B0502040204020203" pitchFamily="34" charset="0"/>
                <a:sym typeface="Symbol" panose="05050102010706020507" pitchFamily="18" charset="2"/>
              </a:rPr>
              <a:t>for 1.5 &lt; </a:t>
            </a:r>
            <a:r>
              <a:rPr lang="en-US" altLang="ja-JP" sz="2000" i="1" dirty="0">
                <a:latin typeface="Segoe UI "/>
                <a:cs typeface="Segoe UI" panose="020B0502040204020203" pitchFamily="34" charset="0"/>
                <a:sym typeface="Symbol" panose="05050102010706020507" pitchFamily="18" charset="2"/>
              </a:rPr>
              <a:t>T</a:t>
            </a:r>
            <a:r>
              <a:rPr lang="en-US" altLang="ja-JP" sz="2000" dirty="0">
                <a:latin typeface="Segoe UI "/>
                <a:cs typeface="Segoe UI" panose="020B0502040204020203" pitchFamily="34" charset="0"/>
                <a:sym typeface="Symbol" panose="05050102010706020507" pitchFamily="18" charset="2"/>
              </a:rPr>
              <a:t> &lt; 5 K.</a:t>
            </a:r>
            <a:br>
              <a:rPr lang="en-US" altLang="ja-JP" sz="2000" dirty="0">
                <a:latin typeface="Segoe UI "/>
              </a:rPr>
            </a:br>
            <a:r>
              <a:rPr lang="en-US" altLang="ja-JP" dirty="0">
                <a:latin typeface="Segoe UI "/>
              </a:rPr>
              <a:t>A. </a:t>
            </a:r>
            <a:r>
              <a:rPr lang="en-US" altLang="ja-JP" b="1" dirty="0" err="1">
                <a:latin typeface="Times New Roman" panose="02020603050405020304" pitchFamily="18" charset="0"/>
                <a:cs typeface="Times New Roman" panose="02020603050405020304" pitchFamily="18" charset="0"/>
              </a:rPr>
              <a:t>Ś</a:t>
            </a:r>
            <a:r>
              <a:rPr lang="en-US" altLang="ja-JP" dirty="0" err="1">
                <a:latin typeface="Segoe UI "/>
              </a:rPr>
              <a:t>lebarski</a:t>
            </a:r>
            <a:r>
              <a:rPr lang="en-US" altLang="ja-JP" dirty="0">
                <a:latin typeface="Segoe UI "/>
              </a:rPr>
              <a:t> </a:t>
            </a:r>
            <a:r>
              <a:rPr lang="en-US" altLang="ja-JP" i="1" dirty="0">
                <a:latin typeface="Segoe UI "/>
              </a:rPr>
              <a:t>et al</a:t>
            </a:r>
            <a:r>
              <a:rPr lang="en-US" altLang="ja-JP" dirty="0">
                <a:latin typeface="Segoe UI "/>
              </a:rPr>
              <a:t>., Phil. Mag. 82, 943 (2002).</a:t>
            </a:r>
            <a:endParaRPr kumimoji="1" lang="ja-JP" altLang="en-US" dirty="0">
              <a:latin typeface="Segoe UI "/>
            </a:endParaRPr>
          </a:p>
        </p:txBody>
      </p:sp>
      <p:grpSp>
        <p:nvGrpSpPr>
          <p:cNvPr id="13" name="グループ化 12">
            <a:extLst>
              <a:ext uri="{FF2B5EF4-FFF2-40B4-BE49-F238E27FC236}">
                <a16:creationId xmlns:a16="http://schemas.microsoft.com/office/drawing/2014/main" id="{28CEBA92-6618-4A3F-9309-0EF5C5AD4C37}"/>
              </a:ext>
            </a:extLst>
          </p:cNvPr>
          <p:cNvGrpSpPr/>
          <p:nvPr/>
        </p:nvGrpSpPr>
        <p:grpSpPr>
          <a:xfrm>
            <a:off x="7326584" y="873614"/>
            <a:ext cx="3443490" cy="2510809"/>
            <a:chOff x="4036953" y="574740"/>
            <a:chExt cx="3352811" cy="2363757"/>
          </a:xfrm>
        </p:grpSpPr>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6953" y="574740"/>
              <a:ext cx="3352811" cy="2363757"/>
            </a:xfrm>
            <a:prstGeom prst="rect">
              <a:avLst/>
            </a:prstGeom>
            <a:solidFill>
              <a:schemeClr val="bg1"/>
            </a:solidFill>
          </p:spPr>
        </p:pic>
        <p:sp>
          <p:nvSpPr>
            <p:cNvPr id="7" name="正方形/長方形 6"/>
            <p:cNvSpPr/>
            <p:nvPr/>
          </p:nvSpPr>
          <p:spPr>
            <a:xfrm>
              <a:off x="4859247" y="1010416"/>
              <a:ext cx="680451" cy="347701"/>
            </a:xfrm>
            <a:prstGeom prst="rect">
              <a:avLst/>
            </a:prstGeom>
            <a:solidFill>
              <a:schemeClr val="bg1"/>
            </a:solidFill>
          </p:spPr>
          <p:txBody>
            <a:bodyPr wrap="square">
              <a:spAutoFit/>
            </a:bodyPr>
            <a:lstStyle/>
            <a:p>
              <a:r>
                <a:rPr lang="en-US" altLang="ja-JP" dirty="0">
                  <a:solidFill>
                    <a:srgbClr val="FF33CC"/>
                  </a:solidFill>
                  <a:cs typeface="Segoe UI" pitchFamily="34" charset="0"/>
                </a:rPr>
                <a:t>   </a:t>
              </a:r>
              <a:r>
                <a:rPr lang="en-US" altLang="ja-JP" dirty="0">
                  <a:solidFill>
                    <a:srgbClr val="FF0000"/>
                  </a:solidFill>
                  <a:cs typeface="Segoe UI" pitchFamily="34" charset="0"/>
                </a:rPr>
                <a:t>R</a:t>
              </a:r>
              <a:r>
                <a:rPr lang="en-US" altLang="ja-JP" dirty="0">
                  <a:solidFill>
                    <a:srgbClr val="FF33CC"/>
                  </a:solidFill>
                  <a:cs typeface="Segoe UI" pitchFamily="34" charset="0"/>
                </a:rPr>
                <a:t>h</a:t>
              </a:r>
              <a:endParaRPr lang="ja-JP" altLang="en-US" dirty="0"/>
            </a:p>
          </p:txBody>
        </p:sp>
        <p:sp>
          <p:nvSpPr>
            <p:cNvPr id="26" name="正方形/長方形 25"/>
            <p:cNvSpPr/>
            <p:nvPr/>
          </p:nvSpPr>
          <p:spPr>
            <a:xfrm>
              <a:off x="5820730" y="1407604"/>
              <a:ext cx="680451" cy="347701"/>
            </a:xfrm>
            <a:prstGeom prst="rect">
              <a:avLst/>
            </a:prstGeom>
            <a:solidFill>
              <a:schemeClr val="bg1"/>
            </a:solidFill>
          </p:spPr>
          <p:txBody>
            <a:bodyPr wrap="square">
              <a:spAutoFit/>
            </a:bodyPr>
            <a:lstStyle/>
            <a:p>
              <a:r>
                <a:rPr lang="en-US" altLang="ja-JP" dirty="0">
                  <a:solidFill>
                    <a:srgbClr val="CC6600"/>
                  </a:solidFill>
                  <a:cs typeface="Segoe UI" pitchFamily="34" charset="0"/>
                </a:rPr>
                <a:t>   </a:t>
              </a:r>
              <a:r>
                <a:rPr lang="en-US" altLang="ja-JP" dirty="0" err="1">
                  <a:solidFill>
                    <a:srgbClr val="002060"/>
                  </a:solidFill>
                  <a:cs typeface="Segoe UI" pitchFamily="34" charset="0"/>
                </a:rPr>
                <a:t>Ir</a:t>
              </a:r>
              <a:endParaRPr lang="ja-JP" altLang="en-US" dirty="0">
                <a:solidFill>
                  <a:srgbClr val="002060"/>
                </a:solidFill>
              </a:endParaRPr>
            </a:p>
          </p:txBody>
        </p:sp>
      </p:grpSp>
      <p:sp>
        <p:nvSpPr>
          <p:cNvPr id="9" name="テキスト ボックス 8"/>
          <p:cNvSpPr txBox="1"/>
          <p:nvPr/>
        </p:nvSpPr>
        <p:spPr>
          <a:xfrm>
            <a:off x="9745351" y="2037074"/>
            <a:ext cx="1681679" cy="830997"/>
          </a:xfrm>
          <a:prstGeom prst="rect">
            <a:avLst/>
          </a:prstGeom>
          <a:solidFill>
            <a:schemeClr val="bg1"/>
          </a:solidFill>
        </p:spPr>
        <p:txBody>
          <a:bodyPr wrap="none" rtlCol="0">
            <a:spAutoFit/>
          </a:bodyPr>
          <a:lstStyle/>
          <a:p>
            <a:r>
              <a:rPr lang="en-US" altLang="ja-JP" sz="1600" dirty="0"/>
              <a:t>B. Chevalier </a:t>
            </a:r>
            <a:r>
              <a:rPr lang="en-US" altLang="ja-JP" sz="1600" i="1" dirty="0"/>
              <a:t>et al.,</a:t>
            </a:r>
            <a:br>
              <a:rPr lang="en-US" altLang="ja-JP" sz="1600" i="1" dirty="0"/>
            </a:br>
            <a:r>
              <a:rPr lang="en-US" altLang="ja-JP" sz="1600" i="1" dirty="0"/>
              <a:t> </a:t>
            </a:r>
            <a:r>
              <a:rPr lang="en-US" altLang="ja-JP" sz="1600" dirty="0"/>
              <a:t>Solid State Sci.</a:t>
            </a:r>
            <a:r>
              <a:rPr lang="en-US" altLang="ja-JP" sz="1600" i="1" dirty="0"/>
              <a:t> </a:t>
            </a:r>
            <a:r>
              <a:rPr lang="en-US" altLang="ja-JP" sz="1600" b="1" dirty="0"/>
              <a:t>8</a:t>
            </a:r>
            <a:r>
              <a:rPr lang="en-US" altLang="ja-JP" sz="1600" dirty="0"/>
              <a:t>,</a:t>
            </a:r>
            <a:r>
              <a:rPr lang="en-US" altLang="ja-JP" sz="1600" b="1" dirty="0"/>
              <a:t> </a:t>
            </a:r>
            <a:br>
              <a:rPr lang="en-US" altLang="ja-JP" sz="1600" b="1" dirty="0"/>
            </a:br>
            <a:r>
              <a:rPr lang="en-US" altLang="ja-JP" sz="1600" dirty="0"/>
              <a:t>1000 (2006).</a:t>
            </a:r>
            <a:endParaRPr lang="ja-JP" altLang="en-US" sz="1600" b="1" i="1" dirty="0"/>
          </a:p>
        </p:txBody>
      </p:sp>
      <p:sp>
        <p:nvSpPr>
          <p:cNvPr id="11" name="正方形/長方形 10"/>
          <p:cNvSpPr/>
          <p:nvPr/>
        </p:nvSpPr>
        <p:spPr>
          <a:xfrm>
            <a:off x="7405611" y="3343981"/>
            <a:ext cx="3352811" cy="369332"/>
          </a:xfrm>
          <a:prstGeom prst="rect">
            <a:avLst/>
          </a:prstGeom>
        </p:spPr>
        <p:txBody>
          <a:bodyPr wrap="square">
            <a:spAutoFit/>
          </a:bodyPr>
          <a:lstStyle/>
          <a:p>
            <a:r>
              <a:rPr lang="en-US" altLang="ja-JP" dirty="0">
                <a:solidFill>
                  <a:srgbClr val="005C2A"/>
                </a:solidFill>
                <a:latin typeface="+mj-lt"/>
                <a:cs typeface="Segoe UI" pitchFamily="34" charset="0"/>
              </a:rPr>
              <a:t>Thermopower of polycrystals</a:t>
            </a:r>
            <a:endParaRPr lang="ja-JP" altLang="en-US" dirty="0">
              <a:solidFill>
                <a:srgbClr val="005C2A"/>
              </a:solidFill>
              <a:latin typeface="+mj-lt"/>
              <a:cs typeface="Segoe UI" pitchFamily="34" charset="0"/>
            </a:endParaRPr>
          </a:p>
        </p:txBody>
      </p:sp>
      <p:sp>
        <p:nvSpPr>
          <p:cNvPr id="12" name="テキスト ボックス 11"/>
          <p:cNvSpPr txBox="1"/>
          <p:nvPr/>
        </p:nvSpPr>
        <p:spPr>
          <a:xfrm>
            <a:off x="7712796" y="652974"/>
            <a:ext cx="2738442" cy="400110"/>
          </a:xfrm>
          <a:prstGeom prst="rect">
            <a:avLst/>
          </a:prstGeom>
          <a:noFill/>
        </p:spPr>
        <p:txBody>
          <a:bodyPr wrap="none" rtlCol="0">
            <a:spAutoFit/>
          </a:bodyPr>
          <a:lstStyle/>
          <a:p>
            <a:r>
              <a:rPr lang="en-US" altLang="ja-JP" dirty="0">
                <a:solidFill>
                  <a:srgbClr val="005C2A"/>
                </a:solidFill>
                <a:latin typeface="+mj-lt"/>
              </a:rPr>
              <a:t>Inverse </a:t>
            </a:r>
            <a:r>
              <a:rPr lang="en-US" altLang="ja-JP" sz="2000" i="1" dirty="0">
                <a:solidFill>
                  <a:srgbClr val="005C2A"/>
                </a:solidFill>
                <a:latin typeface="+mj-lt"/>
                <a:sym typeface="Symbol" panose="05050102010706020507" pitchFamily="18" charset="2"/>
              </a:rPr>
              <a:t></a:t>
            </a:r>
            <a:r>
              <a:rPr lang="en-US" altLang="ja-JP" dirty="0">
                <a:solidFill>
                  <a:srgbClr val="005C2A"/>
                </a:solidFill>
                <a:latin typeface="+mj-lt"/>
                <a:sym typeface="Symbol" panose="05050102010706020507" pitchFamily="18" charset="2"/>
              </a:rPr>
              <a:t>(</a:t>
            </a:r>
            <a:r>
              <a:rPr lang="en-US" altLang="ja-JP" i="1" dirty="0">
                <a:solidFill>
                  <a:srgbClr val="005C2A"/>
                </a:solidFill>
                <a:latin typeface="+mj-lt"/>
                <a:sym typeface="Symbol" panose="05050102010706020507" pitchFamily="18" charset="2"/>
              </a:rPr>
              <a:t>T</a:t>
            </a:r>
            <a:r>
              <a:rPr lang="en-US" altLang="ja-JP" dirty="0">
                <a:solidFill>
                  <a:srgbClr val="005C2A"/>
                </a:solidFill>
                <a:latin typeface="+mj-lt"/>
                <a:sym typeface="Symbol" panose="05050102010706020507" pitchFamily="18" charset="2"/>
              </a:rPr>
              <a:t>) </a:t>
            </a:r>
            <a:r>
              <a:rPr lang="en-US" altLang="ja-JP" dirty="0">
                <a:solidFill>
                  <a:srgbClr val="005C2A"/>
                </a:solidFill>
                <a:latin typeface="+mj-lt"/>
              </a:rPr>
              <a:t>for polycrystals</a:t>
            </a:r>
            <a:endParaRPr kumimoji="1" lang="ja-JP" altLang="en-US" dirty="0">
              <a:solidFill>
                <a:srgbClr val="005C2A"/>
              </a:solidFill>
              <a:latin typeface="+mj-lt"/>
            </a:endParaRPr>
          </a:p>
        </p:txBody>
      </p:sp>
      <p:sp>
        <p:nvSpPr>
          <p:cNvPr id="20" name="正方形/長方形 19"/>
          <p:cNvSpPr/>
          <p:nvPr/>
        </p:nvSpPr>
        <p:spPr>
          <a:xfrm>
            <a:off x="8806147" y="3948387"/>
            <a:ext cx="1588897" cy="369332"/>
          </a:xfrm>
          <a:prstGeom prst="rect">
            <a:avLst/>
          </a:prstGeom>
        </p:spPr>
        <p:txBody>
          <a:bodyPr wrap="none">
            <a:spAutoFit/>
          </a:bodyPr>
          <a:lstStyle/>
          <a:p>
            <a:pPr algn="ctr">
              <a:defRPr/>
            </a:pPr>
            <a:r>
              <a:rPr lang="en-US" altLang="ja-JP" i="1" dirty="0">
                <a:latin typeface="Segoe UI" pitchFamily="34" charset="0"/>
                <a:ea typeface="Arial Unicode MS" pitchFamily="50" charset="-128"/>
                <a:cs typeface="Segoe UI" pitchFamily="34" charset="0"/>
              </a:rPr>
              <a:t>T</a:t>
            </a:r>
            <a:r>
              <a:rPr lang="en-US" altLang="ja-JP" baseline="-25000" dirty="0">
                <a:latin typeface="Segoe UI" pitchFamily="34" charset="0"/>
                <a:ea typeface="Arial Unicode MS" pitchFamily="50" charset="-128"/>
                <a:cs typeface="Segoe UI" pitchFamily="34" charset="0"/>
              </a:rPr>
              <a:t>K</a:t>
            </a:r>
            <a:r>
              <a:rPr lang="en-US" altLang="ja-JP" dirty="0">
                <a:latin typeface="Segoe UI" pitchFamily="34" charset="0"/>
                <a:ea typeface="Arial Unicode MS" pitchFamily="50" charset="-128"/>
                <a:cs typeface="Segoe UI" pitchFamily="34" charset="0"/>
              </a:rPr>
              <a:t>(K) = </a:t>
            </a:r>
            <a:r>
              <a:rPr lang="en-US" altLang="ja-JP" dirty="0">
                <a:latin typeface="Segoe UI" pitchFamily="34" charset="0"/>
                <a:cs typeface="Segoe UI" pitchFamily="34" charset="0"/>
              </a:rPr>
              <a:t>1.6</a:t>
            </a:r>
            <a:r>
              <a:rPr lang="en-US" altLang="ja-JP" i="1" dirty="0">
                <a:latin typeface="Segoe UI" pitchFamily="34" charset="0"/>
                <a:cs typeface="Segoe UI" pitchFamily="34" charset="0"/>
              </a:rPr>
              <a:t>T</a:t>
            </a:r>
            <a:r>
              <a:rPr lang="en-US" altLang="ja-JP" baseline="-25000" dirty="0">
                <a:latin typeface="Segoe UI" pitchFamily="34" charset="0"/>
                <a:cs typeface="Segoe UI" pitchFamily="34" charset="0"/>
              </a:rPr>
              <a:t>Sm</a:t>
            </a:r>
            <a:endParaRPr lang="ja-JP" altLang="en-US" dirty="0">
              <a:latin typeface="Segoe UI" pitchFamily="34" charset="0"/>
              <a:ea typeface="Arial Unicode MS" pitchFamily="50" charset="-128"/>
              <a:cs typeface="Segoe UI" pitchFamily="34" charset="0"/>
            </a:endParaRPr>
          </a:p>
        </p:txBody>
      </p:sp>
      <p:sp>
        <p:nvSpPr>
          <p:cNvPr id="8" name="TextBox 209">
            <a:extLst>
              <a:ext uri="{FF2B5EF4-FFF2-40B4-BE49-F238E27FC236}">
                <a16:creationId xmlns:a16="http://schemas.microsoft.com/office/drawing/2014/main" id="{16220280-7208-AE9A-2818-18E6D27C2759}"/>
              </a:ext>
            </a:extLst>
          </p:cNvPr>
          <p:cNvSpPr txBox="1"/>
          <p:nvPr/>
        </p:nvSpPr>
        <p:spPr>
          <a:xfrm>
            <a:off x="164792" y="39800"/>
            <a:ext cx="11938000" cy="646331"/>
          </a:xfrm>
          <a:prstGeom prst="rect">
            <a:avLst/>
          </a:prstGeom>
          <a:noFill/>
          <a:ln w="38100">
            <a:solidFill>
              <a:srgbClr val="0066CC"/>
            </a:solidFill>
          </a:ln>
        </p:spPr>
        <p:txBody>
          <a:bodyPr wrap="square" rtlCol="0">
            <a:spAutoFit/>
          </a:bodyPr>
          <a:lstStyle/>
          <a:p>
            <a:r>
              <a:rPr lang="en-GB" altLang="zh-CN" sz="3600" b="1" dirty="0" err="1">
                <a:solidFill>
                  <a:srgbClr val="FF0000"/>
                </a:solidFill>
                <a:latin typeface="Arial" pitchFamily="34" charset="0"/>
                <a:cs typeface="Arial" pitchFamily="34" charset="0"/>
              </a:rPr>
              <a:t>CeRhSn</a:t>
            </a:r>
            <a:r>
              <a:rPr lang="en-GB" altLang="zh-CN" sz="3600" b="1" dirty="0">
                <a:solidFill>
                  <a:srgbClr val="0066CC"/>
                </a:solidFill>
                <a:latin typeface="Arial" pitchFamily="34" charset="0"/>
                <a:cs typeface="Arial" pitchFamily="34" charset="0"/>
              </a:rPr>
              <a:t> </a:t>
            </a:r>
            <a:r>
              <a:rPr lang="en-GB" altLang="zh-CN" sz="3600" b="1" dirty="0">
                <a:solidFill>
                  <a:srgbClr val="0033CC"/>
                </a:solidFill>
                <a:latin typeface="Arial" pitchFamily="34" charset="0"/>
                <a:cs typeface="Arial" pitchFamily="34" charset="0"/>
              </a:rPr>
              <a:t>and </a:t>
            </a:r>
            <a:r>
              <a:rPr lang="en-GB" altLang="zh-CN" sz="3600" b="1" dirty="0" err="1">
                <a:solidFill>
                  <a:srgbClr val="0033CC"/>
                </a:solidFill>
                <a:latin typeface="Arial" pitchFamily="34" charset="0"/>
                <a:cs typeface="Arial" pitchFamily="34" charset="0"/>
              </a:rPr>
              <a:t>CeIrSn</a:t>
            </a:r>
            <a:r>
              <a:rPr lang="en-GB" altLang="zh-CN" sz="3600" b="1" dirty="0">
                <a:solidFill>
                  <a:srgbClr val="0033CC"/>
                </a:solidFill>
                <a:latin typeface="Arial" pitchFamily="34" charset="0"/>
                <a:cs typeface="Arial" pitchFamily="34" charset="0"/>
              </a:rPr>
              <a:t> in the valence fluctuation regime </a:t>
            </a:r>
          </a:p>
        </p:txBody>
      </p:sp>
      <p:pic>
        <p:nvPicPr>
          <p:cNvPr id="2" name="Picture 1">
            <a:extLst>
              <a:ext uri="{FF2B5EF4-FFF2-40B4-BE49-F238E27FC236}">
                <a16:creationId xmlns:a16="http://schemas.microsoft.com/office/drawing/2014/main" id="{DA4C4C37-F9A5-A1C4-7AD3-96058566229F}"/>
              </a:ext>
            </a:extLst>
          </p:cNvPr>
          <p:cNvPicPr>
            <a:picLocks noChangeAspect="1"/>
          </p:cNvPicPr>
          <p:nvPr/>
        </p:nvPicPr>
        <p:blipFill rotWithShape="1">
          <a:blip r:embed="rId6"/>
          <a:srcRect l="7892" t="2033" r="1240" b="2904"/>
          <a:stretch/>
        </p:blipFill>
        <p:spPr>
          <a:xfrm>
            <a:off x="4131396" y="1029366"/>
            <a:ext cx="2793753" cy="1798615"/>
          </a:xfrm>
          <a:prstGeom prst="rect">
            <a:avLst/>
          </a:prstGeom>
        </p:spPr>
      </p:pic>
      <p:sp>
        <p:nvSpPr>
          <p:cNvPr id="23" name="TextBox 22">
            <a:extLst>
              <a:ext uri="{FF2B5EF4-FFF2-40B4-BE49-F238E27FC236}">
                <a16:creationId xmlns:a16="http://schemas.microsoft.com/office/drawing/2014/main" id="{56C106B6-85B9-CCB0-6CB6-BBBAD9FF0137}"/>
              </a:ext>
            </a:extLst>
          </p:cNvPr>
          <p:cNvSpPr txBox="1"/>
          <p:nvPr/>
        </p:nvSpPr>
        <p:spPr>
          <a:xfrm>
            <a:off x="3764672" y="745307"/>
            <a:ext cx="3581400" cy="307777"/>
          </a:xfrm>
          <a:prstGeom prst="rect">
            <a:avLst/>
          </a:prstGeom>
          <a:noFill/>
        </p:spPr>
        <p:txBody>
          <a:bodyPr wrap="square">
            <a:spAutoFit/>
          </a:bodyPr>
          <a:lstStyle/>
          <a:p>
            <a:r>
              <a:rPr lang="en-US" sz="1400" b="1" i="0" dirty="0">
                <a:solidFill>
                  <a:srgbClr val="FF0000"/>
                </a:solidFill>
                <a:effectLst/>
                <a:latin typeface="Times New Roman" panose="02020603050405020304" pitchFamily="18" charset="0"/>
                <a:cs typeface="Times New Roman" panose="02020603050405020304" pitchFamily="18" charset="0"/>
              </a:rPr>
              <a:t>Undistorted </a:t>
            </a:r>
            <a:r>
              <a:rPr lang="en-US" sz="1400" b="1" i="0" dirty="0" err="1">
                <a:solidFill>
                  <a:srgbClr val="FF0000"/>
                </a:solidFill>
                <a:effectLst/>
                <a:latin typeface="Times New Roman" panose="02020603050405020304" pitchFamily="18" charset="0"/>
                <a:cs typeface="Times New Roman" panose="02020603050405020304" pitchFamily="18" charset="0"/>
              </a:rPr>
              <a:t>kagome</a:t>
            </a:r>
            <a:r>
              <a:rPr lang="en-US" sz="1400" b="1" i="0" dirty="0">
                <a:solidFill>
                  <a:srgbClr val="FF0000"/>
                </a:solidFill>
                <a:effectLst/>
                <a:latin typeface="Times New Roman" panose="02020603050405020304" pitchFamily="18" charset="0"/>
                <a:cs typeface="Times New Roman" panose="02020603050405020304" pitchFamily="18" charset="0"/>
              </a:rPr>
              <a:t> lattice for comparison</a:t>
            </a:r>
            <a:endParaRPr lang="en-IN" sz="1400" b="1" dirty="0">
              <a:solidFill>
                <a:srgbClr val="FF0000"/>
              </a:solidFill>
            </a:endParaRPr>
          </a:p>
        </p:txBody>
      </p:sp>
    </p:spTree>
    <p:extLst>
      <p:ext uri="{BB962C8B-B14F-4D97-AF65-F5344CB8AC3E}">
        <p14:creationId xmlns:p14="http://schemas.microsoft.com/office/powerpoint/2010/main" val="14833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91544" y="989172"/>
            <a:ext cx="7608908" cy="400110"/>
          </a:xfrm>
          <a:prstGeom prst="rect">
            <a:avLst/>
          </a:prstGeom>
        </p:spPr>
        <p:txBody>
          <a:bodyPr wrap="square">
            <a:spAutoFit/>
          </a:bodyPr>
          <a:lstStyle/>
          <a:p>
            <a:pPr algn="ctr"/>
            <a:r>
              <a:rPr lang="en-US" altLang="zh-CN" sz="2000" b="1" dirty="0">
                <a:latin typeface="微软雅黑" pitchFamily="34" charset="-122"/>
                <a:ea typeface="微软雅黑" pitchFamily="34" charset="-122"/>
              </a:rPr>
              <a:t>Non Fermi liquid behaviors in </a:t>
            </a:r>
            <a:r>
              <a:rPr lang="en-US" altLang="zh-CN" sz="2000" b="1" dirty="0" err="1">
                <a:latin typeface="Arial" panose="020B0604020202020204" pitchFamily="34" charset="0"/>
                <a:cs typeface="Arial" panose="020B0604020202020204" pitchFamily="34" charset="0"/>
              </a:rPr>
              <a:t>CeRhSn</a:t>
            </a:r>
            <a:r>
              <a:rPr lang="en-US" altLang="zh-CN" sz="2000" b="1" dirty="0">
                <a:latin typeface="Arial" panose="020B0604020202020204" pitchFamily="34" charset="0"/>
                <a:cs typeface="Arial" panose="020B0604020202020204" pitchFamily="34" charset="0"/>
              </a:rPr>
              <a:t>,</a:t>
            </a:r>
            <a:r>
              <a:rPr lang="en-US" altLang="zh-CN" sz="2000" b="1" dirty="0"/>
              <a:t> </a:t>
            </a:r>
          </a:p>
        </p:txBody>
      </p:sp>
      <p:sp>
        <p:nvSpPr>
          <p:cNvPr id="9" name="TextBox 8"/>
          <p:cNvSpPr txBox="1"/>
          <p:nvPr/>
        </p:nvSpPr>
        <p:spPr>
          <a:xfrm>
            <a:off x="1222376" y="1755791"/>
            <a:ext cx="2557110" cy="369332"/>
          </a:xfrm>
          <a:prstGeom prst="rect">
            <a:avLst/>
          </a:prstGeom>
          <a:noFill/>
        </p:spPr>
        <p:txBody>
          <a:bodyPr wrap="none" rtlCol="0">
            <a:spAutoFit/>
          </a:bodyPr>
          <a:lstStyle/>
          <a:p>
            <a:r>
              <a:rPr lang="en-US" altLang="zh-CN" dirty="0">
                <a:latin typeface="Arial" panose="020B0604020202020204" pitchFamily="34" charset="0"/>
                <a:ea typeface="微软雅黑" pitchFamily="34" charset="-122"/>
                <a:cs typeface="Arial" panose="020B0604020202020204" pitchFamily="34" charset="0"/>
              </a:rPr>
              <a:t>Magnetic susceptibility </a:t>
            </a:r>
            <a:endParaRPr lang="zh-CN" altLang="en-US" dirty="0">
              <a:latin typeface="Arial" panose="020B0604020202020204" pitchFamily="34" charset="0"/>
              <a:ea typeface="微软雅黑" pitchFamily="34" charset="-122"/>
              <a:cs typeface="Arial" panose="020B0604020202020204" pitchFamily="34" charset="0"/>
            </a:endParaRPr>
          </a:p>
        </p:txBody>
      </p:sp>
      <p:sp>
        <p:nvSpPr>
          <p:cNvPr id="10" name="TextBox 9"/>
          <p:cNvSpPr txBox="1"/>
          <p:nvPr/>
        </p:nvSpPr>
        <p:spPr>
          <a:xfrm>
            <a:off x="5125363" y="1828680"/>
            <a:ext cx="2198038" cy="369332"/>
          </a:xfrm>
          <a:prstGeom prst="rect">
            <a:avLst/>
          </a:prstGeom>
          <a:noFill/>
        </p:spPr>
        <p:txBody>
          <a:bodyPr wrap="none" rtlCol="0">
            <a:spAutoFit/>
          </a:bodyPr>
          <a:lstStyle/>
          <a:p>
            <a:r>
              <a:rPr lang="en-US" altLang="zh-CN" b="1" dirty="0">
                <a:solidFill>
                  <a:schemeClr val="accent1"/>
                </a:solidFill>
                <a:latin typeface="Arial" panose="020B0604020202020204" pitchFamily="34" charset="0"/>
                <a:ea typeface="微软雅黑" pitchFamily="34" charset="-122"/>
                <a:cs typeface="Arial" panose="020B0604020202020204" pitchFamily="34" charset="0"/>
              </a:rPr>
              <a:t> </a:t>
            </a:r>
            <a:r>
              <a:rPr lang="en-US" altLang="zh-CN" dirty="0">
                <a:latin typeface="Arial" panose="020B0604020202020204" pitchFamily="34" charset="0"/>
                <a:ea typeface="微软雅黑" pitchFamily="34" charset="-122"/>
                <a:cs typeface="Arial" panose="020B0604020202020204" pitchFamily="34" charset="0"/>
              </a:rPr>
              <a:t>Electrical resistivity</a:t>
            </a:r>
            <a:endParaRPr lang="zh-CN" altLang="en-US" dirty="0">
              <a:latin typeface="Arial" panose="020B0604020202020204" pitchFamily="34" charset="0"/>
              <a:ea typeface="微软雅黑" pitchFamily="34" charset="-122"/>
              <a:cs typeface="Arial" panose="020B0604020202020204" pitchFamily="34" charset="0"/>
            </a:endParaRPr>
          </a:p>
        </p:txBody>
      </p:sp>
      <p:sp>
        <p:nvSpPr>
          <p:cNvPr id="11" name="TextBox 10"/>
          <p:cNvSpPr txBox="1"/>
          <p:nvPr/>
        </p:nvSpPr>
        <p:spPr>
          <a:xfrm>
            <a:off x="8849163" y="1755791"/>
            <a:ext cx="1505540" cy="369332"/>
          </a:xfrm>
          <a:prstGeom prst="rect">
            <a:avLst/>
          </a:prstGeom>
          <a:noFill/>
        </p:spPr>
        <p:txBody>
          <a:bodyPr wrap="none" rtlCol="0">
            <a:spAutoFit/>
          </a:bodyPr>
          <a:lstStyle/>
          <a:p>
            <a:r>
              <a:rPr lang="en-US" altLang="zh-CN" dirty="0">
                <a:latin typeface="Arial" panose="020B0604020202020204" pitchFamily="34" charset="0"/>
                <a:ea typeface="微软雅黑" pitchFamily="34" charset="-122"/>
                <a:cs typeface="Arial" panose="020B0604020202020204" pitchFamily="34" charset="0"/>
              </a:rPr>
              <a:t>Specific heat</a:t>
            </a:r>
            <a:endParaRPr lang="zh-CN" altLang="en-US" dirty="0">
              <a:latin typeface="Arial" panose="020B0604020202020204" pitchFamily="34" charset="0"/>
              <a:ea typeface="微软雅黑" pitchFamily="34" charset="-122"/>
              <a:cs typeface="Arial" panose="020B0604020202020204" pitchFamily="34" charset="0"/>
            </a:endParaRPr>
          </a:p>
        </p:txBody>
      </p:sp>
      <p:sp>
        <p:nvSpPr>
          <p:cNvPr id="12" name="矩形 11"/>
          <p:cNvSpPr/>
          <p:nvPr/>
        </p:nvSpPr>
        <p:spPr>
          <a:xfrm>
            <a:off x="8541318" y="5214837"/>
            <a:ext cx="3123357" cy="1477328"/>
          </a:xfrm>
          <a:prstGeom prst="rect">
            <a:avLst/>
          </a:prstGeom>
        </p:spPr>
        <p:txBody>
          <a:bodyPr wrap="square">
            <a:spAutoFit/>
          </a:bodyPr>
          <a:lstStyle/>
          <a:p>
            <a:r>
              <a:rPr lang="en-US" altLang="zh-CN" i="1" dirty="0">
                <a:latin typeface="Arial" panose="020B0604020202020204" pitchFamily="34" charset="0"/>
                <a:ea typeface="微软雅黑" pitchFamily="34" charset="-122"/>
                <a:cs typeface="Arial" pitchFamily="34" charset="0"/>
              </a:rPr>
              <a:t>C</a:t>
            </a:r>
            <a:r>
              <a:rPr lang="en-US" altLang="zh-CN" dirty="0">
                <a:latin typeface="Arial" panose="020B0604020202020204" pitchFamily="34" charset="0"/>
                <a:ea typeface="微软雅黑" pitchFamily="34" charset="-122"/>
                <a:cs typeface="Arial" pitchFamily="34" charset="0"/>
              </a:rPr>
              <a:t>/</a:t>
            </a:r>
            <a:r>
              <a:rPr lang="en-US" altLang="zh-CN" i="1" dirty="0">
                <a:latin typeface="Arial" panose="020B0604020202020204" pitchFamily="34" charset="0"/>
                <a:ea typeface="微软雅黑" pitchFamily="34" charset="-122"/>
                <a:cs typeface="Arial" pitchFamily="34" charset="0"/>
              </a:rPr>
              <a:t>T </a:t>
            </a:r>
            <a:r>
              <a:rPr lang="en-US" altLang="zh-CN" dirty="0">
                <a:latin typeface="Arial" panose="020B0604020202020204" pitchFamily="34" charset="0"/>
                <a:cs typeface="Arial" pitchFamily="34" charset="0"/>
              </a:rPr>
              <a:t>∝</a:t>
            </a:r>
            <a:r>
              <a:rPr lang="en-GB" altLang="zh-CN" dirty="0">
                <a:latin typeface="Arial" panose="020B0604020202020204" pitchFamily="34" charset="0"/>
                <a:cs typeface="Arial" panose="020B0604020202020204" pitchFamily="34" charset="0"/>
                <a:sym typeface="Symbol" panose="05050102010706020507" pitchFamily="18" charset="2"/>
              </a:rPr>
              <a:t></a:t>
            </a:r>
            <a:r>
              <a:rPr lang="en-US" altLang="zh-CN" dirty="0">
                <a:latin typeface="Arial" panose="020B0604020202020204" pitchFamily="34" charset="0"/>
                <a:cs typeface="Arial" pitchFamily="34" charset="0"/>
              </a:rPr>
              <a:t>ln </a:t>
            </a:r>
            <a:r>
              <a:rPr lang="en-US" altLang="zh-CN" i="1" dirty="0">
                <a:latin typeface="Arial" panose="020B0604020202020204" pitchFamily="34" charset="0"/>
                <a:cs typeface="Arial" pitchFamily="34" charset="0"/>
              </a:rPr>
              <a:t>T </a:t>
            </a:r>
            <a:r>
              <a:rPr lang="en-US" altLang="zh-CN" dirty="0">
                <a:latin typeface="Arial" panose="020B0604020202020204" pitchFamily="34" charset="0"/>
                <a:cs typeface="Arial" pitchFamily="34" charset="0"/>
              </a:rPr>
              <a:t>and shows </a:t>
            </a:r>
            <a:r>
              <a:rPr lang="en-US" altLang="zh-CN" dirty="0">
                <a:latin typeface="Arial" panose="020B0604020202020204" pitchFamily="34" charset="0"/>
                <a:ea typeface="微软雅黑" pitchFamily="34" charset="-122"/>
                <a:cs typeface="Arial" pitchFamily="34" charset="0"/>
              </a:rPr>
              <a:t>saturation below 0.7 K</a:t>
            </a:r>
          </a:p>
          <a:p>
            <a:r>
              <a:rPr lang="en-US" altLang="ja-JP" dirty="0">
                <a:solidFill>
                  <a:srgbClr val="FF0000"/>
                </a:solidFill>
                <a:latin typeface="Arial" panose="020B0604020202020204" pitchFamily="34" charset="0"/>
                <a:cs typeface="Arial" panose="020B0604020202020204" pitchFamily="34" charset="0"/>
              </a:rPr>
              <a:t>not consistent with the</a:t>
            </a:r>
          </a:p>
          <a:p>
            <a:r>
              <a:rPr kumimoji="1" lang="en-US" altLang="ja-JP" dirty="0">
                <a:solidFill>
                  <a:srgbClr val="FF0000"/>
                </a:solidFill>
                <a:latin typeface="Arial" panose="020B0604020202020204" pitchFamily="34" charset="0"/>
                <a:cs typeface="Arial" panose="020B0604020202020204" pitchFamily="34" charset="0"/>
              </a:rPr>
              <a:t>NFL behaviors in </a:t>
            </a:r>
            <a:r>
              <a:rPr kumimoji="1" lang="en-US" altLang="ja-JP" b="1" i="1" dirty="0">
                <a:solidFill>
                  <a:srgbClr val="FF0000"/>
                </a:solidFill>
                <a:latin typeface="Symbol" panose="05050102010706020507" pitchFamily="18" charset="2"/>
                <a:cs typeface="Arial" panose="020B0604020202020204" pitchFamily="34" charset="0"/>
              </a:rPr>
              <a:t>r</a:t>
            </a:r>
            <a:r>
              <a:rPr kumimoji="1" lang="en-US" altLang="ja-JP" dirty="0">
                <a:solidFill>
                  <a:srgbClr val="FF0000"/>
                </a:solidFill>
                <a:latin typeface="Arial" panose="020B0604020202020204" pitchFamily="34" charset="0"/>
                <a:cs typeface="Arial" panose="020B0604020202020204" pitchFamily="34" charset="0"/>
              </a:rPr>
              <a:t> and </a:t>
            </a:r>
            <a:r>
              <a:rPr kumimoji="1" lang="en-US" altLang="ja-JP" b="1" i="1" dirty="0">
                <a:solidFill>
                  <a:srgbClr val="FF0000"/>
                </a:solidFill>
                <a:latin typeface="Symbol" panose="05050102010706020507" pitchFamily="18" charset="2"/>
                <a:cs typeface="Arial" panose="020B0604020202020204" pitchFamily="34" charset="0"/>
              </a:rPr>
              <a:t>c</a:t>
            </a:r>
            <a:endParaRPr kumimoji="1" lang="ja-JP" altLang="en-US" b="1" i="1" dirty="0">
              <a:solidFill>
                <a:srgbClr val="FF0000"/>
              </a:solidFill>
              <a:latin typeface="Symbol" panose="05050102010706020507" pitchFamily="18" charset="2"/>
              <a:cs typeface="Arial" panose="020B0604020202020204" pitchFamily="34" charset="0"/>
            </a:endParaRPr>
          </a:p>
          <a:p>
            <a:r>
              <a:rPr lang="en-US" altLang="zh-CN" dirty="0">
                <a:latin typeface="Arial" panose="020B0604020202020204" pitchFamily="34" charset="0"/>
                <a:ea typeface="微软雅黑" pitchFamily="34" charset="-122"/>
                <a:cs typeface="Arial" pitchFamily="34" charset="0"/>
              </a:rPr>
              <a:t>.</a:t>
            </a:r>
          </a:p>
        </p:txBody>
      </p:sp>
      <p:sp>
        <p:nvSpPr>
          <p:cNvPr id="13" name="TextBox 50"/>
          <p:cNvSpPr txBox="1"/>
          <p:nvPr/>
        </p:nvSpPr>
        <p:spPr>
          <a:xfrm>
            <a:off x="233679" y="135333"/>
            <a:ext cx="11698125" cy="646331"/>
          </a:xfrm>
          <a:prstGeom prst="rect">
            <a:avLst/>
          </a:prstGeom>
          <a:noFill/>
          <a:ln w="38100">
            <a:solidFill>
              <a:srgbClr val="0066CC"/>
            </a:solidFill>
          </a:ln>
        </p:spPr>
        <p:txBody>
          <a:bodyPr wrap="square" rtlCol="0">
            <a:spAutoFit/>
          </a:bodyPr>
          <a:lstStyle/>
          <a:p>
            <a:r>
              <a:rPr lang="en-US" altLang="zh-CN" sz="3600" b="1" dirty="0">
                <a:solidFill>
                  <a:srgbClr val="0033CC"/>
                </a:solidFill>
                <a:latin typeface="Arial" pitchFamily="34" charset="0"/>
                <a:cs typeface="Arial" pitchFamily="34" charset="0"/>
              </a:rPr>
              <a:t>Quantum criticality in Quasi-Kagome </a:t>
            </a:r>
            <a:r>
              <a:rPr lang="en-US" altLang="zh-CN" sz="3600" b="1" dirty="0" err="1">
                <a:solidFill>
                  <a:srgbClr val="0033CC"/>
                </a:solidFill>
                <a:latin typeface="Arial" pitchFamily="34" charset="0"/>
                <a:cs typeface="Arial" pitchFamily="34" charset="0"/>
              </a:rPr>
              <a:t>CeRhSn</a:t>
            </a:r>
            <a:endParaRPr lang="zh-CN" altLang="en-US" sz="3600" b="1" dirty="0">
              <a:solidFill>
                <a:srgbClr val="0033CC"/>
              </a:solidFill>
              <a:latin typeface="Arial" pitchFamily="34" charset="0"/>
              <a:cs typeface="Arial" pitchFamily="34" charset="0"/>
            </a:endParaRPr>
          </a:p>
        </p:txBody>
      </p:sp>
      <p:sp>
        <p:nvSpPr>
          <p:cNvPr id="14" name="矩形 13"/>
          <p:cNvSpPr/>
          <p:nvPr/>
        </p:nvSpPr>
        <p:spPr>
          <a:xfrm>
            <a:off x="745484" y="5471342"/>
            <a:ext cx="3092120" cy="646331"/>
          </a:xfrm>
          <a:prstGeom prst="rect">
            <a:avLst/>
          </a:prstGeom>
        </p:spPr>
        <p:txBody>
          <a:bodyPr wrap="square">
            <a:spAutoFit/>
          </a:bodyPr>
          <a:lstStyle/>
          <a:p>
            <a:pPr algn="just"/>
            <a:r>
              <a:rPr lang="en-US" b="1" dirty="0">
                <a:latin typeface="Arial" pitchFamily="34" charset="0"/>
                <a:ea typeface="微软雅黑" pitchFamily="34" charset="-122"/>
                <a:cs typeface="Arial" pitchFamily="34" charset="0"/>
              </a:rPr>
              <a:t> </a:t>
            </a:r>
            <a:r>
              <a:rPr lang="en-US" i="1" dirty="0">
                <a:latin typeface="Times New Roman" pitchFamily="18" charset="0"/>
                <a:cs typeface="Times New Roman" pitchFamily="18" charset="0"/>
              </a:rPr>
              <a:t>χ</a:t>
            </a:r>
            <a:r>
              <a:rPr lang="en-US" dirty="0">
                <a:latin typeface="Arial" pitchFamily="34" charset="0"/>
                <a:cs typeface="Arial" pitchFamily="34" charset="0"/>
              </a:rPr>
              <a:t>(</a:t>
            </a:r>
            <a:r>
              <a:rPr lang="en-US" i="1" dirty="0">
                <a:latin typeface="Arial" pitchFamily="34" charset="0"/>
                <a:cs typeface="Arial" pitchFamily="34" charset="0"/>
              </a:rPr>
              <a:t>T</a:t>
            </a:r>
            <a:r>
              <a:rPr lang="en-US" dirty="0">
                <a:latin typeface="Arial" pitchFamily="34" charset="0"/>
                <a:cs typeface="Arial" pitchFamily="34" charset="0"/>
              </a:rPr>
              <a:t>)</a:t>
            </a:r>
            <a:r>
              <a:rPr lang="en-GB" i="1" dirty="0">
                <a:latin typeface="Arial" pitchFamily="34" charset="0"/>
                <a:cs typeface="Arial" pitchFamily="34" charset="0"/>
              </a:rPr>
              <a:t> </a:t>
            </a:r>
            <a:r>
              <a:rPr lang="en-US" altLang="zh-CN" dirty="0">
                <a:latin typeface="Arial" pitchFamily="34" charset="0"/>
                <a:ea typeface="微软雅黑" pitchFamily="34" charset="-122"/>
                <a:cs typeface="Arial" pitchFamily="34" charset="0"/>
              </a:rPr>
              <a:t>shows a power-law </a:t>
            </a:r>
          </a:p>
          <a:p>
            <a:pPr algn="just"/>
            <a:r>
              <a:rPr lang="en-US" altLang="zh-CN" dirty="0">
                <a:latin typeface="Arial" pitchFamily="34" charset="0"/>
                <a:ea typeface="微软雅黑" pitchFamily="34" charset="-122"/>
                <a:cs typeface="Arial" pitchFamily="34" charset="0"/>
              </a:rPr>
              <a:t> behavior </a:t>
            </a:r>
            <a:r>
              <a:rPr lang="en-US" altLang="zh-CN" i="1" dirty="0">
                <a:latin typeface="Arial" pitchFamily="34" charset="0"/>
                <a:ea typeface="微软雅黑" pitchFamily="34" charset="-122"/>
                <a:cs typeface="Arial" pitchFamily="34" charset="0"/>
              </a:rPr>
              <a:t>T </a:t>
            </a:r>
            <a:r>
              <a:rPr lang="en-US" altLang="zh-CN" baseline="50000" dirty="0">
                <a:latin typeface="Arial" pitchFamily="34" charset="0"/>
                <a:ea typeface="微软雅黑" pitchFamily="34" charset="-122"/>
                <a:cs typeface="Arial" pitchFamily="34" charset="0"/>
              </a:rPr>
              <a:t>–n </a:t>
            </a:r>
            <a:r>
              <a:rPr lang="en-US" altLang="zh-CN" dirty="0">
                <a:latin typeface="Arial" pitchFamily="34" charset="0"/>
                <a:ea typeface="微软雅黑" pitchFamily="34" charset="-122"/>
                <a:cs typeface="Arial" pitchFamily="34" charset="0"/>
              </a:rPr>
              <a:t>(n =1.1, </a:t>
            </a:r>
            <a:r>
              <a:rPr lang="en-US" altLang="zh-CN" i="1" dirty="0">
                <a:latin typeface="Arial" pitchFamily="34" charset="0"/>
                <a:ea typeface="微软雅黑" pitchFamily="34" charset="-122"/>
                <a:cs typeface="Arial" pitchFamily="34" charset="0"/>
              </a:rPr>
              <a:t>B</a:t>
            </a:r>
            <a:r>
              <a:rPr lang="en-US" altLang="zh-CN" dirty="0">
                <a:latin typeface="Arial" pitchFamily="34" charset="0"/>
                <a:ea typeface="微软雅黑" pitchFamily="34" charset="-122"/>
                <a:cs typeface="Arial" pitchFamily="34" charset="0"/>
              </a:rPr>
              <a:t> // </a:t>
            </a:r>
            <a:r>
              <a:rPr lang="en-US" altLang="zh-CN" i="1" dirty="0">
                <a:latin typeface="Arial" pitchFamily="34" charset="0"/>
                <a:ea typeface="微软雅黑" pitchFamily="34" charset="-122"/>
                <a:cs typeface="Arial" pitchFamily="34" charset="0"/>
              </a:rPr>
              <a:t>c</a:t>
            </a:r>
            <a:r>
              <a:rPr lang="en-US" altLang="zh-CN" dirty="0">
                <a:latin typeface="Arial" pitchFamily="34" charset="0"/>
                <a:ea typeface="微软雅黑" pitchFamily="34" charset="-122"/>
                <a:cs typeface="Arial" pitchFamily="34" charset="0"/>
              </a:rPr>
              <a:t>).</a:t>
            </a:r>
          </a:p>
        </p:txBody>
      </p:sp>
      <p:sp>
        <p:nvSpPr>
          <p:cNvPr id="15" name="矩形 14"/>
          <p:cNvSpPr/>
          <p:nvPr/>
        </p:nvSpPr>
        <p:spPr>
          <a:xfrm>
            <a:off x="4514553" y="5794508"/>
            <a:ext cx="3378473" cy="369332"/>
          </a:xfrm>
          <a:prstGeom prst="rect">
            <a:avLst/>
          </a:prstGeom>
        </p:spPr>
        <p:txBody>
          <a:bodyPr wrap="square">
            <a:spAutoFit/>
          </a:bodyPr>
          <a:lstStyle/>
          <a:p>
            <a:pPr algn="just"/>
            <a:r>
              <a:rPr lang="en-US" i="1" dirty="0"/>
              <a:t>ρ</a:t>
            </a:r>
            <a:r>
              <a:rPr lang="en-US" dirty="0">
                <a:latin typeface="Arial" pitchFamily="34" charset="0"/>
                <a:cs typeface="Arial" pitchFamily="34" charset="0"/>
              </a:rPr>
              <a:t>(</a:t>
            </a:r>
            <a:r>
              <a:rPr lang="en-US" i="1" dirty="0">
                <a:latin typeface="Arial" pitchFamily="34" charset="0"/>
                <a:cs typeface="Arial" pitchFamily="34" charset="0"/>
              </a:rPr>
              <a:t>T</a:t>
            </a:r>
            <a:r>
              <a:rPr lang="en-US" dirty="0">
                <a:latin typeface="Arial" pitchFamily="34" charset="0"/>
                <a:cs typeface="Arial" pitchFamily="34" charset="0"/>
              </a:rPr>
              <a:t>)</a:t>
            </a:r>
            <a:r>
              <a:rPr lang="en-US" altLang="zh-CN" i="1" dirty="0">
                <a:latin typeface="Calibri"/>
                <a:ea typeface="微软雅黑" pitchFamily="34" charset="-122"/>
                <a:cs typeface="Calibri"/>
              </a:rPr>
              <a:t> </a:t>
            </a:r>
            <a:r>
              <a:rPr lang="en-US" altLang="zh-CN" dirty="0">
                <a:latin typeface="Arial" pitchFamily="34" charset="0"/>
                <a:ea typeface="微软雅黑" pitchFamily="34" charset="-122"/>
                <a:cs typeface="Arial" pitchFamily="34" charset="0"/>
              </a:rPr>
              <a:t>decreases with </a:t>
            </a:r>
            <a:r>
              <a:rPr lang="en-US" i="1" dirty="0">
                <a:latin typeface="Arial" pitchFamily="34" charset="0"/>
                <a:cs typeface="Arial" pitchFamily="34" charset="0"/>
              </a:rPr>
              <a:t>T </a:t>
            </a:r>
            <a:r>
              <a:rPr lang="en-US" baseline="50000" dirty="0">
                <a:latin typeface="Arial" pitchFamily="34" charset="0"/>
                <a:cs typeface="Arial" pitchFamily="34" charset="0"/>
              </a:rPr>
              <a:t>n</a:t>
            </a:r>
            <a:r>
              <a:rPr lang="en-US" altLang="zh-CN" dirty="0">
                <a:latin typeface="Arial" pitchFamily="34" charset="0"/>
                <a:ea typeface="微软雅黑" pitchFamily="34" charset="-122"/>
                <a:cs typeface="Arial" pitchFamily="34" charset="0"/>
              </a:rPr>
              <a:t>(n ≤ 1.5)</a:t>
            </a:r>
          </a:p>
        </p:txBody>
      </p:sp>
      <p:sp>
        <p:nvSpPr>
          <p:cNvPr id="3" name="矩形 2"/>
          <p:cNvSpPr/>
          <p:nvPr/>
        </p:nvSpPr>
        <p:spPr>
          <a:xfrm>
            <a:off x="4198051" y="1397913"/>
            <a:ext cx="3814955"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M. S. Kim et al. 2003 Phys. Rev. B </a:t>
            </a:r>
            <a:r>
              <a:rPr lang="en-US" altLang="zh-CN" sz="1400" b="1" dirty="0">
                <a:latin typeface="Arial" panose="020B0604020202020204" pitchFamily="34" charset="0"/>
                <a:cs typeface="Arial" panose="020B0604020202020204" pitchFamily="34" charset="0"/>
              </a:rPr>
              <a:t>68</a:t>
            </a:r>
            <a:r>
              <a:rPr lang="en-US" altLang="zh-CN" sz="1400" dirty="0">
                <a:latin typeface="Arial" panose="020B0604020202020204" pitchFamily="34" charset="0"/>
                <a:cs typeface="Arial" panose="020B0604020202020204" pitchFamily="34" charset="0"/>
              </a:rPr>
              <a:t> 054416</a:t>
            </a:r>
            <a:endParaRPr lang="zh-CN" altLang="en-US" sz="1400" dirty="0">
              <a:latin typeface="Arial" panose="020B0604020202020204" pitchFamily="34" charset="0"/>
              <a:cs typeface="Arial" panose="020B0604020202020204" pitchFamily="34" charset="0"/>
            </a:endParaRPr>
          </a:p>
        </p:txBody>
      </p:sp>
      <p:pic>
        <p:nvPicPr>
          <p:cNvPr id="17" name="Picture 4" descr="D:\preparing paper\Theisis\Thesis2\Thesis_presentation\Figures\CeRhSnChi1.eps"/>
          <p:cNvPicPr>
            <a:picLocks noChangeAspect="1" noChangeArrowheads="1"/>
          </p:cNvPicPr>
          <p:nvPr/>
        </p:nvPicPr>
        <p:blipFill>
          <a:blip r:embed="rId3" cstate="print">
            <a:extLst>
              <a:ext uri="{28A0092B-C50C-407E-A947-70E740481C1C}">
                <a14:useLocalDpi xmlns:a14="http://schemas.microsoft.com/office/drawing/2010/main" val="0"/>
              </a:ext>
            </a:extLst>
          </a:blip>
          <a:srcRect l="9509" t="9599" r="13362" b="43562"/>
          <a:stretch>
            <a:fillRect/>
          </a:stretch>
        </p:blipFill>
        <p:spPr bwMode="auto">
          <a:xfrm>
            <a:off x="400437" y="2178351"/>
            <a:ext cx="3667436" cy="3186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reparing paper\Theisis\Thesis2\Thesis_presentation\Figures\CeRhSnRho2.eps"/>
          <p:cNvPicPr>
            <a:picLocks noChangeAspect="1" noChangeArrowheads="1"/>
          </p:cNvPicPr>
          <p:nvPr/>
        </p:nvPicPr>
        <p:blipFill>
          <a:blip r:embed="rId4" cstate="print">
            <a:extLst>
              <a:ext uri="{28A0092B-C50C-407E-A947-70E740481C1C}">
                <a14:useLocalDpi xmlns:a14="http://schemas.microsoft.com/office/drawing/2010/main" val="0"/>
              </a:ext>
            </a:extLst>
          </a:blip>
          <a:srcRect l="2113" t="8122" r="4909" b="20259"/>
          <a:stretch>
            <a:fillRect/>
          </a:stretch>
        </p:blipFill>
        <p:spPr bwMode="auto">
          <a:xfrm>
            <a:off x="4637497" y="2178351"/>
            <a:ext cx="31083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preparing paper\Theisis\Thesis2\Thesis_presentation\Figures\fig411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025" y="2178351"/>
            <a:ext cx="3417817" cy="275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13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TotalTime>
  <Words>3854</Words>
  <Application>Microsoft Office PowerPoint</Application>
  <PresentationFormat>Widescreen</PresentationFormat>
  <Paragraphs>416</Paragraphs>
  <Slides>39</Slides>
  <Notes>23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微软雅黑</vt:lpstr>
      <vt:lpstr>Yu Mincho Light</vt:lpstr>
      <vt:lpstr>-apple-system</vt:lpstr>
      <vt:lpstr>Arial</vt:lpstr>
      <vt:lpstr>Calibri</vt:lpstr>
      <vt:lpstr>Calibri Light</vt:lpstr>
      <vt:lpstr>Cambria Math</vt:lpstr>
      <vt:lpstr>Google Sans</vt:lpstr>
      <vt:lpstr>Open Sans</vt:lpstr>
      <vt:lpstr>Roboto</vt:lpstr>
      <vt:lpstr>Segoe UI</vt:lpstr>
      <vt:lpstr>Segoe UI </vt:lpstr>
      <vt:lpstr>Segoe UI Semibold</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Adroja, Devashibhai (STFC,RAL,ISIS)</dc:creator>
  <cp:lastModifiedBy>devashibhai adroja</cp:lastModifiedBy>
  <cp:revision>149</cp:revision>
  <dcterms:created xsi:type="dcterms:W3CDTF">2022-07-14T09:00:06Z</dcterms:created>
  <dcterms:modified xsi:type="dcterms:W3CDTF">2025-01-10T05:46:13Z</dcterms:modified>
</cp:coreProperties>
</file>