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949381" y="303736"/>
            <a:ext cx="16680657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0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xfrm>
            <a:off x="3851671" y="3268265"/>
            <a:ext cx="16680658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/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ctr" defTabSz="1828800">
              <a:lnSpc>
                <a:spcPct val="100000"/>
              </a:lnSpc>
              <a:defRPr b="0" spc="0" sz="8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17982282" y="12490450"/>
            <a:ext cx="611436" cy="597967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1168400"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8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125"/>
          <p:cNvSpPr/>
          <p:nvPr/>
        </p:nvSpPr>
        <p:spPr>
          <a:xfrm>
            <a:off x="3958828" y="2768204"/>
            <a:ext cx="16466344" cy="17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4292" tIns="64292" rIns="64292" bIns="64292"/>
          <a:lstStyle/>
          <a:p>
            <a:pPr defTabSz="821531">
              <a:defRPr sz="5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207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20329148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4826000" y="355600"/>
            <a:ext cx="14732000" cy="3429000"/>
          </a:xfrm>
          <a:prstGeom prst="rect">
            <a:avLst/>
          </a:prstGeom>
        </p:spPr>
        <p:txBody>
          <a:bodyPr lIns="76200" tIns="76200" rIns="76200" bIns="76200" anchor="ctr">
            <a:noAutofit/>
          </a:bodyPr>
          <a:lstStyle>
            <a:lvl1pPr algn="ctr" defTabSz="812800">
              <a:lnSpc>
                <a:spcPct val="100000"/>
              </a:lnSpc>
              <a:defRPr b="0" spc="0" sz="1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1944350" y="13055600"/>
            <a:ext cx="469901" cy="508000"/>
          </a:xfrm>
          <a:prstGeom prst="rect">
            <a:avLst/>
          </a:prstGeom>
        </p:spPr>
        <p:txBody>
          <a:bodyPr lIns="76200" tIns="76200" rIns="76200" bIns="76200"/>
          <a:lstStyle>
            <a:lvl1pPr defTabSz="8128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hyperlink" Target="http://images.google.ca/imgres?imgurl=http://www.phys.ufl.edu/~pjh/research/dwave1.jpg&amp;imgrefurl=http://www.phys.ufl.edu/~pjh/research/disorder.html&amp;h=512&amp;w=512&amp;sz=55&amp;hl=en&amp;start=13&amp;um=1&amp;tbnid=lJZ8IqNcOx9x9M:&amp;tbnh=131&amp;tbnw=131&amp;prev=/images?q=d-wave&amp;um=1&amp;hl=en&amp;sa=N" TargetMode="External"/><Relationship Id="rId7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tif"/><Relationship Id="rId3" Type="http://schemas.openxmlformats.org/officeDocument/2006/relationships/image" Target="../media/image10.tif"/><Relationship Id="rId4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11.tif"/><Relationship Id="rId4" Type="http://schemas.openxmlformats.org/officeDocument/2006/relationships/image" Target="../media/image12.tif"/><Relationship Id="rId5" Type="http://schemas.openxmlformats.org/officeDocument/2006/relationships/image" Target="../media/image13.tif"/><Relationship Id="rId6" Type="http://schemas.openxmlformats.org/officeDocument/2006/relationships/image" Target="../media/image14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0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tif"/><Relationship Id="rId3" Type="http://schemas.openxmlformats.org/officeDocument/2006/relationships/image" Target="../media/image4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tif"/><Relationship Id="rId6" Type="http://schemas.openxmlformats.org/officeDocument/2006/relationships/image" Target="../media/image20.tif"/><Relationship Id="rId7" Type="http://schemas.openxmlformats.org/officeDocument/2006/relationships/image" Target="../media/image2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15.jpeg"/><Relationship Id="rId4" Type="http://schemas.openxmlformats.org/officeDocument/2006/relationships/image" Target="../media/image26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7.tif"/><Relationship Id="rId4" Type="http://schemas.openxmlformats.org/officeDocument/2006/relationships/image" Target="../media/image28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Relationship Id="rId3" Type="http://schemas.openxmlformats.org/officeDocument/2006/relationships/image" Target="../media/image16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30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1.tif"/><Relationship Id="rId3" Type="http://schemas.openxmlformats.org/officeDocument/2006/relationships/image" Target="../media/image67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tif"/><Relationship Id="rId3" Type="http://schemas.openxmlformats.org/officeDocument/2006/relationships/image" Target="../media/image3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.tif"/><Relationship Id="rId4" Type="http://schemas.openxmlformats.org/officeDocument/2006/relationships/image" Target="../media/image10.png"/><Relationship Id="rId5" Type="http://schemas.openxmlformats.org/officeDocument/2006/relationships/image" Target="../media/image2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69.pn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jpeg"/><Relationship Id="rId3" Type="http://schemas.openxmlformats.org/officeDocument/2006/relationships/image" Target="../media/image70.png"/><Relationship Id="rId4" Type="http://schemas.openxmlformats.org/officeDocument/2006/relationships/image" Target="../media/image25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6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.tif"/><Relationship Id="rId4" Type="http://schemas.openxmlformats.org/officeDocument/2006/relationships/hyperlink" Target="http://images.google.ca/imgres?imgurl=http://www.phys.ufl.edu/~pjh/research/dwave1.jpg&amp;imgrefurl=http://www.phys.ufl.edu/~pjh/research/disorder.html&amp;h=512&amp;w=512&amp;sz=55&amp;hl=en&amp;start=13&amp;um=1&amp;tbnid=lJZ8IqNcOx9x9M:&amp;tbnh=131&amp;tbnw=131&amp;prev=/images?q=d-wave&amp;um=1&amp;hl=en&amp;sa=N" TargetMode="External"/><Relationship Id="rId5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earching for Broken Symmetries in Superconductors with Muons"/>
          <p:cNvSpPr txBox="1"/>
          <p:nvPr>
            <p:ph type="title"/>
          </p:nvPr>
        </p:nvSpPr>
        <p:spPr>
          <a:xfrm>
            <a:off x="644387" y="595306"/>
            <a:ext cx="9779001" cy="5882274"/>
          </a:xfrm>
          <a:prstGeom prst="rect">
            <a:avLst/>
          </a:prstGeom>
        </p:spPr>
        <p:txBody>
          <a:bodyPr anchor="t"/>
          <a:lstStyle/>
          <a:p>
            <a:pPr lvl="1"/>
            <a:r>
              <a:t>Searching for Broken Symmetries in Superconductors with Muons</a:t>
            </a:r>
          </a:p>
        </p:txBody>
      </p:sp>
      <p:sp>
        <p:nvSpPr>
          <p:cNvPr id="234" name="Graeme Luke…"/>
          <p:cNvSpPr txBox="1"/>
          <p:nvPr>
            <p:ph type="body" sz="quarter" idx="1"/>
          </p:nvPr>
        </p:nvSpPr>
        <p:spPr>
          <a:xfrm>
            <a:off x="1206500" y="7060576"/>
            <a:ext cx="10115745" cy="5385424"/>
          </a:xfrm>
          <a:prstGeom prst="rect">
            <a:avLst/>
          </a:prstGeom>
        </p:spPr>
        <p:txBody>
          <a:bodyPr/>
          <a:lstStyle/>
          <a:p>
            <a:pPr/>
            <a:r>
              <a:t>Graeme Luke</a:t>
            </a:r>
          </a:p>
          <a:p>
            <a:pPr/>
            <a:r>
              <a:t>Dept. of Physics &amp; Astronomy</a:t>
            </a:r>
          </a:p>
          <a:p>
            <a:pPr/>
            <a:r>
              <a:t>McMaster University</a:t>
            </a:r>
          </a:p>
        </p:txBody>
      </p:sp>
      <p:pic>
        <p:nvPicPr>
          <p:cNvPr id="235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8966" y="-380321"/>
            <a:ext cx="14530110" cy="918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365" y="12044415"/>
            <a:ext cx="24638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33093" y="12101565"/>
            <a:ext cx="3530601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344820" y="12648387"/>
            <a:ext cx="1378114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73472" y="11886233"/>
            <a:ext cx="2312584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530467" y="12676157"/>
            <a:ext cx="3087973" cy="528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1"/>
          <p:cNvSpPr txBox="1"/>
          <p:nvPr>
            <p:ph type="title"/>
          </p:nvPr>
        </p:nvSpPr>
        <p:spPr>
          <a:xfrm>
            <a:off x="1676400" y="730250"/>
            <a:ext cx="21031200" cy="1222119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pPr/>
            <a:r>
              <a:t>Pairing Symmetry – Penetration Depth</a:t>
            </a:r>
          </a:p>
        </p:txBody>
      </p:sp>
      <p:pic>
        <p:nvPicPr>
          <p:cNvPr id="3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707" y="2274672"/>
            <a:ext cx="14234249" cy="2544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8204" y="2593545"/>
            <a:ext cx="7519087" cy="6192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6705" y="5141438"/>
            <a:ext cx="6773124" cy="5213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32011" y="5397500"/>
            <a:ext cx="8146193" cy="64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xtBox 6"/>
          <p:cNvSpPr txBox="1"/>
          <p:nvPr/>
        </p:nvSpPr>
        <p:spPr>
          <a:xfrm>
            <a:off x="9087158" y="12247085"/>
            <a:ext cx="5651938" cy="64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𝜆(0) from 𝜇SR measurements</a:t>
            </a:r>
          </a:p>
        </p:txBody>
      </p:sp>
      <p:pic>
        <p:nvPicPr>
          <p:cNvPr id="305" name="Picture 4" descr="Picture 4">
            <a:hlinkClick r:id="rId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50364" y="9205087"/>
            <a:ext cx="3457575" cy="3457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Unconventional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Unconventional Superconductivity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717" y="2711254"/>
            <a:ext cx="5507586" cy="829349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rappmann, Lohneysen, and Taillefer, (1991)"/>
          <p:cNvSpPr txBox="1"/>
          <p:nvPr/>
        </p:nvSpPr>
        <p:spPr>
          <a:xfrm>
            <a:off x="1899773" y="11046635"/>
            <a:ext cx="5580203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Trappmann, Lohneysen, and Taillefer, (1991)</a:t>
            </a: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8982" y="2871325"/>
            <a:ext cx="5707916" cy="446580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denwalla et al., (1990)"/>
          <p:cNvSpPr txBox="1"/>
          <p:nvPr/>
        </p:nvSpPr>
        <p:spPr>
          <a:xfrm>
            <a:off x="11251597" y="3359361"/>
            <a:ext cx="3001900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Adenwalla </a:t>
            </a:r>
            <a:r>
              <a:rPr i="1"/>
              <a:t>et al</a:t>
            </a:r>
            <a:r>
              <a:t>., (1990)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51780" y="407119"/>
            <a:ext cx="5091791" cy="476446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Trappmann, Lohneysen, and Taillefer, (1992)"/>
          <p:cNvSpPr txBox="1"/>
          <p:nvPr/>
        </p:nvSpPr>
        <p:spPr>
          <a:xfrm>
            <a:off x="18113426" y="5194670"/>
            <a:ext cx="5580203" cy="43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Trappmann, Lohneysen, and Taillefer, (1992)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2062" y="7413492"/>
            <a:ext cx="7441756" cy="522404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uke et al., PRL 72, 1466 (1993)."/>
          <p:cNvSpPr txBox="1"/>
          <p:nvPr/>
        </p:nvSpPr>
        <p:spPr>
          <a:xfrm>
            <a:off x="11097975" y="12726761"/>
            <a:ext cx="4193236" cy="46207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Luke </a:t>
            </a:r>
            <a:r>
              <a:rPr i="1"/>
              <a:t>et al</a:t>
            </a:r>
            <a:r>
              <a:t>., PRL 72, 1466 (1993).</a:t>
            </a:r>
          </a:p>
        </p:txBody>
      </p:sp>
      <p:pic>
        <p:nvPicPr>
          <p:cNvPr id="31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97650" y="5810777"/>
            <a:ext cx="5707858" cy="790082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Multiple SC phases vs. B, P"/>
          <p:cNvSpPr txBox="1"/>
          <p:nvPr/>
        </p:nvSpPr>
        <p:spPr>
          <a:xfrm>
            <a:off x="515763" y="12261104"/>
            <a:ext cx="7742937" cy="87193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Multiple SC phases vs. B, P</a:t>
            </a:r>
          </a:p>
        </p:txBody>
      </p:sp>
      <p:sp>
        <p:nvSpPr>
          <p:cNvPr id="318" name="ultrasound"/>
          <p:cNvSpPr txBox="1"/>
          <p:nvPr/>
        </p:nvSpPr>
        <p:spPr>
          <a:xfrm>
            <a:off x="12074828" y="3924954"/>
            <a:ext cx="155966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ultrasound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outes to Unconventional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Routes to Unconventional Superconductivity</a:t>
            </a:r>
          </a:p>
        </p:txBody>
      </p:sp>
      <p:sp>
        <p:nvSpPr>
          <p:cNvPr id="321" name="Conventional SC (BCS): electron phonon interaction overcomes Coulomb repulsion via retardation.…"/>
          <p:cNvSpPr txBox="1"/>
          <p:nvPr>
            <p:ph type="body" idx="1"/>
          </p:nvPr>
        </p:nvSpPr>
        <p:spPr>
          <a:xfrm>
            <a:off x="1206500" y="2729994"/>
            <a:ext cx="21971000" cy="10814376"/>
          </a:xfrm>
          <a:prstGeom prst="rect">
            <a:avLst/>
          </a:prstGeom>
        </p:spPr>
        <p:txBody>
          <a:bodyPr/>
          <a:lstStyle/>
          <a:p>
            <a:pPr/>
            <a:r>
              <a:t>Conventional SC (BCS): electron phonon interaction overcomes Coulomb repulsion via retardation.</a:t>
            </a:r>
          </a:p>
          <a:p>
            <a:pPr/>
            <a:r>
              <a:t>Strongly correlated metals, electrons retain more localized character (Coulomb &gt; electron-phonon): retardation less effective.</a:t>
            </a:r>
          </a:p>
          <a:p>
            <a:pPr lvl="1"/>
            <a:r>
              <a:t>Other interactions (eg. spin fluctuations)</a:t>
            </a:r>
          </a:p>
          <a:p>
            <a:pPr lvl="1"/>
            <a:r>
              <a:t>Superconductivity near magnetic quantum critical point.</a:t>
            </a:r>
          </a:p>
          <a:p>
            <a:pPr/>
            <a:r>
              <a:t>Role of crystal structure, such as presence/absence of inversion symmetry.</a:t>
            </a:r>
          </a:p>
          <a:p>
            <a:pPr lvl="1"/>
            <a:r>
              <a:t>ASOC gives mixture of spin-singlet/spin-triplet pairs, with possibility of broken TRS, gap nodes, multiple gaps.</a:t>
            </a:r>
          </a:p>
          <a:p>
            <a:pPr/>
            <a:r>
              <a:t>Topologically non-trivial bands hosting SC.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arwin.png" descr="garwin.png"/>
          <p:cNvPicPr>
            <a:picLocks noChangeAspect="0"/>
          </p:cNvPicPr>
          <p:nvPr/>
        </p:nvPicPr>
        <p:blipFill>
          <a:blip r:embed="rId2">
            <a:extLst/>
          </a:blip>
          <a:srcRect l="5879" t="7608" r="7409" b="7608"/>
          <a:stretch>
            <a:fillRect/>
          </a:stretch>
        </p:blipFill>
        <p:spPr>
          <a:xfrm>
            <a:off x="3841750" y="457200"/>
            <a:ext cx="10029825" cy="132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friedman_telegdi.png" descr="friedman_telegdi.png"/>
          <p:cNvPicPr>
            <a:picLocks noChangeAspect="0"/>
          </p:cNvPicPr>
          <p:nvPr/>
        </p:nvPicPr>
        <p:blipFill>
          <a:blip r:embed="rId3">
            <a:extLst/>
          </a:blip>
          <a:srcRect l="49656" t="6097" r="7485" b="6097"/>
          <a:stretch>
            <a:fillRect/>
          </a:stretch>
        </p:blipFill>
        <p:spPr>
          <a:xfrm>
            <a:off x="14478000" y="0"/>
            <a:ext cx="5118100" cy="1417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ion → Muon → e+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Pion → Muon → e</a:t>
            </a:r>
            <a:r>
              <a:rPr baseline="31999"/>
              <a:t>+</a:t>
            </a:r>
          </a:p>
        </p:txBody>
      </p:sp>
      <p:pic>
        <p:nvPicPr>
          <p:cNvPr id="327" name="Pion-Muon-Production.tiff" descr="Pion-Muon-Production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517" y="3692106"/>
            <a:ext cx="8592222" cy="594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ecay_prev.tiff" descr="decay_prev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0137" y="7808550"/>
            <a:ext cx="5454232" cy="5330949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π+μ++νμ   (26ns)"/>
          <p:cNvSpPr txBox="1"/>
          <p:nvPr/>
        </p:nvSpPr>
        <p:spPr>
          <a:xfrm>
            <a:off x="4478192" y="10784107"/>
            <a:ext cx="4541165" cy="92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81279" algn="l" defTabSz="1828800">
              <a:spcBef>
                <a:spcPts val="24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6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baseline="30956" sz="4600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Wingdings 3"/>
                <a:ea typeface="Wingdings 3"/>
                <a:cs typeface="Wingdings 3"/>
                <a:sym typeface="Wingdings 3"/>
              </a:rPr>
              <a:t>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baseline="30956" sz="4600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+n</a:t>
            </a:r>
            <a:r>
              <a:rPr baseline="-15913"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   (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26ns)</a:t>
            </a:r>
          </a:p>
        </p:txBody>
      </p:sp>
      <p:sp>
        <p:nvSpPr>
          <p:cNvPr id="330" name="μ+e++νe+νμ  (2.2μs)"/>
          <p:cNvSpPr txBox="1"/>
          <p:nvPr/>
        </p:nvSpPr>
        <p:spPr>
          <a:xfrm>
            <a:off x="14752243" y="5918253"/>
            <a:ext cx="5248404" cy="92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81279" algn="l" defTabSz="1828800">
              <a:spcBef>
                <a:spcPts val="24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baseline="30956" sz="4600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Wingdings 3"/>
                <a:ea typeface="Wingdings 3"/>
                <a:cs typeface="Wingdings 3"/>
                <a:sym typeface="Wingdings 3"/>
              </a:rPr>
              <a:t>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aseline="30956" sz="46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baseline="-15913" sz="46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baseline="-15913" sz="4600">
                <a:latin typeface="Symbol"/>
                <a:ea typeface="Symbol"/>
                <a:cs typeface="Symbol"/>
                <a:sym typeface="Symbol"/>
              </a:rPr>
              <a:t>m  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(2.2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s)</a:t>
            </a:r>
          </a:p>
        </p:txBody>
      </p:sp>
      <p:sp>
        <p:nvSpPr>
          <p:cNvPr id="331" name="&lt;a&gt; = 1/3"/>
          <p:cNvSpPr txBox="1"/>
          <p:nvPr/>
        </p:nvSpPr>
        <p:spPr>
          <a:xfrm>
            <a:off x="14961835" y="7087499"/>
            <a:ext cx="2441886" cy="79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R="81279" algn="l" defTabSz="1828800">
              <a:spcBef>
                <a:spcPts val="2700"/>
              </a:spcBef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&lt;a&gt; = 1/3</a:t>
            </a:r>
          </a:p>
        </p:txBody>
      </p:sp>
      <p:pic>
        <p:nvPicPr>
          <p:cNvPr id="332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18645" y="6014459"/>
            <a:ext cx="530087" cy="101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musr-4.mov" descr="musr-4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53551" y="2925184"/>
            <a:ext cx="12112105" cy="1017416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μSR Technique"/>
          <p:cNvSpPr txBox="1"/>
          <p:nvPr>
            <p:ph type="title"/>
          </p:nvPr>
        </p:nvSpPr>
        <p:spPr>
          <a:xfrm>
            <a:off x="4833937" y="285750"/>
            <a:ext cx="14716126" cy="1660922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μSR Technique</a:t>
            </a:r>
          </a:p>
        </p:txBody>
      </p:sp>
      <p:pic>
        <p:nvPicPr>
          <p:cNvPr id="337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03140" y="2375296"/>
            <a:ext cx="5411392" cy="83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92687" y="3536156"/>
            <a:ext cx="3036095" cy="71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RIUM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TRIUMF</a:t>
            </a:r>
          </a:p>
        </p:txBody>
      </p:sp>
      <p:pic>
        <p:nvPicPr>
          <p:cNvPr id="341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6171" y="2797717"/>
            <a:ext cx="11483579" cy="10915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G_0977.jpeg" descr="IMG_09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8158" y="806621"/>
            <a:ext cx="16712232" cy="12534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eo.png" descr="ge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4116" y="4339828"/>
            <a:ext cx="7485651" cy="744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rawspect.png" descr="rawspec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67046" y="3518097"/>
            <a:ext cx="8090297" cy="609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τμ=2.2μs"/>
          <p:cNvSpPr txBox="1"/>
          <p:nvPr/>
        </p:nvSpPr>
        <p:spPr>
          <a:xfrm>
            <a:off x="12930683" y="11658599"/>
            <a:ext cx="260836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5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τ</a:t>
            </a:r>
            <a:r>
              <a:rPr baseline="-5999"/>
              <a:t>μ</a:t>
            </a:r>
            <a:r>
              <a:t>=2.2μs</a:t>
            </a:r>
          </a:p>
        </p:txBody>
      </p:sp>
      <p:sp>
        <p:nvSpPr>
          <p:cNvPr id="348" name="Line"/>
          <p:cNvSpPr/>
          <p:nvPr/>
        </p:nvSpPr>
        <p:spPr>
          <a:xfrm flipH="1">
            <a:off x="14763750" y="7750968"/>
            <a:ext cx="767954" cy="3536157"/>
          </a:xfrm>
          <a:prstGeom prst="line">
            <a:avLst/>
          </a:prstGeom>
          <a:ln w="25400">
            <a:solidFill>
              <a:srgbClr val="11053B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9" name="Experimental Geometry"/>
          <p:cNvSpPr txBox="1"/>
          <p:nvPr>
            <p:ph type="title"/>
          </p:nvPr>
        </p:nvSpPr>
        <p:spPr>
          <a:xfrm>
            <a:off x="3708796" y="464343"/>
            <a:ext cx="16680658" cy="1964532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Experimental Geometry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rcare_prev.png" descr="srcare_pre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1399" y="4858293"/>
            <a:ext cx="8412577" cy="7303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cav3o7_data_prev.png" descr="cav3o7_data_pre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798" y="671479"/>
            <a:ext cx="8608171" cy="652585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Zero Field ZF-μSR"/>
          <p:cNvSpPr txBox="1"/>
          <p:nvPr/>
        </p:nvSpPr>
        <p:spPr>
          <a:xfrm>
            <a:off x="12628672" y="762396"/>
            <a:ext cx="65389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Zero Field ZF-μSR</a:t>
            </a:r>
          </a:p>
        </p:txBody>
      </p:sp>
      <p:sp>
        <p:nvSpPr>
          <p:cNvPr id="354" name="Ordered state, ν∝ Moment ∝…"/>
          <p:cNvSpPr txBox="1"/>
          <p:nvPr/>
        </p:nvSpPr>
        <p:spPr>
          <a:xfrm>
            <a:off x="12567046" y="2053828"/>
            <a:ext cx="7393783" cy="2060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369276" indent="-369276" algn="l" defTabSz="821531">
              <a:buSzPct val="100000"/>
              <a:buChar char="•"/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Ordered state, ν∝ Moment ∝</a:t>
            </a:r>
            <a14:m>
              <m:oMath>
                <m:rad>
                  <m:radPr>
                    <m:ctrlPr>
                      <a:rPr xmlns:a="http://schemas.openxmlformats.org/drawingml/2006/main"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sSub>
                      <m:e>
                        <m:r>
                          <a:rPr xmlns:a="http://schemas.openxmlformats.org/drawingml/2006/main" sz="4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b>
                        <m:r>
                          <a:rPr xmlns:a="http://schemas.openxmlformats.org/drawingml/2006/main" sz="4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e>
                </m:rad>
              </m:oMath>
            </a14:m>
          </a:p>
          <a:p>
            <a:pPr marL="369276" indent="-369276" algn="l" defTabSz="821531">
              <a:buSzPct val="100000"/>
              <a:buChar char="•"/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Random frozen spins give characteristic relaxation.</a:t>
            </a:r>
          </a:p>
        </p:txBody>
      </p:sp>
      <p:sp>
        <p:nvSpPr>
          <p:cNvPr id="355" name="Line"/>
          <p:cNvSpPr/>
          <p:nvPr/>
        </p:nvSpPr>
        <p:spPr>
          <a:xfrm flipV="1">
            <a:off x="10352484" y="2393156"/>
            <a:ext cx="2053829" cy="285751"/>
          </a:xfrm>
          <a:prstGeom prst="line">
            <a:avLst/>
          </a:prstGeom>
          <a:ln w="25400">
            <a:solidFill>
              <a:srgbClr val="561029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6" name="Line"/>
          <p:cNvSpPr/>
          <p:nvPr/>
        </p:nvSpPr>
        <p:spPr>
          <a:xfrm flipH="1" flipV="1">
            <a:off x="14067234" y="4143375"/>
            <a:ext cx="714377" cy="4875610"/>
          </a:xfrm>
          <a:prstGeom prst="line">
            <a:avLst/>
          </a:prstGeom>
          <a:ln w="25400">
            <a:solidFill>
              <a:srgbClr val="3C081B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57" name="cav3o7_frq.png" descr="cav3o7_frq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6218" y="7370983"/>
            <a:ext cx="7197330" cy="6077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Quantum Materi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Quantum Materials</a:t>
            </a:r>
          </a:p>
        </p:txBody>
      </p:sp>
      <p:sp>
        <p:nvSpPr>
          <p:cNvPr id="24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Materials whose essential properties go beyond semi-classical particl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Materials whose essential properties go beyond semi-classical particles.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Collective properties governed by fully quantum behaviour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Strong electronic correlations, often resulting in some kind of order such as magnetic, superconducting, topological…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Fundamental degrees of freedom: charge, spin, orbit and lattice become intertwined.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Emergence of novel excitations/quasiparticles/behaviour.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pin Fluctuations - Dynamics"/>
          <p:cNvSpPr txBox="1"/>
          <p:nvPr/>
        </p:nvSpPr>
        <p:spPr>
          <a:xfrm>
            <a:off x="427572" y="417430"/>
            <a:ext cx="10383979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Spin Fluctuations - Dynamics</a:t>
            </a:r>
          </a:p>
        </p:txBody>
      </p:sp>
      <p:pic>
        <p:nvPicPr>
          <p:cNvPr id="360" name="sca.png" descr="sca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7114" y="1938384"/>
            <a:ext cx="7780964" cy="965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kdgzf_prev.tiff" descr="kdgzf_prev.tif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0157" y="1672551"/>
            <a:ext cx="7780964" cy="5822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kdlzf_prev.tiff" descr="kdlzf_prev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0157" y="7755686"/>
            <a:ext cx="7780964" cy="5346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cav4o9_data_prev.tiff" descr="cav4o9_data_prev.tif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53200" y="2126541"/>
            <a:ext cx="7200761" cy="604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cav4o9_lf_prev.tiff" descr="cav4o9_lf_prev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53200" y="8527515"/>
            <a:ext cx="6935463" cy="4792417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ongitudinal Field µSR"/>
          <p:cNvSpPr txBox="1"/>
          <p:nvPr/>
        </p:nvSpPr>
        <p:spPr>
          <a:xfrm>
            <a:off x="17760407" y="1132679"/>
            <a:ext cx="472104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EE3B4F"/>
                </a:solidFill>
              </a:defRPr>
            </a:lvl1pPr>
          </a:lstStyle>
          <a:p>
            <a:pPr/>
            <a:r>
              <a:t>Longitudinal Field µSR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ransverse Field µSR"/>
          <p:cNvSpPr txBox="1"/>
          <p:nvPr/>
        </p:nvSpPr>
        <p:spPr>
          <a:xfrm>
            <a:off x="1609966" y="770205"/>
            <a:ext cx="74950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Transverse Field µSR</a:t>
            </a:r>
          </a:p>
        </p:txBody>
      </p:sp>
      <p:pic>
        <p:nvPicPr>
          <p:cNvPr id="368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675" y="3155367"/>
            <a:ext cx="12393451" cy="851617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Amplitude: volume fraction of signal.…"/>
          <p:cNvSpPr txBox="1"/>
          <p:nvPr/>
        </p:nvSpPr>
        <p:spPr>
          <a:xfrm>
            <a:off x="13580609" y="3763329"/>
            <a:ext cx="8574310" cy="500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Amplitude: volume fraction of signal.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Frequency: local field at muon site(s): Knight shift</a:t>
            </a:r>
          </a:p>
          <a:p>
            <a:pPr lvl="1" marL="1066800" indent="-457200" algn="l">
              <a:buSzPct val="123000"/>
              <a:buChar char="•"/>
              <a:defRPr sz="3600"/>
            </a:pPr>
            <a:r>
              <a:t>Field of 8T gives 1GHz precession</a:t>
            </a:r>
          </a:p>
          <a:p>
            <a:pPr lvl="1" marL="1066800" indent="-457200" algn="l">
              <a:buSzPct val="123000"/>
              <a:buChar char="•"/>
              <a:defRPr sz="3600"/>
            </a:pPr>
            <a:r>
              <a:t>Max field of ~0.2T at pulsed facility due to pulse width, pion lifetime.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Damping: Field inhomogeneity: line shape gives field distribution.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Quantum Spin Liquid Ground State in Shastry-Sutherland Lattice Material: Yb2Be2GeO7"/>
          <p:cNvSpPr txBox="1"/>
          <p:nvPr/>
        </p:nvSpPr>
        <p:spPr>
          <a:xfrm>
            <a:off x="1609966" y="313005"/>
            <a:ext cx="22964369" cy="19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b="1" sz="5800">
                <a:solidFill>
                  <a:srgbClr val="000000"/>
                </a:solidFill>
              </a:defRPr>
            </a:pPr>
            <a:r>
              <a:t>Quantum Spin Liquid Ground State in Shastry-Sutherland Lattice Material: 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</a:p>
        </p:txBody>
      </p:sp>
      <p:pic>
        <p:nvPicPr>
          <p:cNvPr id="372" name="Yb2Be2GeO7-Elastic Scattering.jpg" descr="Yb2Be2GeO7-Elastic Scatter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41849"/>
            <a:ext cx="14521519" cy="580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Yb2Be2GeO7 lattice.png" descr="Yb2Be2GeO7 lattic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631" y="7797996"/>
            <a:ext cx="14153993" cy="649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Yb-ENS-summary - Diffus.jpg" descr="Yb-ENS-summary - Diffu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3385" y="1788461"/>
            <a:ext cx="10393018" cy="7954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Quantum Spin Liquid Ground State in Yb2Be2GeO7"/>
          <p:cNvSpPr txBox="1"/>
          <p:nvPr/>
        </p:nvSpPr>
        <p:spPr>
          <a:xfrm>
            <a:off x="1609966" y="770205"/>
            <a:ext cx="1761665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b="1" sz="5800">
                <a:solidFill>
                  <a:srgbClr val="000000"/>
                </a:solidFill>
              </a:defRPr>
            </a:pPr>
            <a:r>
              <a:t>Quantum Spin Liquid Ground State in 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</a:p>
        </p:txBody>
      </p:sp>
      <p:pic>
        <p:nvPicPr>
          <p:cNvPr id="377" name="A-HeatCapacityinField - paper.jpg" descr="A-HeatCapacityinField - pa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1824" y="1720281"/>
            <a:ext cx="13425068" cy="1027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Magnetic Susceptibility"/>
          <p:cNvSpPr txBox="1"/>
          <p:nvPr/>
        </p:nvSpPr>
        <p:spPr>
          <a:xfrm>
            <a:off x="644062" y="12592982"/>
            <a:ext cx="4873296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Magnetic Susceptibility</a:t>
            </a:r>
          </a:p>
        </p:txBody>
      </p:sp>
      <p:sp>
        <p:nvSpPr>
          <p:cNvPr id="379" name="Heat Capacity"/>
          <p:cNvSpPr txBox="1"/>
          <p:nvPr/>
        </p:nvSpPr>
        <p:spPr>
          <a:xfrm>
            <a:off x="12812424" y="12273764"/>
            <a:ext cx="3018436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Heat Capacity</a:t>
            </a:r>
          </a:p>
        </p:txBody>
      </p:sp>
      <p:pic>
        <p:nvPicPr>
          <p:cNvPr id="380" name="Yb-magnetic-summary-paper -CEF.jpg" descr="Yb-magnetic-summary-paper -CE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499" y="1813860"/>
            <a:ext cx="5412112" cy="1082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Muon Spin Relaxation in Yb2Be2GeO7"/>
          <p:cNvSpPr txBox="1"/>
          <p:nvPr/>
        </p:nvSpPr>
        <p:spPr>
          <a:xfrm>
            <a:off x="1609966" y="770205"/>
            <a:ext cx="1308582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b="1" sz="5800">
                <a:solidFill>
                  <a:srgbClr val="000000"/>
                </a:solidFill>
              </a:defRPr>
            </a:pPr>
            <a:r>
              <a:t>Muon Spin Relaxation in 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</a:p>
        </p:txBody>
      </p:sp>
      <p:pic>
        <p:nvPicPr>
          <p:cNvPr id="383" name="Yb-MuSR-summary - New.jpg" descr="Yb-MuSR-summary - N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166" y="2069666"/>
            <a:ext cx="15122596" cy="1157471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No precession seen at any temperatures…"/>
          <p:cNvSpPr txBox="1"/>
          <p:nvPr/>
        </p:nvSpPr>
        <p:spPr>
          <a:xfrm>
            <a:off x="15237026" y="1557225"/>
            <a:ext cx="9158033" cy="39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No precession seen at any temperatures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Increasing relaxation with decreasing temperature</a:t>
            </a:r>
          </a:p>
          <a:p>
            <a:pPr lvl="1" marL="1066800" indent="-457200" algn="l">
              <a:buSzPct val="123000"/>
              <a:buChar char="•"/>
              <a:defRPr sz="3600"/>
            </a:pPr>
            <a:r>
              <a:t>depopulating crystal field levels</a:t>
            </a:r>
          </a:p>
          <a:p>
            <a:pPr lvl="1" marL="1066800" indent="-457200" algn="l">
              <a:buSzPct val="123000"/>
              <a:buChar char="•"/>
              <a:defRPr sz="3600"/>
            </a:pPr>
            <a:r>
              <a:t>slowing down of spin fluctuations.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Relaxation essentially plateaued below 10K.</a:t>
            </a:r>
          </a:p>
        </p:txBody>
      </p:sp>
      <p:sp>
        <p:nvSpPr>
          <p:cNvPr id="385" name="At low temperature, LF relaxation rate increases with increasing field indicating increased low frequency spin fluctuations present.…"/>
          <p:cNvSpPr txBox="1"/>
          <p:nvPr/>
        </p:nvSpPr>
        <p:spPr>
          <a:xfrm>
            <a:off x="15699120" y="6465868"/>
            <a:ext cx="8703993" cy="2831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At low temperature, LF relaxation rate </a:t>
            </a:r>
            <a:r>
              <a:rPr b="1" i="1"/>
              <a:t>increases</a:t>
            </a:r>
            <a:r>
              <a:t> with increasing field indicating increased low frequency spin fluctuations present.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Closing of gap with field above 0.2T.</a:t>
            </a:r>
          </a:p>
        </p:txBody>
      </p:sp>
      <p:sp>
        <p:nvSpPr>
          <p:cNvPr id="386" name="Yb2Be2GeO7 is a gapped quantum spin liquid candidate"/>
          <p:cNvSpPr txBox="1"/>
          <p:nvPr/>
        </p:nvSpPr>
        <p:spPr>
          <a:xfrm>
            <a:off x="15699120" y="10295011"/>
            <a:ext cx="8703993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  <a:r>
              <a:t> is a gapped quantum spin liquid candidate</a:t>
            </a:r>
          </a:p>
        </p:txBody>
      </p:sp>
      <p:sp>
        <p:nvSpPr>
          <p:cNvPr id="387" name="Pula et al., Phys. Rev. B 110, 014412 (2024). (2 days ago!)"/>
          <p:cNvSpPr txBox="1"/>
          <p:nvPr/>
        </p:nvSpPr>
        <p:spPr>
          <a:xfrm>
            <a:off x="15896719" y="11856755"/>
            <a:ext cx="8703992" cy="173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/>
            </a:pPr>
            <a:r>
              <a:t>Pula </a:t>
            </a:r>
            <a:r>
              <a:rPr i="1"/>
              <a:t>et al</a:t>
            </a:r>
            <a:r>
              <a:t>., Phys. Rev. B </a:t>
            </a:r>
            <a:r>
              <a:rPr b="1"/>
              <a:t>110</a:t>
            </a:r>
            <a:r>
              <a:t>, 014412 (2024). (2 days ago!)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Length Scales in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Length Scales in Superconductivity</a:t>
            </a:r>
          </a:p>
        </p:txBody>
      </p:sp>
      <p:sp>
        <p:nvSpPr>
          <p:cNvPr id="390" name="Penetration Depth &amp; Coherence Length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500"/>
            </a:lvl1pPr>
          </a:lstStyle>
          <a:p>
            <a:pPr/>
            <a:r>
              <a:t>Penetration Depth &amp; Coherence Length</a:t>
            </a:r>
          </a:p>
        </p:txBody>
      </p:sp>
      <p:pic>
        <p:nvPicPr>
          <p:cNvPr id="39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139" y="4900118"/>
            <a:ext cx="4533901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801" y="6779716"/>
            <a:ext cx="25019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8676" y="8124153"/>
            <a:ext cx="5427116" cy="398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15996" y="3419510"/>
            <a:ext cx="9948472" cy="4912058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: length scale for field screening"/>
          <p:cNvSpPr txBox="1"/>
          <p:nvPr/>
        </p:nvSpPr>
        <p:spPr>
          <a:xfrm>
            <a:off x="1640982" y="12217341"/>
            <a:ext cx="9088368" cy="959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λ</m:t>
                </m:r>
              </m:oMath>
            </a14:m>
            <a:r>
              <a:t>: length scale for field screening</a:t>
            </a:r>
          </a:p>
        </p:txBody>
      </p:sp>
      <p:sp>
        <p:nvSpPr>
          <p:cNvPr id="396" name=": variation of SC order parameter…"/>
          <p:cNvSpPr txBox="1"/>
          <p:nvPr/>
        </p:nvSpPr>
        <p:spPr>
          <a:xfrm>
            <a:off x="13749869" y="8992682"/>
            <a:ext cx="9367667" cy="33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ξ</m:t>
                </m:r>
              </m:oMath>
            </a14:m>
            <a:r>
              <a:t>: variation of SC order parameter</a:t>
            </a:r>
          </a:p>
          <a:p>
            <a:pPr lvl="1"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size of Cooper pair</a:t>
            </a:r>
          </a:p>
          <a:p>
            <a:pPr lvl="1"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size of vortex core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1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Type-II Superconductors: Vortex State</a:t>
            </a:r>
          </a:p>
        </p:txBody>
      </p:sp>
      <p:pic>
        <p:nvPicPr>
          <p:cNvPr id="39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1640" y="3250406"/>
            <a:ext cx="4768454" cy="476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7281" y="3107708"/>
            <a:ext cx="7215188" cy="5808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55281" y="8246939"/>
            <a:ext cx="7465219" cy="512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03567" y="8804671"/>
            <a:ext cx="4507295" cy="451842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321"/>
          <p:cNvSpPr txBox="1"/>
          <p:nvPr/>
        </p:nvSpPr>
        <p:spPr>
          <a:xfrm>
            <a:off x="15585281" y="3856088"/>
            <a:ext cx="5726361" cy="286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69276" indent="-369276" algn="l" defTabSz="642937">
              <a:buSzPct val="100000"/>
              <a:buChar char="•"/>
              <a:defRPr sz="3600">
                <a:solidFill>
                  <a:srgbClr val="242635"/>
                </a:solidFill>
              </a:defRPr>
            </a:pPr>
            <a:r>
              <a:t>2 lengthscales: λ, ξ</a:t>
            </a:r>
          </a:p>
          <a:p>
            <a:pPr marL="369276" indent="-369276" algn="l" defTabSz="642937">
              <a:buSzPct val="100000"/>
              <a:buChar char="•"/>
              <a:defRPr sz="3600">
                <a:solidFill>
                  <a:srgbClr val="242635"/>
                </a:solidFill>
              </a:defRPr>
            </a:pPr>
            <a:r>
              <a:t>Disorder: broadening of line shape features (convolute with Gaussian).</a:t>
            </a:r>
          </a:p>
        </p:txBody>
      </p:sp>
      <p:sp>
        <p:nvSpPr>
          <p:cNvPr id="404" name="Shape 322"/>
          <p:cNvSpPr txBox="1"/>
          <p:nvPr/>
        </p:nvSpPr>
        <p:spPr>
          <a:xfrm>
            <a:off x="16299656" y="8156474"/>
            <a:ext cx="4431767" cy="67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600">
                <a:solidFill>
                  <a:srgbClr val="242635"/>
                </a:solidFill>
              </a:defRPr>
            </a:lvl1pPr>
          </a:lstStyle>
          <a:p>
            <a:pPr/>
            <a:r>
              <a:t>Ceramics - Gaussian</a:t>
            </a:r>
          </a:p>
        </p:txBody>
      </p:sp>
      <p:sp>
        <p:nvSpPr>
          <p:cNvPr id="405" name="Shape 323"/>
          <p:cNvSpPr txBox="1"/>
          <p:nvPr/>
        </p:nvSpPr>
        <p:spPr>
          <a:xfrm>
            <a:off x="10584654" y="12964007"/>
            <a:ext cx="5740122" cy="5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>
                <a:solidFill>
                  <a:srgbClr val="242635"/>
                </a:solidFill>
              </a:defRPr>
            </a:pPr>
            <a:r>
              <a:t>Sonier, Rep. Prog. Phys. </a:t>
            </a:r>
            <a:r>
              <a:rPr b="1"/>
              <a:t>70</a:t>
            </a:r>
            <a:r>
              <a:t>, 1717 (2007).</a:t>
            </a:r>
          </a:p>
        </p:txBody>
      </p:sp>
      <p:sp>
        <p:nvSpPr>
          <p:cNvPr id="406" name="Shape 324"/>
          <p:cNvSpPr txBox="1"/>
          <p:nvPr/>
        </p:nvSpPr>
        <p:spPr>
          <a:xfrm>
            <a:off x="3604676" y="8017570"/>
            <a:ext cx="2678711" cy="5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>
                <a:solidFill>
                  <a:srgbClr val="242635"/>
                </a:solidFill>
              </a:defRPr>
            </a:lvl1pPr>
          </a:lstStyle>
          <a:p>
            <a:pPr/>
            <a:r>
              <a:t>J.C. Davis website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32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Vortex Lattice Field Distribution</a:t>
            </a:r>
          </a:p>
        </p:txBody>
      </p:sp>
      <p:pic>
        <p:nvPicPr>
          <p:cNvPr id="409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5953" y="2803921"/>
            <a:ext cx="7901534" cy="205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9500" y="5032392"/>
            <a:ext cx="9894094" cy="59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8031" y="6822281"/>
            <a:ext cx="16341329" cy="6661548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330"/>
          <p:cNvSpPr txBox="1"/>
          <p:nvPr/>
        </p:nvSpPr>
        <p:spPr>
          <a:xfrm>
            <a:off x="12888515" y="3447563"/>
            <a:ext cx="7454977" cy="5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2800">
                <a:solidFill>
                  <a:srgbClr val="242635"/>
                </a:solidFill>
              </a:defRPr>
            </a:pPr>
            <a:r>
              <a:t>Yaouanc et al., Phys. Rev. B </a:t>
            </a:r>
            <a:r>
              <a:rPr b="1"/>
              <a:t>55</a:t>
            </a:r>
            <a:r>
              <a:t>, 11107 (1997).</a:t>
            </a:r>
          </a:p>
        </p:txBody>
      </p:sp>
      <p:sp>
        <p:nvSpPr>
          <p:cNvPr id="413" name="Shape 331"/>
          <p:cNvSpPr txBox="1"/>
          <p:nvPr/>
        </p:nvSpPr>
        <p:spPr>
          <a:xfrm>
            <a:off x="19585781" y="8682139"/>
            <a:ext cx="1002158" cy="67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algn="l" defTabSz="642937">
              <a:defRPr sz="3600">
                <a:solidFill>
                  <a:srgbClr val="242635"/>
                </a:solidFill>
              </a:defRPr>
            </a:pPr>
            <a:r>
              <a:t>V</a:t>
            </a:r>
            <a:r>
              <a:rPr baseline="-5999"/>
              <a:t>3</a:t>
            </a:r>
            <a:r>
              <a:t>Si</a:t>
            </a:r>
          </a:p>
        </p:txBody>
      </p:sp>
      <p:sp>
        <p:nvSpPr>
          <p:cNvPr id="414" name="Line"/>
          <p:cNvSpPr/>
          <p:nvPr/>
        </p:nvSpPr>
        <p:spPr>
          <a:xfrm>
            <a:off x="5598455" y="11380504"/>
            <a:ext cx="156021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</a:p>
        </p:txBody>
      </p:sp>
      <p:sp>
        <p:nvSpPr>
          <p:cNvPr id="415" name="Line"/>
          <p:cNvSpPr/>
          <p:nvPr/>
        </p:nvSpPr>
        <p:spPr>
          <a:xfrm flipH="1" flipV="1">
            <a:off x="9190864" y="11839954"/>
            <a:ext cx="1289050" cy="1042457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</a:p>
        </p:txBody>
      </p:sp>
      <p:sp>
        <p:nvSpPr>
          <p:cNvPr id="416" name="Text"/>
          <p:cNvSpPr txBox="1"/>
          <p:nvPr/>
        </p:nvSpPr>
        <p:spPr>
          <a:xfrm>
            <a:off x="6152783" y="10452793"/>
            <a:ext cx="451555" cy="95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λ</m:t>
                  </m:r>
                </m:oMath>
              </m:oMathPara>
            </a14:m>
          </a:p>
        </p:txBody>
      </p:sp>
      <p:sp>
        <p:nvSpPr>
          <p:cNvPr id="417" name="Text"/>
          <p:cNvSpPr txBox="1"/>
          <p:nvPr/>
        </p:nvSpPr>
        <p:spPr>
          <a:xfrm>
            <a:off x="10540438" y="12396352"/>
            <a:ext cx="448610" cy="95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ξ</m:t>
                  </m:r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ybco_prev.tiff" descr="ybco_prev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2375" y="2404527"/>
            <a:ext cx="8318772" cy="639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core.png" descr="cor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59828" y="2248994"/>
            <a:ext cx="7302253" cy="6394006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uperfluid density &amp; Vortex Core 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Superfluid density &amp; Vortex Core Size</a:t>
            </a:r>
          </a:p>
        </p:txBody>
      </p:sp>
      <p:sp>
        <p:nvSpPr>
          <p:cNvPr id="422" name="Curve is ZF μ-wave result. (Hardy et al.)…"/>
          <p:cNvSpPr txBox="1"/>
          <p:nvPr>
            <p:ph type="body" sz="quarter" idx="1"/>
          </p:nvPr>
        </p:nvSpPr>
        <p:spPr>
          <a:xfrm>
            <a:off x="3851671" y="9258620"/>
            <a:ext cx="7302253" cy="423309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</a:pPr>
            <a:r>
              <a:t>Curve is ZF μ-wave result. (Hardy et al.)</a:t>
            </a:r>
          </a:p>
          <a:p>
            <a:pPr>
              <a:spcBef>
                <a:spcPts val="1600"/>
              </a:spcBef>
            </a:pPr>
            <a:r>
              <a:t>Linear T-dependence due to d-wave pairing (gap nodes)</a:t>
            </a:r>
          </a:p>
          <a:p>
            <a:pPr>
              <a:spcBef>
                <a:spcPts val="1600"/>
              </a:spcBef>
            </a:pPr>
            <a:r>
              <a:t>High field flattening due to q.p.’s at gap nodes.</a:t>
            </a:r>
          </a:p>
        </p:txBody>
      </p:sp>
      <p:sp>
        <p:nvSpPr>
          <p:cNvPr id="423" name="Weak dependence of 𝝃 on T indicates absence of bound states in vortex cores."/>
          <p:cNvSpPr txBox="1"/>
          <p:nvPr/>
        </p:nvSpPr>
        <p:spPr>
          <a:xfrm>
            <a:off x="12924234" y="9044308"/>
            <a:ext cx="7302253" cy="423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marL="369276" indent="-369276" algn="l" defTabSz="821531">
              <a:spcBef>
                <a:spcPts val="1600"/>
              </a:spcBef>
              <a:buSzPct val="100000"/>
              <a:buChar char="•"/>
              <a:defRPr sz="3600">
                <a:solidFill>
                  <a:srgbClr val="747474"/>
                </a:solidFill>
              </a:defRPr>
            </a:lvl1pPr>
          </a:lstStyle>
          <a:p>
            <a:pPr/>
            <a:r>
              <a:t>Weak dependence of 𝝃 on T indicates absence of bound states in vortex cores.</a:t>
            </a:r>
          </a:p>
        </p:txBody>
      </p:sp>
      <p:sp>
        <p:nvSpPr>
          <p:cNvPr id="424" name="Sonier et al."/>
          <p:cNvSpPr txBox="1"/>
          <p:nvPr/>
        </p:nvSpPr>
        <p:spPr>
          <a:xfrm>
            <a:off x="19196941" y="5362554"/>
            <a:ext cx="1579119" cy="47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Sonier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pin Orbit Coupling w/o Inversion Sym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Spin Orbit Coupling w/o Inversion Symmetry</a:t>
            </a:r>
          </a:p>
        </p:txBody>
      </p:sp>
      <p:sp>
        <p:nvSpPr>
          <p:cNvPr id="427" name="TaReSi &amp; TaRuSi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/>
            </a:lvl1pPr>
          </a:lstStyle>
          <a:p>
            <a:pPr/>
            <a:r>
              <a:t>TaReSi &amp; TaRuSi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3863" y="4343882"/>
            <a:ext cx="4914330" cy="7124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4127" y="4801112"/>
            <a:ext cx="619105" cy="2093162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Re/Ru"/>
          <p:cNvSpPr txBox="1"/>
          <p:nvPr/>
        </p:nvSpPr>
        <p:spPr>
          <a:xfrm>
            <a:off x="7139209" y="4735987"/>
            <a:ext cx="181874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Re/Ru</a:t>
            </a:r>
          </a:p>
        </p:txBody>
      </p:sp>
      <p:sp>
        <p:nvSpPr>
          <p:cNvPr id="431" name="Si"/>
          <p:cNvSpPr txBox="1"/>
          <p:nvPr/>
        </p:nvSpPr>
        <p:spPr>
          <a:xfrm>
            <a:off x="7164782" y="5443477"/>
            <a:ext cx="64465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Si</a:t>
            </a:r>
          </a:p>
        </p:txBody>
      </p:sp>
      <p:sp>
        <p:nvSpPr>
          <p:cNvPr id="432" name="Ta"/>
          <p:cNvSpPr txBox="1"/>
          <p:nvPr/>
        </p:nvSpPr>
        <p:spPr>
          <a:xfrm>
            <a:off x="7125158" y="6116938"/>
            <a:ext cx="72390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Ta</a:t>
            </a:r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8968" y="3336687"/>
            <a:ext cx="6903849" cy="3831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31163" y="7329534"/>
            <a:ext cx="7059856" cy="3238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80348" y="7354726"/>
            <a:ext cx="6604001" cy="318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Text"/>
          <p:cNvSpPr txBox="1"/>
          <p:nvPr/>
        </p:nvSpPr>
        <p:spPr>
          <a:xfrm>
            <a:off x="18276316" y="10559005"/>
            <a:ext cx="4861224" cy="10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sSub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sub>
                  </m:sSub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1.4</m:t>
                  </m:r>
                </m:oMath>
              </m:oMathPara>
            </a14:m>
          </a:p>
        </p:txBody>
      </p:sp>
      <p:sp>
        <p:nvSpPr>
          <p:cNvPr id="437" name="Sajilesh K P and R.P. Singh, Supercond. Sci. Technol. 34, 055003 (2021)."/>
          <p:cNvSpPr txBox="1"/>
          <p:nvPr/>
        </p:nvSpPr>
        <p:spPr>
          <a:xfrm>
            <a:off x="10271921" y="12618824"/>
            <a:ext cx="9163508" cy="43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Sajilesh K P and R.P. Singh, Supercond. Sci. Technol. </a:t>
            </a:r>
            <a:r>
              <a:rPr b="1"/>
              <a:t>34</a:t>
            </a:r>
            <a:r>
              <a:t>, 055003 (2021).</a:t>
            </a:r>
          </a:p>
        </p:txBody>
      </p:sp>
      <p:pic>
        <p:nvPicPr>
          <p:cNvPr id="43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63983" y="2594841"/>
            <a:ext cx="6071107" cy="4679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Quantum Spin 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Quantum Spin Systems</a:t>
            </a:r>
          </a:p>
        </p:txBody>
      </p:sp>
      <p:sp>
        <p:nvSpPr>
          <p:cNvPr id="247" name="Role of quantum fluctuations in Quantum spin systems (eg. spin 1/2).…"/>
          <p:cNvSpPr txBox="1"/>
          <p:nvPr>
            <p:ph type="body" sz="half" idx="1"/>
          </p:nvPr>
        </p:nvSpPr>
        <p:spPr>
          <a:xfrm>
            <a:off x="903289" y="3107658"/>
            <a:ext cx="10092133" cy="1055489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813776" indent="-369276">
              <a:spcBef>
                <a:spcPts val="1100"/>
              </a:spcBef>
            </a:pPr>
            <a:r>
              <a:t>Role of quantum fluctuations in Quantum spin systems (eg. spin 1/2).</a:t>
            </a:r>
          </a:p>
          <a:p>
            <a:pPr lvl="1" marL="1258276">
              <a:spcBef>
                <a:spcPts val="1100"/>
              </a:spcBef>
            </a:pPr>
            <a:r>
              <a:t>Neel state not an eigenstate of Heisenberg Hamiltonian.</a:t>
            </a:r>
          </a:p>
          <a:p>
            <a:pPr lvl="1" marL="1258276">
              <a:spcBef>
                <a:spcPts val="1100"/>
              </a:spcBef>
            </a:pPr>
            <a:r>
              <a:t>increasingly bad for low-d, low spin.</a:t>
            </a:r>
          </a:p>
          <a:p>
            <a:pPr marL="813776" indent="-369276">
              <a:spcBef>
                <a:spcPts val="1100"/>
              </a:spcBef>
            </a:pPr>
            <a:r>
              <a:t>Quantum spin liquid: originally suggested by Anderson for 2-D spin 1/2 -RVB.</a:t>
            </a:r>
          </a:p>
          <a:p>
            <a:pPr marL="813776" indent="-369276">
              <a:spcBef>
                <a:spcPts val="1100"/>
              </a:spcBef>
            </a:pPr>
            <a:r>
              <a:t>Spin liquid, Quantum spin liquid states</a:t>
            </a:r>
          </a:p>
          <a:p>
            <a:pPr marL="813776" indent="-369276">
              <a:spcBef>
                <a:spcPts val="1100"/>
              </a:spcBef>
            </a:pPr>
            <a:r>
              <a:t>Emergent excitations include monopoles, spinons, holons.</a:t>
            </a:r>
          </a:p>
        </p:txBody>
      </p:sp>
      <p:pic>
        <p:nvPicPr>
          <p:cNvPr id="248" name="nature08917-f3.2.png" descr="nature08917-f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65780" y="3303984"/>
            <a:ext cx="11615110" cy="756918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Balents, Nature 464, 199 (2010)."/>
          <p:cNvSpPr txBox="1"/>
          <p:nvPr/>
        </p:nvSpPr>
        <p:spPr>
          <a:xfrm>
            <a:off x="15688418" y="10941319"/>
            <a:ext cx="5686527" cy="62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Balents,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464</a:t>
            </a:r>
            <a:r>
              <a:t>, 199 (2010).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ransverse Field  SR"/>
          <p:cNvSpPr txBox="1"/>
          <p:nvPr>
            <p:ph type="title"/>
          </p:nvPr>
        </p:nvSpPr>
        <p:spPr>
          <a:xfrm>
            <a:off x="1206500" y="683116"/>
            <a:ext cx="21971000" cy="1434949"/>
          </a:xfrm>
          <a:prstGeom prst="rect">
            <a:avLst/>
          </a:prstGeom>
        </p:spPr>
        <p:txBody>
          <a:bodyPr/>
          <a:lstStyle/>
          <a:p>
            <a:pPr>
              <a:defRPr b="0" spc="-132" sz="6600"/>
            </a:pPr>
            <a:r>
              <a:t>Transverse Field </a:t>
            </a:r>
            <a14:m>
              <m:oMath>
                <m:r>
                  <a:rPr xmlns:a="http://schemas.openxmlformats.org/drawingml/2006/main" sz="7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SR</a:t>
            </a:r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424" y="2698240"/>
            <a:ext cx="14204763" cy="1007064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rma et al., PRB 108, 144510 (2023)."/>
          <p:cNvSpPr txBox="1"/>
          <p:nvPr/>
        </p:nvSpPr>
        <p:spPr>
          <a:xfrm>
            <a:off x="2433749" y="12887430"/>
            <a:ext cx="5057421" cy="4631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Sharma </a:t>
            </a:r>
            <a:r>
              <a:rPr i="1"/>
              <a:t>et al</a:t>
            </a:r>
            <a:r>
              <a:t>., PRB </a:t>
            </a:r>
            <a:r>
              <a:rPr b="1"/>
              <a:t>108</a:t>
            </a:r>
            <a:r>
              <a:t>, 144510 (2023).</a:t>
            </a:r>
          </a:p>
        </p:txBody>
      </p:sp>
      <p:sp>
        <p:nvSpPr>
          <p:cNvPr id="443" name="Line"/>
          <p:cNvSpPr/>
          <p:nvPr/>
        </p:nvSpPr>
        <p:spPr>
          <a:xfrm flipV="1">
            <a:off x="15827715" y="4782475"/>
            <a:ext cx="1" cy="5189528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</a:p>
        </p:txBody>
      </p:sp>
      <p:sp>
        <p:nvSpPr>
          <p:cNvPr id="444" name="SOC"/>
          <p:cNvSpPr txBox="1"/>
          <p:nvPr/>
        </p:nvSpPr>
        <p:spPr>
          <a:xfrm>
            <a:off x="15211868" y="10183069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SOC</a:t>
            </a:r>
          </a:p>
        </p:txBody>
      </p:sp>
      <p:sp>
        <p:nvSpPr>
          <p:cNvPr id="445" name="Text"/>
          <p:cNvSpPr txBox="1"/>
          <p:nvPr/>
        </p:nvSpPr>
        <p:spPr>
          <a:xfrm>
            <a:off x="16623044" y="6294406"/>
            <a:ext cx="2478434" cy="155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σ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f>
                    <m:fPr>
                      <m:ctrlP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57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*</m:t>
                          </m:r>
                        </m:sup>
                      </m:sSup>
                    </m:den>
                  </m:f>
                </m:oMath>
              </m:oMathPara>
            </a14:m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Zero Field  S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0" spc="-132" sz="6600"/>
            </a:pPr>
            <a:r>
              <a:t>Zero Field </a:t>
            </a:r>
            <a14:m>
              <m:oMath>
                <m:r>
                  <a:rPr xmlns:a="http://schemas.openxmlformats.org/drawingml/2006/main" sz="7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SR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357" y="3091604"/>
            <a:ext cx="171069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Line"/>
          <p:cNvSpPr/>
          <p:nvPr/>
        </p:nvSpPr>
        <p:spPr>
          <a:xfrm flipH="1">
            <a:off x="3980125" y="12296357"/>
            <a:ext cx="5710035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</a:p>
        </p:txBody>
      </p:sp>
      <p:sp>
        <p:nvSpPr>
          <p:cNvPr id="450" name="SOC"/>
          <p:cNvSpPr txBox="1"/>
          <p:nvPr/>
        </p:nvSpPr>
        <p:spPr>
          <a:xfrm>
            <a:off x="6219294" y="12407933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SOC</a:t>
            </a:r>
          </a:p>
        </p:txBody>
      </p:sp>
      <p:sp>
        <p:nvSpPr>
          <p:cNvPr id="451" name="Broken TRS in TaRuSi…"/>
          <p:cNvSpPr txBox="1"/>
          <p:nvPr/>
        </p:nvSpPr>
        <p:spPr>
          <a:xfrm>
            <a:off x="18353036" y="4595631"/>
            <a:ext cx="5203820" cy="3339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Broken TRS in TaRuSi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Conserved TRS in TaReSi </a:t>
            </a:r>
          </a:p>
        </p:txBody>
      </p:sp>
      <p:sp>
        <p:nvSpPr>
          <p:cNvPr id="452" name="C  point group: Broken TRS only with weak SOC"/>
          <p:cNvSpPr txBox="1"/>
          <p:nvPr/>
        </p:nvSpPr>
        <p:spPr>
          <a:xfrm>
            <a:off x="18455329" y="10016395"/>
            <a:ext cx="5465385" cy="229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C</a:t>
            </a:r>
            <a14:m>
              <m:oMath>
                <m:sSub>
                  <m:e/>
                  <m:sub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</m:sub>
                </m:sSub>
              </m:oMath>
            </a14:m>
            <a:r>
              <a:t> point group: Broken TRS only with weak SOC</a:t>
            </a:r>
          </a:p>
        </p:txBody>
      </p:sp>
      <p:sp>
        <p:nvSpPr>
          <p:cNvPr id="453" name="Sharma et al., PRB 108, 144510 (2023)."/>
          <p:cNvSpPr txBox="1"/>
          <p:nvPr/>
        </p:nvSpPr>
        <p:spPr>
          <a:xfrm>
            <a:off x="1032265" y="11583198"/>
            <a:ext cx="5057420" cy="46319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Sharma </a:t>
            </a:r>
            <a:r>
              <a:rPr i="1"/>
              <a:t>et al</a:t>
            </a:r>
            <a:r>
              <a:t>., PRB </a:t>
            </a:r>
            <a:r>
              <a:rPr b="1"/>
              <a:t>108</a:t>
            </a:r>
            <a:r>
              <a:t>, 144510 (2023).</a:t>
            </a:r>
          </a:p>
        </p:txBody>
      </p:sp>
      <p:sp>
        <p:nvSpPr>
          <p:cNvPr id="454" name="Quintanilla et al., Phys. Rev. B 82, 174511 (2010)"/>
          <p:cNvSpPr txBox="1"/>
          <p:nvPr/>
        </p:nvSpPr>
        <p:spPr>
          <a:xfrm>
            <a:off x="17850932" y="12366090"/>
            <a:ext cx="620803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000000"/>
                </a:solidFill>
                <a:latin typeface="CMU Sans Serif"/>
                <a:ea typeface="CMU Sans Serif"/>
                <a:cs typeface="CMU Sans Serif"/>
                <a:sym typeface="CMU Sans Serif"/>
              </a:defRPr>
            </a:pPr>
            <a:r>
              <a:t>Quintanilla </a:t>
            </a:r>
            <a:r>
              <a:rPr i="1"/>
              <a:t>et al</a:t>
            </a:r>
            <a:r>
              <a:t>., </a:t>
            </a:r>
            <a:r>
              <a:t>Phys. Rev. B </a:t>
            </a:r>
            <a:r>
              <a:rPr b="1"/>
              <a:t>82</a:t>
            </a:r>
            <a:r>
              <a:t>, 174511 (2010)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ole of Spin Orbit Cou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Role of Spin Orbit Coupling</a:t>
            </a:r>
          </a:p>
        </p:txBody>
      </p:sp>
      <p:sp>
        <p:nvSpPr>
          <p:cNvPr id="457" name="DFT (Addison Richards &amp; Erik Sorensen)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500"/>
            </a:lvl1pPr>
          </a:lstStyle>
          <a:p>
            <a:pPr/>
            <a:r>
              <a:t>DFT (Addison Richards &amp; Erik Sorensen)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4433" y="5120717"/>
            <a:ext cx="21600057" cy="7947363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TaReSi"/>
          <p:cNvSpPr txBox="1"/>
          <p:nvPr/>
        </p:nvSpPr>
        <p:spPr>
          <a:xfrm>
            <a:off x="5234009" y="3981579"/>
            <a:ext cx="199918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TaReSi</a:t>
            </a:r>
          </a:p>
        </p:txBody>
      </p:sp>
      <p:sp>
        <p:nvSpPr>
          <p:cNvPr id="460" name="TaRuSi"/>
          <p:cNvSpPr txBox="1"/>
          <p:nvPr/>
        </p:nvSpPr>
        <p:spPr>
          <a:xfrm>
            <a:off x="16268825" y="3981579"/>
            <a:ext cx="2010767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TaRuSi</a:t>
            </a:r>
          </a:p>
        </p:txBody>
      </p:sp>
      <p:sp>
        <p:nvSpPr>
          <p:cNvPr id="461" name="Line"/>
          <p:cNvSpPr/>
          <p:nvPr/>
        </p:nvSpPr>
        <p:spPr>
          <a:xfrm flipH="1">
            <a:off x="9682265" y="13076338"/>
            <a:ext cx="4662209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</a:p>
        </p:txBody>
      </p:sp>
      <p:sp>
        <p:nvSpPr>
          <p:cNvPr id="462" name="SOC"/>
          <p:cNvSpPr txBox="1"/>
          <p:nvPr/>
        </p:nvSpPr>
        <p:spPr>
          <a:xfrm>
            <a:off x="14990167" y="12672122"/>
            <a:ext cx="141274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SOC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Broken TRS 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413955">
              <a:defRPr spc="-168" sz="8415"/>
            </a:pPr>
            <a:r>
              <a:rPr b="0" spc="-128" sz="6435"/>
              <a:t>Broken TRS in</a:t>
            </a:r>
            <a:r>
              <a:t> </a:t>
            </a:r>
            <a14:m>
              <m:oMath>
                <m:sSub>
                  <m:e>
                    <m:r>
                      <a:rPr xmlns:a="http://schemas.openxmlformats.org/drawingml/2006/main" sz="8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e>
                  <m:sub>
                    <m:r>
                      <a:rPr xmlns:a="http://schemas.openxmlformats.org/drawingml/2006/main" sz="8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xmlns:a="http://schemas.openxmlformats.org/drawingml/2006/main" sz="8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</m:sub>
                </m:sSub>
              </m:oMath>
            </a14:m>
            <a:endParaRPr sz="8500"/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885" y="2529190"/>
            <a:ext cx="17979083" cy="865762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Hillier, Quintanilla and Cywinski, PRL 102, 117007 (2009)."/>
          <p:cNvSpPr txBox="1"/>
          <p:nvPr/>
        </p:nvSpPr>
        <p:spPr>
          <a:xfrm>
            <a:off x="4159937" y="12785442"/>
            <a:ext cx="7877862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t>Hillier, Quintanilla and Cywinski, PRL </a:t>
            </a:r>
            <a:r>
              <a:rPr b="1"/>
              <a:t>102</a:t>
            </a:r>
            <a:r>
              <a:t>, 117007 (2009).</a:t>
            </a:r>
          </a:p>
        </p:txBody>
      </p:sp>
      <p:sp>
        <p:nvSpPr>
          <p:cNvPr id="467" name="[ unitary:   ]"/>
          <p:cNvSpPr txBox="1"/>
          <p:nvPr/>
        </p:nvSpPr>
        <p:spPr>
          <a:xfrm>
            <a:off x="3968139" y="11225309"/>
            <a:ext cx="7079734" cy="99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[ unitary: </a:t>
            </a:r>
            <a14:m>
              <m:oMath>
                <m:r>
                  <m:rPr>
                    <m:sty m:val="p"/>
                  </m:rP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Δ</m:t>
                </m:r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lim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sSup>
                  <m:e>
                    <m:r>
                      <m:rPr>
                        <m:sty m:val="p"/>
                      </m:rP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</m:e>
                  <m:sup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†</m:t>
                    </m:r>
                  </m:sup>
                </m:sSup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limUpp>
                  <m:e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lim>
                    <m:r>
                      <a:rPr xmlns:a="http://schemas.openxmlformats.org/drawingml/2006/main"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⃗</m:t>
                    </m:r>
                  </m:lim>
                </m:limUpp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∝</m:t>
                </m:r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I</m:t>
                </m:r>
              </m:oMath>
            </a14:m>
            <a:r>
              <a:t> 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Non-Unitary Triplet Pairing in TaRuSi with weak SO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Non-Unitary Triplet Pairing in TaRuSi with weak SOC</a:t>
            </a:r>
          </a:p>
        </p:txBody>
      </p:sp>
      <p:sp>
        <p:nvSpPr>
          <p:cNvPr id="470" name="Isostructural SC’s w/o inversion symmetr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500"/>
            </a:lvl1pPr>
          </a:lstStyle>
          <a:p>
            <a:pPr/>
            <a:r>
              <a:t>Isostructural SC’s w/o inversion symmetry</a:t>
            </a:r>
          </a:p>
        </p:txBody>
      </p:sp>
      <p:sp>
        <p:nvSpPr>
          <p:cNvPr id="471" name="ZF- SR shows broken TRS in TaRuSi, conserved TRS in TaReS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ZF-</a:t>
            </a: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SR shows broken TRS in TaRuSi, conserved TRS in TaReSi</a:t>
            </a:r>
          </a:p>
          <a:p>
            <a:pPr/>
            <a:r>
              <a:t>TF-</a:t>
            </a: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SR shows isotropic s-wave (conventional) SC in TaReSi</a:t>
            </a:r>
          </a:p>
          <a:p>
            <a:pPr/>
            <a:r>
              <a:t>TF-</a:t>
            </a:r>
            <a14:m>
              <m:oMath>
                <m:r>
                  <a:rPr xmlns:a="http://schemas.openxmlformats.org/drawingml/2006/main" sz="5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</m:oMath>
            </a14:m>
            <a:r>
              <a:t>SR shows multi-gap SC in TaRuSi</a:t>
            </a:r>
          </a:p>
          <a:p>
            <a:pPr/>
            <a:r>
              <a:t>DFT indicates weak SOC in TaRuSi, strong SOC in TaReSi</a:t>
            </a:r>
          </a:p>
          <a:p>
            <a:pPr/>
            <a:r>
              <a:t>Symmetry analysis attributes SC state in TaRuSi to non-unitary triplet pairing state.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opological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0" sz="6500"/>
            </a:lvl1pPr>
          </a:lstStyle>
          <a:p>
            <a:pPr/>
            <a:r>
              <a:t>Topological Superconductivity</a:t>
            </a:r>
          </a:p>
        </p:txBody>
      </p:sp>
      <p:sp>
        <p:nvSpPr>
          <p:cNvPr id="474" name="Majorana Ferm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500"/>
            </a:lvl1pPr>
          </a:lstStyle>
          <a:p>
            <a:pPr/>
            <a:r>
              <a:t>Majorana Fermions</a:t>
            </a:r>
          </a:p>
        </p:txBody>
      </p:sp>
      <p:sp>
        <p:nvSpPr>
          <p:cNvPr id="475" name="Normal fermions can be represented as composed of two Majorana fermions (which are their own anti-particles).…"/>
          <p:cNvSpPr txBox="1"/>
          <p:nvPr>
            <p:ph type="body" sz="half" idx="1"/>
          </p:nvPr>
        </p:nvSpPr>
        <p:spPr>
          <a:xfrm>
            <a:off x="1206500" y="3473627"/>
            <a:ext cx="11552771" cy="9030889"/>
          </a:xfrm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t>Normal fermions can be represented as composed of two Majorana fermions (which are their own anti-particles).</a:t>
            </a:r>
          </a:p>
          <a:p>
            <a:pPr>
              <a:defRPr sz="3300"/>
            </a:pPr>
            <a:r>
              <a:t>Interest comes if Majoranas can be spatially separated, independently probed.</a:t>
            </a:r>
          </a:p>
          <a:p>
            <a:pPr lvl="1">
              <a:defRPr sz="3300"/>
            </a:pPr>
            <a:r>
              <a:t>immune to decoherence</a:t>
            </a:r>
          </a:p>
          <a:p>
            <a:pPr lvl="1">
              <a:defRPr sz="3300"/>
            </a:pPr>
            <a:r>
              <a:t>Possible application to quantum computation.</a:t>
            </a:r>
          </a:p>
          <a:p>
            <a:pPr>
              <a:defRPr sz="3300"/>
            </a:pPr>
            <a:r>
              <a:t>Exist in vortex cores of chiral superconductors (eg. </a:t>
            </a:r>
            <a14:m>
              <m:oMath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±</m:t>
                </m:r>
                <m:r>
                  <a:rPr xmlns:a="http://schemas.openxmlformats.org/drawingml/2006/main" sz="39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i</m:t>
                </m:r>
                <m:sSub>
                  <m:e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e>
                  <m:sub>
                    <m:r>
                      <a:rPr xmlns:a="http://schemas.openxmlformats.org/drawingml/2006/main"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sub>
                </m:sSub>
              </m:oMath>
            </a14:m>
            <a:r>
              <a:t>): Sr</a:t>
            </a:r>
            <a:r>
              <a:rPr baseline="-5999"/>
              <a:t>2</a:t>
            </a:r>
            <a:r>
              <a:t>RuO</a:t>
            </a:r>
            <a:r>
              <a:rPr baseline="-5999"/>
              <a:t>4</a:t>
            </a:r>
            <a:r>
              <a:t>?</a:t>
            </a:r>
          </a:p>
          <a:p>
            <a:pPr>
              <a:defRPr sz="3300"/>
            </a:pPr>
            <a:r>
              <a:t>predicted in vortex cores of topological surface state coupled to bulk s-wave superconductor (Fu &amp; Kane, PRL </a:t>
            </a:r>
            <a:r>
              <a:rPr b="1"/>
              <a:t>100</a:t>
            </a:r>
            <a:r>
              <a:t>, 096407).</a:t>
            </a:r>
          </a:p>
        </p:txBody>
      </p:sp>
      <p:pic>
        <p:nvPicPr>
          <p:cNvPr id="47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3024" y="1999914"/>
            <a:ext cx="7679009" cy="243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Delft_Majorana.jpg" descr="Delft_Majoran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91091" y="5779930"/>
            <a:ext cx="5601511" cy="548772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M. Franz, Nature Nanotech. 8, 149 (2013)"/>
          <p:cNvSpPr txBox="1"/>
          <p:nvPr/>
        </p:nvSpPr>
        <p:spPr>
          <a:xfrm>
            <a:off x="14420266" y="4501780"/>
            <a:ext cx="5132604" cy="43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M. Franz, Nature Nanotech.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 8</a:t>
            </a:r>
            <a:r>
              <a:t>, 149 (2013)</a:t>
            </a:r>
          </a:p>
        </p:txBody>
      </p:sp>
      <p:sp>
        <p:nvSpPr>
          <p:cNvPr id="479" name="Mourik et al., Science 336, 1003 (2012)."/>
          <p:cNvSpPr txBox="1"/>
          <p:nvPr/>
        </p:nvSpPr>
        <p:spPr>
          <a:xfrm>
            <a:off x="13816149" y="11622364"/>
            <a:ext cx="4930877" cy="437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Mourik et al., Science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336</a:t>
            </a:r>
            <a:r>
              <a:t>, 1003 (2012).</a:t>
            </a:r>
          </a:p>
        </p:txBody>
      </p:sp>
      <p:pic>
        <p:nvPicPr>
          <p:cNvPr id="480" name="pasted-image.tif" descr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51836" y="5543136"/>
            <a:ext cx="4432301" cy="54864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Luke et al., Nature 394, 156 (1998)."/>
          <p:cNvSpPr txBox="1"/>
          <p:nvPr/>
        </p:nvSpPr>
        <p:spPr>
          <a:xfrm>
            <a:off x="19803905" y="11250661"/>
            <a:ext cx="4390797" cy="43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Luke </a:t>
            </a:r>
            <a:r>
              <a:rPr i="1"/>
              <a:t>et al.</a:t>
            </a:r>
            <a:r>
              <a:t>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394</a:t>
            </a:r>
            <a:r>
              <a:t>, 156 (1998).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opological Superconductivit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Topological Superconductivity?</a:t>
            </a:r>
          </a:p>
        </p:txBody>
      </p:sp>
      <p:sp>
        <p:nvSpPr>
          <p:cNvPr id="484" name="Hexagonal crystal structur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400"/>
            </a:lvl1pPr>
          </a:lstStyle>
          <a:p>
            <a:pPr/>
            <a:r>
              <a:t>Hexagonal crystal structure</a:t>
            </a:r>
          </a:p>
        </p:txBody>
      </p:sp>
      <p:sp>
        <p:nvSpPr>
          <p:cNvPr id="485" name="Hexagonal structure: Dirac cones, flat bands.…"/>
          <p:cNvSpPr txBox="1"/>
          <p:nvPr>
            <p:ph type="body" idx="1"/>
          </p:nvPr>
        </p:nvSpPr>
        <p:spPr>
          <a:xfrm>
            <a:off x="925195" y="3511304"/>
            <a:ext cx="21971001" cy="8256012"/>
          </a:xfrm>
          <a:prstGeom prst="rect">
            <a:avLst/>
          </a:prstGeom>
        </p:spPr>
        <p:txBody>
          <a:bodyPr/>
          <a:lstStyle/>
          <a:p>
            <a:pPr/>
            <a:r>
              <a:t>Hexagonal structure: Dirac cones, flat bands.</a:t>
            </a:r>
          </a:p>
          <a:p>
            <a:pPr/>
            <a:r>
              <a:t>BiPt : Superconductivity reported in 1952 (Alekseevskii), 1953 (Matthias).</a:t>
            </a:r>
          </a:p>
          <a:p>
            <a:pPr lvl="1"/>
            <a:r>
              <a:t>only Tc reported (around 1.2K-1.3K)</a:t>
            </a:r>
          </a:p>
        </p:txBody>
      </p:sp>
      <p:pic>
        <p:nvPicPr>
          <p:cNvPr id="486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1436" y="5258559"/>
            <a:ext cx="14530110" cy="918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640" y="7521415"/>
            <a:ext cx="5422901" cy="3997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01988" y="7474289"/>
            <a:ext cx="5422901" cy="554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Cao et al., Nature 595, 526 (2021)"/>
          <p:cNvSpPr txBox="1"/>
          <p:nvPr/>
        </p:nvSpPr>
        <p:spPr>
          <a:xfrm>
            <a:off x="1668982" y="12057235"/>
            <a:ext cx="3104186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Cao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et al.</a:t>
            </a:r>
            <a:r>
              <a:t>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595,</a:t>
            </a:r>
            <a:r>
              <a:t> 526 (2021)</a:t>
            </a:r>
          </a:p>
        </p:txBody>
      </p:sp>
      <p:sp>
        <p:nvSpPr>
          <p:cNvPr id="490" name="Twisted tri-layer Graphene"/>
          <p:cNvSpPr txBox="1"/>
          <p:nvPr/>
        </p:nvSpPr>
        <p:spPr>
          <a:xfrm>
            <a:off x="2241951" y="12765957"/>
            <a:ext cx="727100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Twisted tri-layer Graphene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BiPt"/>
          <p:cNvSpPr txBox="1"/>
          <p:nvPr/>
        </p:nvSpPr>
        <p:spPr>
          <a:xfrm>
            <a:off x="2660838" y="545231"/>
            <a:ext cx="1614679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BiPt</a:t>
            </a:r>
          </a:p>
        </p:txBody>
      </p:sp>
      <p:pic>
        <p:nvPicPr>
          <p:cNvPr id="493" name="fig1.pdf" descr="fig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083" y="1878684"/>
            <a:ext cx="7560000" cy="1069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fig2.pdf" descr="fig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7665" y="2027544"/>
            <a:ext cx="13582556" cy="4968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ResistivityandHc.pdf" descr="ResistivityandHc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6785" y="7423327"/>
            <a:ext cx="13582557" cy="4862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BiPt"/>
          <p:cNvSpPr txBox="1"/>
          <p:nvPr/>
        </p:nvSpPr>
        <p:spPr>
          <a:xfrm>
            <a:off x="1556024" y="585595"/>
            <a:ext cx="1614679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BiPt</a:t>
            </a:r>
          </a:p>
        </p:txBody>
      </p:sp>
      <p:pic>
        <p:nvPicPr>
          <p:cNvPr id="498" name="muSRComplete.pdf" descr="muSRComple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452" y="3546980"/>
            <a:ext cx="23121096" cy="9051169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Anisotropic (Abrikosov) Lineshape"/>
          <p:cNvSpPr txBox="1"/>
          <p:nvPr/>
        </p:nvSpPr>
        <p:spPr>
          <a:xfrm>
            <a:off x="14040129" y="2310943"/>
            <a:ext cx="7121297" cy="6984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Anisotropic (Abrikosov) Lineshape</a:t>
            </a:r>
          </a:p>
        </p:txBody>
      </p:sp>
      <p:sp>
        <p:nvSpPr>
          <p:cNvPr id="500" name="Line"/>
          <p:cNvSpPr/>
          <p:nvPr/>
        </p:nvSpPr>
        <p:spPr>
          <a:xfrm flipH="1">
            <a:off x="11901465" y="3231364"/>
            <a:ext cx="2090384" cy="27538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1" name="Line"/>
          <p:cNvSpPr/>
          <p:nvPr/>
        </p:nvSpPr>
        <p:spPr>
          <a:xfrm flipH="1">
            <a:off x="13628209" y="3288915"/>
            <a:ext cx="802542" cy="32747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02" name="Anisotropic superfluid density"/>
          <p:cNvSpPr txBox="1"/>
          <p:nvPr/>
        </p:nvSpPr>
        <p:spPr>
          <a:xfrm>
            <a:off x="9835465" y="12644130"/>
            <a:ext cx="6232501" cy="698399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Anisotropic superfluid density</a:t>
            </a:r>
          </a:p>
        </p:txBody>
      </p:sp>
      <p:sp>
        <p:nvSpPr>
          <p:cNvPr id="505" name="Connection Line"/>
          <p:cNvSpPr/>
          <p:nvPr/>
        </p:nvSpPr>
        <p:spPr>
          <a:xfrm>
            <a:off x="1572152" y="4908971"/>
            <a:ext cx="7568300" cy="815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2897" y="15693"/>
                  <a:pt x="5697" y="8493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06" name="Connection Line"/>
          <p:cNvSpPr/>
          <p:nvPr/>
        </p:nvSpPr>
        <p:spPr>
          <a:xfrm>
            <a:off x="16359144" y="5039208"/>
            <a:ext cx="1051851" cy="7931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97" h="21600" fill="norm" stroke="1" extrusionOk="0">
                <a:moveTo>
                  <a:pt x="0" y="21600"/>
                </a:moveTo>
                <a:cubicBezTo>
                  <a:pt x="19468" y="15008"/>
                  <a:pt x="21600" y="7808"/>
                  <a:pt x="6397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dft_fig1.pdf" descr="dft_fig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505" y="2088494"/>
            <a:ext cx="15612893" cy="940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dft_fig2.pdf" descr="dft_fig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53203" y="2619567"/>
            <a:ext cx="8115986" cy="5004326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BiPt1-xPdx DFT"/>
          <p:cNvSpPr txBox="1"/>
          <p:nvPr/>
        </p:nvSpPr>
        <p:spPr>
          <a:xfrm>
            <a:off x="2428356" y="703017"/>
            <a:ext cx="5401946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  <a:r>
              <a:t> DFT</a:t>
            </a:r>
          </a:p>
        </p:txBody>
      </p:sp>
      <p:sp>
        <p:nvSpPr>
          <p:cNvPr id="511" name="BiPt1-xPdx changes from topologically trivial to non-trivial around x=0.75.…"/>
          <p:cNvSpPr txBox="1"/>
          <p:nvPr/>
        </p:nvSpPr>
        <p:spPr>
          <a:xfrm>
            <a:off x="16632794" y="8292599"/>
            <a:ext cx="7891434" cy="336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  <a:r>
              <a:t> changes from topologically trivial to non-trivial around x=0.75.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hexagonal BiPd not stabilized in bulk, but predict Dirac crossing at Fermi level for surface state.</a:t>
            </a:r>
          </a:p>
        </p:txBody>
      </p:sp>
      <p:sp>
        <p:nvSpPr>
          <p:cNvPr id="512" name="Sharma et al., Phys. Rev. B 109, 224509 (2024)"/>
          <p:cNvSpPr txBox="1"/>
          <p:nvPr/>
        </p:nvSpPr>
        <p:spPr>
          <a:xfrm>
            <a:off x="704858" y="12637494"/>
            <a:ext cx="9694470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Sharma </a:t>
            </a:r>
            <a:r>
              <a:rPr i="1"/>
              <a:t>et al</a:t>
            </a:r>
            <a:r>
              <a:t>., Phys. Rev. B </a:t>
            </a:r>
            <a:r>
              <a:rPr b="1"/>
              <a:t>109</a:t>
            </a:r>
            <a:r>
              <a:t>, 224509 (2024)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No periodic arrangements of moments which can simultaneously minimize energy.…"/>
          <p:cNvSpPr txBox="1"/>
          <p:nvPr>
            <p:ph type="body" sz="half" idx="1"/>
          </p:nvPr>
        </p:nvSpPr>
        <p:spPr>
          <a:xfrm>
            <a:off x="385530" y="2964783"/>
            <a:ext cx="10266569" cy="9876235"/>
          </a:xfrm>
          <a:prstGeom prst="rect">
            <a:avLst/>
          </a:prstGeom>
        </p:spPr>
        <p:txBody>
          <a:bodyPr/>
          <a:lstStyle/>
          <a:p>
            <a:pPr marL="772746" indent="-328246">
              <a:defRPr sz="4000"/>
            </a:pPr>
            <a:r>
              <a:t>No periodic arrangements of moments which can simultaneously minimize energy.</a:t>
            </a:r>
          </a:p>
          <a:p>
            <a:pPr marL="772746" indent="-328246">
              <a:defRPr sz="4000"/>
            </a:pPr>
            <a:r>
              <a:t>Can have large number of classically degenerate ground states.</a:t>
            </a:r>
          </a:p>
          <a:p>
            <a:pPr marL="772746" indent="-328246">
              <a:defRPr sz="4000"/>
            </a:pPr>
            <a:r>
              <a:t>Leads to competing low temperature phases and enhanced quantum mechanical spin dynamics.</a:t>
            </a:r>
          </a:p>
          <a:p>
            <a:pPr marL="772746" indent="-328246">
              <a:defRPr sz="4000"/>
            </a:pPr>
            <a:r>
              <a:t>Possible emergent phenomena, quasiparticles.</a:t>
            </a:r>
          </a:p>
        </p:txBody>
      </p:sp>
      <p:pic>
        <p:nvPicPr>
          <p:cNvPr id="252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41628" y="3026074"/>
            <a:ext cx="12409928" cy="823916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Geometrical Frustration"/>
          <p:cNvSpPr txBox="1"/>
          <p:nvPr/>
        </p:nvSpPr>
        <p:spPr>
          <a:xfrm>
            <a:off x="1074536" y="1054564"/>
            <a:ext cx="851451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Geometrical Frustration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XRDElectronMicroscopy.pdf" descr="XRDElectronMicrosco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623" y="619791"/>
            <a:ext cx="7262448" cy="13096209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BiPt1-xPdx"/>
          <p:cNvSpPr txBox="1"/>
          <p:nvPr/>
        </p:nvSpPr>
        <p:spPr>
          <a:xfrm>
            <a:off x="9041772" y="893331"/>
            <a:ext cx="3683636" cy="108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1-x</a:t>
            </a:r>
            <a:r>
              <a:t>Pd</a:t>
            </a:r>
            <a:r>
              <a:rPr baseline="-5999"/>
              <a:t>x</a:t>
            </a:r>
          </a:p>
        </p:txBody>
      </p:sp>
      <p:sp>
        <p:nvSpPr>
          <p:cNvPr id="516" name="Hexagonal crystal structure…"/>
          <p:cNvSpPr txBox="1"/>
          <p:nvPr/>
        </p:nvSpPr>
        <p:spPr>
          <a:xfrm>
            <a:off x="8694977" y="2128168"/>
            <a:ext cx="9158033" cy="281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7200" indent="-457200" algn="l">
              <a:buSzPct val="123000"/>
              <a:buChar char="•"/>
              <a:defRPr sz="3600"/>
            </a:lvl1pPr>
            <a:lvl2pPr marL="1066800" indent="-457200" algn="l">
              <a:buSzPct val="123000"/>
              <a:buChar char="•"/>
              <a:defRPr sz="3600"/>
            </a:lvl2pPr>
          </a:lstStyle>
          <a:p>
            <a:pPr/>
            <a:r>
              <a:t>Hexagonal crystal structure</a:t>
            </a:r>
          </a:p>
          <a:p>
            <a:pPr lvl="1"/>
            <a:r>
              <a:t>predicted to exhibit Dirac band crossings, flat bands which potentially support topologically non-trivial behaviour.</a:t>
            </a:r>
          </a:p>
        </p:txBody>
      </p:sp>
      <p:pic>
        <p:nvPicPr>
          <p:cNvPr id="517" name="Magnetisation-2.pdf" descr="Magnetisation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4332" y="4893326"/>
            <a:ext cx="6196317" cy="839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heatcap-2.pdf" descr="heatcap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71694" y="3949617"/>
            <a:ext cx="6724604" cy="8935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fig3-3.pdf" descr="fig3-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457" y="2083938"/>
            <a:ext cx="21218210" cy="6430519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BiPt0.5Pd0.5 Muon Spin Rotation/Relaxation"/>
          <p:cNvSpPr txBox="1"/>
          <p:nvPr/>
        </p:nvSpPr>
        <p:spPr>
          <a:xfrm>
            <a:off x="2428356" y="703017"/>
            <a:ext cx="15527402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pPr>
            <a:r>
              <a:t>BiPt</a:t>
            </a:r>
            <a:r>
              <a:rPr baseline="-5999"/>
              <a:t>0.5</a:t>
            </a:r>
            <a:r>
              <a:t>Pd</a:t>
            </a:r>
            <a:r>
              <a:rPr baseline="-5999"/>
              <a:t>0.5</a:t>
            </a:r>
            <a:r>
              <a:t> Muon Spin Rotation/Relaxation</a:t>
            </a:r>
          </a:p>
        </p:txBody>
      </p:sp>
      <p:pic>
        <p:nvPicPr>
          <p:cNvPr id="522" name="ZFmuSR-2.pdf" descr="ZFmuSR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007" y="8361706"/>
            <a:ext cx="8676259" cy="5269145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rma et al., Phys. Rev. B 109, 224509 (2024)"/>
          <p:cNvSpPr txBox="1"/>
          <p:nvPr/>
        </p:nvSpPr>
        <p:spPr>
          <a:xfrm>
            <a:off x="10358126" y="12766069"/>
            <a:ext cx="9719870" cy="67253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Sharma </a:t>
            </a:r>
            <a:r>
              <a:rPr i="1"/>
              <a:t>et al</a:t>
            </a:r>
            <a:r>
              <a:t>., Phys. Rev. B </a:t>
            </a:r>
            <a:r>
              <a:rPr b="1"/>
              <a:t>109</a:t>
            </a:r>
            <a:r>
              <a:t>, 224509 (2024)</a:t>
            </a:r>
          </a:p>
        </p:txBody>
      </p:sp>
      <p:sp>
        <p:nvSpPr>
          <p:cNvPr id="524" name="BiPt0.5Pd0.5 fully gapped with preserved time reversal symmetry.…"/>
          <p:cNvSpPr txBox="1"/>
          <p:nvPr/>
        </p:nvSpPr>
        <p:spPr>
          <a:xfrm>
            <a:off x="10189410" y="8813947"/>
            <a:ext cx="8703992" cy="227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BiPt</a:t>
            </a:r>
            <a:r>
              <a:rPr baseline="-5999"/>
              <a:t>0.5</a:t>
            </a:r>
            <a:r>
              <a:t>Pd</a:t>
            </a:r>
            <a:r>
              <a:rPr baseline="-5999"/>
              <a:t>0.5</a:t>
            </a:r>
            <a:r>
              <a:t> fully gapped with preserved time reversal symmetry.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Next steps, proceed to higher Pd substitution levels.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WorldmuSRFacilities.tiff" descr="WorldmuSRFacilities.tif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0300" y="2886532"/>
            <a:ext cx="16287744" cy="9998773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Current Muon Sources"/>
          <p:cNvSpPr txBox="1"/>
          <p:nvPr/>
        </p:nvSpPr>
        <p:spPr>
          <a:xfrm>
            <a:off x="2428356" y="1042076"/>
            <a:ext cx="8256576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Current Muon Sources</a:t>
            </a:r>
          </a:p>
        </p:txBody>
      </p:sp>
      <p:sp>
        <p:nvSpPr>
          <p:cNvPr id="528" name="New sources under development in China, Korea."/>
          <p:cNvSpPr txBox="1"/>
          <p:nvPr/>
        </p:nvSpPr>
        <p:spPr>
          <a:xfrm>
            <a:off x="18690696" y="10289885"/>
            <a:ext cx="5256103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New sources under development in China, Korea.</a:t>
            </a:r>
          </a:p>
        </p:txBody>
      </p:sp>
      <p:sp>
        <p:nvSpPr>
          <p:cNvPr id="529" name="3 Sources co-located with neutron sources"/>
          <p:cNvSpPr txBox="1"/>
          <p:nvPr/>
        </p:nvSpPr>
        <p:spPr>
          <a:xfrm>
            <a:off x="17772233" y="3249587"/>
            <a:ext cx="5403169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3 Sources co-located with neutron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773" y="2961868"/>
            <a:ext cx="10964052" cy="8857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psi_facility.jpg" descr="psi_facility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24445" y="2556752"/>
            <a:ext cx="8700119" cy="10098657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Current CW Muon Sources"/>
          <p:cNvSpPr txBox="1"/>
          <p:nvPr/>
        </p:nvSpPr>
        <p:spPr>
          <a:xfrm>
            <a:off x="2428356" y="1042076"/>
            <a:ext cx="9820657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Current CW Muon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qubs-01-00011-g006.png" descr="qubs-01-00011-g0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7197" y="3575455"/>
            <a:ext cx="11444982" cy="8137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891" y="2025265"/>
            <a:ext cx="9986591" cy="11238208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Current Pulsed Muon Sources"/>
          <p:cNvSpPr txBox="1"/>
          <p:nvPr/>
        </p:nvSpPr>
        <p:spPr>
          <a:xfrm>
            <a:off x="2428356" y="1042076"/>
            <a:ext cx="10933786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Current Pulsed Muon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Low Energy Muons - PSI"/>
          <p:cNvSpPr txBox="1"/>
          <p:nvPr>
            <p:ph type="title"/>
          </p:nvPr>
        </p:nvSpPr>
        <p:spPr>
          <a:xfrm>
            <a:off x="3962400" y="184149"/>
            <a:ext cx="16459200" cy="1625601"/>
          </a:xfrm>
          <a:prstGeom prst="rect">
            <a:avLst/>
          </a:prstGeom>
        </p:spPr>
        <p:txBody>
          <a:bodyPr/>
          <a:lstStyle/>
          <a:p>
            <a:pPr/>
            <a:r>
              <a:t>Low Energy Muons - PSI</a:t>
            </a:r>
          </a:p>
        </p:txBody>
      </p:sp>
      <p:sp>
        <p:nvSpPr>
          <p:cNvPr id="540" name="Conventional surface muons have stopping range of 140 mg/cm2…"/>
          <p:cNvSpPr txBox="1"/>
          <p:nvPr>
            <p:ph type="body" sz="half" idx="1"/>
          </p:nvPr>
        </p:nvSpPr>
        <p:spPr>
          <a:xfrm>
            <a:off x="3962400" y="3200400"/>
            <a:ext cx="7721600" cy="10515600"/>
          </a:xfrm>
          <a:prstGeom prst="rect">
            <a:avLst/>
          </a:prstGeom>
        </p:spPr>
        <p:txBody>
          <a:bodyPr/>
          <a:lstStyle/>
          <a:p>
            <a:pPr/>
            <a:r>
              <a:t>Conventional surface muons have stopping range of 140 mg/cm</a:t>
            </a:r>
            <a:r>
              <a:rPr baseline="31999"/>
              <a:t>2</a:t>
            </a:r>
            <a:endParaRPr baseline="31999"/>
          </a:p>
          <a:p>
            <a:pPr/>
            <a:r>
              <a:t>Thin film samples/surfaces require reduced depth penetration.</a:t>
            </a:r>
          </a:p>
        </p:txBody>
      </p:sp>
      <p:sp>
        <p:nvSpPr>
          <p:cNvPr id="541" name="Slide Number"/>
          <p:cNvSpPr txBox="1"/>
          <p:nvPr>
            <p:ph type="sldNum" sz="quarter" idx="2"/>
          </p:nvPr>
        </p:nvSpPr>
        <p:spPr>
          <a:xfrm>
            <a:off x="17975932" y="12490450"/>
            <a:ext cx="624136" cy="609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5000" y="2438400"/>
            <a:ext cx="7444072" cy="111506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Muon Moderation"/>
          <p:cNvSpPr txBox="1"/>
          <p:nvPr>
            <p:ph type="title"/>
          </p:nvPr>
        </p:nvSpPr>
        <p:spPr>
          <a:xfrm>
            <a:off x="4826000" y="355600"/>
            <a:ext cx="14732000" cy="1752600"/>
          </a:xfrm>
          <a:prstGeom prst="rect">
            <a:avLst/>
          </a:prstGeom>
        </p:spPr>
        <p:txBody>
          <a:bodyPr/>
          <a:lstStyle/>
          <a:p>
            <a:pPr/>
            <a:r>
              <a:t>Muon Moderation</a:t>
            </a:r>
          </a:p>
        </p:txBody>
      </p:sp>
      <p:pic>
        <p:nvPicPr>
          <p:cNvPr id="545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3657600"/>
            <a:ext cx="4495800" cy="777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87800" y="3200400"/>
            <a:ext cx="12940201" cy="802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Low Energy Transport"/>
          <p:cNvSpPr txBox="1"/>
          <p:nvPr>
            <p:ph type="title"/>
          </p:nvPr>
        </p:nvSpPr>
        <p:spPr>
          <a:xfrm>
            <a:off x="4826000" y="355600"/>
            <a:ext cx="14732000" cy="1930400"/>
          </a:xfrm>
          <a:prstGeom prst="rect">
            <a:avLst/>
          </a:prstGeom>
        </p:spPr>
        <p:txBody>
          <a:bodyPr/>
          <a:lstStyle/>
          <a:p>
            <a:pPr/>
            <a:r>
              <a:t>Low Energy Transport</a:t>
            </a:r>
          </a:p>
        </p:txBody>
      </p:sp>
      <p:pic>
        <p:nvPicPr>
          <p:cNvPr id="549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3800" y="2286000"/>
            <a:ext cx="12192000" cy="835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1226" y="7924800"/>
            <a:ext cx="5290974" cy="459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Muon Trigger"/>
          <p:cNvSpPr txBox="1"/>
          <p:nvPr>
            <p:ph type="title"/>
          </p:nvPr>
        </p:nvSpPr>
        <p:spPr>
          <a:xfrm>
            <a:off x="4826000" y="355600"/>
            <a:ext cx="14732000" cy="1879600"/>
          </a:xfrm>
          <a:prstGeom prst="rect">
            <a:avLst/>
          </a:prstGeom>
        </p:spPr>
        <p:txBody>
          <a:bodyPr/>
          <a:lstStyle/>
          <a:p>
            <a:pPr/>
            <a:r>
              <a:t>Muon Trigger</a:t>
            </a:r>
          </a:p>
        </p:txBody>
      </p:sp>
      <p:pic>
        <p:nvPicPr>
          <p:cNvPr id="553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26800" y="4744719"/>
            <a:ext cx="9779000" cy="7040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5600" y="3860800"/>
            <a:ext cx="6705600" cy="759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Low Energy uSR- PSI"/>
          <p:cNvSpPr txBox="1"/>
          <p:nvPr>
            <p:ph type="title"/>
          </p:nvPr>
        </p:nvSpPr>
        <p:spPr>
          <a:xfrm>
            <a:off x="4826000" y="355600"/>
            <a:ext cx="14732000" cy="2108200"/>
          </a:xfrm>
          <a:prstGeom prst="rect">
            <a:avLst/>
          </a:prstGeom>
        </p:spPr>
        <p:txBody>
          <a:bodyPr/>
          <a:lstStyle/>
          <a:p>
            <a:pPr/>
            <a:r>
              <a:t>Low Energy uSR- PSI</a:t>
            </a:r>
          </a:p>
        </p:txBody>
      </p:sp>
      <p:pic>
        <p:nvPicPr>
          <p:cNvPr id="55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6466" y="3708400"/>
            <a:ext cx="11819468" cy="886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3000" y="4013200"/>
            <a:ext cx="6210300" cy="828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Lattices Promoting Geometrical Frustration"/>
          <p:cNvSpPr txBox="1"/>
          <p:nvPr/>
        </p:nvSpPr>
        <p:spPr>
          <a:xfrm>
            <a:off x="1609966" y="770205"/>
            <a:ext cx="15360448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Lattices Promoting Geometrical Frustration</a:t>
            </a:r>
          </a:p>
        </p:txBody>
      </p:sp>
      <p:pic>
        <p:nvPicPr>
          <p:cNvPr id="25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0841" y="2553062"/>
            <a:ext cx="9169654" cy="3380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801" y="7448332"/>
            <a:ext cx="7874001" cy="576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Yb2Be2GeO7 lattice.png" descr="Yb2Be2GeO7 lattic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7389" y="7448332"/>
            <a:ext cx="12559487" cy="576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40897" y="2176447"/>
            <a:ext cx="8024701" cy="486027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yrochlore"/>
          <p:cNvSpPr txBox="1"/>
          <p:nvPr/>
        </p:nvSpPr>
        <p:spPr>
          <a:xfrm>
            <a:off x="2815812" y="5849695"/>
            <a:ext cx="157063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pPr/>
            <a:r>
              <a:t>Pyrochlore</a:t>
            </a:r>
          </a:p>
        </p:txBody>
      </p:sp>
      <p:sp>
        <p:nvSpPr>
          <p:cNvPr id="261" name="Stacked Triangular"/>
          <p:cNvSpPr txBox="1"/>
          <p:nvPr/>
        </p:nvSpPr>
        <p:spPr>
          <a:xfrm>
            <a:off x="20310042" y="4831381"/>
            <a:ext cx="264901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pPr/>
            <a:r>
              <a:t>Stacked Triangular</a:t>
            </a:r>
          </a:p>
        </p:txBody>
      </p:sp>
      <p:sp>
        <p:nvSpPr>
          <p:cNvPr id="262" name="Kagome"/>
          <p:cNvSpPr txBox="1"/>
          <p:nvPr/>
        </p:nvSpPr>
        <p:spPr>
          <a:xfrm>
            <a:off x="4023371" y="12940866"/>
            <a:ext cx="125486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pPr/>
            <a:r>
              <a:t>Kagome</a:t>
            </a:r>
          </a:p>
        </p:txBody>
      </p:sp>
      <p:sp>
        <p:nvSpPr>
          <p:cNvPr id="263" name="Shastry-Sutherland  J1-J2"/>
          <p:cNvSpPr txBox="1"/>
          <p:nvPr/>
        </p:nvSpPr>
        <p:spPr>
          <a:xfrm>
            <a:off x="14514584" y="12940866"/>
            <a:ext cx="357540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92022"/>
                </a:solidFill>
              </a:defRPr>
            </a:pPr>
            <a:r>
              <a:t>Shastry-Sutherland  J</a:t>
            </a:r>
            <a:r>
              <a:rPr baseline="-5999"/>
              <a:t>1</a:t>
            </a:r>
            <a:r>
              <a:t>-J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Unconventional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32" sz="6600"/>
            </a:lvl1pPr>
          </a:lstStyle>
          <a:p>
            <a:pPr/>
            <a:r>
              <a:t>Unconventional Superconductivity</a:t>
            </a:r>
          </a:p>
        </p:txBody>
      </p:sp>
      <p:sp>
        <p:nvSpPr>
          <p:cNvPr id="561" name="Synthesis, Characterization &amp; Identificat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4400"/>
            </a:lvl1pPr>
          </a:lstStyle>
          <a:p>
            <a:pPr/>
            <a:r>
              <a:t>Synthesis, Characterization &amp; Identification</a:t>
            </a:r>
          </a:p>
        </p:txBody>
      </p:sp>
      <p:sp>
        <p:nvSpPr>
          <p:cNvPr id="562" name="Multiple routes to unconventional superconductivity…"/>
          <p:cNvSpPr txBox="1"/>
          <p:nvPr>
            <p:ph type="body" idx="1"/>
          </p:nvPr>
        </p:nvSpPr>
        <p:spPr>
          <a:xfrm>
            <a:off x="336304" y="3505942"/>
            <a:ext cx="21971001" cy="8256012"/>
          </a:xfrm>
          <a:prstGeom prst="rect">
            <a:avLst/>
          </a:prstGeom>
        </p:spPr>
        <p:txBody>
          <a:bodyPr/>
          <a:lstStyle/>
          <a:p>
            <a:pPr/>
            <a:r>
              <a:t>Multiple routes to unconventional superconductivity</a:t>
            </a:r>
          </a:p>
          <a:p>
            <a:pPr/>
            <a:r>
              <a:t>Strong correlations, cooperative crystal structure critical.</a:t>
            </a:r>
          </a:p>
          <a:p>
            <a:pPr/>
            <a:r>
              <a:t>Muons provide a real space/volume sensitive probe.</a:t>
            </a:r>
          </a:p>
        </p:txBody>
      </p:sp>
      <p:pic>
        <p:nvPicPr>
          <p:cNvPr id="56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6413" y="6429832"/>
            <a:ext cx="2381174" cy="240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33725" y="9270858"/>
            <a:ext cx="2806548" cy="51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06007" y="10221707"/>
            <a:ext cx="3257838" cy="84519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hanks for your attention!"/>
          <p:cNvSpPr txBox="1"/>
          <p:nvPr/>
        </p:nvSpPr>
        <p:spPr>
          <a:xfrm>
            <a:off x="16831433" y="12686879"/>
            <a:ext cx="7144309" cy="87193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chemeClr val="accent5"/>
                </a:solidFill>
              </a:defRPr>
            </a:lvl1pPr>
          </a:lstStyle>
          <a:p>
            <a:pPr/>
            <a:r>
              <a:t>Thanks for your attention!</a:t>
            </a:r>
          </a:p>
        </p:txBody>
      </p:sp>
      <p:pic>
        <p:nvPicPr>
          <p:cNvPr id="567" name="IMG_1020.jpeg" descr="IMG_102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3730" y="8895388"/>
            <a:ext cx="3353234" cy="447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G_1053.jpeg" descr="IMG_105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7309" y="9171716"/>
            <a:ext cx="4962064" cy="372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G_1021.jpeg" descr="IMG_102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8760" y="8719674"/>
            <a:ext cx="3469224" cy="462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TechnionIIT English 3-lines.png" descr="TechnionIIT English 3-line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08081" y="4633767"/>
            <a:ext cx="3257838" cy="1468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Arindam_Ghara.jpg" descr="Arindam_Ghara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38772" y="8832556"/>
            <a:ext cx="3257837" cy="32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G_1565.jpeg" descr="IMG_1565.jpeg"/>
          <p:cNvPicPr>
            <a:picLocks noChangeAspect="1"/>
          </p:cNvPicPr>
          <p:nvPr/>
        </p:nvPicPr>
        <p:blipFill>
          <a:blip r:embed="rId10">
            <a:extLst/>
          </a:blip>
          <a:srcRect l="50941" t="23512" r="6180" b="23512"/>
          <a:stretch>
            <a:fillRect/>
          </a:stretch>
        </p:blipFill>
        <p:spPr>
          <a:xfrm>
            <a:off x="17419061" y="8462241"/>
            <a:ext cx="2245993" cy="369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588" y="604698"/>
            <a:ext cx="7802267" cy="302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214" y="3984023"/>
            <a:ext cx="16644712" cy="9157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65474" y="3561224"/>
            <a:ext cx="5173686" cy="9567775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Coming Soon: TRIUMF M9H"/>
          <p:cNvSpPr txBox="1"/>
          <p:nvPr/>
        </p:nvSpPr>
        <p:spPr>
          <a:xfrm>
            <a:off x="9605106" y="279193"/>
            <a:ext cx="10456851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pc="-132" sz="6600">
                <a:solidFill>
                  <a:srgbClr val="000000"/>
                </a:solidFill>
              </a:defRPr>
            </a:lvl1pPr>
          </a:lstStyle>
          <a:p>
            <a:pPr/>
            <a:r>
              <a:t>Coming Soon: TRIUMF M9H</a:t>
            </a:r>
          </a:p>
        </p:txBody>
      </p:sp>
      <p:sp>
        <p:nvSpPr>
          <p:cNvPr id="578" name="First muon decay channel explicitly designed for delivery of transversely spin polarized beams."/>
          <p:cNvSpPr txBox="1"/>
          <p:nvPr/>
        </p:nvSpPr>
        <p:spPr>
          <a:xfrm>
            <a:off x="6374810" y="8522674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/>
            </a:lvl1pPr>
          </a:lstStyle>
          <a:p>
            <a:pPr/>
            <a:r>
              <a:t>First muon decay channel explicitly designed for delivery of transversely spin polarized beams.</a:t>
            </a:r>
          </a:p>
        </p:txBody>
      </p:sp>
      <p:sp>
        <p:nvSpPr>
          <p:cNvPr id="579" name="4T 6 port magnet with DR,SiPM spectrometer"/>
          <p:cNvSpPr txBox="1"/>
          <p:nvPr/>
        </p:nvSpPr>
        <p:spPr>
          <a:xfrm>
            <a:off x="17603685" y="2174178"/>
            <a:ext cx="615501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pPr/>
            <a:r>
              <a:t>4T 6 port magnet with DR,SiPM spectrometer</a:t>
            </a:r>
          </a:p>
        </p:txBody>
      </p:sp>
      <p:sp>
        <p:nvSpPr>
          <p:cNvPr id="580" name="High energy decay muons (µ+/µ-), suitable for pressure cells, muonic x-rays for elemental analysis."/>
          <p:cNvSpPr txBox="1"/>
          <p:nvPr/>
        </p:nvSpPr>
        <p:spPr>
          <a:xfrm>
            <a:off x="6374810" y="10910068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/>
            </a:pPr>
            <a:r>
              <a:t>High energy decay muons (µ</a:t>
            </a:r>
            <a:r>
              <a:rPr baseline="31999"/>
              <a:t>+</a:t>
            </a:r>
            <a:r>
              <a:t>/µ</a:t>
            </a:r>
            <a:r>
              <a:rPr baseline="31999"/>
              <a:t>-</a:t>
            </a:r>
            <a:r>
              <a:t>), suitable for pressure cells, muonic x-rays for elemental analysis.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uperconductivity"/>
          <p:cNvSpPr txBox="1"/>
          <p:nvPr/>
        </p:nvSpPr>
        <p:spPr>
          <a:xfrm>
            <a:off x="1442960" y="1031887"/>
            <a:ext cx="645863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Superconductivity</a:t>
            </a:r>
          </a:p>
        </p:txBody>
      </p:sp>
      <p:pic>
        <p:nvPicPr>
          <p:cNvPr id="266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288" y="2559394"/>
            <a:ext cx="4668825" cy="6227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1141" y="2420806"/>
            <a:ext cx="5918201" cy="43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21917" y="308809"/>
            <a:ext cx="8254315" cy="8254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5884" y="9045816"/>
            <a:ext cx="5992569" cy="4697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01473" y="8890351"/>
            <a:ext cx="11903589" cy="3937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07806" y="8918151"/>
            <a:ext cx="4306449" cy="430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uperconductivity"/>
          <p:cNvSpPr txBox="1"/>
          <p:nvPr/>
        </p:nvSpPr>
        <p:spPr>
          <a:xfrm>
            <a:off x="1442960" y="1031887"/>
            <a:ext cx="645863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5800">
                <a:solidFill>
                  <a:srgbClr val="000000"/>
                </a:solidFill>
              </a:defRPr>
            </a:lvl1pPr>
          </a:lstStyle>
          <a:p>
            <a:pPr/>
            <a:r>
              <a:t>Superconductivity</a:t>
            </a:r>
          </a:p>
        </p:txBody>
      </p:sp>
      <p:pic>
        <p:nvPicPr>
          <p:cNvPr id="274" name="maglev-train-line-big1.jpg" descr="maglev-train-line-big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422" y="2715214"/>
            <a:ext cx="6915629" cy="518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2021-10-pet-mri-photo-scaled.jpeg" descr="2021-10-pet-mri-photo-scal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1958" y="2715214"/>
            <a:ext cx="7780084" cy="5186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2011-09-20_MR-1000-1.png" descr="2011-09-20_MR-1000-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83248" y="2703545"/>
            <a:ext cx="5418953" cy="526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quantum-computers-and-accelerated-discovery_40645906341_o.jpg" descr="quantum-computers-and-accelerated-discovery_40645906341_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467" y="8032545"/>
            <a:ext cx="8056723" cy="537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qchem_device_blue (1).jpg" descr="qchem_device_blue (1)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76052" y="8109916"/>
            <a:ext cx="6458637" cy="5269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BM Quantum Lab (1).jpg" descr="IBM Quantum Lab (1)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60911" y="8117002"/>
            <a:ext cx="7778528" cy="5186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Superconductivity in Elements and Compounds</a:t>
            </a:r>
          </a:p>
        </p:txBody>
      </p:sp>
      <p:pic>
        <p:nvPicPr>
          <p:cNvPr id="282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029" y="3725390"/>
            <a:ext cx="6656438" cy="870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Graphic 6" descr="Graphic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3859" y="2916191"/>
            <a:ext cx="13664141" cy="849184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TextBox 7"/>
          <p:cNvSpPr txBox="1"/>
          <p:nvPr/>
        </p:nvSpPr>
        <p:spPr>
          <a:xfrm>
            <a:off x="1500110" y="12616418"/>
            <a:ext cx="1707153" cy="640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Blundell</a:t>
            </a:r>
          </a:p>
        </p:txBody>
      </p:sp>
      <p:sp>
        <p:nvSpPr>
          <p:cNvPr id="285" name="TextBox 8"/>
          <p:cNvSpPr txBox="1"/>
          <p:nvPr/>
        </p:nvSpPr>
        <p:spPr>
          <a:xfrm>
            <a:off x="12398770" y="12356755"/>
            <a:ext cx="2051840" cy="64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Wikipedia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Unconventional Supercondu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spc="-132" sz="6600"/>
            </a:lvl1pPr>
          </a:lstStyle>
          <a:p>
            <a:pPr/>
            <a:r>
              <a:t>Unconventional Superconductivity</a:t>
            </a:r>
          </a:p>
        </p:txBody>
      </p:sp>
      <p:pic>
        <p:nvPicPr>
          <p:cNvPr id="288" name="gap_structures.png" descr="gap_structur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0883" y="2821790"/>
            <a:ext cx="12313418" cy="6063428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159"/>
          <p:cNvSpPr txBox="1"/>
          <p:nvPr/>
        </p:nvSpPr>
        <p:spPr>
          <a:xfrm>
            <a:off x="1634347" y="9370359"/>
            <a:ext cx="447184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600" u="sng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Conventional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Δ(k) has symmetry of crystal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Usually Δ(k)=Δ (s-wave)</a:t>
            </a:r>
          </a:p>
        </p:txBody>
      </p:sp>
      <p:sp>
        <p:nvSpPr>
          <p:cNvPr id="290" name="Shape 164"/>
          <p:cNvSpPr txBox="1"/>
          <p:nvPr/>
        </p:nvSpPr>
        <p:spPr>
          <a:xfrm>
            <a:off x="8376786" y="9192559"/>
            <a:ext cx="4040536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600" u="sng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Unconventional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Δ(k) has lower symmetry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Possible nodes in gap.</a:t>
            </a:r>
          </a:p>
          <a:p>
            <a:pPr marL="152400" indent="-152400" algn="l" defTabSz="584200">
              <a:buSzPct val="75000"/>
              <a:buFont typeface="Helvetica Neue"/>
              <a:buChar char="•"/>
              <a:defRPr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Other broken symmetries</a:t>
            </a:r>
          </a:p>
        </p:txBody>
      </p:sp>
      <p:sp>
        <p:nvSpPr>
          <p:cNvPr id="291" name="Text"/>
          <p:cNvSpPr txBox="1"/>
          <p:nvPr/>
        </p:nvSpPr>
        <p:spPr>
          <a:xfrm>
            <a:off x="3942565" y="3578937"/>
            <a:ext cx="2915098" cy="99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limUpp>
                    <m:e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e>
                    <m:lim>
                      <m:r>
                        <a:rPr xmlns:a="http://schemas.openxmlformats.org/drawingml/2006/main" sz="57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⃗</m:t>
                      </m:r>
                    </m:lim>
                  </m:limUpp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</m:oMath>
              </m:oMathPara>
            </a14:m>
          </a:p>
        </p:txBody>
      </p:sp>
      <p:sp>
        <p:nvSpPr>
          <p:cNvPr id="292" name="Text"/>
          <p:cNvSpPr txBox="1"/>
          <p:nvPr/>
        </p:nvSpPr>
        <p:spPr>
          <a:xfrm>
            <a:off x="8788678" y="2665768"/>
            <a:ext cx="2091107" cy="95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p"/>
                    </m:rPr>
                    <a:rPr xmlns:a="http://schemas.openxmlformats.org/drawingml/2006/main" sz="57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</m:oMath>
              </m:oMathPara>
            </a14:m>
          </a:p>
        </p:txBody>
      </p:sp>
      <p:sp>
        <p:nvSpPr>
          <p:cNvPr id="293" name="Equation"/>
          <p:cNvSpPr txBox="1"/>
          <p:nvPr/>
        </p:nvSpPr>
        <p:spPr>
          <a:xfrm>
            <a:off x="12077113" y="4725306"/>
            <a:ext cx="1457284" cy="42062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800"/>
          </a:p>
        </p:txBody>
      </p:sp>
      <p:pic>
        <p:nvPicPr>
          <p:cNvPr id="2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04969" y="1211780"/>
            <a:ext cx="4864161" cy="6706056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Ding et al., PRB 54, 9678 (1996)"/>
          <p:cNvSpPr txBox="1"/>
          <p:nvPr/>
        </p:nvSpPr>
        <p:spPr>
          <a:xfrm>
            <a:off x="17969439" y="8156310"/>
            <a:ext cx="4094913" cy="43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200">
                <a:solidFill>
                  <a:srgbClr val="000000"/>
                </a:solidFill>
              </a:defRPr>
            </a:pPr>
            <a:r>
              <a:t>Ding </a:t>
            </a:r>
            <a:r>
              <a:rPr i="1"/>
              <a:t>et al</a:t>
            </a:r>
            <a:r>
              <a:t>., PRB </a:t>
            </a:r>
            <a:r>
              <a:rPr b="1"/>
              <a:t>54</a:t>
            </a:r>
            <a:r>
              <a:t>, 9678 (1996)</a:t>
            </a:r>
          </a:p>
        </p:txBody>
      </p:sp>
      <p:pic>
        <p:nvPicPr>
          <p:cNvPr id="296" name="Picture 4" descr="Picture 4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77616" y="9102794"/>
            <a:ext cx="3457574" cy="345757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Bi-2212"/>
          <p:cNvSpPr txBox="1"/>
          <p:nvPr/>
        </p:nvSpPr>
        <p:spPr>
          <a:xfrm>
            <a:off x="18886848" y="375765"/>
            <a:ext cx="226009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Bi-2212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