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7" r:id="rId4"/>
    <p:sldMasterId id="2147483719" r:id="rId5"/>
    <p:sldMasterId id="2147483663" r:id="rId6"/>
    <p:sldMasterId id="2147483734" r:id="rId7"/>
  </p:sldMasterIdLst>
  <p:notesMasterIdLst>
    <p:notesMasterId r:id="rId44"/>
  </p:notesMasterIdLst>
  <p:handoutMasterIdLst>
    <p:handoutMasterId r:id="rId45"/>
  </p:handoutMasterIdLst>
  <p:sldIdLst>
    <p:sldId id="256" r:id="rId8"/>
    <p:sldId id="300" r:id="rId9"/>
    <p:sldId id="299" r:id="rId10"/>
    <p:sldId id="259" r:id="rId11"/>
    <p:sldId id="262" r:id="rId12"/>
    <p:sldId id="301" r:id="rId13"/>
    <p:sldId id="261" r:id="rId14"/>
    <p:sldId id="302" r:id="rId15"/>
    <p:sldId id="294" r:id="rId16"/>
    <p:sldId id="293" r:id="rId17"/>
    <p:sldId id="303" r:id="rId18"/>
    <p:sldId id="278" r:id="rId19"/>
    <p:sldId id="304" r:id="rId20"/>
    <p:sldId id="285" r:id="rId21"/>
    <p:sldId id="288" r:id="rId22"/>
    <p:sldId id="287" r:id="rId23"/>
    <p:sldId id="286" r:id="rId24"/>
    <p:sldId id="289" r:id="rId25"/>
    <p:sldId id="290" r:id="rId26"/>
    <p:sldId id="265" r:id="rId27"/>
    <p:sldId id="279" r:id="rId28"/>
    <p:sldId id="281" r:id="rId29"/>
    <p:sldId id="282" r:id="rId30"/>
    <p:sldId id="275" r:id="rId31"/>
    <p:sldId id="267" r:id="rId32"/>
    <p:sldId id="298" r:id="rId33"/>
    <p:sldId id="272" r:id="rId34"/>
    <p:sldId id="271" r:id="rId35"/>
    <p:sldId id="273" r:id="rId36"/>
    <p:sldId id="295" r:id="rId37"/>
    <p:sldId id="274" r:id="rId38"/>
    <p:sldId id="297" r:id="rId39"/>
    <p:sldId id="306" r:id="rId40"/>
    <p:sldId id="296" r:id="rId41"/>
    <p:sldId id="305" r:id="rId42"/>
    <p:sldId id="284" r:id="rId43"/>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Cambria Math" panose="02040503050406030204" pitchFamily="18" charset="0"/>
      <p:regular r:id="rId50"/>
    </p:embeddedFont>
    <p:embeddedFont>
      <p:font typeface="Roboto" panose="020B0604020202020204" charset="0"/>
      <p:regular r:id="rId51"/>
      <p:bold r:id="rId52"/>
      <p:italic r:id="rId53"/>
      <p:boldItalic r:id="rId54"/>
    </p:embeddedFont>
    <p:embeddedFont>
      <p:font typeface="Times" panose="02020603050405020304" pitchFamily="18" charset="0"/>
      <p:regular r:id="rId55"/>
      <p:bold r:id="rId56"/>
      <p:italic r:id="rId57"/>
      <p:boldItalic r:id="rId58"/>
    </p:embeddedFont>
    <p:embeddedFont>
      <p:font typeface="Trebuchet MS" panose="020B0603020202020204" pitchFamily="34"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8"/>
    <a:srgbClr val="6F00FF"/>
    <a:srgbClr val="FF9D1B"/>
    <a:srgbClr val="67676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snapToGrid="0">
      <p:cViewPr varScale="1">
        <p:scale>
          <a:sx n="61" d="100"/>
          <a:sy n="61" d="100"/>
        </p:scale>
        <p:origin x="864"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6.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C82ED0-7452-4354-A24E-35FB24BF9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D6969E9-2182-2FF9-A02F-A1842CE2A4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D66A77-BC89-4E24-A414-B6543411FF58}" type="datetimeFigureOut">
              <a:rPr lang="en-GB" smtClean="0"/>
              <a:t>09/01/2025</a:t>
            </a:fld>
            <a:endParaRPr lang="en-GB"/>
          </a:p>
        </p:txBody>
      </p:sp>
      <p:sp>
        <p:nvSpPr>
          <p:cNvPr id="4" name="Footer Placeholder 3">
            <a:extLst>
              <a:ext uri="{FF2B5EF4-FFF2-40B4-BE49-F238E27FC236}">
                <a16:creationId xmlns:a16="http://schemas.microsoft.com/office/drawing/2014/main" id="{E3E84D48-5E89-47EA-5EE7-5780CF041D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69F5C8-55D8-4294-92FA-96C28702B9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4A80C6-5E9B-493C-B5B8-6FAC8DE86E53}" type="slidenum">
              <a:rPr lang="en-GB" smtClean="0"/>
              <a:t>‹#›</a:t>
            </a:fld>
            <a:endParaRPr lang="en-GB"/>
          </a:p>
        </p:txBody>
      </p:sp>
    </p:spTree>
    <p:extLst>
      <p:ext uri="{BB962C8B-B14F-4D97-AF65-F5344CB8AC3E}">
        <p14:creationId xmlns:p14="http://schemas.microsoft.com/office/powerpoint/2010/main" val="1430783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3C166-E11D-45DD-A36D-64CA77B7536D}" type="datetimeFigureOut">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E7F40-62C2-4ED7-BF9A-BDBC31032493}" type="slidenum">
              <a:t>‹#›</a:t>
            </a:fld>
            <a:endParaRPr lang="en-US"/>
          </a:p>
        </p:txBody>
      </p:sp>
    </p:spTree>
    <p:extLst>
      <p:ext uri="{BB962C8B-B14F-4D97-AF65-F5344CB8AC3E}">
        <p14:creationId xmlns:p14="http://schemas.microsoft.com/office/powerpoint/2010/main" val="2543348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5734D81-0FE3-4679-9500-5DE3C19F3268}" type="slidenum">
              <a:rPr lang="en-GB" smtClean="0"/>
              <a:t>12</a:t>
            </a:fld>
            <a:endParaRPr lang="en-GB"/>
          </a:p>
        </p:txBody>
      </p:sp>
    </p:spTree>
    <p:extLst>
      <p:ext uri="{BB962C8B-B14F-4D97-AF65-F5344CB8AC3E}">
        <p14:creationId xmlns:p14="http://schemas.microsoft.com/office/powerpoint/2010/main" val="2120691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5734D81-0FE3-4679-9500-5DE3C19F3268}" type="slidenum">
              <a:rPr lang="en-GB" smtClean="0"/>
              <a:t>13</a:t>
            </a:fld>
            <a:endParaRPr lang="en-GB"/>
          </a:p>
        </p:txBody>
      </p:sp>
    </p:spTree>
    <p:extLst>
      <p:ext uri="{BB962C8B-B14F-4D97-AF65-F5344CB8AC3E}">
        <p14:creationId xmlns:p14="http://schemas.microsoft.com/office/powerpoint/2010/main" val="3581228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7F35B-F0BD-D4A7-7E99-0973BC621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AAC5F-3FCE-1DDC-25D7-525C61526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26874-CF66-9508-194A-98A4C6D21FEE}"/>
              </a:ext>
            </a:extLst>
          </p:cNvPr>
          <p:cNvSpPr>
            <a:spLocks noGrp="1"/>
          </p:cNvSpPr>
          <p:nvPr>
            <p:ph type="body" idx="1"/>
          </p:nvPr>
        </p:nvSpPr>
        <p:spPr/>
        <p:txBody>
          <a:bodyPr/>
          <a:lstStyle/>
          <a:p>
            <a:r>
              <a:rPr lang="en-US"/>
              <a:t>What is important here?</a:t>
            </a:r>
          </a:p>
          <a:p>
            <a:r>
              <a:rPr lang="en-US"/>
              <a:t>Typically conventional superconductivity being manipulated by some conflicting state of matter – archetypical example is the FM but a lot of interest in AFM, high S-O etc. </a:t>
            </a:r>
          </a:p>
          <a:p>
            <a:r>
              <a:rPr lang="en-US"/>
              <a:t>Correlations affected by the material properties of the host they 'leak into' and can become unconventional e.g. Spatial modulation of pair wave function, odd-freq. S-wave pairs that screen with the applied field to add to it. Super weird. Pairs possess NET SPIN.</a:t>
            </a:r>
          </a:p>
          <a:p>
            <a:r>
              <a:rPr lang="en-US"/>
              <a:t>Why do we do it? Insight into unconventional pairing mechanisms that are not easily </a:t>
            </a:r>
            <a:r>
              <a:rPr lang="en-US" err="1"/>
              <a:t>realised</a:t>
            </a:r>
            <a:r>
              <a:rPr lang="en-US"/>
              <a:t> in bulk system – play with the relevant degrees of freedom. Also, to work towards useful applications – superconducting spintronics where here we care about propagation of net spin pairs over long distances from the superconductor – A CHALLENGE! </a:t>
            </a:r>
          </a:p>
          <a:p>
            <a:endParaRPr lang="en-US"/>
          </a:p>
          <a:p>
            <a:r>
              <a:rPr lang="en-US"/>
              <a:t>But how do we study these systems – obviously a lot of transport measurements (name a couple specifics), PNR is powerful, some SANS, but I will talk about LE-</a:t>
            </a:r>
            <a:r>
              <a:rPr lang="en-US" err="1"/>
              <a:t>MuSR</a:t>
            </a:r>
            <a:r>
              <a:rPr lang="en-US"/>
              <a:t> since that is what I have used most. </a:t>
            </a:r>
            <a:endParaRPr lang="en-US">
              <a:cs typeface="Calibri"/>
            </a:endParaRPr>
          </a:p>
        </p:txBody>
      </p:sp>
      <p:sp>
        <p:nvSpPr>
          <p:cNvPr id="4" name="Slide Number Placeholder 3">
            <a:extLst>
              <a:ext uri="{FF2B5EF4-FFF2-40B4-BE49-F238E27FC236}">
                <a16:creationId xmlns:a16="http://schemas.microsoft.com/office/drawing/2014/main" id="{6CBF1192-AA87-7514-CC9D-BC8B28CE5EE7}"/>
              </a:ext>
            </a:extLst>
          </p:cNvPr>
          <p:cNvSpPr>
            <a:spLocks noGrp="1"/>
          </p:cNvSpPr>
          <p:nvPr>
            <p:ph type="sldNum" sz="quarter" idx="5"/>
          </p:nvPr>
        </p:nvSpPr>
        <p:spPr/>
        <p:txBody>
          <a:bodyPr/>
          <a:lstStyle/>
          <a:p>
            <a:fld id="{E20E7F40-62C2-4ED7-BF9A-BDBC31032493}" type="slidenum">
              <a:t>21</a:t>
            </a:fld>
            <a:endParaRPr lang="en-US"/>
          </a:p>
        </p:txBody>
      </p:sp>
    </p:spTree>
    <p:extLst>
      <p:ext uri="{BB962C8B-B14F-4D97-AF65-F5344CB8AC3E}">
        <p14:creationId xmlns:p14="http://schemas.microsoft.com/office/powerpoint/2010/main" val="596651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F47E7-38D6-2CF8-63F7-A11F8D97B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C8536-697D-3AB2-6E92-86C5B8C6FB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EDA90-386B-4A52-A39C-ED82EB99886D}"/>
              </a:ext>
            </a:extLst>
          </p:cNvPr>
          <p:cNvSpPr>
            <a:spLocks noGrp="1"/>
          </p:cNvSpPr>
          <p:nvPr>
            <p:ph type="body" idx="1"/>
          </p:nvPr>
        </p:nvSpPr>
        <p:spPr/>
        <p:txBody>
          <a:bodyPr/>
          <a:lstStyle/>
          <a:p>
            <a:r>
              <a:rPr lang="en-US"/>
              <a:t>What is important here?</a:t>
            </a:r>
          </a:p>
          <a:p>
            <a:r>
              <a:rPr lang="en-US"/>
              <a:t>Typically conventional superconductivity being manipulated by some conflicting state of matter – archetypical example is the FM but a lot of interest in AFM, high S-O etc. </a:t>
            </a:r>
          </a:p>
          <a:p>
            <a:r>
              <a:rPr lang="en-US"/>
              <a:t>Correlations affected by the material properties of the host they 'leak into' and can become unconventional e.g. Spatial modulation of pair wave function, odd-freq. S-wave pairs that screen with the applied field to add to it. Super weird. Pairs possess NET SPIN.</a:t>
            </a:r>
          </a:p>
          <a:p>
            <a:r>
              <a:rPr lang="en-US"/>
              <a:t>Why do we do it? Insight into unconventional pairing mechanisms that are not easily </a:t>
            </a:r>
            <a:r>
              <a:rPr lang="en-US" err="1"/>
              <a:t>realised</a:t>
            </a:r>
            <a:r>
              <a:rPr lang="en-US"/>
              <a:t> in bulk system – play with the relevant degrees of freedom. Also, to work towards useful applications – superconducting spintronics where here we care about propagation of net spin pairs over long distances from the superconductor – A CHALLENGE! </a:t>
            </a:r>
          </a:p>
          <a:p>
            <a:endParaRPr lang="en-US"/>
          </a:p>
          <a:p>
            <a:r>
              <a:rPr lang="en-US"/>
              <a:t>But how do we study these systems – obviously a lot of transport measurements (name a couple specifics), PNR is powerful, some SANS, but I will talk about LE-</a:t>
            </a:r>
            <a:r>
              <a:rPr lang="en-US" err="1"/>
              <a:t>MuSR</a:t>
            </a:r>
            <a:r>
              <a:rPr lang="en-US"/>
              <a:t> since that is what I have used most. </a:t>
            </a:r>
            <a:endParaRPr lang="en-US">
              <a:cs typeface="Calibri"/>
            </a:endParaRPr>
          </a:p>
        </p:txBody>
      </p:sp>
      <p:sp>
        <p:nvSpPr>
          <p:cNvPr id="4" name="Slide Number Placeholder 3">
            <a:extLst>
              <a:ext uri="{FF2B5EF4-FFF2-40B4-BE49-F238E27FC236}">
                <a16:creationId xmlns:a16="http://schemas.microsoft.com/office/drawing/2014/main" id="{A841087D-A16D-5DBA-0D96-ABC4BA1169E5}"/>
              </a:ext>
            </a:extLst>
          </p:cNvPr>
          <p:cNvSpPr>
            <a:spLocks noGrp="1"/>
          </p:cNvSpPr>
          <p:nvPr>
            <p:ph type="sldNum" sz="quarter" idx="5"/>
          </p:nvPr>
        </p:nvSpPr>
        <p:spPr/>
        <p:txBody>
          <a:bodyPr/>
          <a:lstStyle/>
          <a:p>
            <a:fld id="{E20E7F40-62C2-4ED7-BF9A-BDBC31032493}" type="slidenum">
              <a:t>22</a:t>
            </a:fld>
            <a:endParaRPr lang="en-US"/>
          </a:p>
        </p:txBody>
      </p:sp>
    </p:spTree>
    <p:extLst>
      <p:ext uri="{BB962C8B-B14F-4D97-AF65-F5344CB8AC3E}">
        <p14:creationId xmlns:p14="http://schemas.microsoft.com/office/powerpoint/2010/main" val="341916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B85C5-979B-0D6F-F179-06CC446F6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A9617-801F-3A65-C37B-DF096E83B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F85E2F-E9C0-21C8-2B4F-DC1A445CB668}"/>
              </a:ext>
            </a:extLst>
          </p:cNvPr>
          <p:cNvSpPr>
            <a:spLocks noGrp="1"/>
          </p:cNvSpPr>
          <p:nvPr>
            <p:ph type="body" idx="1"/>
          </p:nvPr>
        </p:nvSpPr>
        <p:spPr/>
        <p:txBody>
          <a:bodyPr/>
          <a:lstStyle/>
          <a:p>
            <a:r>
              <a:rPr lang="en-US"/>
              <a:t>What is important here?</a:t>
            </a:r>
          </a:p>
          <a:p>
            <a:r>
              <a:rPr lang="en-US"/>
              <a:t>Typically conventional superconductivity being manipulated by some conflicting state of matter – archetypical example is the FM but a lot of interest in AFM, high S-O etc. </a:t>
            </a:r>
          </a:p>
          <a:p>
            <a:r>
              <a:rPr lang="en-US"/>
              <a:t>Correlations affected by the material properties of the host they 'leak into' and can become unconventional e.g. Spatial modulation of pair wave function, odd-freq. S-wave pairs that screen with the applied field to add to it. Super weird. Pairs possess NET SPIN.</a:t>
            </a:r>
          </a:p>
          <a:p>
            <a:r>
              <a:rPr lang="en-US"/>
              <a:t>Why do we do it? Insight into unconventional pairing mechanisms that are not easily </a:t>
            </a:r>
            <a:r>
              <a:rPr lang="en-US" err="1"/>
              <a:t>realised</a:t>
            </a:r>
            <a:r>
              <a:rPr lang="en-US"/>
              <a:t> in bulk system – play with the relevant degrees of freedom. Also, to work towards useful applications – superconducting spintronics where here we care about propagation of net spin pairs over long distances from the superconductor – A CHALLENGE! </a:t>
            </a:r>
          </a:p>
          <a:p>
            <a:endParaRPr lang="en-US"/>
          </a:p>
          <a:p>
            <a:r>
              <a:rPr lang="en-US"/>
              <a:t>But how do we study these systems – obviously a lot of transport measurements (name a couple specifics), PNR is powerful, some SANS, but I will talk about LE-</a:t>
            </a:r>
            <a:r>
              <a:rPr lang="en-US" err="1"/>
              <a:t>MuSR</a:t>
            </a:r>
            <a:r>
              <a:rPr lang="en-US"/>
              <a:t> since that is what I have used most. </a:t>
            </a:r>
            <a:endParaRPr lang="en-US">
              <a:cs typeface="Calibri"/>
            </a:endParaRPr>
          </a:p>
        </p:txBody>
      </p:sp>
      <p:sp>
        <p:nvSpPr>
          <p:cNvPr id="4" name="Slide Number Placeholder 3">
            <a:extLst>
              <a:ext uri="{FF2B5EF4-FFF2-40B4-BE49-F238E27FC236}">
                <a16:creationId xmlns:a16="http://schemas.microsoft.com/office/drawing/2014/main" id="{C89A748A-846A-B5C3-7D26-E22E6505D2C5}"/>
              </a:ext>
            </a:extLst>
          </p:cNvPr>
          <p:cNvSpPr>
            <a:spLocks noGrp="1"/>
          </p:cNvSpPr>
          <p:nvPr>
            <p:ph type="sldNum" sz="quarter" idx="5"/>
          </p:nvPr>
        </p:nvSpPr>
        <p:spPr/>
        <p:txBody>
          <a:bodyPr/>
          <a:lstStyle/>
          <a:p>
            <a:fld id="{E20E7F40-62C2-4ED7-BF9A-BDBC31032493}" type="slidenum">
              <a:t>23</a:t>
            </a:fld>
            <a:endParaRPr lang="en-US"/>
          </a:p>
        </p:txBody>
      </p:sp>
    </p:spTree>
    <p:extLst>
      <p:ext uri="{BB962C8B-B14F-4D97-AF65-F5344CB8AC3E}">
        <p14:creationId xmlns:p14="http://schemas.microsoft.com/office/powerpoint/2010/main" val="2626771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important here?</a:t>
            </a:r>
          </a:p>
          <a:p>
            <a:r>
              <a:rPr lang="en-US"/>
              <a:t>Typically conventional superconductivity being manipulated by some conflicting state of matter – archetypical example is the FM but a lot of interest in AFM, high S-O etc. </a:t>
            </a:r>
          </a:p>
          <a:p>
            <a:r>
              <a:rPr lang="en-US"/>
              <a:t>Correlations affected by the material properties of the host they 'leak into' and can become unconventional e.g. Spatial modulation of pair wave function, odd-freq. S-wave pairs that screen with the applied field to add to it. Super weird. Pairs possess NET SPIN.</a:t>
            </a:r>
          </a:p>
          <a:p>
            <a:r>
              <a:rPr lang="en-US"/>
              <a:t>Why do we do it? Insight into unconventional pairing mechanisms that are not easily </a:t>
            </a:r>
            <a:r>
              <a:rPr lang="en-US" err="1"/>
              <a:t>realised</a:t>
            </a:r>
            <a:r>
              <a:rPr lang="en-US"/>
              <a:t> in bulk system – play with the relevant degrees of freedom. Also, to work towards useful applications – superconducting spintronics where here we care about propagation of net spin pairs over long distances from the superconductor – A CHALLENGE! </a:t>
            </a:r>
          </a:p>
          <a:p>
            <a:endParaRPr lang="en-US"/>
          </a:p>
          <a:p>
            <a:r>
              <a:rPr lang="en-US"/>
              <a:t>But how do we study these systems – obviously a lot of transport measurements (name a couple specifics), PNR is powerful, some SANS, but I will talk about LE-</a:t>
            </a:r>
            <a:r>
              <a:rPr lang="en-US" err="1"/>
              <a:t>MuSR</a:t>
            </a:r>
            <a:r>
              <a:rPr lang="en-US"/>
              <a:t> since that is what I have used most. </a:t>
            </a:r>
            <a:endParaRPr lang="en-US">
              <a:cs typeface="Calibri"/>
            </a:endParaRPr>
          </a:p>
        </p:txBody>
      </p:sp>
      <p:sp>
        <p:nvSpPr>
          <p:cNvPr id="4" name="Slide Number Placeholder 3"/>
          <p:cNvSpPr>
            <a:spLocks noGrp="1"/>
          </p:cNvSpPr>
          <p:nvPr>
            <p:ph type="sldNum" sz="quarter" idx="5"/>
          </p:nvPr>
        </p:nvSpPr>
        <p:spPr/>
        <p:txBody>
          <a:bodyPr/>
          <a:lstStyle/>
          <a:p>
            <a:fld id="{E20E7F40-62C2-4ED7-BF9A-BDBC31032493}" type="slidenum">
              <a:t>36</a:t>
            </a:fld>
            <a:endParaRPr lang="en-US"/>
          </a:p>
        </p:txBody>
      </p:sp>
    </p:spTree>
    <p:extLst>
      <p:ext uri="{BB962C8B-B14F-4D97-AF65-F5344CB8AC3E}">
        <p14:creationId xmlns:p14="http://schemas.microsoft.com/office/powerpoint/2010/main" val="2754355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1361455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0134600" cy="36512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029200" cy="3852000"/>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5524501" y="1304925"/>
            <a:ext cx="4876800" cy="3852000"/>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696B1B1A-8A60-7571-1DEF-DF900256681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09/01/2025</a:t>
            </a:fld>
            <a:endParaRPr lang="en-GB"/>
          </a:p>
        </p:txBody>
      </p:sp>
      <p:sp>
        <p:nvSpPr>
          <p:cNvPr id="9" name="Footer Placeholder 4">
            <a:extLst>
              <a:ext uri="{FF2B5EF4-FFF2-40B4-BE49-F238E27FC236}">
                <a16:creationId xmlns:a16="http://schemas.microsoft.com/office/drawing/2014/main" id="{0A238165-19F1-BC18-C20C-3CC3D2AFD9BF}"/>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E1EE5152-9164-4EB5-EAF6-34C6622C3EE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546897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4838699" cy="2846762"/>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5562602"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5562603" y="2330075"/>
            <a:ext cx="4838698" cy="2846762"/>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0134600" cy="460375"/>
          </a:xfrm>
          <a:prstGeom prst="rect">
            <a:avLst/>
          </a:prstGeom>
        </p:spPr>
        <p:txBody>
          <a:bodyPr/>
          <a:lstStyle/>
          <a:p>
            <a:r>
              <a:rPr lang="en-US"/>
              <a:t>Click to edit Master title style</a:t>
            </a:r>
            <a:endParaRPr lang="en-GB"/>
          </a:p>
        </p:txBody>
      </p:sp>
      <p:sp>
        <p:nvSpPr>
          <p:cNvPr id="2" name="Date Placeholder 3">
            <a:extLst>
              <a:ext uri="{FF2B5EF4-FFF2-40B4-BE49-F238E27FC236}">
                <a16:creationId xmlns:a16="http://schemas.microsoft.com/office/drawing/2014/main" id="{23CDD2F5-1481-9908-2B81-B0CBF2B47D0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09/01/2025</a:t>
            </a:fld>
            <a:endParaRPr lang="en-GB"/>
          </a:p>
        </p:txBody>
      </p:sp>
      <p:sp>
        <p:nvSpPr>
          <p:cNvPr id="10" name="Footer Placeholder 4">
            <a:extLst>
              <a:ext uri="{FF2B5EF4-FFF2-40B4-BE49-F238E27FC236}">
                <a16:creationId xmlns:a16="http://schemas.microsoft.com/office/drawing/2014/main" id="{E6B48C32-ECD3-49D3-C88A-0D6CD7761932}"/>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Slide Number Placeholder 5">
            <a:extLst>
              <a:ext uri="{FF2B5EF4-FFF2-40B4-BE49-F238E27FC236}">
                <a16:creationId xmlns:a16="http://schemas.microsoft.com/office/drawing/2014/main" id="{79971ACE-673D-0FE6-8E00-6A36AFB9BDD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075672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09/01/2025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784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4305300"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
        <p:nvSpPr>
          <p:cNvPr id="2" name="Date Placeholder 3">
            <a:extLst>
              <a:ext uri="{FF2B5EF4-FFF2-40B4-BE49-F238E27FC236}">
                <a16:creationId xmlns:a16="http://schemas.microsoft.com/office/drawing/2014/main" id="{757201D5-8F5F-EFFC-D1C0-6AEE32BE398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09/01/2025</a:t>
            </a:fld>
            <a:endParaRPr lang="en-GB"/>
          </a:p>
        </p:txBody>
      </p:sp>
      <p:sp>
        <p:nvSpPr>
          <p:cNvPr id="9" name="Footer Placeholder 4">
            <a:extLst>
              <a:ext uri="{FF2B5EF4-FFF2-40B4-BE49-F238E27FC236}">
                <a16:creationId xmlns:a16="http://schemas.microsoft.com/office/drawing/2014/main" id="{678B8663-1CEA-8953-DFF8-3DC54CD04C9B}"/>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B21BB798-7151-8F54-8B80-FAE592194FB5}"/>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528458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09/01/2025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264549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967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953054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932876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92225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72777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780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09/01/2025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600670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09/01/2025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535900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09/01/2025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683134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09/01/2025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24979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09/01/2025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276315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09/01/2025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140150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09/01/2025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309071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09/01/2025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656199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27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55372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283479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675949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8267701" y="2286000"/>
            <a:ext cx="3644900"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3526" y="2286000"/>
            <a:ext cx="3644900"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4265614" y="2286000"/>
            <a:ext cx="3644900"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16459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155470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916302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784310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09/01/2025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79747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09/01/2025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80950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09/01/2025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187053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09/01/2025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905161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09/01/2025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38624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09/01/2025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831710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solidFill>
                  <a:schemeClr val="tx2"/>
                </a:solidFill>
              </a:defRPr>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09/01/2025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539774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623609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09/01/2025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21948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747815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391002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0134601"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01346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09/01/2025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2652264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0134600" cy="35877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0134601"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09D4965-8177-C8A9-33AC-754C0ED554F2}"/>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09/01/2025</a:t>
            </a:fld>
            <a:endParaRPr lang="en-GB"/>
          </a:p>
        </p:txBody>
      </p:sp>
      <p:sp>
        <p:nvSpPr>
          <p:cNvPr id="8" name="Footer Placeholder 4">
            <a:extLst>
              <a:ext uri="{FF2B5EF4-FFF2-40B4-BE49-F238E27FC236}">
                <a16:creationId xmlns:a16="http://schemas.microsoft.com/office/drawing/2014/main" id="{C01BF125-5608-918B-79E5-BE6B8E111EC4}"/>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E51BFCBE-908C-8ECE-F8ED-964778AC7346}"/>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83112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0134600"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700" y="4700187"/>
            <a:ext cx="10134600"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64611373-ED99-15C4-4B72-2A9B821EAC4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09/01/2025</a:t>
            </a:fld>
            <a:endParaRPr lang="en-GB"/>
          </a:p>
        </p:txBody>
      </p:sp>
      <p:sp>
        <p:nvSpPr>
          <p:cNvPr id="8" name="Footer Placeholder 4">
            <a:extLst>
              <a:ext uri="{FF2B5EF4-FFF2-40B4-BE49-F238E27FC236}">
                <a16:creationId xmlns:a16="http://schemas.microsoft.com/office/drawing/2014/main" id="{6ED30078-44D0-E5C0-B24D-510F1391FBB0}"/>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82F11EA8-20E4-A501-59E7-89936990BB78}"/>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6721876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6.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7.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3" y="1"/>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a:t>Click to edit body text</a:t>
            </a:r>
          </a:p>
        </p:txBody>
      </p:sp>
      <p:pic>
        <p:nvPicPr>
          <p:cNvPr id="2" name="Picture 1" descr="A blue and white logo&#10;&#10;Description automatically generated">
            <a:extLst>
              <a:ext uri="{FF2B5EF4-FFF2-40B4-BE49-F238E27FC236}">
                <a16:creationId xmlns:a16="http://schemas.microsoft.com/office/drawing/2014/main" id="{073B1446-8389-93DA-8674-5F5F36230F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6700" y="5537123"/>
            <a:ext cx="1614952" cy="1036772"/>
          </a:xfrm>
          <a:prstGeom prst="rect">
            <a:avLst/>
          </a:prstGeom>
        </p:spPr>
      </p:pic>
    </p:spTree>
    <p:extLst>
      <p:ext uri="{BB962C8B-B14F-4D97-AF65-F5344CB8AC3E}">
        <p14:creationId xmlns:p14="http://schemas.microsoft.com/office/powerpoint/2010/main" val="3796829732"/>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593" y="0"/>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0081841" cy="4351338"/>
          </a:xfrm>
          <a:prstGeom prst="rect">
            <a:avLst/>
          </a:prstGeom>
        </p:spPr>
        <p:txBody>
          <a:bodyPr vert="horz" lIns="91440" tIns="45720" rIns="91440" bIns="45720" rtlCol="0">
            <a:normAutofit/>
          </a:bodyPr>
          <a:lstStyle/>
          <a:p>
            <a:pPr lvl="0"/>
            <a:r>
              <a:rPr lang="en-US"/>
              <a:t>Click to edit body text</a:t>
            </a:r>
          </a:p>
        </p:txBody>
      </p:sp>
      <p:pic>
        <p:nvPicPr>
          <p:cNvPr id="2" name="Picture 1">
            <a:extLst>
              <a:ext uri="{FF2B5EF4-FFF2-40B4-BE49-F238E27FC236}">
                <a16:creationId xmlns:a16="http://schemas.microsoft.com/office/drawing/2014/main" id="{9B562B29-2443-32BD-41F9-0B49CDC59E9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1252897" y="6102035"/>
            <a:ext cx="781920" cy="589588"/>
          </a:xfrm>
          <a:prstGeom prst="rect">
            <a:avLst/>
          </a:prstGeom>
        </p:spPr>
      </p:pic>
    </p:spTree>
    <p:extLst>
      <p:ext uri="{BB962C8B-B14F-4D97-AF65-F5344CB8AC3E}">
        <p14:creationId xmlns:p14="http://schemas.microsoft.com/office/powerpoint/2010/main" val="223255704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6" r:id="rId3"/>
    <p:sldLayoutId id="2147483724" r:id="rId4"/>
    <p:sldLayoutId id="2147483725"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panose="020B0604020202020204" pitchFamily="34" charset="0"/>
              </a:defRPr>
            </a:lvl1pPr>
          </a:lstStyle>
          <a:p>
            <a:fld id="{046E3D24-6BCE-48F4-B6DB-AB007E8B5F8E}" type="datetimeFigureOut">
              <a:rPr lang="en-GB" smtClean="0"/>
              <a:pPr/>
              <a:t>09/01/2025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4" name="Group 13">
            <a:extLst>
              <a:ext uri="{FF2B5EF4-FFF2-40B4-BE49-F238E27FC236}">
                <a16:creationId xmlns:a16="http://schemas.microsoft.com/office/drawing/2014/main" id="{5F0FB11D-04A8-F714-AAEE-6C25C7BF4474}"/>
              </a:ext>
            </a:extLst>
          </p:cNvPr>
          <p:cNvGrpSpPr/>
          <p:nvPr userDrawn="1"/>
        </p:nvGrpSpPr>
        <p:grpSpPr>
          <a:xfrm>
            <a:off x="11144816" y="5482500"/>
            <a:ext cx="1047184" cy="1375499"/>
            <a:chOff x="11144816" y="5482500"/>
            <a:chExt cx="1047184" cy="1375499"/>
          </a:xfrm>
        </p:grpSpPr>
        <p:grpSp>
          <p:nvGrpSpPr>
            <p:cNvPr id="15" name="Group 14">
              <a:extLst>
                <a:ext uri="{FF2B5EF4-FFF2-40B4-BE49-F238E27FC236}">
                  <a16:creationId xmlns:a16="http://schemas.microsoft.com/office/drawing/2014/main" id="{D2E11C0F-CD5A-848F-D25E-899CEB353F3C}"/>
                </a:ext>
              </a:extLst>
            </p:cNvPr>
            <p:cNvGrpSpPr/>
            <p:nvPr userDrawn="1"/>
          </p:nvGrpSpPr>
          <p:grpSpPr>
            <a:xfrm>
              <a:off x="11144816" y="5732261"/>
              <a:ext cx="1047184" cy="1125738"/>
              <a:chOff x="11144816" y="5732261"/>
              <a:chExt cx="1047184" cy="1125738"/>
            </a:xfrm>
          </p:grpSpPr>
          <p:sp>
            <p:nvSpPr>
              <p:cNvPr id="17" name="Rectangle 16">
                <a:extLst>
                  <a:ext uri="{FF2B5EF4-FFF2-40B4-BE49-F238E27FC236}">
                    <a16:creationId xmlns:a16="http://schemas.microsoft.com/office/drawing/2014/main" id="{0FF07D2E-3976-B24D-F85E-1D29F5F382F4}"/>
                  </a:ext>
                </a:extLst>
              </p:cNvPr>
              <p:cNvSpPr/>
              <p:nvPr userDrawn="1"/>
            </p:nvSpPr>
            <p:spPr>
              <a:xfrm>
                <a:off x="11144816" y="5732261"/>
                <a:ext cx="1047184" cy="1125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C6DBA334-DF08-33A9-2271-36B56581AF4E}"/>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1252897" y="6102623"/>
                <a:ext cx="781920" cy="588411"/>
              </a:xfrm>
              <a:prstGeom prst="rect">
                <a:avLst/>
              </a:prstGeom>
            </p:spPr>
          </p:pic>
        </p:grpSp>
        <p:cxnSp>
          <p:nvCxnSpPr>
            <p:cNvPr id="16" name="Straight Connector 15">
              <a:extLst>
                <a:ext uri="{FF2B5EF4-FFF2-40B4-BE49-F238E27FC236}">
                  <a16:creationId xmlns:a16="http://schemas.microsoft.com/office/drawing/2014/main" id="{4E747E6B-C3FE-DFC3-0800-AC26BC2DEFB1}"/>
                </a:ext>
              </a:extLst>
            </p:cNvPr>
            <p:cNvCxnSpPr/>
            <p:nvPr userDrawn="1"/>
          </p:nvCxnSpPr>
          <p:spPr>
            <a:xfrm flipH="1">
              <a:off x="11613639" y="5482500"/>
              <a:ext cx="109537" cy="40481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737474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664" r:id="rId6"/>
    <p:sldLayoutId id="2147483665" r:id="rId7"/>
    <p:sldLayoutId id="2147483666" r:id="rId8"/>
    <p:sldLayoutId id="2147483667" r:id="rId9"/>
    <p:sldLayoutId id="2147483668" r:id="rId10"/>
    <p:sldLayoutId id="2147483669" r:id="rId11"/>
    <p:sldLayoutId id="2147483671" r:id="rId12"/>
    <p:sldLayoutId id="2147483672"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0"/>
            <a:ext cx="12189289" cy="6857999"/>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panose="020B0604020202020204" pitchFamily="34" charset="0"/>
              </a:defRPr>
            </a:lvl1pPr>
          </a:lstStyle>
          <a:p>
            <a:fld id="{046E3D24-6BCE-48F4-B6DB-AB007E8B5F8E}" type="datetimeFigureOut">
              <a:rPr lang="en-GB" smtClean="0"/>
              <a:pPr/>
              <a:t>09/01/2025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a:extLst>
              <a:ext uri="{FF2B5EF4-FFF2-40B4-BE49-F238E27FC236}">
                <a16:creationId xmlns:a16="http://schemas.microsoft.com/office/drawing/2014/main" id="{534B98FA-E61E-BD5C-2FF3-0F729BBAE7D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1252897" y="6102623"/>
            <a:ext cx="781920" cy="588411"/>
          </a:xfrm>
          <a:prstGeom prst="rect">
            <a:avLst/>
          </a:prstGeom>
        </p:spPr>
      </p:pic>
    </p:spTree>
    <p:extLst>
      <p:ext uri="{BB962C8B-B14F-4D97-AF65-F5344CB8AC3E}">
        <p14:creationId xmlns:p14="http://schemas.microsoft.com/office/powerpoint/2010/main" val="356238734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35" r:id="rId6"/>
    <p:sldLayoutId id="2147483736" r:id="rId7"/>
    <p:sldLayoutId id="2147483737" r:id="rId8"/>
    <p:sldLayoutId id="2147483738" r:id="rId9"/>
    <p:sldLayoutId id="2147483739" r:id="rId10"/>
    <p:sldLayoutId id="2147483740" r:id="rId11"/>
    <p:sldLayoutId id="2147483742" r:id="rId12"/>
    <p:sldLayoutId id="2147483743"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notesSlide" Target="../notesSlides/notesSlide1.xml"/><Relationship Id="rId7" Type="http://schemas.openxmlformats.org/officeDocument/2006/relationships/oleObject" Target="../embeddings/oleObject1.bin"/><Relationship Id="rId12" Type="http://schemas.openxmlformats.org/officeDocument/2006/relationships/image" Target="../media/image18.wmf"/><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21.png"/><Relationship Id="rId11" Type="http://schemas.openxmlformats.org/officeDocument/2006/relationships/oleObject" Target="../embeddings/oleObject3.bin"/><Relationship Id="rId5" Type="http://schemas.openxmlformats.org/officeDocument/2006/relationships/image" Target="../media/image20.png"/><Relationship Id="rId10" Type="http://schemas.openxmlformats.org/officeDocument/2006/relationships/image" Target="../media/image17.wmf"/><Relationship Id="rId4" Type="http://schemas.openxmlformats.org/officeDocument/2006/relationships/image" Target="../media/image19.gif"/><Relationship Id="rId9"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notesSlide" Target="../notesSlides/notesSlide2.xml"/><Relationship Id="rId7" Type="http://schemas.openxmlformats.org/officeDocument/2006/relationships/oleObject" Target="../embeddings/oleObject1.bin"/><Relationship Id="rId12" Type="http://schemas.openxmlformats.org/officeDocument/2006/relationships/image" Target="../media/image18.wmf"/><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21.png"/><Relationship Id="rId11" Type="http://schemas.openxmlformats.org/officeDocument/2006/relationships/oleObject" Target="../embeddings/oleObject3.bin"/><Relationship Id="rId5" Type="http://schemas.openxmlformats.org/officeDocument/2006/relationships/image" Target="../media/image20.png"/><Relationship Id="rId10" Type="http://schemas.openxmlformats.org/officeDocument/2006/relationships/image" Target="../media/image17.wmf"/><Relationship Id="rId4" Type="http://schemas.openxmlformats.org/officeDocument/2006/relationships/image" Target="../media/image19.gif"/><Relationship Id="rId9"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38.tiff"/></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50.tiff"/><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5CD0-94BB-02A9-D0D6-755513A2911E}"/>
              </a:ext>
            </a:extLst>
          </p:cNvPr>
          <p:cNvSpPr>
            <a:spLocks noGrp="1"/>
          </p:cNvSpPr>
          <p:nvPr>
            <p:ph type="ctrTitle"/>
          </p:nvPr>
        </p:nvSpPr>
        <p:spPr>
          <a:xfrm>
            <a:off x="203200" y="1304786"/>
            <a:ext cx="9144000" cy="1138240"/>
          </a:xfrm>
        </p:spPr>
        <p:txBody>
          <a:bodyPr>
            <a:normAutofit/>
          </a:bodyPr>
          <a:lstStyle/>
          <a:p>
            <a:r>
              <a:rPr lang="en-GB" sz="2900" dirty="0">
                <a:latin typeface="Roboto"/>
                <a:ea typeface="Verdana"/>
                <a:cs typeface="Arial"/>
              </a:rPr>
              <a:t>Superconductivity research using muons:</a:t>
            </a:r>
            <a:endParaRPr lang="en-GB" sz="2900" dirty="0">
              <a:latin typeface="Roboto"/>
            </a:endParaRPr>
          </a:p>
        </p:txBody>
      </p:sp>
      <p:sp>
        <p:nvSpPr>
          <p:cNvPr id="3" name="Subtitle 2">
            <a:extLst>
              <a:ext uri="{FF2B5EF4-FFF2-40B4-BE49-F238E27FC236}">
                <a16:creationId xmlns:a16="http://schemas.microsoft.com/office/drawing/2014/main" id="{15A80B9D-A009-468E-DD38-1C459E82E2B8}"/>
              </a:ext>
            </a:extLst>
          </p:cNvPr>
          <p:cNvSpPr>
            <a:spLocks noGrp="1"/>
          </p:cNvSpPr>
          <p:nvPr>
            <p:ph type="subTitle" idx="1"/>
          </p:nvPr>
        </p:nvSpPr>
        <p:spPr>
          <a:xfrm>
            <a:off x="203200" y="3213325"/>
            <a:ext cx="9144000" cy="431349"/>
          </a:xfrm>
        </p:spPr>
        <p:txBody>
          <a:bodyPr vert="horz" lIns="91440" tIns="45720" rIns="91440" bIns="45720" rtlCol="0" anchor="t">
            <a:normAutofit/>
          </a:bodyPr>
          <a:lstStyle/>
          <a:p>
            <a:r>
              <a:rPr lang="en-GB" dirty="0">
                <a:ea typeface="Verdana"/>
                <a:cs typeface="Arial"/>
              </a:rPr>
              <a:t>Rhea Stewart, ISIS Muon Group</a:t>
            </a:r>
            <a:endParaRPr lang="en-GB" dirty="0"/>
          </a:p>
        </p:txBody>
      </p:sp>
      <p:sp>
        <p:nvSpPr>
          <p:cNvPr id="4" name="Text Placeholder 3">
            <a:extLst>
              <a:ext uri="{FF2B5EF4-FFF2-40B4-BE49-F238E27FC236}">
                <a16:creationId xmlns:a16="http://schemas.microsoft.com/office/drawing/2014/main" id="{F317514D-CA92-5C28-8A6F-C434B7EF14DE}"/>
              </a:ext>
            </a:extLst>
          </p:cNvPr>
          <p:cNvSpPr>
            <a:spLocks noGrp="1"/>
          </p:cNvSpPr>
          <p:nvPr>
            <p:ph type="body" sz="quarter" idx="10"/>
          </p:nvPr>
        </p:nvSpPr>
        <p:spPr>
          <a:xfrm>
            <a:off x="203200" y="4155512"/>
            <a:ext cx="8648700" cy="263975"/>
          </a:xfrm>
        </p:spPr>
        <p:txBody>
          <a:bodyPr vert="horz" lIns="91440" tIns="45720" rIns="91440" bIns="45720" rtlCol="0" anchor="t">
            <a:normAutofit fontScale="92500" lnSpcReduction="20000"/>
          </a:bodyPr>
          <a:lstStyle/>
          <a:p>
            <a:r>
              <a:rPr lang="en-GB" dirty="0">
                <a:ea typeface="Verdana"/>
                <a:cs typeface="Arial"/>
              </a:rPr>
              <a:t>2</a:t>
            </a:r>
            <a:r>
              <a:rPr lang="en-GB" baseline="30000" dirty="0">
                <a:ea typeface="Verdana"/>
                <a:cs typeface="Arial"/>
              </a:rPr>
              <a:t>nd</a:t>
            </a:r>
            <a:r>
              <a:rPr lang="en-GB" dirty="0">
                <a:ea typeface="Verdana"/>
                <a:cs typeface="Arial"/>
              </a:rPr>
              <a:t> Workshop on </a:t>
            </a:r>
            <a:r>
              <a:rPr lang="en-GB" b="1" dirty="0">
                <a:ea typeface="Verdana"/>
                <a:cs typeface="Arial"/>
              </a:rPr>
              <a:t>M</a:t>
            </a:r>
            <a:r>
              <a:rPr lang="en-GB" dirty="0">
                <a:ea typeface="Verdana"/>
                <a:cs typeface="Arial"/>
              </a:rPr>
              <a:t>uon </a:t>
            </a:r>
            <a:r>
              <a:rPr lang="en-GB" dirty="0" err="1">
                <a:ea typeface="Verdana"/>
                <a:cs typeface="Arial"/>
              </a:rPr>
              <a:t>Sci</a:t>
            </a:r>
            <a:r>
              <a:rPr lang="en-GB" b="1" dirty="0" err="1">
                <a:ea typeface="Verdana"/>
                <a:cs typeface="Arial"/>
              </a:rPr>
              <a:t>E</a:t>
            </a:r>
            <a:r>
              <a:rPr lang="en-GB" dirty="0" err="1">
                <a:ea typeface="Verdana"/>
                <a:cs typeface="Arial"/>
              </a:rPr>
              <a:t>nce</a:t>
            </a:r>
            <a:r>
              <a:rPr lang="en-GB" dirty="0">
                <a:ea typeface="Verdana"/>
                <a:cs typeface="Arial"/>
              </a:rPr>
              <a:t> </a:t>
            </a:r>
            <a:r>
              <a:rPr lang="en-GB" dirty="0" err="1">
                <a:ea typeface="Verdana"/>
                <a:cs typeface="Arial"/>
              </a:rPr>
              <a:t>Techno</a:t>
            </a:r>
            <a:r>
              <a:rPr lang="en-GB" b="1" dirty="0" err="1">
                <a:ea typeface="Verdana"/>
                <a:cs typeface="Arial"/>
              </a:rPr>
              <a:t>LO</a:t>
            </a:r>
            <a:r>
              <a:rPr lang="en-GB" dirty="0" err="1">
                <a:ea typeface="Verdana"/>
                <a:cs typeface="Arial"/>
              </a:rPr>
              <a:t>gy</a:t>
            </a:r>
            <a:r>
              <a:rPr lang="en-GB" dirty="0">
                <a:ea typeface="Verdana"/>
                <a:cs typeface="Arial"/>
              </a:rPr>
              <a:t> and </a:t>
            </a:r>
            <a:r>
              <a:rPr lang="en-GB" dirty="0" err="1">
                <a:ea typeface="Verdana"/>
                <a:cs typeface="Arial"/>
              </a:rPr>
              <a:t>In</a:t>
            </a:r>
            <a:r>
              <a:rPr lang="en-GB" b="1" dirty="0" err="1">
                <a:ea typeface="Verdana"/>
                <a:cs typeface="Arial"/>
              </a:rPr>
              <a:t>D</a:t>
            </a:r>
            <a:r>
              <a:rPr lang="en-GB" dirty="0" err="1">
                <a:ea typeface="Verdana"/>
                <a:cs typeface="Arial"/>
              </a:rPr>
              <a:t>ustr</a:t>
            </a:r>
            <a:r>
              <a:rPr lang="en-GB" b="1" dirty="0" err="1">
                <a:ea typeface="Verdana"/>
                <a:cs typeface="Arial"/>
              </a:rPr>
              <a:t>Y</a:t>
            </a:r>
            <a:r>
              <a:rPr lang="en-GB" dirty="0">
                <a:ea typeface="Verdana"/>
                <a:cs typeface="Arial"/>
              </a:rPr>
              <a:t> </a:t>
            </a:r>
            <a:endParaRPr lang="en-GB" dirty="0"/>
          </a:p>
        </p:txBody>
      </p:sp>
      <p:sp>
        <p:nvSpPr>
          <p:cNvPr id="5" name="Text Placeholder 4">
            <a:extLst>
              <a:ext uri="{FF2B5EF4-FFF2-40B4-BE49-F238E27FC236}">
                <a16:creationId xmlns:a16="http://schemas.microsoft.com/office/drawing/2014/main" id="{F4CC80D5-0EB8-807C-B0E7-140CDCF28F4C}"/>
              </a:ext>
            </a:extLst>
          </p:cNvPr>
          <p:cNvSpPr>
            <a:spLocks noGrp="1"/>
          </p:cNvSpPr>
          <p:nvPr>
            <p:ph type="body" sz="quarter" idx="11"/>
          </p:nvPr>
        </p:nvSpPr>
        <p:spPr>
          <a:xfrm>
            <a:off x="203200" y="4468498"/>
            <a:ext cx="8648700" cy="263975"/>
          </a:xfrm>
        </p:spPr>
        <p:txBody>
          <a:bodyPr vert="horz" lIns="91440" tIns="45720" rIns="91440" bIns="45720" rtlCol="0" anchor="t">
            <a:normAutofit fontScale="92500" lnSpcReduction="20000"/>
          </a:bodyPr>
          <a:lstStyle/>
          <a:p>
            <a:r>
              <a:rPr lang="en-GB" dirty="0"/>
              <a:t>CSNS, Dongguan, January 9</a:t>
            </a:r>
            <a:r>
              <a:rPr lang="en-GB" baseline="30000" dirty="0"/>
              <a:t>th</a:t>
            </a:r>
            <a:r>
              <a:rPr lang="en-GB" dirty="0"/>
              <a:t> – 12</a:t>
            </a:r>
            <a:r>
              <a:rPr lang="en-GB" baseline="30000" dirty="0"/>
              <a:t>th</a:t>
            </a:r>
            <a:r>
              <a:rPr lang="en-GB" dirty="0"/>
              <a:t> 2025</a:t>
            </a:r>
          </a:p>
        </p:txBody>
      </p:sp>
      <p:sp>
        <p:nvSpPr>
          <p:cNvPr id="6" name="Text Placeholder 3">
            <a:extLst>
              <a:ext uri="{FF2B5EF4-FFF2-40B4-BE49-F238E27FC236}">
                <a16:creationId xmlns:a16="http://schemas.microsoft.com/office/drawing/2014/main" id="{68853989-8E62-483F-B4F6-36A56DD58022}"/>
              </a:ext>
            </a:extLst>
          </p:cNvPr>
          <p:cNvSpPr txBox="1">
            <a:spLocks/>
          </p:cNvSpPr>
          <p:nvPr/>
        </p:nvSpPr>
        <p:spPr>
          <a:xfrm>
            <a:off x="203200" y="3636117"/>
            <a:ext cx="8648700" cy="263975"/>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ea typeface="Verdana"/>
                <a:cs typeface="Arial"/>
              </a:rPr>
              <a:t>rhea.stewart@stfc.ac.uk</a:t>
            </a:r>
            <a:endParaRPr lang="en-GB" dirty="0"/>
          </a:p>
        </p:txBody>
      </p:sp>
    </p:spTree>
    <p:extLst>
      <p:ext uri="{BB962C8B-B14F-4D97-AF65-F5344CB8AC3E}">
        <p14:creationId xmlns:p14="http://schemas.microsoft.com/office/powerpoint/2010/main" val="1481826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lstStyle/>
          <a:p>
            <a:r>
              <a:rPr lang="en-US">
                <a:cs typeface="Arial"/>
              </a:rPr>
              <a:t>Superconducting proximity effects</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9">
            <a:extLst>
              <a:ext uri="{FF2B5EF4-FFF2-40B4-BE49-F238E27FC236}">
                <a16:creationId xmlns:a16="http://schemas.microsoft.com/office/drawing/2014/main" id="{DE57149A-A2B4-B02E-CA28-4CABA7EA6343}"/>
              </a:ext>
            </a:extLst>
          </p:cNvPr>
          <p:cNvSpPr txBox="1"/>
          <p:nvPr/>
        </p:nvSpPr>
        <p:spPr>
          <a:xfrm>
            <a:off x="4686164" y="3431900"/>
            <a:ext cx="253124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003088"/>
                </a:solidFill>
                <a:latin typeface="Roboto"/>
                <a:ea typeface="Roboto"/>
                <a:cs typeface="Roboto"/>
              </a:rPr>
              <a:t>spin degeneracy lifted</a:t>
            </a:r>
            <a:endParaRPr lang="en-US">
              <a:solidFill>
                <a:srgbClr val="003088"/>
              </a:solidFill>
              <a:latin typeface="Roboto"/>
              <a:ea typeface="Roboto"/>
              <a:cs typeface="Roboto"/>
            </a:endParaRPr>
          </a:p>
        </p:txBody>
      </p:sp>
      <p:pic>
        <p:nvPicPr>
          <p:cNvPr id="35" name="Picture 34" descr="A screenshot of a computer&#10;&#10;Description automatically generated">
            <a:extLst>
              <a:ext uri="{FF2B5EF4-FFF2-40B4-BE49-F238E27FC236}">
                <a16:creationId xmlns:a16="http://schemas.microsoft.com/office/drawing/2014/main" id="{5A6EBC3E-E802-2329-BB8E-8B0B7CD593B8}"/>
              </a:ext>
            </a:extLst>
          </p:cNvPr>
          <p:cNvPicPr>
            <a:picLocks noChangeAspect="1"/>
          </p:cNvPicPr>
          <p:nvPr/>
        </p:nvPicPr>
        <p:blipFill rotWithShape="1">
          <a:blip r:embed="rId2"/>
          <a:srcRect l="50000" t="33551" r="30521" b="17102"/>
          <a:stretch/>
        </p:blipFill>
        <p:spPr>
          <a:xfrm>
            <a:off x="38159" y="2255722"/>
            <a:ext cx="2946143" cy="4541160"/>
          </a:xfrm>
          <a:prstGeom prst="rect">
            <a:avLst/>
          </a:prstGeom>
        </p:spPr>
      </p:pic>
      <p:grpSp>
        <p:nvGrpSpPr>
          <p:cNvPr id="40" name="Group 39">
            <a:extLst>
              <a:ext uri="{FF2B5EF4-FFF2-40B4-BE49-F238E27FC236}">
                <a16:creationId xmlns:a16="http://schemas.microsoft.com/office/drawing/2014/main" id="{C4DDC5F7-0B98-6DAD-DA33-B7B34149A48E}"/>
              </a:ext>
            </a:extLst>
          </p:cNvPr>
          <p:cNvGrpSpPr/>
          <p:nvPr/>
        </p:nvGrpSpPr>
        <p:grpSpPr>
          <a:xfrm>
            <a:off x="3098440" y="1218730"/>
            <a:ext cx="3894868" cy="2030988"/>
            <a:chOff x="2374070" y="880063"/>
            <a:chExt cx="5404821" cy="2688710"/>
          </a:xfrm>
        </p:grpSpPr>
        <p:sp>
          <p:nvSpPr>
            <p:cNvPr id="41" name="Rectangle 40">
              <a:extLst>
                <a:ext uri="{FF2B5EF4-FFF2-40B4-BE49-F238E27FC236}">
                  <a16:creationId xmlns:a16="http://schemas.microsoft.com/office/drawing/2014/main" id="{4DD04756-4E0E-B28F-7787-43A03A71E98A}"/>
                </a:ext>
              </a:extLst>
            </p:cNvPr>
            <p:cNvSpPr/>
            <p:nvPr/>
          </p:nvSpPr>
          <p:spPr>
            <a:xfrm>
              <a:off x="2374070" y="880063"/>
              <a:ext cx="2678953" cy="2688710"/>
            </a:xfrm>
            <a:prstGeom prst="rect">
              <a:avLst/>
            </a:prstGeom>
            <a:solidFill>
              <a:schemeClr val="accent4">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sp>
          <p:nvSpPr>
            <p:cNvPr id="42" name="Rectangle 41">
              <a:extLst>
                <a:ext uri="{FF2B5EF4-FFF2-40B4-BE49-F238E27FC236}">
                  <a16:creationId xmlns:a16="http://schemas.microsoft.com/office/drawing/2014/main" id="{159962B5-4ED8-30C3-50F2-68B9E2871D10}"/>
                </a:ext>
              </a:extLst>
            </p:cNvPr>
            <p:cNvSpPr/>
            <p:nvPr/>
          </p:nvSpPr>
          <p:spPr>
            <a:xfrm>
              <a:off x="5060177" y="883699"/>
              <a:ext cx="2718714" cy="2680603"/>
            </a:xfrm>
            <a:prstGeom prst="rect">
              <a:avLst/>
            </a:prstGeom>
            <a:solidFill>
              <a:srgbClr val="35BAF9"/>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grpSp>
          <p:nvGrpSpPr>
            <p:cNvPr id="43" name="Group 42">
              <a:extLst>
                <a:ext uri="{FF2B5EF4-FFF2-40B4-BE49-F238E27FC236}">
                  <a16:creationId xmlns:a16="http://schemas.microsoft.com/office/drawing/2014/main" id="{13528F0E-8537-6FC9-D6B9-7E97E1E71D34}"/>
                </a:ext>
              </a:extLst>
            </p:cNvPr>
            <p:cNvGrpSpPr/>
            <p:nvPr/>
          </p:nvGrpSpPr>
          <p:grpSpPr>
            <a:xfrm>
              <a:off x="5340171" y="1594449"/>
              <a:ext cx="2155371" cy="1270000"/>
              <a:chOff x="5340171" y="1594449"/>
              <a:chExt cx="2155371" cy="1270000"/>
            </a:xfrm>
          </p:grpSpPr>
          <p:grpSp>
            <p:nvGrpSpPr>
              <p:cNvPr id="62" name="Group 61">
                <a:extLst>
                  <a:ext uri="{FF2B5EF4-FFF2-40B4-BE49-F238E27FC236}">
                    <a16:creationId xmlns:a16="http://schemas.microsoft.com/office/drawing/2014/main" id="{FB0CCEEC-99A1-7FA9-59E5-E021B8300EB3}"/>
                  </a:ext>
                </a:extLst>
              </p:cNvPr>
              <p:cNvGrpSpPr/>
              <p:nvPr/>
            </p:nvGrpSpPr>
            <p:grpSpPr>
              <a:xfrm>
                <a:off x="5820049" y="1797649"/>
                <a:ext cx="1291772" cy="856343"/>
                <a:chOff x="5820049" y="1797649"/>
                <a:chExt cx="1291772" cy="856343"/>
              </a:xfrm>
            </p:grpSpPr>
            <p:sp>
              <p:nvSpPr>
                <p:cNvPr id="64" name="Oval 63">
                  <a:extLst>
                    <a:ext uri="{FF2B5EF4-FFF2-40B4-BE49-F238E27FC236}">
                      <a16:creationId xmlns:a16="http://schemas.microsoft.com/office/drawing/2014/main" id="{D72858DE-1E1F-B385-1CC2-78BE82FC5759}"/>
                    </a:ext>
                  </a:extLst>
                </p:cNvPr>
                <p:cNvSpPr/>
                <p:nvPr/>
              </p:nvSpPr>
              <p:spPr>
                <a:xfrm>
                  <a:off x="6792507" y="2033506"/>
                  <a:ext cx="319314" cy="340178"/>
                </a:xfrm>
                <a:prstGeom prst="ellipse">
                  <a:avLst/>
                </a:prstGeom>
                <a:solidFill>
                  <a:srgbClr val="003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Oval 64">
                  <a:extLst>
                    <a:ext uri="{FF2B5EF4-FFF2-40B4-BE49-F238E27FC236}">
                      <a16:creationId xmlns:a16="http://schemas.microsoft.com/office/drawing/2014/main" id="{C986A494-C508-6184-5DB4-8C7214B05E6C}"/>
                    </a:ext>
                  </a:extLst>
                </p:cNvPr>
                <p:cNvSpPr/>
                <p:nvPr/>
              </p:nvSpPr>
              <p:spPr>
                <a:xfrm>
                  <a:off x="5820049" y="2033505"/>
                  <a:ext cx="319314" cy="340178"/>
                </a:xfrm>
                <a:prstGeom prst="ellipse">
                  <a:avLst/>
                </a:prstGeom>
                <a:solidFill>
                  <a:srgbClr val="003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6" name="Straight Arrow Connector 65">
                  <a:extLst>
                    <a:ext uri="{FF2B5EF4-FFF2-40B4-BE49-F238E27FC236}">
                      <a16:creationId xmlns:a16="http://schemas.microsoft.com/office/drawing/2014/main" id="{5E868205-FC1B-0C7A-5C8E-2ADF6C5FB34E}"/>
                    </a:ext>
                  </a:extLst>
                </p:cNvPr>
                <p:cNvCxnSpPr/>
                <p:nvPr/>
              </p:nvCxnSpPr>
              <p:spPr>
                <a:xfrm>
                  <a:off x="5978800" y="1862963"/>
                  <a:ext cx="7258" cy="791029"/>
                </a:xfrm>
                <a:prstGeom prst="straightConnector1">
                  <a:avLst/>
                </a:prstGeom>
                <a:ln w="57150">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C9018FC-8AEB-3EDB-8F13-B2632C4C4A6F}"/>
                    </a:ext>
                  </a:extLst>
                </p:cNvPr>
                <p:cNvCxnSpPr>
                  <a:cxnSpLocks/>
                </p:cNvCxnSpPr>
                <p:nvPr/>
              </p:nvCxnSpPr>
              <p:spPr>
                <a:xfrm flipV="1">
                  <a:off x="6951256" y="1797649"/>
                  <a:ext cx="1" cy="812799"/>
                </a:xfrm>
                <a:prstGeom prst="straightConnector1">
                  <a:avLst/>
                </a:prstGeom>
                <a:ln w="57150">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9431BBC-CAAA-0B0D-7293-68D6EF353F8D}"/>
                    </a:ext>
                  </a:extLst>
                </p:cNvPr>
                <p:cNvCxnSpPr/>
                <p:nvPr/>
              </p:nvCxnSpPr>
              <p:spPr>
                <a:xfrm flipV="1">
                  <a:off x="5981541" y="2200287"/>
                  <a:ext cx="421503" cy="1"/>
                </a:xfrm>
                <a:prstGeom prst="straightConnector1">
                  <a:avLst/>
                </a:prstGeom>
                <a:ln w="76200" cmpd="sng">
                  <a:solidFill>
                    <a:srgbClr val="FF9D1B"/>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FB6C20AE-6F60-44F4-6AEC-2598F1988E51}"/>
                    </a:ext>
                  </a:extLst>
                </p:cNvPr>
                <p:cNvCxnSpPr/>
                <p:nvPr/>
              </p:nvCxnSpPr>
              <p:spPr>
                <a:xfrm flipH="1">
                  <a:off x="6548583" y="2201281"/>
                  <a:ext cx="405569" cy="0"/>
                </a:xfrm>
                <a:prstGeom prst="straightConnector1">
                  <a:avLst/>
                </a:prstGeom>
                <a:ln w="76200" cmpd="sng">
                  <a:solidFill>
                    <a:srgbClr val="FF9D1B"/>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63" name="Oval 62">
                <a:extLst>
                  <a:ext uri="{FF2B5EF4-FFF2-40B4-BE49-F238E27FC236}">
                    <a16:creationId xmlns:a16="http://schemas.microsoft.com/office/drawing/2014/main" id="{D24EEBA2-20CA-00E8-417A-5F972EF476E5}"/>
                  </a:ext>
                </a:extLst>
              </p:cNvPr>
              <p:cNvSpPr/>
              <p:nvPr/>
            </p:nvSpPr>
            <p:spPr>
              <a:xfrm>
                <a:off x="5340171" y="1594449"/>
                <a:ext cx="2155371" cy="1270000"/>
              </a:xfrm>
              <a:prstGeom prst="ellipse">
                <a:avLst/>
              </a:prstGeom>
              <a:noFill/>
              <a:ln w="28575">
                <a:solidFill>
                  <a:srgbClr val="67676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4" name="Group 43">
              <a:extLst>
                <a:ext uri="{FF2B5EF4-FFF2-40B4-BE49-F238E27FC236}">
                  <a16:creationId xmlns:a16="http://schemas.microsoft.com/office/drawing/2014/main" id="{A4AE6B2F-0AA4-9D52-8111-A435459F4453}"/>
                </a:ext>
              </a:extLst>
            </p:cNvPr>
            <p:cNvGrpSpPr/>
            <p:nvPr/>
          </p:nvGrpSpPr>
          <p:grpSpPr>
            <a:xfrm>
              <a:off x="4130211" y="1797649"/>
              <a:ext cx="319314" cy="812799"/>
              <a:chOff x="4130211" y="1797649"/>
              <a:chExt cx="319314" cy="812799"/>
            </a:xfrm>
          </p:grpSpPr>
          <p:sp>
            <p:nvSpPr>
              <p:cNvPr id="60" name="Oval 59">
                <a:extLst>
                  <a:ext uri="{FF2B5EF4-FFF2-40B4-BE49-F238E27FC236}">
                    <a16:creationId xmlns:a16="http://schemas.microsoft.com/office/drawing/2014/main" id="{144E146A-2637-B4FE-3AA4-7D18A7386194}"/>
                  </a:ext>
                </a:extLst>
              </p:cNvPr>
              <p:cNvSpPr/>
              <p:nvPr/>
            </p:nvSpPr>
            <p:spPr>
              <a:xfrm>
                <a:off x="4130211" y="2033506"/>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1" name="Straight Arrow Connector 60">
                <a:extLst>
                  <a:ext uri="{FF2B5EF4-FFF2-40B4-BE49-F238E27FC236}">
                    <a16:creationId xmlns:a16="http://schemas.microsoft.com/office/drawing/2014/main" id="{12CB6199-E55F-5303-053B-F6EA03D20CCB}"/>
                  </a:ext>
                </a:extLst>
              </p:cNvPr>
              <p:cNvCxnSpPr>
                <a:cxnSpLocks/>
              </p:cNvCxnSpPr>
              <p:nvPr/>
            </p:nvCxnSpPr>
            <p:spPr>
              <a:xfrm flipV="1">
                <a:off x="4288960" y="1797649"/>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50837AC9-7B8F-FFFE-7172-6D3A04BE2325}"/>
                </a:ext>
              </a:extLst>
            </p:cNvPr>
            <p:cNvGrpSpPr/>
            <p:nvPr/>
          </p:nvGrpSpPr>
          <p:grpSpPr>
            <a:xfrm>
              <a:off x="3001321" y="1797648"/>
              <a:ext cx="319314" cy="812799"/>
              <a:chOff x="3001321" y="1797648"/>
              <a:chExt cx="319314" cy="812799"/>
            </a:xfrm>
          </p:grpSpPr>
          <p:sp>
            <p:nvSpPr>
              <p:cNvPr id="58" name="Oval 57">
                <a:extLst>
                  <a:ext uri="{FF2B5EF4-FFF2-40B4-BE49-F238E27FC236}">
                    <a16:creationId xmlns:a16="http://schemas.microsoft.com/office/drawing/2014/main" id="{4C4A54E8-35FC-8A96-85C2-DF6348DE0939}"/>
                  </a:ext>
                </a:extLst>
              </p:cNvPr>
              <p:cNvSpPr/>
              <p:nvPr/>
            </p:nvSpPr>
            <p:spPr>
              <a:xfrm>
                <a:off x="3001321"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9" name="Straight Arrow Connector 58">
                <a:extLst>
                  <a:ext uri="{FF2B5EF4-FFF2-40B4-BE49-F238E27FC236}">
                    <a16:creationId xmlns:a16="http://schemas.microsoft.com/office/drawing/2014/main" id="{3C57E179-457C-531B-93C7-204B940D1D16}"/>
                  </a:ext>
                </a:extLst>
              </p:cNvPr>
              <p:cNvCxnSpPr>
                <a:cxnSpLocks/>
              </p:cNvCxnSpPr>
              <p:nvPr/>
            </p:nvCxnSpPr>
            <p:spPr>
              <a:xfrm flipV="1">
                <a:off x="3160070"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E9B6098F-57D7-EA35-CC62-7C5D4CF549F9}"/>
                </a:ext>
              </a:extLst>
            </p:cNvPr>
            <p:cNvGrpSpPr/>
            <p:nvPr/>
          </p:nvGrpSpPr>
          <p:grpSpPr>
            <a:xfrm>
              <a:off x="3377619" y="1797648"/>
              <a:ext cx="319314" cy="812799"/>
              <a:chOff x="3377619" y="1797648"/>
              <a:chExt cx="319314" cy="812799"/>
            </a:xfrm>
          </p:grpSpPr>
          <p:sp>
            <p:nvSpPr>
              <p:cNvPr id="56" name="Oval 55">
                <a:extLst>
                  <a:ext uri="{FF2B5EF4-FFF2-40B4-BE49-F238E27FC236}">
                    <a16:creationId xmlns:a16="http://schemas.microsoft.com/office/drawing/2014/main" id="{392CC7A8-03CC-03B1-4706-A02CDE919B19}"/>
                  </a:ext>
                </a:extLst>
              </p:cNvPr>
              <p:cNvSpPr/>
              <p:nvPr/>
            </p:nvSpPr>
            <p:spPr>
              <a:xfrm>
                <a:off x="3377619"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7" name="Straight Arrow Connector 56">
                <a:extLst>
                  <a:ext uri="{FF2B5EF4-FFF2-40B4-BE49-F238E27FC236}">
                    <a16:creationId xmlns:a16="http://schemas.microsoft.com/office/drawing/2014/main" id="{72D43AEF-97B0-9201-83DB-155FC408E2F5}"/>
                  </a:ext>
                </a:extLst>
              </p:cNvPr>
              <p:cNvCxnSpPr>
                <a:cxnSpLocks/>
              </p:cNvCxnSpPr>
              <p:nvPr/>
            </p:nvCxnSpPr>
            <p:spPr>
              <a:xfrm flipV="1">
                <a:off x="3536368"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2C3AC5B3-FDDE-4933-3CC9-6025B141376A}"/>
                </a:ext>
              </a:extLst>
            </p:cNvPr>
            <p:cNvGrpSpPr/>
            <p:nvPr/>
          </p:nvGrpSpPr>
          <p:grpSpPr>
            <a:xfrm>
              <a:off x="3753914" y="1797648"/>
              <a:ext cx="319314" cy="812799"/>
              <a:chOff x="3753914" y="1797648"/>
              <a:chExt cx="319314" cy="812799"/>
            </a:xfrm>
          </p:grpSpPr>
          <p:sp>
            <p:nvSpPr>
              <p:cNvPr id="54" name="Oval 53">
                <a:extLst>
                  <a:ext uri="{FF2B5EF4-FFF2-40B4-BE49-F238E27FC236}">
                    <a16:creationId xmlns:a16="http://schemas.microsoft.com/office/drawing/2014/main" id="{F77BCA05-37ED-7C18-802E-A308238ED048}"/>
                  </a:ext>
                </a:extLst>
              </p:cNvPr>
              <p:cNvSpPr/>
              <p:nvPr/>
            </p:nvSpPr>
            <p:spPr>
              <a:xfrm>
                <a:off x="3753914"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5" name="Straight Arrow Connector 54">
                <a:extLst>
                  <a:ext uri="{FF2B5EF4-FFF2-40B4-BE49-F238E27FC236}">
                    <a16:creationId xmlns:a16="http://schemas.microsoft.com/office/drawing/2014/main" id="{B3043197-5230-B1C4-1907-3971044C1074}"/>
                  </a:ext>
                </a:extLst>
              </p:cNvPr>
              <p:cNvCxnSpPr>
                <a:cxnSpLocks/>
              </p:cNvCxnSpPr>
              <p:nvPr/>
            </p:nvCxnSpPr>
            <p:spPr>
              <a:xfrm flipV="1">
                <a:off x="3912663"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55B25BA8-60D0-3CE1-1626-577F158F78B0}"/>
                </a:ext>
              </a:extLst>
            </p:cNvPr>
            <p:cNvGrpSpPr/>
            <p:nvPr/>
          </p:nvGrpSpPr>
          <p:grpSpPr>
            <a:xfrm>
              <a:off x="4506507" y="1797648"/>
              <a:ext cx="319314" cy="812799"/>
              <a:chOff x="4506507" y="1797648"/>
              <a:chExt cx="319314" cy="812799"/>
            </a:xfrm>
          </p:grpSpPr>
          <p:sp>
            <p:nvSpPr>
              <p:cNvPr id="52" name="Oval 51">
                <a:extLst>
                  <a:ext uri="{FF2B5EF4-FFF2-40B4-BE49-F238E27FC236}">
                    <a16:creationId xmlns:a16="http://schemas.microsoft.com/office/drawing/2014/main" id="{83D909F9-07A1-1054-2247-0E3CC03643A1}"/>
                  </a:ext>
                </a:extLst>
              </p:cNvPr>
              <p:cNvSpPr/>
              <p:nvPr/>
            </p:nvSpPr>
            <p:spPr>
              <a:xfrm>
                <a:off x="4506507"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3" name="Straight Arrow Connector 52">
                <a:extLst>
                  <a:ext uri="{FF2B5EF4-FFF2-40B4-BE49-F238E27FC236}">
                    <a16:creationId xmlns:a16="http://schemas.microsoft.com/office/drawing/2014/main" id="{7A6597FF-840C-E576-51AE-DBA13D76289C}"/>
                  </a:ext>
                </a:extLst>
              </p:cNvPr>
              <p:cNvCxnSpPr>
                <a:cxnSpLocks/>
              </p:cNvCxnSpPr>
              <p:nvPr/>
            </p:nvCxnSpPr>
            <p:spPr>
              <a:xfrm flipV="1">
                <a:off x="4665256"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ECCF85A1-E246-5115-123D-A7F6B4B16C3E}"/>
                </a:ext>
              </a:extLst>
            </p:cNvPr>
            <p:cNvGrpSpPr/>
            <p:nvPr/>
          </p:nvGrpSpPr>
          <p:grpSpPr>
            <a:xfrm>
              <a:off x="2625025" y="1797648"/>
              <a:ext cx="319314" cy="812799"/>
              <a:chOff x="2625025" y="1797648"/>
              <a:chExt cx="319314" cy="812799"/>
            </a:xfrm>
          </p:grpSpPr>
          <p:sp>
            <p:nvSpPr>
              <p:cNvPr id="50" name="Oval 49">
                <a:extLst>
                  <a:ext uri="{FF2B5EF4-FFF2-40B4-BE49-F238E27FC236}">
                    <a16:creationId xmlns:a16="http://schemas.microsoft.com/office/drawing/2014/main" id="{BFF74D2F-1B00-95CC-99CE-778BE62AC16A}"/>
                  </a:ext>
                </a:extLst>
              </p:cNvPr>
              <p:cNvSpPr/>
              <p:nvPr/>
            </p:nvSpPr>
            <p:spPr>
              <a:xfrm>
                <a:off x="2625025"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1" name="Straight Arrow Connector 50">
                <a:extLst>
                  <a:ext uri="{FF2B5EF4-FFF2-40B4-BE49-F238E27FC236}">
                    <a16:creationId xmlns:a16="http://schemas.microsoft.com/office/drawing/2014/main" id="{AA014C12-1BA3-F880-9F2B-DA1861D45133}"/>
                  </a:ext>
                </a:extLst>
              </p:cNvPr>
              <p:cNvCxnSpPr>
                <a:cxnSpLocks/>
              </p:cNvCxnSpPr>
              <p:nvPr/>
            </p:nvCxnSpPr>
            <p:spPr>
              <a:xfrm flipV="1">
                <a:off x="2783774"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1" name="TextBox 70">
            <a:extLst>
              <a:ext uri="{FF2B5EF4-FFF2-40B4-BE49-F238E27FC236}">
                <a16:creationId xmlns:a16="http://schemas.microsoft.com/office/drawing/2014/main" id="{6D20B0E5-ADB4-0C2C-66F0-EA9AA86B1A4E}"/>
              </a:ext>
            </a:extLst>
          </p:cNvPr>
          <p:cNvSpPr txBox="1"/>
          <p:nvPr/>
        </p:nvSpPr>
        <p:spPr>
          <a:xfrm>
            <a:off x="5006623" y="1224844"/>
            <a:ext cx="21034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3088"/>
                </a:solidFill>
                <a:latin typeface="Roboto"/>
                <a:ea typeface="Roboto"/>
                <a:cs typeface="Roboto"/>
              </a:rPr>
              <a:t>superconductor</a:t>
            </a:r>
          </a:p>
        </p:txBody>
      </p:sp>
      <p:sp>
        <p:nvSpPr>
          <p:cNvPr id="72" name="TextBox 71">
            <a:extLst>
              <a:ext uri="{FF2B5EF4-FFF2-40B4-BE49-F238E27FC236}">
                <a16:creationId xmlns:a16="http://schemas.microsoft.com/office/drawing/2014/main" id="{02C048BE-87E9-90A0-7339-A4C4323AFE7A}"/>
              </a:ext>
            </a:extLst>
          </p:cNvPr>
          <p:cNvSpPr txBox="1"/>
          <p:nvPr/>
        </p:nvSpPr>
        <p:spPr>
          <a:xfrm>
            <a:off x="3247437" y="1224843"/>
            <a:ext cx="16801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3088"/>
                </a:solidFill>
                <a:latin typeface="Roboto"/>
                <a:ea typeface="Roboto"/>
                <a:cs typeface="Roboto"/>
              </a:rPr>
              <a:t>ferromagnet</a:t>
            </a:r>
            <a:endParaRPr lang="en-US"/>
          </a:p>
        </p:txBody>
      </p:sp>
      <p:sp>
        <p:nvSpPr>
          <p:cNvPr id="74" name="Rectangle 73">
            <a:extLst>
              <a:ext uri="{FF2B5EF4-FFF2-40B4-BE49-F238E27FC236}">
                <a16:creationId xmlns:a16="http://schemas.microsoft.com/office/drawing/2014/main" id="{10461417-F7A3-86B4-22F7-3C5A0502F21F}"/>
              </a:ext>
            </a:extLst>
          </p:cNvPr>
          <p:cNvSpPr/>
          <p:nvPr/>
        </p:nvSpPr>
        <p:spPr>
          <a:xfrm>
            <a:off x="6957358" y="1220611"/>
            <a:ext cx="1930530" cy="2030988"/>
          </a:xfrm>
          <a:prstGeom prst="rect">
            <a:avLst/>
          </a:prstGeom>
          <a:solidFill>
            <a:schemeClr val="accent6">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sp>
        <p:nvSpPr>
          <p:cNvPr id="78" name="TextBox 77">
            <a:extLst>
              <a:ext uri="{FF2B5EF4-FFF2-40B4-BE49-F238E27FC236}">
                <a16:creationId xmlns:a16="http://schemas.microsoft.com/office/drawing/2014/main" id="{5D5B6104-98A6-100A-861C-062F89B88F88}"/>
              </a:ext>
            </a:extLst>
          </p:cNvPr>
          <p:cNvSpPr txBox="1"/>
          <p:nvPr/>
        </p:nvSpPr>
        <p:spPr>
          <a:xfrm>
            <a:off x="7085661" y="1224843"/>
            <a:ext cx="1642534" cy="4095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3088"/>
                </a:solidFill>
                <a:latin typeface="Roboto"/>
                <a:ea typeface="Roboto"/>
                <a:cs typeface="Roboto"/>
              </a:rPr>
              <a:t>Heavy metal</a:t>
            </a:r>
            <a:endParaRPr lang="en-US" sz="2000">
              <a:ea typeface="Roboto"/>
              <a:cs typeface="Roboto"/>
            </a:endParaRPr>
          </a:p>
        </p:txBody>
      </p:sp>
      <p:sp>
        <p:nvSpPr>
          <p:cNvPr id="79" name="TextBox 9">
            <a:extLst>
              <a:ext uri="{FF2B5EF4-FFF2-40B4-BE49-F238E27FC236}">
                <a16:creationId xmlns:a16="http://schemas.microsoft.com/office/drawing/2014/main" id="{FB44D0A0-99E6-B625-92EC-515C8F93FEB8}"/>
              </a:ext>
            </a:extLst>
          </p:cNvPr>
          <p:cNvSpPr txBox="1"/>
          <p:nvPr/>
        </p:nvSpPr>
        <p:spPr>
          <a:xfrm>
            <a:off x="1276" y="1710344"/>
            <a:ext cx="306746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rabicPeriod"/>
            </a:pPr>
            <a:r>
              <a:rPr lang="en-GB">
                <a:solidFill>
                  <a:srgbClr val="003088"/>
                </a:solidFill>
                <a:ea typeface="Roboto"/>
                <a:cs typeface="Roboto"/>
              </a:rPr>
              <a:t>Effect of exchange field</a:t>
            </a:r>
          </a:p>
        </p:txBody>
      </p:sp>
      <p:sp>
        <p:nvSpPr>
          <p:cNvPr id="80" name="TextBox 9">
            <a:extLst>
              <a:ext uri="{FF2B5EF4-FFF2-40B4-BE49-F238E27FC236}">
                <a16:creationId xmlns:a16="http://schemas.microsoft.com/office/drawing/2014/main" id="{1CBF6566-4D6F-734E-2D3D-6C1A0C1942D7}"/>
              </a:ext>
            </a:extLst>
          </p:cNvPr>
          <p:cNvSpPr txBox="1"/>
          <p:nvPr/>
        </p:nvSpPr>
        <p:spPr>
          <a:xfrm>
            <a:off x="8881868" y="1559825"/>
            <a:ext cx="291694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003088"/>
                </a:solidFill>
                <a:ea typeface="Roboto"/>
                <a:cs typeface="Roboto"/>
              </a:rPr>
              <a:t>2. Effect of spin-orbit</a:t>
            </a:r>
            <a:endParaRPr lang="en-US"/>
          </a:p>
        </p:txBody>
      </p:sp>
      <p:pic>
        <p:nvPicPr>
          <p:cNvPr id="81" name="Picture 80" descr="A screenshot of a computer&#10;&#10;Description automatically generated">
            <a:extLst>
              <a:ext uri="{FF2B5EF4-FFF2-40B4-BE49-F238E27FC236}">
                <a16:creationId xmlns:a16="http://schemas.microsoft.com/office/drawing/2014/main" id="{4D6AA9E6-7CBB-8D77-706B-9FE18AE9D1EE}"/>
              </a:ext>
            </a:extLst>
          </p:cNvPr>
          <p:cNvPicPr>
            <a:picLocks noChangeAspect="1"/>
          </p:cNvPicPr>
          <p:nvPr/>
        </p:nvPicPr>
        <p:blipFill rotWithShape="1">
          <a:blip r:embed="rId3"/>
          <a:srcRect l="20348" t="17570" r="55188" b="18318"/>
          <a:stretch/>
        </p:blipFill>
        <p:spPr>
          <a:xfrm>
            <a:off x="9114245" y="1928472"/>
            <a:ext cx="3078184" cy="4925999"/>
          </a:xfrm>
          <a:prstGeom prst="rect">
            <a:avLst/>
          </a:prstGeom>
        </p:spPr>
      </p:pic>
      <p:sp>
        <p:nvSpPr>
          <p:cNvPr id="82" name="Rectangle 81">
            <a:extLst>
              <a:ext uri="{FF2B5EF4-FFF2-40B4-BE49-F238E27FC236}">
                <a16:creationId xmlns:a16="http://schemas.microsoft.com/office/drawing/2014/main" id="{C5D2C4AD-C2C8-9C31-31A4-2EE0912E02C2}"/>
              </a:ext>
            </a:extLst>
          </p:cNvPr>
          <p:cNvSpPr/>
          <p:nvPr/>
        </p:nvSpPr>
        <p:spPr>
          <a:xfrm>
            <a:off x="11154263" y="14704"/>
            <a:ext cx="1038478" cy="20689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45841F2-527D-1F5A-C048-754FAEBA1E1B}"/>
              </a:ext>
            </a:extLst>
          </p:cNvPr>
          <p:cNvGrpSpPr/>
          <p:nvPr/>
        </p:nvGrpSpPr>
        <p:grpSpPr>
          <a:xfrm>
            <a:off x="3236896" y="3986791"/>
            <a:ext cx="3120334" cy="2612625"/>
            <a:chOff x="4533284" y="4000798"/>
            <a:chExt cx="3120334" cy="2612625"/>
          </a:xfrm>
        </p:grpSpPr>
        <p:pic>
          <p:nvPicPr>
            <p:cNvPr id="4" name="Picture 3" descr="A screenshot of a computer&#10;&#10;Description automatically generated">
              <a:extLst>
                <a:ext uri="{FF2B5EF4-FFF2-40B4-BE49-F238E27FC236}">
                  <a16:creationId xmlns:a16="http://schemas.microsoft.com/office/drawing/2014/main" id="{A957716F-4F36-D24B-D353-4AB6451D6CB5}"/>
                </a:ext>
              </a:extLst>
            </p:cNvPr>
            <p:cNvPicPr>
              <a:picLocks noChangeAspect="1"/>
            </p:cNvPicPr>
            <p:nvPr/>
          </p:nvPicPr>
          <p:blipFill rotWithShape="1">
            <a:blip r:embed="rId4"/>
            <a:srcRect l="47107" t="33386" r="3721" b="12696"/>
            <a:stretch/>
          </p:blipFill>
          <p:spPr>
            <a:xfrm>
              <a:off x="4533284" y="4000798"/>
              <a:ext cx="3120334" cy="2141542"/>
            </a:xfrm>
            <a:prstGeom prst="rect">
              <a:avLst/>
            </a:prstGeom>
          </p:spPr>
        </p:pic>
        <p:sp>
          <p:nvSpPr>
            <p:cNvPr id="5" name="Rectangle 4">
              <a:extLst>
                <a:ext uri="{FF2B5EF4-FFF2-40B4-BE49-F238E27FC236}">
                  <a16:creationId xmlns:a16="http://schemas.microsoft.com/office/drawing/2014/main" id="{5276902A-FA85-6F4F-0A0F-2BFFF0D678CA}"/>
                </a:ext>
              </a:extLst>
            </p:cNvPr>
            <p:cNvSpPr/>
            <p:nvPr/>
          </p:nvSpPr>
          <p:spPr>
            <a:xfrm>
              <a:off x="4842363" y="6202581"/>
              <a:ext cx="994374" cy="41084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0000FF"/>
                  </a:solidFill>
                </a:rPr>
                <a:t>Singlet</a:t>
              </a:r>
              <a:endParaRPr lang="en-US" sz="2000" b="1">
                <a:solidFill>
                  <a:srgbClr val="0000FF"/>
                </a:solidFill>
                <a:ea typeface="Roboto"/>
                <a:cs typeface="Roboto"/>
              </a:endParaRPr>
            </a:p>
          </p:txBody>
        </p:sp>
        <p:sp>
          <p:nvSpPr>
            <p:cNvPr id="7" name="Rectangle 6">
              <a:extLst>
                <a:ext uri="{FF2B5EF4-FFF2-40B4-BE49-F238E27FC236}">
                  <a16:creationId xmlns:a16="http://schemas.microsoft.com/office/drawing/2014/main" id="{0C54296D-026F-4B27-EEF4-978645ACDB49}"/>
                </a:ext>
              </a:extLst>
            </p:cNvPr>
            <p:cNvSpPr/>
            <p:nvPr/>
          </p:nvSpPr>
          <p:spPr>
            <a:xfrm>
              <a:off x="6366552" y="6202968"/>
              <a:ext cx="1015030" cy="4001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008000"/>
                  </a:solidFill>
                </a:rPr>
                <a:t>Triplet </a:t>
              </a:r>
              <a:endParaRPr lang="en-US" sz="2000" b="1">
                <a:solidFill>
                  <a:srgbClr val="008000"/>
                </a:solidFill>
                <a:ea typeface="Roboto"/>
                <a:cs typeface="Roboto"/>
              </a:endParaRPr>
            </a:p>
          </p:txBody>
        </p:sp>
      </p:grpSp>
      <p:sp>
        <p:nvSpPr>
          <p:cNvPr id="9" name="Rectangle 8">
            <a:extLst>
              <a:ext uri="{FF2B5EF4-FFF2-40B4-BE49-F238E27FC236}">
                <a16:creationId xmlns:a16="http://schemas.microsoft.com/office/drawing/2014/main" id="{64C7BC7E-B751-A67C-0F22-33857FA64F13}"/>
              </a:ext>
            </a:extLst>
          </p:cNvPr>
          <p:cNvSpPr>
            <a:spLocks noChangeArrowheads="1"/>
          </p:cNvSpPr>
          <p:nvPr/>
        </p:nvSpPr>
        <p:spPr bwMode="auto">
          <a:xfrm>
            <a:off x="6566790" y="3981533"/>
            <a:ext cx="2339795" cy="646331"/>
          </a:xfrm>
          <a:prstGeom prst="rect">
            <a:avLst/>
          </a:prstGeom>
          <a:noFill/>
          <a:ln w="28575">
            <a:solidFill>
              <a:srgbClr val="003088"/>
            </a:solid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000000"/>
                </a:solidFill>
                <a:ea typeface="Roboto"/>
                <a:cs typeface="Roboto"/>
              </a:rPr>
              <a:t>Fermionic statistics require SPOT = -1</a:t>
            </a:r>
          </a:p>
        </p:txBody>
      </p:sp>
    </p:spTree>
    <p:extLst>
      <p:ext uri="{BB962C8B-B14F-4D97-AF65-F5344CB8AC3E}">
        <p14:creationId xmlns:p14="http://schemas.microsoft.com/office/powerpoint/2010/main" val="3539892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lstStyle/>
          <a:p>
            <a:r>
              <a:rPr lang="en-US">
                <a:cs typeface="Arial"/>
              </a:rPr>
              <a:t>Superconducting proximity effects</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9">
            <a:extLst>
              <a:ext uri="{FF2B5EF4-FFF2-40B4-BE49-F238E27FC236}">
                <a16:creationId xmlns:a16="http://schemas.microsoft.com/office/drawing/2014/main" id="{DE57149A-A2B4-B02E-CA28-4CABA7EA6343}"/>
              </a:ext>
            </a:extLst>
          </p:cNvPr>
          <p:cNvSpPr txBox="1"/>
          <p:nvPr/>
        </p:nvSpPr>
        <p:spPr>
          <a:xfrm>
            <a:off x="4686164" y="3431900"/>
            <a:ext cx="253124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003088"/>
                </a:solidFill>
                <a:latin typeface="Roboto"/>
                <a:ea typeface="Roboto"/>
                <a:cs typeface="Roboto"/>
              </a:rPr>
              <a:t>spin degeneracy lifted</a:t>
            </a:r>
            <a:endParaRPr lang="en-US">
              <a:solidFill>
                <a:srgbClr val="003088"/>
              </a:solidFill>
              <a:latin typeface="Roboto"/>
              <a:ea typeface="Roboto"/>
              <a:cs typeface="Roboto"/>
            </a:endParaRPr>
          </a:p>
        </p:txBody>
      </p:sp>
      <p:pic>
        <p:nvPicPr>
          <p:cNvPr id="35" name="Picture 34" descr="A screenshot of a computer&#10;&#10;Description automatically generated">
            <a:extLst>
              <a:ext uri="{FF2B5EF4-FFF2-40B4-BE49-F238E27FC236}">
                <a16:creationId xmlns:a16="http://schemas.microsoft.com/office/drawing/2014/main" id="{5A6EBC3E-E802-2329-BB8E-8B0B7CD593B8}"/>
              </a:ext>
            </a:extLst>
          </p:cNvPr>
          <p:cNvPicPr>
            <a:picLocks noChangeAspect="1"/>
          </p:cNvPicPr>
          <p:nvPr/>
        </p:nvPicPr>
        <p:blipFill rotWithShape="1">
          <a:blip r:embed="rId2"/>
          <a:srcRect l="50000" t="33551" r="30521" b="17102"/>
          <a:stretch/>
        </p:blipFill>
        <p:spPr>
          <a:xfrm>
            <a:off x="38159" y="2255722"/>
            <a:ext cx="2946143" cy="4541160"/>
          </a:xfrm>
          <a:prstGeom prst="rect">
            <a:avLst/>
          </a:prstGeom>
        </p:spPr>
      </p:pic>
      <p:grpSp>
        <p:nvGrpSpPr>
          <p:cNvPr id="40" name="Group 39">
            <a:extLst>
              <a:ext uri="{FF2B5EF4-FFF2-40B4-BE49-F238E27FC236}">
                <a16:creationId xmlns:a16="http://schemas.microsoft.com/office/drawing/2014/main" id="{C4DDC5F7-0B98-6DAD-DA33-B7B34149A48E}"/>
              </a:ext>
            </a:extLst>
          </p:cNvPr>
          <p:cNvGrpSpPr/>
          <p:nvPr/>
        </p:nvGrpSpPr>
        <p:grpSpPr>
          <a:xfrm>
            <a:off x="3098440" y="1218730"/>
            <a:ext cx="3894868" cy="2030988"/>
            <a:chOff x="2374070" y="880063"/>
            <a:chExt cx="5404821" cy="2688710"/>
          </a:xfrm>
        </p:grpSpPr>
        <p:sp>
          <p:nvSpPr>
            <p:cNvPr id="41" name="Rectangle 40">
              <a:extLst>
                <a:ext uri="{FF2B5EF4-FFF2-40B4-BE49-F238E27FC236}">
                  <a16:creationId xmlns:a16="http://schemas.microsoft.com/office/drawing/2014/main" id="{4DD04756-4E0E-B28F-7787-43A03A71E98A}"/>
                </a:ext>
              </a:extLst>
            </p:cNvPr>
            <p:cNvSpPr/>
            <p:nvPr/>
          </p:nvSpPr>
          <p:spPr>
            <a:xfrm>
              <a:off x="2374070" y="880063"/>
              <a:ext cx="2678953" cy="2688710"/>
            </a:xfrm>
            <a:prstGeom prst="rect">
              <a:avLst/>
            </a:prstGeom>
            <a:solidFill>
              <a:schemeClr val="accent4">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sp>
          <p:nvSpPr>
            <p:cNvPr id="42" name="Rectangle 41">
              <a:extLst>
                <a:ext uri="{FF2B5EF4-FFF2-40B4-BE49-F238E27FC236}">
                  <a16:creationId xmlns:a16="http://schemas.microsoft.com/office/drawing/2014/main" id="{159962B5-4ED8-30C3-50F2-68B9E2871D10}"/>
                </a:ext>
              </a:extLst>
            </p:cNvPr>
            <p:cNvSpPr/>
            <p:nvPr/>
          </p:nvSpPr>
          <p:spPr>
            <a:xfrm>
              <a:off x="5060177" y="883699"/>
              <a:ext cx="2718714" cy="2680603"/>
            </a:xfrm>
            <a:prstGeom prst="rect">
              <a:avLst/>
            </a:prstGeom>
            <a:solidFill>
              <a:srgbClr val="35BAF9"/>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grpSp>
          <p:nvGrpSpPr>
            <p:cNvPr id="43" name="Group 42">
              <a:extLst>
                <a:ext uri="{FF2B5EF4-FFF2-40B4-BE49-F238E27FC236}">
                  <a16:creationId xmlns:a16="http://schemas.microsoft.com/office/drawing/2014/main" id="{13528F0E-8537-6FC9-D6B9-7E97E1E71D34}"/>
                </a:ext>
              </a:extLst>
            </p:cNvPr>
            <p:cNvGrpSpPr/>
            <p:nvPr/>
          </p:nvGrpSpPr>
          <p:grpSpPr>
            <a:xfrm>
              <a:off x="5340171" y="1594449"/>
              <a:ext cx="2155371" cy="1270000"/>
              <a:chOff x="5340171" y="1594449"/>
              <a:chExt cx="2155371" cy="1270000"/>
            </a:xfrm>
          </p:grpSpPr>
          <p:grpSp>
            <p:nvGrpSpPr>
              <p:cNvPr id="62" name="Group 61">
                <a:extLst>
                  <a:ext uri="{FF2B5EF4-FFF2-40B4-BE49-F238E27FC236}">
                    <a16:creationId xmlns:a16="http://schemas.microsoft.com/office/drawing/2014/main" id="{FB0CCEEC-99A1-7FA9-59E5-E021B8300EB3}"/>
                  </a:ext>
                </a:extLst>
              </p:cNvPr>
              <p:cNvGrpSpPr/>
              <p:nvPr/>
            </p:nvGrpSpPr>
            <p:grpSpPr>
              <a:xfrm>
                <a:off x="5820049" y="1797649"/>
                <a:ext cx="1291772" cy="856343"/>
                <a:chOff x="5820049" y="1797649"/>
                <a:chExt cx="1291772" cy="856343"/>
              </a:xfrm>
            </p:grpSpPr>
            <p:sp>
              <p:nvSpPr>
                <p:cNvPr id="64" name="Oval 63">
                  <a:extLst>
                    <a:ext uri="{FF2B5EF4-FFF2-40B4-BE49-F238E27FC236}">
                      <a16:creationId xmlns:a16="http://schemas.microsoft.com/office/drawing/2014/main" id="{D72858DE-1E1F-B385-1CC2-78BE82FC5759}"/>
                    </a:ext>
                  </a:extLst>
                </p:cNvPr>
                <p:cNvSpPr/>
                <p:nvPr/>
              </p:nvSpPr>
              <p:spPr>
                <a:xfrm>
                  <a:off x="6792507" y="2033506"/>
                  <a:ext cx="319314" cy="340178"/>
                </a:xfrm>
                <a:prstGeom prst="ellipse">
                  <a:avLst/>
                </a:prstGeom>
                <a:solidFill>
                  <a:srgbClr val="003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Oval 64">
                  <a:extLst>
                    <a:ext uri="{FF2B5EF4-FFF2-40B4-BE49-F238E27FC236}">
                      <a16:creationId xmlns:a16="http://schemas.microsoft.com/office/drawing/2014/main" id="{C986A494-C508-6184-5DB4-8C7214B05E6C}"/>
                    </a:ext>
                  </a:extLst>
                </p:cNvPr>
                <p:cNvSpPr/>
                <p:nvPr/>
              </p:nvSpPr>
              <p:spPr>
                <a:xfrm>
                  <a:off x="5820049" y="2033505"/>
                  <a:ext cx="319314" cy="340178"/>
                </a:xfrm>
                <a:prstGeom prst="ellipse">
                  <a:avLst/>
                </a:prstGeom>
                <a:solidFill>
                  <a:srgbClr val="003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6" name="Straight Arrow Connector 65">
                  <a:extLst>
                    <a:ext uri="{FF2B5EF4-FFF2-40B4-BE49-F238E27FC236}">
                      <a16:creationId xmlns:a16="http://schemas.microsoft.com/office/drawing/2014/main" id="{5E868205-FC1B-0C7A-5C8E-2ADF6C5FB34E}"/>
                    </a:ext>
                  </a:extLst>
                </p:cNvPr>
                <p:cNvCxnSpPr/>
                <p:nvPr/>
              </p:nvCxnSpPr>
              <p:spPr>
                <a:xfrm>
                  <a:off x="5978800" y="1862963"/>
                  <a:ext cx="7258" cy="791029"/>
                </a:xfrm>
                <a:prstGeom prst="straightConnector1">
                  <a:avLst/>
                </a:prstGeom>
                <a:ln w="57150">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C9018FC-8AEB-3EDB-8F13-B2632C4C4A6F}"/>
                    </a:ext>
                  </a:extLst>
                </p:cNvPr>
                <p:cNvCxnSpPr>
                  <a:cxnSpLocks/>
                </p:cNvCxnSpPr>
                <p:nvPr/>
              </p:nvCxnSpPr>
              <p:spPr>
                <a:xfrm flipV="1">
                  <a:off x="6951256" y="1797649"/>
                  <a:ext cx="1" cy="812799"/>
                </a:xfrm>
                <a:prstGeom prst="straightConnector1">
                  <a:avLst/>
                </a:prstGeom>
                <a:ln w="57150">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9431BBC-CAAA-0B0D-7293-68D6EF353F8D}"/>
                    </a:ext>
                  </a:extLst>
                </p:cNvPr>
                <p:cNvCxnSpPr/>
                <p:nvPr/>
              </p:nvCxnSpPr>
              <p:spPr>
                <a:xfrm flipV="1">
                  <a:off x="5981541" y="2200287"/>
                  <a:ext cx="421503" cy="1"/>
                </a:xfrm>
                <a:prstGeom prst="straightConnector1">
                  <a:avLst/>
                </a:prstGeom>
                <a:ln w="76200" cmpd="sng">
                  <a:solidFill>
                    <a:srgbClr val="FF9D1B"/>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FB6C20AE-6F60-44F4-6AEC-2598F1988E51}"/>
                    </a:ext>
                  </a:extLst>
                </p:cNvPr>
                <p:cNvCxnSpPr/>
                <p:nvPr/>
              </p:nvCxnSpPr>
              <p:spPr>
                <a:xfrm flipH="1">
                  <a:off x="6548583" y="2201281"/>
                  <a:ext cx="405569" cy="0"/>
                </a:xfrm>
                <a:prstGeom prst="straightConnector1">
                  <a:avLst/>
                </a:prstGeom>
                <a:ln w="76200" cmpd="sng">
                  <a:solidFill>
                    <a:srgbClr val="FF9D1B"/>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63" name="Oval 62">
                <a:extLst>
                  <a:ext uri="{FF2B5EF4-FFF2-40B4-BE49-F238E27FC236}">
                    <a16:creationId xmlns:a16="http://schemas.microsoft.com/office/drawing/2014/main" id="{D24EEBA2-20CA-00E8-417A-5F972EF476E5}"/>
                  </a:ext>
                </a:extLst>
              </p:cNvPr>
              <p:cNvSpPr/>
              <p:nvPr/>
            </p:nvSpPr>
            <p:spPr>
              <a:xfrm>
                <a:off x="5340171" y="1594449"/>
                <a:ext cx="2155371" cy="1270000"/>
              </a:xfrm>
              <a:prstGeom prst="ellipse">
                <a:avLst/>
              </a:prstGeom>
              <a:noFill/>
              <a:ln w="28575">
                <a:solidFill>
                  <a:srgbClr val="67676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4" name="Group 43">
              <a:extLst>
                <a:ext uri="{FF2B5EF4-FFF2-40B4-BE49-F238E27FC236}">
                  <a16:creationId xmlns:a16="http://schemas.microsoft.com/office/drawing/2014/main" id="{A4AE6B2F-0AA4-9D52-8111-A435459F4453}"/>
                </a:ext>
              </a:extLst>
            </p:cNvPr>
            <p:cNvGrpSpPr/>
            <p:nvPr/>
          </p:nvGrpSpPr>
          <p:grpSpPr>
            <a:xfrm>
              <a:off x="4130211" y="1797649"/>
              <a:ext cx="319314" cy="812799"/>
              <a:chOff x="4130211" y="1797649"/>
              <a:chExt cx="319314" cy="812799"/>
            </a:xfrm>
          </p:grpSpPr>
          <p:sp>
            <p:nvSpPr>
              <p:cNvPr id="60" name="Oval 59">
                <a:extLst>
                  <a:ext uri="{FF2B5EF4-FFF2-40B4-BE49-F238E27FC236}">
                    <a16:creationId xmlns:a16="http://schemas.microsoft.com/office/drawing/2014/main" id="{144E146A-2637-B4FE-3AA4-7D18A7386194}"/>
                  </a:ext>
                </a:extLst>
              </p:cNvPr>
              <p:cNvSpPr/>
              <p:nvPr/>
            </p:nvSpPr>
            <p:spPr>
              <a:xfrm>
                <a:off x="4130211" y="2033506"/>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1" name="Straight Arrow Connector 60">
                <a:extLst>
                  <a:ext uri="{FF2B5EF4-FFF2-40B4-BE49-F238E27FC236}">
                    <a16:creationId xmlns:a16="http://schemas.microsoft.com/office/drawing/2014/main" id="{12CB6199-E55F-5303-053B-F6EA03D20CCB}"/>
                  </a:ext>
                </a:extLst>
              </p:cNvPr>
              <p:cNvCxnSpPr>
                <a:cxnSpLocks/>
              </p:cNvCxnSpPr>
              <p:nvPr/>
            </p:nvCxnSpPr>
            <p:spPr>
              <a:xfrm flipV="1">
                <a:off x="4288960" y="1797649"/>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50837AC9-7B8F-FFFE-7172-6D3A04BE2325}"/>
                </a:ext>
              </a:extLst>
            </p:cNvPr>
            <p:cNvGrpSpPr/>
            <p:nvPr/>
          </p:nvGrpSpPr>
          <p:grpSpPr>
            <a:xfrm>
              <a:off x="3001321" y="1797648"/>
              <a:ext cx="319314" cy="812799"/>
              <a:chOff x="3001321" y="1797648"/>
              <a:chExt cx="319314" cy="812799"/>
            </a:xfrm>
          </p:grpSpPr>
          <p:sp>
            <p:nvSpPr>
              <p:cNvPr id="58" name="Oval 57">
                <a:extLst>
                  <a:ext uri="{FF2B5EF4-FFF2-40B4-BE49-F238E27FC236}">
                    <a16:creationId xmlns:a16="http://schemas.microsoft.com/office/drawing/2014/main" id="{4C4A54E8-35FC-8A96-85C2-DF6348DE0939}"/>
                  </a:ext>
                </a:extLst>
              </p:cNvPr>
              <p:cNvSpPr/>
              <p:nvPr/>
            </p:nvSpPr>
            <p:spPr>
              <a:xfrm>
                <a:off x="3001321"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9" name="Straight Arrow Connector 58">
                <a:extLst>
                  <a:ext uri="{FF2B5EF4-FFF2-40B4-BE49-F238E27FC236}">
                    <a16:creationId xmlns:a16="http://schemas.microsoft.com/office/drawing/2014/main" id="{3C57E179-457C-531B-93C7-204B940D1D16}"/>
                  </a:ext>
                </a:extLst>
              </p:cNvPr>
              <p:cNvCxnSpPr>
                <a:cxnSpLocks/>
              </p:cNvCxnSpPr>
              <p:nvPr/>
            </p:nvCxnSpPr>
            <p:spPr>
              <a:xfrm flipV="1">
                <a:off x="3160070"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E9B6098F-57D7-EA35-CC62-7C5D4CF549F9}"/>
                </a:ext>
              </a:extLst>
            </p:cNvPr>
            <p:cNvGrpSpPr/>
            <p:nvPr/>
          </p:nvGrpSpPr>
          <p:grpSpPr>
            <a:xfrm>
              <a:off x="3377619" y="1797648"/>
              <a:ext cx="319314" cy="812799"/>
              <a:chOff x="3377619" y="1797648"/>
              <a:chExt cx="319314" cy="812799"/>
            </a:xfrm>
          </p:grpSpPr>
          <p:sp>
            <p:nvSpPr>
              <p:cNvPr id="56" name="Oval 55">
                <a:extLst>
                  <a:ext uri="{FF2B5EF4-FFF2-40B4-BE49-F238E27FC236}">
                    <a16:creationId xmlns:a16="http://schemas.microsoft.com/office/drawing/2014/main" id="{392CC7A8-03CC-03B1-4706-A02CDE919B19}"/>
                  </a:ext>
                </a:extLst>
              </p:cNvPr>
              <p:cNvSpPr/>
              <p:nvPr/>
            </p:nvSpPr>
            <p:spPr>
              <a:xfrm>
                <a:off x="3377619"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7" name="Straight Arrow Connector 56">
                <a:extLst>
                  <a:ext uri="{FF2B5EF4-FFF2-40B4-BE49-F238E27FC236}">
                    <a16:creationId xmlns:a16="http://schemas.microsoft.com/office/drawing/2014/main" id="{72D43AEF-97B0-9201-83DB-155FC408E2F5}"/>
                  </a:ext>
                </a:extLst>
              </p:cNvPr>
              <p:cNvCxnSpPr>
                <a:cxnSpLocks/>
              </p:cNvCxnSpPr>
              <p:nvPr/>
            </p:nvCxnSpPr>
            <p:spPr>
              <a:xfrm flipV="1">
                <a:off x="3536368"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2C3AC5B3-FDDE-4933-3CC9-6025B141376A}"/>
                </a:ext>
              </a:extLst>
            </p:cNvPr>
            <p:cNvGrpSpPr/>
            <p:nvPr/>
          </p:nvGrpSpPr>
          <p:grpSpPr>
            <a:xfrm>
              <a:off x="3753914" y="1797648"/>
              <a:ext cx="319314" cy="812799"/>
              <a:chOff x="3753914" y="1797648"/>
              <a:chExt cx="319314" cy="812799"/>
            </a:xfrm>
          </p:grpSpPr>
          <p:sp>
            <p:nvSpPr>
              <p:cNvPr id="54" name="Oval 53">
                <a:extLst>
                  <a:ext uri="{FF2B5EF4-FFF2-40B4-BE49-F238E27FC236}">
                    <a16:creationId xmlns:a16="http://schemas.microsoft.com/office/drawing/2014/main" id="{F77BCA05-37ED-7C18-802E-A308238ED048}"/>
                  </a:ext>
                </a:extLst>
              </p:cNvPr>
              <p:cNvSpPr/>
              <p:nvPr/>
            </p:nvSpPr>
            <p:spPr>
              <a:xfrm>
                <a:off x="3753914"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5" name="Straight Arrow Connector 54">
                <a:extLst>
                  <a:ext uri="{FF2B5EF4-FFF2-40B4-BE49-F238E27FC236}">
                    <a16:creationId xmlns:a16="http://schemas.microsoft.com/office/drawing/2014/main" id="{B3043197-5230-B1C4-1907-3971044C1074}"/>
                  </a:ext>
                </a:extLst>
              </p:cNvPr>
              <p:cNvCxnSpPr>
                <a:cxnSpLocks/>
              </p:cNvCxnSpPr>
              <p:nvPr/>
            </p:nvCxnSpPr>
            <p:spPr>
              <a:xfrm flipV="1">
                <a:off x="3912663"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55B25BA8-60D0-3CE1-1626-577F158F78B0}"/>
                </a:ext>
              </a:extLst>
            </p:cNvPr>
            <p:cNvGrpSpPr/>
            <p:nvPr/>
          </p:nvGrpSpPr>
          <p:grpSpPr>
            <a:xfrm>
              <a:off x="4506507" y="1797648"/>
              <a:ext cx="319314" cy="812799"/>
              <a:chOff x="4506507" y="1797648"/>
              <a:chExt cx="319314" cy="812799"/>
            </a:xfrm>
          </p:grpSpPr>
          <p:sp>
            <p:nvSpPr>
              <p:cNvPr id="52" name="Oval 51">
                <a:extLst>
                  <a:ext uri="{FF2B5EF4-FFF2-40B4-BE49-F238E27FC236}">
                    <a16:creationId xmlns:a16="http://schemas.microsoft.com/office/drawing/2014/main" id="{83D909F9-07A1-1054-2247-0E3CC03643A1}"/>
                  </a:ext>
                </a:extLst>
              </p:cNvPr>
              <p:cNvSpPr/>
              <p:nvPr/>
            </p:nvSpPr>
            <p:spPr>
              <a:xfrm>
                <a:off x="4506507"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3" name="Straight Arrow Connector 52">
                <a:extLst>
                  <a:ext uri="{FF2B5EF4-FFF2-40B4-BE49-F238E27FC236}">
                    <a16:creationId xmlns:a16="http://schemas.microsoft.com/office/drawing/2014/main" id="{7A6597FF-840C-E576-51AE-DBA13D76289C}"/>
                  </a:ext>
                </a:extLst>
              </p:cNvPr>
              <p:cNvCxnSpPr>
                <a:cxnSpLocks/>
              </p:cNvCxnSpPr>
              <p:nvPr/>
            </p:nvCxnSpPr>
            <p:spPr>
              <a:xfrm flipV="1">
                <a:off x="4665256"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ECCF85A1-E246-5115-123D-A7F6B4B16C3E}"/>
                </a:ext>
              </a:extLst>
            </p:cNvPr>
            <p:cNvGrpSpPr/>
            <p:nvPr/>
          </p:nvGrpSpPr>
          <p:grpSpPr>
            <a:xfrm>
              <a:off x="2625025" y="1797648"/>
              <a:ext cx="319314" cy="812799"/>
              <a:chOff x="2625025" y="1797648"/>
              <a:chExt cx="319314" cy="812799"/>
            </a:xfrm>
          </p:grpSpPr>
          <p:sp>
            <p:nvSpPr>
              <p:cNvPr id="50" name="Oval 49">
                <a:extLst>
                  <a:ext uri="{FF2B5EF4-FFF2-40B4-BE49-F238E27FC236}">
                    <a16:creationId xmlns:a16="http://schemas.microsoft.com/office/drawing/2014/main" id="{BFF74D2F-1B00-95CC-99CE-778BE62AC16A}"/>
                  </a:ext>
                </a:extLst>
              </p:cNvPr>
              <p:cNvSpPr/>
              <p:nvPr/>
            </p:nvSpPr>
            <p:spPr>
              <a:xfrm>
                <a:off x="2625025"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1" name="Straight Arrow Connector 50">
                <a:extLst>
                  <a:ext uri="{FF2B5EF4-FFF2-40B4-BE49-F238E27FC236}">
                    <a16:creationId xmlns:a16="http://schemas.microsoft.com/office/drawing/2014/main" id="{AA014C12-1BA3-F880-9F2B-DA1861D45133}"/>
                  </a:ext>
                </a:extLst>
              </p:cNvPr>
              <p:cNvCxnSpPr>
                <a:cxnSpLocks/>
              </p:cNvCxnSpPr>
              <p:nvPr/>
            </p:nvCxnSpPr>
            <p:spPr>
              <a:xfrm flipV="1">
                <a:off x="2783774"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1" name="TextBox 70">
            <a:extLst>
              <a:ext uri="{FF2B5EF4-FFF2-40B4-BE49-F238E27FC236}">
                <a16:creationId xmlns:a16="http://schemas.microsoft.com/office/drawing/2014/main" id="{6D20B0E5-ADB4-0C2C-66F0-EA9AA86B1A4E}"/>
              </a:ext>
            </a:extLst>
          </p:cNvPr>
          <p:cNvSpPr txBox="1"/>
          <p:nvPr/>
        </p:nvSpPr>
        <p:spPr>
          <a:xfrm>
            <a:off x="5006623" y="1224844"/>
            <a:ext cx="21034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3088"/>
                </a:solidFill>
                <a:latin typeface="Roboto"/>
                <a:ea typeface="Roboto"/>
                <a:cs typeface="Roboto"/>
              </a:rPr>
              <a:t>superconductor</a:t>
            </a:r>
          </a:p>
        </p:txBody>
      </p:sp>
      <p:sp>
        <p:nvSpPr>
          <p:cNvPr id="72" name="TextBox 71">
            <a:extLst>
              <a:ext uri="{FF2B5EF4-FFF2-40B4-BE49-F238E27FC236}">
                <a16:creationId xmlns:a16="http://schemas.microsoft.com/office/drawing/2014/main" id="{02C048BE-87E9-90A0-7339-A4C4323AFE7A}"/>
              </a:ext>
            </a:extLst>
          </p:cNvPr>
          <p:cNvSpPr txBox="1"/>
          <p:nvPr/>
        </p:nvSpPr>
        <p:spPr>
          <a:xfrm>
            <a:off x="3247437" y="1224843"/>
            <a:ext cx="16801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3088"/>
                </a:solidFill>
                <a:latin typeface="Roboto"/>
                <a:ea typeface="Roboto"/>
                <a:cs typeface="Roboto"/>
              </a:rPr>
              <a:t>ferromagnet</a:t>
            </a:r>
            <a:endParaRPr lang="en-US"/>
          </a:p>
        </p:txBody>
      </p:sp>
      <p:sp>
        <p:nvSpPr>
          <p:cNvPr id="74" name="Rectangle 73">
            <a:extLst>
              <a:ext uri="{FF2B5EF4-FFF2-40B4-BE49-F238E27FC236}">
                <a16:creationId xmlns:a16="http://schemas.microsoft.com/office/drawing/2014/main" id="{10461417-F7A3-86B4-22F7-3C5A0502F21F}"/>
              </a:ext>
            </a:extLst>
          </p:cNvPr>
          <p:cNvSpPr/>
          <p:nvPr/>
        </p:nvSpPr>
        <p:spPr>
          <a:xfrm>
            <a:off x="6957358" y="1220611"/>
            <a:ext cx="1930530" cy="2030988"/>
          </a:xfrm>
          <a:prstGeom prst="rect">
            <a:avLst/>
          </a:prstGeom>
          <a:solidFill>
            <a:schemeClr val="accent6">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sp>
        <p:nvSpPr>
          <p:cNvPr id="78" name="TextBox 77">
            <a:extLst>
              <a:ext uri="{FF2B5EF4-FFF2-40B4-BE49-F238E27FC236}">
                <a16:creationId xmlns:a16="http://schemas.microsoft.com/office/drawing/2014/main" id="{5D5B6104-98A6-100A-861C-062F89B88F88}"/>
              </a:ext>
            </a:extLst>
          </p:cNvPr>
          <p:cNvSpPr txBox="1"/>
          <p:nvPr/>
        </p:nvSpPr>
        <p:spPr>
          <a:xfrm>
            <a:off x="7085661" y="1224843"/>
            <a:ext cx="1642534" cy="4095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3088"/>
                </a:solidFill>
                <a:latin typeface="Roboto"/>
                <a:ea typeface="Roboto"/>
                <a:cs typeface="Roboto"/>
              </a:rPr>
              <a:t>Heavy metal</a:t>
            </a:r>
            <a:endParaRPr lang="en-US" sz="2000">
              <a:ea typeface="Roboto"/>
              <a:cs typeface="Roboto"/>
            </a:endParaRPr>
          </a:p>
        </p:txBody>
      </p:sp>
      <p:sp>
        <p:nvSpPr>
          <p:cNvPr id="79" name="TextBox 9">
            <a:extLst>
              <a:ext uri="{FF2B5EF4-FFF2-40B4-BE49-F238E27FC236}">
                <a16:creationId xmlns:a16="http://schemas.microsoft.com/office/drawing/2014/main" id="{FB44D0A0-99E6-B625-92EC-515C8F93FEB8}"/>
              </a:ext>
            </a:extLst>
          </p:cNvPr>
          <p:cNvSpPr txBox="1"/>
          <p:nvPr/>
        </p:nvSpPr>
        <p:spPr>
          <a:xfrm>
            <a:off x="1276" y="1710344"/>
            <a:ext cx="306746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rabicPeriod"/>
            </a:pPr>
            <a:r>
              <a:rPr lang="en-GB">
                <a:solidFill>
                  <a:srgbClr val="003088"/>
                </a:solidFill>
                <a:ea typeface="Roboto"/>
                <a:cs typeface="Roboto"/>
              </a:rPr>
              <a:t>Effect of exchange field</a:t>
            </a:r>
          </a:p>
        </p:txBody>
      </p:sp>
      <p:sp>
        <p:nvSpPr>
          <p:cNvPr id="80" name="TextBox 9">
            <a:extLst>
              <a:ext uri="{FF2B5EF4-FFF2-40B4-BE49-F238E27FC236}">
                <a16:creationId xmlns:a16="http://schemas.microsoft.com/office/drawing/2014/main" id="{1CBF6566-4D6F-734E-2D3D-6C1A0C1942D7}"/>
              </a:ext>
            </a:extLst>
          </p:cNvPr>
          <p:cNvSpPr txBox="1"/>
          <p:nvPr/>
        </p:nvSpPr>
        <p:spPr>
          <a:xfrm>
            <a:off x="8881868" y="1559825"/>
            <a:ext cx="291694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003088"/>
                </a:solidFill>
                <a:ea typeface="Roboto"/>
                <a:cs typeface="Roboto"/>
              </a:rPr>
              <a:t>2. Effect of spin-orbit</a:t>
            </a:r>
            <a:endParaRPr lang="en-US"/>
          </a:p>
        </p:txBody>
      </p:sp>
      <p:pic>
        <p:nvPicPr>
          <p:cNvPr id="81" name="Picture 80" descr="A screenshot of a computer&#10;&#10;Description automatically generated">
            <a:extLst>
              <a:ext uri="{FF2B5EF4-FFF2-40B4-BE49-F238E27FC236}">
                <a16:creationId xmlns:a16="http://schemas.microsoft.com/office/drawing/2014/main" id="{4D6AA9E6-7CBB-8D77-706B-9FE18AE9D1EE}"/>
              </a:ext>
            </a:extLst>
          </p:cNvPr>
          <p:cNvPicPr>
            <a:picLocks noChangeAspect="1"/>
          </p:cNvPicPr>
          <p:nvPr/>
        </p:nvPicPr>
        <p:blipFill rotWithShape="1">
          <a:blip r:embed="rId3"/>
          <a:srcRect l="20348" t="17570" r="55188" b="18318"/>
          <a:stretch/>
        </p:blipFill>
        <p:spPr>
          <a:xfrm>
            <a:off x="9114245" y="1928472"/>
            <a:ext cx="3078184" cy="4925999"/>
          </a:xfrm>
          <a:prstGeom prst="rect">
            <a:avLst/>
          </a:prstGeom>
        </p:spPr>
      </p:pic>
      <p:sp>
        <p:nvSpPr>
          <p:cNvPr id="82" name="Rectangle 81">
            <a:extLst>
              <a:ext uri="{FF2B5EF4-FFF2-40B4-BE49-F238E27FC236}">
                <a16:creationId xmlns:a16="http://schemas.microsoft.com/office/drawing/2014/main" id="{C5D2C4AD-C2C8-9C31-31A4-2EE0912E02C2}"/>
              </a:ext>
            </a:extLst>
          </p:cNvPr>
          <p:cNvSpPr/>
          <p:nvPr/>
        </p:nvSpPr>
        <p:spPr>
          <a:xfrm>
            <a:off x="11154263" y="14704"/>
            <a:ext cx="1038478" cy="20689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45841F2-527D-1F5A-C048-754FAEBA1E1B}"/>
              </a:ext>
            </a:extLst>
          </p:cNvPr>
          <p:cNvGrpSpPr/>
          <p:nvPr/>
        </p:nvGrpSpPr>
        <p:grpSpPr>
          <a:xfrm>
            <a:off x="3236896" y="3986791"/>
            <a:ext cx="3120334" cy="2612625"/>
            <a:chOff x="4533284" y="4000798"/>
            <a:chExt cx="3120334" cy="2612625"/>
          </a:xfrm>
        </p:grpSpPr>
        <p:pic>
          <p:nvPicPr>
            <p:cNvPr id="4" name="Picture 3" descr="A screenshot of a computer&#10;&#10;Description automatically generated">
              <a:extLst>
                <a:ext uri="{FF2B5EF4-FFF2-40B4-BE49-F238E27FC236}">
                  <a16:creationId xmlns:a16="http://schemas.microsoft.com/office/drawing/2014/main" id="{A957716F-4F36-D24B-D353-4AB6451D6CB5}"/>
                </a:ext>
              </a:extLst>
            </p:cNvPr>
            <p:cNvPicPr>
              <a:picLocks noChangeAspect="1"/>
            </p:cNvPicPr>
            <p:nvPr/>
          </p:nvPicPr>
          <p:blipFill rotWithShape="1">
            <a:blip r:embed="rId4"/>
            <a:srcRect l="47107" t="33386" r="3721" b="12696"/>
            <a:stretch/>
          </p:blipFill>
          <p:spPr>
            <a:xfrm>
              <a:off x="4533284" y="4000798"/>
              <a:ext cx="3120334" cy="2141542"/>
            </a:xfrm>
            <a:prstGeom prst="rect">
              <a:avLst/>
            </a:prstGeom>
          </p:spPr>
        </p:pic>
        <p:sp>
          <p:nvSpPr>
            <p:cNvPr id="5" name="Rectangle 4">
              <a:extLst>
                <a:ext uri="{FF2B5EF4-FFF2-40B4-BE49-F238E27FC236}">
                  <a16:creationId xmlns:a16="http://schemas.microsoft.com/office/drawing/2014/main" id="{5276902A-FA85-6F4F-0A0F-2BFFF0D678CA}"/>
                </a:ext>
              </a:extLst>
            </p:cNvPr>
            <p:cNvSpPr/>
            <p:nvPr/>
          </p:nvSpPr>
          <p:spPr>
            <a:xfrm>
              <a:off x="4842363" y="6202581"/>
              <a:ext cx="994374" cy="41084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0000FF"/>
                  </a:solidFill>
                </a:rPr>
                <a:t>Singlet</a:t>
              </a:r>
              <a:endParaRPr lang="en-US" sz="2000" b="1">
                <a:solidFill>
                  <a:srgbClr val="0000FF"/>
                </a:solidFill>
                <a:ea typeface="Roboto"/>
                <a:cs typeface="Roboto"/>
              </a:endParaRPr>
            </a:p>
          </p:txBody>
        </p:sp>
        <p:sp>
          <p:nvSpPr>
            <p:cNvPr id="7" name="Rectangle 6">
              <a:extLst>
                <a:ext uri="{FF2B5EF4-FFF2-40B4-BE49-F238E27FC236}">
                  <a16:creationId xmlns:a16="http://schemas.microsoft.com/office/drawing/2014/main" id="{0C54296D-026F-4B27-EEF4-978645ACDB49}"/>
                </a:ext>
              </a:extLst>
            </p:cNvPr>
            <p:cNvSpPr/>
            <p:nvPr/>
          </p:nvSpPr>
          <p:spPr>
            <a:xfrm>
              <a:off x="6366552" y="6202968"/>
              <a:ext cx="1015030" cy="4001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008000"/>
                  </a:solidFill>
                </a:rPr>
                <a:t>Triplet </a:t>
              </a:r>
              <a:endParaRPr lang="en-US" sz="2000" b="1">
                <a:solidFill>
                  <a:srgbClr val="008000"/>
                </a:solidFill>
                <a:ea typeface="Roboto"/>
                <a:cs typeface="Roboto"/>
              </a:endParaRPr>
            </a:p>
          </p:txBody>
        </p:sp>
      </p:grpSp>
      <p:sp>
        <p:nvSpPr>
          <p:cNvPr id="9" name="Rectangle 8">
            <a:extLst>
              <a:ext uri="{FF2B5EF4-FFF2-40B4-BE49-F238E27FC236}">
                <a16:creationId xmlns:a16="http://schemas.microsoft.com/office/drawing/2014/main" id="{64C7BC7E-B751-A67C-0F22-33857FA64F13}"/>
              </a:ext>
            </a:extLst>
          </p:cNvPr>
          <p:cNvSpPr>
            <a:spLocks noChangeArrowheads="1"/>
          </p:cNvSpPr>
          <p:nvPr/>
        </p:nvSpPr>
        <p:spPr bwMode="auto">
          <a:xfrm>
            <a:off x="6566790" y="3981533"/>
            <a:ext cx="2339795" cy="646331"/>
          </a:xfrm>
          <a:prstGeom prst="rect">
            <a:avLst/>
          </a:prstGeom>
          <a:noFill/>
          <a:ln w="28575">
            <a:solidFill>
              <a:srgbClr val="003088"/>
            </a:solid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000000"/>
                </a:solidFill>
                <a:ea typeface="Roboto"/>
                <a:cs typeface="Roboto"/>
              </a:rPr>
              <a:t>Fermionic statistics require SPOT = -1</a:t>
            </a:r>
          </a:p>
        </p:txBody>
      </p:sp>
      <p:sp>
        <p:nvSpPr>
          <p:cNvPr id="10" name="TextBox 9">
            <a:extLst>
              <a:ext uri="{FF2B5EF4-FFF2-40B4-BE49-F238E27FC236}">
                <a16:creationId xmlns:a16="http://schemas.microsoft.com/office/drawing/2014/main" id="{3C6E66FD-09F0-4785-81C6-F10B8B0146A9}"/>
              </a:ext>
            </a:extLst>
          </p:cNvPr>
          <p:cNvSpPr txBox="1"/>
          <p:nvPr/>
        </p:nvSpPr>
        <p:spPr>
          <a:xfrm>
            <a:off x="6564890" y="4999484"/>
            <a:ext cx="2358493" cy="1754326"/>
          </a:xfrm>
          <a:prstGeom prst="rect">
            <a:avLst/>
          </a:prstGeom>
          <a:noFill/>
          <a:ln w="28575">
            <a:solidFill>
              <a:srgbClr val="00B050"/>
            </a:solidFill>
          </a:ln>
        </p:spPr>
        <p:txBody>
          <a:bodyPr wrap="square" rtlCol="0">
            <a:spAutoFit/>
          </a:bodyPr>
          <a:lstStyle/>
          <a:p>
            <a:r>
              <a:rPr lang="en-GB" dirty="0"/>
              <a:t>Pairs can gain a magnetisation (spin).</a:t>
            </a:r>
          </a:p>
          <a:p>
            <a:endParaRPr lang="en-GB" dirty="0"/>
          </a:p>
          <a:p>
            <a:r>
              <a:rPr lang="en-GB" dirty="0"/>
              <a:t>Pairs can become anti-symmetric in time (orbital).</a:t>
            </a:r>
          </a:p>
        </p:txBody>
      </p:sp>
      <p:sp>
        <p:nvSpPr>
          <p:cNvPr id="11" name="Arrow: Down 10">
            <a:extLst>
              <a:ext uri="{FF2B5EF4-FFF2-40B4-BE49-F238E27FC236}">
                <a16:creationId xmlns:a16="http://schemas.microsoft.com/office/drawing/2014/main" id="{6ADD9E8B-2ED0-4813-859F-57B7CB8715F0}"/>
              </a:ext>
            </a:extLst>
          </p:cNvPr>
          <p:cNvSpPr/>
          <p:nvPr/>
        </p:nvSpPr>
        <p:spPr>
          <a:xfrm>
            <a:off x="7595296" y="4634279"/>
            <a:ext cx="350523" cy="347624"/>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030A0"/>
              </a:solidFill>
            </a:endParaRPr>
          </a:p>
        </p:txBody>
      </p:sp>
    </p:spTree>
    <p:extLst>
      <p:ext uri="{BB962C8B-B14F-4D97-AF65-F5344CB8AC3E}">
        <p14:creationId xmlns:p14="http://schemas.microsoft.com/office/powerpoint/2010/main" val="465327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ACD06F-5152-90D8-69A6-D2E6EB5E1184}"/>
              </a:ext>
            </a:extLst>
          </p:cNvPr>
          <p:cNvSpPr/>
          <p:nvPr/>
        </p:nvSpPr>
        <p:spPr>
          <a:xfrm>
            <a:off x="1992163" y="5599611"/>
            <a:ext cx="3927565" cy="1197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5B76995-60FF-79CA-B72C-DFB58CEF5A86}"/>
              </a:ext>
            </a:extLst>
          </p:cNvPr>
          <p:cNvSpPr txBox="1">
            <a:spLocks/>
          </p:cNvSpPr>
          <p:nvPr/>
        </p:nvSpPr>
        <p:spPr>
          <a:xfrm>
            <a:off x="120760" y="106131"/>
            <a:ext cx="6308131" cy="638585"/>
          </a:xfrm>
          <a:prstGeom prst="rect">
            <a:avLst/>
          </a:prstGeom>
        </p:spPr>
        <p:txBody>
          <a:bodyPr lIns="91440" tIns="45720" rIns="91440" bIns="45720" anchor="t"/>
          <a:lst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a:lstStyle>
          <a:p>
            <a:r>
              <a:rPr lang="en-GB" dirty="0">
                <a:cs typeface="Arial"/>
              </a:rPr>
              <a:t>The TF muon spectroscopy technique </a:t>
            </a:r>
            <a:endParaRPr lang="en-US" dirty="0"/>
          </a:p>
        </p:txBody>
      </p:sp>
      <p:pic>
        <p:nvPicPr>
          <p:cNvPr id="4" name="Picture 4" descr="Animation4">
            <a:extLst>
              <a:ext uri="{FF2B5EF4-FFF2-40B4-BE49-F238E27FC236}">
                <a16:creationId xmlns:a16="http://schemas.microsoft.com/office/drawing/2014/main" id="{29472746-16A4-62D3-A42E-FD4F1D5FD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71" y="1862138"/>
            <a:ext cx="309562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12">
            <a:extLst>
              <a:ext uri="{FF2B5EF4-FFF2-40B4-BE49-F238E27FC236}">
                <a16:creationId xmlns:a16="http://schemas.microsoft.com/office/drawing/2014/main" id="{4700B5D0-2DE4-2369-771C-3AABDDABE77B}"/>
              </a:ext>
            </a:extLst>
          </p:cNvPr>
          <p:cNvSpPr>
            <a:spLocks noChangeArrowheads="1"/>
          </p:cNvSpPr>
          <p:nvPr/>
        </p:nvSpPr>
        <p:spPr bwMode="auto">
          <a:xfrm>
            <a:off x="4343273" y="3535675"/>
            <a:ext cx="1092200" cy="279400"/>
          </a:xfrm>
          <a:prstGeom prst="rightArrow">
            <a:avLst>
              <a:gd name="adj1" fmla="val 50000"/>
              <a:gd name="adj2" fmla="val 97727"/>
            </a:avLst>
          </a:prstGeom>
          <a:solidFill>
            <a:srgbClr val="003088"/>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0"/>
              </a:spcBef>
              <a:buFontTx/>
              <a:buNone/>
            </a:pPr>
            <a:endParaRPr lang="en-US" altLang="en-US" sz="1800"/>
          </a:p>
        </p:txBody>
      </p:sp>
      <p:grpSp>
        <p:nvGrpSpPr>
          <p:cNvPr id="7" name="Group 14">
            <a:extLst>
              <a:ext uri="{FF2B5EF4-FFF2-40B4-BE49-F238E27FC236}">
                <a16:creationId xmlns:a16="http://schemas.microsoft.com/office/drawing/2014/main" id="{AF00AC8B-4ECE-3B1C-2CA3-3B4A3284EEAB}"/>
              </a:ext>
            </a:extLst>
          </p:cNvPr>
          <p:cNvGrpSpPr>
            <a:grpSpLocks/>
          </p:cNvGrpSpPr>
          <p:nvPr/>
        </p:nvGrpSpPr>
        <p:grpSpPr bwMode="auto">
          <a:xfrm>
            <a:off x="1122970" y="1327151"/>
            <a:ext cx="3409950" cy="4511675"/>
            <a:chOff x="851" y="836"/>
            <a:chExt cx="2148" cy="2842"/>
          </a:xfrm>
        </p:grpSpPr>
        <p:pic>
          <p:nvPicPr>
            <p:cNvPr id="8" name="Picture 15" descr="base">
              <a:extLst>
                <a:ext uri="{FF2B5EF4-FFF2-40B4-BE49-F238E27FC236}">
                  <a16:creationId xmlns:a16="http://schemas.microsoft.com/office/drawing/2014/main" id="{B2827B2E-3D62-58A0-0FA8-4E358019A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 y="2682"/>
              <a:ext cx="1812"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top">
              <a:extLst>
                <a:ext uri="{FF2B5EF4-FFF2-40B4-BE49-F238E27FC236}">
                  <a16:creationId xmlns:a16="http://schemas.microsoft.com/office/drawing/2014/main" id="{3155C14E-2FAE-B4BC-7F79-66A29419FE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1" y="836"/>
              <a:ext cx="1908"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7">
              <a:extLst>
                <a:ext uri="{FF2B5EF4-FFF2-40B4-BE49-F238E27FC236}">
                  <a16:creationId xmlns:a16="http://schemas.microsoft.com/office/drawing/2014/main" id="{1E53951D-96B2-5DB3-AF05-93893A4798B4}"/>
                </a:ext>
              </a:extLst>
            </p:cNvPr>
            <p:cNvSpPr txBox="1">
              <a:spLocks noChangeArrowheads="1"/>
            </p:cNvSpPr>
            <p:nvPr/>
          </p:nvSpPr>
          <p:spPr bwMode="auto">
            <a:xfrm rot="120000">
              <a:off x="1839" y="901"/>
              <a:ext cx="10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altLang="en-US" sz="2000" b="1">
                  <a:solidFill>
                    <a:srgbClr val="003088"/>
                  </a:solidFill>
                  <a:latin typeface="+mn-lt"/>
                </a:rPr>
                <a:t>detector A</a:t>
              </a:r>
            </a:p>
          </p:txBody>
        </p:sp>
        <p:sp>
          <p:nvSpPr>
            <p:cNvPr id="11" name="Text Box 18">
              <a:extLst>
                <a:ext uri="{FF2B5EF4-FFF2-40B4-BE49-F238E27FC236}">
                  <a16:creationId xmlns:a16="http://schemas.microsoft.com/office/drawing/2014/main" id="{C723851C-825B-CBAE-D464-B3E16F52F1D5}"/>
                </a:ext>
              </a:extLst>
            </p:cNvPr>
            <p:cNvSpPr txBox="1">
              <a:spLocks noChangeArrowheads="1"/>
            </p:cNvSpPr>
            <p:nvPr/>
          </p:nvSpPr>
          <p:spPr bwMode="auto">
            <a:xfrm rot="236715">
              <a:off x="1356" y="3360"/>
              <a:ext cx="116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altLang="en-US" sz="2000" b="1">
                  <a:solidFill>
                    <a:srgbClr val="003088"/>
                  </a:solidFill>
                  <a:latin typeface="+mn-lt"/>
                </a:rPr>
                <a:t>detector B </a:t>
              </a:r>
            </a:p>
          </p:txBody>
        </p:sp>
      </p:grpSp>
      <p:sp>
        <p:nvSpPr>
          <p:cNvPr id="12" name="Text Box 25">
            <a:extLst>
              <a:ext uri="{FF2B5EF4-FFF2-40B4-BE49-F238E27FC236}">
                <a16:creationId xmlns:a16="http://schemas.microsoft.com/office/drawing/2014/main" id="{CF406BB6-23CA-725B-38F2-09282044223E}"/>
              </a:ext>
            </a:extLst>
          </p:cNvPr>
          <p:cNvSpPr txBox="1">
            <a:spLocks noChangeArrowheads="1"/>
          </p:cNvSpPr>
          <p:nvPr/>
        </p:nvSpPr>
        <p:spPr bwMode="auto">
          <a:xfrm>
            <a:off x="571751" y="1300164"/>
            <a:ext cx="10417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altLang="en-US" sz="2000" b="1">
                <a:solidFill>
                  <a:srgbClr val="003088"/>
                </a:solidFill>
                <a:latin typeface="+mn-lt"/>
              </a:rPr>
              <a:t>muons</a:t>
            </a:r>
          </a:p>
        </p:txBody>
      </p:sp>
      <p:sp>
        <p:nvSpPr>
          <p:cNvPr id="13" name="Line 26">
            <a:extLst>
              <a:ext uri="{FF2B5EF4-FFF2-40B4-BE49-F238E27FC236}">
                <a16:creationId xmlns:a16="http://schemas.microsoft.com/office/drawing/2014/main" id="{241DD844-5C26-34E3-D151-1C86FBDF921F}"/>
              </a:ext>
            </a:extLst>
          </p:cNvPr>
          <p:cNvSpPr>
            <a:spLocks noChangeShapeType="1"/>
          </p:cNvSpPr>
          <p:nvPr/>
        </p:nvSpPr>
        <p:spPr bwMode="auto">
          <a:xfrm>
            <a:off x="978507" y="1638300"/>
            <a:ext cx="254000" cy="977900"/>
          </a:xfrm>
          <a:prstGeom prst="line">
            <a:avLst/>
          </a:prstGeom>
          <a:noFill/>
          <a:ln w="38100">
            <a:solidFill>
              <a:srgbClr val="003088"/>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5" name="Group 30">
            <a:extLst>
              <a:ext uri="{FF2B5EF4-FFF2-40B4-BE49-F238E27FC236}">
                <a16:creationId xmlns:a16="http://schemas.microsoft.com/office/drawing/2014/main" id="{C2188068-BD21-6052-83FB-525513FB5F69}"/>
              </a:ext>
            </a:extLst>
          </p:cNvPr>
          <p:cNvGrpSpPr>
            <a:grpSpLocks/>
          </p:cNvGrpSpPr>
          <p:nvPr/>
        </p:nvGrpSpPr>
        <p:grpSpPr bwMode="auto">
          <a:xfrm>
            <a:off x="6516244" y="434951"/>
            <a:ext cx="2146625" cy="1105872"/>
            <a:chOff x="3574" y="760"/>
            <a:chExt cx="2717" cy="690"/>
          </a:xfrm>
        </p:grpSpPr>
        <p:sp>
          <p:nvSpPr>
            <p:cNvPr id="16" name="Text Box 20">
              <a:extLst>
                <a:ext uri="{FF2B5EF4-FFF2-40B4-BE49-F238E27FC236}">
                  <a16:creationId xmlns:a16="http://schemas.microsoft.com/office/drawing/2014/main" id="{6D549CFB-0B60-8106-9C24-6894E19CAF00}"/>
                </a:ext>
              </a:extLst>
            </p:cNvPr>
            <p:cNvSpPr txBox="1">
              <a:spLocks noChangeArrowheads="1"/>
            </p:cNvSpPr>
            <p:nvPr/>
          </p:nvSpPr>
          <p:spPr bwMode="auto">
            <a:xfrm>
              <a:off x="3922" y="984"/>
              <a:ext cx="20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altLang="en-US" sz="2000">
                  <a:solidFill>
                    <a:schemeClr val="accent2"/>
                  </a:solidFill>
                  <a:latin typeface="Trebuchet MS" pitchFamily="34" charset="0"/>
                </a:rPr>
                <a:t>N</a:t>
              </a:r>
              <a:r>
                <a:rPr lang="en-GB" altLang="en-US" sz="2000" baseline="-25000">
                  <a:solidFill>
                    <a:schemeClr val="accent2"/>
                  </a:solidFill>
                  <a:latin typeface="Trebuchet MS" pitchFamily="34" charset="0"/>
                </a:rPr>
                <a:t>A</a:t>
              </a:r>
              <a:r>
                <a:rPr lang="en-GB" altLang="en-US" sz="2000">
                  <a:solidFill>
                    <a:schemeClr val="accent2"/>
                  </a:solidFill>
                  <a:latin typeface="Trebuchet MS" pitchFamily="34" charset="0"/>
                </a:rPr>
                <a:t>(t) – N</a:t>
              </a:r>
              <a:r>
                <a:rPr lang="en-GB" altLang="en-US" sz="2000" baseline="-25000">
                  <a:solidFill>
                    <a:schemeClr val="accent2"/>
                  </a:solidFill>
                  <a:latin typeface="Trebuchet MS" pitchFamily="34" charset="0"/>
                </a:rPr>
                <a:t>B</a:t>
              </a:r>
              <a:r>
                <a:rPr lang="en-GB" altLang="en-US" sz="2000">
                  <a:solidFill>
                    <a:schemeClr val="accent2"/>
                  </a:solidFill>
                  <a:latin typeface="Trebuchet MS" pitchFamily="34" charset="0"/>
                </a:rPr>
                <a:t>(t)</a:t>
              </a:r>
            </a:p>
          </p:txBody>
        </p:sp>
        <p:sp>
          <p:nvSpPr>
            <p:cNvPr id="17" name="Text Box 21">
              <a:extLst>
                <a:ext uri="{FF2B5EF4-FFF2-40B4-BE49-F238E27FC236}">
                  <a16:creationId xmlns:a16="http://schemas.microsoft.com/office/drawing/2014/main" id="{CCF1ED7E-34E0-AABC-D774-B3696DE68839}"/>
                </a:ext>
              </a:extLst>
            </p:cNvPr>
            <p:cNvSpPr txBox="1">
              <a:spLocks noChangeArrowheads="1"/>
            </p:cNvSpPr>
            <p:nvPr/>
          </p:nvSpPr>
          <p:spPr bwMode="auto">
            <a:xfrm>
              <a:off x="3922" y="1200"/>
              <a:ext cx="20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altLang="en-US" sz="2000">
                  <a:solidFill>
                    <a:schemeClr val="accent2"/>
                  </a:solidFill>
                  <a:latin typeface="Trebuchet MS" pitchFamily="34" charset="0"/>
                </a:rPr>
                <a:t>N</a:t>
              </a:r>
              <a:r>
                <a:rPr lang="en-GB" altLang="en-US" sz="2000" baseline="-25000">
                  <a:solidFill>
                    <a:schemeClr val="accent2"/>
                  </a:solidFill>
                  <a:latin typeface="Trebuchet MS" pitchFamily="34" charset="0"/>
                </a:rPr>
                <a:t>A</a:t>
              </a:r>
              <a:r>
                <a:rPr lang="en-GB" altLang="en-US" sz="2000">
                  <a:solidFill>
                    <a:schemeClr val="accent2"/>
                  </a:solidFill>
                  <a:latin typeface="Trebuchet MS" pitchFamily="34" charset="0"/>
                </a:rPr>
                <a:t>(t) + N</a:t>
              </a:r>
              <a:r>
                <a:rPr lang="en-GB" altLang="en-US" sz="2000" baseline="-25000">
                  <a:solidFill>
                    <a:schemeClr val="accent2"/>
                  </a:solidFill>
                  <a:latin typeface="Trebuchet MS" pitchFamily="34" charset="0"/>
                </a:rPr>
                <a:t>B</a:t>
              </a:r>
              <a:r>
                <a:rPr lang="en-GB" altLang="en-US" sz="2000">
                  <a:solidFill>
                    <a:schemeClr val="accent2"/>
                  </a:solidFill>
                  <a:latin typeface="Trebuchet MS" pitchFamily="34" charset="0"/>
                </a:rPr>
                <a:t>(t)</a:t>
              </a:r>
            </a:p>
          </p:txBody>
        </p:sp>
        <p:sp>
          <p:nvSpPr>
            <p:cNvPr id="18" name="Line 22">
              <a:extLst>
                <a:ext uri="{FF2B5EF4-FFF2-40B4-BE49-F238E27FC236}">
                  <a16:creationId xmlns:a16="http://schemas.microsoft.com/office/drawing/2014/main" id="{A3C9ECF3-4005-1D44-9869-37A4DAAC445C}"/>
                </a:ext>
              </a:extLst>
            </p:cNvPr>
            <p:cNvSpPr>
              <a:spLocks noChangeShapeType="1"/>
            </p:cNvSpPr>
            <p:nvPr/>
          </p:nvSpPr>
          <p:spPr bwMode="auto">
            <a:xfrm>
              <a:off x="3903" y="1230"/>
              <a:ext cx="1902" cy="4"/>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Text Box 23">
              <a:extLst>
                <a:ext uri="{FF2B5EF4-FFF2-40B4-BE49-F238E27FC236}">
                  <a16:creationId xmlns:a16="http://schemas.microsoft.com/office/drawing/2014/main" id="{B757FA42-1B98-513D-678E-665CB0FBF042}"/>
                </a:ext>
              </a:extLst>
            </p:cNvPr>
            <p:cNvSpPr txBox="1">
              <a:spLocks noChangeArrowheads="1"/>
            </p:cNvSpPr>
            <p:nvPr/>
          </p:nvSpPr>
          <p:spPr bwMode="auto">
            <a:xfrm>
              <a:off x="3574" y="760"/>
              <a:ext cx="271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altLang="en-US" sz="2000">
                  <a:solidFill>
                    <a:srgbClr val="003088"/>
                  </a:solidFill>
                  <a:latin typeface="Trebuchet MS" pitchFamily="34" charset="0"/>
                </a:rPr>
                <a:t>‘asymmetry’ (t) = </a:t>
              </a:r>
            </a:p>
          </p:txBody>
        </p:sp>
      </p:grpSp>
      <p:sp>
        <p:nvSpPr>
          <p:cNvPr id="20" name="Rectangle 19">
            <a:extLst>
              <a:ext uri="{FF2B5EF4-FFF2-40B4-BE49-F238E27FC236}">
                <a16:creationId xmlns:a16="http://schemas.microsoft.com/office/drawing/2014/main" id="{810007C0-8889-DFBB-FBE3-3498645E53D9}"/>
              </a:ext>
            </a:extLst>
          </p:cNvPr>
          <p:cNvSpPr/>
          <p:nvPr/>
        </p:nvSpPr>
        <p:spPr>
          <a:xfrm>
            <a:off x="6424242" y="352899"/>
            <a:ext cx="4088928" cy="1288707"/>
          </a:xfrm>
          <a:prstGeom prst="rect">
            <a:avLst/>
          </a:prstGeom>
          <a:noFill/>
          <a:ln w="28575">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1" name="Object 6">
            <a:extLst>
              <a:ext uri="{FF2B5EF4-FFF2-40B4-BE49-F238E27FC236}">
                <a16:creationId xmlns:a16="http://schemas.microsoft.com/office/drawing/2014/main" id="{18829264-CA60-E8A9-34B2-603A3CD74B4E}"/>
              </a:ext>
            </a:extLst>
          </p:cNvPr>
          <p:cNvGraphicFramePr>
            <a:graphicFrameLocks noChangeAspect="1"/>
          </p:cNvGraphicFramePr>
          <p:nvPr/>
        </p:nvGraphicFramePr>
        <p:xfrm>
          <a:off x="6427418" y="2346707"/>
          <a:ext cx="3805237" cy="2906712"/>
        </p:xfrm>
        <a:graphic>
          <a:graphicData uri="http://schemas.openxmlformats.org/presentationml/2006/ole">
            <mc:AlternateContent xmlns:mc="http://schemas.openxmlformats.org/markup-compatibility/2006">
              <mc:Choice xmlns:v="urn:schemas-microsoft-com:vml" Requires="v">
                <p:oleObj spid="_x0000_s1038" name="Graph" r:id="rId7" imgW="3806342" imgH="2907792" progId="Origin50.Graph">
                  <p:embed/>
                </p:oleObj>
              </mc:Choice>
              <mc:Fallback>
                <p:oleObj name="Graph" r:id="rId7" imgW="3806342" imgH="2907792" progId="Origin50.Graph">
                  <p:embed/>
                  <p:pic>
                    <p:nvPicPr>
                      <p:cNvPr id="21" name="Object 6">
                        <a:extLst>
                          <a:ext uri="{FF2B5EF4-FFF2-40B4-BE49-F238E27FC236}">
                            <a16:creationId xmlns:a16="http://schemas.microsoft.com/office/drawing/2014/main" id="{18829264-CA60-E8A9-34B2-603A3CD74B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7418" y="2346707"/>
                        <a:ext cx="3805237" cy="290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Text Box 7">
            <a:extLst>
              <a:ext uri="{FF2B5EF4-FFF2-40B4-BE49-F238E27FC236}">
                <a16:creationId xmlns:a16="http://schemas.microsoft.com/office/drawing/2014/main" id="{43D328AE-DDE2-FB97-E940-861376E4E6CF}"/>
              </a:ext>
            </a:extLst>
          </p:cNvPr>
          <p:cNvSpPr txBox="1">
            <a:spLocks noChangeArrowheads="1"/>
          </p:cNvSpPr>
          <p:nvPr/>
        </p:nvSpPr>
        <p:spPr bwMode="auto">
          <a:xfrm>
            <a:off x="7706943" y="1765682"/>
            <a:ext cx="27559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altLang="en-US" sz="1700" i="1">
                <a:solidFill>
                  <a:schemeClr val="accent2"/>
                </a:solidFill>
                <a:latin typeface="Trebuchet MS" pitchFamily="34" charset="0"/>
              </a:rPr>
              <a:t>non-relaxing polarisation</a:t>
            </a:r>
          </a:p>
          <a:p>
            <a:pPr eaLnBrk="1" hangingPunct="1">
              <a:spcBef>
                <a:spcPct val="50000"/>
              </a:spcBef>
              <a:buFontTx/>
              <a:buNone/>
            </a:pPr>
            <a:r>
              <a:rPr lang="en-GB" altLang="en-US" sz="1700" i="1">
                <a:solidFill>
                  <a:schemeClr val="accent2"/>
                </a:solidFill>
                <a:latin typeface="Trebuchet MS" pitchFamily="34" charset="0"/>
              </a:rPr>
              <a:t>relaxing polarisation</a:t>
            </a:r>
          </a:p>
        </p:txBody>
      </p:sp>
      <p:sp>
        <p:nvSpPr>
          <p:cNvPr id="23" name="Line 8">
            <a:extLst>
              <a:ext uri="{FF2B5EF4-FFF2-40B4-BE49-F238E27FC236}">
                <a16:creationId xmlns:a16="http://schemas.microsoft.com/office/drawing/2014/main" id="{49C6C12D-5579-2F91-C7AA-FA2E3236C1D7}"/>
              </a:ext>
            </a:extLst>
          </p:cNvPr>
          <p:cNvSpPr>
            <a:spLocks noChangeShapeType="1"/>
          </p:cNvSpPr>
          <p:nvPr/>
        </p:nvSpPr>
        <p:spPr bwMode="auto">
          <a:xfrm>
            <a:off x="7103693" y="1976819"/>
            <a:ext cx="6096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 name="Line 9">
            <a:extLst>
              <a:ext uri="{FF2B5EF4-FFF2-40B4-BE49-F238E27FC236}">
                <a16:creationId xmlns:a16="http://schemas.microsoft.com/office/drawing/2014/main" id="{209A65CF-1D7F-584A-CF6F-10A8DD7A412E}"/>
              </a:ext>
            </a:extLst>
          </p:cNvPr>
          <p:cNvSpPr>
            <a:spLocks noChangeShapeType="1"/>
          </p:cNvSpPr>
          <p:nvPr/>
        </p:nvSpPr>
        <p:spPr bwMode="auto">
          <a:xfrm>
            <a:off x="7103693" y="2345119"/>
            <a:ext cx="609600" cy="0"/>
          </a:xfrm>
          <a:prstGeom prst="line">
            <a:avLst/>
          </a:prstGeom>
          <a:noFill/>
          <a:ln w="9525">
            <a:solidFill>
              <a:srgbClr val="6666FF"/>
            </a:solidFill>
            <a:round/>
            <a:headEnd/>
            <a:tailEnd/>
          </a:ln>
          <a:extLst>
            <a:ext uri="{909E8E84-426E-40DD-AFC4-6F175D3DCCD1}">
              <a14:hiddenFill xmlns:a14="http://schemas.microsoft.com/office/drawing/2010/main">
                <a:noFill/>
              </a14:hiddenFill>
            </a:ext>
          </a:extLst>
        </p:spPr>
        <p:txBody>
          <a:bodyPr/>
          <a:lstStyle/>
          <a:p>
            <a:endParaRPr lang="en-GB"/>
          </a:p>
        </p:txBody>
      </p:sp>
      <p:graphicFrame>
        <p:nvGraphicFramePr>
          <p:cNvPr id="25" name="Object 11">
            <a:extLst>
              <a:ext uri="{FF2B5EF4-FFF2-40B4-BE49-F238E27FC236}">
                <a16:creationId xmlns:a16="http://schemas.microsoft.com/office/drawing/2014/main" id="{10EAED68-7BB2-BF21-F3F9-727F51889651}"/>
              </a:ext>
            </a:extLst>
          </p:cNvPr>
          <p:cNvGraphicFramePr>
            <a:graphicFrameLocks noChangeAspect="1"/>
          </p:cNvGraphicFramePr>
          <p:nvPr/>
        </p:nvGraphicFramePr>
        <p:xfrm>
          <a:off x="6424242" y="2346707"/>
          <a:ext cx="3805238" cy="2906712"/>
        </p:xfrm>
        <a:graphic>
          <a:graphicData uri="http://schemas.openxmlformats.org/presentationml/2006/ole">
            <mc:AlternateContent xmlns:mc="http://schemas.openxmlformats.org/markup-compatibility/2006">
              <mc:Choice xmlns:v="urn:schemas-microsoft-com:vml" Requires="v">
                <p:oleObj spid="_x0000_s1039" name="Graph" r:id="rId9" imgW="3806342" imgH="2907792" progId="Origin50.Graph">
                  <p:embed/>
                </p:oleObj>
              </mc:Choice>
              <mc:Fallback>
                <p:oleObj name="Graph" r:id="rId9" imgW="3806342" imgH="2907792" progId="Origin50.Graph">
                  <p:embed/>
                  <p:pic>
                    <p:nvPicPr>
                      <p:cNvPr id="25" name="Object 11">
                        <a:extLst>
                          <a:ext uri="{FF2B5EF4-FFF2-40B4-BE49-F238E27FC236}">
                            <a16:creationId xmlns:a16="http://schemas.microsoft.com/office/drawing/2014/main" id="{10EAED68-7BB2-BF21-F3F9-727F518896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4242" y="2346707"/>
                        <a:ext cx="3805238" cy="290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 name="Object 29">
            <a:extLst>
              <a:ext uri="{FF2B5EF4-FFF2-40B4-BE49-F238E27FC236}">
                <a16:creationId xmlns:a16="http://schemas.microsoft.com/office/drawing/2014/main" id="{DF9C3F77-EDB9-D67D-1891-959CA0F08110}"/>
              </a:ext>
            </a:extLst>
          </p:cNvPr>
          <p:cNvGraphicFramePr>
            <a:graphicFrameLocks noChangeAspect="1"/>
          </p:cNvGraphicFramePr>
          <p:nvPr/>
        </p:nvGraphicFramePr>
        <p:xfrm>
          <a:off x="7157667" y="2632458"/>
          <a:ext cx="2884488" cy="1025525"/>
        </p:xfrm>
        <a:graphic>
          <a:graphicData uri="http://schemas.openxmlformats.org/presentationml/2006/ole">
            <mc:AlternateContent xmlns:mc="http://schemas.openxmlformats.org/markup-compatibility/2006">
              <mc:Choice xmlns:v="urn:schemas-microsoft-com:vml" Requires="v">
                <p:oleObj spid="_x0000_s1040" name="Graph" r:id="rId11" imgW="3608832" imgH="2879750" progId="Origin50.Graph">
                  <p:embed/>
                </p:oleObj>
              </mc:Choice>
              <mc:Fallback>
                <p:oleObj name="Graph" r:id="rId11" imgW="3608832" imgH="2879750" progId="Origin50.Graph">
                  <p:embed/>
                  <p:pic>
                    <p:nvPicPr>
                      <p:cNvPr id="26" name="Object 29">
                        <a:extLst>
                          <a:ext uri="{FF2B5EF4-FFF2-40B4-BE49-F238E27FC236}">
                            <a16:creationId xmlns:a16="http://schemas.microsoft.com/office/drawing/2014/main" id="{DF9C3F77-EDB9-D67D-1891-959CA0F081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23935" t="11908" r="12108" b="52481"/>
                      <a:stretch>
                        <a:fillRect/>
                      </a:stretch>
                    </p:blipFill>
                    <p:spPr bwMode="auto">
                      <a:xfrm>
                        <a:off x="7157667" y="2632458"/>
                        <a:ext cx="2884488"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 name="Text Box 13">
            <a:extLst>
              <a:ext uri="{FF2B5EF4-FFF2-40B4-BE49-F238E27FC236}">
                <a16:creationId xmlns:a16="http://schemas.microsoft.com/office/drawing/2014/main" id="{F820C6AF-1928-8B88-3B6F-BC0B3C8F37C7}"/>
              </a:ext>
            </a:extLst>
          </p:cNvPr>
          <p:cNvSpPr txBox="1">
            <a:spLocks noChangeArrowheads="1"/>
          </p:cNvSpPr>
          <p:nvPr/>
        </p:nvSpPr>
        <p:spPr bwMode="auto">
          <a:xfrm>
            <a:off x="3996720" y="3019487"/>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altLang="en-US" sz="2000" i="1">
                <a:solidFill>
                  <a:schemeClr val="accent2"/>
                </a:solidFill>
                <a:latin typeface="Trebuchet MS" pitchFamily="34" charset="0"/>
              </a:rPr>
              <a:t>magnetic field</a:t>
            </a:r>
          </a:p>
        </p:txBody>
      </p:sp>
      <p:sp>
        <p:nvSpPr>
          <p:cNvPr id="28" name="Text Box 22">
            <a:extLst>
              <a:ext uri="{FF2B5EF4-FFF2-40B4-BE49-F238E27FC236}">
                <a16:creationId xmlns:a16="http://schemas.microsoft.com/office/drawing/2014/main" id="{0A2581DE-BCBE-EA45-5082-1C51D89FB7C8}"/>
              </a:ext>
            </a:extLst>
          </p:cNvPr>
          <p:cNvSpPr txBox="1">
            <a:spLocks noChangeArrowheads="1"/>
          </p:cNvSpPr>
          <p:nvPr/>
        </p:nvSpPr>
        <p:spPr bwMode="auto">
          <a:xfrm>
            <a:off x="8337011" y="949895"/>
            <a:ext cx="2146300" cy="396875"/>
          </a:xfrm>
          <a:prstGeom prst="rect">
            <a:avLst/>
          </a:prstGeom>
          <a:noFill/>
          <a:ln w="9525">
            <a:noFill/>
            <a:miter lim="800000"/>
            <a:headEnd/>
            <a:tailEnd/>
          </a:ln>
          <a:effec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defRPr/>
            </a:pPr>
            <a:r>
              <a:rPr lang="en-GB" sz="2000">
                <a:solidFill>
                  <a:schemeClr val="accent2"/>
                </a:solidFill>
                <a:latin typeface="Trebuchet MS" pitchFamily="34" charset="0"/>
              </a:rPr>
              <a:t>= a</a:t>
            </a:r>
            <a:r>
              <a:rPr lang="en-GB" sz="2000" baseline="-25000">
                <a:solidFill>
                  <a:schemeClr val="accent2"/>
                </a:solidFill>
                <a:latin typeface="Trebuchet MS" pitchFamily="34" charset="0"/>
              </a:rPr>
              <a:t>0</a:t>
            </a:r>
            <a:r>
              <a:rPr lang="en-GB" sz="2000" b="1">
                <a:solidFill>
                  <a:srgbClr val="33CC33"/>
                </a:solidFill>
                <a:effectLst>
                  <a:outerShdw blurRad="38100" dist="38100" dir="2700000" algn="tl">
                    <a:srgbClr val="C0C0C0"/>
                  </a:outerShdw>
                </a:effectLst>
                <a:latin typeface="Trebuchet MS" pitchFamily="34" charset="0"/>
              </a:rPr>
              <a:t>G</a:t>
            </a:r>
            <a:r>
              <a:rPr lang="en-GB" sz="2000" b="1" baseline="-25000">
                <a:solidFill>
                  <a:srgbClr val="33CC33"/>
                </a:solidFill>
                <a:effectLst>
                  <a:outerShdw blurRad="38100" dist="38100" dir="2700000" algn="tl">
                    <a:srgbClr val="C0C0C0"/>
                  </a:outerShdw>
                </a:effectLst>
                <a:latin typeface="Trebuchet MS" pitchFamily="34" charset="0"/>
              </a:rPr>
              <a:t>x</a:t>
            </a:r>
            <a:r>
              <a:rPr lang="en-GB" sz="2000" b="1">
                <a:solidFill>
                  <a:srgbClr val="33CC33"/>
                </a:solidFill>
                <a:effectLst>
                  <a:outerShdw blurRad="38100" dist="38100" dir="2700000" algn="tl">
                    <a:srgbClr val="C0C0C0"/>
                  </a:outerShdw>
                </a:effectLst>
                <a:latin typeface="Trebuchet MS" pitchFamily="34" charset="0"/>
              </a:rPr>
              <a:t>(t) </a:t>
            </a:r>
            <a:r>
              <a:rPr lang="en-GB" sz="2000">
                <a:solidFill>
                  <a:schemeClr val="accent2"/>
                </a:solidFill>
                <a:latin typeface="Trebuchet MS" pitchFamily="34" charset="0"/>
              </a:rPr>
              <a:t>cos(</a:t>
            </a:r>
            <a:r>
              <a:rPr lang="en-GB" sz="2000">
                <a:solidFill>
                  <a:schemeClr val="accent2"/>
                </a:solidFill>
                <a:latin typeface="Symbol" pitchFamily="18" charset="2"/>
              </a:rPr>
              <a:t>w</a:t>
            </a:r>
            <a:r>
              <a:rPr lang="en-GB" sz="2000">
                <a:solidFill>
                  <a:schemeClr val="accent2"/>
                </a:solidFill>
                <a:latin typeface="Trebuchet MS" pitchFamily="34" charset="0"/>
              </a:rPr>
              <a:t>t)</a:t>
            </a:r>
            <a:r>
              <a:rPr lang="en-GB">
                <a:latin typeface="Arial" pitchFamily="34" charset="0"/>
              </a:rPr>
              <a:t> </a:t>
            </a:r>
          </a:p>
        </p:txBody>
      </p:sp>
      <p:sp>
        <p:nvSpPr>
          <p:cNvPr id="14" name="Rectangle 7">
            <a:extLst>
              <a:ext uri="{FF2B5EF4-FFF2-40B4-BE49-F238E27FC236}">
                <a16:creationId xmlns:a16="http://schemas.microsoft.com/office/drawing/2014/main" id="{1A5A107E-173B-CB45-7520-8C6726A44AD1}"/>
              </a:ext>
            </a:extLst>
          </p:cNvPr>
          <p:cNvSpPr>
            <a:spLocks noChangeArrowheads="1"/>
          </p:cNvSpPr>
          <p:nvPr/>
        </p:nvSpPr>
        <p:spPr bwMode="auto">
          <a:xfrm>
            <a:off x="4209542" y="5274056"/>
            <a:ext cx="6990534" cy="1064010"/>
          </a:xfrm>
          <a:prstGeom prst="rect">
            <a:avLst/>
          </a:prstGeom>
          <a:noFill/>
          <a:ln w="12700" algn="ctr">
            <a:noFill/>
            <a:miter lim="800000"/>
            <a:headEnd type="none" w="lg" len="lg"/>
            <a:tailEnd/>
          </a:ln>
          <a:effectLst/>
        </p:spPr>
        <p:txBody>
          <a:bodyPr wrap="square" lIns="90000" tIns="46800" rIns="90000" bIns="46800" anchor="t">
            <a:spAutoFit/>
          </a:bodyPr>
          <a:lstStyle/>
          <a:p>
            <a:pPr>
              <a:spcBef>
                <a:spcPct val="50000"/>
              </a:spcBef>
              <a:spcAft>
                <a:spcPct val="0"/>
              </a:spcAft>
            </a:pPr>
            <a:r>
              <a:rPr lang="en-GB" dirty="0">
                <a:solidFill>
                  <a:srgbClr val="003088"/>
                </a:solidFill>
              </a:rPr>
              <a:t>Oscillation frequency -&gt; magnitude of the local magnetic field</a:t>
            </a:r>
          </a:p>
          <a:p>
            <a:pPr>
              <a:spcBef>
                <a:spcPct val="50000"/>
              </a:spcBef>
              <a:spcAft>
                <a:spcPct val="0"/>
              </a:spcAft>
            </a:pPr>
            <a:r>
              <a:rPr lang="en-GB" dirty="0">
                <a:solidFill>
                  <a:srgbClr val="003088"/>
                </a:solidFill>
              </a:rPr>
              <a:t>Local magnetic field is altered by the superconducting state, which can be seen as a change in the oscillation frequency.  </a:t>
            </a:r>
          </a:p>
        </p:txBody>
      </p:sp>
    </p:spTree>
    <p:extLst>
      <p:ext uri="{BB962C8B-B14F-4D97-AF65-F5344CB8AC3E}">
        <p14:creationId xmlns:p14="http://schemas.microsoft.com/office/powerpoint/2010/main" val="319682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animBg="1"/>
      <p:bldP spid="24" grpId="0" animBg="1"/>
      <p:bldP spid="28"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ACD06F-5152-90D8-69A6-D2E6EB5E1184}"/>
              </a:ext>
            </a:extLst>
          </p:cNvPr>
          <p:cNvSpPr/>
          <p:nvPr/>
        </p:nvSpPr>
        <p:spPr>
          <a:xfrm>
            <a:off x="1992163" y="5599611"/>
            <a:ext cx="3927565" cy="1197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5B76995-60FF-79CA-B72C-DFB58CEF5A86}"/>
              </a:ext>
            </a:extLst>
          </p:cNvPr>
          <p:cNvSpPr txBox="1">
            <a:spLocks/>
          </p:cNvSpPr>
          <p:nvPr/>
        </p:nvSpPr>
        <p:spPr>
          <a:xfrm>
            <a:off x="120760" y="106131"/>
            <a:ext cx="6308131" cy="638585"/>
          </a:xfrm>
          <a:prstGeom prst="rect">
            <a:avLst/>
          </a:prstGeom>
        </p:spPr>
        <p:txBody>
          <a:bodyPr lIns="91440" tIns="45720" rIns="91440" bIns="45720" anchor="t"/>
          <a:lst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a:lstStyle>
          <a:p>
            <a:r>
              <a:rPr lang="en-GB" dirty="0">
                <a:cs typeface="Arial"/>
              </a:rPr>
              <a:t>The TF muon spectroscopy technique </a:t>
            </a:r>
            <a:endParaRPr lang="en-US" dirty="0"/>
          </a:p>
        </p:txBody>
      </p:sp>
      <p:pic>
        <p:nvPicPr>
          <p:cNvPr id="4" name="Picture 4" descr="Animation4">
            <a:extLst>
              <a:ext uri="{FF2B5EF4-FFF2-40B4-BE49-F238E27FC236}">
                <a16:creationId xmlns:a16="http://schemas.microsoft.com/office/drawing/2014/main" id="{29472746-16A4-62D3-A42E-FD4F1D5FD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71" y="1862138"/>
            <a:ext cx="309562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12">
            <a:extLst>
              <a:ext uri="{FF2B5EF4-FFF2-40B4-BE49-F238E27FC236}">
                <a16:creationId xmlns:a16="http://schemas.microsoft.com/office/drawing/2014/main" id="{4700B5D0-2DE4-2369-771C-3AABDDABE77B}"/>
              </a:ext>
            </a:extLst>
          </p:cNvPr>
          <p:cNvSpPr>
            <a:spLocks noChangeArrowheads="1"/>
          </p:cNvSpPr>
          <p:nvPr/>
        </p:nvSpPr>
        <p:spPr bwMode="auto">
          <a:xfrm>
            <a:off x="4343273" y="3535675"/>
            <a:ext cx="1092200" cy="279400"/>
          </a:xfrm>
          <a:prstGeom prst="rightArrow">
            <a:avLst>
              <a:gd name="adj1" fmla="val 50000"/>
              <a:gd name="adj2" fmla="val 97727"/>
            </a:avLst>
          </a:prstGeom>
          <a:solidFill>
            <a:srgbClr val="003088"/>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0"/>
              </a:spcBef>
              <a:buFontTx/>
              <a:buNone/>
            </a:pPr>
            <a:endParaRPr lang="en-US" altLang="en-US" sz="1800"/>
          </a:p>
        </p:txBody>
      </p:sp>
      <p:grpSp>
        <p:nvGrpSpPr>
          <p:cNvPr id="7" name="Group 14">
            <a:extLst>
              <a:ext uri="{FF2B5EF4-FFF2-40B4-BE49-F238E27FC236}">
                <a16:creationId xmlns:a16="http://schemas.microsoft.com/office/drawing/2014/main" id="{AF00AC8B-4ECE-3B1C-2CA3-3B4A3284EEAB}"/>
              </a:ext>
            </a:extLst>
          </p:cNvPr>
          <p:cNvGrpSpPr>
            <a:grpSpLocks/>
          </p:cNvGrpSpPr>
          <p:nvPr/>
        </p:nvGrpSpPr>
        <p:grpSpPr bwMode="auto">
          <a:xfrm>
            <a:off x="1122970" y="1327151"/>
            <a:ext cx="3409950" cy="4511675"/>
            <a:chOff x="851" y="836"/>
            <a:chExt cx="2148" cy="2842"/>
          </a:xfrm>
        </p:grpSpPr>
        <p:pic>
          <p:nvPicPr>
            <p:cNvPr id="8" name="Picture 15" descr="base">
              <a:extLst>
                <a:ext uri="{FF2B5EF4-FFF2-40B4-BE49-F238E27FC236}">
                  <a16:creationId xmlns:a16="http://schemas.microsoft.com/office/drawing/2014/main" id="{B2827B2E-3D62-58A0-0FA8-4E358019A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 y="2682"/>
              <a:ext cx="1812"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top">
              <a:extLst>
                <a:ext uri="{FF2B5EF4-FFF2-40B4-BE49-F238E27FC236}">
                  <a16:creationId xmlns:a16="http://schemas.microsoft.com/office/drawing/2014/main" id="{3155C14E-2FAE-B4BC-7F79-66A29419FE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1" y="836"/>
              <a:ext cx="1908"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7">
              <a:extLst>
                <a:ext uri="{FF2B5EF4-FFF2-40B4-BE49-F238E27FC236}">
                  <a16:creationId xmlns:a16="http://schemas.microsoft.com/office/drawing/2014/main" id="{1E53951D-96B2-5DB3-AF05-93893A4798B4}"/>
                </a:ext>
              </a:extLst>
            </p:cNvPr>
            <p:cNvSpPr txBox="1">
              <a:spLocks noChangeArrowheads="1"/>
            </p:cNvSpPr>
            <p:nvPr/>
          </p:nvSpPr>
          <p:spPr bwMode="auto">
            <a:xfrm rot="120000">
              <a:off x="1839" y="901"/>
              <a:ext cx="10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altLang="en-US" sz="2000" b="1">
                  <a:solidFill>
                    <a:srgbClr val="003088"/>
                  </a:solidFill>
                  <a:latin typeface="+mn-lt"/>
                </a:rPr>
                <a:t>detector A</a:t>
              </a:r>
            </a:p>
          </p:txBody>
        </p:sp>
        <p:sp>
          <p:nvSpPr>
            <p:cNvPr id="11" name="Text Box 18">
              <a:extLst>
                <a:ext uri="{FF2B5EF4-FFF2-40B4-BE49-F238E27FC236}">
                  <a16:creationId xmlns:a16="http://schemas.microsoft.com/office/drawing/2014/main" id="{C723851C-825B-CBAE-D464-B3E16F52F1D5}"/>
                </a:ext>
              </a:extLst>
            </p:cNvPr>
            <p:cNvSpPr txBox="1">
              <a:spLocks noChangeArrowheads="1"/>
            </p:cNvSpPr>
            <p:nvPr/>
          </p:nvSpPr>
          <p:spPr bwMode="auto">
            <a:xfrm rot="236715">
              <a:off x="1356" y="3360"/>
              <a:ext cx="116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altLang="en-US" sz="2000" b="1">
                  <a:solidFill>
                    <a:srgbClr val="003088"/>
                  </a:solidFill>
                  <a:latin typeface="+mn-lt"/>
                </a:rPr>
                <a:t>detector B </a:t>
              </a:r>
            </a:p>
          </p:txBody>
        </p:sp>
      </p:grpSp>
      <p:sp>
        <p:nvSpPr>
          <p:cNvPr id="12" name="Text Box 25">
            <a:extLst>
              <a:ext uri="{FF2B5EF4-FFF2-40B4-BE49-F238E27FC236}">
                <a16:creationId xmlns:a16="http://schemas.microsoft.com/office/drawing/2014/main" id="{CF406BB6-23CA-725B-38F2-09282044223E}"/>
              </a:ext>
            </a:extLst>
          </p:cNvPr>
          <p:cNvSpPr txBox="1">
            <a:spLocks noChangeArrowheads="1"/>
          </p:cNvSpPr>
          <p:nvPr/>
        </p:nvSpPr>
        <p:spPr bwMode="auto">
          <a:xfrm>
            <a:off x="571751" y="1300164"/>
            <a:ext cx="10417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altLang="en-US" sz="2000" b="1">
                <a:solidFill>
                  <a:srgbClr val="003088"/>
                </a:solidFill>
                <a:latin typeface="+mn-lt"/>
              </a:rPr>
              <a:t>muons</a:t>
            </a:r>
          </a:p>
        </p:txBody>
      </p:sp>
      <p:sp>
        <p:nvSpPr>
          <p:cNvPr id="13" name="Line 26">
            <a:extLst>
              <a:ext uri="{FF2B5EF4-FFF2-40B4-BE49-F238E27FC236}">
                <a16:creationId xmlns:a16="http://schemas.microsoft.com/office/drawing/2014/main" id="{241DD844-5C26-34E3-D151-1C86FBDF921F}"/>
              </a:ext>
            </a:extLst>
          </p:cNvPr>
          <p:cNvSpPr>
            <a:spLocks noChangeShapeType="1"/>
          </p:cNvSpPr>
          <p:nvPr/>
        </p:nvSpPr>
        <p:spPr bwMode="auto">
          <a:xfrm>
            <a:off x="978507" y="1638300"/>
            <a:ext cx="254000" cy="977900"/>
          </a:xfrm>
          <a:prstGeom prst="line">
            <a:avLst/>
          </a:prstGeom>
          <a:noFill/>
          <a:ln w="38100">
            <a:solidFill>
              <a:srgbClr val="003088"/>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5" name="Group 30">
            <a:extLst>
              <a:ext uri="{FF2B5EF4-FFF2-40B4-BE49-F238E27FC236}">
                <a16:creationId xmlns:a16="http://schemas.microsoft.com/office/drawing/2014/main" id="{C2188068-BD21-6052-83FB-525513FB5F69}"/>
              </a:ext>
            </a:extLst>
          </p:cNvPr>
          <p:cNvGrpSpPr>
            <a:grpSpLocks/>
          </p:cNvGrpSpPr>
          <p:nvPr/>
        </p:nvGrpSpPr>
        <p:grpSpPr bwMode="auto">
          <a:xfrm>
            <a:off x="6516244" y="434951"/>
            <a:ext cx="2146625" cy="1105872"/>
            <a:chOff x="3574" y="760"/>
            <a:chExt cx="2717" cy="690"/>
          </a:xfrm>
        </p:grpSpPr>
        <p:sp>
          <p:nvSpPr>
            <p:cNvPr id="16" name="Text Box 20">
              <a:extLst>
                <a:ext uri="{FF2B5EF4-FFF2-40B4-BE49-F238E27FC236}">
                  <a16:creationId xmlns:a16="http://schemas.microsoft.com/office/drawing/2014/main" id="{6D549CFB-0B60-8106-9C24-6894E19CAF00}"/>
                </a:ext>
              </a:extLst>
            </p:cNvPr>
            <p:cNvSpPr txBox="1">
              <a:spLocks noChangeArrowheads="1"/>
            </p:cNvSpPr>
            <p:nvPr/>
          </p:nvSpPr>
          <p:spPr bwMode="auto">
            <a:xfrm>
              <a:off x="3922" y="984"/>
              <a:ext cx="20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altLang="en-US" sz="2000">
                  <a:solidFill>
                    <a:schemeClr val="accent2"/>
                  </a:solidFill>
                  <a:latin typeface="Trebuchet MS" pitchFamily="34" charset="0"/>
                </a:rPr>
                <a:t>N</a:t>
              </a:r>
              <a:r>
                <a:rPr lang="en-GB" altLang="en-US" sz="2000" baseline="-25000">
                  <a:solidFill>
                    <a:schemeClr val="accent2"/>
                  </a:solidFill>
                  <a:latin typeface="Trebuchet MS" pitchFamily="34" charset="0"/>
                </a:rPr>
                <a:t>A</a:t>
              </a:r>
              <a:r>
                <a:rPr lang="en-GB" altLang="en-US" sz="2000">
                  <a:solidFill>
                    <a:schemeClr val="accent2"/>
                  </a:solidFill>
                  <a:latin typeface="Trebuchet MS" pitchFamily="34" charset="0"/>
                </a:rPr>
                <a:t>(t) – N</a:t>
              </a:r>
              <a:r>
                <a:rPr lang="en-GB" altLang="en-US" sz="2000" baseline="-25000">
                  <a:solidFill>
                    <a:schemeClr val="accent2"/>
                  </a:solidFill>
                  <a:latin typeface="Trebuchet MS" pitchFamily="34" charset="0"/>
                </a:rPr>
                <a:t>B</a:t>
              </a:r>
              <a:r>
                <a:rPr lang="en-GB" altLang="en-US" sz="2000">
                  <a:solidFill>
                    <a:schemeClr val="accent2"/>
                  </a:solidFill>
                  <a:latin typeface="Trebuchet MS" pitchFamily="34" charset="0"/>
                </a:rPr>
                <a:t>(t)</a:t>
              </a:r>
            </a:p>
          </p:txBody>
        </p:sp>
        <p:sp>
          <p:nvSpPr>
            <p:cNvPr id="17" name="Text Box 21">
              <a:extLst>
                <a:ext uri="{FF2B5EF4-FFF2-40B4-BE49-F238E27FC236}">
                  <a16:creationId xmlns:a16="http://schemas.microsoft.com/office/drawing/2014/main" id="{CCF1ED7E-34E0-AABC-D774-B3696DE68839}"/>
                </a:ext>
              </a:extLst>
            </p:cNvPr>
            <p:cNvSpPr txBox="1">
              <a:spLocks noChangeArrowheads="1"/>
            </p:cNvSpPr>
            <p:nvPr/>
          </p:nvSpPr>
          <p:spPr bwMode="auto">
            <a:xfrm>
              <a:off x="3922" y="1200"/>
              <a:ext cx="20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altLang="en-US" sz="2000">
                  <a:solidFill>
                    <a:schemeClr val="accent2"/>
                  </a:solidFill>
                  <a:latin typeface="Trebuchet MS" pitchFamily="34" charset="0"/>
                </a:rPr>
                <a:t>N</a:t>
              </a:r>
              <a:r>
                <a:rPr lang="en-GB" altLang="en-US" sz="2000" baseline="-25000">
                  <a:solidFill>
                    <a:schemeClr val="accent2"/>
                  </a:solidFill>
                  <a:latin typeface="Trebuchet MS" pitchFamily="34" charset="0"/>
                </a:rPr>
                <a:t>A</a:t>
              </a:r>
              <a:r>
                <a:rPr lang="en-GB" altLang="en-US" sz="2000">
                  <a:solidFill>
                    <a:schemeClr val="accent2"/>
                  </a:solidFill>
                  <a:latin typeface="Trebuchet MS" pitchFamily="34" charset="0"/>
                </a:rPr>
                <a:t>(t) + N</a:t>
              </a:r>
              <a:r>
                <a:rPr lang="en-GB" altLang="en-US" sz="2000" baseline="-25000">
                  <a:solidFill>
                    <a:schemeClr val="accent2"/>
                  </a:solidFill>
                  <a:latin typeface="Trebuchet MS" pitchFamily="34" charset="0"/>
                </a:rPr>
                <a:t>B</a:t>
              </a:r>
              <a:r>
                <a:rPr lang="en-GB" altLang="en-US" sz="2000">
                  <a:solidFill>
                    <a:schemeClr val="accent2"/>
                  </a:solidFill>
                  <a:latin typeface="Trebuchet MS" pitchFamily="34" charset="0"/>
                </a:rPr>
                <a:t>(t)</a:t>
              </a:r>
            </a:p>
          </p:txBody>
        </p:sp>
        <p:sp>
          <p:nvSpPr>
            <p:cNvPr id="18" name="Line 22">
              <a:extLst>
                <a:ext uri="{FF2B5EF4-FFF2-40B4-BE49-F238E27FC236}">
                  <a16:creationId xmlns:a16="http://schemas.microsoft.com/office/drawing/2014/main" id="{A3C9ECF3-4005-1D44-9869-37A4DAAC445C}"/>
                </a:ext>
              </a:extLst>
            </p:cNvPr>
            <p:cNvSpPr>
              <a:spLocks noChangeShapeType="1"/>
            </p:cNvSpPr>
            <p:nvPr/>
          </p:nvSpPr>
          <p:spPr bwMode="auto">
            <a:xfrm>
              <a:off x="3903" y="1230"/>
              <a:ext cx="1902" cy="4"/>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Text Box 23">
              <a:extLst>
                <a:ext uri="{FF2B5EF4-FFF2-40B4-BE49-F238E27FC236}">
                  <a16:creationId xmlns:a16="http://schemas.microsoft.com/office/drawing/2014/main" id="{B757FA42-1B98-513D-678E-665CB0FBF042}"/>
                </a:ext>
              </a:extLst>
            </p:cNvPr>
            <p:cNvSpPr txBox="1">
              <a:spLocks noChangeArrowheads="1"/>
            </p:cNvSpPr>
            <p:nvPr/>
          </p:nvSpPr>
          <p:spPr bwMode="auto">
            <a:xfrm>
              <a:off x="3574" y="760"/>
              <a:ext cx="271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altLang="en-US" sz="2000">
                  <a:solidFill>
                    <a:srgbClr val="003088"/>
                  </a:solidFill>
                  <a:latin typeface="Trebuchet MS" pitchFamily="34" charset="0"/>
                </a:rPr>
                <a:t>‘asymmetry’ (t) = </a:t>
              </a:r>
            </a:p>
          </p:txBody>
        </p:sp>
      </p:grpSp>
      <p:sp>
        <p:nvSpPr>
          <p:cNvPr id="20" name="Rectangle 19">
            <a:extLst>
              <a:ext uri="{FF2B5EF4-FFF2-40B4-BE49-F238E27FC236}">
                <a16:creationId xmlns:a16="http://schemas.microsoft.com/office/drawing/2014/main" id="{810007C0-8889-DFBB-FBE3-3498645E53D9}"/>
              </a:ext>
            </a:extLst>
          </p:cNvPr>
          <p:cNvSpPr/>
          <p:nvPr/>
        </p:nvSpPr>
        <p:spPr>
          <a:xfrm>
            <a:off x="6424242" y="352899"/>
            <a:ext cx="4088928" cy="1288707"/>
          </a:xfrm>
          <a:prstGeom prst="rect">
            <a:avLst/>
          </a:prstGeom>
          <a:noFill/>
          <a:ln w="28575">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1" name="Object 6">
            <a:extLst>
              <a:ext uri="{FF2B5EF4-FFF2-40B4-BE49-F238E27FC236}">
                <a16:creationId xmlns:a16="http://schemas.microsoft.com/office/drawing/2014/main" id="{18829264-CA60-E8A9-34B2-603A3CD74B4E}"/>
              </a:ext>
            </a:extLst>
          </p:cNvPr>
          <p:cNvGraphicFramePr>
            <a:graphicFrameLocks noChangeAspect="1"/>
          </p:cNvGraphicFramePr>
          <p:nvPr/>
        </p:nvGraphicFramePr>
        <p:xfrm>
          <a:off x="6427418" y="2346707"/>
          <a:ext cx="3805237" cy="2906712"/>
        </p:xfrm>
        <a:graphic>
          <a:graphicData uri="http://schemas.openxmlformats.org/presentationml/2006/ole">
            <mc:AlternateContent xmlns:mc="http://schemas.openxmlformats.org/markup-compatibility/2006">
              <mc:Choice xmlns:v="urn:schemas-microsoft-com:vml" Requires="v">
                <p:oleObj spid="_x0000_s2056" name="Graph" r:id="rId7" imgW="3806342" imgH="2907792" progId="Origin50.Graph">
                  <p:embed/>
                </p:oleObj>
              </mc:Choice>
              <mc:Fallback>
                <p:oleObj name="Graph" r:id="rId7" imgW="3806342" imgH="2907792" progId="Origin50.Graph">
                  <p:embed/>
                  <p:pic>
                    <p:nvPicPr>
                      <p:cNvPr id="21" name="Object 6">
                        <a:extLst>
                          <a:ext uri="{FF2B5EF4-FFF2-40B4-BE49-F238E27FC236}">
                            <a16:creationId xmlns:a16="http://schemas.microsoft.com/office/drawing/2014/main" id="{18829264-CA60-E8A9-34B2-603A3CD74B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7418" y="2346707"/>
                        <a:ext cx="3805237" cy="290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Text Box 7">
            <a:extLst>
              <a:ext uri="{FF2B5EF4-FFF2-40B4-BE49-F238E27FC236}">
                <a16:creationId xmlns:a16="http://schemas.microsoft.com/office/drawing/2014/main" id="{43D328AE-DDE2-FB97-E940-861376E4E6CF}"/>
              </a:ext>
            </a:extLst>
          </p:cNvPr>
          <p:cNvSpPr txBox="1">
            <a:spLocks noChangeArrowheads="1"/>
          </p:cNvSpPr>
          <p:nvPr/>
        </p:nvSpPr>
        <p:spPr bwMode="auto">
          <a:xfrm>
            <a:off x="7706943" y="1765682"/>
            <a:ext cx="27559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altLang="en-US" sz="1700" i="1">
                <a:solidFill>
                  <a:schemeClr val="accent2"/>
                </a:solidFill>
                <a:latin typeface="Trebuchet MS" pitchFamily="34" charset="0"/>
              </a:rPr>
              <a:t>non-relaxing polarisation</a:t>
            </a:r>
          </a:p>
          <a:p>
            <a:pPr eaLnBrk="1" hangingPunct="1">
              <a:spcBef>
                <a:spcPct val="50000"/>
              </a:spcBef>
              <a:buFontTx/>
              <a:buNone/>
            </a:pPr>
            <a:r>
              <a:rPr lang="en-GB" altLang="en-US" sz="1700" i="1">
                <a:solidFill>
                  <a:schemeClr val="accent2"/>
                </a:solidFill>
                <a:latin typeface="Trebuchet MS" pitchFamily="34" charset="0"/>
              </a:rPr>
              <a:t>relaxing polarisation</a:t>
            </a:r>
          </a:p>
        </p:txBody>
      </p:sp>
      <p:sp>
        <p:nvSpPr>
          <p:cNvPr id="23" name="Line 8">
            <a:extLst>
              <a:ext uri="{FF2B5EF4-FFF2-40B4-BE49-F238E27FC236}">
                <a16:creationId xmlns:a16="http://schemas.microsoft.com/office/drawing/2014/main" id="{49C6C12D-5579-2F91-C7AA-FA2E3236C1D7}"/>
              </a:ext>
            </a:extLst>
          </p:cNvPr>
          <p:cNvSpPr>
            <a:spLocks noChangeShapeType="1"/>
          </p:cNvSpPr>
          <p:nvPr/>
        </p:nvSpPr>
        <p:spPr bwMode="auto">
          <a:xfrm>
            <a:off x="7103693" y="1976819"/>
            <a:ext cx="6096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 name="Line 9">
            <a:extLst>
              <a:ext uri="{FF2B5EF4-FFF2-40B4-BE49-F238E27FC236}">
                <a16:creationId xmlns:a16="http://schemas.microsoft.com/office/drawing/2014/main" id="{209A65CF-1D7F-584A-CF6F-10A8DD7A412E}"/>
              </a:ext>
            </a:extLst>
          </p:cNvPr>
          <p:cNvSpPr>
            <a:spLocks noChangeShapeType="1"/>
          </p:cNvSpPr>
          <p:nvPr/>
        </p:nvSpPr>
        <p:spPr bwMode="auto">
          <a:xfrm>
            <a:off x="7103693" y="2345119"/>
            <a:ext cx="609600" cy="0"/>
          </a:xfrm>
          <a:prstGeom prst="line">
            <a:avLst/>
          </a:prstGeom>
          <a:noFill/>
          <a:ln w="9525">
            <a:solidFill>
              <a:srgbClr val="6666FF"/>
            </a:solidFill>
            <a:round/>
            <a:headEnd/>
            <a:tailEnd/>
          </a:ln>
          <a:extLst>
            <a:ext uri="{909E8E84-426E-40DD-AFC4-6F175D3DCCD1}">
              <a14:hiddenFill xmlns:a14="http://schemas.microsoft.com/office/drawing/2010/main">
                <a:noFill/>
              </a14:hiddenFill>
            </a:ext>
          </a:extLst>
        </p:spPr>
        <p:txBody>
          <a:bodyPr/>
          <a:lstStyle/>
          <a:p>
            <a:endParaRPr lang="en-GB"/>
          </a:p>
        </p:txBody>
      </p:sp>
      <p:graphicFrame>
        <p:nvGraphicFramePr>
          <p:cNvPr id="25" name="Object 11">
            <a:extLst>
              <a:ext uri="{FF2B5EF4-FFF2-40B4-BE49-F238E27FC236}">
                <a16:creationId xmlns:a16="http://schemas.microsoft.com/office/drawing/2014/main" id="{10EAED68-7BB2-BF21-F3F9-727F51889651}"/>
              </a:ext>
            </a:extLst>
          </p:cNvPr>
          <p:cNvGraphicFramePr>
            <a:graphicFrameLocks noChangeAspect="1"/>
          </p:cNvGraphicFramePr>
          <p:nvPr/>
        </p:nvGraphicFramePr>
        <p:xfrm>
          <a:off x="6424242" y="2346707"/>
          <a:ext cx="3805238" cy="2906712"/>
        </p:xfrm>
        <a:graphic>
          <a:graphicData uri="http://schemas.openxmlformats.org/presentationml/2006/ole">
            <mc:AlternateContent xmlns:mc="http://schemas.openxmlformats.org/markup-compatibility/2006">
              <mc:Choice xmlns:v="urn:schemas-microsoft-com:vml" Requires="v">
                <p:oleObj spid="_x0000_s2057" name="Graph" r:id="rId9" imgW="3806342" imgH="2907792" progId="Origin50.Graph">
                  <p:embed/>
                </p:oleObj>
              </mc:Choice>
              <mc:Fallback>
                <p:oleObj name="Graph" r:id="rId9" imgW="3806342" imgH="2907792" progId="Origin50.Graph">
                  <p:embed/>
                  <p:pic>
                    <p:nvPicPr>
                      <p:cNvPr id="25" name="Object 11">
                        <a:extLst>
                          <a:ext uri="{FF2B5EF4-FFF2-40B4-BE49-F238E27FC236}">
                            <a16:creationId xmlns:a16="http://schemas.microsoft.com/office/drawing/2014/main" id="{10EAED68-7BB2-BF21-F3F9-727F518896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4242" y="2346707"/>
                        <a:ext cx="3805238" cy="290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 name="Object 29">
            <a:extLst>
              <a:ext uri="{FF2B5EF4-FFF2-40B4-BE49-F238E27FC236}">
                <a16:creationId xmlns:a16="http://schemas.microsoft.com/office/drawing/2014/main" id="{DF9C3F77-EDB9-D67D-1891-959CA0F08110}"/>
              </a:ext>
            </a:extLst>
          </p:cNvPr>
          <p:cNvGraphicFramePr>
            <a:graphicFrameLocks noChangeAspect="1"/>
          </p:cNvGraphicFramePr>
          <p:nvPr/>
        </p:nvGraphicFramePr>
        <p:xfrm>
          <a:off x="7157667" y="2632458"/>
          <a:ext cx="2884488" cy="1025525"/>
        </p:xfrm>
        <a:graphic>
          <a:graphicData uri="http://schemas.openxmlformats.org/presentationml/2006/ole">
            <mc:AlternateContent xmlns:mc="http://schemas.openxmlformats.org/markup-compatibility/2006">
              <mc:Choice xmlns:v="urn:schemas-microsoft-com:vml" Requires="v">
                <p:oleObj spid="_x0000_s2058" name="Graph" r:id="rId11" imgW="3608832" imgH="2879750" progId="Origin50.Graph">
                  <p:embed/>
                </p:oleObj>
              </mc:Choice>
              <mc:Fallback>
                <p:oleObj name="Graph" r:id="rId11" imgW="3608832" imgH="2879750" progId="Origin50.Graph">
                  <p:embed/>
                  <p:pic>
                    <p:nvPicPr>
                      <p:cNvPr id="26" name="Object 29">
                        <a:extLst>
                          <a:ext uri="{FF2B5EF4-FFF2-40B4-BE49-F238E27FC236}">
                            <a16:creationId xmlns:a16="http://schemas.microsoft.com/office/drawing/2014/main" id="{DF9C3F77-EDB9-D67D-1891-959CA0F081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23935" t="11908" r="12108" b="52481"/>
                      <a:stretch>
                        <a:fillRect/>
                      </a:stretch>
                    </p:blipFill>
                    <p:spPr bwMode="auto">
                      <a:xfrm>
                        <a:off x="7157667" y="2632458"/>
                        <a:ext cx="2884488"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 name="Text Box 13">
            <a:extLst>
              <a:ext uri="{FF2B5EF4-FFF2-40B4-BE49-F238E27FC236}">
                <a16:creationId xmlns:a16="http://schemas.microsoft.com/office/drawing/2014/main" id="{F820C6AF-1928-8B88-3B6F-BC0B3C8F37C7}"/>
              </a:ext>
            </a:extLst>
          </p:cNvPr>
          <p:cNvSpPr txBox="1">
            <a:spLocks noChangeArrowheads="1"/>
          </p:cNvSpPr>
          <p:nvPr/>
        </p:nvSpPr>
        <p:spPr bwMode="auto">
          <a:xfrm>
            <a:off x="3996720" y="3019487"/>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3200">
                <a:solidFill>
                  <a:schemeClr val="tx1"/>
                </a:solidFill>
                <a:latin typeface="Arial" charset="0"/>
              </a:defRPr>
            </a:lvl3pPr>
            <a:lvl4pPr marL="1600200" indent="-228600" eaLnBrk="0" hangingPunct="0">
              <a:spcBef>
                <a:spcPct val="20000"/>
              </a:spcBef>
              <a:buChar char="–"/>
              <a:defRPr sz="3200">
                <a:solidFill>
                  <a:schemeClr val="tx1"/>
                </a:solidFill>
                <a:latin typeface="Arial" charset="0"/>
              </a:defRPr>
            </a:lvl4pPr>
            <a:lvl5pPr marL="2057400" indent="-228600" eaLnBrk="0" hangingPunct="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altLang="en-US" sz="2000" i="1">
                <a:solidFill>
                  <a:schemeClr val="accent2"/>
                </a:solidFill>
                <a:latin typeface="Trebuchet MS" pitchFamily="34" charset="0"/>
              </a:rPr>
              <a:t>magnetic field</a:t>
            </a:r>
          </a:p>
        </p:txBody>
      </p:sp>
      <p:sp>
        <p:nvSpPr>
          <p:cNvPr id="28" name="Text Box 22">
            <a:extLst>
              <a:ext uri="{FF2B5EF4-FFF2-40B4-BE49-F238E27FC236}">
                <a16:creationId xmlns:a16="http://schemas.microsoft.com/office/drawing/2014/main" id="{0A2581DE-BCBE-EA45-5082-1C51D89FB7C8}"/>
              </a:ext>
            </a:extLst>
          </p:cNvPr>
          <p:cNvSpPr txBox="1">
            <a:spLocks noChangeArrowheads="1"/>
          </p:cNvSpPr>
          <p:nvPr/>
        </p:nvSpPr>
        <p:spPr bwMode="auto">
          <a:xfrm>
            <a:off x="8337011" y="949895"/>
            <a:ext cx="2146300" cy="396875"/>
          </a:xfrm>
          <a:prstGeom prst="rect">
            <a:avLst/>
          </a:prstGeom>
          <a:noFill/>
          <a:ln w="9525">
            <a:noFill/>
            <a:miter lim="800000"/>
            <a:headEnd/>
            <a:tailEnd/>
          </a:ln>
          <a:effec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defRPr/>
            </a:pPr>
            <a:r>
              <a:rPr lang="en-GB" sz="2000">
                <a:solidFill>
                  <a:schemeClr val="accent2"/>
                </a:solidFill>
                <a:latin typeface="Trebuchet MS" pitchFamily="34" charset="0"/>
              </a:rPr>
              <a:t>= a</a:t>
            </a:r>
            <a:r>
              <a:rPr lang="en-GB" sz="2000" baseline="-25000">
                <a:solidFill>
                  <a:schemeClr val="accent2"/>
                </a:solidFill>
                <a:latin typeface="Trebuchet MS" pitchFamily="34" charset="0"/>
              </a:rPr>
              <a:t>0</a:t>
            </a:r>
            <a:r>
              <a:rPr lang="en-GB" sz="2000" b="1">
                <a:solidFill>
                  <a:srgbClr val="33CC33"/>
                </a:solidFill>
                <a:effectLst>
                  <a:outerShdw blurRad="38100" dist="38100" dir="2700000" algn="tl">
                    <a:srgbClr val="C0C0C0"/>
                  </a:outerShdw>
                </a:effectLst>
                <a:latin typeface="Trebuchet MS" pitchFamily="34" charset="0"/>
              </a:rPr>
              <a:t>G</a:t>
            </a:r>
            <a:r>
              <a:rPr lang="en-GB" sz="2000" b="1" baseline="-25000">
                <a:solidFill>
                  <a:srgbClr val="33CC33"/>
                </a:solidFill>
                <a:effectLst>
                  <a:outerShdw blurRad="38100" dist="38100" dir="2700000" algn="tl">
                    <a:srgbClr val="C0C0C0"/>
                  </a:outerShdw>
                </a:effectLst>
                <a:latin typeface="Trebuchet MS" pitchFamily="34" charset="0"/>
              </a:rPr>
              <a:t>x</a:t>
            </a:r>
            <a:r>
              <a:rPr lang="en-GB" sz="2000" b="1">
                <a:solidFill>
                  <a:srgbClr val="33CC33"/>
                </a:solidFill>
                <a:effectLst>
                  <a:outerShdw blurRad="38100" dist="38100" dir="2700000" algn="tl">
                    <a:srgbClr val="C0C0C0"/>
                  </a:outerShdw>
                </a:effectLst>
                <a:latin typeface="Trebuchet MS" pitchFamily="34" charset="0"/>
              </a:rPr>
              <a:t>(t) </a:t>
            </a:r>
            <a:r>
              <a:rPr lang="en-GB" sz="2000">
                <a:solidFill>
                  <a:schemeClr val="accent2"/>
                </a:solidFill>
                <a:latin typeface="Trebuchet MS" pitchFamily="34" charset="0"/>
              </a:rPr>
              <a:t>cos(</a:t>
            </a:r>
            <a:r>
              <a:rPr lang="en-GB" sz="2000">
                <a:solidFill>
                  <a:schemeClr val="accent2"/>
                </a:solidFill>
                <a:latin typeface="Symbol" pitchFamily="18" charset="2"/>
              </a:rPr>
              <a:t>w</a:t>
            </a:r>
            <a:r>
              <a:rPr lang="en-GB" sz="2000">
                <a:solidFill>
                  <a:schemeClr val="accent2"/>
                </a:solidFill>
                <a:latin typeface="Trebuchet MS" pitchFamily="34" charset="0"/>
              </a:rPr>
              <a:t>t)</a:t>
            </a:r>
            <a:r>
              <a:rPr lang="en-GB">
                <a:latin typeface="Arial" pitchFamily="34" charset="0"/>
              </a:rPr>
              <a:t> </a:t>
            </a:r>
          </a:p>
        </p:txBody>
      </p:sp>
      <p:sp>
        <p:nvSpPr>
          <p:cNvPr id="14" name="Rectangle 7">
            <a:extLst>
              <a:ext uri="{FF2B5EF4-FFF2-40B4-BE49-F238E27FC236}">
                <a16:creationId xmlns:a16="http://schemas.microsoft.com/office/drawing/2014/main" id="{1A5A107E-173B-CB45-7520-8C6726A44AD1}"/>
              </a:ext>
            </a:extLst>
          </p:cNvPr>
          <p:cNvSpPr>
            <a:spLocks noChangeArrowheads="1"/>
          </p:cNvSpPr>
          <p:nvPr/>
        </p:nvSpPr>
        <p:spPr bwMode="auto">
          <a:xfrm>
            <a:off x="4209542" y="5274056"/>
            <a:ext cx="6990534" cy="648512"/>
          </a:xfrm>
          <a:prstGeom prst="rect">
            <a:avLst/>
          </a:prstGeom>
          <a:noFill/>
          <a:ln w="12700" algn="ctr">
            <a:noFill/>
            <a:miter lim="800000"/>
            <a:headEnd type="none" w="lg" len="lg"/>
            <a:tailEnd/>
          </a:ln>
          <a:effectLst/>
        </p:spPr>
        <p:txBody>
          <a:bodyPr wrap="square" lIns="90000" tIns="46800" rIns="90000" bIns="46800" anchor="t">
            <a:spAutoFit/>
          </a:bodyPr>
          <a:lstStyle/>
          <a:p>
            <a:pPr>
              <a:spcBef>
                <a:spcPct val="50000"/>
              </a:spcBef>
              <a:spcAft>
                <a:spcPct val="0"/>
              </a:spcAft>
            </a:pPr>
            <a:r>
              <a:rPr lang="en-GB">
                <a:solidFill>
                  <a:srgbClr val="003088"/>
                </a:solidFill>
              </a:rPr>
              <a:t>Oscillation frequency -&gt; magnitude of the local magnetic field</a:t>
            </a:r>
            <a:br>
              <a:rPr lang="en-GB">
                <a:solidFill>
                  <a:srgbClr val="003088"/>
                </a:solidFill>
              </a:rPr>
            </a:br>
            <a:r>
              <a:rPr lang="en-GB">
                <a:solidFill>
                  <a:srgbClr val="003088"/>
                </a:solidFill>
              </a:rPr>
              <a:t>Damping -&gt; field homogeneity</a:t>
            </a:r>
            <a:endParaRPr lang="en-US"/>
          </a:p>
        </p:txBody>
      </p:sp>
      <p:sp>
        <p:nvSpPr>
          <p:cNvPr id="5" name="TextBox 4">
            <a:extLst>
              <a:ext uri="{FF2B5EF4-FFF2-40B4-BE49-F238E27FC236}">
                <a16:creationId xmlns:a16="http://schemas.microsoft.com/office/drawing/2014/main" id="{474A7BE0-3FBF-D255-AFE1-E67BAA8CC31C}"/>
              </a:ext>
            </a:extLst>
          </p:cNvPr>
          <p:cNvSpPr txBox="1"/>
          <p:nvPr/>
        </p:nvSpPr>
        <p:spPr>
          <a:xfrm>
            <a:off x="4253124" y="6018021"/>
            <a:ext cx="6305511" cy="646331"/>
          </a:xfrm>
          <a:prstGeom prst="rect">
            <a:avLst/>
          </a:prstGeom>
          <a:solidFill>
            <a:schemeClr val="bg1"/>
          </a:solidFill>
          <a:ln w="57150">
            <a:solidFill>
              <a:srgbClr val="FF9D1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088"/>
                </a:solidFill>
                <a:ea typeface="Roboto"/>
                <a:cs typeface="Roboto"/>
              </a:rPr>
              <a:t>Muons </a:t>
            </a:r>
            <a:r>
              <a:rPr lang="en-US" b="1">
                <a:solidFill>
                  <a:srgbClr val="003088"/>
                </a:solidFill>
                <a:ea typeface="Roboto"/>
                <a:cs typeface="Roboto"/>
              </a:rPr>
              <a:t>stop</a:t>
            </a:r>
            <a:r>
              <a:rPr lang="en-US">
                <a:solidFill>
                  <a:srgbClr val="003088"/>
                </a:solidFill>
                <a:ea typeface="Roboto"/>
                <a:cs typeface="Roboto"/>
              </a:rPr>
              <a:t> in materials at a depth determined by their incident energy and the density of the material. </a:t>
            </a:r>
          </a:p>
        </p:txBody>
      </p:sp>
    </p:spTree>
    <p:extLst>
      <p:ext uri="{BB962C8B-B14F-4D97-AF65-F5344CB8AC3E}">
        <p14:creationId xmlns:p14="http://schemas.microsoft.com/office/powerpoint/2010/main" val="48402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animBg="1"/>
      <p:bldP spid="24" grpId="0" animBg="1"/>
      <p:bldP spid="28" grpId="0"/>
      <p:bldP spid="1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220476"/>
            <a:ext cx="10507625" cy="574675"/>
          </a:xfrm>
        </p:spPr>
        <p:txBody>
          <a:bodyPr/>
          <a:lstStyle/>
          <a:p>
            <a:r>
              <a:rPr lang="en-US">
                <a:cs typeface="Arial"/>
              </a:rPr>
              <a:t>Low energy muons applied to superconducting proximity systems</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495E18A-22AA-D436-4CA8-93F2C25A3817}"/>
              </a:ext>
            </a:extLst>
          </p:cNvPr>
          <p:cNvSpPr>
            <a:spLocks noChangeArrowheads="1"/>
          </p:cNvSpPr>
          <p:nvPr/>
        </p:nvSpPr>
        <p:spPr bwMode="auto">
          <a:xfrm>
            <a:off x="343970" y="1322436"/>
            <a:ext cx="5633318" cy="646331"/>
          </a:xfrm>
          <a:prstGeom prst="rect">
            <a:avLst/>
          </a:prstGeom>
          <a:noFill/>
          <a:ln>
            <a:no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003088"/>
                </a:solidFill>
              </a:rPr>
              <a:t>Depth of implantation </a:t>
            </a:r>
            <a:r>
              <a:rPr lang="en-US">
                <a:solidFill>
                  <a:srgbClr val="003088"/>
                </a:solidFill>
              </a:rPr>
              <a:t>controlled </a:t>
            </a:r>
            <a:r>
              <a:rPr lang="en-US" i="1">
                <a:solidFill>
                  <a:srgbClr val="003088"/>
                </a:solidFill>
              </a:rPr>
              <a:t>via</a:t>
            </a:r>
            <a:r>
              <a:rPr lang="en-US">
                <a:solidFill>
                  <a:srgbClr val="003088"/>
                </a:solidFill>
              </a:rPr>
              <a:t> selection of the momentum of the incoming muons</a:t>
            </a:r>
            <a:endParaRPr lang="en-US">
              <a:solidFill>
                <a:srgbClr val="003088"/>
              </a:solidFill>
              <a:ea typeface="Roboto"/>
              <a:cs typeface="Roboto"/>
            </a:endParaRPr>
          </a:p>
        </p:txBody>
      </p:sp>
      <p:sp>
        <p:nvSpPr>
          <p:cNvPr id="4" name="Rectangle 3">
            <a:extLst>
              <a:ext uri="{FF2B5EF4-FFF2-40B4-BE49-F238E27FC236}">
                <a16:creationId xmlns:a16="http://schemas.microsoft.com/office/drawing/2014/main" id="{30EF1B76-B0FB-144E-D9B4-A74A7E8AEDFC}"/>
              </a:ext>
            </a:extLst>
          </p:cNvPr>
          <p:cNvSpPr>
            <a:spLocks noChangeArrowheads="1"/>
          </p:cNvSpPr>
          <p:nvPr/>
        </p:nvSpPr>
        <p:spPr bwMode="auto">
          <a:xfrm>
            <a:off x="1535153" y="6001750"/>
            <a:ext cx="3921844" cy="646331"/>
          </a:xfrm>
          <a:prstGeom prst="rect">
            <a:avLst/>
          </a:prstGeom>
          <a:noFill/>
          <a:ln>
            <a:no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003088"/>
                </a:solidFill>
              </a:rPr>
              <a:t>Sample local flux density B(x)  as a function of depth </a:t>
            </a:r>
            <a:endParaRPr lang="en-US">
              <a:solidFill>
                <a:srgbClr val="000000"/>
              </a:solidFill>
              <a:ea typeface="Roboto"/>
              <a:cs typeface="Roboto"/>
            </a:endParaRPr>
          </a:p>
        </p:txBody>
      </p:sp>
      <p:sp>
        <p:nvSpPr>
          <p:cNvPr id="26" name="Arrow: Right 25">
            <a:extLst>
              <a:ext uri="{FF2B5EF4-FFF2-40B4-BE49-F238E27FC236}">
                <a16:creationId xmlns:a16="http://schemas.microsoft.com/office/drawing/2014/main" id="{F0C194A8-D027-FAB0-16BA-50094948B0A1}"/>
              </a:ext>
            </a:extLst>
          </p:cNvPr>
          <p:cNvSpPr/>
          <p:nvPr/>
        </p:nvSpPr>
        <p:spPr>
          <a:xfrm>
            <a:off x="442554" y="6180505"/>
            <a:ext cx="734457" cy="293783"/>
          </a:xfrm>
          <a:prstGeom prst="rightArrow">
            <a:avLst/>
          </a:prstGeom>
          <a:solidFill>
            <a:srgbClr val="FF9D1B"/>
          </a:solidFill>
          <a:ln>
            <a:solidFill>
              <a:srgbClr val="FF9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9D1B"/>
              </a:solidFill>
              <a:highlight>
                <a:srgbClr val="FFFF00"/>
              </a:highlight>
              <a:ea typeface="Roboto"/>
              <a:cs typeface="Roboto"/>
            </a:endParaRPr>
          </a:p>
        </p:txBody>
      </p:sp>
      <p:grpSp>
        <p:nvGrpSpPr>
          <p:cNvPr id="29" name="Group 28">
            <a:extLst>
              <a:ext uri="{FF2B5EF4-FFF2-40B4-BE49-F238E27FC236}">
                <a16:creationId xmlns:a16="http://schemas.microsoft.com/office/drawing/2014/main" id="{2307FE02-B0EE-1932-D842-95CAAD05137C}"/>
              </a:ext>
            </a:extLst>
          </p:cNvPr>
          <p:cNvGrpSpPr/>
          <p:nvPr/>
        </p:nvGrpSpPr>
        <p:grpSpPr>
          <a:xfrm>
            <a:off x="103737" y="2472942"/>
            <a:ext cx="6773096" cy="2871004"/>
            <a:chOff x="48653" y="2509665"/>
            <a:chExt cx="6773096" cy="2871004"/>
          </a:xfrm>
        </p:grpSpPr>
        <p:grpSp>
          <p:nvGrpSpPr>
            <p:cNvPr id="5" name="Group 4">
              <a:extLst>
                <a:ext uri="{FF2B5EF4-FFF2-40B4-BE49-F238E27FC236}">
                  <a16:creationId xmlns:a16="http://schemas.microsoft.com/office/drawing/2014/main" id="{D1665958-4A86-2F9B-CF8A-581568C97179}"/>
                </a:ext>
              </a:extLst>
            </p:cNvPr>
            <p:cNvGrpSpPr/>
            <p:nvPr/>
          </p:nvGrpSpPr>
          <p:grpSpPr>
            <a:xfrm>
              <a:off x="278641" y="3129895"/>
              <a:ext cx="6543108" cy="1692044"/>
              <a:chOff x="689215" y="2658395"/>
              <a:chExt cx="9127371" cy="2486121"/>
            </a:xfrm>
          </p:grpSpPr>
          <p:pic>
            <p:nvPicPr>
              <p:cNvPr id="17" name="Picture 16">
                <a:extLst>
                  <a:ext uri="{FF2B5EF4-FFF2-40B4-BE49-F238E27FC236}">
                    <a16:creationId xmlns:a16="http://schemas.microsoft.com/office/drawing/2014/main" id="{9F5FFA10-5D36-8340-405F-EEA85E8B9D3A}"/>
                  </a:ext>
                </a:extLst>
              </p:cNvPr>
              <p:cNvPicPr>
                <a:picLocks noChangeAspect="1"/>
              </p:cNvPicPr>
              <p:nvPr/>
            </p:nvPicPr>
            <p:blipFill>
              <a:blip r:embed="rId2"/>
              <a:stretch>
                <a:fillRect/>
              </a:stretch>
            </p:blipFill>
            <p:spPr>
              <a:xfrm>
                <a:off x="689215" y="2658395"/>
                <a:ext cx="9127371" cy="2486121"/>
              </a:xfrm>
              <a:prstGeom prst="rect">
                <a:avLst/>
              </a:prstGeom>
            </p:spPr>
          </p:pic>
          <p:sp>
            <p:nvSpPr>
              <p:cNvPr id="18" name="Rectangle 17">
                <a:extLst>
                  <a:ext uri="{FF2B5EF4-FFF2-40B4-BE49-F238E27FC236}">
                    <a16:creationId xmlns:a16="http://schemas.microsoft.com/office/drawing/2014/main" id="{58F0095A-CC06-2069-8253-8D928317EF59}"/>
                  </a:ext>
                </a:extLst>
              </p:cNvPr>
              <p:cNvSpPr/>
              <p:nvPr/>
            </p:nvSpPr>
            <p:spPr>
              <a:xfrm>
                <a:off x="4795701" y="2658395"/>
                <a:ext cx="914400" cy="2876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 name="Rectangle 6">
              <a:extLst>
                <a:ext uri="{FF2B5EF4-FFF2-40B4-BE49-F238E27FC236}">
                  <a16:creationId xmlns:a16="http://schemas.microsoft.com/office/drawing/2014/main" id="{1B6FF237-E8D6-1AD5-27C7-AE773F75784E}"/>
                </a:ext>
              </a:extLst>
            </p:cNvPr>
            <p:cNvSpPr/>
            <p:nvPr/>
          </p:nvSpPr>
          <p:spPr>
            <a:xfrm>
              <a:off x="1176884" y="2836429"/>
              <a:ext cx="1822058" cy="607294"/>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Layer 1</a:t>
              </a:r>
              <a:endParaRPr lang="en-US" sz="1600">
                <a:solidFill>
                  <a:schemeClr val="tx1"/>
                </a:solidFill>
                <a:ea typeface="Roboto"/>
                <a:cs typeface="Roboto"/>
              </a:endParaRPr>
            </a:p>
          </p:txBody>
        </p:sp>
        <p:sp>
          <p:nvSpPr>
            <p:cNvPr id="8" name="Rectangle 7">
              <a:extLst>
                <a:ext uri="{FF2B5EF4-FFF2-40B4-BE49-F238E27FC236}">
                  <a16:creationId xmlns:a16="http://schemas.microsoft.com/office/drawing/2014/main" id="{B5090A48-4926-7F21-5F06-0EEF800E7A71}"/>
                </a:ext>
              </a:extLst>
            </p:cNvPr>
            <p:cNvSpPr/>
            <p:nvPr/>
          </p:nvSpPr>
          <p:spPr>
            <a:xfrm>
              <a:off x="2869627" y="2837547"/>
              <a:ext cx="3299834" cy="616796"/>
            </a:xfrm>
            <a:prstGeom prst="rect">
              <a:avLst/>
            </a:prstGeom>
            <a:solidFill>
              <a:srgbClr val="35BAF9"/>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Layer 2</a:t>
              </a:r>
              <a:endParaRPr lang="en-US" sz="1600">
                <a:solidFill>
                  <a:schemeClr val="tx1"/>
                </a:solidFill>
                <a:ea typeface="Roboto"/>
                <a:cs typeface="Roboto"/>
              </a:endParaRPr>
            </a:p>
          </p:txBody>
        </p:sp>
        <p:sp>
          <p:nvSpPr>
            <p:cNvPr id="9" name="Rectangle 8">
              <a:extLst>
                <a:ext uri="{FF2B5EF4-FFF2-40B4-BE49-F238E27FC236}">
                  <a16:creationId xmlns:a16="http://schemas.microsoft.com/office/drawing/2014/main" id="{FDF5B384-A224-A797-5595-12EE8E3FF9A2}"/>
                </a:ext>
              </a:extLst>
            </p:cNvPr>
            <p:cNvSpPr/>
            <p:nvPr/>
          </p:nvSpPr>
          <p:spPr>
            <a:xfrm>
              <a:off x="2047687" y="4627111"/>
              <a:ext cx="266813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Implantation depth</a:t>
              </a:r>
              <a:endParaRPr lang="en-US" sz="1600">
                <a:ea typeface="Roboto"/>
                <a:cs typeface="Roboto"/>
              </a:endParaRPr>
            </a:p>
          </p:txBody>
        </p:sp>
        <p:sp>
          <p:nvSpPr>
            <p:cNvPr id="10" name="Rectangle 9">
              <a:extLst>
                <a:ext uri="{FF2B5EF4-FFF2-40B4-BE49-F238E27FC236}">
                  <a16:creationId xmlns:a16="http://schemas.microsoft.com/office/drawing/2014/main" id="{336B6A9C-71CB-9C8A-0989-AF3D27A71D8F}"/>
                </a:ext>
              </a:extLst>
            </p:cNvPr>
            <p:cNvSpPr/>
            <p:nvPr/>
          </p:nvSpPr>
          <p:spPr>
            <a:xfrm rot="16200000">
              <a:off x="332221" y="3911796"/>
              <a:ext cx="1224946" cy="3048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3088"/>
                  </a:solidFill>
                </a:rPr>
                <a:t>Stopping distribution</a:t>
              </a:r>
              <a:endParaRPr lang="en-US" sz="1400">
                <a:solidFill>
                  <a:srgbClr val="003088"/>
                </a:solidFill>
                <a:ea typeface="Roboto"/>
                <a:cs typeface="Roboto"/>
              </a:endParaRPr>
            </a:p>
          </p:txBody>
        </p:sp>
        <p:cxnSp>
          <p:nvCxnSpPr>
            <p:cNvPr id="11" name="Straight Connector 10">
              <a:extLst>
                <a:ext uri="{FF2B5EF4-FFF2-40B4-BE49-F238E27FC236}">
                  <a16:creationId xmlns:a16="http://schemas.microsoft.com/office/drawing/2014/main" id="{8F3621A4-7396-315E-5F1D-40D85478BC5E}"/>
                </a:ext>
              </a:extLst>
            </p:cNvPr>
            <p:cNvCxnSpPr>
              <a:cxnSpLocks/>
            </p:cNvCxnSpPr>
            <p:nvPr/>
          </p:nvCxnSpPr>
          <p:spPr>
            <a:xfrm>
              <a:off x="1987835" y="3573317"/>
              <a:ext cx="0" cy="1729186"/>
            </a:xfrm>
            <a:prstGeom prst="line">
              <a:avLst/>
            </a:prstGeom>
            <a:ln w="28575">
              <a:solidFill>
                <a:srgbClr val="FF9D1B"/>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94DC871-CEE2-7A92-7BD4-858E87D0F8B5}"/>
                </a:ext>
              </a:extLst>
            </p:cNvPr>
            <p:cNvCxnSpPr>
              <a:cxnSpLocks/>
            </p:cNvCxnSpPr>
            <p:nvPr/>
          </p:nvCxnSpPr>
          <p:spPr>
            <a:xfrm>
              <a:off x="4374451" y="4007105"/>
              <a:ext cx="0" cy="1295398"/>
            </a:xfrm>
            <a:prstGeom prst="line">
              <a:avLst/>
            </a:prstGeom>
            <a:ln w="28575">
              <a:solidFill>
                <a:srgbClr val="003088"/>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D3504FA5-8380-1170-2B23-4C48C3274735}"/>
                </a:ext>
              </a:extLst>
            </p:cNvPr>
            <p:cNvSpPr/>
            <p:nvPr/>
          </p:nvSpPr>
          <p:spPr>
            <a:xfrm>
              <a:off x="823653" y="5127171"/>
              <a:ext cx="248434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7keV, &lt;x&gt;=21 nm</a:t>
              </a:r>
              <a:endParaRPr lang="en-US" sz="1600">
                <a:solidFill>
                  <a:srgbClr val="003088"/>
                </a:solidFill>
                <a:ea typeface="Roboto"/>
                <a:cs typeface="Roboto"/>
              </a:endParaRPr>
            </a:p>
          </p:txBody>
        </p:sp>
        <p:sp>
          <p:nvSpPr>
            <p:cNvPr id="14" name="Rectangle 13">
              <a:extLst>
                <a:ext uri="{FF2B5EF4-FFF2-40B4-BE49-F238E27FC236}">
                  <a16:creationId xmlns:a16="http://schemas.microsoft.com/office/drawing/2014/main" id="{D9D9FBE1-5EE5-8006-7419-B05F4ADCB9D2}"/>
                </a:ext>
              </a:extLst>
            </p:cNvPr>
            <p:cNvSpPr/>
            <p:nvPr/>
          </p:nvSpPr>
          <p:spPr>
            <a:xfrm>
              <a:off x="3224979" y="5129303"/>
              <a:ext cx="248434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27keV, &lt;x&gt;=82 nm</a:t>
              </a:r>
              <a:endParaRPr lang="en-US" sz="1600">
                <a:solidFill>
                  <a:srgbClr val="003088"/>
                </a:solidFill>
                <a:ea typeface="Roboto"/>
                <a:cs typeface="Roboto"/>
              </a:endParaRPr>
            </a:p>
          </p:txBody>
        </p:sp>
        <p:cxnSp>
          <p:nvCxnSpPr>
            <p:cNvPr id="15" name="Straight Connector 14">
              <a:extLst>
                <a:ext uri="{FF2B5EF4-FFF2-40B4-BE49-F238E27FC236}">
                  <a16:creationId xmlns:a16="http://schemas.microsoft.com/office/drawing/2014/main" id="{37948288-BC1F-2693-C927-15931969533E}"/>
                </a:ext>
              </a:extLst>
            </p:cNvPr>
            <p:cNvCxnSpPr>
              <a:cxnSpLocks/>
            </p:cNvCxnSpPr>
            <p:nvPr/>
          </p:nvCxnSpPr>
          <p:spPr>
            <a:xfrm>
              <a:off x="1384667" y="4054696"/>
              <a:ext cx="1002398" cy="0"/>
            </a:xfrm>
            <a:prstGeom prst="line">
              <a:avLst/>
            </a:prstGeom>
            <a:ln w="28575">
              <a:solidFill>
                <a:srgbClr val="FF9D1B"/>
              </a:solidFill>
              <a:headEnd type="triangle" w="med" len="med"/>
              <a:tailEnd type="triangle" w="med" len="med"/>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5D0E2C9-4433-5E24-D2D2-1E81EDD89E71}"/>
                </a:ext>
              </a:extLst>
            </p:cNvPr>
            <p:cNvCxnSpPr>
              <a:cxnSpLocks/>
            </p:cNvCxnSpPr>
            <p:nvPr/>
          </p:nvCxnSpPr>
          <p:spPr>
            <a:xfrm>
              <a:off x="3192910" y="4273904"/>
              <a:ext cx="1653980" cy="0"/>
            </a:xfrm>
            <a:prstGeom prst="line">
              <a:avLst/>
            </a:prstGeom>
            <a:ln w="28575">
              <a:solidFill>
                <a:srgbClr val="003088"/>
              </a:solidFill>
              <a:headEnd type="triangle" w="med" len="med"/>
              <a:tailEnd type="triangle" w="med" len="med"/>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BBC5206B-24AC-F26C-D968-083A58928393}"/>
                </a:ext>
              </a:extLst>
            </p:cNvPr>
            <p:cNvSpPr/>
            <p:nvPr/>
          </p:nvSpPr>
          <p:spPr>
            <a:xfrm>
              <a:off x="3763908" y="3527226"/>
              <a:ext cx="1606897" cy="253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52BF6D6-C582-82CA-FD0B-28F10F0ABA78}"/>
                </a:ext>
              </a:extLst>
            </p:cNvPr>
            <p:cNvSpPr/>
            <p:nvPr/>
          </p:nvSpPr>
          <p:spPr>
            <a:xfrm>
              <a:off x="48653" y="2509665"/>
              <a:ext cx="904555" cy="2950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7EC37E"/>
                  </a:solidFill>
                </a:rPr>
                <a:t>Muons</a:t>
              </a:r>
              <a:endParaRPr lang="en-US" b="1">
                <a:solidFill>
                  <a:srgbClr val="7EC37E"/>
                </a:solidFill>
                <a:ea typeface="Roboto"/>
                <a:cs typeface="Roboto"/>
              </a:endParaRPr>
            </a:p>
          </p:txBody>
        </p:sp>
        <p:cxnSp>
          <p:nvCxnSpPr>
            <p:cNvPr id="21" name="Straight Arrow Connector 20">
              <a:extLst>
                <a:ext uri="{FF2B5EF4-FFF2-40B4-BE49-F238E27FC236}">
                  <a16:creationId xmlns:a16="http://schemas.microsoft.com/office/drawing/2014/main" id="{6F4648A2-F293-C8EE-7F68-6DC0FC3B81BD}"/>
                </a:ext>
              </a:extLst>
            </p:cNvPr>
            <p:cNvCxnSpPr>
              <a:cxnSpLocks/>
            </p:cNvCxnSpPr>
            <p:nvPr/>
          </p:nvCxnSpPr>
          <p:spPr>
            <a:xfrm>
              <a:off x="191332" y="2948961"/>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8C74B0E-839E-5D76-3E6E-F06655C59D94}"/>
                </a:ext>
              </a:extLst>
            </p:cNvPr>
            <p:cNvCxnSpPr>
              <a:cxnSpLocks/>
            </p:cNvCxnSpPr>
            <p:nvPr/>
          </p:nvCxnSpPr>
          <p:spPr>
            <a:xfrm>
              <a:off x="191332" y="3136723"/>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57C37BC-B805-0081-FC39-32B22A983F90}"/>
                </a:ext>
              </a:extLst>
            </p:cNvPr>
            <p:cNvCxnSpPr>
              <a:cxnSpLocks/>
            </p:cNvCxnSpPr>
            <p:nvPr/>
          </p:nvCxnSpPr>
          <p:spPr>
            <a:xfrm>
              <a:off x="191332" y="3324484"/>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1E90EE48-FD99-686A-4692-61039C466DAD}"/>
                </a:ext>
              </a:extLst>
            </p:cNvPr>
            <p:cNvSpPr/>
            <p:nvPr/>
          </p:nvSpPr>
          <p:spPr>
            <a:xfrm flipH="1">
              <a:off x="996756" y="2782837"/>
              <a:ext cx="191219" cy="730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FF9F496-7483-E5FB-FC65-54DA24E48696}"/>
                </a:ext>
              </a:extLst>
            </p:cNvPr>
            <p:cNvSpPr/>
            <p:nvPr/>
          </p:nvSpPr>
          <p:spPr>
            <a:xfrm flipH="1">
              <a:off x="6143470" y="2806707"/>
              <a:ext cx="191219" cy="730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65A8DCA2-D9BC-98F1-6680-3238107E3DA3}"/>
              </a:ext>
            </a:extLst>
          </p:cNvPr>
          <p:cNvSpPr/>
          <p:nvPr/>
        </p:nvSpPr>
        <p:spPr>
          <a:xfrm>
            <a:off x="7631218" y="1407631"/>
            <a:ext cx="300244" cy="240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3350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220476"/>
            <a:ext cx="10507625" cy="574675"/>
          </a:xfrm>
        </p:spPr>
        <p:txBody>
          <a:bodyPr/>
          <a:lstStyle/>
          <a:p>
            <a:r>
              <a:rPr lang="en-US">
                <a:cs typeface="Arial"/>
              </a:rPr>
              <a:t>Low energy muons applied to superconducting proximity systems</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495E18A-22AA-D436-4CA8-93F2C25A3817}"/>
              </a:ext>
            </a:extLst>
          </p:cNvPr>
          <p:cNvSpPr>
            <a:spLocks noChangeArrowheads="1"/>
          </p:cNvSpPr>
          <p:nvPr/>
        </p:nvSpPr>
        <p:spPr bwMode="auto">
          <a:xfrm>
            <a:off x="343970" y="1322436"/>
            <a:ext cx="5633318" cy="646331"/>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1508CC"/>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003088"/>
                </a:solidFill>
              </a:rPr>
              <a:t>Depth of implantation </a:t>
            </a:r>
            <a:r>
              <a:rPr lang="en-US">
                <a:solidFill>
                  <a:srgbClr val="003088"/>
                </a:solidFill>
              </a:rPr>
              <a:t>controlled </a:t>
            </a:r>
            <a:r>
              <a:rPr lang="en-US" i="1">
                <a:solidFill>
                  <a:srgbClr val="003088"/>
                </a:solidFill>
              </a:rPr>
              <a:t>via</a:t>
            </a:r>
            <a:r>
              <a:rPr lang="en-US">
                <a:solidFill>
                  <a:srgbClr val="003088"/>
                </a:solidFill>
              </a:rPr>
              <a:t> selection of the momentum of the incoming muons</a:t>
            </a:r>
            <a:endParaRPr lang="en-US">
              <a:solidFill>
                <a:srgbClr val="003088"/>
              </a:solidFill>
              <a:ea typeface="Roboto"/>
              <a:cs typeface="Roboto"/>
            </a:endParaRPr>
          </a:p>
        </p:txBody>
      </p:sp>
      <p:sp>
        <p:nvSpPr>
          <p:cNvPr id="4" name="Rectangle 3">
            <a:extLst>
              <a:ext uri="{FF2B5EF4-FFF2-40B4-BE49-F238E27FC236}">
                <a16:creationId xmlns:a16="http://schemas.microsoft.com/office/drawing/2014/main" id="{30EF1B76-B0FB-144E-D9B4-A74A7E8AEDFC}"/>
              </a:ext>
            </a:extLst>
          </p:cNvPr>
          <p:cNvSpPr>
            <a:spLocks noChangeArrowheads="1"/>
          </p:cNvSpPr>
          <p:nvPr/>
        </p:nvSpPr>
        <p:spPr bwMode="auto">
          <a:xfrm>
            <a:off x="1535153" y="6001750"/>
            <a:ext cx="3921844" cy="646331"/>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1508CC"/>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003088"/>
                </a:solidFill>
              </a:rPr>
              <a:t>Sample local flux density B(x)  as a function of depth </a:t>
            </a:r>
            <a:endParaRPr lang="en-US">
              <a:solidFill>
                <a:srgbClr val="000000"/>
              </a:solidFill>
              <a:ea typeface="Roboto"/>
              <a:cs typeface="Roboto"/>
            </a:endParaRPr>
          </a:p>
        </p:txBody>
      </p:sp>
      <p:sp>
        <p:nvSpPr>
          <p:cNvPr id="26" name="Arrow: Right 25">
            <a:extLst>
              <a:ext uri="{FF2B5EF4-FFF2-40B4-BE49-F238E27FC236}">
                <a16:creationId xmlns:a16="http://schemas.microsoft.com/office/drawing/2014/main" id="{F0C194A8-D027-FAB0-16BA-50094948B0A1}"/>
              </a:ext>
            </a:extLst>
          </p:cNvPr>
          <p:cNvSpPr/>
          <p:nvPr/>
        </p:nvSpPr>
        <p:spPr>
          <a:xfrm>
            <a:off x="442554" y="6180505"/>
            <a:ext cx="734457" cy="293783"/>
          </a:xfrm>
          <a:prstGeom prst="rightArrow">
            <a:avLst/>
          </a:prstGeom>
          <a:solidFill>
            <a:srgbClr val="FF9D1B"/>
          </a:solidFill>
          <a:ln>
            <a:solidFill>
              <a:srgbClr val="FF9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9D1B"/>
              </a:solidFill>
              <a:highlight>
                <a:srgbClr val="FFFF00"/>
              </a:highlight>
              <a:ea typeface="Roboto"/>
              <a:cs typeface="Roboto"/>
            </a:endParaRPr>
          </a:p>
        </p:txBody>
      </p:sp>
      <p:grpSp>
        <p:nvGrpSpPr>
          <p:cNvPr id="29" name="Group 28">
            <a:extLst>
              <a:ext uri="{FF2B5EF4-FFF2-40B4-BE49-F238E27FC236}">
                <a16:creationId xmlns:a16="http://schemas.microsoft.com/office/drawing/2014/main" id="{2307FE02-B0EE-1932-D842-95CAAD05137C}"/>
              </a:ext>
            </a:extLst>
          </p:cNvPr>
          <p:cNvGrpSpPr/>
          <p:nvPr/>
        </p:nvGrpSpPr>
        <p:grpSpPr>
          <a:xfrm>
            <a:off x="103737" y="2472942"/>
            <a:ext cx="6773096" cy="2871004"/>
            <a:chOff x="48653" y="2509665"/>
            <a:chExt cx="6773096" cy="2871004"/>
          </a:xfrm>
        </p:grpSpPr>
        <p:grpSp>
          <p:nvGrpSpPr>
            <p:cNvPr id="5" name="Group 4">
              <a:extLst>
                <a:ext uri="{FF2B5EF4-FFF2-40B4-BE49-F238E27FC236}">
                  <a16:creationId xmlns:a16="http://schemas.microsoft.com/office/drawing/2014/main" id="{D1665958-4A86-2F9B-CF8A-581568C97179}"/>
                </a:ext>
              </a:extLst>
            </p:cNvPr>
            <p:cNvGrpSpPr/>
            <p:nvPr/>
          </p:nvGrpSpPr>
          <p:grpSpPr>
            <a:xfrm>
              <a:off x="278641" y="3129895"/>
              <a:ext cx="6543108" cy="1692044"/>
              <a:chOff x="689215" y="2658395"/>
              <a:chExt cx="9127371" cy="2486121"/>
            </a:xfrm>
          </p:grpSpPr>
          <p:pic>
            <p:nvPicPr>
              <p:cNvPr id="17" name="Picture 16">
                <a:extLst>
                  <a:ext uri="{FF2B5EF4-FFF2-40B4-BE49-F238E27FC236}">
                    <a16:creationId xmlns:a16="http://schemas.microsoft.com/office/drawing/2014/main" id="{9F5FFA10-5D36-8340-405F-EEA85E8B9D3A}"/>
                  </a:ext>
                </a:extLst>
              </p:cNvPr>
              <p:cNvPicPr>
                <a:picLocks noChangeAspect="1"/>
              </p:cNvPicPr>
              <p:nvPr/>
            </p:nvPicPr>
            <p:blipFill>
              <a:blip r:embed="rId2"/>
              <a:stretch>
                <a:fillRect/>
              </a:stretch>
            </p:blipFill>
            <p:spPr>
              <a:xfrm>
                <a:off x="689215" y="2658395"/>
                <a:ext cx="9127371" cy="2486121"/>
              </a:xfrm>
              <a:prstGeom prst="rect">
                <a:avLst/>
              </a:prstGeom>
            </p:spPr>
          </p:pic>
          <p:sp>
            <p:nvSpPr>
              <p:cNvPr id="18" name="Rectangle 17">
                <a:extLst>
                  <a:ext uri="{FF2B5EF4-FFF2-40B4-BE49-F238E27FC236}">
                    <a16:creationId xmlns:a16="http://schemas.microsoft.com/office/drawing/2014/main" id="{58F0095A-CC06-2069-8253-8D928317EF59}"/>
                  </a:ext>
                </a:extLst>
              </p:cNvPr>
              <p:cNvSpPr/>
              <p:nvPr/>
            </p:nvSpPr>
            <p:spPr>
              <a:xfrm>
                <a:off x="4795701" y="2658395"/>
                <a:ext cx="914400" cy="2876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 name="Rectangle 6">
              <a:extLst>
                <a:ext uri="{FF2B5EF4-FFF2-40B4-BE49-F238E27FC236}">
                  <a16:creationId xmlns:a16="http://schemas.microsoft.com/office/drawing/2014/main" id="{1B6FF237-E8D6-1AD5-27C7-AE773F75784E}"/>
                </a:ext>
              </a:extLst>
            </p:cNvPr>
            <p:cNvSpPr/>
            <p:nvPr/>
          </p:nvSpPr>
          <p:spPr>
            <a:xfrm>
              <a:off x="1176884" y="2836429"/>
              <a:ext cx="1822058" cy="607294"/>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Layer 1</a:t>
              </a:r>
              <a:endParaRPr lang="en-US" sz="1600">
                <a:solidFill>
                  <a:schemeClr val="tx1"/>
                </a:solidFill>
                <a:ea typeface="Roboto"/>
                <a:cs typeface="Roboto"/>
              </a:endParaRPr>
            </a:p>
          </p:txBody>
        </p:sp>
        <p:sp>
          <p:nvSpPr>
            <p:cNvPr id="8" name="Rectangle 7">
              <a:extLst>
                <a:ext uri="{FF2B5EF4-FFF2-40B4-BE49-F238E27FC236}">
                  <a16:creationId xmlns:a16="http://schemas.microsoft.com/office/drawing/2014/main" id="{B5090A48-4926-7F21-5F06-0EEF800E7A71}"/>
                </a:ext>
              </a:extLst>
            </p:cNvPr>
            <p:cNvSpPr/>
            <p:nvPr/>
          </p:nvSpPr>
          <p:spPr>
            <a:xfrm>
              <a:off x="2869627" y="2837547"/>
              <a:ext cx="3299834" cy="616796"/>
            </a:xfrm>
            <a:prstGeom prst="rect">
              <a:avLst/>
            </a:prstGeom>
            <a:solidFill>
              <a:srgbClr val="35BAF9"/>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Layer 2</a:t>
              </a:r>
              <a:endParaRPr lang="en-US" sz="1600">
                <a:solidFill>
                  <a:schemeClr val="tx1"/>
                </a:solidFill>
                <a:ea typeface="Roboto"/>
                <a:cs typeface="Roboto"/>
              </a:endParaRPr>
            </a:p>
          </p:txBody>
        </p:sp>
        <p:sp>
          <p:nvSpPr>
            <p:cNvPr id="9" name="Rectangle 8">
              <a:extLst>
                <a:ext uri="{FF2B5EF4-FFF2-40B4-BE49-F238E27FC236}">
                  <a16:creationId xmlns:a16="http://schemas.microsoft.com/office/drawing/2014/main" id="{FDF5B384-A224-A797-5595-12EE8E3FF9A2}"/>
                </a:ext>
              </a:extLst>
            </p:cNvPr>
            <p:cNvSpPr/>
            <p:nvPr/>
          </p:nvSpPr>
          <p:spPr>
            <a:xfrm>
              <a:off x="2047687" y="4627111"/>
              <a:ext cx="266813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Implantation depth</a:t>
              </a:r>
              <a:endParaRPr lang="en-US" sz="1600">
                <a:ea typeface="Roboto"/>
                <a:cs typeface="Roboto"/>
              </a:endParaRPr>
            </a:p>
          </p:txBody>
        </p:sp>
        <p:sp>
          <p:nvSpPr>
            <p:cNvPr id="10" name="Rectangle 9">
              <a:extLst>
                <a:ext uri="{FF2B5EF4-FFF2-40B4-BE49-F238E27FC236}">
                  <a16:creationId xmlns:a16="http://schemas.microsoft.com/office/drawing/2014/main" id="{336B6A9C-71CB-9C8A-0989-AF3D27A71D8F}"/>
                </a:ext>
              </a:extLst>
            </p:cNvPr>
            <p:cNvSpPr/>
            <p:nvPr/>
          </p:nvSpPr>
          <p:spPr>
            <a:xfrm rot="16200000">
              <a:off x="332221" y="3911796"/>
              <a:ext cx="1224946" cy="3048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3088"/>
                  </a:solidFill>
                </a:rPr>
                <a:t>Stopping distribution</a:t>
              </a:r>
              <a:endParaRPr lang="en-US" sz="1400">
                <a:solidFill>
                  <a:srgbClr val="003088"/>
                </a:solidFill>
                <a:ea typeface="Roboto"/>
                <a:cs typeface="Roboto"/>
              </a:endParaRPr>
            </a:p>
          </p:txBody>
        </p:sp>
        <p:cxnSp>
          <p:nvCxnSpPr>
            <p:cNvPr id="11" name="Straight Connector 10">
              <a:extLst>
                <a:ext uri="{FF2B5EF4-FFF2-40B4-BE49-F238E27FC236}">
                  <a16:creationId xmlns:a16="http://schemas.microsoft.com/office/drawing/2014/main" id="{8F3621A4-7396-315E-5F1D-40D85478BC5E}"/>
                </a:ext>
              </a:extLst>
            </p:cNvPr>
            <p:cNvCxnSpPr>
              <a:cxnSpLocks/>
            </p:cNvCxnSpPr>
            <p:nvPr/>
          </p:nvCxnSpPr>
          <p:spPr>
            <a:xfrm>
              <a:off x="1987835" y="3573317"/>
              <a:ext cx="0" cy="1729186"/>
            </a:xfrm>
            <a:prstGeom prst="line">
              <a:avLst/>
            </a:prstGeom>
            <a:ln w="28575">
              <a:solidFill>
                <a:srgbClr val="FF9D1B"/>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94DC871-CEE2-7A92-7BD4-858E87D0F8B5}"/>
                </a:ext>
              </a:extLst>
            </p:cNvPr>
            <p:cNvCxnSpPr>
              <a:cxnSpLocks/>
            </p:cNvCxnSpPr>
            <p:nvPr/>
          </p:nvCxnSpPr>
          <p:spPr>
            <a:xfrm>
              <a:off x="4374451" y="4007105"/>
              <a:ext cx="0" cy="1295398"/>
            </a:xfrm>
            <a:prstGeom prst="line">
              <a:avLst/>
            </a:prstGeom>
            <a:ln w="28575">
              <a:solidFill>
                <a:srgbClr val="003088"/>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D3504FA5-8380-1170-2B23-4C48C3274735}"/>
                </a:ext>
              </a:extLst>
            </p:cNvPr>
            <p:cNvSpPr/>
            <p:nvPr/>
          </p:nvSpPr>
          <p:spPr>
            <a:xfrm>
              <a:off x="823653" y="5127171"/>
              <a:ext cx="248434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7keV, &lt;x&gt;=21 nm</a:t>
              </a:r>
              <a:endParaRPr lang="en-US" sz="1600">
                <a:solidFill>
                  <a:srgbClr val="003088"/>
                </a:solidFill>
                <a:ea typeface="Roboto"/>
                <a:cs typeface="Roboto"/>
              </a:endParaRPr>
            </a:p>
          </p:txBody>
        </p:sp>
        <p:sp>
          <p:nvSpPr>
            <p:cNvPr id="14" name="Rectangle 13">
              <a:extLst>
                <a:ext uri="{FF2B5EF4-FFF2-40B4-BE49-F238E27FC236}">
                  <a16:creationId xmlns:a16="http://schemas.microsoft.com/office/drawing/2014/main" id="{D9D9FBE1-5EE5-8006-7419-B05F4ADCB9D2}"/>
                </a:ext>
              </a:extLst>
            </p:cNvPr>
            <p:cNvSpPr/>
            <p:nvPr/>
          </p:nvSpPr>
          <p:spPr>
            <a:xfrm>
              <a:off x="3224979" y="5129303"/>
              <a:ext cx="248434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27keV, &lt;x&gt;=82 nm</a:t>
              </a:r>
              <a:endParaRPr lang="en-US" sz="1600">
                <a:solidFill>
                  <a:srgbClr val="003088"/>
                </a:solidFill>
                <a:ea typeface="Roboto"/>
                <a:cs typeface="Roboto"/>
              </a:endParaRPr>
            </a:p>
          </p:txBody>
        </p:sp>
        <p:cxnSp>
          <p:nvCxnSpPr>
            <p:cNvPr id="15" name="Straight Connector 14">
              <a:extLst>
                <a:ext uri="{FF2B5EF4-FFF2-40B4-BE49-F238E27FC236}">
                  <a16:creationId xmlns:a16="http://schemas.microsoft.com/office/drawing/2014/main" id="{37948288-BC1F-2693-C927-15931969533E}"/>
                </a:ext>
              </a:extLst>
            </p:cNvPr>
            <p:cNvCxnSpPr>
              <a:cxnSpLocks/>
            </p:cNvCxnSpPr>
            <p:nvPr/>
          </p:nvCxnSpPr>
          <p:spPr>
            <a:xfrm>
              <a:off x="1384667" y="4054696"/>
              <a:ext cx="1002398" cy="0"/>
            </a:xfrm>
            <a:prstGeom prst="line">
              <a:avLst/>
            </a:prstGeom>
            <a:ln w="28575">
              <a:solidFill>
                <a:srgbClr val="FF9D1B"/>
              </a:solidFill>
              <a:headEnd type="triangle" w="med" len="med"/>
              <a:tailEnd type="triangle" w="med" len="med"/>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5D0E2C9-4433-5E24-D2D2-1E81EDD89E71}"/>
                </a:ext>
              </a:extLst>
            </p:cNvPr>
            <p:cNvCxnSpPr>
              <a:cxnSpLocks/>
            </p:cNvCxnSpPr>
            <p:nvPr/>
          </p:nvCxnSpPr>
          <p:spPr>
            <a:xfrm>
              <a:off x="3192910" y="4273904"/>
              <a:ext cx="1653980" cy="0"/>
            </a:xfrm>
            <a:prstGeom prst="line">
              <a:avLst/>
            </a:prstGeom>
            <a:ln w="28575">
              <a:solidFill>
                <a:srgbClr val="003088"/>
              </a:solidFill>
              <a:headEnd type="triangle" w="med" len="med"/>
              <a:tailEnd type="triangle" w="med" len="med"/>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BBC5206B-24AC-F26C-D968-083A58928393}"/>
                </a:ext>
              </a:extLst>
            </p:cNvPr>
            <p:cNvSpPr/>
            <p:nvPr/>
          </p:nvSpPr>
          <p:spPr>
            <a:xfrm>
              <a:off x="3763908" y="3527226"/>
              <a:ext cx="1606897" cy="253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52BF6D6-C582-82CA-FD0B-28F10F0ABA78}"/>
                </a:ext>
              </a:extLst>
            </p:cNvPr>
            <p:cNvSpPr/>
            <p:nvPr/>
          </p:nvSpPr>
          <p:spPr>
            <a:xfrm>
              <a:off x="48653" y="2509665"/>
              <a:ext cx="904555" cy="2950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7EC37E"/>
                  </a:solidFill>
                </a:rPr>
                <a:t>Muons</a:t>
              </a:r>
              <a:endParaRPr lang="en-US" b="1">
                <a:solidFill>
                  <a:srgbClr val="7EC37E"/>
                </a:solidFill>
                <a:ea typeface="Roboto"/>
                <a:cs typeface="Roboto"/>
              </a:endParaRPr>
            </a:p>
          </p:txBody>
        </p:sp>
        <p:cxnSp>
          <p:nvCxnSpPr>
            <p:cNvPr id="21" name="Straight Arrow Connector 20">
              <a:extLst>
                <a:ext uri="{FF2B5EF4-FFF2-40B4-BE49-F238E27FC236}">
                  <a16:creationId xmlns:a16="http://schemas.microsoft.com/office/drawing/2014/main" id="{6F4648A2-F293-C8EE-7F68-6DC0FC3B81BD}"/>
                </a:ext>
              </a:extLst>
            </p:cNvPr>
            <p:cNvCxnSpPr>
              <a:cxnSpLocks/>
            </p:cNvCxnSpPr>
            <p:nvPr/>
          </p:nvCxnSpPr>
          <p:spPr>
            <a:xfrm>
              <a:off x="191332" y="2948961"/>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8C74B0E-839E-5D76-3E6E-F06655C59D94}"/>
                </a:ext>
              </a:extLst>
            </p:cNvPr>
            <p:cNvCxnSpPr>
              <a:cxnSpLocks/>
            </p:cNvCxnSpPr>
            <p:nvPr/>
          </p:nvCxnSpPr>
          <p:spPr>
            <a:xfrm>
              <a:off x="191332" y="3136723"/>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57C37BC-B805-0081-FC39-32B22A983F90}"/>
                </a:ext>
              </a:extLst>
            </p:cNvPr>
            <p:cNvCxnSpPr>
              <a:cxnSpLocks/>
            </p:cNvCxnSpPr>
            <p:nvPr/>
          </p:nvCxnSpPr>
          <p:spPr>
            <a:xfrm>
              <a:off x="191332" y="3324484"/>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1E90EE48-FD99-686A-4692-61039C466DAD}"/>
                </a:ext>
              </a:extLst>
            </p:cNvPr>
            <p:cNvSpPr/>
            <p:nvPr/>
          </p:nvSpPr>
          <p:spPr>
            <a:xfrm flipH="1">
              <a:off x="996756" y="2782837"/>
              <a:ext cx="191219" cy="730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FF9F496-7483-E5FB-FC65-54DA24E48696}"/>
                </a:ext>
              </a:extLst>
            </p:cNvPr>
            <p:cNvSpPr/>
            <p:nvPr/>
          </p:nvSpPr>
          <p:spPr>
            <a:xfrm flipH="1">
              <a:off x="6143470" y="2806707"/>
              <a:ext cx="191219" cy="730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65A8DCA2-D9BC-98F1-6680-3238107E3DA3}"/>
              </a:ext>
            </a:extLst>
          </p:cNvPr>
          <p:cNvSpPr/>
          <p:nvPr/>
        </p:nvSpPr>
        <p:spPr>
          <a:xfrm>
            <a:off x="7631218" y="1407631"/>
            <a:ext cx="300244" cy="240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ectangle 29">
            <a:extLst>
              <a:ext uri="{FF2B5EF4-FFF2-40B4-BE49-F238E27FC236}">
                <a16:creationId xmlns:a16="http://schemas.microsoft.com/office/drawing/2014/main" id="{B25D791C-3900-73FC-99F3-C7B5B20F5D4E}"/>
              </a:ext>
            </a:extLst>
          </p:cNvPr>
          <p:cNvSpPr/>
          <p:nvPr/>
        </p:nvSpPr>
        <p:spPr>
          <a:xfrm>
            <a:off x="6709321" y="3303363"/>
            <a:ext cx="3790767" cy="811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1" name="Picture 30">
            <a:extLst>
              <a:ext uri="{FF2B5EF4-FFF2-40B4-BE49-F238E27FC236}">
                <a16:creationId xmlns:a16="http://schemas.microsoft.com/office/drawing/2014/main" id="{3EA8E987-80B5-DE50-0E80-DEB4CED59AC3}"/>
              </a:ext>
            </a:extLst>
          </p:cNvPr>
          <p:cNvPicPr>
            <a:picLocks noChangeAspect="1"/>
          </p:cNvPicPr>
          <p:nvPr/>
        </p:nvPicPr>
        <p:blipFill>
          <a:blip r:embed="rId3"/>
          <a:stretch>
            <a:fillRect/>
          </a:stretch>
        </p:blipFill>
        <p:spPr>
          <a:xfrm>
            <a:off x="6985142" y="828655"/>
            <a:ext cx="3511732" cy="3054061"/>
          </a:xfrm>
          <a:prstGeom prst="rect">
            <a:avLst/>
          </a:prstGeom>
        </p:spPr>
      </p:pic>
      <p:sp>
        <p:nvSpPr>
          <p:cNvPr id="32" name="Rectangle 31">
            <a:extLst>
              <a:ext uri="{FF2B5EF4-FFF2-40B4-BE49-F238E27FC236}">
                <a16:creationId xmlns:a16="http://schemas.microsoft.com/office/drawing/2014/main" id="{13ABE4FB-D885-C8F3-FD23-0BACD0D56D57}"/>
              </a:ext>
            </a:extLst>
          </p:cNvPr>
          <p:cNvSpPr/>
          <p:nvPr/>
        </p:nvSpPr>
        <p:spPr>
          <a:xfrm>
            <a:off x="8232595" y="1710936"/>
            <a:ext cx="2050358" cy="1734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3" name="Straight Arrow Connector 32">
            <a:extLst>
              <a:ext uri="{FF2B5EF4-FFF2-40B4-BE49-F238E27FC236}">
                <a16:creationId xmlns:a16="http://schemas.microsoft.com/office/drawing/2014/main" id="{811F71E9-0469-1283-8D15-17E200907A1C}"/>
              </a:ext>
            </a:extLst>
          </p:cNvPr>
          <p:cNvCxnSpPr/>
          <p:nvPr/>
        </p:nvCxnSpPr>
        <p:spPr>
          <a:xfrm flipH="1">
            <a:off x="10278918" y="1697418"/>
            <a:ext cx="0" cy="1753487"/>
          </a:xfrm>
          <a:prstGeom prst="straightConnector1">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3448B58D-C52F-9F95-FA60-EE0548B12583}"/>
              </a:ext>
            </a:extLst>
          </p:cNvPr>
          <p:cNvSpPr/>
          <p:nvPr/>
        </p:nvSpPr>
        <p:spPr>
          <a:xfrm>
            <a:off x="10280023" y="1473608"/>
            <a:ext cx="121948" cy="2041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703255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220476"/>
            <a:ext cx="10507625" cy="574675"/>
          </a:xfrm>
        </p:spPr>
        <p:txBody>
          <a:bodyPr/>
          <a:lstStyle/>
          <a:p>
            <a:r>
              <a:rPr lang="en-US">
                <a:cs typeface="Arial"/>
              </a:rPr>
              <a:t>Low energy muons applied to superconducting proximity systems</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495E18A-22AA-D436-4CA8-93F2C25A3817}"/>
              </a:ext>
            </a:extLst>
          </p:cNvPr>
          <p:cNvSpPr>
            <a:spLocks noChangeArrowheads="1"/>
          </p:cNvSpPr>
          <p:nvPr/>
        </p:nvSpPr>
        <p:spPr bwMode="auto">
          <a:xfrm>
            <a:off x="343970" y="1322436"/>
            <a:ext cx="5633318" cy="646331"/>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1508CC"/>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003088"/>
                </a:solidFill>
              </a:rPr>
              <a:t>Depth of implantation </a:t>
            </a:r>
            <a:r>
              <a:rPr lang="en-US">
                <a:solidFill>
                  <a:srgbClr val="003088"/>
                </a:solidFill>
              </a:rPr>
              <a:t>controlled </a:t>
            </a:r>
            <a:r>
              <a:rPr lang="en-US" i="1">
                <a:solidFill>
                  <a:srgbClr val="003088"/>
                </a:solidFill>
              </a:rPr>
              <a:t>via</a:t>
            </a:r>
            <a:r>
              <a:rPr lang="en-US">
                <a:solidFill>
                  <a:srgbClr val="003088"/>
                </a:solidFill>
              </a:rPr>
              <a:t> selection of the momentum of the incoming muons</a:t>
            </a:r>
            <a:endParaRPr lang="en-US">
              <a:solidFill>
                <a:srgbClr val="003088"/>
              </a:solidFill>
              <a:ea typeface="Roboto"/>
              <a:cs typeface="Roboto"/>
            </a:endParaRPr>
          </a:p>
        </p:txBody>
      </p:sp>
      <p:sp>
        <p:nvSpPr>
          <p:cNvPr id="4" name="Rectangle 3">
            <a:extLst>
              <a:ext uri="{FF2B5EF4-FFF2-40B4-BE49-F238E27FC236}">
                <a16:creationId xmlns:a16="http://schemas.microsoft.com/office/drawing/2014/main" id="{30EF1B76-B0FB-144E-D9B4-A74A7E8AEDFC}"/>
              </a:ext>
            </a:extLst>
          </p:cNvPr>
          <p:cNvSpPr>
            <a:spLocks noChangeArrowheads="1"/>
          </p:cNvSpPr>
          <p:nvPr/>
        </p:nvSpPr>
        <p:spPr bwMode="auto">
          <a:xfrm>
            <a:off x="1535153" y="6001750"/>
            <a:ext cx="3921844" cy="646331"/>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1508CC"/>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003088"/>
                </a:solidFill>
              </a:rPr>
              <a:t>Sample local flux density B(x)  as a function of depth </a:t>
            </a:r>
            <a:endParaRPr lang="en-US">
              <a:solidFill>
                <a:srgbClr val="000000"/>
              </a:solidFill>
              <a:ea typeface="Roboto"/>
              <a:cs typeface="Roboto"/>
            </a:endParaRPr>
          </a:p>
        </p:txBody>
      </p:sp>
      <p:sp>
        <p:nvSpPr>
          <p:cNvPr id="26" name="Arrow: Right 25">
            <a:extLst>
              <a:ext uri="{FF2B5EF4-FFF2-40B4-BE49-F238E27FC236}">
                <a16:creationId xmlns:a16="http://schemas.microsoft.com/office/drawing/2014/main" id="{F0C194A8-D027-FAB0-16BA-50094948B0A1}"/>
              </a:ext>
            </a:extLst>
          </p:cNvPr>
          <p:cNvSpPr/>
          <p:nvPr/>
        </p:nvSpPr>
        <p:spPr>
          <a:xfrm>
            <a:off x="442554" y="6180505"/>
            <a:ext cx="734457" cy="293783"/>
          </a:xfrm>
          <a:prstGeom prst="rightArrow">
            <a:avLst/>
          </a:prstGeom>
          <a:solidFill>
            <a:srgbClr val="FF9D1B"/>
          </a:solidFill>
          <a:ln>
            <a:solidFill>
              <a:srgbClr val="FF9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9D1B"/>
              </a:solidFill>
              <a:highlight>
                <a:srgbClr val="FFFF00"/>
              </a:highlight>
              <a:ea typeface="Roboto"/>
              <a:cs typeface="Roboto"/>
            </a:endParaRPr>
          </a:p>
        </p:txBody>
      </p:sp>
      <p:grpSp>
        <p:nvGrpSpPr>
          <p:cNvPr id="29" name="Group 28">
            <a:extLst>
              <a:ext uri="{FF2B5EF4-FFF2-40B4-BE49-F238E27FC236}">
                <a16:creationId xmlns:a16="http://schemas.microsoft.com/office/drawing/2014/main" id="{2307FE02-B0EE-1932-D842-95CAAD05137C}"/>
              </a:ext>
            </a:extLst>
          </p:cNvPr>
          <p:cNvGrpSpPr/>
          <p:nvPr/>
        </p:nvGrpSpPr>
        <p:grpSpPr>
          <a:xfrm>
            <a:off x="103737" y="2472942"/>
            <a:ext cx="6773096" cy="2871004"/>
            <a:chOff x="48653" y="2509665"/>
            <a:chExt cx="6773096" cy="2871004"/>
          </a:xfrm>
        </p:grpSpPr>
        <p:grpSp>
          <p:nvGrpSpPr>
            <p:cNvPr id="5" name="Group 4">
              <a:extLst>
                <a:ext uri="{FF2B5EF4-FFF2-40B4-BE49-F238E27FC236}">
                  <a16:creationId xmlns:a16="http://schemas.microsoft.com/office/drawing/2014/main" id="{D1665958-4A86-2F9B-CF8A-581568C97179}"/>
                </a:ext>
              </a:extLst>
            </p:cNvPr>
            <p:cNvGrpSpPr/>
            <p:nvPr/>
          </p:nvGrpSpPr>
          <p:grpSpPr>
            <a:xfrm>
              <a:off x="278641" y="3129895"/>
              <a:ext cx="6543108" cy="1692044"/>
              <a:chOff x="689215" y="2658395"/>
              <a:chExt cx="9127371" cy="2486121"/>
            </a:xfrm>
          </p:grpSpPr>
          <p:pic>
            <p:nvPicPr>
              <p:cNvPr id="17" name="Picture 16">
                <a:extLst>
                  <a:ext uri="{FF2B5EF4-FFF2-40B4-BE49-F238E27FC236}">
                    <a16:creationId xmlns:a16="http://schemas.microsoft.com/office/drawing/2014/main" id="{9F5FFA10-5D36-8340-405F-EEA85E8B9D3A}"/>
                  </a:ext>
                </a:extLst>
              </p:cNvPr>
              <p:cNvPicPr>
                <a:picLocks noChangeAspect="1"/>
              </p:cNvPicPr>
              <p:nvPr/>
            </p:nvPicPr>
            <p:blipFill>
              <a:blip r:embed="rId2"/>
              <a:stretch>
                <a:fillRect/>
              </a:stretch>
            </p:blipFill>
            <p:spPr>
              <a:xfrm>
                <a:off x="689215" y="2658395"/>
                <a:ext cx="9127371" cy="2486121"/>
              </a:xfrm>
              <a:prstGeom prst="rect">
                <a:avLst/>
              </a:prstGeom>
            </p:spPr>
          </p:pic>
          <p:sp>
            <p:nvSpPr>
              <p:cNvPr id="18" name="Rectangle 17">
                <a:extLst>
                  <a:ext uri="{FF2B5EF4-FFF2-40B4-BE49-F238E27FC236}">
                    <a16:creationId xmlns:a16="http://schemas.microsoft.com/office/drawing/2014/main" id="{58F0095A-CC06-2069-8253-8D928317EF59}"/>
                  </a:ext>
                </a:extLst>
              </p:cNvPr>
              <p:cNvSpPr/>
              <p:nvPr/>
            </p:nvSpPr>
            <p:spPr>
              <a:xfrm>
                <a:off x="4795701" y="2658395"/>
                <a:ext cx="914400" cy="2876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 name="Rectangle 6">
              <a:extLst>
                <a:ext uri="{FF2B5EF4-FFF2-40B4-BE49-F238E27FC236}">
                  <a16:creationId xmlns:a16="http://schemas.microsoft.com/office/drawing/2014/main" id="{1B6FF237-E8D6-1AD5-27C7-AE773F75784E}"/>
                </a:ext>
              </a:extLst>
            </p:cNvPr>
            <p:cNvSpPr/>
            <p:nvPr/>
          </p:nvSpPr>
          <p:spPr>
            <a:xfrm>
              <a:off x="1176884" y="2836429"/>
              <a:ext cx="1822058" cy="607294"/>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Layer 1</a:t>
              </a:r>
              <a:endParaRPr lang="en-US" sz="1600">
                <a:solidFill>
                  <a:schemeClr val="tx1"/>
                </a:solidFill>
                <a:ea typeface="Roboto"/>
                <a:cs typeface="Roboto"/>
              </a:endParaRPr>
            </a:p>
          </p:txBody>
        </p:sp>
        <p:sp>
          <p:nvSpPr>
            <p:cNvPr id="8" name="Rectangle 7">
              <a:extLst>
                <a:ext uri="{FF2B5EF4-FFF2-40B4-BE49-F238E27FC236}">
                  <a16:creationId xmlns:a16="http://schemas.microsoft.com/office/drawing/2014/main" id="{B5090A48-4926-7F21-5F06-0EEF800E7A71}"/>
                </a:ext>
              </a:extLst>
            </p:cNvPr>
            <p:cNvSpPr/>
            <p:nvPr/>
          </p:nvSpPr>
          <p:spPr>
            <a:xfrm>
              <a:off x="2869627" y="2837547"/>
              <a:ext cx="3299834" cy="616796"/>
            </a:xfrm>
            <a:prstGeom prst="rect">
              <a:avLst/>
            </a:prstGeom>
            <a:solidFill>
              <a:srgbClr val="35BAF9"/>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Layer 2</a:t>
              </a:r>
              <a:endParaRPr lang="en-US" sz="1600">
                <a:solidFill>
                  <a:schemeClr val="tx1"/>
                </a:solidFill>
                <a:ea typeface="Roboto"/>
                <a:cs typeface="Roboto"/>
              </a:endParaRPr>
            </a:p>
          </p:txBody>
        </p:sp>
        <p:sp>
          <p:nvSpPr>
            <p:cNvPr id="9" name="Rectangle 8">
              <a:extLst>
                <a:ext uri="{FF2B5EF4-FFF2-40B4-BE49-F238E27FC236}">
                  <a16:creationId xmlns:a16="http://schemas.microsoft.com/office/drawing/2014/main" id="{FDF5B384-A224-A797-5595-12EE8E3FF9A2}"/>
                </a:ext>
              </a:extLst>
            </p:cNvPr>
            <p:cNvSpPr/>
            <p:nvPr/>
          </p:nvSpPr>
          <p:spPr>
            <a:xfrm>
              <a:off x="2047687" y="4627111"/>
              <a:ext cx="266813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Implantation depth</a:t>
              </a:r>
              <a:endParaRPr lang="en-US" sz="1600">
                <a:ea typeface="Roboto"/>
                <a:cs typeface="Roboto"/>
              </a:endParaRPr>
            </a:p>
          </p:txBody>
        </p:sp>
        <p:sp>
          <p:nvSpPr>
            <p:cNvPr id="10" name="Rectangle 9">
              <a:extLst>
                <a:ext uri="{FF2B5EF4-FFF2-40B4-BE49-F238E27FC236}">
                  <a16:creationId xmlns:a16="http://schemas.microsoft.com/office/drawing/2014/main" id="{336B6A9C-71CB-9C8A-0989-AF3D27A71D8F}"/>
                </a:ext>
              </a:extLst>
            </p:cNvPr>
            <p:cNvSpPr/>
            <p:nvPr/>
          </p:nvSpPr>
          <p:spPr>
            <a:xfrm rot="16200000">
              <a:off x="332221" y="3911796"/>
              <a:ext cx="1224946" cy="3048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3088"/>
                  </a:solidFill>
                </a:rPr>
                <a:t>Stopping distribution</a:t>
              </a:r>
              <a:endParaRPr lang="en-US" sz="1400">
                <a:solidFill>
                  <a:srgbClr val="003088"/>
                </a:solidFill>
                <a:ea typeface="Roboto"/>
                <a:cs typeface="Roboto"/>
              </a:endParaRPr>
            </a:p>
          </p:txBody>
        </p:sp>
        <p:cxnSp>
          <p:nvCxnSpPr>
            <p:cNvPr id="11" name="Straight Connector 10">
              <a:extLst>
                <a:ext uri="{FF2B5EF4-FFF2-40B4-BE49-F238E27FC236}">
                  <a16:creationId xmlns:a16="http://schemas.microsoft.com/office/drawing/2014/main" id="{8F3621A4-7396-315E-5F1D-40D85478BC5E}"/>
                </a:ext>
              </a:extLst>
            </p:cNvPr>
            <p:cNvCxnSpPr>
              <a:cxnSpLocks/>
            </p:cNvCxnSpPr>
            <p:nvPr/>
          </p:nvCxnSpPr>
          <p:spPr>
            <a:xfrm>
              <a:off x="1987835" y="3573317"/>
              <a:ext cx="0" cy="1729186"/>
            </a:xfrm>
            <a:prstGeom prst="line">
              <a:avLst/>
            </a:prstGeom>
            <a:ln w="28575">
              <a:solidFill>
                <a:srgbClr val="FF9D1B"/>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94DC871-CEE2-7A92-7BD4-858E87D0F8B5}"/>
                </a:ext>
              </a:extLst>
            </p:cNvPr>
            <p:cNvCxnSpPr>
              <a:cxnSpLocks/>
            </p:cNvCxnSpPr>
            <p:nvPr/>
          </p:nvCxnSpPr>
          <p:spPr>
            <a:xfrm>
              <a:off x="4374451" y="4007105"/>
              <a:ext cx="0" cy="1295398"/>
            </a:xfrm>
            <a:prstGeom prst="line">
              <a:avLst/>
            </a:prstGeom>
            <a:ln w="28575">
              <a:solidFill>
                <a:srgbClr val="003088"/>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D3504FA5-8380-1170-2B23-4C48C3274735}"/>
                </a:ext>
              </a:extLst>
            </p:cNvPr>
            <p:cNvSpPr/>
            <p:nvPr/>
          </p:nvSpPr>
          <p:spPr>
            <a:xfrm>
              <a:off x="823653" y="5127171"/>
              <a:ext cx="248434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7keV, &lt;x&gt;=21 nm</a:t>
              </a:r>
              <a:endParaRPr lang="en-US" sz="1600">
                <a:solidFill>
                  <a:srgbClr val="003088"/>
                </a:solidFill>
                <a:ea typeface="Roboto"/>
                <a:cs typeface="Roboto"/>
              </a:endParaRPr>
            </a:p>
          </p:txBody>
        </p:sp>
        <p:sp>
          <p:nvSpPr>
            <p:cNvPr id="14" name="Rectangle 13">
              <a:extLst>
                <a:ext uri="{FF2B5EF4-FFF2-40B4-BE49-F238E27FC236}">
                  <a16:creationId xmlns:a16="http://schemas.microsoft.com/office/drawing/2014/main" id="{D9D9FBE1-5EE5-8006-7419-B05F4ADCB9D2}"/>
                </a:ext>
              </a:extLst>
            </p:cNvPr>
            <p:cNvSpPr/>
            <p:nvPr/>
          </p:nvSpPr>
          <p:spPr>
            <a:xfrm>
              <a:off x="3224979" y="5129303"/>
              <a:ext cx="248434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27keV, &lt;x&gt;=82 nm</a:t>
              </a:r>
              <a:endParaRPr lang="en-US" sz="1600">
                <a:solidFill>
                  <a:srgbClr val="003088"/>
                </a:solidFill>
                <a:ea typeface="Roboto"/>
                <a:cs typeface="Roboto"/>
              </a:endParaRPr>
            </a:p>
          </p:txBody>
        </p:sp>
        <p:cxnSp>
          <p:nvCxnSpPr>
            <p:cNvPr id="15" name="Straight Connector 14">
              <a:extLst>
                <a:ext uri="{FF2B5EF4-FFF2-40B4-BE49-F238E27FC236}">
                  <a16:creationId xmlns:a16="http://schemas.microsoft.com/office/drawing/2014/main" id="{37948288-BC1F-2693-C927-15931969533E}"/>
                </a:ext>
              </a:extLst>
            </p:cNvPr>
            <p:cNvCxnSpPr>
              <a:cxnSpLocks/>
            </p:cNvCxnSpPr>
            <p:nvPr/>
          </p:nvCxnSpPr>
          <p:spPr>
            <a:xfrm>
              <a:off x="1384667" y="4054696"/>
              <a:ext cx="1002398" cy="0"/>
            </a:xfrm>
            <a:prstGeom prst="line">
              <a:avLst/>
            </a:prstGeom>
            <a:ln w="28575">
              <a:solidFill>
                <a:srgbClr val="FF9D1B"/>
              </a:solidFill>
              <a:headEnd type="triangle" w="med" len="med"/>
              <a:tailEnd type="triangle" w="med" len="med"/>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5D0E2C9-4433-5E24-D2D2-1E81EDD89E71}"/>
                </a:ext>
              </a:extLst>
            </p:cNvPr>
            <p:cNvCxnSpPr>
              <a:cxnSpLocks/>
            </p:cNvCxnSpPr>
            <p:nvPr/>
          </p:nvCxnSpPr>
          <p:spPr>
            <a:xfrm>
              <a:off x="3192910" y="4273904"/>
              <a:ext cx="1653980" cy="0"/>
            </a:xfrm>
            <a:prstGeom prst="line">
              <a:avLst/>
            </a:prstGeom>
            <a:ln w="28575">
              <a:solidFill>
                <a:srgbClr val="003088"/>
              </a:solidFill>
              <a:headEnd type="triangle" w="med" len="med"/>
              <a:tailEnd type="triangle" w="med" len="med"/>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BBC5206B-24AC-F26C-D968-083A58928393}"/>
                </a:ext>
              </a:extLst>
            </p:cNvPr>
            <p:cNvSpPr/>
            <p:nvPr/>
          </p:nvSpPr>
          <p:spPr>
            <a:xfrm>
              <a:off x="3763908" y="3527226"/>
              <a:ext cx="1606897" cy="253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52BF6D6-C582-82CA-FD0B-28F10F0ABA78}"/>
                </a:ext>
              </a:extLst>
            </p:cNvPr>
            <p:cNvSpPr/>
            <p:nvPr/>
          </p:nvSpPr>
          <p:spPr>
            <a:xfrm>
              <a:off x="48653" y="2509665"/>
              <a:ext cx="904555" cy="2950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7EC37E"/>
                  </a:solidFill>
                </a:rPr>
                <a:t>Muons</a:t>
              </a:r>
              <a:endParaRPr lang="en-US" b="1">
                <a:solidFill>
                  <a:srgbClr val="7EC37E"/>
                </a:solidFill>
                <a:ea typeface="Roboto"/>
                <a:cs typeface="Roboto"/>
              </a:endParaRPr>
            </a:p>
          </p:txBody>
        </p:sp>
        <p:cxnSp>
          <p:nvCxnSpPr>
            <p:cNvPr id="21" name="Straight Arrow Connector 20">
              <a:extLst>
                <a:ext uri="{FF2B5EF4-FFF2-40B4-BE49-F238E27FC236}">
                  <a16:creationId xmlns:a16="http://schemas.microsoft.com/office/drawing/2014/main" id="{6F4648A2-F293-C8EE-7F68-6DC0FC3B81BD}"/>
                </a:ext>
              </a:extLst>
            </p:cNvPr>
            <p:cNvCxnSpPr>
              <a:cxnSpLocks/>
            </p:cNvCxnSpPr>
            <p:nvPr/>
          </p:nvCxnSpPr>
          <p:spPr>
            <a:xfrm>
              <a:off x="191332" y="2948961"/>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8C74B0E-839E-5D76-3E6E-F06655C59D94}"/>
                </a:ext>
              </a:extLst>
            </p:cNvPr>
            <p:cNvCxnSpPr>
              <a:cxnSpLocks/>
            </p:cNvCxnSpPr>
            <p:nvPr/>
          </p:nvCxnSpPr>
          <p:spPr>
            <a:xfrm>
              <a:off x="191332" y="3136723"/>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57C37BC-B805-0081-FC39-32B22A983F90}"/>
                </a:ext>
              </a:extLst>
            </p:cNvPr>
            <p:cNvCxnSpPr>
              <a:cxnSpLocks/>
            </p:cNvCxnSpPr>
            <p:nvPr/>
          </p:nvCxnSpPr>
          <p:spPr>
            <a:xfrm>
              <a:off x="191332" y="3324484"/>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1E90EE48-FD99-686A-4692-61039C466DAD}"/>
                </a:ext>
              </a:extLst>
            </p:cNvPr>
            <p:cNvSpPr/>
            <p:nvPr/>
          </p:nvSpPr>
          <p:spPr>
            <a:xfrm flipH="1">
              <a:off x="996756" y="2782837"/>
              <a:ext cx="191219" cy="730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FF9F496-7483-E5FB-FC65-54DA24E48696}"/>
                </a:ext>
              </a:extLst>
            </p:cNvPr>
            <p:cNvSpPr/>
            <p:nvPr/>
          </p:nvSpPr>
          <p:spPr>
            <a:xfrm flipH="1">
              <a:off x="6143470" y="2806707"/>
              <a:ext cx="191219" cy="730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65A8DCA2-D9BC-98F1-6680-3238107E3DA3}"/>
              </a:ext>
            </a:extLst>
          </p:cNvPr>
          <p:cNvSpPr/>
          <p:nvPr/>
        </p:nvSpPr>
        <p:spPr>
          <a:xfrm>
            <a:off x="7631218" y="1407631"/>
            <a:ext cx="300244" cy="240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ectangle 29">
            <a:extLst>
              <a:ext uri="{FF2B5EF4-FFF2-40B4-BE49-F238E27FC236}">
                <a16:creationId xmlns:a16="http://schemas.microsoft.com/office/drawing/2014/main" id="{B25D791C-3900-73FC-99F3-C7B5B20F5D4E}"/>
              </a:ext>
            </a:extLst>
          </p:cNvPr>
          <p:cNvSpPr/>
          <p:nvPr/>
        </p:nvSpPr>
        <p:spPr>
          <a:xfrm>
            <a:off x="6709321" y="3303363"/>
            <a:ext cx="3790767" cy="811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1" name="Picture 30">
            <a:extLst>
              <a:ext uri="{FF2B5EF4-FFF2-40B4-BE49-F238E27FC236}">
                <a16:creationId xmlns:a16="http://schemas.microsoft.com/office/drawing/2014/main" id="{3EA8E987-80B5-DE50-0E80-DEB4CED59AC3}"/>
              </a:ext>
            </a:extLst>
          </p:cNvPr>
          <p:cNvPicPr>
            <a:picLocks noChangeAspect="1"/>
          </p:cNvPicPr>
          <p:nvPr/>
        </p:nvPicPr>
        <p:blipFill>
          <a:blip r:embed="rId3"/>
          <a:stretch>
            <a:fillRect/>
          </a:stretch>
        </p:blipFill>
        <p:spPr>
          <a:xfrm>
            <a:off x="6985142" y="828655"/>
            <a:ext cx="3511732" cy="3054061"/>
          </a:xfrm>
          <a:prstGeom prst="rect">
            <a:avLst/>
          </a:prstGeom>
        </p:spPr>
      </p:pic>
      <p:sp>
        <p:nvSpPr>
          <p:cNvPr id="32" name="Rectangle 31">
            <a:extLst>
              <a:ext uri="{FF2B5EF4-FFF2-40B4-BE49-F238E27FC236}">
                <a16:creationId xmlns:a16="http://schemas.microsoft.com/office/drawing/2014/main" id="{13ABE4FB-D885-C8F3-FD23-0BACD0D56D57}"/>
              </a:ext>
            </a:extLst>
          </p:cNvPr>
          <p:cNvSpPr/>
          <p:nvPr/>
        </p:nvSpPr>
        <p:spPr>
          <a:xfrm>
            <a:off x="8737534" y="1710936"/>
            <a:ext cx="1554599" cy="1734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3" name="Straight Arrow Connector 32">
            <a:extLst>
              <a:ext uri="{FF2B5EF4-FFF2-40B4-BE49-F238E27FC236}">
                <a16:creationId xmlns:a16="http://schemas.microsoft.com/office/drawing/2014/main" id="{811F71E9-0469-1283-8D15-17E200907A1C}"/>
              </a:ext>
            </a:extLst>
          </p:cNvPr>
          <p:cNvCxnSpPr/>
          <p:nvPr/>
        </p:nvCxnSpPr>
        <p:spPr>
          <a:xfrm flipH="1">
            <a:off x="10278918" y="1697418"/>
            <a:ext cx="0" cy="1753487"/>
          </a:xfrm>
          <a:prstGeom prst="straightConnector1">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3448B58D-C52F-9F95-FA60-EE0548B12583}"/>
              </a:ext>
            </a:extLst>
          </p:cNvPr>
          <p:cNvSpPr/>
          <p:nvPr/>
        </p:nvSpPr>
        <p:spPr>
          <a:xfrm>
            <a:off x="10289203" y="1390982"/>
            <a:ext cx="66865" cy="1940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02491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220476"/>
            <a:ext cx="10507625" cy="574675"/>
          </a:xfrm>
        </p:spPr>
        <p:txBody>
          <a:bodyPr/>
          <a:lstStyle/>
          <a:p>
            <a:r>
              <a:rPr lang="en-US">
                <a:cs typeface="Arial"/>
              </a:rPr>
              <a:t>Low energy muons applied to superconducting proximity systems</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495E18A-22AA-D436-4CA8-93F2C25A3817}"/>
              </a:ext>
            </a:extLst>
          </p:cNvPr>
          <p:cNvSpPr>
            <a:spLocks noChangeArrowheads="1"/>
          </p:cNvSpPr>
          <p:nvPr/>
        </p:nvSpPr>
        <p:spPr bwMode="auto">
          <a:xfrm>
            <a:off x="343970" y="1322436"/>
            <a:ext cx="5633318" cy="646331"/>
          </a:xfrm>
          <a:prstGeom prst="rect">
            <a:avLst/>
          </a:prstGeom>
          <a:noFill/>
          <a:ln>
            <a:no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003088"/>
                </a:solidFill>
              </a:rPr>
              <a:t>Depth of implantation </a:t>
            </a:r>
            <a:r>
              <a:rPr lang="en-US">
                <a:solidFill>
                  <a:srgbClr val="003088"/>
                </a:solidFill>
              </a:rPr>
              <a:t>controlled </a:t>
            </a:r>
            <a:r>
              <a:rPr lang="en-US" i="1">
                <a:solidFill>
                  <a:srgbClr val="003088"/>
                </a:solidFill>
              </a:rPr>
              <a:t>via</a:t>
            </a:r>
            <a:r>
              <a:rPr lang="en-US">
                <a:solidFill>
                  <a:srgbClr val="003088"/>
                </a:solidFill>
              </a:rPr>
              <a:t> selection of the momentum of the incoming muons</a:t>
            </a:r>
            <a:endParaRPr lang="en-US">
              <a:solidFill>
                <a:srgbClr val="003088"/>
              </a:solidFill>
              <a:ea typeface="Roboto"/>
              <a:cs typeface="Roboto"/>
            </a:endParaRPr>
          </a:p>
        </p:txBody>
      </p:sp>
      <p:sp>
        <p:nvSpPr>
          <p:cNvPr id="4" name="Rectangle 3">
            <a:extLst>
              <a:ext uri="{FF2B5EF4-FFF2-40B4-BE49-F238E27FC236}">
                <a16:creationId xmlns:a16="http://schemas.microsoft.com/office/drawing/2014/main" id="{30EF1B76-B0FB-144E-D9B4-A74A7E8AEDFC}"/>
              </a:ext>
            </a:extLst>
          </p:cNvPr>
          <p:cNvSpPr>
            <a:spLocks noChangeArrowheads="1"/>
          </p:cNvSpPr>
          <p:nvPr/>
        </p:nvSpPr>
        <p:spPr bwMode="auto">
          <a:xfrm>
            <a:off x="1535153" y="6001750"/>
            <a:ext cx="3921844" cy="646331"/>
          </a:xfrm>
          <a:prstGeom prst="rect">
            <a:avLst/>
          </a:prstGeom>
          <a:noFill/>
          <a:ln>
            <a:no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003088"/>
                </a:solidFill>
              </a:rPr>
              <a:t>Sample local flux density B(x)  as a function of depth </a:t>
            </a:r>
            <a:endParaRPr lang="en-US">
              <a:solidFill>
                <a:srgbClr val="000000"/>
              </a:solidFill>
              <a:ea typeface="Roboto"/>
              <a:cs typeface="Roboto"/>
            </a:endParaRPr>
          </a:p>
        </p:txBody>
      </p:sp>
      <p:sp>
        <p:nvSpPr>
          <p:cNvPr id="26" name="Arrow: Right 25">
            <a:extLst>
              <a:ext uri="{FF2B5EF4-FFF2-40B4-BE49-F238E27FC236}">
                <a16:creationId xmlns:a16="http://schemas.microsoft.com/office/drawing/2014/main" id="{F0C194A8-D027-FAB0-16BA-50094948B0A1}"/>
              </a:ext>
            </a:extLst>
          </p:cNvPr>
          <p:cNvSpPr/>
          <p:nvPr/>
        </p:nvSpPr>
        <p:spPr>
          <a:xfrm>
            <a:off x="442554" y="6180505"/>
            <a:ext cx="734457" cy="293783"/>
          </a:xfrm>
          <a:prstGeom prst="rightArrow">
            <a:avLst/>
          </a:prstGeom>
          <a:solidFill>
            <a:srgbClr val="FF9D1B"/>
          </a:solidFill>
          <a:ln>
            <a:solidFill>
              <a:srgbClr val="FF9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9D1B"/>
              </a:solidFill>
              <a:highlight>
                <a:srgbClr val="FFFF00"/>
              </a:highlight>
              <a:ea typeface="Roboto"/>
              <a:cs typeface="Roboto"/>
            </a:endParaRPr>
          </a:p>
        </p:txBody>
      </p:sp>
      <p:grpSp>
        <p:nvGrpSpPr>
          <p:cNvPr id="29" name="Group 28">
            <a:extLst>
              <a:ext uri="{FF2B5EF4-FFF2-40B4-BE49-F238E27FC236}">
                <a16:creationId xmlns:a16="http://schemas.microsoft.com/office/drawing/2014/main" id="{2307FE02-B0EE-1932-D842-95CAAD05137C}"/>
              </a:ext>
            </a:extLst>
          </p:cNvPr>
          <p:cNvGrpSpPr/>
          <p:nvPr/>
        </p:nvGrpSpPr>
        <p:grpSpPr>
          <a:xfrm>
            <a:off x="103737" y="2472942"/>
            <a:ext cx="6773096" cy="2871004"/>
            <a:chOff x="48653" y="2509665"/>
            <a:chExt cx="6773096" cy="2871004"/>
          </a:xfrm>
        </p:grpSpPr>
        <p:grpSp>
          <p:nvGrpSpPr>
            <p:cNvPr id="5" name="Group 4">
              <a:extLst>
                <a:ext uri="{FF2B5EF4-FFF2-40B4-BE49-F238E27FC236}">
                  <a16:creationId xmlns:a16="http://schemas.microsoft.com/office/drawing/2014/main" id="{D1665958-4A86-2F9B-CF8A-581568C97179}"/>
                </a:ext>
              </a:extLst>
            </p:cNvPr>
            <p:cNvGrpSpPr/>
            <p:nvPr/>
          </p:nvGrpSpPr>
          <p:grpSpPr>
            <a:xfrm>
              <a:off x="278641" y="3129895"/>
              <a:ext cx="6543108" cy="1692044"/>
              <a:chOff x="689215" y="2658395"/>
              <a:chExt cx="9127371" cy="2486121"/>
            </a:xfrm>
          </p:grpSpPr>
          <p:pic>
            <p:nvPicPr>
              <p:cNvPr id="17" name="Picture 16">
                <a:extLst>
                  <a:ext uri="{FF2B5EF4-FFF2-40B4-BE49-F238E27FC236}">
                    <a16:creationId xmlns:a16="http://schemas.microsoft.com/office/drawing/2014/main" id="{9F5FFA10-5D36-8340-405F-EEA85E8B9D3A}"/>
                  </a:ext>
                </a:extLst>
              </p:cNvPr>
              <p:cNvPicPr>
                <a:picLocks noChangeAspect="1"/>
              </p:cNvPicPr>
              <p:nvPr/>
            </p:nvPicPr>
            <p:blipFill>
              <a:blip r:embed="rId2"/>
              <a:stretch>
                <a:fillRect/>
              </a:stretch>
            </p:blipFill>
            <p:spPr>
              <a:xfrm>
                <a:off x="689215" y="2658395"/>
                <a:ext cx="9127371" cy="2486121"/>
              </a:xfrm>
              <a:prstGeom prst="rect">
                <a:avLst/>
              </a:prstGeom>
            </p:spPr>
          </p:pic>
          <p:sp>
            <p:nvSpPr>
              <p:cNvPr id="18" name="Rectangle 17">
                <a:extLst>
                  <a:ext uri="{FF2B5EF4-FFF2-40B4-BE49-F238E27FC236}">
                    <a16:creationId xmlns:a16="http://schemas.microsoft.com/office/drawing/2014/main" id="{58F0095A-CC06-2069-8253-8D928317EF59}"/>
                  </a:ext>
                </a:extLst>
              </p:cNvPr>
              <p:cNvSpPr/>
              <p:nvPr/>
            </p:nvSpPr>
            <p:spPr>
              <a:xfrm>
                <a:off x="4795701" y="2658395"/>
                <a:ext cx="914400" cy="2876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 name="Rectangle 6">
              <a:extLst>
                <a:ext uri="{FF2B5EF4-FFF2-40B4-BE49-F238E27FC236}">
                  <a16:creationId xmlns:a16="http://schemas.microsoft.com/office/drawing/2014/main" id="{1B6FF237-E8D6-1AD5-27C7-AE773F75784E}"/>
                </a:ext>
              </a:extLst>
            </p:cNvPr>
            <p:cNvSpPr/>
            <p:nvPr/>
          </p:nvSpPr>
          <p:spPr>
            <a:xfrm>
              <a:off x="1176884" y="2836429"/>
              <a:ext cx="1822058" cy="607294"/>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Layer 1</a:t>
              </a:r>
              <a:endParaRPr lang="en-US" sz="1600">
                <a:solidFill>
                  <a:schemeClr val="tx1"/>
                </a:solidFill>
                <a:ea typeface="Roboto"/>
                <a:cs typeface="Roboto"/>
              </a:endParaRPr>
            </a:p>
          </p:txBody>
        </p:sp>
        <p:sp>
          <p:nvSpPr>
            <p:cNvPr id="8" name="Rectangle 7">
              <a:extLst>
                <a:ext uri="{FF2B5EF4-FFF2-40B4-BE49-F238E27FC236}">
                  <a16:creationId xmlns:a16="http://schemas.microsoft.com/office/drawing/2014/main" id="{B5090A48-4926-7F21-5F06-0EEF800E7A71}"/>
                </a:ext>
              </a:extLst>
            </p:cNvPr>
            <p:cNvSpPr/>
            <p:nvPr/>
          </p:nvSpPr>
          <p:spPr>
            <a:xfrm>
              <a:off x="2869627" y="2837547"/>
              <a:ext cx="3299834" cy="616796"/>
            </a:xfrm>
            <a:prstGeom prst="rect">
              <a:avLst/>
            </a:prstGeom>
            <a:solidFill>
              <a:srgbClr val="35BAF9"/>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Layer 2</a:t>
              </a:r>
              <a:endParaRPr lang="en-US" sz="1600">
                <a:solidFill>
                  <a:schemeClr val="tx1"/>
                </a:solidFill>
                <a:ea typeface="Roboto"/>
                <a:cs typeface="Roboto"/>
              </a:endParaRPr>
            </a:p>
          </p:txBody>
        </p:sp>
        <p:sp>
          <p:nvSpPr>
            <p:cNvPr id="9" name="Rectangle 8">
              <a:extLst>
                <a:ext uri="{FF2B5EF4-FFF2-40B4-BE49-F238E27FC236}">
                  <a16:creationId xmlns:a16="http://schemas.microsoft.com/office/drawing/2014/main" id="{FDF5B384-A224-A797-5595-12EE8E3FF9A2}"/>
                </a:ext>
              </a:extLst>
            </p:cNvPr>
            <p:cNvSpPr/>
            <p:nvPr/>
          </p:nvSpPr>
          <p:spPr>
            <a:xfrm>
              <a:off x="2047687" y="4627111"/>
              <a:ext cx="266813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Implantation depth</a:t>
              </a:r>
              <a:endParaRPr lang="en-US" sz="1600">
                <a:ea typeface="Roboto"/>
                <a:cs typeface="Roboto"/>
              </a:endParaRPr>
            </a:p>
          </p:txBody>
        </p:sp>
        <p:sp>
          <p:nvSpPr>
            <p:cNvPr id="10" name="Rectangle 9">
              <a:extLst>
                <a:ext uri="{FF2B5EF4-FFF2-40B4-BE49-F238E27FC236}">
                  <a16:creationId xmlns:a16="http://schemas.microsoft.com/office/drawing/2014/main" id="{336B6A9C-71CB-9C8A-0989-AF3D27A71D8F}"/>
                </a:ext>
              </a:extLst>
            </p:cNvPr>
            <p:cNvSpPr/>
            <p:nvPr/>
          </p:nvSpPr>
          <p:spPr>
            <a:xfrm rot="16200000">
              <a:off x="332221" y="3911796"/>
              <a:ext cx="1224946" cy="3048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3088"/>
                  </a:solidFill>
                </a:rPr>
                <a:t>Stopping distribution</a:t>
              </a:r>
              <a:endParaRPr lang="en-US" sz="1400">
                <a:solidFill>
                  <a:srgbClr val="003088"/>
                </a:solidFill>
                <a:ea typeface="Roboto"/>
                <a:cs typeface="Roboto"/>
              </a:endParaRPr>
            </a:p>
          </p:txBody>
        </p:sp>
        <p:cxnSp>
          <p:nvCxnSpPr>
            <p:cNvPr id="11" name="Straight Connector 10">
              <a:extLst>
                <a:ext uri="{FF2B5EF4-FFF2-40B4-BE49-F238E27FC236}">
                  <a16:creationId xmlns:a16="http://schemas.microsoft.com/office/drawing/2014/main" id="{8F3621A4-7396-315E-5F1D-40D85478BC5E}"/>
                </a:ext>
              </a:extLst>
            </p:cNvPr>
            <p:cNvCxnSpPr>
              <a:cxnSpLocks/>
            </p:cNvCxnSpPr>
            <p:nvPr/>
          </p:nvCxnSpPr>
          <p:spPr>
            <a:xfrm>
              <a:off x="1987835" y="3573317"/>
              <a:ext cx="0" cy="1729186"/>
            </a:xfrm>
            <a:prstGeom prst="line">
              <a:avLst/>
            </a:prstGeom>
            <a:ln w="28575">
              <a:solidFill>
                <a:srgbClr val="FF9D1B"/>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94DC871-CEE2-7A92-7BD4-858E87D0F8B5}"/>
                </a:ext>
              </a:extLst>
            </p:cNvPr>
            <p:cNvCxnSpPr>
              <a:cxnSpLocks/>
            </p:cNvCxnSpPr>
            <p:nvPr/>
          </p:nvCxnSpPr>
          <p:spPr>
            <a:xfrm>
              <a:off x="4374451" y="4007105"/>
              <a:ext cx="0" cy="1295398"/>
            </a:xfrm>
            <a:prstGeom prst="line">
              <a:avLst/>
            </a:prstGeom>
            <a:ln w="28575">
              <a:solidFill>
                <a:srgbClr val="003088"/>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D3504FA5-8380-1170-2B23-4C48C3274735}"/>
                </a:ext>
              </a:extLst>
            </p:cNvPr>
            <p:cNvSpPr/>
            <p:nvPr/>
          </p:nvSpPr>
          <p:spPr>
            <a:xfrm>
              <a:off x="823653" y="5127171"/>
              <a:ext cx="248434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7keV, &lt;x&gt;=21 nm</a:t>
              </a:r>
              <a:endParaRPr lang="en-US" sz="1600">
                <a:solidFill>
                  <a:srgbClr val="003088"/>
                </a:solidFill>
                <a:ea typeface="Roboto"/>
                <a:cs typeface="Roboto"/>
              </a:endParaRPr>
            </a:p>
          </p:txBody>
        </p:sp>
        <p:sp>
          <p:nvSpPr>
            <p:cNvPr id="14" name="Rectangle 13">
              <a:extLst>
                <a:ext uri="{FF2B5EF4-FFF2-40B4-BE49-F238E27FC236}">
                  <a16:creationId xmlns:a16="http://schemas.microsoft.com/office/drawing/2014/main" id="{D9D9FBE1-5EE5-8006-7419-B05F4ADCB9D2}"/>
                </a:ext>
              </a:extLst>
            </p:cNvPr>
            <p:cNvSpPr/>
            <p:nvPr/>
          </p:nvSpPr>
          <p:spPr>
            <a:xfrm>
              <a:off x="3224979" y="5129303"/>
              <a:ext cx="248434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27keV, &lt;x&gt;=82 nm</a:t>
              </a:r>
              <a:endParaRPr lang="en-US" sz="1600">
                <a:solidFill>
                  <a:srgbClr val="003088"/>
                </a:solidFill>
                <a:ea typeface="Roboto"/>
                <a:cs typeface="Roboto"/>
              </a:endParaRPr>
            </a:p>
          </p:txBody>
        </p:sp>
        <p:cxnSp>
          <p:nvCxnSpPr>
            <p:cNvPr id="15" name="Straight Connector 14">
              <a:extLst>
                <a:ext uri="{FF2B5EF4-FFF2-40B4-BE49-F238E27FC236}">
                  <a16:creationId xmlns:a16="http://schemas.microsoft.com/office/drawing/2014/main" id="{37948288-BC1F-2693-C927-15931969533E}"/>
                </a:ext>
              </a:extLst>
            </p:cNvPr>
            <p:cNvCxnSpPr>
              <a:cxnSpLocks/>
            </p:cNvCxnSpPr>
            <p:nvPr/>
          </p:nvCxnSpPr>
          <p:spPr>
            <a:xfrm>
              <a:off x="1384667" y="4054696"/>
              <a:ext cx="1002398" cy="0"/>
            </a:xfrm>
            <a:prstGeom prst="line">
              <a:avLst/>
            </a:prstGeom>
            <a:ln w="28575">
              <a:solidFill>
                <a:srgbClr val="FF9D1B"/>
              </a:solidFill>
              <a:headEnd type="triangle" w="med" len="med"/>
              <a:tailEnd type="triangle" w="med" len="med"/>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5D0E2C9-4433-5E24-D2D2-1E81EDD89E71}"/>
                </a:ext>
              </a:extLst>
            </p:cNvPr>
            <p:cNvCxnSpPr>
              <a:cxnSpLocks/>
            </p:cNvCxnSpPr>
            <p:nvPr/>
          </p:nvCxnSpPr>
          <p:spPr>
            <a:xfrm>
              <a:off x="3192910" y="4273904"/>
              <a:ext cx="1653980" cy="0"/>
            </a:xfrm>
            <a:prstGeom prst="line">
              <a:avLst/>
            </a:prstGeom>
            <a:ln w="28575">
              <a:solidFill>
                <a:srgbClr val="003088"/>
              </a:solidFill>
              <a:headEnd type="triangle" w="med" len="med"/>
              <a:tailEnd type="triangle" w="med" len="med"/>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BBC5206B-24AC-F26C-D968-083A58928393}"/>
                </a:ext>
              </a:extLst>
            </p:cNvPr>
            <p:cNvSpPr/>
            <p:nvPr/>
          </p:nvSpPr>
          <p:spPr>
            <a:xfrm>
              <a:off x="3763908" y="3527226"/>
              <a:ext cx="1606897" cy="253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52BF6D6-C582-82CA-FD0B-28F10F0ABA78}"/>
                </a:ext>
              </a:extLst>
            </p:cNvPr>
            <p:cNvSpPr/>
            <p:nvPr/>
          </p:nvSpPr>
          <p:spPr>
            <a:xfrm>
              <a:off x="48653" y="2509665"/>
              <a:ext cx="904555" cy="2950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7EC37E"/>
                  </a:solidFill>
                </a:rPr>
                <a:t>Muons</a:t>
              </a:r>
              <a:endParaRPr lang="en-US" b="1">
                <a:solidFill>
                  <a:srgbClr val="7EC37E"/>
                </a:solidFill>
                <a:ea typeface="Roboto"/>
                <a:cs typeface="Roboto"/>
              </a:endParaRPr>
            </a:p>
          </p:txBody>
        </p:sp>
        <p:cxnSp>
          <p:nvCxnSpPr>
            <p:cNvPr id="21" name="Straight Arrow Connector 20">
              <a:extLst>
                <a:ext uri="{FF2B5EF4-FFF2-40B4-BE49-F238E27FC236}">
                  <a16:creationId xmlns:a16="http://schemas.microsoft.com/office/drawing/2014/main" id="{6F4648A2-F293-C8EE-7F68-6DC0FC3B81BD}"/>
                </a:ext>
              </a:extLst>
            </p:cNvPr>
            <p:cNvCxnSpPr>
              <a:cxnSpLocks/>
            </p:cNvCxnSpPr>
            <p:nvPr/>
          </p:nvCxnSpPr>
          <p:spPr>
            <a:xfrm>
              <a:off x="191332" y="2948961"/>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8C74B0E-839E-5D76-3E6E-F06655C59D94}"/>
                </a:ext>
              </a:extLst>
            </p:cNvPr>
            <p:cNvCxnSpPr>
              <a:cxnSpLocks/>
            </p:cNvCxnSpPr>
            <p:nvPr/>
          </p:nvCxnSpPr>
          <p:spPr>
            <a:xfrm>
              <a:off x="191332" y="3136723"/>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57C37BC-B805-0081-FC39-32B22A983F90}"/>
                </a:ext>
              </a:extLst>
            </p:cNvPr>
            <p:cNvCxnSpPr>
              <a:cxnSpLocks/>
            </p:cNvCxnSpPr>
            <p:nvPr/>
          </p:nvCxnSpPr>
          <p:spPr>
            <a:xfrm>
              <a:off x="191332" y="3324484"/>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1E90EE48-FD99-686A-4692-61039C466DAD}"/>
                </a:ext>
              </a:extLst>
            </p:cNvPr>
            <p:cNvSpPr/>
            <p:nvPr/>
          </p:nvSpPr>
          <p:spPr>
            <a:xfrm flipH="1">
              <a:off x="996756" y="2782837"/>
              <a:ext cx="191219" cy="730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FF9F496-7483-E5FB-FC65-54DA24E48696}"/>
                </a:ext>
              </a:extLst>
            </p:cNvPr>
            <p:cNvSpPr/>
            <p:nvPr/>
          </p:nvSpPr>
          <p:spPr>
            <a:xfrm flipH="1">
              <a:off x="6143470" y="2806707"/>
              <a:ext cx="191219" cy="730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65A8DCA2-D9BC-98F1-6680-3238107E3DA3}"/>
              </a:ext>
            </a:extLst>
          </p:cNvPr>
          <p:cNvSpPr/>
          <p:nvPr/>
        </p:nvSpPr>
        <p:spPr>
          <a:xfrm>
            <a:off x="7631218" y="1407631"/>
            <a:ext cx="300244" cy="240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ectangle 29">
            <a:extLst>
              <a:ext uri="{FF2B5EF4-FFF2-40B4-BE49-F238E27FC236}">
                <a16:creationId xmlns:a16="http://schemas.microsoft.com/office/drawing/2014/main" id="{B25D791C-3900-73FC-99F3-C7B5B20F5D4E}"/>
              </a:ext>
            </a:extLst>
          </p:cNvPr>
          <p:cNvSpPr/>
          <p:nvPr/>
        </p:nvSpPr>
        <p:spPr>
          <a:xfrm>
            <a:off x="6709321" y="3303363"/>
            <a:ext cx="3790767" cy="811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1" name="Picture 30">
            <a:extLst>
              <a:ext uri="{FF2B5EF4-FFF2-40B4-BE49-F238E27FC236}">
                <a16:creationId xmlns:a16="http://schemas.microsoft.com/office/drawing/2014/main" id="{3EA8E987-80B5-DE50-0E80-DEB4CED59AC3}"/>
              </a:ext>
            </a:extLst>
          </p:cNvPr>
          <p:cNvPicPr>
            <a:picLocks noChangeAspect="1"/>
          </p:cNvPicPr>
          <p:nvPr/>
        </p:nvPicPr>
        <p:blipFill>
          <a:blip r:embed="rId3"/>
          <a:stretch>
            <a:fillRect/>
          </a:stretch>
        </p:blipFill>
        <p:spPr>
          <a:xfrm>
            <a:off x="6985142" y="828655"/>
            <a:ext cx="3511732" cy="3054061"/>
          </a:xfrm>
          <a:prstGeom prst="rect">
            <a:avLst/>
          </a:prstGeom>
        </p:spPr>
      </p:pic>
      <p:sp>
        <p:nvSpPr>
          <p:cNvPr id="32" name="Rectangle 31">
            <a:extLst>
              <a:ext uri="{FF2B5EF4-FFF2-40B4-BE49-F238E27FC236}">
                <a16:creationId xmlns:a16="http://schemas.microsoft.com/office/drawing/2014/main" id="{13ABE4FB-D885-C8F3-FD23-0BACD0D56D57}"/>
              </a:ext>
            </a:extLst>
          </p:cNvPr>
          <p:cNvSpPr/>
          <p:nvPr/>
        </p:nvSpPr>
        <p:spPr>
          <a:xfrm>
            <a:off x="9251654" y="1710936"/>
            <a:ext cx="1040479" cy="1734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3" name="Straight Arrow Connector 32">
            <a:extLst>
              <a:ext uri="{FF2B5EF4-FFF2-40B4-BE49-F238E27FC236}">
                <a16:creationId xmlns:a16="http://schemas.microsoft.com/office/drawing/2014/main" id="{811F71E9-0469-1283-8D15-17E200907A1C}"/>
              </a:ext>
            </a:extLst>
          </p:cNvPr>
          <p:cNvCxnSpPr/>
          <p:nvPr/>
        </p:nvCxnSpPr>
        <p:spPr>
          <a:xfrm flipH="1">
            <a:off x="10278918" y="1697418"/>
            <a:ext cx="0" cy="1753487"/>
          </a:xfrm>
          <a:prstGeom prst="straightConnector1">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3448B58D-C52F-9F95-FA60-EE0548B12583}"/>
              </a:ext>
            </a:extLst>
          </p:cNvPr>
          <p:cNvSpPr/>
          <p:nvPr/>
        </p:nvSpPr>
        <p:spPr>
          <a:xfrm>
            <a:off x="10289203" y="1409343"/>
            <a:ext cx="204575" cy="20509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26622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220476"/>
            <a:ext cx="10507625" cy="574675"/>
          </a:xfrm>
        </p:spPr>
        <p:txBody>
          <a:bodyPr/>
          <a:lstStyle/>
          <a:p>
            <a:r>
              <a:rPr lang="en-US">
                <a:cs typeface="Arial"/>
              </a:rPr>
              <a:t>Low energy muons applied to superconducting proximity systems</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495E18A-22AA-D436-4CA8-93F2C25A3817}"/>
              </a:ext>
            </a:extLst>
          </p:cNvPr>
          <p:cNvSpPr>
            <a:spLocks noChangeArrowheads="1"/>
          </p:cNvSpPr>
          <p:nvPr/>
        </p:nvSpPr>
        <p:spPr bwMode="auto">
          <a:xfrm>
            <a:off x="343970" y="1322436"/>
            <a:ext cx="5633318" cy="646331"/>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1508CC"/>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003088"/>
                </a:solidFill>
              </a:rPr>
              <a:t>Depth of implantation </a:t>
            </a:r>
            <a:r>
              <a:rPr lang="en-US">
                <a:solidFill>
                  <a:srgbClr val="003088"/>
                </a:solidFill>
              </a:rPr>
              <a:t>controlled </a:t>
            </a:r>
            <a:r>
              <a:rPr lang="en-US" i="1">
                <a:solidFill>
                  <a:srgbClr val="003088"/>
                </a:solidFill>
              </a:rPr>
              <a:t>via</a:t>
            </a:r>
            <a:r>
              <a:rPr lang="en-US">
                <a:solidFill>
                  <a:srgbClr val="003088"/>
                </a:solidFill>
              </a:rPr>
              <a:t> selection of the momentum of the incoming muons</a:t>
            </a:r>
            <a:endParaRPr lang="en-US">
              <a:solidFill>
                <a:srgbClr val="003088"/>
              </a:solidFill>
              <a:ea typeface="Roboto"/>
              <a:cs typeface="Roboto"/>
            </a:endParaRPr>
          </a:p>
        </p:txBody>
      </p:sp>
      <p:sp>
        <p:nvSpPr>
          <p:cNvPr id="4" name="Rectangle 3">
            <a:extLst>
              <a:ext uri="{FF2B5EF4-FFF2-40B4-BE49-F238E27FC236}">
                <a16:creationId xmlns:a16="http://schemas.microsoft.com/office/drawing/2014/main" id="{30EF1B76-B0FB-144E-D9B4-A74A7E8AEDFC}"/>
              </a:ext>
            </a:extLst>
          </p:cNvPr>
          <p:cNvSpPr>
            <a:spLocks noChangeArrowheads="1"/>
          </p:cNvSpPr>
          <p:nvPr/>
        </p:nvSpPr>
        <p:spPr bwMode="auto">
          <a:xfrm>
            <a:off x="1535153" y="6001750"/>
            <a:ext cx="3921844" cy="646331"/>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1508CC"/>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003088"/>
                </a:solidFill>
              </a:rPr>
              <a:t>Sample local flux density B(x)  as a function of depth </a:t>
            </a:r>
            <a:endParaRPr lang="en-US">
              <a:solidFill>
                <a:srgbClr val="000000"/>
              </a:solidFill>
              <a:ea typeface="Roboto"/>
              <a:cs typeface="Roboto"/>
            </a:endParaRPr>
          </a:p>
        </p:txBody>
      </p:sp>
      <p:sp>
        <p:nvSpPr>
          <p:cNvPr id="26" name="Arrow: Right 25">
            <a:extLst>
              <a:ext uri="{FF2B5EF4-FFF2-40B4-BE49-F238E27FC236}">
                <a16:creationId xmlns:a16="http://schemas.microsoft.com/office/drawing/2014/main" id="{F0C194A8-D027-FAB0-16BA-50094948B0A1}"/>
              </a:ext>
            </a:extLst>
          </p:cNvPr>
          <p:cNvSpPr/>
          <p:nvPr/>
        </p:nvSpPr>
        <p:spPr>
          <a:xfrm>
            <a:off x="442554" y="6180505"/>
            <a:ext cx="734457" cy="293783"/>
          </a:xfrm>
          <a:prstGeom prst="rightArrow">
            <a:avLst/>
          </a:prstGeom>
          <a:solidFill>
            <a:srgbClr val="FF9D1B"/>
          </a:solidFill>
          <a:ln>
            <a:solidFill>
              <a:srgbClr val="FF9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9D1B"/>
              </a:solidFill>
              <a:highlight>
                <a:srgbClr val="FFFF00"/>
              </a:highlight>
              <a:ea typeface="Roboto"/>
              <a:cs typeface="Roboto"/>
            </a:endParaRPr>
          </a:p>
        </p:txBody>
      </p:sp>
      <p:grpSp>
        <p:nvGrpSpPr>
          <p:cNvPr id="29" name="Group 28">
            <a:extLst>
              <a:ext uri="{FF2B5EF4-FFF2-40B4-BE49-F238E27FC236}">
                <a16:creationId xmlns:a16="http://schemas.microsoft.com/office/drawing/2014/main" id="{2307FE02-B0EE-1932-D842-95CAAD05137C}"/>
              </a:ext>
            </a:extLst>
          </p:cNvPr>
          <p:cNvGrpSpPr/>
          <p:nvPr/>
        </p:nvGrpSpPr>
        <p:grpSpPr>
          <a:xfrm>
            <a:off x="103737" y="2472942"/>
            <a:ext cx="6773096" cy="2871004"/>
            <a:chOff x="48653" y="2509665"/>
            <a:chExt cx="6773096" cy="2871004"/>
          </a:xfrm>
        </p:grpSpPr>
        <p:grpSp>
          <p:nvGrpSpPr>
            <p:cNvPr id="5" name="Group 4">
              <a:extLst>
                <a:ext uri="{FF2B5EF4-FFF2-40B4-BE49-F238E27FC236}">
                  <a16:creationId xmlns:a16="http://schemas.microsoft.com/office/drawing/2014/main" id="{D1665958-4A86-2F9B-CF8A-581568C97179}"/>
                </a:ext>
              </a:extLst>
            </p:cNvPr>
            <p:cNvGrpSpPr/>
            <p:nvPr/>
          </p:nvGrpSpPr>
          <p:grpSpPr>
            <a:xfrm>
              <a:off x="278641" y="3129895"/>
              <a:ext cx="6543108" cy="1692044"/>
              <a:chOff x="689215" y="2658395"/>
              <a:chExt cx="9127371" cy="2486121"/>
            </a:xfrm>
          </p:grpSpPr>
          <p:pic>
            <p:nvPicPr>
              <p:cNvPr id="17" name="Picture 16">
                <a:extLst>
                  <a:ext uri="{FF2B5EF4-FFF2-40B4-BE49-F238E27FC236}">
                    <a16:creationId xmlns:a16="http://schemas.microsoft.com/office/drawing/2014/main" id="{9F5FFA10-5D36-8340-405F-EEA85E8B9D3A}"/>
                  </a:ext>
                </a:extLst>
              </p:cNvPr>
              <p:cNvPicPr>
                <a:picLocks noChangeAspect="1"/>
              </p:cNvPicPr>
              <p:nvPr/>
            </p:nvPicPr>
            <p:blipFill>
              <a:blip r:embed="rId2"/>
              <a:stretch>
                <a:fillRect/>
              </a:stretch>
            </p:blipFill>
            <p:spPr>
              <a:xfrm>
                <a:off x="689215" y="2658395"/>
                <a:ext cx="9127371" cy="2486121"/>
              </a:xfrm>
              <a:prstGeom prst="rect">
                <a:avLst/>
              </a:prstGeom>
            </p:spPr>
          </p:pic>
          <p:sp>
            <p:nvSpPr>
              <p:cNvPr id="18" name="Rectangle 17">
                <a:extLst>
                  <a:ext uri="{FF2B5EF4-FFF2-40B4-BE49-F238E27FC236}">
                    <a16:creationId xmlns:a16="http://schemas.microsoft.com/office/drawing/2014/main" id="{58F0095A-CC06-2069-8253-8D928317EF59}"/>
                  </a:ext>
                </a:extLst>
              </p:cNvPr>
              <p:cNvSpPr/>
              <p:nvPr/>
            </p:nvSpPr>
            <p:spPr>
              <a:xfrm>
                <a:off x="4795701" y="2658395"/>
                <a:ext cx="914400" cy="2876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 name="Rectangle 6">
              <a:extLst>
                <a:ext uri="{FF2B5EF4-FFF2-40B4-BE49-F238E27FC236}">
                  <a16:creationId xmlns:a16="http://schemas.microsoft.com/office/drawing/2014/main" id="{1B6FF237-E8D6-1AD5-27C7-AE773F75784E}"/>
                </a:ext>
              </a:extLst>
            </p:cNvPr>
            <p:cNvSpPr/>
            <p:nvPr/>
          </p:nvSpPr>
          <p:spPr>
            <a:xfrm>
              <a:off x="1176884" y="2836429"/>
              <a:ext cx="1822058" cy="607294"/>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Layer 1</a:t>
              </a:r>
              <a:endParaRPr lang="en-US" sz="1600">
                <a:solidFill>
                  <a:schemeClr val="tx1"/>
                </a:solidFill>
                <a:ea typeface="Roboto"/>
                <a:cs typeface="Roboto"/>
              </a:endParaRPr>
            </a:p>
          </p:txBody>
        </p:sp>
        <p:sp>
          <p:nvSpPr>
            <p:cNvPr id="8" name="Rectangle 7">
              <a:extLst>
                <a:ext uri="{FF2B5EF4-FFF2-40B4-BE49-F238E27FC236}">
                  <a16:creationId xmlns:a16="http://schemas.microsoft.com/office/drawing/2014/main" id="{B5090A48-4926-7F21-5F06-0EEF800E7A71}"/>
                </a:ext>
              </a:extLst>
            </p:cNvPr>
            <p:cNvSpPr/>
            <p:nvPr/>
          </p:nvSpPr>
          <p:spPr>
            <a:xfrm>
              <a:off x="2869627" y="2837547"/>
              <a:ext cx="3299834" cy="616796"/>
            </a:xfrm>
            <a:prstGeom prst="rect">
              <a:avLst/>
            </a:prstGeom>
            <a:solidFill>
              <a:srgbClr val="35BAF9"/>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Layer 2</a:t>
              </a:r>
              <a:endParaRPr lang="en-US" sz="1600">
                <a:solidFill>
                  <a:schemeClr val="tx1"/>
                </a:solidFill>
                <a:ea typeface="Roboto"/>
                <a:cs typeface="Roboto"/>
              </a:endParaRPr>
            </a:p>
          </p:txBody>
        </p:sp>
        <p:sp>
          <p:nvSpPr>
            <p:cNvPr id="9" name="Rectangle 8">
              <a:extLst>
                <a:ext uri="{FF2B5EF4-FFF2-40B4-BE49-F238E27FC236}">
                  <a16:creationId xmlns:a16="http://schemas.microsoft.com/office/drawing/2014/main" id="{FDF5B384-A224-A797-5595-12EE8E3FF9A2}"/>
                </a:ext>
              </a:extLst>
            </p:cNvPr>
            <p:cNvSpPr/>
            <p:nvPr/>
          </p:nvSpPr>
          <p:spPr>
            <a:xfrm>
              <a:off x="2047687" y="4627111"/>
              <a:ext cx="266813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Implantation depth</a:t>
              </a:r>
              <a:endParaRPr lang="en-US" sz="1600">
                <a:ea typeface="Roboto"/>
                <a:cs typeface="Roboto"/>
              </a:endParaRPr>
            </a:p>
          </p:txBody>
        </p:sp>
        <p:sp>
          <p:nvSpPr>
            <p:cNvPr id="10" name="Rectangle 9">
              <a:extLst>
                <a:ext uri="{FF2B5EF4-FFF2-40B4-BE49-F238E27FC236}">
                  <a16:creationId xmlns:a16="http://schemas.microsoft.com/office/drawing/2014/main" id="{336B6A9C-71CB-9C8A-0989-AF3D27A71D8F}"/>
                </a:ext>
              </a:extLst>
            </p:cNvPr>
            <p:cNvSpPr/>
            <p:nvPr/>
          </p:nvSpPr>
          <p:spPr>
            <a:xfrm rot="16200000">
              <a:off x="332221" y="3911796"/>
              <a:ext cx="1224946" cy="3048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3088"/>
                  </a:solidFill>
                </a:rPr>
                <a:t>Stopping distribution</a:t>
              </a:r>
              <a:endParaRPr lang="en-US" sz="1400">
                <a:solidFill>
                  <a:srgbClr val="003088"/>
                </a:solidFill>
                <a:ea typeface="Roboto"/>
                <a:cs typeface="Roboto"/>
              </a:endParaRPr>
            </a:p>
          </p:txBody>
        </p:sp>
        <p:cxnSp>
          <p:nvCxnSpPr>
            <p:cNvPr id="11" name="Straight Connector 10">
              <a:extLst>
                <a:ext uri="{FF2B5EF4-FFF2-40B4-BE49-F238E27FC236}">
                  <a16:creationId xmlns:a16="http://schemas.microsoft.com/office/drawing/2014/main" id="{8F3621A4-7396-315E-5F1D-40D85478BC5E}"/>
                </a:ext>
              </a:extLst>
            </p:cNvPr>
            <p:cNvCxnSpPr>
              <a:cxnSpLocks/>
            </p:cNvCxnSpPr>
            <p:nvPr/>
          </p:nvCxnSpPr>
          <p:spPr>
            <a:xfrm>
              <a:off x="1987835" y="3573317"/>
              <a:ext cx="0" cy="1729186"/>
            </a:xfrm>
            <a:prstGeom prst="line">
              <a:avLst/>
            </a:prstGeom>
            <a:ln w="28575">
              <a:solidFill>
                <a:srgbClr val="FF9D1B"/>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94DC871-CEE2-7A92-7BD4-858E87D0F8B5}"/>
                </a:ext>
              </a:extLst>
            </p:cNvPr>
            <p:cNvCxnSpPr>
              <a:cxnSpLocks/>
            </p:cNvCxnSpPr>
            <p:nvPr/>
          </p:nvCxnSpPr>
          <p:spPr>
            <a:xfrm>
              <a:off x="4374451" y="4007105"/>
              <a:ext cx="0" cy="1295398"/>
            </a:xfrm>
            <a:prstGeom prst="line">
              <a:avLst/>
            </a:prstGeom>
            <a:ln w="28575">
              <a:solidFill>
                <a:srgbClr val="003088"/>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D3504FA5-8380-1170-2B23-4C48C3274735}"/>
                </a:ext>
              </a:extLst>
            </p:cNvPr>
            <p:cNvSpPr/>
            <p:nvPr/>
          </p:nvSpPr>
          <p:spPr>
            <a:xfrm>
              <a:off x="823653" y="5127171"/>
              <a:ext cx="248434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7keV, &lt;x&gt;=21 nm</a:t>
              </a:r>
              <a:endParaRPr lang="en-US" sz="1600">
                <a:solidFill>
                  <a:srgbClr val="003088"/>
                </a:solidFill>
                <a:ea typeface="Roboto"/>
                <a:cs typeface="Roboto"/>
              </a:endParaRPr>
            </a:p>
          </p:txBody>
        </p:sp>
        <p:sp>
          <p:nvSpPr>
            <p:cNvPr id="14" name="Rectangle 13">
              <a:extLst>
                <a:ext uri="{FF2B5EF4-FFF2-40B4-BE49-F238E27FC236}">
                  <a16:creationId xmlns:a16="http://schemas.microsoft.com/office/drawing/2014/main" id="{D9D9FBE1-5EE5-8006-7419-B05F4ADCB9D2}"/>
                </a:ext>
              </a:extLst>
            </p:cNvPr>
            <p:cNvSpPr/>
            <p:nvPr/>
          </p:nvSpPr>
          <p:spPr>
            <a:xfrm>
              <a:off x="3224979" y="5129303"/>
              <a:ext cx="248434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27keV, &lt;x&gt;=82 nm</a:t>
              </a:r>
              <a:endParaRPr lang="en-US" sz="1600">
                <a:solidFill>
                  <a:srgbClr val="003088"/>
                </a:solidFill>
                <a:ea typeface="Roboto"/>
                <a:cs typeface="Roboto"/>
              </a:endParaRPr>
            </a:p>
          </p:txBody>
        </p:sp>
        <p:cxnSp>
          <p:nvCxnSpPr>
            <p:cNvPr id="15" name="Straight Connector 14">
              <a:extLst>
                <a:ext uri="{FF2B5EF4-FFF2-40B4-BE49-F238E27FC236}">
                  <a16:creationId xmlns:a16="http://schemas.microsoft.com/office/drawing/2014/main" id="{37948288-BC1F-2693-C927-15931969533E}"/>
                </a:ext>
              </a:extLst>
            </p:cNvPr>
            <p:cNvCxnSpPr>
              <a:cxnSpLocks/>
            </p:cNvCxnSpPr>
            <p:nvPr/>
          </p:nvCxnSpPr>
          <p:spPr>
            <a:xfrm>
              <a:off x="1384667" y="4054696"/>
              <a:ext cx="1002398" cy="0"/>
            </a:xfrm>
            <a:prstGeom prst="line">
              <a:avLst/>
            </a:prstGeom>
            <a:ln w="28575">
              <a:solidFill>
                <a:srgbClr val="FF9D1B"/>
              </a:solidFill>
              <a:headEnd type="triangle" w="med" len="med"/>
              <a:tailEnd type="triangle" w="med" len="med"/>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5D0E2C9-4433-5E24-D2D2-1E81EDD89E71}"/>
                </a:ext>
              </a:extLst>
            </p:cNvPr>
            <p:cNvCxnSpPr>
              <a:cxnSpLocks/>
            </p:cNvCxnSpPr>
            <p:nvPr/>
          </p:nvCxnSpPr>
          <p:spPr>
            <a:xfrm>
              <a:off x="3192910" y="4273904"/>
              <a:ext cx="1653980" cy="0"/>
            </a:xfrm>
            <a:prstGeom prst="line">
              <a:avLst/>
            </a:prstGeom>
            <a:ln w="28575">
              <a:solidFill>
                <a:srgbClr val="003088"/>
              </a:solidFill>
              <a:headEnd type="triangle" w="med" len="med"/>
              <a:tailEnd type="triangle" w="med" len="med"/>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BBC5206B-24AC-F26C-D968-083A58928393}"/>
                </a:ext>
              </a:extLst>
            </p:cNvPr>
            <p:cNvSpPr/>
            <p:nvPr/>
          </p:nvSpPr>
          <p:spPr>
            <a:xfrm>
              <a:off x="3763908" y="3527226"/>
              <a:ext cx="1606897" cy="253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52BF6D6-C582-82CA-FD0B-28F10F0ABA78}"/>
                </a:ext>
              </a:extLst>
            </p:cNvPr>
            <p:cNvSpPr/>
            <p:nvPr/>
          </p:nvSpPr>
          <p:spPr>
            <a:xfrm>
              <a:off x="48653" y="2509665"/>
              <a:ext cx="904555" cy="2950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7EC37E"/>
                  </a:solidFill>
                </a:rPr>
                <a:t>Muons</a:t>
              </a:r>
              <a:endParaRPr lang="en-US" b="1">
                <a:solidFill>
                  <a:srgbClr val="7EC37E"/>
                </a:solidFill>
                <a:ea typeface="Roboto"/>
                <a:cs typeface="Roboto"/>
              </a:endParaRPr>
            </a:p>
          </p:txBody>
        </p:sp>
        <p:cxnSp>
          <p:nvCxnSpPr>
            <p:cNvPr id="21" name="Straight Arrow Connector 20">
              <a:extLst>
                <a:ext uri="{FF2B5EF4-FFF2-40B4-BE49-F238E27FC236}">
                  <a16:creationId xmlns:a16="http://schemas.microsoft.com/office/drawing/2014/main" id="{6F4648A2-F293-C8EE-7F68-6DC0FC3B81BD}"/>
                </a:ext>
              </a:extLst>
            </p:cNvPr>
            <p:cNvCxnSpPr>
              <a:cxnSpLocks/>
            </p:cNvCxnSpPr>
            <p:nvPr/>
          </p:nvCxnSpPr>
          <p:spPr>
            <a:xfrm>
              <a:off x="191332" y="2948961"/>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8C74B0E-839E-5D76-3E6E-F06655C59D94}"/>
                </a:ext>
              </a:extLst>
            </p:cNvPr>
            <p:cNvCxnSpPr>
              <a:cxnSpLocks/>
            </p:cNvCxnSpPr>
            <p:nvPr/>
          </p:nvCxnSpPr>
          <p:spPr>
            <a:xfrm>
              <a:off x="191332" y="3136723"/>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57C37BC-B805-0081-FC39-32B22A983F90}"/>
                </a:ext>
              </a:extLst>
            </p:cNvPr>
            <p:cNvCxnSpPr>
              <a:cxnSpLocks/>
            </p:cNvCxnSpPr>
            <p:nvPr/>
          </p:nvCxnSpPr>
          <p:spPr>
            <a:xfrm>
              <a:off x="191332" y="3324484"/>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1E90EE48-FD99-686A-4692-61039C466DAD}"/>
                </a:ext>
              </a:extLst>
            </p:cNvPr>
            <p:cNvSpPr/>
            <p:nvPr/>
          </p:nvSpPr>
          <p:spPr>
            <a:xfrm flipH="1">
              <a:off x="996756" y="2782837"/>
              <a:ext cx="191219" cy="730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FF9F496-7483-E5FB-FC65-54DA24E48696}"/>
                </a:ext>
              </a:extLst>
            </p:cNvPr>
            <p:cNvSpPr/>
            <p:nvPr/>
          </p:nvSpPr>
          <p:spPr>
            <a:xfrm flipH="1">
              <a:off x="6143470" y="2806707"/>
              <a:ext cx="191219" cy="730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65A8DCA2-D9BC-98F1-6680-3238107E3DA3}"/>
              </a:ext>
            </a:extLst>
          </p:cNvPr>
          <p:cNvSpPr/>
          <p:nvPr/>
        </p:nvSpPr>
        <p:spPr>
          <a:xfrm>
            <a:off x="7631218" y="1407631"/>
            <a:ext cx="300244" cy="240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ectangle 29">
            <a:extLst>
              <a:ext uri="{FF2B5EF4-FFF2-40B4-BE49-F238E27FC236}">
                <a16:creationId xmlns:a16="http://schemas.microsoft.com/office/drawing/2014/main" id="{B25D791C-3900-73FC-99F3-C7B5B20F5D4E}"/>
              </a:ext>
            </a:extLst>
          </p:cNvPr>
          <p:cNvSpPr/>
          <p:nvPr/>
        </p:nvSpPr>
        <p:spPr>
          <a:xfrm>
            <a:off x="6709321" y="3303363"/>
            <a:ext cx="3790767" cy="811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1" name="Picture 30">
            <a:extLst>
              <a:ext uri="{FF2B5EF4-FFF2-40B4-BE49-F238E27FC236}">
                <a16:creationId xmlns:a16="http://schemas.microsoft.com/office/drawing/2014/main" id="{3EA8E987-80B5-DE50-0E80-DEB4CED59AC3}"/>
              </a:ext>
            </a:extLst>
          </p:cNvPr>
          <p:cNvPicPr>
            <a:picLocks noChangeAspect="1"/>
          </p:cNvPicPr>
          <p:nvPr/>
        </p:nvPicPr>
        <p:blipFill>
          <a:blip r:embed="rId3"/>
          <a:stretch>
            <a:fillRect/>
          </a:stretch>
        </p:blipFill>
        <p:spPr>
          <a:xfrm>
            <a:off x="6985142" y="828655"/>
            <a:ext cx="3511732" cy="3054061"/>
          </a:xfrm>
          <a:prstGeom prst="rect">
            <a:avLst/>
          </a:prstGeom>
        </p:spPr>
      </p:pic>
      <p:sp>
        <p:nvSpPr>
          <p:cNvPr id="32" name="Rectangle 31">
            <a:extLst>
              <a:ext uri="{FF2B5EF4-FFF2-40B4-BE49-F238E27FC236}">
                <a16:creationId xmlns:a16="http://schemas.microsoft.com/office/drawing/2014/main" id="{13ABE4FB-D885-C8F3-FD23-0BACD0D56D57}"/>
              </a:ext>
            </a:extLst>
          </p:cNvPr>
          <p:cNvSpPr/>
          <p:nvPr/>
        </p:nvSpPr>
        <p:spPr>
          <a:xfrm>
            <a:off x="10224810" y="1710936"/>
            <a:ext cx="67323" cy="1734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3" name="Straight Arrow Connector 32">
            <a:extLst>
              <a:ext uri="{FF2B5EF4-FFF2-40B4-BE49-F238E27FC236}">
                <a16:creationId xmlns:a16="http://schemas.microsoft.com/office/drawing/2014/main" id="{811F71E9-0469-1283-8D15-17E200907A1C}"/>
              </a:ext>
            </a:extLst>
          </p:cNvPr>
          <p:cNvCxnSpPr/>
          <p:nvPr/>
        </p:nvCxnSpPr>
        <p:spPr>
          <a:xfrm flipH="1">
            <a:off x="10278918" y="1697418"/>
            <a:ext cx="0" cy="1753487"/>
          </a:xfrm>
          <a:prstGeom prst="straightConnector1">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3448B58D-C52F-9F95-FA60-EE0548B12583}"/>
              </a:ext>
            </a:extLst>
          </p:cNvPr>
          <p:cNvSpPr/>
          <p:nvPr/>
        </p:nvSpPr>
        <p:spPr>
          <a:xfrm>
            <a:off x="10280023" y="1409343"/>
            <a:ext cx="131129" cy="19040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74579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220476"/>
            <a:ext cx="10507625" cy="574675"/>
          </a:xfrm>
        </p:spPr>
        <p:txBody>
          <a:bodyPr/>
          <a:lstStyle/>
          <a:p>
            <a:r>
              <a:rPr lang="en-US">
                <a:cs typeface="Arial"/>
              </a:rPr>
              <a:t>Low energy muons applied to superconducting proximity systems</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495E18A-22AA-D436-4CA8-93F2C25A3817}"/>
              </a:ext>
            </a:extLst>
          </p:cNvPr>
          <p:cNvSpPr>
            <a:spLocks noChangeArrowheads="1"/>
          </p:cNvSpPr>
          <p:nvPr/>
        </p:nvSpPr>
        <p:spPr bwMode="auto">
          <a:xfrm>
            <a:off x="343970" y="1322436"/>
            <a:ext cx="5633318" cy="646331"/>
          </a:xfrm>
          <a:prstGeom prst="rect">
            <a:avLst/>
          </a:prstGeom>
          <a:noFill/>
          <a:ln>
            <a:no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003088"/>
                </a:solidFill>
              </a:rPr>
              <a:t>Depth of implantation </a:t>
            </a:r>
            <a:r>
              <a:rPr lang="en-US">
                <a:solidFill>
                  <a:srgbClr val="003088"/>
                </a:solidFill>
              </a:rPr>
              <a:t>controlled </a:t>
            </a:r>
            <a:r>
              <a:rPr lang="en-US" i="1">
                <a:solidFill>
                  <a:srgbClr val="003088"/>
                </a:solidFill>
              </a:rPr>
              <a:t>via</a:t>
            </a:r>
            <a:r>
              <a:rPr lang="en-US">
                <a:solidFill>
                  <a:srgbClr val="003088"/>
                </a:solidFill>
              </a:rPr>
              <a:t> selection of the momentum of the incoming muons</a:t>
            </a:r>
            <a:endParaRPr lang="en-US">
              <a:solidFill>
                <a:srgbClr val="003088"/>
              </a:solidFill>
              <a:ea typeface="Roboto"/>
              <a:cs typeface="Roboto"/>
            </a:endParaRPr>
          </a:p>
        </p:txBody>
      </p:sp>
      <p:sp>
        <p:nvSpPr>
          <p:cNvPr id="4" name="Rectangle 3">
            <a:extLst>
              <a:ext uri="{FF2B5EF4-FFF2-40B4-BE49-F238E27FC236}">
                <a16:creationId xmlns:a16="http://schemas.microsoft.com/office/drawing/2014/main" id="{30EF1B76-B0FB-144E-D9B4-A74A7E8AEDFC}"/>
              </a:ext>
            </a:extLst>
          </p:cNvPr>
          <p:cNvSpPr>
            <a:spLocks noChangeArrowheads="1"/>
          </p:cNvSpPr>
          <p:nvPr/>
        </p:nvSpPr>
        <p:spPr bwMode="auto">
          <a:xfrm>
            <a:off x="1535153" y="6001750"/>
            <a:ext cx="3921844" cy="646331"/>
          </a:xfrm>
          <a:prstGeom prst="rect">
            <a:avLst/>
          </a:prstGeom>
          <a:noFill/>
          <a:ln>
            <a:no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003088"/>
                </a:solidFill>
              </a:rPr>
              <a:t>Sample local flux density B(x)  as a function of depth </a:t>
            </a:r>
            <a:endParaRPr lang="en-US">
              <a:solidFill>
                <a:srgbClr val="000000"/>
              </a:solidFill>
              <a:ea typeface="Roboto"/>
              <a:cs typeface="Roboto"/>
            </a:endParaRPr>
          </a:p>
        </p:txBody>
      </p:sp>
      <p:sp>
        <p:nvSpPr>
          <p:cNvPr id="26" name="Arrow: Right 25">
            <a:extLst>
              <a:ext uri="{FF2B5EF4-FFF2-40B4-BE49-F238E27FC236}">
                <a16:creationId xmlns:a16="http://schemas.microsoft.com/office/drawing/2014/main" id="{F0C194A8-D027-FAB0-16BA-50094948B0A1}"/>
              </a:ext>
            </a:extLst>
          </p:cNvPr>
          <p:cNvSpPr/>
          <p:nvPr/>
        </p:nvSpPr>
        <p:spPr>
          <a:xfrm>
            <a:off x="442554" y="6180505"/>
            <a:ext cx="734457" cy="293783"/>
          </a:xfrm>
          <a:prstGeom prst="rightArrow">
            <a:avLst/>
          </a:prstGeom>
          <a:solidFill>
            <a:srgbClr val="FF9D1B"/>
          </a:solidFill>
          <a:ln>
            <a:solidFill>
              <a:srgbClr val="FF9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9D1B"/>
              </a:solidFill>
              <a:highlight>
                <a:srgbClr val="FFFF00"/>
              </a:highlight>
              <a:ea typeface="Roboto"/>
              <a:cs typeface="Roboto"/>
            </a:endParaRPr>
          </a:p>
        </p:txBody>
      </p:sp>
      <p:grpSp>
        <p:nvGrpSpPr>
          <p:cNvPr id="29" name="Group 28">
            <a:extLst>
              <a:ext uri="{FF2B5EF4-FFF2-40B4-BE49-F238E27FC236}">
                <a16:creationId xmlns:a16="http://schemas.microsoft.com/office/drawing/2014/main" id="{2307FE02-B0EE-1932-D842-95CAAD05137C}"/>
              </a:ext>
            </a:extLst>
          </p:cNvPr>
          <p:cNvGrpSpPr/>
          <p:nvPr/>
        </p:nvGrpSpPr>
        <p:grpSpPr>
          <a:xfrm>
            <a:off x="103737" y="2472942"/>
            <a:ext cx="6773096" cy="2871004"/>
            <a:chOff x="48653" y="2509665"/>
            <a:chExt cx="6773096" cy="2871004"/>
          </a:xfrm>
        </p:grpSpPr>
        <p:grpSp>
          <p:nvGrpSpPr>
            <p:cNvPr id="5" name="Group 4">
              <a:extLst>
                <a:ext uri="{FF2B5EF4-FFF2-40B4-BE49-F238E27FC236}">
                  <a16:creationId xmlns:a16="http://schemas.microsoft.com/office/drawing/2014/main" id="{D1665958-4A86-2F9B-CF8A-581568C97179}"/>
                </a:ext>
              </a:extLst>
            </p:cNvPr>
            <p:cNvGrpSpPr/>
            <p:nvPr/>
          </p:nvGrpSpPr>
          <p:grpSpPr>
            <a:xfrm>
              <a:off x="278641" y="3129895"/>
              <a:ext cx="6543108" cy="1692044"/>
              <a:chOff x="689215" y="2658395"/>
              <a:chExt cx="9127371" cy="2486121"/>
            </a:xfrm>
          </p:grpSpPr>
          <p:pic>
            <p:nvPicPr>
              <p:cNvPr id="17" name="Picture 16">
                <a:extLst>
                  <a:ext uri="{FF2B5EF4-FFF2-40B4-BE49-F238E27FC236}">
                    <a16:creationId xmlns:a16="http://schemas.microsoft.com/office/drawing/2014/main" id="{9F5FFA10-5D36-8340-405F-EEA85E8B9D3A}"/>
                  </a:ext>
                </a:extLst>
              </p:cNvPr>
              <p:cNvPicPr>
                <a:picLocks noChangeAspect="1"/>
              </p:cNvPicPr>
              <p:nvPr/>
            </p:nvPicPr>
            <p:blipFill>
              <a:blip r:embed="rId2"/>
              <a:stretch>
                <a:fillRect/>
              </a:stretch>
            </p:blipFill>
            <p:spPr>
              <a:xfrm>
                <a:off x="689215" y="2658395"/>
                <a:ext cx="9127371" cy="2486121"/>
              </a:xfrm>
              <a:prstGeom prst="rect">
                <a:avLst/>
              </a:prstGeom>
            </p:spPr>
          </p:pic>
          <p:sp>
            <p:nvSpPr>
              <p:cNvPr id="18" name="Rectangle 17">
                <a:extLst>
                  <a:ext uri="{FF2B5EF4-FFF2-40B4-BE49-F238E27FC236}">
                    <a16:creationId xmlns:a16="http://schemas.microsoft.com/office/drawing/2014/main" id="{58F0095A-CC06-2069-8253-8D928317EF59}"/>
                  </a:ext>
                </a:extLst>
              </p:cNvPr>
              <p:cNvSpPr/>
              <p:nvPr/>
            </p:nvSpPr>
            <p:spPr>
              <a:xfrm>
                <a:off x="4795701" y="2658395"/>
                <a:ext cx="914400" cy="2876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 name="Rectangle 6">
              <a:extLst>
                <a:ext uri="{FF2B5EF4-FFF2-40B4-BE49-F238E27FC236}">
                  <a16:creationId xmlns:a16="http://schemas.microsoft.com/office/drawing/2014/main" id="{1B6FF237-E8D6-1AD5-27C7-AE773F75784E}"/>
                </a:ext>
              </a:extLst>
            </p:cNvPr>
            <p:cNvSpPr/>
            <p:nvPr/>
          </p:nvSpPr>
          <p:spPr>
            <a:xfrm>
              <a:off x="1176884" y="2836429"/>
              <a:ext cx="1822058" cy="607294"/>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Layer 1</a:t>
              </a:r>
              <a:endParaRPr lang="en-US" sz="1600">
                <a:solidFill>
                  <a:schemeClr val="tx1"/>
                </a:solidFill>
                <a:ea typeface="Roboto"/>
                <a:cs typeface="Roboto"/>
              </a:endParaRPr>
            </a:p>
          </p:txBody>
        </p:sp>
        <p:sp>
          <p:nvSpPr>
            <p:cNvPr id="8" name="Rectangle 7">
              <a:extLst>
                <a:ext uri="{FF2B5EF4-FFF2-40B4-BE49-F238E27FC236}">
                  <a16:creationId xmlns:a16="http://schemas.microsoft.com/office/drawing/2014/main" id="{B5090A48-4926-7F21-5F06-0EEF800E7A71}"/>
                </a:ext>
              </a:extLst>
            </p:cNvPr>
            <p:cNvSpPr/>
            <p:nvPr/>
          </p:nvSpPr>
          <p:spPr>
            <a:xfrm>
              <a:off x="2869627" y="2837547"/>
              <a:ext cx="3299834" cy="616796"/>
            </a:xfrm>
            <a:prstGeom prst="rect">
              <a:avLst/>
            </a:prstGeom>
            <a:solidFill>
              <a:srgbClr val="35BAF9"/>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Layer 2</a:t>
              </a:r>
              <a:endParaRPr lang="en-US" sz="1600">
                <a:solidFill>
                  <a:schemeClr val="tx1"/>
                </a:solidFill>
                <a:ea typeface="Roboto"/>
                <a:cs typeface="Roboto"/>
              </a:endParaRPr>
            </a:p>
          </p:txBody>
        </p:sp>
        <p:sp>
          <p:nvSpPr>
            <p:cNvPr id="9" name="Rectangle 8">
              <a:extLst>
                <a:ext uri="{FF2B5EF4-FFF2-40B4-BE49-F238E27FC236}">
                  <a16:creationId xmlns:a16="http://schemas.microsoft.com/office/drawing/2014/main" id="{FDF5B384-A224-A797-5595-12EE8E3FF9A2}"/>
                </a:ext>
              </a:extLst>
            </p:cNvPr>
            <p:cNvSpPr/>
            <p:nvPr/>
          </p:nvSpPr>
          <p:spPr>
            <a:xfrm>
              <a:off x="2047687" y="4627111"/>
              <a:ext cx="266813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Implantation depth</a:t>
              </a:r>
              <a:endParaRPr lang="en-US" sz="1600">
                <a:ea typeface="Roboto"/>
                <a:cs typeface="Roboto"/>
              </a:endParaRPr>
            </a:p>
          </p:txBody>
        </p:sp>
        <p:sp>
          <p:nvSpPr>
            <p:cNvPr id="10" name="Rectangle 9">
              <a:extLst>
                <a:ext uri="{FF2B5EF4-FFF2-40B4-BE49-F238E27FC236}">
                  <a16:creationId xmlns:a16="http://schemas.microsoft.com/office/drawing/2014/main" id="{336B6A9C-71CB-9C8A-0989-AF3D27A71D8F}"/>
                </a:ext>
              </a:extLst>
            </p:cNvPr>
            <p:cNvSpPr/>
            <p:nvPr/>
          </p:nvSpPr>
          <p:spPr>
            <a:xfrm rot="16200000">
              <a:off x="332221" y="3911796"/>
              <a:ext cx="1224946" cy="3048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3088"/>
                  </a:solidFill>
                </a:rPr>
                <a:t>Stopping distribution</a:t>
              </a:r>
              <a:endParaRPr lang="en-US" sz="1400">
                <a:solidFill>
                  <a:srgbClr val="003088"/>
                </a:solidFill>
                <a:ea typeface="Roboto"/>
                <a:cs typeface="Roboto"/>
              </a:endParaRPr>
            </a:p>
          </p:txBody>
        </p:sp>
        <p:cxnSp>
          <p:nvCxnSpPr>
            <p:cNvPr id="11" name="Straight Connector 10">
              <a:extLst>
                <a:ext uri="{FF2B5EF4-FFF2-40B4-BE49-F238E27FC236}">
                  <a16:creationId xmlns:a16="http://schemas.microsoft.com/office/drawing/2014/main" id="{8F3621A4-7396-315E-5F1D-40D85478BC5E}"/>
                </a:ext>
              </a:extLst>
            </p:cNvPr>
            <p:cNvCxnSpPr>
              <a:cxnSpLocks/>
            </p:cNvCxnSpPr>
            <p:nvPr/>
          </p:nvCxnSpPr>
          <p:spPr>
            <a:xfrm>
              <a:off x="1987835" y="3573317"/>
              <a:ext cx="0" cy="1729186"/>
            </a:xfrm>
            <a:prstGeom prst="line">
              <a:avLst/>
            </a:prstGeom>
            <a:ln w="28575">
              <a:solidFill>
                <a:srgbClr val="FF9D1B"/>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94DC871-CEE2-7A92-7BD4-858E87D0F8B5}"/>
                </a:ext>
              </a:extLst>
            </p:cNvPr>
            <p:cNvCxnSpPr>
              <a:cxnSpLocks/>
            </p:cNvCxnSpPr>
            <p:nvPr/>
          </p:nvCxnSpPr>
          <p:spPr>
            <a:xfrm>
              <a:off x="4374451" y="4007105"/>
              <a:ext cx="0" cy="1295398"/>
            </a:xfrm>
            <a:prstGeom prst="line">
              <a:avLst/>
            </a:prstGeom>
            <a:ln w="28575">
              <a:solidFill>
                <a:srgbClr val="003088"/>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D3504FA5-8380-1170-2B23-4C48C3274735}"/>
                </a:ext>
              </a:extLst>
            </p:cNvPr>
            <p:cNvSpPr/>
            <p:nvPr/>
          </p:nvSpPr>
          <p:spPr>
            <a:xfrm>
              <a:off x="823653" y="5127171"/>
              <a:ext cx="248434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7keV, &lt;x&gt;=21 nm</a:t>
              </a:r>
              <a:endParaRPr lang="en-US" sz="1600">
                <a:solidFill>
                  <a:srgbClr val="003088"/>
                </a:solidFill>
                <a:ea typeface="Roboto"/>
                <a:cs typeface="Roboto"/>
              </a:endParaRPr>
            </a:p>
          </p:txBody>
        </p:sp>
        <p:sp>
          <p:nvSpPr>
            <p:cNvPr id="14" name="Rectangle 13">
              <a:extLst>
                <a:ext uri="{FF2B5EF4-FFF2-40B4-BE49-F238E27FC236}">
                  <a16:creationId xmlns:a16="http://schemas.microsoft.com/office/drawing/2014/main" id="{D9D9FBE1-5EE5-8006-7419-B05F4ADCB9D2}"/>
                </a:ext>
              </a:extLst>
            </p:cNvPr>
            <p:cNvSpPr/>
            <p:nvPr/>
          </p:nvSpPr>
          <p:spPr>
            <a:xfrm>
              <a:off x="3224979" y="5129303"/>
              <a:ext cx="248434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27keV, &lt;x&gt;=82 nm</a:t>
              </a:r>
              <a:endParaRPr lang="en-US" sz="1600">
                <a:solidFill>
                  <a:srgbClr val="003088"/>
                </a:solidFill>
                <a:ea typeface="Roboto"/>
                <a:cs typeface="Roboto"/>
              </a:endParaRPr>
            </a:p>
          </p:txBody>
        </p:sp>
        <p:cxnSp>
          <p:nvCxnSpPr>
            <p:cNvPr id="15" name="Straight Connector 14">
              <a:extLst>
                <a:ext uri="{FF2B5EF4-FFF2-40B4-BE49-F238E27FC236}">
                  <a16:creationId xmlns:a16="http://schemas.microsoft.com/office/drawing/2014/main" id="{37948288-BC1F-2693-C927-15931969533E}"/>
                </a:ext>
              </a:extLst>
            </p:cNvPr>
            <p:cNvCxnSpPr>
              <a:cxnSpLocks/>
            </p:cNvCxnSpPr>
            <p:nvPr/>
          </p:nvCxnSpPr>
          <p:spPr>
            <a:xfrm>
              <a:off x="1384667" y="4054696"/>
              <a:ext cx="1002398" cy="0"/>
            </a:xfrm>
            <a:prstGeom prst="line">
              <a:avLst/>
            </a:prstGeom>
            <a:ln w="28575">
              <a:solidFill>
                <a:srgbClr val="FF9D1B"/>
              </a:solidFill>
              <a:headEnd type="triangle" w="med" len="med"/>
              <a:tailEnd type="triangle" w="med" len="med"/>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5D0E2C9-4433-5E24-D2D2-1E81EDD89E71}"/>
                </a:ext>
              </a:extLst>
            </p:cNvPr>
            <p:cNvCxnSpPr>
              <a:cxnSpLocks/>
            </p:cNvCxnSpPr>
            <p:nvPr/>
          </p:nvCxnSpPr>
          <p:spPr>
            <a:xfrm>
              <a:off x="3192910" y="4273904"/>
              <a:ext cx="1653980" cy="0"/>
            </a:xfrm>
            <a:prstGeom prst="line">
              <a:avLst/>
            </a:prstGeom>
            <a:ln w="28575">
              <a:solidFill>
                <a:srgbClr val="003088"/>
              </a:solidFill>
              <a:headEnd type="triangle" w="med" len="med"/>
              <a:tailEnd type="triangle" w="med" len="med"/>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BBC5206B-24AC-F26C-D968-083A58928393}"/>
                </a:ext>
              </a:extLst>
            </p:cNvPr>
            <p:cNvSpPr/>
            <p:nvPr/>
          </p:nvSpPr>
          <p:spPr>
            <a:xfrm>
              <a:off x="3763908" y="3527226"/>
              <a:ext cx="1606897" cy="253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52BF6D6-C582-82CA-FD0B-28F10F0ABA78}"/>
                </a:ext>
              </a:extLst>
            </p:cNvPr>
            <p:cNvSpPr/>
            <p:nvPr/>
          </p:nvSpPr>
          <p:spPr>
            <a:xfrm>
              <a:off x="48653" y="2509665"/>
              <a:ext cx="904555" cy="2950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7EC37E"/>
                  </a:solidFill>
                </a:rPr>
                <a:t>Muons</a:t>
              </a:r>
              <a:endParaRPr lang="en-US" b="1">
                <a:solidFill>
                  <a:srgbClr val="7EC37E"/>
                </a:solidFill>
                <a:ea typeface="Roboto"/>
                <a:cs typeface="Roboto"/>
              </a:endParaRPr>
            </a:p>
          </p:txBody>
        </p:sp>
        <p:cxnSp>
          <p:nvCxnSpPr>
            <p:cNvPr id="21" name="Straight Arrow Connector 20">
              <a:extLst>
                <a:ext uri="{FF2B5EF4-FFF2-40B4-BE49-F238E27FC236}">
                  <a16:creationId xmlns:a16="http://schemas.microsoft.com/office/drawing/2014/main" id="{6F4648A2-F293-C8EE-7F68-6DC0FC3B81BD}"/>
                </a:ext>
              </a:extLst>
            </p:cNvPr>
            <p:cNvCxnSpPr>
              <a:cxnSpLocks/>
            </p:cNvCxnSpPr>
            <p:nvPr/>
          </p:nvCxnSpPr>
          <p:spPr>
            <a:xfrm>
              <a:off x="191332" y="2948961"/>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8C74B0E-839E-5D76-3E6E-F06655C59D94}"/>
                </a:ext>
              </a:extLst>
            </p:cNvPr>
            <p:cNvCxnSpPr>
              <a:cxnSpLocks/>
            </p:cNvCxnSpPr>
            <p:nvPr/>
          </p:nvCxnSpPr>
          <p:spPr>
            <a:xfrm>
              <a:off x="191332" y="3136723"/>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57C37BC-B805-0081-FC39-32B22A983F90}"/>
                </a:ext>
              </a:extLst>
            </p:cNvPr>
            <p:cNvCxnSpPr>
              <a:cxnSpLocks/>
            </p:cNvCxnSpPr>
            <p:nvPr/>
          </p:nvCxnSpPr>
          <p:spPr>
            <a:xfrm>
              <a:off x="191332" y="3324484"/>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1E90EE48-FD99-686A-4692-61039C466DAD}"/>
                </a:ext>
              </a:extLst>
            </p:cNvPr>
            <p:cNvSpPr/>
            <p:nvPr/>
          </p:nvSpPr>
          <p:spPr>
            <a:xfrm flipH="1">
              <a:off x="996756" y="2782837"/>
              <a:ext cx="191219" cy="730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FF9F496-7483-E5FB-FC65-54DA24E48696}"/>
                </a:ext>
              </a:extLst>
            </p:cNvPr>
            <p:cNvSpPr/>
            <p:nvPr/>
          </p:nvSpPr>
          <p:spPr>
            <a:xfrm flipH="1">
              <a:off x="6143470" y="2806707"/>
              <a:ext cx="191219" cy="730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65A8DCA2-D9BC-98F1-6680-3238107E3DA3}"/>
              </a:ext>
            </a:extLst>
          </p:cNvPr>
          <p:cNvSpPr/>
          <p:nvPr/>
        </p:nvSpPr>
        <p:spPr>
          <a:xfrm>
            <a:off x="7631218" y="1407631"/>
            <a:ext cx="300244" cy="240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ectangle 29">
            <a:extLst>
              <a:ext uri="{FF2B5EF4-FFF2-40B4-BE49-F238E27FC236}">
                <a16:creationId xmlns:a16="http://schemas.microsoft.com/office/drawing/2014/main" id="{B25D791C-3900-73FC-99F3-C7B5B20F5D4E}"/>
              </a:ext>
            </a:extLst>
          </p:cNvPr>
          <p:cNvSpPr/>
          <p:nvPr/>
        </p:nvSpPr>
        <p:spPr>
          <a:xfrm>
            <a:off x="6709321" y="3303363"/>
            <a:ext cx="3790767" cy="811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1" name="Picture 30">
            <a:extLst>
              <a:ext uri="{FF2B5EF4-FFF2-40B4-BE49-F238E27FC236}">
                <a16:creationId xmlns:a16="http://schemas.microsoft.com/office/drawing/2014/main" id="{3EA8E987-80B5-DE50-0E80-DEB4CED59AC3}"/>
              </a:ext>
            </a:extLst>
          </p:cNvPr>
          <p:cNvPicPr>
            <a:picLocks noChangeAspect="1"/>
          </p:cNvPicPr>
          <p:nvPr/>
        </p:nvPicPr>
        <p:blipFill>
          <a:blip r:embed="rId3"/>
          <a:stretch>
            <a:fillRect/>
          </a:stretch>
        </p:blipFill>
        <p:spPr>
          <a:xfrm>
            <a:off x="6985142" y="828655"/>
            <a:ext cx="3511732" cy="3054061"/>
          </a:xfrm>
          <a:prstGeom prst="rect">
            <a:avLst/>
          </a:prstGeom>
        </p:spPr>
      </p:pic>
      <p:sp>
        <p:nvSpPr>
          <p:cNvPr id="32" name="Rectangle 31">
            <a:extLst>
              <a:ext uri="{FF2B5EF4-FFF2-40B4-BE49-F238E27FC236}">
                <a16:creationId xmlns:a16="http://schemas.microsoft.com/office/drawing/2014/main" id="{13ABE4FB-D885-C8F3-FD23-0BACD0D56D57}"/>
              </a:ext>
            </a:extLst>
          </p:cNvPr>
          <p:cNvSpPr/>
          <p:nvPr/>
        </p:nvSpPr>
        <p:spPr>
          <a:xfrm>
            <a:off x="10224810" y="1710936"/>
            <a:ext cx="67323" cy="1734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3" name="Straight Arrow Connector 32">
            <a:extLst>
              <a:ext uri="{FF2B5EF4-FFF2-40B4-BE49-F238E27FC236}">
                <a16:creationId xmlns:a16="http://schemas.microsoft.com/office/drawing/2014/main" id="{811F71E9-0469-1283-8D15-17E200907A1C}"/>
              </a:ext>
            </a:extLst>
          </p:cNvPr>
          <p:cNvCxnSpPr/>
          <p:nvPr/>
        </p:nvCxnSpPr>
        <p:spPr>
          <a:xfrm flipH="1">
            <a:off x="10278918" y="1697418"/>
            <a:ext cx="0" cy="1753487"/>
          </a:xfrm>
          <a:prstGeom prst="straightConnector1">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3448B58D-C52F-9F95-FA60-EE0548B12583}"/>
              </a:ext>
            </a:extLst>
          </p:cNvPr>
          <p:cNvSpPr/>
          <p:nvPr/>
        </p:nvSpPr>
        <p:spPr>
          <a:xfrm>
            <a:off x="10289203" y="1409343"/>
            <a:ext cx="195395" cy="2161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5" name="Picture 24" descr="A screenshot of a computer&#10;&#10;Description automatically generated">
            <a:extLst>
              <a:ext uri="{FF2B5EF4-FFF2-40B4-BE49-F238E27FC236}">
                <a16:creationId xmlns:a16="http://schemas.microsoft.com/office/drawing/2014/main" id="{3DA3BB2A-4D88-E488-742D-2A89153EE6C8}"/>
              </a:ext>
            </a:extLst>
          </p:cNvPr>
          <p:cNvPicPr>
            <a:picLocks noChangeAspect="1"/>
          </p:cNvPicPr>
          <p:nvPr/>
        </p:nvPicPr>
        <p:blipFill rotWithShape="1">
          <a:blip r:embed="rId4"/>
          <a:srcRect l="26281" t="54195" r="4404" b="26687"/>
          <a:stretch/>
        </p:blipFill>
        <p:spPr>
          <a:xfrm>
            <a:off x="6853278" y="5367286"/>
            <a:ext cx="3776950" cy="633809"/>
          </a:xfrm>
          <a:prstGeom prst="rect">
            <a:avLst/>
          </a:prstGeom>
        </p:spPr>
      </p:pic>
      <p:sp>
        <p:nvSpPr>
          <p:cNvPr id="35" name="Rectangle 34">
            <a:extLst>
              <a:ext uri="{FF2B5EF4-FFF2-40B4-BE49-F238E27FC236}">
                <a16:creationId xmlns:a16="http://schemas.microsoft.com/office/drawing/2014/main" id="{0AF6DB66-CD4A-C2C3-6E8D-0E35B359E687}"/>
              </a:ext>
            </a:extLst>
          </p:cNvPr>
          <p:cNvSpPr>
            <a:spLocks noChangeArrowheads="1"/>
          </p:cNvSpPr>
          <p:nvPr/>
        </p:nvSpPr>
        <p:spPr bwMode="auto">
          <a:xfrm>
            <a:off x="6709226" y="4113473"/>
            <a:ext cx="4495696" cy="923330"/>
          </a:xfrm>
          <a:prstGeom prst="rect">
            <a:avLst/>
          </a:prstGeom>
          <a:noFill/>
          <a:ln w="28575">
            <a:solidFill>
              <a:srgbClr val="003088"/>
            </a:solidFill>
          </a:ln>
          <a:effectLst/>
          <a:extLst>
            <a:ext uri="{909E8E84-426E-40dd-AFC4-6F175D3DCCD1}">
              <a14:hiddenFill xmlns:lc="http://schemas.openxmlformats.org/drawingml/2006/lockedCanvas" xmlns:a14="http://schemas.microsoft.com/office/drawing/2010/main" xmlns="">
                <a:solidFill>
                  <a:srgbClr val="1508CC"/>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000000"/>
                </a:solidFill>
                <a:ea typeface="Roboto"/>
                <a:cs typeface="Roboto"/>
              </a:rPr>
              <a:t>Spatial average -&gt; full quantitative spatial dependence requires a clear ansatz e.g. asymmetric Meissner profile for S/F:</a:t>
            </a:r>
          </a:p>
        </p:txBody>
      </p:sp>
      <p:pic>
        <p:nvPicPr>
          <p:cNvPr id="37" name="Picture 36" descr="A screenshot of a computer&#10;&#10;Description automatically generated">
            <a:extLst>
              <a:ext uri="{FF2B5EF4-FFF2-40B4-BE49-F238E27FC236}">
                <a16:creationId xmlns:a16="http://schemas.microsoft.com/office/drawing/2014/main" id="{7F07B40F-4937-9FD4-2EE6-728495731E72}"/>
              </a:ext>
            </a:extLst>
          </p:cNvPr>
          <p:cNvPicPr>
            <a:picLocks noChangeAspect="1"/>
          </p:cNvPicPr>
          <p:nvPr/>
        </p:nvPicPr>
        <p:blipFill rotWithShape="1">
          <a:blip r:embed="rId5"/>
          <a:srcRect l="57970" t="52571" r="15853" b="35297"/>
          <a:stretch/>
        </p:blipFill>
        <p:spPr>
          <a:xfrm>
            <a:off x="8065020" y="6159221"/>
            <a:ext cx="1480145" cy="493329"/>
          </a:xfrm>
          <a:prstGeom prst="rect">
            <a:avLst/>
          </a:prstGeom>
        </p:spPr>
      </p:pic>
    </p:spTree>
    <p:extLst>
      <p:ext uri="{BB962C8B-B14F-4D97-AF65-F5344CB8AC3E}">
        <p14:creationId xmlns:p14="http://schemas.microsoft.com/office/powerpoint/2010/main" val="440111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5CD0-94BB-02A9-D0D6-755513A2911E}"/>
              </a:ext>
            </a:extLst>
          </p:cNvPr>
          <p:cNvSpPr>
            <a:spLocks noGrp="1"/>
          </p:cNvSpPr>
          <p:nvPr>
            <p:ph type="ctrTitle"/>
          </p:nvPr>
        </p:nvSpPr>
        <p:spPr>
          <a:xfrm>
            <a:off x="203200" y="1304786"/>
            <a:ext cx="9144000" cy="1138240"/>
          </a:xfrm>
        </p:spPr>
        <p:txBody>
          <a:bodyPr>
            <a:normAutofit fontScale="90000"/>
          </a:bodyPr>
          <a:lstStyle/>
          <a:p>
            <a:r>
              <a:rPr lang="en-GB" sz="3200" dirty="0">
                <a:latin typeface="Roboto"/>
                <a:ea typeface="Verdana"/>
                <a:cs typeface="Arial"/>
              </a:rPr>
              <a:t>Superconductivity research using muons:</a:t>
            </a:r>
            <a:br>
              <a:rPr lang="en-GB" sz="3200" dirty="0">
                <a:latin typeface="Roboto"/>
                <a:ea typeface="Verdana"/>
                <a:cs typeface="Arial"/>
              </a:rPr>
            </a:br>
            <a:r>
              <a:rPr lang="en-GB" sz="3200" dirty="0">
                <a:latin typeface="Roboto"/>
                <a:ea typeface="Verdana"/>
                <a:cs typeface="Arial"/>
              </a:rPr>
              <a:t>characterising spin-orbit driven proximity </a:t>
            </a:r>
            <a:br>
              <a:rPr lang="en-GB" sz="3200" dirty="0">
                <a:latin typeface="Roboto"/>
                <a:ea typeface="Verdana"/>
                <a:cs typeface="Arial"/>
              </a:rPr>
            </a:br>
            <a:r>
              <a:rPr lang="en-GB" sz="3200" dirty="0">
                <a:latin typeface="Roboto"/>
                <a:ea typeface="Verdana"/>
                <a:cs typeface="Arial"/>
              </a:rPr>
              <a:t>effects in Pt/Nb thin films</a:t>
            </a:r>
            <a:endParaRPr lang="en-GB" sz="3200" dirty="0">
              <a:latin typeface="Roboto"/>
            </a:endParaRPr>
          </a:p>
        </p:txBody>
      </p:sp>
      <p:sp>
        <p:nvSpPr>
          <p:cNvPr id="3" name="Subtitle 2">
            <a:extLst>
              <a:ext uri="{FF2B5EF4-FFF2-40B4-BE49-F238E27FC236}">
                <a16:creationId xmlns:a16="http://schemas.microsoft.com/office/drawing/2014/main" id="{15A80B9D-A009-468E-DD38-1C459E82E2B8}"/>
              </a:ext>
            </a:extLst>
          </p:cNvPr>
          <p:cNvSpPr>
            <a:spLocks noGrp="1"/>
          </p:cNvSpPr>
          <p:nvPr>
            <p:ph type="subTitle" idx="1"/>
          </p:nvPr>
        </p:nvSpPr>
        <p:spPr>
          <a:xfrm>
            <a:off x="203200" y="3213325"/>
            <a:ext cx="9144000" cy="431349"/>
          </a:xfrm>
        </p:spPr>
        <p:txBody>
          <a:bodyPr vert="horz" lIns="91440" tIns="45720" rIns="91440" bIns="45720" rtlCol="0" anchor="t">
            <a:normAutofit/>
          </a:bodyPr>
          <a:lstStyle/>
          <a:p>
            <a:r>
              <a:rPr lang="en-GB" dirty="0">
                <a:ea typeface="Verdana"/>
                <a:cs typeface="Arial"/>
              </a:rPr>
              <a:t>Rhea Stewart, ISIS Muon Group</a:t>
            </a:r>
            <a:endParaRPr lang="en-GB" dirty="0"/>
          </a:p>
        </p:txBody>
      </p:sp>
      <p:sp>
        <p:nvSpPr>
          <p:cNvPr id="4" name="Text Placeholder 3">
            <a:extLst>
              <a:ext uri="{FF2B5EF4-FFF2-40B4-BE49-F238E27FC236}">
                <a16:creationId xmlns:a16="http://schemas.microsoft.com/office/drawing/2014/main" id="{F317514D-CA92-5C28-8A6F-C434B7EF14DE}"/>
              </a:ext>
            </a:extLst>
          </p:cNvPr>
          <p:cNvSpPr>
            <a:spLocks noGrp="1"/>
          </p:cNvSpPr>
          <p:nvPr>
            <p:ph type="body" sz="quarter" idx="10"/>
          </p:nvPr>
        </p:nvSpPr>
        <p:spPr>
          <a:xfrm>
            <a:off x="203200" y="4155512"/>
            <a:ext cx="8648700" cy="263975"/>
          </a:xfrm>
        </p:spPr>
        <p:txBody>
          <a:bodyPr vert="horz" lIns="91440" tIns="45720" rIns="91440" bIns="45720" rtlCol="0" anchor="t">
            <a:normAutofit fontScale="92500" lnSpcReduction="20000"/>
          </a:bodyPr>
          <a:lstStyle/>
          <a:p>
            <a:r>
              <a:rPr lang="en-GB" dirty="0">
                <a:ea typeface="Verdana"/>
                <a:cs typeface="Arial"/>
              </a:rPr>
              <a:t>2</a:t>
            </a:r>
            <a:r>
              <a:rPr lang="en-GB" baseline="30000" dirty="0">
                <a:ea typeface="Verdana"/>
                <a:cs typeface="Arial"/>
              </a:rPr>
              <a:t>nd</a:t>
            </a:r>
            <a:r>
              <a:rPr lang="en-GB" dirty="0">
                <a:ea typeface="Verdana"/>
                <a:cs typeface="Arial"/>
              </a:rPr>
              <a:t> Workshop on </a:t>
            </a:r>
            <a:r>
              <a:rPr lang="en-GB" b="1" dirty="0">
                <a:ea typeface="Verdana"/>
                <a:cs typeface="Arial"/>
              </a:rPr>
              <a:t>M</a:t>
            </a:r>
            <a:r>
              <a:rPr lang="en-GB" dirty="0">
                <a:ea typeface="Verdana"/>
                <a:cs typeface="Arial"/>
              </a:rPr>
              <a:t>uon </a:t>
            </a:r>
            <a:r>
              <a:rPr lang="en-GB" dirty="0" err="1">
                <a:ea typeface="Verdana"/>
                <a:cs typeface="Arial"/>
              </a:rPr>
              <a:t>Sci</a:t>
            </a:r>
            <a:r>
              <a:rPr lang="en-GB" b="1" dirty="0" err="1">
                <a:ea typeface="Verdana"/>
                <a:cs typeface="Arial"/>
              </a:rPr>
              <a:t>E</a:t>
            </a:r>
            <a:r>
              <a:rPr lang="en-GB" dirty="0" err="1">
                <a:ea typeface="Verdana"/>
                <a:cs typeface="Arial"/>
              </a:rPr>
              <a:t>nce</a:t>
            </a:r>
            <a:r>
              <a:rPr lang="en-GB" dirty="0">
                <a:ea typeface="Verdana"/>
                <a:cs typeface="Arial"/>
              </a:rPr>
              <a:t> </a:t>
            </a:r>
            <a:r>
              <a:rPr lang="en-GB" dirty="0" err="1">
                <a:ea typeface="Verdana"/>
                <a:cs typeface="Arial"/>
              </a:rPr>
              <a:t>Techno</a:t>
            </a:r>
            <a:r>
              <a:rPr lang="en-GB" b="1" dirty="0" err="1">
                <a:ea typeface="Verdana"/>
                <a:cs typeface="Arial"/>
              </a:rPr>
              <a:t>LO</a:t>
            </a:r>
            <a:r>
              <a:rPr lang="en-GB" dirty="0" err="1">
                <a:ea typeface="Verdana"/>
                <a:cs typeface="Arial"/>
              </a:rPr>
              <a:t>gy</a:t>
            </a:r>
            <a:r>
              <a:rPr lang="en-GB" dirty="0">
                <a:ea typeface="Verdana"/>
                <a:cs typeface="Arial"/>
              </a:rPr>
              <a:t> and </a:t>
            </a:r>
            <a:r>
              <a:rPr lang="en-GB" dirty="0" err="1">
                <a:ea typeface="Verdana"/>
                <a:cs typeface="Arial"/>
              </a:rPr>
              <a:t>In</a:t>
            </a:r>
            <a:r>
              <a:rPr lang="en-GB" b="1" dirty="0" err="1">
                <a:ea typeface="Verdana"/>
                <a:cs typeface="Arial"/>
              </a:rPr>
              <a:t>D</a:t>
            </a:r>
            <a:r>
              <a:rPr lang="en-GB" dirty="0" err="1">
                <a:ea typeface="Verdana"/>
                <a:cs typeface="Arial"/>
              </a:rPr>
              <a:t>ustr</a:t>
            </a:r>
            <a:r>
              <a:rPr lang="en-GB" b="1" dirty="0" err="1">
                <a:ea typeface="Verdana"/>
                <a:cs typeface="Arial"/>
              </a:rPr>
              <a:t>Y</a:t>
            </a:r>
            <a:r>
              <a:rPr lang="en-GB" dirty="0">
                <a:ea typeface="Verdana"/>
                <a:cs typeface="Arial"/>
              </a:rPr>
              <a:t> </a:t>
            </a:r>
            <a:endParaRPr lang="en-GB" dirty="0"/>
          </a:p>
        </p:txBody>
      </p:sp>
      <p:sp>
        <p:nvSpPr>
          <p:cNvPr id="5" name="Text Placeholder 4">
            <a:extLst>
              <a:ext uri="{FF2B5EF4-FFF2-40B4-BE49-F238E27FC236}">
                <a16:creationId xmlns:a16="http://schemas.microsoft.com/office/drawing/2014/main" id="{F4CC80D5-0EB8-807C-B0E7-140CDCF28F4C}"/>
              </a:ext>
            </a:extLst>
          </p:cNvPr>
          <p:cNvSpPr>
            <a:spLocks noGrp="1"/>
          </p:cNvSpPr>
          <p:nvPr>
            <p:ph type="body" sz="quarter" idx="11"/>
          </p:nvPr>
        </p:nvSpPr>
        <p:spPr>
          <a:xfrm>
            <a:off x="203200" y="4468498"/>
            <a:ext cx="8648700" cy="263975"/>
          </a:xfrm>
        </p:spPr>
        <p:txBody>
          <a:bodyPr vert="horz" lIns="91440" tIns="45720" rIns="91440" bIns="45720" rtlCol="0" anchor="t">
            <a:normAutofit fontScale="92500" lnSpcReduction="20000"/>
          </a:bodyPr>
          <a:lstStyle/>
          <a:p>
            <a:r>
              <a:rPr lang="en-GB" dirty="0"/>
              <a:t>CSNS, Dongguan, January 9</a:t>
            </a:r>
            <a:r>
              <a:rPr lang="en-GB" baseline="30000" dirty="0"/>
              <a:t>th</a:t>
            </a:r>
            <a:r>
              <a:rPr lang="en-GB" dirty="0"/>
              <a:t> – 12</a:t>
            </a:r>
            <a:r>
              <a:rPr lang="en-GB" baseline="30000" dirty="0"/>
              <a:t>th</a:t>
            </a:r>
            <a:r>
              <a:rPr lang="en-GB" dirty="0"/>
              <a:t> 2025</a:t>
            </a:r>
          </a:p>
        </p:txBody>
      </p:sp>
      <p:sp>
        <p:nvSpPr>
          <p:cNvPr id="6" name="Text Placeholder 3">
            <a:extLst>
              <a:ext uri="{FF2B5EF4-FFF2-40B4-BE49-F238E27FC236}">
                <a16:creationId xmlns:a16="http://schemas.microsoft.com/office/drawing/2014/main" id="{68853989-8E62-483F-B4F6-36A56DD58022}"/>
              </a:ext>
            </a:extLst>
          </p:cNvPr>
          <p:cNvSpPr txBox="1">
            <a:spLocks/>
          </p:cNvSpPr>
          <p:nvPr/>
        </p:nvSpPr>
        <p:spPr>
          <a:xfrm>
            <a:off x="203200" y="3636117"/>
            <a:ext cx="8648700" cy="263975"/>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ea typeface="Verdana"/>
                <a:cs typeface="Arial"/>
              </a:rPr>
              <a:t>rhea.stewart@stfc.ac.uk</a:t>
            </a:r>
            <a:endParaRPr lang="en-GB" dirty="0"/>
          </a:p>
        </p:txBody>
      </p:sp>
    </p:spTree>
    <p:extLst>
      <p:ext uri="{BB962C8B-B14F-4D97-AF65-F5344CB8AC3E}">
        <p14:creationId xmlns:p14="http://schemas.microsoft.com/office/powerpoint/2010/main" val="2863174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424157"/>
          </a:xfrm>
        </p:spPr>
        <p:txBody>
          <a:bodyPr>
            <a:normAutofit fontScale="90000"/>
          </a:bodyPr>
          <a:lstStyle/>
          <a:p>
            <a:r>
              <a:rPr lang="en-US" dirty="0">
                <a:cs typeface="Arial"/>
              </a:rPr>
              <a:t>Measurable consequences of having manipulated the spin state – </a:t>
            </a:r>
            <a:br>
              <a:rPr lang="en-US" dirty="0">
                <a:cs typeface="Arial"/>
              </a:rPr>
            </a:br>
            <a:r>
              <a:rPr lang="en-US" dirty="0">
                <a:cs typeface="Arial"/>
              </a:rPr>
              <a:t>a summary of what muons are sensitive to</a:t>
            </a:r>
            <a:endParaRPr lang="en-US" dirty="0"/>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87353C3-03E0-1E87-25F9-A170C13B98CB}"/>
              </a:ext>
            </a:extLst>
          </p:cNvPr>
          <p:cNvSpPr>
            <a:spLocks noChangeArrowheads="1"/>
          </p:cNvSpPr>
          <p:nvPr/>
        </p:nvSpPr>
        <p:spPr bwMode="auto">
          <a:xfrm>
            <a:off x="1685557" y="5822749"/>
            <a:ext cx="7667483" cy="707886"/>
          </a:xfrm>
          <a:prstGeom prst="rect">
            <a:avLst/>
          </a:prstGeom>
          <a:noFill/>
          <a:ln w="28575">
            <a:solidFill>
              <a:srgbClr val="003088"/>
            </a:solid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a:solidFill>
                  <a:srgbClr val="003088"/>
                </a:solidFill>
                <a:ea typeface="Roboto"/>
                <a:cs typeface="Roboto"/>
              </a:rPr>
              <a:t>Importantly, cannot distinguish spin and orbital contributions from LEM alone. Need to model the data with appropriate theory. </a:t>
            </a:r>
          </a:p>
        </p:txBody>
      </p:sp>
      <p:sp>
        <p:nvSpPr>
          <p:cNvPr id="7" name="Rectangle 6">
            <a:extLst>
              <a:ext uri="{FF2B5EF4-FFF2-40B4-BE49-F238E27FC236}">
                <a16:creationId xmlns:a16="http://schemas.microsoft.com/office/drawing/2014/main" id="{8912B80E-1FE8-08D1-6633-F684400EAFD2}"/>
              </a:ext>
            </a:extLst>
          </p:cNvPr>
          <p:cNvSpPr>
            <a:spLocks noChangeArrowheads="1"/>
          </p:cNvSpPr>
          <p:nvPr/>
        </p:nvSpPr>
        <p:spPr bwMode="auto">
          <a:xfrm>
            <a:off x="472115" y="1380723"/>
            <a:ext cx="10093104" cy="4093428"/>
          </a:xfrm>
          <a:prstGeom prst="rect">
            <a:avLst/>
          </a:prstGeom>
          <a:noFill/>
          <a:ln w="28575">
            <a:no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2000">
              <a:solidFill>
                <a:srgbClr val="003088"/>
              </a:solidFill>
              <a:ea typeface="Roboto"/>
              <a:cs typeface="Roboto"/>
            </a:endParaRPr>
          </a:p>
          <a:p>
            <a:pPr marL="342900" indent="-342900">
              <a:buFont typeface="Courier New"/>
              <a:buChar char="o"/>
              <a:defRPr/>
            </a:pPr>
            <a:r>
              <a:rPr lang="en-US" sz="2000" dirty="0">
                <a:solidFill>
                  <a:srgbClr val="003088"/>
                </a:solidFill>
                <a:ea typeface="Roboto"/>
                <a:cs typeface="Roboto"/>
              </a:rPr>
              <a:t>In the Meissner state of superconducting proximity systems, we expect changes to both orbital and spin contributions to local flux that the muon experiences due to unconventional superconducting pairs. </a:t>
            </a:r>
          </a:p>
          <a:p>
            <a:pPr>
              <a:defRPr/>
            </a:pPr>
            <a:endParaRPr lang="en-US" sz="2000">
              <a:solidFill>
                <a:srgbClr val="003088"/>
              </a:solidFill>
              <a:ea typeface="Roboto"/>
              <a:cs typeface="Roboto"/>
            </a:endParaRPr>
          </a:p>
          <a:p>
            <a:pPr marL="342900" indent="-342900">
              <a:buFont typeface="Courier New"/>
              <a:buChar char="o"/>
              <a:defRPr/>
            </a:pPr>
            <a:r>
              <a:rPr lang="en-US" sz="2000" dirty="0">
                <a:solidFill>
                  <a:srgbClr val="003088"/>
                </a:solidFill>
                <a:ea typeface="Roboto"/>
                <a:cs typeface="Roboto"/>
              </a:rPr>
              <a:t>This means we can use TF-</a:t>
            </a:r>
            <a:r>
              <a:rPr lang="en-US" sz="2000" dirty="0" err="1">
                <a:solidFill>
                  <a:srgbClr val="003088"/>
                </a:solidFill>
                <a:ea typeface="Roboto"/>
                <a:cs typeface="Roboto"/>
              </a:rPr>
              <a:t>MuSR</a:t>
            </a:r>
            <a:r>
              <a:rPr lang="en-US" sz="2000" dirty="0">
                <a:solidFill>
                  <a:srgbClr val="003088"/>
                </a:solidFill>
                <a:ea typeface="Roboto"/>
                <a:cs typeface="Roboto"/>
              </a:rPr>
              <a:t> to measure the local flux, above and below Tc, as a function of muon implantation energy and </a:t>
            </a:r>
            <a:r>
              <a:rPr lang="en-US" sz="2000" dirty="0" err="1">
                <a:solidFill>
                  <a:srgbClr val="003088"/>
                </a:solidFill>
                <a:ea typeface="Roboto"/>
                <a:cs typeface="Roboto"/>
              </a:rPr>
              <a:t>characterise</a:t>
            </a:r>
            <a:r>
              <a:rPr lang="en-US" sz="2000" dirty="0">
                <a:solidFill>
                  <a:srgbClr val="003088"/>
                </a:solidFill>
                <a:ea typeface="Roboto"/>
                <a:cs typeface="Roboto"/>
              </a:rPr>
              <a:t> superconducting proximity effects at buried interfaces. </a:t>
            </a:r>
          </a:p>
          <a:p>
            <a:pPr>
              <a:defRPr/>
            </a:pPr>
            <a:endParaRPr lang="en-US" sz="2000">
              <a:solidFill>
                <a:srgbClr val="003088"/>
              </a:solidFill>
              <a:ea typeface="Roboto"/>
              <a:cs typeface="Roboto"/>
            </a:endParaRPr>
          </a:p>
          <a:p>
            <a:pPr marL="342900" indent="-342900">
              <a:buFont typeface="Courier New"/>
              <a:buChar char="o"/>
              <a:defRPr/>
            </a:pPr>
            <a:r>
              <a:rPr lang="en-US" sz="2000" dirty="0">
                <a:solidFill>
                  <a:srgbClr val="003088"/>
                </a:solidFill>
                <a:ea typeface="Roboto"/>
                <a:cs typeface="Roboto"/>
              </a:rPr>
              <a:t>Quantitative interpretation of the data often requires application of theory models, and systematic studies where interface properties are tuned to manipulate the measured effects. </a:t>
            </a:r>
          </a:p>
          <a:p>
            <a:pPr marL="342900" indent="-342900">
              <a:buFont typeface="Courier New"/>
              <a:buChar char="o"/>
              <a:defRPr/>
            </a:pPr>
            <a:endParaRPr lang="en-US" sz="2000">
              <a:ea typeface="Roboto"/>
              <a:cs typeface="Roboto"/>
            </a:endParaRPr>
          </a:p>
        </p:txBody>
      </p:sp>
    </p:spTree>
    <p:extLst>
      <p:ext uri="{BB962C8B-B14F-4D97-AF65-F5344CB8AC3E}">
        <p14:creationId xmlns:p14="http://schemas.microsoft.com/office/powerpoint/2010/main" val="525062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99E8E-BC4B-339B-227C-3D5D5675A63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246D2A1A-4F94-F994-250C-01338E7D7B5C}"/>
              </a:ext>
            </a:extLst>
          </p:cNvPr>
          <p:cNvSpPr/>
          <p:nvPr/>
        </p:nvSpPr>
        <p:spPr>
          <a:xfrm>
            <a:off x="-187" y="5678206"/>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07B8C4BF-E9C2-104B-C428-481E6FF9D63A}"/>
              </a:ext>
            </a:extLst>
          </p:cNvPr>
          <p:cNvSpPr txBox="1">
            <a:spLocks/>
          </p:cNvSpPr>
          <p:nvPr/>
        </p:nvSpPr>
        <p:spPr>
          <a:xfrm>
            <a:off x="291432" y="215314"/>
            <a:ext cx="10507578" cy="560725"/>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a:latin typeface="Roboto"/>
                <a:ea typeface="Verdana"/>
                <a:cs typeface="Arial"/>
              </a:rPr>
              <a:t>Superconducting proximity – screening effects</a:t>
            </a:r>
            <a:endParaRPr lang="en-US"/>
          </a:p>
        </p:txBody>
      </p:sp>
      <p:sp>
        <p:nvSpPr>
          <p:cNvPr id="27" name="TextBox 26">
            <a:extLst>
              <a:ext uri="{FF2B5EF4-FFF2-40B4-BE49-F238E27FC236}">
                <a16:creationId xmlns:a16="http://schemas.microsoft.com/office/drawing/2014/main" id="{7E5C0323-93C7-50E5-C269-8D879D308020}"/>
              </a:ext>
            </a:extLst>
          </p:cNvPr>
          <p:cNvSpPr txBox="1"/>
          <p:nvPr/>
        </p:nvSpPr>
        <p:spPr>
          <a:xfrm>
            <a:off x="488871" y="1333650"/>
            <a:ext cx="3497552" cy="369332"/>
          </a:xfrm>
          <a:prstGeom prst="rect">
            <a:avLst/>
          </a:prstGeom>
          <a:noFill/>
          <a:ln w="28575">
            <a:solidFill>
              <a:srgbClr val="FF9D1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003088"/>
                </a:solidFill>
                <a:latin typeface="Roboto"/>
                <a:ea typeface="Roboto"/>
                <a:cs typeface="Roboto"/>
              </a:rPr>
              <a:t>superconductor – ferromagnet</a:t>
            </a:r>
            <a:endParaRPr lang="en-US">
              <a:solidFill>
                <a:srgbClr val="003088"/>
              </a:solidFill>
              <a:latin typeface="Roboto"/>
              <a:ea typeface="Roboto"/>
              <a:cs typeface="Roboto"/>
            </a:endParaRPr>
          </a:p>
        </p:txBody>
      </p:sp>
      <p:grpSp>
        <p:nvGrpSpPr>
          <p:cNvPr id="26" name="Group 25">
            <a:extLst>
              <a:ext uri="{FF2B5EF4-FFF2-40B4-BE49-F238E27FC236}">
                <a16:creationId xmlns:a16="http://schemas.microsoft.com/office/drawing/2014/main" id="{17A528C8-EC3B-A42C-905D-DA7ECB0BE7BD}"/>
              </a:ext>
            </a:extLst>
          </p:cNvPr>
          <p:cNvGrpSpPr/>
          <p:nvPr/>
        </p:nvGrpSpPr>
        <p:grpSpPr>
          <a:xfrm>
            <a:off x="442803" y="2697658"/>
            <a:ext cx="3700829" cy="2087828"/>
            <a:chOff x="153028" y="3245009"/>
            <a:chExt cx="3742326" cy="2111238"/>
          </a:xfrm>
        </p:grpSpPr>
        <p:sp>
          <p:nvSpPr>
            <p:cNvPr id="55" name="Rectangle 54">
              <a:extLst>
                <a:ext uri="{FF2B5EF4-FFF2-40B4-BE49-F238E27FC236}">
                  <a16:creationId xmlns:a16="http://schemas.microsoft.com/office/drawing/2014/main" id="{F066CEE8-947B-5298-6B83-F6D966B453E7}"/>
                </a:ext>
              </a:extLst>
            </p:cNvPr>
            <p:cNvSpPr/>
            <p:nvPr/>
          </p:nvSpPr>
          <p:spPr>
            <a:xfrm>
              <a:off x="2003508" y="3958911"/>
              <a:ext cx="1891846" cy="34639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t>Superconductor</a:t>
              </a:r>
            </a:p>
          </p:txBody>
        </p:sp>
        <p:pic>
          <p:nvPicPr>
            <p:cNvPr id="56" name="Picture 55">
              <a:extLst>
                <a:ext uri="{FF2B5EF4-FFF2-40B4-BE49-F238E27FC236}">
                  <a16:creationId xmlns:a16="http://schemas.microsoft.com/office/drawing/2014/main" id="{426BDB46-881F-D44E-571D-B4AD2FCED27F}"/>
                </a:ext>
              </a:extLst>
            </p:cNvPr>
            <p:cNvPicPr>
              <a:picLocks noChangeAspect="1"/>
            </p:cNvPicPr>
            <p:nvPr/>
          </p:nvPicPr>
          <p:blipFill>
            <a:blip r:embed="rId3"/>
            <a:stretch>
              <a:fillRect/>
            </a:stretch>
          </p:blipFill>
          <p:spPr>
            <a:xfrm flipH="1">
              <a:off x="153028" y="3450067"/>
              <a:ext cx="1783939" cy="1807453"/>
            </a:xfrm>
            <a:prstGeom prst="rect">
              <a:avLst/>
            </a:prstGeom>
            <a:noFill/>
          </p:spPr>
        </p:pic>
        <p:pic>
          <p:nvPicPr>
            <p:cNvPr id="57" name="Picture 56">
              <a:extLst>
                <a:ext uri="{FF2B5EF4-FFF2-40B4-BE49-F238E27FC236}">
                  <a16:creationId xmlns:a16="http://schemas.microsoft.com/office/drawing/2014/main" id="{C4FA5C09-9D22-982B-B341-9670DB5C48B5}"/>
                </a:ext>
              </a:extLst>
            </p:cNvPr>
            <p:cNvPicPr>
              <a:picLocks noChangeAspect="1"/>
            </p:cNvPicPr>
            <p:nvPr/>
          </p:nvPicPr>
          <p:blipFill>
            <a:blip r:embed="rId4"/>
            <a:stretch>
              <a:fillRect/>
            </a:stretch>
          </p:blipFill>
          <p:spPr>
            <a:xfrm>
              <a:off x="1733498" y="3352733"/>
              <a:ext cx="1157976" cy="382759"/>
            </a:xfrm>
            <a:prstGeom prst="rect">
              <a:avLst/>
            </a:prstGeom>
            <a:noFill/>
          </p:spPr>
        </p:pic>
        <p:cxnSp>
          <p:nvCxnSpPr>
            <p:cNvPr id="58" name="Straight Connector 57">
              <a:extLst>
                <a:ext uri="{FF2B5EF4-FFF2-40B4-BE49-F238E27FC236}">
                  <a16:creationId xmlns:a16="http://schemas.microsoft.com/office/drawing/2014/main" id="{9A5DD32F-6A6A-6918-13C8-4DA161A66FE4}"/>
                </a:ext>
              </a:extLst>
            </p:cNvPr>
            <p:cNvCxnSpPr>
              <a:cxnSpLocks/>
            </p:cNvCxnSpPr>
            <p:nvPr/>
          </p:nvCxnSpPr>
          <p:spPr>
            <a:xfrm flipH="1">
              <a:off x="2800284" y="3412850"/>
              <a:ext cx="705287" cy="0"/>
            </a:xfrm>
            <a:prstGeom prst="line">
              <a:avLst/>
            </a:prstGeom>
            <a:ln w="28575" cmpd="sng">
              <a:solidFill>
                <a:srgbClr val="0000C9"/>
              </a:solidFill>
            </a:ln>
            <a:effectLst/>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5FCD8A7C-2AFF-5B0A-2C9A-84F3DB02B241}"/>
                </a:ext>
              </a:extLst>
            </p:cNvPr>
            <p:cNvSpPr/>
            <p:nvPr/>
          </p:nvSpPr>
          <p:spPr>
            <a:xfrm>
              <a:off x="153028" y="3254368"/>
              <a:ext cx="1698367" cy="2101879"/>
            </a:xfrm>
            <a:prstGeom prst="rect">
              <a:avLst/>
            </a:prstGeom>
            <a:solidFill>
              <a:srgbClr val="FF0000">
                <a:alpha val="6000"/>
              </a:srgb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00"/>
            </a:p>
          </p:txBody>
        </p:sp>
        <p:sp>
          <p:nvSpPr>
            <p:cNvPr id="60" name="Rectangle 59">
              <a:extLst>
                <a:ext uri="{FF2B5EF4-FFF2-40B4-BE49-F238E27FC236}">
                  <a16:creationId xmlns:a16="http://schemas.microsoft.com/office/drawing/2014/main" id="{BE706DE1-053D-FD72-24C8-3750ECAE2067}"/>
                </a:ext>
              </a:extLst>
            </p:cNvPr>
            <p:cNvSpPr/>
            <p:nvPr/>
          </p:nvSpPr>
          <p:spPr>
            <a:xfrm>
              <a:off x="1862328" y="3245009"/>
              <a:ext cx="1635319" cy="2101878"/>
            </a:xfrm>
            <a:prstGeom prst="rect">
              <a:avLst/>
            </a:prstGeom>
            <a:solidFill>
              <a:srgbClr val="0000FF">
                <a:alpha val="6000"/>
              </a:srgb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00"/>
            </a:p>
          </p:txBody>
        </p:sp>
        <p:sp>
          <p:nvSpPr>
            <p:cNvPr id="61" name="Rectangle 60">
              <a:extLst>
                <a:ext uri="{FF2B5EF4-FFF2-40B4-BE49-F238E27FC236}">
                  <a16:creationId xmlns:a16="http://schemas.microsoft.com/office/drawing/2014/main" id="{170E4B14-930E-1AFE-27CC-CD83D766FC3B}"/>
                </a:ext>
              </a:extLst>
            </p:cNvPr>
            <p:cNvSpPr/>
            <p:nvPr/>
          </p:nvSpPr>
          <p:spPr>
            <a:xfrm>
              <a:off x="244373" y="3928348"/>
              <a:ext cx="1556739" cy="2652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err="1"/>
                <a:t>Ferromagnet</a:t>
              </a:r>
              <a:endParaRPr lang="en-US" sz="1600"/>
            </a:p>
          </p:txBody>
        </p:sp>
      </p:grpSp>
      <p:sp>
        <p:nvSpPr>
          <p:cNvPr id="53" name="Rectangle 52">
            <a:extLst>
              <a:ext uri="{FF2B5EF4-FFF2-40B4-BE49-F238E27FC236}">
                <a16:creationId xmlns:a16="http://schemas.microsoft.com/office/drawing/2014/main" id="{21126236-0957-3684-FC11-0F16D5E02517}"/>
              </a:ext>
            </a:extLst>
          </p:cNvPr>
          <p:cNvSpPr/>
          <p:nvPr/>
        </p:nvSpPr>
        <p:spPr>
          <a:xfrm>
            <a:off x="4560744" y="3169816"/>
            <a:ext cx="2122605" cy="646331"/>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3088"/>
                </a:solidFill>
              </a:rPr>
              <a:t>Paramagnetic screening</a:t>
            </a:r>
          </a:p>
        </p:txBody>
      </p:sp>
      <p:pic>
        <p:nvPicPr>
          <p:cNvPr id="62" name="Picture 61" descr="A graph showing the average implantation depth&#10;&#10;Description automatically generated">
            <a:extLst>
              <a:ext uri="{FF2B5EF4-FFF2-40B4-BE49-F238E27FC236}">
                <a16:creationId xmlns:a16="http://schemas.microsoft.com/office/drawing/2014/main" id="{3572281B-316D-5ADD-06BB-131CF7315D19}"/>
              </a:ext>
            </a:extLst>
          </p:cNvPr>
          <p:cNvPicPr>
            <a:picLocks noChangeAspect="1"/>
          </p:cNvPicPr>
          <p:nvPr/>
        </p:nvPicPr>
        <p:blipFill>
          <a:blip r:embed="rId5"/>
          <a:stretch>
            <a:fillRect/>
          </a:stretch>
        </p:blipFill>
        <p:spPr>
          <a:xfrm>
            <a:off x="8664396" y="3877748"/>
            <a:ext cx="2484012" cy="2166065"/>
          </a:xfrm>
          <a:prstGeom prst="rect">
            <a:avLst/>
          </a:prstGeom>
        </p:spPr>
      </p:pic>
      <p:pic>
        <p:nvPicPr>
          <p:cNvPr id="63" name="Picture 62" descr="A diagram of a graph&#10;&#10;Description automatically generated">
            <a:extLst>
              <a:ext uri="{FF2B5EF4-FFF2-40B4-BE49-F238E27FC236}">
                <a16:creationId xmlns:a16="http://schemas.microsoft.com/office/drawing/2014/main" id="{B1A834F2-DBF4-29AF-8C07-0B6288FB9C48}"/>
              </a:ext>
            </a:extLst>
          </p:cNvPr>
          <p:cNvPicPr>
            <a:picLocks noChangeAspect="1"/>
          </p:cNvPicPr>
          <p:nvPr/>
        </p:nvPicPr>
        <p:blipFill>
          <a:blip r:embed="rId6"/>
          <a:stretch>
            <a:fillRect/>
          </a:stretch>
        </p:blipFill>
        <p:spPr>
          <a:xfrm>
            <a:off x="6167102" y="3902566"/>
            <a:ext cx="2503196" cy="2176932"/>
          </a:xfrm>
          <a:prstGeom prst="rect">
            <a:avLst/>
          </a:prstGeom>
        </p:spPr>
      </p:pic>
      <p:pic>
        <p:nvPicPr>
          <p:cNvPr id="64" name="Picture 63">
            <a:extLst>
              <a:ext uri="{FF2B5EF4-FFF2-40B4-BE49-F238E27FC236}">
                <a16:creationId xmlns:a16="http://schemas.microsoft.com/office/drawing/2014/main" id="{BCE125EB-268A-492F-1AE3-E20EB322D7EA}"/>
              </a:ext>
            </a:extLst>
          </p:cNvPr>
          <p:cNvPicPr>
            <a:picLocks noChangeAspect="1"/>
          </p:cNvPicPr>
          <p:nvPr/>
        </p:nvPicPr>
        <p:blipFill>
          <a:blip r:embed="rId7"/>
          <a:stretch>
            <a:fillRect/>
          </a:stretch>
        </p:blipFill>
        <p:spPr>
          <a:xfrm>
            <a:off x="6309977" y="1255019"/>
            <a:ext cx="1801700" cy="2370920"/>
          </a:xfrm>
          <a:prstGeom prst="rect">
            <a:avLst/>
          </a:prstGeom>
        </p:spPr>
      </p:pic>
      <p:pic>
        <p:nvPicPr>
          <p:cNvPr id="65" name="Picture 64" descr="A diagram of a graph&#10;&#10;Description automatically generated">
            <a:extLst>
              <a:ext uri="{FF2B5EF4-FFF2-40B4-BE49-F238E27FC236}">
                <a16:creationId xmlns:a16="http://schemas.microsoft.com/office/drawing/2014/main" id="{0BA65FC5-8442-9219-3673-17C52E2CD274}"/>
              </a:ext>
            </a:extLst>
          </p:cNvPr>
          <p:cNvPicPr>
            <a:picLocks noChangeAspect="1"/>
          </p:cNvPicPr>
          <p:nvPr/>
        </p:nvPicPr>
        <p:blipFill>
          <a:blip r:embed="rId8"/>
          <a:stretch>
            <a:fillRect/>
          </a:stretch>
        </p:blipFill>
        <p:spPr>
          <a:xfrm>
            <a:off x="8545669" y="1612542"/>
            <a:ext cx="2600325" cy="1666875"/>
          </a:xfrm>
          <a:prstGeom prst="rect">
            <a:avLst/>
          </a:prstGeom>
        </p:spPr>
      </p:pic>
      <p:sp>
        <p:nvSpPr>
          <p:cNvPr id="66" name="TextBox 65">
            <a:extLst>
              <a:ext uri="{FF2B5EF4-FFF2-40B4-BE49-F238E27FC236}">
                <a16:creationId xmlns:a16="http://schemas.microsoft.com/office/drawing/2014/main" id="{75D4BA47-5CC2-F759-53C7-F2CFE9E1C7E8}"/>
              </a:ext>
            </a:extLst>
          </p:cNvPr>
          <p:cNvSpPr txBox="1"/>
          <p:nvPr/>
        </p:nvSpPr>
        <p:spPr>
          <a:xfrm>
            <a:off x="9071019" y="617327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Roboto"/>
                <a:ea typeface="Roboto"/>
                <a:cs typeface="Roboto"/>
              </a:rPr>
              <a:t>A. Di Bernardo, Z. Salman </a:t>
            </a:r>
            <a:r>
              <a:rPr lang="en-GB" sz="1200" i="1">
                <a:latin typeface="Roboto"/>
                <a:ea typeface="Roboto"/>
                <a:cs typeface="Roboto"/>
              </a:rPr>
              <a:t>et al., </a:t>
            </a:r>
            <a:r>
              <a:rPr lang="en-GB" sz="1200">
                <a:latin typeface="Roboto"/>
                <a:ea typeface="Roboto"/>
                <a:cs typeface="Roboto"/>
              </a:rPr>
              <a:t>PHYSICAL REVIEW X 5, 041021 (2015).</a:t>
            </a:r>
            <a:endParaRPr lang="en-US" sz="1200">
              <a:latin typeface="Roboto"/>
              <a:ea typeface="Roboto"/>
              <a:cs typeface="Roboto"/>
            </a:endParaRPr>
          </a:p>
        </p:txBody>
      </p:sp>
      <p:sp>
        <p:nvSpPr>
          <p:cNvPr id="67" name="Rectangle 66">
            <a:extLst>
              <a:ext uri="{FF2B5EF4-FFF2-40B4-BE49-F238E27FC236}">
                <a16:creationId xmlns:a16="http://schemas.microsoft.com/office/drawing/2014/main" id="{724497D0-9F9B-62C3-A389-5702929E3DC0}"/>
              </a:ext>
            </a:extLst>
          </p:cNvPr>
          <p:cNvSpPr/>
          <p:nvPr/>
        </p:nvSpPr>
        <p:spPr>
          <a:xfrm>
            <a:off x="6489327" y="6099304"/>
            <a:ext cx="2643831" cy="646331"/>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latin typeface="Roboto"/>
                <a:ea typeface="Roboto"/>
                <a:cs typeface="Calibri"/>
              </a:rPr>
              <a:t>Matthew Rogers  </a:t>
            </a:r>
            <a:r>
              <a:rPr lang="en-GB" sz="1200" i="1">
                <a:latin typeface="Roboto"/>
                <a:ea typeface="Roboto"/>
                <a:cs typeface="Calibri"/>
              </a:rPr>
              <a:t>et al</a:t>
            </a:r>
            <a:r>
              <a:rPr lang="en-GB" sz="1200">
                <a:latin typeface="Roboto"/>
                <a:ea typeface="Roboto"/>
                <a:cs typeface="Calibri"/>
              </a:rPr>
              <a:t>, </a:t>
            </a:r>
            <a:r>
              <a:rPr lang="en-GB" sz="1200" i="1">
                <a:latin typeface="Roboto"/>
                <a:ea typeface="Roboto"/>
                <a:cs typeface="Calibri"/>
              </a:rPr>
              <a:t>Communications Physics </a:t>
            </a:r>
            <a:r>
              <a:rPr lang="en-GB" sz="1200">
                <a:latin typeface="Roboto"/>
                <a:ea typeface="Roboto"/>
                <a:cs typeface="Calibri"/>
              </a:rPr>
              <a:t>volume </a:t>
            </a:r>
            <a:r>
              <a:rPr lang="en-GB" sz="1200" b="1">
                <a:latin typeface="Roboto"/>
                <a:ea typeface="Roboto"/>
                <a:cs typeface="Calibri"/>
              </a:rPr>
              <a:t>4,</a:t>
            </a:r>
            <a:r>
              <a:rPr lang="en-GB" sz="1200">
                <a:latin typeface="Roboto"/>
                <a:ea typeface="Roboto"/>
                <a:cs typeface="Calibri"/>
              </a:rPr>
              <a:t> Article number: 69 (2021)</a:t>
            </a:r>
            <a:endParaRPr lang="en-US" sz="1200">
              <a:latin typeface="Roboto"/>
              <a:ea typeface="Roboto"/>
              <a:cs typeface="Calibri"/>
            </a:endParaRPr>
          </a:p>
        </p:txBody>
      </p:sp>
      <p:sp>
        <p:nvSpPr>
          <p:cNvPr id="69" name="TextBox 68">
            <a:extLst>
              <a:ext uri="{FF2B5EF4-FFF2-40B4-BE49-F238E27FC236}">
                <a16:creationId xmlns:a16="http://schemas.microsoft.com/office/drawing/2014/main" id="{033026C0-60E1-3D90-F68F-826ECC06D01C}"/>
              </a:ext>
            </a:extLst>
          </p:cNvPr>
          <p:cNvSpPr txBox="1"/>
          <p:nvPr/>
        </p:nvSpPr>
        <p:spPr>
          <a:xfrm>
            <a:off x="7336138" y="807763"/>
            <a:ext cx="32614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003088"/>
                </a:solidFill>
                <a:latin typeface="Roboto"/>
                <a:ea typeface="Roboto"/>
                <a:cs typeface="Roboto"/>
              </a:rPr>
              <a:t>Flux profiles across N/S and S</a:t>
            </a:r>
            <a:endParaRPr lang="en-US"/>
          </a:p>
        </p:txBody>
      </p:sp>
    </p:spTree>
    <p:extLst>
      <p:ext uri="{BB962C8B-B14F-4D97-AF65-F5344CB8AC3E}">
        <p14:creationId xmlns:p14="http://schemas.microsoft.com/office/powerpoint/2010/main" val="3980962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EC705-E9A4-563C-7A37-3DE59D6FFEF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5D5FE17-098F-E26E-A0EF-5B45585FB560}"/>
              </a:ext>
            </a:extLst>
          </p:cNvPr>
          <p:cNvSpPr/>
          <p:nvPr/>
        </p:nvSpPr>
        <p:spPr>
          <a:xfrm>
            <a:off x="1185" y="5710029"/>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8695689B-E8C4-3B9A-B4F1-32BA751592FD}"/>
              </a:ext>
            </a:extLst>
          </p:cNvPr>
          <p:cNvSpPr txBox="1">
            <a:spLocks/>
          </p:cNvSpPr>
          <p:nvPr/>
        </p:nvSpPr>
        <p:spPr>
          <a:xfrm>
            <a:off x="291432" y="215314"/>
            <a:ext cx="10507578" cy="560725"/>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a:latin typeface="Roboto"/>
                <a:ea typeface="Verdana"/>
                <a:cs typeface="Arial"/>
              </a:rPr>
              <a:t>Superconducting proximity – electromagnetic proximity</a:t>
            </a:r>
            <a:endParaRPr lang="en-US"/>
          </a:p>
        </p:txBody>
      </p:sp>
      <p:grpSp>
        <p:nvGrpSpPr>
          <p:cNvPr id="39" name="Group 38">
            <a:extLst>
              <a:ext uri="{FF2B5EF4-FFF2-40B4-BE49-F238E27FC236}">
                <a16:creationId xmlns:a16="http://schemas.microsoft.com/office/drawing/2014/main" id="{74505E47-DB68-F09E-6C8A-8BC01565A694}"/>
              </a:ext>
            </a:extLst>
          </p:cNvPr>
          <p:cNvGrpSpPr/>
          <p:nvPr/>
        </p:nvGrpSpPr>
        <p:grpSpPr>
          <a:xfrm>
            <a:off x="798564" y="1106007"/>
            <a:ext cx="2344888" cy="1626110"/>
            <a:chOff x="744902" y="1266993"/>
            <a:chExt cx="2344888" cy="1626110"/>
          </a:xfrm>
        </p:grpSpPr>
        <p:cxnSp>
          <p:nvCxnSpPr>
            <p:cNvPr id="4" name="Straight Arrow Connector 3">
              <a:extLst>
                <a:ext uri="{FF2B5EF4-FFF2-40B4-BE49-F238E27FC236}">
                  <a16:creationId xmlns:a16="http://schemas.microsoft.com/office/drawing/2014/main" id="{CB46FB97-8F6D-A3FC-DF1D-83A0DC2BF4B3}"/>
                </a:ext>
              </a:extLst>
            </p:cNvPr>
            <p:cNvCxnSpPr>
              <a:cxnSpLocks/>
            </p:cNvCxnSpPr>
            <p:nvPr/>
          </p:nvCxnSpPr>
          <p:spPr>
            <a:xfrm flipV="1">
              <a:off x="2694725" y="1833470"/>
              <a:ext cx="0" cy="575859"/>
            </a:xfrm>
            <a:prstGeom prst="straightConnector1">
              <a:avLst/>
            </a:prstGeom>
            <a:ln w="57150" cmpd="sng">
              <a:solidFill>
                <a:srgbClr val="C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2EFCF82B-C3C0-4C65-0FF5-539B16A11188}"/>
                </a:ext>
              </a:extLst>
            </p:cNvPr>
            <p:cNvCxnSpPr>
              <a:cxnSpLocks/>
            </p:cNvCxnSpPr>
            <p:nvPr/>
          </p:nvCxnSpPr>
          <p:spPr>
            <a:xfrm flipV="1">
              <a:off x="2820740" y="1830545"/>
              <a:ext cx="0" cy="575859"/>
            </a:xfrm>
            <a:prstGeom prst="straightConnector1">
              <a:avLst/>
            </a:prstGeom>
            <a:ln w="57150" cmpd="sng">
              <a:solidFill>
                <a:srgbClr val="C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5C5C4C6B-3F02-02FB-4EC4-18F23977B68A}"/>
                </a:ext>
              </a:extLst>
            </p:cNvPr>
            <p:cNvCxnSpPr>
              <a:cxnSpLocks/>
            </p:cNvCxnSpPr>
            <p:nvPr/>
          </p:nvCxnSpPr>
          <p:spPr>
            <a:xfrm flipV="1">
              <a:off x="2951279" y="1830545"/>
              <a:ext cx="0" cy="575859"/>
            </a:xfrm>
            <a:prstGeom prst="straightConnector1">
              <a:avLst/>
            </a:prstGeom>
            <a:ln w="57150" cmpd="sng">
              <a:solidFill>
                <a:srgbClr val="C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968AE7B4-5009-6221-BDCB-FDF1F5194413}"/>
                </a:ext>
              </a:extLst>
            </p:cNvPr>
            <p:cNvSpPr/>
            <p:nvPr/>
          </p:nvSpPr>
          <p:spPr>
            <a:xfrm flipH="1">
              <a:off x="2602452" y="1266993"/>
              <a:ext cx="487338" cy="1626110"/>
            </a:xfrm>
            <a:prstGeom prst="rect">
              <a:avLst/>
            </a:prstGeom>
            <a:solidFill>
              <a:srgbClr val="FF0000">
                <a:alpha val="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700"/>
            </a:p>
          </p:txBody>
        </p:sp>
        <p:sp>
          <p:nvSpPr>
            <p:cNvPr id="8" name="Rectangle 7">
              <a:extLst>
                <a:ext uri="{FF2B5EF4-FFF2-40B4-BE49-F238E27FC236}">
                  <a16:creationId xmlns:a16="http://schemas.microsoft.com/office/drawing/2014/main" id="{01C44682-06C0-D9F4-6D16-5D681E27C3BC}"/>
                </a:ext>
              </a:extLst>
            </p:cNvPr>
            <p:cNvSpPr/>
            <p:nvPr/>
          </p:nvSpPr>
          <p:spPr>
            <a:xfrm flipH="1">
              <a:off x="744902" y="1266993"/>
              <a:ext cx="1802649" cy="1626110"/>
            </a:xfrm>
            <a:prstGeom prst="rect">
              <a:avLst/>
            </a:prstGeom>
            <a:solidFill>
              <a:srgbClr val="0000FF">
                <a:alpha val="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700"/>
            </a:p>
          </p:txBody>
        </p:sp>
        <p:sp>
          <p:nvSpPr>
            <p:cNvPr id="9" name="TextBox 6">
              <a:extLst>
                <a:ext uri="{FF2B5EF4-FFF2-40B4-BE49-F238E27FC236}">
                  <a16:creationId xmlns:a16="http://schemas.microsoft.com/office/drawing/2014/main" id="{8B4932E5-DCAD-486D-06E9-646FE1E8D41D}"/>
                </a:ext>
              </a:extLst>
            </p:cNvPr>
            <p:cNvSpPr txBox="1"/>
            <p:nvPr/>
          </p:nvSpPr>
          <p:spPr>
            <a:xfrm>
              <a:off x="1080233" y="1863263"/>
              <a:ext cx="135800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solidFill>
                    <a:srgbClr val="003088"/>
                  </a:solidFill>
                </a:rPr>
                <a:t>Superconductor</a:t>
              </a:r>
              <a:endParaRPr lang="en-GB" sz="1400">
                <a:solidFill>
                  <a:srgbClr val="0000FF"/>
                </a:solidFill>
                <a:ea typeface="Roboto"/>
                <a:cs typeface="Roboto"/>
              </a:endParaRPr>
            </a:p>
          </p:txBody>
        </p:sp>
        <mc:AlternateContent xmlns:mc="http://schemas.openxmlformats.org/markup-compatibility/2006" xmlns:a14="http://schemas.microsoft.com/office/drawing/2010/main">
          <mc:Choice Requires="a14">
            <p:sp>
              <p:nvSpPr>
                <p:cNvPr id="36" name="TextBox 15">
                  <a:extLst>
                    <a:ext uri="{FF2B5EF4-FFF2-40B4-BE49-F238E27FC236}">
                      <a16:creationId xmlns:a16="http://schemas.microsoft.com/office/drawing/2014/main" id="{709E7954-72C6-3131-05F1-B1662D56DF4F}"/>
                    </a:ext>
                  </a:extLst>
                </p:cNvPr>
                <p:cNvSpPr txBox="1"/>
                <p:nvPr/>
              </p:nvSpPr>
              <p:spPr>
                <a:xfrm>
                  <a:off x="2639721" y="1307907"/>
                  <a:ext cx="418150" cy="39158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GB" i="1" smtClean="0">
                                <a:solidFill>
                                  <a:srgbClr val="0000FF"/>
                                </a:solidFill>
                                <a:latin typeface="Cambria Math" panose="02040503050406030204" pitchFamily="18" charset="0"/>
                              </a:rPr>
                            </m:ctrlPr>
                          </m:sSubPr>
                          <m:e>
                            <m:r>
                              <a:rPr lang="en-GB" b="0" i="1" smtClean="0">
                                <a:solidFill>
                                  <a:srgbClr val="0000FF"/>
                                </a:solidFill>
                                <a:latin typeface="Cambria Math" panose="02040503050406030204" pitchFamily="18" charset="0"/>
                              </a:rPr>
                              <m:t>𝑑</m:t>
                            </m:r>
                          </m:e>
                          <m:sub>
                            <m:r>
                              <a:rPr lang="en-GB" b="0" i="1" smtClean="0">
                                <a:solidFill>
                                  <a:srgbClr val="0000FF"/>
                                </a:solidFill>
                                <a:latin typeface="Cambria Math" panose="02040503050406030204" pitchFamily="18" charset="0"/>
                              </a:rPr>
                              <m:t>𝑓</m:t>
                            </m:r>
                          </m:sub>
                        </m:sSub>
                      </m:oMath>
                    </m:oMathPara>
                  </a14:m>
                  <a:endParaRPr lang="en-GB" i="1">
                    <a:solidFill>
                      <a:srgbClr val="0000FF"/>
                    </a:solidFill>
                    <a:latin typeface="Times" pitchFamily="2" charset="0"/>
                  </a:endParaRPr>
                </a:p>
              </p:txBody>
            </p:sp>
          </mc:Choice>
          <mc:Fallback xmlns="">
            <p:sp>
              <p:nvSpPr>
                <p:cNvPr id="36" name="TextBox 15">
                  <a:extLst>
                    <a:ext uri="{FF2B5EF4-FFF2-40B4-BE49-F238E27FC236}">
                      <a16:creationId xmlns:a16="http://schemas.microsoft.com/office/drawing/2014/main" id="{709E7954-72C6-3131-05F1-B1662D56DF4F}"/>
                    </a:ext>
                  </a:extLst>
                </p:cNvPr>
                <p:cNvSpPr txBox="1">
                  <a:spLocks noRot="1" noChangeAspect="1" noMove="1" noResize="1" noEditPoints="1" noAdjustHandles="1" noChangeArrowheads="1" noChangeShapeType="1" noTextEdit="1"/>
                </p:cNvSpPr>
                <p:nvPr/>
              </p:nvSpPr>
              <p:spPr>
                <a:xfrm>
                  <a:off x="2639721" y="1307907"/>
                  <a:ext cx="418150" cy="391582"/>
                </a:xfrm>
                <a:prstGeom prst="rect">
                  <a:avLst/>
                </a:prstGeom>
                <a:blipFill>
                  <a:blip r:embed="rId3"/>
                  <a:stretch>
                    <a:fillRect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410FFDCF-B295-A9F8-829F-E145D6C5F90E}"/>
                    </a:ext>
                  </a:extLst>
                </p:cNvPr>
                <p:cNvSpPr/>
                <p:nvPr/>
              </p:nvSpPr>
              <p:spPr>
                <a:xfrm>
                  <a:off x="2554528" y="2433715"/>
                  <a:ext cx="533864" cy="3693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cs typeface="Calibri" panose="020F0502020204030204" pitchFamily="34" charset="0"/>
                              </a:rPr>
                            </m:ctrlPr>
                          </m:sSubPr>
                          <m:e>
                            <m:r>
                              <a:rPr lang="en-GB" i="1">
                                <a:solidFill>
                                  <a:srgbClr val="FF0000"/>
                                </a:solidFill>
                                <a:latin typeface="Cambria Math" panose="02040503050406030204" pitchFamily="18" charset="0"/>
                                <a:cs typeface="Calibri" panose="020F0502020204030204" pitchFamily="34" charset="0"/>
                              </a:rPr>
                              <m:t>𝑀</m:t>
                            </m:r>
                          </m:e>
                          <m:sub>
                            <m:r>
                              <a:rPr lang="en-GB" i="1">
                                <a:solidFill>
                                  <a:srgbClr val="FF0000"/>
                                </a:solidFill>
                                <a:latin typeface="Cambria Math" panose="02040503050406030204" pitchFamily="18" charset="0"/>
                                <a:cs typeface="Calibri" panose="020F0502020204030204" pitchFamily="34" charset="0"/>
                              </a:rPr>
                              <m:t>𝑜</m:t>
                            </m:r>
                          </m:sub>
                        </m:sSub>
                      </m:oMath>
                    </m:oMathPara>
                  </a14:m>
                  <a:endParaRPr lang="en-US">
                    <a:solidFill>
                      <a:srgbClr val="FF0000"/>
                    </a:solidFill>
                  </a:endParaRPr>
                </a:p>
              </p:txBody>
            </p:sp>
          </mc:Choice>
          <mc:Fallback xmlns="">
            <p:sp>
              <p:nvSpPr>
                <p:cNvPr id="38" name="Rectangle 37">
                  <a:extLst>
                    <a:ext uri="{FF2B5EF4-FFF2-40B4-BE49-F238E27FC236}">
                      <a16:creationId xmlns:a16="http://schemas.microsoft.com/office/drawing/2014/main" id="{410FFDCF-B295-A9F8-829F-E145D6C5F90E}"/>
                    </a:ext>
                  </a:extLst>
                </p:cNvPr>
                <p:cNvSpPr>
                  <a:spLocks noRot="1" noChangeAspect="1" noMove="1" noResize="1" noEditPoints="1" noAdjustHandles="1" noChangeArrowheads="1" noChangeShapeType="1" noTextEdit="1"/>
                </p:cNvSpPr>
                <p:nvPr/>
              </p:nvSpPr>
              <p:spPr>
                <a:xfrm>
                  <a:off x="2554528" y="2433715"/>
                  <a:ext cx="533864" cy="369332"/>
                </a:xfrm>
                <a:prstGeom prst="rect">
                  <a:avLst/>
                </a:prstGeom>
                <a:blipFill>
                  <a:blip r:embed="rId4"/>
                  <a:stretch>
                    <a:fillRect/>
                  </a:stretch>
                </a:blipFill>
              </p:spPr>
              <p:txBody>
                <a:bodyPr/>
                <a:lstStyle/>
                <a:p>
                  <a:r>
                    <a:rPr lang="en-US">
                      <a:noFill/>
                    </a:rPr>
                    <a:t> </a:t>
                  </a:r>
                </a:p>
              </p:txBody>
            </p:sp>
          </mc:Fallback>
        </mc:AlternateContent>
      </p:grpSp>
      <p:sp>
        <p:nvSpPr>
          <p:cNvPr id="47" name="TextBox 46">
            <a:extLst>
              <a:ext uri="{FF2B5EF4-FFF2-40B4-BE49-F238E27FC236}">
                <a16:creationId xmlns:a16="http://schemas.microsoft.com/office/drawing/2014/main" id="{B357DE43-6823-72DE-267E-2D2B0957544A}"/>
              </a:ext>
            </a:extLst>
          </p:cNvPr>
          <p:cNvSpPr txBox="1"/>
          <p:nvPr/>
        </p:nvSpPr>
        <p:spPr>
          <a:xfrm>
            <a:off x="4137884" y="1387313"/>
            <a:ext cx="422735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003088"/>
                </a:solidFill>
                <a:latin typeface="Roboto"/>
                <a:ea typeface="Roboto"/>
                <a:cs typeface="Roboto"/>
              </a:rPr>
              <a:t>Typically assume M is trapped for a thin single domain F layer (aside from inverse proximity)</a:t>
            </a:r>
            <a:endParaRPr lang="en-US"/>
          </a:p>
        </p:txBody>
      </p:sp>
    </p:spTree>
    <p:extLst>
      <p:ext uri="{BB962C8B-B14F-4D97-AF65-F5344CB8AC3E}">
        <p14:creationId xmlns:p14="http://schemas.microsoft.com/office/powerpoint/2010/main" val="2761196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86134-4528-0A15-1C37-1877DE82035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83BB538-8767-9E19-D1B5-3F482EA3474F}"/>
              </a:ext>
            </a:extLst>
          </p:cNvPr>
          <p:cNvSpPr/>
          <p:nvPr/>
        </p:nvSpPr>
        <p:spPr>
          <a:xfrm>
            <a:off x="44115" y="5656367"/>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2F0C467B-F0BE-C414-7DF4-AF9AA6646D2E}"/>
              </a:ext>
            </a:extLst>
          </p:cNvPr>
          <p:cNvSpPr txBox="1">
            <a:spLocks/>
          </p:cNvSpPr>
          <p:nvPr/>
        </p:nvSpPr>
        <p:spPr>
          <a:xfrm>
            <a:off x="291432" y="215314"/>
            <a:ext cx="10507578" cy="560725"/>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a:latin typeface="Roboto"/>
                <a:ea typeface="Verdana"/>
                <a:cs typeface="Arial"/>
              </a:rPr>
              <a:t>Superconducting proximity – electromagnetic proximity</a:t>
            </a:r>
            <a:endParaRPr lang="en-US"/>
          </a:p>
        </p:txBody>
      </p:sp>
      <p:pic>
        <p:nvPicPr>
          <p:cNvPr id="2" name="Picture 1" descr="Diagram of a diagram showing different types of implantation&#10;&#10;Description automatically generated">
            <a:extLst>
              <a:ext uri="{FF2B5EF4-FFF2-40B4-BE49-F238E27FC236}">
                <a16:creationId xmlns:a16="http://schemas.microsoft.com/office/drawing/2014/main" id="{AADD9CEF-31A9-7768-2C40-A6D810AAD0AD}"/>
              </a:ext>
            </a:extLst>
          </p:cNvPr>
          <p:cNvPicPr>
            <a:picLocks noChangeAspect="1"/>
          </p:cNvPicPr>
          <p:nvPr/>
        </p:nvPicPr>
        <p:blipFill>
          <a:blip r:embed="rId3"/>
          <a:stretch>
            <a:fillRect/>
          </a:stretch>
        </p:blipFill>
        <p:spPr>
          <a:xfrm>
            <a:off x="5738007" y="1762440"/>
            <a:ext cx="4536719" cy="3718239"/>
          </a:xfrm>
          <a:prstGeom prst="rect">
            <a:avLst/>
          </a:prstGeom>
        </p:spPr>
      </p:pic>
      <p:sp>
        <p:nvSpPr>
          <p:cNvPr id="3" name="Rectangle 2">
            <a:extLst>
              <a:ext uri="{FF2B5EF4-FFF2-40B4-BE49-F238E27FC236}">
                <a16:creationId xmlns:a16="http://schemas.microsoft.com/office/drawing/2014/main" id="{028A9E86-D18A-9BF8-A5F1-2D556C8D0F58}"/>
              </a:ext>
            </a:extLst>
          </p:cNvPr>
          <p:cNvSpPr/>
          <p:nvPr/>
        </p:nvSpPr>
        <p:spPr>
          <a:xfrm>
            <a:off x="6755079" y="6140165"/>
            <a:ext cx="3108483" cy="307777"/>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rgbClr val="676767"/>
                </a:solidFill>
              </a:rPr>
              <a:t>Appl. Phys. Lett. </a:t>
            </a:r>
            <a:r>
              <a:rPr lang="en-US" sz="1400" b="1">
                <a:solidFill>
                  <a:srgbClr val="676767"/>
                </a:solidFill>
              </a:rPr>
              <a:t>115</a:t>
            </a:r>
            <a:r>
              <a:rPr lang="en-US" sz="1400">
                <a:solidFill>
                  <a:srgbClr val="676767"/>
                </a:solidFill>
              </a:rPr>
              <a:t>, 072602 (2019)</a:t>
            </a:r>
            <a:endParaRPr lang="en-US" sz="1400">
              <a:solidFill>
                <a:srgbClr val="676767"/>
              </a:solidFill>
              <a:ea typeface="Roboto"/>
              <a:cs typeface="Roboto"/>
            </a:endParaRPr>
          </a:p>
        </p:txBody>
      </p:sp>
      <p:grpSp>
        <p:nvGrpSpPr>
          <p:cNvPr id="11" name="Group 10">
            <a:extLst>
              <a:ext uri="{FF2B5EF4-FFF2-40B4-BE49-F238E27FC236}">
                <a16:creationId xmlns:a16="http://schemas.microsoft.com/office/drawing/2014/main" id="{DA748D1B-B766-ECE1-9A1E-701FEF3DADC0}"/>
              </a:ext>
            </a:extLst>
          </p:cNvPr>
          <p:cNvGrpSpPr/>
          <p:nvPr/>
        </p:nvGrpSpPr>
        <p:grpSpPr>
          <a:xfrm>
            <a:off x="290601" y="2896626"/>
            <a:ext cx="4669637" cy="2839807"/>
            <a:chOff x="4411841" y="2735641"/>
            <a:chExt cx="4669637" cy="2839807"/>
          </a:xfrm>
        </p:grpSpPr>
        <p:pic>
          <p:nvPicPr>
            <p:cNvPr id="12" name="Picture 11">
              <a:extLst>
                <a:ext uri="{FF2B5EF4-FFF2-40B4-BE49-F238E27FC236}">
                  <a16:creationId xmlns:a16="http://schemas.microsoft.com/office/drawing/2014/main" id="{BF1A8D35-4452-B16C-CDB4-BDB915ED390E}"/>
                </a:ext>
              </a:extLst>
            </p:cNvPr>
            <p:cNvPicPr>
              <a:picLocks noChangeAspect="1"/>
            </p:cNvPicPr>
            <p:nvPr/>
          </p:nvPicPr>
          <p:blipFill>
            <a:blip r:embed="rId4"/>
            <a:stretch>
              <a:fillRect/>
            </a:stretch>
          </p:blipFill>
          <p:spPr>
            <a:xfrm flipH="1">
              <a:off x="6036790" y="3275061"/>
              <a:ext cx="788291" cy="2063227"/>
            </a:xfrm>
            <a:prstGeom prst="rect">
              <a:avLst/>
            </a:prstGeom>
          </p:spPr>
        </p:pic>
        <p:cxnSp>
          <p:nvCxnSpPr>
            <p:cNvPr id="13" name="Straight Arrow Connector 12">
              <a:extLst>
                <a:ext uri="{FF2B5EF4-FFF2-40B4-BE49-F238E27FC236}">
                  <a16:creationId xmlns:a16="http://schemas.microsoft.com/office/drawing/2014/main" id="{EACF3FD6-5982-2F96-F158-95C99E01F26F}"/>
                </a:ext>
              </a:extLst>
            </p:cNvPr>
            <p:cNvCxnSpPr>
              <a:cxnSpLocks/>
            </p:cNvCxnSpPr>
            <p:nvPr/>
          </p:nvCxnSpPr>
          <p:spPr>
            <a:xfrm flipV="1">
              <a:off x="6396639" y="3996011"/>
              <a:ext cx="0" cy="701282"/>
            </a:xfrm>
            <a:prstGeom prst="straightConnector1">
              <a:avLst/>
            </a:prstGeom>
            <a:ln w="57150" cmpd="sng">
              <a:solidFill>
                <a:srgbClr val="C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AF633EC-F646-09B2-95E1-2DFE9F23F3A7}"/>
                </a:ext>
              </a:extLst>
            </p:cNvPr>
            <p:cNvCxnSpPr>
              <a:cxnSpLocks/>
            </p:cNvCxnSpPr>
            <p:nvPr/>
          </p:nvCxnSpPr>
          <p:spPr>
            <a:xfrm flipV="1">
              <a:off x="6558989" y="3992449"/>
              <a:ext cx="0" cy="701282"/>
            </a:xfrm>
            <a:prstGeom prst="straightConnector1">
              <a:avLst/>
            </a:prstGeom>
            <a:ln w="57150" cmpd="sng">
              <a:solidFill>
                <a:srgbClr val="C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AF41A82-4E6C-5BEF-A3FE-13CAD00F2846}"/>
                </a:ext>
              </a:extLst>
            </p:cNvPr>
            <p:cNvCxnSpPr>
              <a:cxnSpLocks/>
            </p:cNvCxnSpPr>
            <p:nvPr/>
          </p:nvCxnSpPr>
          <p:spPr>
            <a:xfrm flipV="1">
              <a:off x="6727169" y="3992449"/>
              <a:ext cx="0" cy="701282"/>
            </a:xfrm>
            <a:prstGeom prst="straightConnector1">
              <a:avLst/>
            </a:prstGeom>
            <a:ln w="57150" cmpd="sng">
              <a:solidFill>
                <a:srgbClr val="C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6">
              <a:extLst>
                <a:ext uri="{FF2B5EF4-FFF2-40B4-BE49-F238E27FC236}">
                  <a16:creationId xmlns:a16="http://schemas.microsoft.com/office/drawing/2014/main" id="{0608B645-11D5-26F0-ABE5-A46D2A7A9524}"/>
                </a:ext>
              </a:extLst>
            </p:cNvPr>
            <p:cNvSpPr txBox="1"/>
            <p:nvPr/>
          </p:nvSpPr>
          <p:spPr>
            <a:xfrm>
              <a:off x="6288420" y="4821243"/>
              <a:ext cx="1526011"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a:solidFill>
                    <a:srgbClr val="FF0000"/>
                  </a:solidFill>
                </a:rPr>
                <a:t>Ferromagnet</a:t>
              </a:r>
              <a:endParaRPr lang="en-GB" sz="1200">
                <a:solidFill>
                  <a:srgbClr val="FF0000"/>
                </a:solidFill>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31A06DE2-DD43-971D-0B68-3DF3A905094F}"/>
                    </a:ext>
                  </a:extLst>
                </p:cNvPr>
                <p:cNvSpPr/>
                <p:nvPr/>
              </p:nvSpPr>
              <p:spPr>
                <a:xfrm>
                  <a:off x="6308720" y="3579935"/>
                  <a:ext cx="533864" cy="3693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cs typeface="Calibri" panose="020F0502020204030204" pitchFamily="34" charset="0"/>
                              </a:rPr>
                            </m:ctrlPr>
                          </m:sSubPr>
                          <m:e>
                            <m:r>
                              <a:rPr lang="en-GB" i="1">
                                <a:solidFill>
                                  <a:srgbClr val="FF0000"/>
                                </a:solidFill>
                                <a:latin typeface="Cambria Math" panose="02040503050406030204" pitchFamily="18" charset="0"/>
                                <a:cs typeface="Calibri" panose="020F0502020204030204" pitchFamily="34" charset="0"/>
                              </a:rPr>
                              <m:t>𝑀</m:t>
                            </m:r>
                          </m:e>
                          <m:sub>
                            <m:r>
                              <a:rPr lang="en-GB" i="1">
                                <a:solidFill>
                                  <a:srgbClr val="FF0000"/>
                                </a:solidFill>
                                <a:latin typeface="Cambria Math" panose="02040503050406030204" pitchFamily="18" charset="0"/>
                                <a:cs typeface="Calibri" panose="020F0502020204030204" pitchFamily="34" charset="0"/>
                              </a:rPr>
                              <m:t>𝑜</m:t>
                            </m:r>
                          </m:sub>
                        </m:sSub>
                      </m:oMath>
                    </m:oMathPara>
                  </a14:m>
                  <a:endParaRPr lang="en-US">
                    <a:solidFill>
                      <a:srgbClr val="FF0000"/>
                    </a:solidFill>
                  </a:endParaRPr>
                </a:p>
              </p:txBody>
            </p:sp>
          </mc:Choice>
          <mc:Fallback xmlns="">
            <p:sp>
              <p:nvSpPr>
                <p:cNvPr id="19" name="Rectangle 18">
                  <a:extLst>
                    <a:ext uri="{FF2B5EF4-FFF2-40B4-BE49-F238E27FC236}">
                      <a16:creationId xmlns:a16="http://schemas.microsoft.com/office/drawing/2014/main" id="{31A06DE2-DD43-971D-0B68-3DF3A905094F}"/>
                    </a:ext>
                  </a:extLst>
                </p:cNvPr>
                <p:cNvSpPr>
                  <a:spLocks noRot="1" noChangeAspect="1" noMove="1" noResize="1" noEditPoints="1" noAdjustHandles="1" noChangeArrowheads="1" noChangeShapeType="1" noTextEdit="1"/>
                </p:cNvSpPr>
                <p:nvPr/>
              </p:nvSpPr>
              <p:spPr>
                <a:xfrm>
                  <a:off x="6308720" y="3579935"/>
                  <a:ext cx="533864" cy="369332"/>
                </a:xfrm>
                <a:prstGeom prst="rect">
                  <a:avLst/>
                </a:prstGeom>
                <a:blipFill>
                  <a:blip r:embed="rId5"/>
                  <a:stretch>
                    <a:fillRect/>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52F5E885-256C-16A9-1FE5-E13FCBBAD655}"/>
                </a:ext>
              </a:extLst>
            </p:cNvPr>
            <p:cNvCxnSpPr>
              <a:cxnSpLocks/>
            </p:cNvCxnSpPr>
            <p:nvPr/>
          </p:nvCxnSpPr>
          <p:spPr>
            <a:xfrm flipV="1">
              <a:off x="8022037" y="2863711"/>
              <a:ext cx="0" cy="2711737"/>
            </a:xfrm>
            <a:prstGeom prst="straightConnector1">
              <a:avLst/>
            </a:prstGeom>
            <a:ln w="571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A559CF8B-C353-4D46-727D-20127A2D88F7}"/>
                </a:ext>
              </a:extLst>
            </p:cNvPr>
            <p:cNvSpPr/>
            <p:nvPr/>
          </p:nvSpPr>
          <p:spPr>
            <a:xfrm flipH="1">
              <a:off x="4411841" y="3363946"/>
              <a:ext cx="1897302" cy="1980279"/>
            </a:xfrm>
            <a:prstGeom prst="rect">
              <a:avLst/>
            </a:prstGeom>
            <a:solidFill>
              <a:srgbClr val="0000FF">
                <a:alpha val="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700"/>
            </a:p>
          </p:txBody>
        </p:sp>
        <p:cxnSp>
          <p:nvCxnSpPr>
            <p:cNvPr id="22" name="Straight Arrow Connector 21">
              <a:extLst>
                <a:ext uri="{FF2B5EF4-FFF2-40B4-BE49-F238E27FC236}">
                  <a16:creationId xmlns:a16="http://schemas.microsoft.com/office/drawing/2014/main" id="{71DF0C40-E843-2752-E120-F02EE0669CBD}"/>
                </a:ext>
              </a:extLst>
            </p:cNvPr>
            <p:cNvCxnSpPr>
              <a:cxnSpLocks/>
            </p:cNvCxnSpPr>
            <p:nvPr/>
          </p:nvCxnSpPr>
          <p:spPr>
            <a:xfrm flipH="1">
              <a:off x="4420872" y="3330272"/>
              <a:ext cx="3367159" cy="45214"/>
            </a:xfrm>
            <a:prstGeom prst="straightConnector1">
              <a:avLst/>
            </a:prstGeom>
            <a:ln w="12700" cmpd="sng">
              <a:solidFill>
                <a:srgbClr val="0000C9"/>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3" name="TextBox 11">
              <a:extLst>
                <a:ext uri="{FF2B5EF4-FFF2-40B4-BE49-F238E27FC236}">
                  <a16:creationId xmlns:a16="http://schemas.microsoft.com/office/drawing/2014/main" id="{CE54A7F3-A014-37A6-F1BA-71CDD199D543}"/>
                </a:ext>
              </a:extLst>
            </p:cNvPr>
            <p:cNvSpPr txBox="1"/>
            <p:nvPr/>
          </p:nvSpPr>
          <p:spPr>
            <a:xfrm>
              <a:off x="7298286" y="3221045"/>
              <a:ext cx="418150"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i="1">
                  <a:solidFill>
                    <a:srgbClr val="0000FF"/>
                  </a:solidFill>
                  <a:latin typeface="Times" pitchFamily="2" charset="0"/>
                </a:rPr>
                <a:t>x</a:t>
              </a:r>
              <a:endParaRPr lang="en-GB" i="1">
                <a:solidFill>
                  <a:srgbClr val="0000FF"/>
                </a:solidFill>
                <a:latin typeface="Times" pitchFamily="2" charset="0"/>
              </a:endParaRPr>
            </a:p>
          </p:txBody>
        </p:sp>
        <p:cxnSp>
          <p:nvCxnSpPr>
            <p:cNvPr id="24" name="Straight Arrow Connector 23">
              <a:extLst>
                <a:ext uri="{FF2B5EF4-FFF2-40B4-BE49-F238E27FC236}">
                  <a16:creationId xmlns:a16="http://schemas.microsoft.com/office/drawing/2014/main" id="{8026EF28-984A-58F3-3B4E-2AD22F5D7E72}"/>
                </a:ext>
              </a:extLst>
            </p:cNvPr>
            <p:cNvCxnSpPr>
              <a:cxnSpLocks/>
            </p:cNvCxnSpPr>
            <p:nvPr/>
          </p:nvCxnSpPr>
          <p:spPr>
            <a:xfrm flipH="1" flipV="1">
              <a:off x="6908589" y="2735641"/>
              <a:ext cx="1" cy="2548621"/>
            </a:xfrm>
            <a:prstGeom prst="straightConnector1">
              <a:avLst/>
            </a:prstGeom>
            <a:ln w="12700" cmpd="sng">
              <a:solidFill>
                <a:srgbClr val="0000C9"/>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5" name="TextBox 13">
              <a:extLst>
                <a:ext uri="{FF2B5EF4-FFF2-40B4-BE49-F238E27FC236}">
                  <a16:creationId xmlns:a16="http://schemas.microsoft.com/office/drawing/2014/main" id="{5EE2B4E6-D6D1-5C8C-17BE-2B3C89028E03}"/>
                </a:ext>
              </a:extLst>
            </p:cNvPr>
            <p:cNvSpPr txBox="1"/>
            <p:nvPr/>
          </p:nvSpPr>
          <p:spPr>
            <a:xfrm>
              <a:off x="6919545" y="2735641"/>
              <a:ext cx="770215"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i="1">
                  <a:solidFill>
                    <a:srgbClr val="0000FF"/>
                  </a:solidFill>
                  <a:latin typeface="Times" pitchFamily="2" charset="0"/>
                </a:rPr>
                <a:t>z</a:t>
              </a:r>
              <a:endParaRPr lang="en-GB" i="1">
                <a:solidFill>
                  <a:srgbClr val="0000FF"/>
                </a:solidFill>
                <a:latin typeface="Times" pitchFamily="2" charset="0"/>
              </a:endParaRPr>
            </a:p>
          </p:txBody>
        </p:sp>
        <p:sp>
          <p:nvSpPr>
            <p:cNvPr id="26" name="Rectangle 25">
              <a:extLst>
                <a:ext uri="{FF2B5EF4-FFF2-40B4-BE49-F238E27FC236}">
                  <a16:creationId xmlns:a16="http://schemas.microsoft.com/office/drawing/2014/main" id="{B7FDF9DE-5DB9-7831-FCB7-50E0A78BF8A2}"/>
                </a:ext>
              </a:extLst>
            </p:cNvPr>
            <p:cNvSpPr/>
            <p:nvPr/>
          </p:nvSpPr>
          <p:spPr>
            <a:xfrm flipH="1">
              <a:off x="6299151" y="3369883"/>
              <a:ext cx="617200" cy="1980279"/>
            </a:xfrm>
            <a:prstGeom prst="rect">
              <a:avLst/>
            </a:prstGeom>
            <a:solidFill>
              <a:srgbClr val="FF0000">
                <a:alpha val="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700"/>
            </a:p>
          </p:txBody>
        </p:sp>
        <mc:AlternateContent xmlns:mc="http://schemas.openxmlformats.org/markup-compatibility/2006" xmlns:a14="http://schemas.microsoft.com/office/drawing/2010/main">
          <mc:Choice Requires="a14">
            <p:sp>
              <p:nvSpPr>
                <p:cNvPr id="27" name="TextBox 15">
                  <a:extLst>
                    <a:ext uri="{FF2B5EF4-FFF2-40B4-BE49-F238E27FC236}">
                      <a16:creationId xmlns:a16="http://schemas.microsoft.com/office/drawing/2014/main" id="{F4138371-C41C-29A9-811B-5A7D1F47D66E}"/>
                    </a:ext>
                  </a:extLst>
                </p:cNvPr>
                <p:cNvSpPr txBox="1"/>
                <p:nvPr/>
              </p:nvSpPr>
              <p:spPr>
                <a:xfrm>
                  <a:off x="6393913" y="3259057"/>
                  <a:ext cx="418150" cy="39158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GB" i="1" smtClean="0">
                                <a:solidFill>
                                  <a:srgbClr val="0000FF"/>
                                </a:solidFill>
                                <a:latin typeface="Cambria Math" panose="02040503050406030204" pitchFamily="18" charset="0"/>
                              </a:rPr>
                            </m:ctrlPr>
                          </m:sSubPr>
                          <m:e>
                            <m:r>
                              <a:rPr lang="en-GB" b="0" i="1" smtClean="0">
                                <a:solidFill>
                                  <a:srgbClr val="0000FF"/>
                                </a:solidFill>
                                <a:latin typeface="Cambria Math" panose="02040503050406030204" pitchFamily="18" charset="0"/>
                              </a:rPr>
                              <m:t>𝑑</m:t>
                            </m:r>
                          </m:e>
                          <m:sub>
                            <m:r>
                              <a:rPr lang="en-GB" b="0" i="1" smtClean="0">
                                <a:solidFill>
                                  <a:srgbClr val="0000FF"/>
                                </a:solidFill>
                                <a:latin typeface="Cambria Math" panose="02040503050406030204" pitchFamily="18" charset="0"/>
                              </a:rPr>
                              <m:t>𝑓</m:t>
                            </m:r>
                          </m:sub>
                        </m:sSub>
                      </m:oMath>
                    </m:oMathPara>
                  </a14:m>
                  <a:endParaRPr lang="en-GB" i="1">
                    <a:solidFill>
                      <a:srgbClr val="0000FF"/>
                    </a:solidFill>
                    <a:latin typeface="Times" pitchFamily="2" charset="0"/>
                  </a:endParaRPr>
                </a:p>
              </p:txBody>
            </p:sp>
          </mc:Choice>
          <mc:Fallback xmlns="">
            <p:sp>
              <p:nvSpPr>
                <p:cNvPr id="27" name="TextBox 15">
                  <a:extLst>
                    <a:ext uri="{FF2B5EF4-FFF2-40B4-BE49-F238E27FC236}">
                      <a16:creationId xmlns:a16="http://schemas.microsoft.com/office/drawing/2014/main" id="{F4138371-C41C-29A9-811B-5A7D1F47D66E}"/>
                    </a:ext>
                  </a:extLst>
                </p:cNvPr>
                <p:cNvSpPr txBox="1">
                  <a:spLocks noRot="1" noChangeAspect="1" noMove="1" noResize="1" noEditPoints="1" noAdjustHandles="1" noChangeArrowheads="1" noChangeShapeType="1" noTextEdit="1"/>
                </p:cNvSpPr>
                <p:nvPr/>
              </p:nvSpPr>
              <p:spPr>
                <a:xfrm>
                  <a:off x="6393913" y="3259057"/>
                  <a:ext cx="418150" cy="391582"/>
                </a:xfrm>
                <a:prstGeom prst="rect">
                  <a:avLst/>
                </a:prstGeom>
                <a:blipFill>
                  <a:blip r:embed="rId6"/>
                  <a:stretch>
                    <a:fillRect b="-10938"/>
                  </a:stretch>
                </a:blipFill>
              </p:spPr>
              <p:txBody>
                <a:bodyPr/>
                <a:lstStyle/>
                <a:p>
                  <a:r>
                    <a:rPr lang="en-US">
                      <a:noFill/>
                    </a:rPr>
                    <a:t> </a:t>
                  </a:r>
                </a:p>
              </p:txBody>
            </p:sp>
          </mc:Fallback>
        </mc:AlternateContent>
        <p:sp>
          <p:nvSpPr>
            <p:cNvPr id="28" name="TextBox 16">
              <a:extLst>
                <a:ext uri="{FF2B5EF4-FFF2-40B4-BE49-F238E27FC236}">
                  <a16:creationId xmlns:a16="http://schemas.microsoft.com/office/drawing/2014/main" id="{414EC777-BBB7-EDF0-2DDC-7EAD8E2EF5E9}"/>
                </a:ext>
              </a:extLst>
            </p:cNvPr>
            <p:cNvSpPr txBox="1"/>
            <p:nvPr/>
          </p:nvSpPr>
          <p:spPr>
            <a:xfrm>
              <a:off x="4574534" y="3949266"/>
              <a:ext cx="174958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a:solidFill>
                    <a:srgbClr val="0000FF"/>
                  </a:solidFill>
                </a:rPr>
                <a:t>Superconductor</a:t>
              </a:r>
              <a:endParaRPr lang="en-GB" sz="1200">
                <a:solidFill>
                  <a:srgbClr val="0000FF"/>
                </a:solidFill>
              </a:endParaRPr>
            </a:p>
          </p:txBody>
        </p:sp>
        <p:sp>
          <p:nvSpPr>
            <p:cNvPr id="29" name="TextBox 17">
              <a:extLst>
                <a:ext uri="{FF2B5EF4-FFF2-40B4-BE49-F238E27FC236}">
                  <a16:creationId xmlns:a16="http://schemas.microsoft.com/office/drawing/2014/main" id="{C457D859-E6CF-8103-7CB3-049943459D8F}"/>
                </a:ext>
              </a:extLst>
            </p:cNvPr>
            <p:cNvSpPr txBox="1"/>
            <p:nvPr/>
          </p:nvSpPr>
          <p:spPr>
            <a:xfrm>
              <a:off x="7139627" y="3963152"/>
              <a:ext cx="88241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a:t>Vacuum</a:t>
              </a:r>
              <a:endParaRPr lang="en-GB" sz="1200"/>
            </a:p>
          </p:txBody>
        </p:sp>
        <p:sp>
          <p:nvSpPr>
            <p:cNvPr id="30" name="TextBox 18">
              <a:extLst>
                <a:ext uri="{FF2B5EF4-FFF2-40B4-BE49-F238E27FC236}">
                  <a16:creationId xmlns:a16="http://schemas.microsoft.com/office/drawing/2014/main" id="{0BE43850-1409-F71D-E8BB-31ACD2FC3A71}"/>
                </a:ext>
              </a:extLst>
            </p:cNvPr>
            <p:cNvSpPr txBox="1"/>
            <p:nvPr/>
          </p:nvSpPr>
          <p:spPr>
            <a:xfrm>
              <a:off x="8199068" y="2976219"/>
              <a:ext cx="88241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a:t>Applied field</a:t>
              </a:r>
              <a:endParaRPr lang="en-GB" sz="1200"/>
            </a:p>
          </p:txBody>
        </p:sp>
        <mc:AlternateContent xmlns:mc="http://schemas.openxmlformats.org/markup-compatibility/2006" xmlns:a14="http://schemas.microsoft.com/office/drawing/2010/main">
          <mc:Choice Requires="a14">
            <p:sp>
              <p:nvSpPr>
                <p:cNvPr id="31" name="TextBox 19">
                  <a:extLst>
                    <a:ext uri="{FF2B5EF4-FFF2-40B4-BE49-F238E27FC236}">
                      <a16:creationId xmlns:a16="http://schemas.microsoft.com/office/drawing/2014/main" id="{845137E1-803E-26A2-1804-8A62E41D515B}"/>
                    </a:ext>
                  </a:extLst>
                </p:cNvPr>
                <p:cNvSpPr txBox="1"/>
                <p:nvPr/>
              </p:nvSpPr>
              <p:spPr>
                <a:xfrm>
                  <a:off x="4999124" y="3017656"/>
                  <a:ext cx="540982" cy="276999"/>
                </a:xfrm>
                <a:prstGeom prst="rect">
                  <a:avLst/>
                </a:prstGeom>
                <a:no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i="1" smtClean="0">
                            <a:solidFill>
                              <a:srgbClr val="9525CF"/>
                            </a:solidFill>
                            <a:latin typeface="Cambria Math" panose="02040503050406030204" pitchFamily="18" charset="0"/>
                            <a:ea typeface="Cambria Math" panose="02040503050406030204" pitchFamily="18" charset="0"/>
                          </a:rPr>
                          <m:t>𝜓</m:t>
                        </m:r>
                        <m:r>
                          <a:rPr lang="en-GB" b="0" i="1" smtClean="0">
                            <a:solidFill>
                              <a:srgbClr val="9525CF"/>
                            </a:solidFill>
                            <a:latin typeface="Cambria Math" panose="02040503050406030204" pitchFamily="18" charset="0"/>
                            <a:ea typeface="Cambria Math" panose="02040503050406030204" pitchFamily="18" charset="0"/>
                          </a:rPr>
                          <m:t>(</m:t>
                        </m:r>
                        <m:r>
                          <a:rPr lang="en-GB" b="0" i="1" smtClean="0">
                            <a:solidFill>
                              <a:srgbClr val="9525CF"/>
                            </a:solidFill>
                            <a:latin typeface="Cambria Math" panose="02040503050406030204" pitchFamily="18" charset="0"/>
                            <a:ea typeface="Cambria Math" panose="02040503050406030204" pitchFamily="18" charset="0"/>
                          </a:rPr>
                          <m:t>𝑥</m:t>
                        </m:r>
                        <m:r>
                          <a:rPr lang="en-GB" b="0" i="1" smtClean="0">
                            <a:solidFill>
                              <a:srgbClr val="9525CF"/>
                            </a:solidFill>
                            <a:latin typeface="Cambria Math" panose="02040503050406030204" pitchFamily="18" charset="0"/>
                            <a:ea typeface="Cambria Math" panose="02040503050406030204" pitchFamily="18" charset="0"/>
                          </a:rPr>
                          <m:t>)</m:t>
                        </m:r>
                      </m:oMath>
                    </m:oMathPara>
                  </a14:m>
                  <a:endParaRPr lang="en-US">
                    <a:solidFill>
                      <a:srgbClr val="9525CF"/>
                    </a:solidFill>
                  </a:endParaRPr>
                </a:p>
              </p:txBody>
            </p:sp>
          </mc:Choice>
          <mc:Fallback xmlns="">
            <p:sp>
              <p:nvSpPr>
                <p:cNvPr id="31" name="TextBox 19">
                  <a:extLst>
                    <a:ext uri="{FF2B5EF4-FFF2-40B4-BE49-F238E27FC236}">
                      <a16:creationId xmlns:a16="http://schemas.microsoft.com/office/drawing/2014/main" id="{845137E1-803E-26A2-1804-8A62E41D515B}"/>
                    </a:ext>
                  </a:extLst>
                </p:cNvPr>
                <p:cNvSpPr txBox="1">
                  <a:spLocks noRot="1" noChangeAspect="1" noMove="1" noResize="1" noEditPoints="1" noAdjustHandles="1" noChangeArrowheads="1" noChangeShapeType="1" noTextEdit="1"/>
                </p:cNvSpPr>
                <p:nvPr/>
              </p:nvSpPr>
              <p:spPr>
                <a:xfrm>
                  <a:off x="4999124" y="3017656"/>
                  <a:ext cx="540982" cy="276999"/>
                </a:xfrm>
                <a:prstGeom prst="rect">
                  <a:avLst/>
                </a:prstGeom>
                <a:blipFill>
                  <a:blip r:embed="rId7"/>
                  <a:stretch>
                    <a:fillRect l="-14607" r="-14607" b="-34783"/>
                  </a:stretch>
                </a:blipFill>
              </p:spPr>
              <p:txBody>
                <a:bodyPr/>
                <a:lstStyle/>
                <a:p>
                  <a:r>
                    <a:rPr lang="en-US">
                      <a:noFill/>
                    </a:rPr>
                    <a:t> </a:t>
                  </a:r>
                </a:p>
              </p:txBody>
            </p:sp>
          </mc:Fallback>
        </mc:AlternateContent>
        <p:cxnSp>
          <p:nvCxnSpPr>
            <p:cNvPr id="32" name="Straight Connector 31">
              <a:extLst>
                <a:ext uri="{FF2B5EF4-FFF2-40B4-BE49-F238E27FC236}">
                  <a16:creationId xmlns:a16="http://schemas.microsoft.com/office/drawing/2014/main" id="{44D9A501-741F-8ADA-1D49-D85BCCA3BA83}"/>
                </a:ext>
              </a:extLst>
            </p:cNvPr>
            <p:cNvCxnSpPr>
              <a:cxnSpLocks/>
            </p:cNvCxnSpPr>
            <p:nvPr/>
          </p:nvCxnSpPr>
          <p:spPr>
            <a:xfrm flipH="1">
              <a:off x="4427933" y="3364334"/>
              <a:ext cx="1633141" cy="26953"/>
            </a:xfrm>
            <a:prstGeom prst="line">
              <a:avLst/>
            </a:prstGeom>
            <a:ln w="31750">
              <a:solidFill>
                <a:srgbClr val="9525CF"/>
              </a:solidFill>
            </a:ln>
            <a:effectLst/>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0CA2D66E-81F7-CC0F-6FF4-9A1E37DE759B}"/>
              </a:ext>
            </a:extLst>
          </p:cNvPr>
          <p:cNvGrpSpPr/>
          <p:nvPr/>
        </p:nvGrpSpPr>
        <p:grpSpPr>
          <a:xfrm>
            <a:off x="798564" y="1106007"/>
            <a:ext cx="2344888" cy="1626110"/>
            <a:chOff x="744902" y="1266993"/>
            <a:chExt cx="2344888" cy="1626110"/>
          </a:xfrm>
        </p:grpSpPr>
        <p:cxnSp>
          <p:nvCxnSpPr>
            <p:cNvPr id="4" name="Straight Arrow Connector 3">
              <a:extLst>
                <a:ext uri="{FF2B5EF4-FFF2-40B4-BE49-F238E27FC236}">
                  <a16:creationId xmlns:a16="http://schemas.microsoft.com/office/drawing/2014/main" id="{12761CB7-C3C3-1163-0D0D-F846291DC69A}"/>
                </a:ext>
              </a:extLst>
            </p:cNvPr>
            <p:cNvCxnSpPr>
              <a:cxnSpLocks/>
            </p:cNvCxnSpPr>
            <p:nvPr/>
          </p:nvCxnSpPr>
          <p:spPr>
            <a:xfrm flipV="1">
              <a:off x="2694725" y="1833470"/>
              <a:ext cx="0" cy="575859"/>
            </a:xfrm>
            <a:prstGeom prst="straightConnector1">
              <a:avLst/>
            </a:prstGeom>
            <a:ln w="57150" cmpd="sng">
              <a:solidFill>
                <a:srgbClr val="C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7A98224B-3904-9D09-78E2-2AB7CC2D0D67}"/>
                </a:ext>
              </a:extLst>
            </p:cNvPr>
            <p:cNvCxnSpPr>
              <a:cxnSpLocks/>
            </p:cNvCxnSpPr>
            <p:nvPr/>
          </p:nvCxnSpPr>
          <p:spPr>
            <a:xfrm flipV="1">
              <a:off x="2820740" y="1830545"/>
              <a:ext cx="0" cy="575859"/>
            </a:xfrm>
            <a:prstGeom prst="straightConnector1">
              <a:avLst/>
            </a:prstGeom>
            <a:ln w="57150" cmpd="sng">
              <a:solidFill>
                <a:srgbClr val="C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2298B6F8-63CE-801C-7E77-0694BCD123ED}"/>
                </a:ext>
              </a:extLst>
            </p:cNvPr>
            <p:cNvCxnSpPr>
              <a:cxnSpLocks/>
            </p:cNvCxnSpPr>
            <p:nvPr/>
          </p:nvCxnSpPr>
          <p:spPr>
            <a:xfrm flipV="1">
              <a:off x="2951279" y="1830545"/>
              <a:ext cx="0" cy="575859"/>
            </a:xfrm>
            <a:prstGeom prst="straightConnector1">
              <a:avLst/>
            </a:prstGeom>
            <a:ln w="57150" cmpd="sng">
              <a:solidFill>
                <a:srgbClr val="C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DC5D6B44-3E0C-0B29-DE41-3D32985A26D5}"/>
                </a:ext>
              </a:extLst>
            </p:cNvPr>
            <p:cNvSpPr/>
            <p:nvPr/>
          </p:nvSpPr>
          <p:spPr>
            <a:xfrm flipH="1">
              <a:off x="2602452" y="1266993"/>
              <a:ext cx="487338" cy="1626110"/>
            </a:xfrm>
            <a:prstGeom prst="rect">
              <a:avLst/>
            </a:prstGeom>
            <a:solidFill>
              <a:srgbClr val="FF0000">
                <a:alpha val="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700"/>
            </a:p>
          </p:txBody>
        </p:sp>
        <p:sp>
          <p:nvSpPr>
            <p:cNvPr id="8" name="Rectangle 7">
              <a:extLst>
                <a:ext uri="{FF2B5EF4-FFF2-40B4-BE49-F238E27FC236}">
                  <a16:creationId xmlns:a16="http://schemas.microsoft.com/office/drawing/2014/main" id="{987C0BBA-8843-39DB-6623-F7977B1AE849}"/>
                </a:ext>
              </a:extLst>
            </p:cNvPr>
            <p:cNvSpPr/>
            <p:nvPr/>
          </p:nvSpPr>
          <p:spPr>
            <a:xfrm flipH="1">
              <a:off x="744902" y="1266993"/>
              <a:ext cx="1802649" cy="1626110"/>
            </a:xfrm>
            <a:prstGeom prst="rect">
              <a:avLst/>
            </a:prstGeom>
            <a:solidFill>
              <a:srgbClr val="0000FF">
                <a:alpha val="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700"/>
            </a:p>
          </p:txBody>
        </p:sp>
        <p:sp>
          <p:nvSpPr>
            <p:cNvPr id="9" name="TextBox 6">
              <a:extLst>
                <a:ext uri="{FF2B5EF4-FFF2-40B4-BE49-F238E27FC236}">
                  <a16:creationId xmlns:a16="http://schemas.microsoft.com/office/drawing/2014/main" id="{BAD56955-CA1E-F76C-CE6B-F3857546CCE8}"/>
                </a:ext>
              </a:extLst>
            </p:cNvPr>
            <p:cNvSpPr txBox="1"/>
            <p:nvPr/>
          </p:nvSpPr>
          <p:spPr>
            <a:xfrm>
              <a:off x="1080233" y="1863263"/>
              <a:ext cx="135800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solidFill>
                    <a:srgbClr val="003088"/>
                  </a:solidFill>
                </a:rPr>
                <a:t>Superconductor</a:t>
              </a:r>
              <a:endParaRPr lang="en-GB" sz="1400">
                <a:solidFill>
                  <a:srgbClr val="0000FF"/>
                </a:solidFill>
                <a:ea typeface="Roboto"/>
                <a:cs typeface="Roboto"/>
              </a:endParaRPr>
            </a:p>
          </p:txBody>
        </p:sp>
        <mc:AlternateContent xmlns:mc="http://schemas.openxmlformats.org/markup-compatibility/2006" xmlns:a14="http://schemas.microsoft.com/office/drawing/2010/main">
          <mc:Choice Requires="a14">
            <p:sp>
              <p:nvSpPr>
                <p:cNvPr id="36" name="TextBox 15">
                  <a:extLst>
                    <a:ext uri="{FF2B5EF4-FFF2-40B4-BE49-F238E27FC236}">
                      <a16:creationId xmlns:a16="http://schemas.microsoft.com/office/drawing/2014/main" id="{2C00D061-0BA7-AD22-3107-4177558CF8E4}"/>
                    </a:ext>
                  </a:extLst>
                </p:cNvPr>
                <p:cNvSpPr txBox="1"/>
                <p:nvPr/>
              </p:nvSpPr>
              <p:spPr>
                <a:xfrm>
                  <a:off x="2639721" y="1307907"/>
                  <a:ext cx="418150" cy="39158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GB" i="1" smtClean="0">
                                <a:solidFill>
                                  <a:srgbClr val="0000FF"/>
                                </a:solidFill>
                                <a:latin typeface="Cambria Math" panose="02040503050406030204" pitchFamily="18" charset="0"/>
                              </a:rPr>
                            </m:ctrlPr>
                          </m:sSubPr>
                          <m:e>
                            <m:r>
                              <a:rPr lang="en-GB" b="0" i="1" smtClean="0">
                                <a:solidFill>
                                  <a:srgbClr val="0000FF"/>
                                </a:solidFill>
                                <a:latin typeface="Cambria Math" panose="02040503050406030204" pitchFamily="18" charset="0"/>
                              </a:rPr>
                              <m:t>𝑑</m:t>
                            </m:r>
                          </m:e>
                          <m:sub>
                            <m:r>
                              <a:rPr lang="en-GB" b="0" i="1" smtClean="0">
                                <a:solidFill>
                                  <a:srgbClr val="0000FF"/>
                                </a:solidFill>
                                <a:latin typeface="Cambria Math" panose="02040503050406030204" pitchFamily="18" charset="0"/>
                              </a:rPr>
                              <m:t>𝑓</m:t>
                            </m:r>
                          </m:sub>
                        </m:sSub>
                      </m:oMath>
                    </m:oMathPara>
                  </a14:m>
                  <a:endParaRPr lang="en-GB" i="1">
                    <a:solidFill>
                      <a:srgbClr val="0000FF"/>
                    </a:solidFill>
                    <a:latin typeface="Times" pitchFamily="2" charset="0"/>
                  </a:endParaRPr>
                </a:p>
              </p:txBody>
            </p:sp>
          </mc:Choice>
          <mc:Fallback xmlns="">
            <p:sp>
              <p:nvSpPr>
                <p:cNvPr id="36" name="TextBox 15">
                  <a:extLst>
                    <a:ext uri="{FF2B5EF4-FFF2-40B4-BE49-F238E27FC236}">
                      <a16:creationId xmlns:a16="http://schemas.microsoft.com/office/drawing/2014/main" id="{2C00D061-0BA7-AD22-3107-4177558CF8E4}"/>
                    </a:ext>
                  </a:extLst>
                </p:cNvPr>
                <p:cNvSpPr txBox="1">
                  <a:spLocks noRot="1" noChangeAspect="1" noMove="1" noResize="1" noEditPoints="1" noAdjustHandles="1" noChangeArrowheads="1" noChangeShapeType="1" noTextEdit="1"/>
                </p:cNvSpPr>
                <p:nvPr/>
              </p:nvSpPr>
              <p:spPr>
                <a:xfrm>
                  <a:off x="2639721" y="1307907"/>
                  <a:ext cx="418150" cy="391582"/>
                </a:xfrm>
                <a:prstGeom prst="rect">
                  <a:avLst/>
                </a:prstGeom>
                <a:blipFill>
                  <a:blip r:embed="rId6"/>
                  <a:stretch>
                    <a:fillRect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D26EE8A7-5F31-1ECA-3B2D-BEA279E3D683}"/>
                    </a:ext>
                  </a:extLst>
                </p:cNvPr>
                <p:cNvSpPr/>
                <p:nvPr/>
              </p:nvSpPr>
              <p:spPr>
                <a:xfrm>
                  <a:off x="2554528" y="2433715"/>
                  <a:ext cx="533864" cy="3693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cs typeface="Calibri" panose="020F0502020204030204" pitchFamily="34" charset="0"/>
                              </a:rPr>
                            </m:ctrlPr>
                          </m:sSubPr>
                          <m:e>
                            <m:r>
                              <a:rPr lang="en-GB" i="1">
                                <a:solidFill>
                                  <a:srgbClr val="FF0000"/>
                                </a:solidFill>
                                <a:latin typeface="Cambria Math" panose="02040503050406030204" pitchFamily="18" charset="0"/>
                                <a:cs typeface="Calibri" panose="020F0502020204030204" pitchFamily="34" charset="0"/>
                              </a:rPr>
                              <m:t>𝑀</m:t>
                            </m:r>
                          </m:e>
                          <m:sub>
                            <m:r>
                              <a:rPr lang="en-GB" i="1">
                                <a:solidFill>
                                  <a:srgbClr val="FF0000"/>
                                </a:solidFill>
                                <a:latin typeface="Cambria Math" panose="02040503050406030204" pitchFamily="18" charset="0"/>
                                <a:cs typeface="Calibri" panose="020F0502020204030204" pitchFamily="34" charset="0"/>
                              </a:rPr>
                              <m:t>𝑜</m:t>
                            </m:r>
                          </m:sub>
                        </m:sSub>
                      </m:oMath>
                    </m:oMathPara>
                  </a14:m>
                  <a:endParaRPr lang="en-US">
                    <a:solidFill>
                      <a:srgbClr val="FF0000"/>
                    </a:solidFill>
                  </a:endParaRPr>
                </a:p>
              </p:txBody>
            </p:sp>
          </mc:Choice>
          <mc:Fallback xmlns="">
            <p:sp>
              <p:nvSpPr>
                <p:cNvPr id="38" name="Rectangle 37">
                  <a:extLst>
                    <a:ext uri="{FF2B5EF4-FFF2-40B4-BE49-F238E27FC236}">
                      <a16:creationId xmlns:a16="http://schemas.microsoft.com/office/drawing/2014/main" id="{D26EE8A7-5F31-1ECA-3B2D-BEA279E3D683}"/>
                    </a:ext>
                  </a:extLst>
                </p:cNvPr>
                <p:cNvSpPr>
                  <a:spLocks noRot="1" noChangeAspect="1" noMove="1" noResize="1" noEditPoints="1" noAdjustHandles="1" noChangeArrowheads="1" noChangeShapeType="1" noTextEdit="1"/>
                </p:cNvSpPr>
                <p:nvPr/>
              </p:nvSpPr>
              <p:spPr>
                <a:xfrm>
                  <a:off x="2554528" y="2433715"/>
                  <a:ext cx="533864" cy="369332"/>
                </a:xfrm>
                <a:prstGeom prst="rect">
                  <a:avLst/>
                </a:prstGeom>
                <a:blipFill>
                  <a:blip r:embed="rId5"/>
                  <a:stretch>
                    <a:fillRect/>
                  </a:stretch>
                </a:blipFill>
              </p:spPr>
              <p:txBody>
                <a:bodyPr/>
                <a:lstStyle/>
                <a:p>
                  <a:r>
                    <a:rPr lang="en-US">
                      <a:noFill/>
                    </a:rPr>
                    <a:t> </a:t>
                  </a:r>
                </a:p>
              </p:txBody>
            </p:sp>
          </mc:Fallback>
        </mc:AlternateContent>
      </p:grpSp>
      <p:sp>
        <p:nvSpPr>
          <p:cNvPr id="40" name="Rectangle 39">
            <a:extLst>
              <a:ext uri="{FF2B5EF4-FFF2-40B4-BE49-F238E27FC236}">
                <a16:creationId xmlns:a16="http://schemas.microsoft.com/office/drawing/2014/main" id="{4B95B924-99A5-0D52-D014-3F415ACABBB2}"/>
              </a:ext>
            </a:extLst>
          </p:cNvPr>
          <p:cNvSpPr/>
          <p:nvPr/>
        </p:nvSpPr>
        <p:spPr>
          <a:xfrm>
            <a:off x="192494" y="5831775"/>
            <a:ext cx="5837089" cy="307777"/>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a:solidFill>
                  <a:srgbClr val="676767"/>
                </a:solidFill>
                <a:latin typeface="Roboto"/>
                <a:ea typeface="Roboto"/>
                <a:cs typeface="Calibri"/>
              </a:rPr>
              <a:t>S. Mironov et. al. Appl. Phys. Lett. 113, 022601 (2018)</a:t>
            </a:r>
            <a:endParaRPr lang="en-GB" sz="1400">
              <a:solidFill>
                <a:srgbClr val="676767"/>
              </a:solidFill>
              <a:effectLst/>
              <a:latin typeface="Roboto"/>
              <a:ea typeface="Roboto"/>
              <a:cs typeface="Calibri"/>
            </a:endParaRPr>
          </a:p>
        </p:txBody>
      </p:sp>
      <p:sp>
        <p:nvSpPr>
          <p:cNvPr id="41" name="Rectangle 40">
            <a:extLst>
              <a:ext uri="{FF2B5EF4-FFF2-40B4-BE49-F238E27FC236}">
                <a16:creationId xmlns:a16="http://schemas.microsoft.com/office/drawing/2014/main" id="{D179ACED-84A6-D87B-4744-7D8052C42BFD}"/>
              </a:ext>
            </a:extLst>
          </p:cNvPr>
          <p:cNvSpPr/>
          <p:nvPr/>
        </p:nvSpPr>
        <p:spPr>
          <a:xfrm>
            <a:off x="192494" y="6115249"/>
            <a:ext cx="4435747" cy="307777"/>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err="1">
                <a:solidFill>
                  <a:srgbClr val="676767"/>
                </a:solidFill>
                <a:latin typeface="Roboto"/>
                <a:ea typeface="Roboto"/>
                <a:cs typeface="Calibri"/>
              </a:rPr>
              <a:t>Zh</a:t>
            </a:r>
            <a:r>
              <a:rPr lang="en-GB" sz="1400">
                <a:solidFill>
                  <a:srgbClr val="676767"/>
                </a:solidFill>
                <a:latin typeface="Roboto"/>
                <a:ea typeface="Roboto"/>
                <a:cs typeface="Calibri"/>
              </a:rPr>
              <a:t>. </a:t>
            </a:r>
            <a:r>
              <a:rPr lang="en-GB" sz="1400" err="1">
                <a:solidFill>
                  <a:srgbClr val="676767"/>
                </a:solidFill>
                <a:latin typeface="Roboto"/>
                <a:ea typeface="Roboto"/>
                <a:cs typeface="Calibri"/>
              </a:rPr>
              <a:t>Devizorova</a:t>
            </a:r>
            <a:r>
              <a:rPr lang="en-GB" sz="1400">
                <a:solidFill>
                  <a:srgbClr val="676767"/>
                </a:solidFill>
                <a:latin typeface="Roboto"/>
                <a:ea typeface="Roboto"/>
                <a:cs typeface="Calibri"/>
              </a:rPr>
              <a:t> et. Al. Phys. Rev. B 99, 104519  (2019)</a:t>
            </a:r>
            <a:endParaRPr lang="en-GB" sz="1400">
              <a:solidFill>
                <a:srgbClr val="676767"/>
              </a:solidFill>
              <a:effectLst/>
              <a:latin typeface="Roboto"/>
              <a:ea typeface="Roboto"/>
              <a:cs typeface="Calibri"/>
            </a:endParaRPr>
          </a:p>
        </p:txBody>
      </p:sp>
      <p:sp>
        <p:nvSpPr>
          <p:cNvPr id="42" name="Rectangle 41">
            <a:extLst>
              <a:ext uri="{FF2B5EF4-FFF2-40B4-BE49-F238E27FC236}">
                <a16:creationId xmlns:a16="http://schemas.microsoft.com/office/drawing/2014/main" id="{C2882E18-114B-8577-13EE-FDEC8A5731A1}"/>
              </a:ext>
            </a:extLst>
          </p:cNvPr>
          <p:cNvSpPr/>
          <p:nvPr/>
        </p:nvSpPr>
        <p:spPr>
          <a:xfrm>
            <a:off x="192494" y="6377257"/>
            <a:ext cx="5332568" cy="307777"/>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a:solidFill>
                  <a:srgbClr val="676767"/>
                </a:solidFill>
              </a:rPr>
              <a:t>A. F. Volkov et. al. Phys. Rev. B 99, 144506 (2019)</a:t>
            </a:r>
            <a:endParaRPr lang="en-GB" sz="1400">
              <a:solidFill>
                <a:srgbClr val="676767"/>
              </a:solidFill>
              <a:ea typeface="Roboto"/>
              <a:cs typeface="Roboto"/>
            </a:endParaRPr>
          </a:p>
        </p:txBody>
      </p:sp>
      <p:sp>
        <p:nvSpPr>
          <p:cNvPr id="44" name="TextBox 43">
            <a:extLst>
              <a:ext uri="{FF2B5EF4-FFF2-40B4-BE49-F238E27FC236}">
                <a16:creationId xmlns:a16="http://schemas.microsoft.com/office/drawing/2014/main" id="{FCD72ACA-9993-14E8-384D-2595577F4280}"/>
              </a:ext>
            </a:extLst>
          </p:cNvPr>
          <p:cNvSpPr txBox="1"/>
          <p:nvPr/>
        </p:nvSpPr>
        <p:spPr>
          <a:xfrm>
            <a:off x="6713638" y="5805251"/>
            <a:ext cx="31939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solidFill>
                  <a:srgbClr val="676767"/>
                </a:solidFill>
                <a:latin typeface="Calibri"/>
              </a:rPr>
              <a:t> </a:t>
            </a:r>
            <a:r>
              <a:rPr lang="en-US" sz="1600">
                <a:solidFill>
                  <a:srgbClr val="676767"/>
                </a:solidFill>
                <a:latin typeface="Calibri"/>
              </a:rPr>
              <a:t>Phys. Rev. Lett. 120, 247001 (2018)</a:t>
            </a:r>
            <a:endParaRPr lang="en-US" sz="1600">
              <a:solidFill>
                <a:srgbClr val="676767"/>
              </a:solidFill>
              <a:ea typeface="Roboto"/>
              <a:cs typeface="Roboto"/>
            </a:endParaRPr>
          </a:p>
        </p:txBody>
      </p:sp>
      <p:sp>
        <p:nvSpPr>
          <p:cNvPr id="10" name="Multiplication Sign 9">
            <a:extLst>
              <a:ext uri="{FF2B5EF4-FFF2-40B4-BE49-F238E27FC236}">
                <a16:creationId xmlns:a16="http://schemas.microsoft.com/office/drawing/2014/main" id="{9FE937C1-C549-3B4B-E82B-CD4D6021ABFB}"/>
              </a:ext>
            </a:extLst>
          </p:cNvPr>
          <p:cNvSpPr/>
          <p:nvPr/>
        </p:nvSpPr>
        <p:spPr>
          <a:xfrm>
            <a:off x="998113" y="1046408"/>
            <a:ext cx="1803042" cy="1642056"/>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60C75B1-78F2-61F8-338F-FBB2E5996F83}"/>
              </a:ext>
            </a:extLst>
          </p:cNvPr>
          <p:cNvSpPr txBox="1"/>
          <p:nvPr/>
        </p:nvSpPr>
        <p:spPr>
          <a:xfrm>
            <a:off x="4177048" y="839273"/>
            <a:ext cx="4063284" cy="923330"/>
          </a:xfrm>
          <a:prstGeom prst="rect">
            <a:avLst/>
          </a:prstGeom>
          <a:noFill/>
          <a:ln w="28575">
            <a:solidFill>
              <a:srgbClr val="FF9D1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003088"/>
                </a:solidFill>
                <a:latin typeface="Roboto"/>
                <a:ea typeface="Roboto"/>
                <a:cs typeface="Roboto"/>
              </a:rPr>
              <a:t>Response of the macroscopic wavefunction to the </a:t>
            </a:r>
            <a:r>
              <a:rPr lang="en-GB" i="1" dirty="0">
                <a:solidFill>
                  <a:srgbClr val="003088"/>
                </a:solidFill>
                <a:latin typeface="Roboto"/>
                <a:ea typeface="Roboto"/>
                <a:cs typeface="Roboto"/>
              </a:rPr>
              <a:t>vector potential </a:t>
            </a:r>
            <a:r>
              <a:rPr lang="en-GB" dirty="0">
                <a:solidFill>
                  <a:srgbClr val="003088"/>
                </a:solidFill>
                <a:latin typeface="Roboto"/>
                <a:ea typeface="Roboto"/>
                <a:cs typeface="Roboto"/>
              </a:rPr>
              <a:t>due to </a:t>
            </a:r>
            <a:r>
              <a:rPr lang="en-GB" b="1" dirty="0">
                <a:solidFill>
                  <a:srgbClr val="003088"/>
                </a:solidFill>
                <a:latin typeface="Roboto"/>
                <a:ea typeface="Roboto"/>
                <a:cs typeface="Roboto"/>
              </a:rPr>
              <a:t>M </a:t>
            </a:r>
            <a:r>
              <a:rPr lang="en-GB" dirty="0">
                <a:solidFill>
                  <a:srgbClr val="003088"/>
                </a:solidFill>
                <a:latin typeface="Roboto"/>
                <a:ea typeface="Roboto"/>
                <a:cs typeface="Roboto"/>
              </a:rPr>
              <a:t>in F</a:t>
            </a:r>
            <a:r>
              <a:rPr lang="en-GB" dirty="0">
                <a:solidFill>
                  <a:srgbClr val="003088"/>
                </a:solidFill>
                <a:latin typeface="Calibri"/>
              </a:rPr>
              <a:t> </a:t>
            </a:r>
            <a:r>
              <a:rPr lang="en-US" dirty="0">
                <a:solidFill>
                  <a:srgbClr val="003088"/>
                </a:solidFill>
                <a:latin typeface="Calibri"/>
                <a:cs typeface="Calibri"/>
              </a:rPr>
              <a:t>​</a:t>
            </a:r>
            <a:endParaRPr lang="en-US" dirty="0">
              <a:solidFill>
                <a:srgbClr val="003088"/>
              </a:solidFill>
              <a:ea typeface="Roboto"/>
              <a:cs typeface="Roboto"/>
            </a:endParaRPr>
          </a:p>
        </p:txBody>
      </p:sp>
      <p:sp>
        <p:nvSpPr>
          <p:cNvPr id="34" name="Rectangle 33">
            <a:extLst>
              <a:ext uri="{FF2B5EF4-FFF2-40B4-BE49-F238E27FC236}">
                <a16:creationId xmlns:a16="http://schemas.microsoft.com/office/drawing/2014/main" id="{780F424C-8BDC-1576-4588-F9F0CF0D9489}"/>
              </a:ext>
            </a:extLst>
          </p:cNvPr>
          <p:cNvSpPr/>
          <p:nvPr/>
        </p:nvSpPr>
        <p:spPr>
          <a:xfrm>
            <a:off x="4403083" y="3966940"/>
            <a:ext cx="1698032" cy="923330"/>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rgbClr val="003088"/>
                </a:solidFill>
                <a:latin typeface="Roboto"/>
                <a:ea typeface="Roboto"/>
                <a:cs typeface="Calibri"/>
              </a:rPr>
              <a:t>Direct contact of condensate with</a:t>
            </a:r>
            <a:r>
              <a:rPr lang="en-GB" b="1">
                <a:solidFill>
                  <a:srgbClr val="003088"/>
                </a:solidFill>
                <a:latin typeface="Roboto"/>
                <a:ea typeface="Roboto"/>
                <a:cs typeface="Calibri"/>
              </a:rPr>
              <a:t> M </a:t>
            </a:r>
            <a:r>
              <a:rPr lang="en-GB">
                <a:solidFill>
                  <a:srgbClr val="003088"/>
                </a:solidFill>
                <a:latin typeface="Roboto"/>
                <a:ea typeface="Roboto"/>
                <a:cs typeface="Calibri"/>
              </a:rPr>
              <a:t>in F</a:t>
            </a:r>
            <a:endParaRPr lang="en-GB">
              <a:solidFill>
                <a:srgbClr val="003088"/>
              </a:solidFill>
              <a:effectLst/>
              <a:latin typeface="Roboto"/>
              <a:ea typeface="Roboto"/>
              <a:cs typeface="Calibri"/>
            </a:endParaRPr>
          </a:p>
        </p:txBody>
      </p:sp>
      <p:sp>
        <p:nvSpPr>
          <p:cNvPr id="35" name="Arrow: Left 34">
            <a:extLst>
              <a:ext uri="{FF2B5EF4-FFF2-40B4-BE49-F238E27FC236}">
                <a16:creationId xmlns:a16="http://schemas.microsoft.com/office/drawing/2014/main" id="{E515587F-31A5-2545-627C-BB1D78BE46BF}"/>
              </a:ext>
            </a:extLst>
          </p:cNvPr>
          <p:cNvSpPr/>
          <p:nvPr/>
        </p:nvSpPr>
        <p:spPr>
          <a:xfrm rot="17400000">
            <a:off x="3337775" y="2259170"/>
            <a:ext cx="1062507" cy="504422"/>
          </a:xfrm>
          <a:prstGeom prst="leftArrow">
            <a:avLst/>
          </a:prstGeom>
          <a:solidFill>
            <a:srgbClr val="FF9D1B"/>
          </a:solidFill>
          <a:ln>
            <a:solidFill>
              <a:srgbClr val="FF9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D1B"/>
              </a:solidFill>
              <a:ea typeface="Roboto"/>
              <a:cs typeface="Roboto"/>
            </a:endParaRPr>
          </a:p>
        </p:txBody>
      </p:sp>
      <p:sp>
        <p:nvSpPr>
          <p:cNvPr id="37" name="TextBox 36">
            <a:extLst>
              <a:ext uri="{FF2B5EF4-FFF2-40B4-BE49-F238E27FC236}">
                <a16:creationId xmlns:a16="http://schemas.microsoft.com/office/drawing/2014/main" id="{ACA69C08-6E9C-9671-3D55-F8645A526C51}"/>
              </a:ext>
            </a:extLst>
          </p:cNvPr>
          <p:cNvSpPr txBox="1"/>
          <p:nvPr/>
        </p:nvSpPr>
        <p:spPr>
          <a:xfrm>
            <a:off x="6718005" y="6425609"/>
            <a:ext cx="35760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rgbClr val="676767"/>
                </a:solidFill>
                <a:latin typeface="Roboto"/>
                <a:ea typeface="Roboto"/>
                <a:cs typeface="Roboto"/>
              </a:rPr>
              <a:t> </a:t>
            </a:r>
            <a:r>
              <a:rPr lang="en-US" sz="1400">
                <a:solidFill>
                  <a:srgbClr val="676767"/>
                </a:solidFill>
                <a:latin typeface="Roboto"/>
                <a:ea typeface="Roboto"/>
                <a:cs typeface="Roboto"/>
              </a:rPr>
              <a:t>Phys. Rev. B </a:t>
            </a:r>
            <a:r>
              <a:rPr lang="en-US" sz="1400" b="1">
                <a:solidFill>
                  <a:srgbClr val="676767"/>
                </a:solidFill>
                <a:latin typeface="Roboto"/>
                <a:ea typeface="Roboto"/>
                <a:cs typeface="Roboto"/>
              </a:rPr>
              <a:t>100</a:t>
            </a:r>
            <a:r>
              <a:rPr lang="en-US" sz="1400">
                <a:solidFill>
                  <a:srgbClr val="676767"/>
                </a:solidFill>
                <a:latin typeface="Roboto"/>
                <a:ea typeface="Roboto"/>
                <a:cs typeface="Roboto"/>
              </a:rPr>
              <a:t>, 020505(R) (2019)</a:t>
            </a:r>
          </a:p>
        </p:txBody>
      </p:sp>
    </p:spTree>
    <p:extLst>
      <p:ext uri="{BB962C8B-B14F-4D97-AF65-F5344CB8AC3E}">
        <p14:creationId xmlns:p14="http://schemas.microsoft.com/office/powerpoint/2010/main" val="937432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96FDB-00BE-424C-7159-EB260259F28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50454AD-EFE8-4F4E-31DB-0735D084D5D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0BA2B57-5510-716C-B0AF-97EB66A4C4D0}"/>
              </a:ext>
            </a:extLst>
          </p:cNvPr>
          <p:cNvSpPr txBox="1">
            <a:spLocks/>
          </p:cNvSpPr>
          <p:nvPr/>
        </p:nvSpPr>
        <p:spPr>
          <a:xfrm>
            <a:off x="291432" y="150920"/>
            <a:ext cx="10756230" cy="560725"/>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a:latin typeface="Roboto"/>
                <a:ea typeface="Verdana"/>
                <a:cs typeface="Arial"/>
              </a:rPr>
              <a:t>Superconducting proximity – spin versus orbital effects </a:t>
            </a:r>
            <a:endParaRPr lang="en-GB">
              <a:latin typeface="Roboto"/>
            </a:endParaRPr>
          </a:p>
        </p:txBody>
      </p:sp>
      <p:sp>
        <p:nvSpPr>
          <p:cNvPr id="2" name="TextBox 1">
            <a:extLst>
              <a:ext uri="{FF2B5EF4-FFF2-40B4-BE49-F238E27FC236}">
                <a16:creationId xmlns:a16="http://schemas.microsoft.com/office/drawing/2014/main" id="{B53899E2-E594-7CE5-82E5-91DED0EEA74D}"/>
              </a:ext>
            </a:extLst>
          </p:cNvPr>
          <p:cNvSpPr txBox="1"/>
          <p:nvPr/>
        </p:nvSpPr>
        <p:spPr>
          <a:xfrm>
            <a:off x="141131" y="6345373"/>
            <a:ext cx="4313508"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a:solidFill>
                  <a:srgbClr val="676767"/>
                </a:solidFill>
              </a:rPr>
              <a:t>S. </a:t>
            </a:r>
            <a:r>
              <a:rPr lang="en-GB" sz="1600" err="1">
                <a:solidFill>
                  <a:srgbClr val="676767"/>
                </a:solidFill>
              </a:rPr>
              <a:t>Bergeret</a:t>
            </a:r>
            <a:r>
              <a:rPr lang="en-GB" sz="1600">
                <a:solidFill>
                  <a:srgbClr val="676767"/>
                </a:solidFill>
              </a:rPr>
              <a:t>, Rev. Mod. Phys. 77, 1321 (2005)</a:t>
            </a:r>
            <a:endParaRPr lang="en-GB" sz="1600">
              <a:solidFill>
                <a:srgbClr val="676767"/>
              </a:solidFill>
              <a:ea typeface="Roboto"/>
              <a:cs typeface="Roboto"/>
            </a:endParaRPr>
          </a:p>
        </p:txBody>
      </p:sp>
      <p:pic>
        <p:nvPicPr>
          <p:cNvPr id="3" name="Picture 2">
            <a:extLst>
              <a:ext uri="{FF2B5EF4-FFF2-40B4-BE49-F238E27FC236}">
                <a16:creationId xmlns:a16="http://schemas.microsoft.com/office/drawing/2014/main" id="{F6419844-2D55-0658-4584-5EDAF4D185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4" y="3314706"/>
            <a:ext cx="4749499" cy="2404553"/>
          </a:xfrm>
          <a:prstGeom prst="rect">
            <a:avLst/>
          </a:prstGeom>
        </p:spPr>
      </p:pic>
      <p:sp>
        <p:nvSpPr>
          <p:cNvPr id="4" name="Rectangle 3">
            <a:extLst>
              <a:ext uri="{FF2B5EF4-FFF2-40B4-BE49-F238E27FC236}">
                <a16:creationId xmlns:a16="http://schemas.microsoft.com/office/drawing/2014/main" id="{8B3A886B-6524-79CC-519D-3B3293B3D897}"/>
              </a:ext>
            </a:extLst>
          </p:cNvPr>
          <p:cNvSpPr/>
          <p:nvPr/>
        </p:nvSpPr>
        <p:spPr>
          <a:xfrm>
            <a:off x="915602" y="5797508"/>
            <a:ext cx="2589714" cy="461665"/>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i="1">
                <a:solidFill>
                  <a:srgbClr val="003088"/>
                </a:solidFill>
              </a:rPr>
              <a:t>Length scale ~</a:t>
            </a:r>
            <a:r>
              <a:rPr lang="en-GB" sz="2400" i="1">
                <a:solidFill>
                  <a:srgbClr val="0000C9"/>
                </a:solidFill>
                <a:latin typeface="Symbol"/>
                <a:sym typeface="Symbol"/>
              </a:rPr>
              <a:t>x </a:t>
            </a:r>
            <a:endParaRPr lang="en-GB" sz="2400" i="1">
              <a:solidFill>
                <a:srgbClr val="0000C9"/>
              </a:solidFill>
              <a:latin typeface="Symbol" pitchFamily="2" charset="2"/>
            </a:endParaRPr>
          </a:p>
        </p:txBody>
      </p:sp>
      <p:sp>
        <p:nvSpPr>
          <p:cNvPr id="5" name="Rectangle 4">
            <a:extLst>
              <a:ext uri="{FF2B5EF4-FFF2-40B4-BE49-F238E27FC236}">
                <a16:creationId xmlns:a16="http://schemas.microsoft.com/office/drawing/2014/main" id="{7029DBFA-FD6F-7A4F-0E58-5AA0B15946E0}"/>
              </a:ext>
            </a:extLst>
          </p:cNvPr>
          <p:cNvSpPr/>
          <p:nvPr/>
        </p:nvSpPr>
        <p:spPr>
          <a:xfrm>
            <a:off x="285701" y="968127"/>
            <a:ext cx="5519554" cy="1077218"/>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000">
                <a:solidFill>
                  <a:srgbClr val="003088"/>
                </a:solidFill>
              </a:rPr>
              <a:t>The above examples of  diamagnetic/paramagnetic shielding are </a:t>
            </a:r>
            <a:r>
              <a:rPr lang="en-GB" sz="2000" b="1" i="1">
                <a:solidFill>
                  <a:srgbClr val="003088"/>
                </a:solidFill>
              </a:rPr>
              <a:t>orbital</a:t>
            </a:r>
            <a:r>
              <a:rPr lang="en-GB" sz="2000">
                <a:solidFill>
                  <a:srgbClr val="003088"/>
                </a:solidFill>
              </a:rPr>
              <a:t> effects with a </a:t>
            </a:r>
            <a:r>
              <a:rPr lang="en-GB" sz="2000" b="1">
                <a:solidFill>
                  <a:srgbClr val="003088"/>
                </a:solidFill>
              </a:rPr>
              <a:t>length scale ~</a:t>
            </a:r>
            <a:r>
              <a:rPr lang="en-GB" sz="2400" b="1">
                <a:solidFill>
                  <a:srgbClr val="003088"/>
                </a:solidFill>
                <a:latin typeface="Symbol"/>
                <a:ea typeface="Roboto"/>
                <a:cs typeface="Roboto"/>
                <a:sym typeface="Symbol"/>
              </a:rPr>
              <a:t>l</a:t>
            </a:r>
            <a:r>
              <a:rPr lang="en-GB" sz="2400" b="1">
                <a:solidFill>
                  <a:srgbClr val="003088"/>
                </a:solidFill>
                <a:latin typeface="Symbol"/>
                <a:sym typeface="Symbol"/>
              </a:rPr>
              <a:t> </a:t>
            </a:r>
            <a:endParaRPr lang="en-GB" sz="2400" b="1">
              <a:solidFill>
                <a:srgbClr val="003088"/>
              </a:solidFill>
              <a:latin typeface="Symbol" pitchFamily="2" charset="2"/>
            </a:endParaRPr>
          </a:p>
        </p:txBody>
      </p:sp>
      <p:sp>
        <p:nvSpPr>
          <p:cNvPr id="7" name="Rectangle 6">
            <a:extLst>
              <a:ext uri="{FF2B5EF4-FFF2-40B4-BE49-F238E27FC236}">
                <a16:creationId xmlns:a16="http://schemas.microsoft.com/office/drawing/2014/main" id="{03214B2D-9D99-8D2B-1E15-7BE1BE16EB72}"/>
              </a:ext>
            </a:extLst>
          </p:cNvPr>
          <p:cNvSpPr/>
          <p:nvPr/>
        </p:nvSpPr>
        <p:spPr>
          <a:xfrm>
            <a:off x="294697" y="2243533"/>
            <a:ext cx="6829071" cy="1077218"/>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000">
                <a:solidFill>
                  <a:srgbClr val="003088"/>
                </a:solidFill>
              </a:rPr>
              <a:t>Can also have </a:t>
            </a:r>
            <a:r>
              <a:rPr lang="en-GB" sz="2000" b="1">
                <a:solidFill>
                  <a:srgbClr val="003088"/>
                </a:solidFill>
              </a:rPr>
              <a:t>spin</a:t>
            </a:r>
            <a:r>
              <a:rPr lang="en-GB" sz="2000">
                <a:solidFill>
                  <a:srgbClr val="003088"/>
                </a:solidFill>
              </a:rPr>
              <a:t> polarisation contributions to the magnetisation e.g. the inverse proximity effect with a </a:t>
            </a:r>
            <a:r>
              <a:rPr lang="en-GB" sz="2000" b="1">
                <a:solidFill>
                  <a:srgbClr val="003088"/>
                </a:solidFill>
              </a:rPr>
              <a:t>length scale ~</a:t>
            </a:r>
            <a:r>
              <a:rPr lang="en-GB" sz="2400" b="1" i="1">
                <a:latin typeface="Symbol"/>
                <a:ea typeface="Roboto"/>
                <a:cs typeface="Roboto"/>
                <a:sym typeface="Symbol"/>
              </a:rPr>
              <a:t> x</a:t>
            </a:r>
            <a:r>
              <a:rPr lang="en-GB" sz="2400" b="1">
                <a:latin typeface="Symbol"/>
                <a:ea typeface="Roboto"/>
                <a:cs typeface="Roboto"/>
                <a:sym typeface="Symbol"/>
              </a:rPr>
              <a:t> </a:t>
            </a:r>
            <a:endParaRPr lang="en-GB" sz="2400" b="1">
              <a:latin typeface="Symbol"/>
              <a:sym typeface="Symbol"/>
            </a:endParaRPr>
          </a:p>
        </p:txBody>
      </p:sp>
      <p:grpSp>
        <p:nvGrpSpPr>
          <p:cNvPr id="13" name="Group 12">
            <a:extLst>
              <a:ext uri="{FF2B5EF4-FFF2-40B4-BE49-F238E27FC236}">
                <a16:creationId xmlns:a16="http://schemas.microsoft.com/office/drawing/2014/main" id="{1AC09E3A-C88C-BBAA-7C14-F2BAA71A8AA5}"/>
              </a:ext>
            </a:extLst>
          </p:cNvPr>
          <p:cNvGrpSpPr/>
          <p:nvPr/>
        </p:nvGrpSpPr>
        <p:grpSpPr>
          <a:xfrm>
            <a:off x="6016491" y="491949"/>
            <a:ext cx="2239920" cy="2172620"/>
            <a:chOff x="8068522" y="610137"/>
            <a:chExt cx="2981579" cy="2709108"/>
          </a:xfrm>
        </p:grpSpPr>
        <p:sp>
          <p:nvSpPr>
            <p:cNvPr id="8" name="Rectangle 7">
              <a:extLst>
                <a:ext uri="{FF2B5EF4-FFF2-40B4-BE49-F238E27FC236}">
                  <a16:creationId xmlns:a16="http://schemas.microsoft.com/office/drawing/2014/main" id="{EC87E8E0-CF26-675C-31AE-5BA9DF0728E5}"/>
                </a:ext>
              </a:extLst>
            </p:cNvPr>
            <p:cNvSpPr/>
            <p:nvPr/>
          </p:nvSpPr>
          <p:spPr>
            <a:xfrm>
              <a:off x="8232488" y="1919091"/>
              <a:ext cx="384310" cy="64433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000090"/>
                  </a:solidFill>
                </a:rPr>
                <a:t>B</a:t>
              </a:r>
            </a:p>
          </p:txBody>
        </p:sp>
        <p:sp>
          <p:nvSpPr>
            <p:cNvPr id="9" name="Rectangle 8">
              <a:extLst>
                <a:ext uri="{FF2B5EF4-FFF2-40B4-BE49-F238E27FC236}">
                  <a16:creationId xmlns:a16="http://schemas.microsoft.com/office/drawing/2014/main" id="{2F4F1250-543B-D99C-05AE-E4AF4AF7EF22}"/>
                </a:ext>
              </a:extLst>
            </p:cNvPr>
            <p:cNvSpPr/>
            <p:nvPr/>
          </p:nvSpPr>
          <p:spPr>
            <a:xfrm>
              <a:off x="8068522" y="771590"/>
              <a:ext cx="2853349" cy="4605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FF0000"/>
                  </a:solidFill>
                </a:rPr>
                <a:t>Penetration depth</a:t>
              </a:r>
            </a:p>
          </p:txBody>
        </p:sp>
        <p:pic>
          <p:nvPicPr>
            <p:cNvPr id="10" name="Picture 9">
              <a:extLst>
                <a:ext uri="{FF2B5EF4-FFF2-40B4-BE49-F238E27FC236}">
                  <a16:creationId xmlns:a16="http://schemas.microsoft.com/office/drawing/2014/main" id="{779A16CD-CD2B-D3AA-B417-9CAD8AC1A724}"/>
                </a:ext>
              </a:extLst>
            </p:cNvPr>
            <p:cNvPicPr>
              <a:picLocks noChangeAspect="1"/>
            </p:cNvPicPr>
            <p:nvPr/>
          </p:nvPicPr>
          <p:blipFill>
            <a:blip r:embed="rId3"/>
            <a:stretch>
              <a:fillRect/>
            </a:stretch>
          </p:blipFill>
          <p:spPr>
            <a:xfrm>
              <a:off x="8782126" y="1176272"/>
              <a:ext cx="1696765" cy="2142973"/>
            </a:xfrm>
            <a:prstGeom prst="rect">
              <a:avLst/>
            </a:prstGeom>
          </p:spPr>
        </p:pic>
        <p:sp>
          <p:nvSpPr>
            <p:cNvPr id="11" name="Rectangle 10">
              <a:extLst>
                <a:ext uri="{FF2B5EF4-FFF2-40B4-BE49-F238E27FC236}">
                  <a16:creationId xmlns:a16="http://schemas.microsoft.com/office/drawing/2014/main" id="{5E6BDDFF-1AD1-040E-47BD-0E2C220E49F4}"/>
                </a:ext>
              </a:extLst>
            </p:cNvPr>
            <p:cNvSpPr/>
            <p:nvPr/>
          </p:nvSpPr>
          <p:spPr>
            <a:xfrm>
              <a:off x="10665791" y="610137"/>
              <a:ext cx="384310" cy="584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a:solidFill>
                    <a:srgbClr val="FF0000"/>
                  </a:solidFill>
                  <a:latin typeface="Symbol" charset="2"/>
                  <a:cs typeface="Symbol" charset="2"/>
                </a:rPr>
                <a:t>l</a:t>
              </a:r>
            </a:p>
          </p:txBody>
        </p:sp>
      </p:grpSp>
      <p:grpSp>
        <p:nvGrpSpPr>
          <p:cNvPr id="14" name="Group 13">
            <a:extLst>
              <a:ext uri="{FF2B5EF4-FFF2-40B4-BE49-F238E27FC236}">
                <a16:creationId xmlns:a16="http://schemas.microsoft.com/office/drawing/2014/main" id="{1151364B-16BB-8F00-17A5-89F0EE655DAE}"/>
              </a:ext>
            </a:extLst>
          </p:cNvPr>
          <p:cNvGrpSpPr/>
          <p:nvPr/>
        </p:nvGrpSpPr>
        <p:grpSpPr>
          <a:xfrm>
            <a:off x="6137519" y="2845282"/>
            <a:ext cx="4906646" cy="3903249"/>
            <a:chOff x="84450" y="570014"/>
            <a:chExt cx="8664928" cy="6804746"/>
          </a:xfrm>
        </p:grpSpPr>
        <p:pic>
          <p:nvPicPr>
            <p:cNvPr id="33" name="Picture 32">
              <a:extLst>
                <a:ext uri="{FF2B5EF4-FFF2-40B4-BE49-F238E27FC236}">
                  <a16:creationId xmlns:a16="http://schemas.microsoft.com/office/drawing/2014/main" id="{6FC44253-D711-35A8-AB1B-2854EF3746D0}"/>
                </a:ext>
              </a:extLst>
            </p:cNvPr>
            <p:cNvPicPr>
              <a:picLocks noChangeAspect="1"/>
            </p:cNvPicPr>
            <p:nvPr/>
          </p:nvPicPr>
          <p:blipFill>
            <a:blip r:embed="rId4"/>
            <a:stretch>
              <a:fillRect/>
            </a:stretch>
          </p:blipFill>
          <p:spPr>
            <a:xfrm>
              <a:off x="84450" y="1829041"/>
              <a:ext cx="8664928" cy="5545719"/>
            </a:xfrm>
            <a:prstGeom prst="rect">
              <a:avLst/>
            </a:prstGeom>
          </p:spPr>
        </p:pic>
        <p:grpSp>
          <p:nvGrpSpPr>
            <p:cNvPr id="34" name="Group 33">
              <a:extLst>
                <a:ext uri="{FF2B5EF4-FFF2-40B4-BE49-F238E27FC236}">
                  <a16:creationId xmlns:a16="http://schemas.microsoft.com/office/drawing/2014/main" id="{DB0B8E83-185C-A112-9C82-FCE8159A693C}"/>
                </a:ext>
              </a:extLst>
            </p:cNvPr>
            <p:cNvGrpSpPr/>
            <p:nvPr/>
          </p:nvGrpSpPr>
          <p:grpSpPr>
            <a:xfrm>
              <a:off x="868563" y="1459277"/>
              <a:ext cx="6757882" cy="525502"/>
              <a:chOff x="868563" y="1459277"/>
              <a:chExt cx="6757882" cy="525502"/>
            </a:xfrm>
          </p:grpSpPr>
          <p:sp>
            <p:nvSpPr>
              <p:cNvPr id="57" name="Rectangle 56">
                <a:extLst>
                  <a:ext uri="{FF2B5EF4-FFF2-40B4-BE49-F238E27FC236}">
                    <a16:creationId xmlns:a16="http://schemas.microsoft.com/office/drawing/2014/main" id="{9FE1B3EF-C167-DC47-EC25-CD7882FABBD3}"/>
                  </a:ext>
                </a:extLst>
              </p:cNvPr>
              <p:cNvSpPr/>
              <p:nvPr/>
            </p:nvSpPr>
            <p:spPr>
              <a:xfrm>
                <a:off x="4271398" y="1524606"/>
                <a:ext cx="2534438" cy="293999"/>
              </a:xfrm>
              <a:prstGeom prst="rect">
                <a:avLst/>
              </a:prstGeom>
              <a:solidFill>
                <a:srgbClr val="FFD329"/>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58" name="Rectangle 57">
                <a:extLst>
                  <a:ext uri="{FF2B5EF4-FFF2-40B4-BE49-F238E27FC236}">
                    <a16:creationId xmlns:a16="http://schemas.microsoft.com/office/drawing/2014/main" id="{35262114-8D74-44FC-092B-A8B177868E42}"/>
                  </a:ext>
                </a:extLst>
              </p:cNvPr>
              <p:cNvSpPr/>
              <p:nvPr/>
            </p:nvSpPr>
            <p:spPr>
              <a:xfrm>
                <a:off x="2542270" y="1522650"/>
                <a:ext cx="4095631" cy="295955"/>
              </a:xfrm>
              <a:prstGeom prst="rect">
                <a:avLst/>
              </a:prstGeom>
              <a:solidFill>
                <a:srgbClr val="35BAF9"/>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59" name="Rectangle 58">
                <a:extLst>
                  <a:ext uri="{FF2B5EF4-FFF2-40B4-BE49-F238E27FC236}">
                    <a16:creationId xmlns:a16="http://schemas.microsoft.com/office/drawing/2014/main" id="{4D14FEF8-A3DD-C14C-F588-3CF2EE8BABCD}"/>
                  </a:ext>
                </a:extLst>
              </p:cNvPr>
              <p:cNvSpPr/>
              <p:nvPr/>
            </p:nvSpPr>
            <p:spPr>
              <a:xfrm>
                <a:off x="868563" y="1515462"/>
                <a:ext cx="2534438" cy="304006"/>
              </a:xfrm>
              <a:prstGeom prst="rect">
                <a:avLst/>
              </a:prstGeom>
              <a:solidFill>
                <a:srgbClr val="FFD329"/>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60" name="Rectangle 59">
                <a:extLst>
                  <a:ext uri="{FF2B5EF4-FFF2-40B4-BE49-F238E27FC236}">
                    <a16:creationId xmlns:a16="http://schemas.microsoft.com/office/drawing/2014/main" id="{46FF7A89-B2EE-ED0C-4F5A-9A8B867B9E47}"/>
                  </a:ext>
                </a:extLst>
              </p:cNvPr>
              <p:cNvSpPr/>
              <p:nvPr/>
            </p:nvSpPr>
            <p:spPr>
              <a:xfrm>
                <a:off x="6805836" y="1524608"/>
                <a:ext cx="133818" cy="304004"/>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61" name="Rectangle 60">
                <a:extLst>
                  <a:ext uri="{FF2B5EF4-FFF2-40B4-BE49-F238E27FC236}">
                    <a16:creationId xmlns:a16="http://schemas.microsoft.com/office/drawing/2014/main" id="{B3F4B8FA-AE32-F892-C846-A28FFCDDF821}"/>
                  </a:ext>
                </a:extLst>
              </p:cNvPr>
              <p:cNvSpPr/>
              <p:nvPr/>
            </p:nvSpPr>
            <p:spPr>
              <a:xfrm>
                <a:off x="1823067" y="1459277"/>
                <a:ext cx="659967" cy="482908"/>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Cu</a:t>
                </a:r>
              </a:p>
            </p:txBody>
          </p:sp>
          <p:sp>
            <p:nvSpPr>
              <p:cNvPr id="62" name="Rectangle 61">
                <a:extLst>
                  <a:ext uri="{FF2B5EF4-FFF2-40B4-BE49-F238E27FC236}">
                    <a16:creationId xmlns:a16="http://schemas.microsoft.com/office/drawing/2014/main" id="{110BB7CB-E2CD-0C02-18DA-77A4A9A9EEDA}"/>
                  </a:ext>
                </a:extLst>
              </p:cNvPr>
              <p:cNvSpPr/>
              <p:nvPr/>
            </p:nvSpPr>
            <p:spPr>
              <a:xfrm>
                <a:off x="4754187" y="1475750"/>
                <a:ext cx="675986" cy="482908"/>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Nb</a:t>
                </a:r>
              </a:p>
            </p:txBody>
          </p:sp>
          <p:sp>
            <p:nvSpPr>
              <p:cNvPr id="63" name="Rectangle 62">
                <a:extLst>
                  <a:ext uri="{FF2B5EF4-FFF2-40B4-BE49-F238E27FC236}">
                    <a16:creationId xmlns:a16="http://schemas.microsoft.com/office/drawing/2014/main" id="{CA8D9209-7CF4-3F38-6CAC-DC811F496CD3}"/>
                  </a:ext>
                </a:extLst>
              </p:cNvPr>
              <p:cNvSpPr/>
              <p:nvPr/>
            </p:nvSpPr>
            <p:spPr>
              <a:xfrm>
                <a:off x="6918420" y="1501871"/>
                <a:ext cx="708025" cy="482908"/>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Co</a:t>
                </a:r>
              </a:p>
            </p:txBody>
          </p:sp>
        </p:grpSp>
        <p:grpSp>
          <p:nvGrpSpPr>
            <p:cNvPr id="35" name="Group 34">
              <a:extLst>
                <a:ext uri="{FF2B5EF4-FFF2-40B4-BE49-F238E27FC236}">
                  <a16:creationId xmlns:a16="http://schemas.microsoft.com/office/drawing/2014/main" id="{4CE9CD47-CFBC-0362-F0F8-6D07BAC4E059}"/>
                </a:ext>
              </a:extLst>
            </p:cNvPr>
            <p:cNvGrpSpPr/>
            <p:nvPr/>
          </p:nvGrpSpPr>
          <p:grpSpPr>
            <a:xfrm>
              <a:off x="868563" y="1002577"/>
              <a:ext cx="6568106" cy="518045"/>
              <a:chOff x="868563" y="1002577"/>
              <a:chExt cx="6568105" cy="518045"/>
            </a:xfrm>
          </p:grpSpPr>
          <p:sp>
            <p:nvSpPr>
              <p:cNvPr id="51" name="Rectangle 50">
                <a:extLst>
                  <a:ext uri="{FF2B5EF4-FFF2-40B4-BE49-F238E27FC236}">
                    <a16:creationId xmlns:a16="http://schemas.microsoft.com/office/drawing/2014/main" id="{01979A39-B6EE-8907-3D92-9CE0B0F11ADA}"/>
                  </a:ext>
                </a:extLst>
              </p:cNvPr>
              <p:cNvSpPr/>
              <p:nvPr/>
            </p:nvSpPr>
            <p:spPr>
              <a:xfrm>
                <a:off x="2450831" y="1047629"/>
                <a:ext cx="4095631" cy="302912"/>
              </a:xfrm>
              <a:prstGeom prst="rect">
                <a:avLst/>
              </a:prstGeom>
              <a:solidFill>
                <a:srgbClr val="35BAF9"/>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52" name="Rectangle 51">
                <a:extLst>
                  <a:ext uri="{FF2B5EF4-FFF2-40B4-BE49-F238E27FC236}">
                    <a16:creationId xmlns:a16="http://schemas.microsoft.com/office/drawing/2014/main" id="{8FDF63F6-7A9B-CF57-B7F2-615301872906}"/>
                  </a:ext>
                </a:extLst>
              </p:cNvPr>
              <p:cNvSpPr/>
              <p:nvPr/>
            </p:nvSpPr>
            <p:spPr>
              <a:xfrm>
                <a:off x="868563" y="1047629"/>
                <a:ext cx="2534438" cy="304867"/>
              </a:xfrm>
              <a:prstGeom prst="rect">
                <a:avLst/>
              </a:prstGeom>
              <a:solidFill>
                <a:srgbClr val="FFD329"/>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53" name="Rectangle 52">
                <a:extLst>
                  <a:ext uri="{FF2B5EF4-FFF2-40B4-BE49-F238E27FC236}">
                    <a16:creationId xmlns:a16="http://schemas.microsoft.com/office/drawing/2014/main" id="{13EF3438-3195-788A-69D0-28AD466EE85C}"/>
                  </a:ext>
                </a:extLst>
              </p:cNvPr>
              <p:cNvSpPr/>
              <p:nvPr/>
            </p:nvSpPr>
            <p:spPr>
              <a:xfrm>
                <a:off x="6546464" y="1047629"/>
                <a:ext cx="166157" cy="304866"/>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54" name="Rectangle 53">
                <a:extLst>
                  <a:ext uri="{FF2B5EF4-FFF2-40B4-BE49-F238E27FC236}">
                    <a16:creationId xmlns:a16="http://schemas.microsoft.com/office/drawing/2014/main" id="{765DC851-7E4A-17CB-D02D-C05974ABAA50}"/>
                  </a:ext>
                </a:extLst>
              </p:cNvPr>
              <p:cNvSpPr/>
              <p:nvPr/>
            </p:nvSpPr>
            <p:spPr>
              <a:xfrm>
                <a:off x="4763872" y="1037714"/>
                <a:ext cx="683996" cy="482908"/>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Nb</a:t>
                </a:r>
                <a:endParaRPr lang="en-US" sz="1600">
                  <a:ea typeface="Roboto"/>
                  <a:cs typeface="Roboto"/>
                </a:endParaRPr>
              </a:p>
            </p:txBody>
          </p:sp>
          <p:sp>
            <p:nvSpPr>
              <p:cNvPr id="55" name="Rectangle 54">
                <a:extLst>
                  <a:ext uri="{FF2B5EF4-FFF2-40B4-BE49-F238E27FC236}">
                    <a16:creationId xmlns:a16="http://schemas.microsoft.com/office/drawing/2014/main" id="{59818521-44B3-BFC4-88D8-CF5962C776D4}"/>
                  </a:ext>
                </a:extLst>
              </p:cNvPr>
              <p:cNvSpPr/>
              <p:nvPr/>
            </p:nvSpPr>
            <p:spPr>
              <a:xfrm>
                <a:off x="1779873" y="1002577"/>
                <a:ext cx="679131" cy="482908"/>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Cu</a:t>
                </a:r>
              </a:p>
            </p:txBody>
          </p:sp>
          <p:sp>
            <p:nvSpPr>
              <p:cNvPr id="56" name="Rectangle 55">
                <a:extLst>
                  <a:ext uri="{FF2B5EF4-FFF2-40B4-BE49-F238E27FC236}">
                    <a16:creationId xmlns:a16="http://schemas.microsoft.com/office/drawing/2014/main" id="{FC08F6CF-2FC1-FF38-82FF-39A68131EB1E}"/>
                  </a:ext>
                </a:extLst>
              </p:cNvPr>
              <p:cNvSpPr/>
              <p:nvPr/>
            </p:nvSpPr>
            <p:spPr>
              <a:xfrm>
                <a:off x="6712622" y="1002577"/>
                <a:ext cx="724046" cy="482908"/>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Co</a:t>
                </a:r>
              </a:p>
            </p:txBody>
          </p:sp>
        </p:grpSp>
        <p:grpSp>
          <p:nvGrpSpPr>
            <p:cNvPr id="36" name="Group 35">
              <a:extLst>
                <a:ext uri="{FF2B5EF4-FFF2-40B4-BE49-F238E27FC236}">
                  <a16:creationId xmlns:a16="http://schemas.microsoft.com/office/drawing/2014/main" id="{A5FC9B6E-519C-F7A8-4242-7C0906545E9D}"/>
                </a:ext>
              </a:extLst>
            </p:cNvPr>
            <p:cNvGrpSpPr/>
            <p:nvPr/>
          </p:nvGrpSpPr>
          <p:grpSpPr>
            <a:xfrm>
              <a:off x="868563" y="570014"/>
              <a:ext cx="5677899" cy="518044"/>
              <a:chOff x="868563" y="570014"/>
              <a:chExt cx="5677899" cy="518044"/>
            </a:xfrm>
          </p:grpSpPr>
          <p:sp>
            <p:nvSpPr>
              <p:cNvPr id="47" name="Rectangle 46">
                <a:extLst>
                  <a:ext uri="{FF2B5EF4-FFF2-40B4-BE49-F238E27FC236}">
                    <a16:creationId xmlns:a16="http://schemas.microsoft.com/office/drawing/2014/main" id="{2911AF8B-6715-F582-23F2-7E8427942515}"/>
                  </a:ext>
                </a:extLst>
              </p:cNvPr>
              <p:cNvSpPr/>
              <p:nvPr/>
            </p:nvSpPr>
            <p:spPr>
              <a:xfrm>
                <a:off x="2450831" y="615066"/>
                <a:ext cx="4095631" cy="302912"/>
              </a:xfrm>
              <a:prstGeom prst="rect">
                <a:avLst/>
              </a:prstGeom>
              <a:solidFill>
                <a:srgbClr val="35BAF9"/>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48" name="Rectangle 47">
                <a:extLst>
                  <a:ext uri="{FF2B5EF4-FFF2-40B4-BE49-F238E27FC236}">
                    <a16:creationId xmlns:a16="http://schemas.microsoft.com/office/drawing/2014/main" id="{455D76C7-FA23-5935-B4F1-673163E90C3A}"/>
                  </a:ext>
                </a:extLst>
              </p:cNvPr>
              <p:cNvSpPr/>
              <p:nvPr/>
            </p:nvSpPr>
            <p:spPr>
              <a:xfrm>
                <a:off x="868563" y="615066"/>
                <a:ext cx="2534438" cy="304867"/>
              </a:xfrm>
              <a:prstGeom prst="rect">
                <a:avLst/>
              </a:prstGeom>
              <a:solidFill>
                <a:srgbClr val="FFD329"/>
              </a:solidFill>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49" name="Rectangle 48">
                <a:extLst>
                  <a:ext uri="{FF2B5EF4-FFF2-40B4-BE49-F238E27FC236}">
                    <a16:creationId xmlns:a16="http://schemas.microsoft.com/office/drawing/2014/main" id="{1987AC0E-35D3-2B48-F5D8-320259CA8568}"/>
                  </a:ext>
                </a:extLst>
              </p:cNvPr>
              <p:cNvSpPr/>
              <p:nvPr/>
            </p:nvSpPr>
            <p:spPr>
              <a:xfrm>
                <a:off x="4763873" y="605151"/>
                <a:ext cx="708025" cy="482907"/>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Nb</a:t>
                </a:r>
                <a:endParaRPr lang="en-US" sz="1600">
                  <a:ea typeface="Roboto"/>
                  <a:cs typeface="Roboto"/>
                </a:endParaRPr>
              </a:p>
            </p:txBody>
          </p:sp>
          <p:sp>
            <p:nvSpPr>
              <p:cNvPr id="50" name="Rectangle 49">
                <a:extLst>
                  <a:ext uri="{FF2B5EF4-FFF2-40B4-BE49-F238E27FC236}">
                    <a16:creationId xmlns:a16="http://schemas.microsoft.com/office/drawing/2014/main" id="{8B53A0B6-7A53-1167-CA03-74300770CC98}"/>
                  </a:ext>
                </a:extLst>
              </p:cNvPr>
              <p:cNvSpPr/>
              <p:nvPr/>
            </p:nvSpPr>
            <p:spPr>
              <a:xfrm>
                <a:off x="1817776" y="570014"/>
                <a:ext cx="758456" cy="482907"/>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Cu</a:t>
                </a:r>
                <a:endParaRPr lang="en-US" sz="1200">
                  <a:ea typeface="Roboto"/>
                  <a:cs typeface="Roboto"/>
                </a:endParaRPr>
              </a:p>
            </p:txBody>
          </p:sp>
        </p:grpSp>
        <p:sp>
          <p:nvSpPr>
            <p:cNvPr id="37" name="Rectangle 36">
              <a:extLst>
                <a:ext uri="{FF2B5EF4-FFF2-40B4-BE49-F238E27FC236}">
                  <a16:creationId xmlns:a16="http://schemas.microsoft.com/office/drawing/2014/main" id="{07504F12-80B6-C388-85E6-0760176DAB56}"/>
                </a:ext>
              </a:extLst>
            </p:cNvPr>
            <p:cNvSpPr/>
            <p:nvPr/>
          </p:nvSpPr>
          <p:spPr>
            <a:xfrm>
              <a:off x="7747872" y="645315"/>
              <a:ext cx="587878" cy="44563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t>1</a:t>
              </a:r>
            </a:p>
          </p:txBody>
        </p:sp>
        <p:sp>
          <p:nvSpPr>
            <p:cNvPr id="38" name="Rectangle 37">
              <a:extLst>
                <a:ext uri="{FF2B5EF4-FFF2-40B4-BE49-F238E27FC236}">
                  <a16:creationId xmlns:a16="http://schemas.microsoft.com/office/drawing/2014/main" id="{BB5CC9D7-EADC-7264-47B5-0F384BD93904}"/>
                </a:ext>
              </a:extLst>
            </p:cNvPr>
            <p:cNvSpPr/>
            <p:nvPr/>
          </p:nvSpPr>
          <p:spPr>
            <a:xfrm>
              <a:off x="7747872" y="1047630"/>
              <a:ext cx="587878" cy="44563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t>2</a:t>
              </a:r>
            </a:p>
          </p:txBody>
        </p:sp>
        <p:sp>
          <p:nvSpPr>
            <p:cNvPr id="39" name="Rectangle 38">
              <a:extLst>
                <a:ext uri="{FF2B5EF4-FFF2-40B4-BE49-F238E27FC236}">
                  <a16:creationId xmlns:a16="http://schemas.microsoft.com/office/drawing/2014/main" id="{571859D1-A8D9-A9C8-FCF1-890A8F16935F}"/>
                </a:ext>
              </a:extLst>
            </p:cNvPr>
            <p:cNvSpPr/>
            <p:nvPr/>
          </p:nvSpPr>
          <p:spPr>
            <a:xfrm>
              <a:off x="7769952" y="1473112"/>
              <a:ext cx="587878" cy="44563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t>3</a:t>
              </a:r>
            </a:p>
          </p:txBody>
        </p:sp>
        <p:sp>
          <p:nvSpPr>
            <p:cNvPr id="40" name="Rectangle 39">
              <a:extLst>
                <a:ext uri="{FF2B5EF4-FFF2-40B4-BE49-F238E27FC236}">
                  <a16:creationId xmlns:a16="http://schemas.microsoft.com/office/drawing/2014/main" id="{8DB11C99-B317-7B32-669C-B2A37F2AED38}"/>
                </a:ext>
              </a:extLst>
            </p:cNvPr>
            <p:cNvSpPr/>
            <p:nvPr/>
          </p:nvSpPr>
          <p:spPr>
            <a:xfrm>
              <a:off x="4950739" y="3615119"/>
              <a:ext cx="587878" cy="44563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t>1</a:t>
              </a:r>
            </a:p>
          </p:txBody>
        </p:sp>
        <p:sp>
          <p:nvSpPr>
            <p:cNvPr id="41" name="Rectangle 40">
              <a:extLst>
                <a:ext uri="{FF2B5EF4-FFF2-40B4-BE49-F238E27FC236}">
                  <a16:creationId xmlns:a16="http://schemas.microsoft.com/office/drawing/2014/main" id="{9EB8F28F-2970-A481-8E96-97818247D630}"/>
                </a:ext>
              </a:extLst>
            </p:cNvPr>
            <p:cNvSpPr/>
            <p:nvPr/>
          </p:nvSpPr>
          <p:spPr>
            <a:xfrm>
              <a:off x="4873608" y="5355992"/>
              <a:ext cx="587878" cy="44563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t>2</a:t>
              </a:r>
            </a:p>
          </p:txBody>
        </p:sp>
        <p:sp>
          <p:nvSpPr>
            <p:cNvPr id="42" name="Rectangle 41">
              <a:extLst>
                <a:ext uri="{FF2B5EF4-FFF2-40B4-BE49-F238E27FC236}">
                  <a16:creationId xmlns:a16="http://schemas.microsoft.com/office/drawing/2014/main" id="{3F44E357-9676-2539-B047-5552826BC3A6}"/>
                </a:ext>
              </a:extLst>
            </p:cNvPr>
            <p:cNvSpPr/>
            <p:nvPr/>
          </p:nvSpPr>
          <p:spPr>
            <a:xfrm>
              <a:off x="4950739" y="4372966"/>
              <a:ext cx="587878" cy="44563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t>3</a:t>
              </a:r>
            </a:p>
          </p:txBody>
        </p:sp>
        <p:sp>
          <p:nvSpPr>
            <p:cNvPr id="43" name="Rectangle 42">
              <a:extLst>
                <a:ext uri="{FF2B5EF4-FFF2-40B4-BE49-F238E27FC236}">
                  <a16:creationId xmlns:a16="http://schemas.microsoft.com/office/drawing/2014/main" id="{47A14DA7-5285-CD9A-9A64-BF24DA64D5B3}"/>
                </a:ext>
              </a:extLst>
            </p:cNvPr>
            <p:cNvSpPr/>
            <p:nvPr/>
          </p:nvSpPr>
          <p:spPr>
            <a:xfrm>
              <a:off x="6502315" y="1473113"/>
              <a:ext cx="679129" cy="482907"/>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Cu</a:t>
              </a:r>
            </a:p>
          </p:txBody>
        </p:sp>
        <mc:AlternateContent xmlns:mc="http://schemas.openxmlformats.org/markup-compatibility/2006" xmlns:a14="http://schemas.microsoft.com/office/drawing/2010/main">
          <mc:Choice Requires="a14">
            <p:sp>
              <p:nvSpPr>
                <p:cNvPr id="45" name="TextBox 14">
                  <a:extLst>
                    <a:ext uri="{FF2B5EF4-FFF2-40B4-BE49-F238E27FC236}">
                      <a16:creationId xmlns:a16="http://schemas.microsoft.com/office/drawing/2014/main" id="{6AF36DD4-95B3-67BB-469D-43C820F0271F}"/>
                    </a:ext>
                  </a:extLst>
                </p:cNvPr>
                <p:cNvSpPr txBox="1"/>
                <p:nvPr/>
              </p:nvSpPr>
              <p:spPr>
                <a:xfrm>
                  <a:off x="3676725" y="2970784"/>
                  <a:ext cx="965754" cy="536564"/>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GB" sz="2000" b="0" i="1" smtClean="0">
                            <a:solidFill>
                              <a:srgbClr val="0000C9"/>
                            </a:solidFill>
                            <a:latin typeface="Cambria Math" panose="02040503050406030204" pitchFamily="18" charset="0"/>
                          </a:rPr>
                          <m:t>20 </m:t>
                        </m:r>
                        <m:r>
                          <m:rPr>
                            <m:sty m:val="p"/>
                          </m:rPr>
                          <a:rPr lang="en-GB" sz="2000" b="0" i="0" smtClean="0">
                            <a:solidFill>
                              <a:srgbClr val="0000C9"/>
                            </a:solidFill>
                            <a:latin typeface="Cambria Math" panose="02040503050406030204" pitchFamily="18" charset="0"/>
                          </a:rPr>
                          <m:t>nm</m:t>
                        </m:r>
                        <m:r>
                          <a:rPr lang="en-GB" sz="2000" b="0" i="1" smtClean="0">
                            <a:solidFill>
                              <a:srgbClr val="0000C9"/>
                            </a:solidFill>
                            <a:latin typeface="Cambria Math" panose="02040503050406030204" pitchFamily="18" charset="0"/>
                          </a:rPr>
                          <m:t>~2</m:t>
                        </m:r>
                        <m:r>
                          <a:rPr lang="en-GB" sz="2000" b="0" i="1" smtClean="0">
                            <a:solidFill>
                              <a:srgbClr val="0000C9"/>
                            </a:solidFill>
                            <a:latin typeface="Cambria Math" panose="02040503050406030204" pitchFamily="18" charset="0"/>
                            <a:ea typeface="Cambria Math" panose="02040503050406030204" pitchFamily="18" charset="0"/>
                          </a:rPr>
                          <m:t>𝜉</m:t>
                        </m:r>
                      </m:oMath>
                    </m:oMathPara>
                  </a14:m>
                  <a:endParaRPr lang="en-US" sz="2000">
                    <a:solidFill>
                      <a:srgbClr val="0000C9"/>
                    </a:solidFill>
                  </a:endParaRPr>
                </a:p>
              </p:txBody>
            </p:sp>
          </mc:Choice>
          <mc:Fallback xmlns="">
            <p:sp>
              <p:nvSpPr>
                <p:cNvPr id="45" name="TextBox 14">
                  <a:extLst>
                    <a:ext uri="{FF2B5EF4-FFF2-40B4-BE49-F238E27FC236}">
                      <a16:creationId xmlns:a16="http://schemas.microsoft.com/office/drawing/2014/main" id="{6AF36DD4-95B3-67BB-469D-43C820F0271F}"/>
                    </a:ext>
                  </a:extLst>
                </p:cNvPr>
                <p:cNvSpPr txBox="1">
                  <a:spLocks noRot="1" noChangeAspect="1" noMove="1" noResize="1" noEditPoints="1" noAdjustHandles="1" noChangeArrowheads="1" noChangeShapeType="1" noTextEdit="1"/>
                </p:cNvSpPr>
                <p:nvPr/>
              </p:nvSpPr>
              <p:spPr>
                <a:xfrm>
                  <a:off x="3676725" y="2970784"/>
                  <a:ext cx="965754" cy="536564"/>
                </a:xfrm>
                <a:prstGeom prst="rect">
                  <a:avLst/>
                </a:prstGeom>
                <a:blipFill>
                  <a:blip r:embed="rId5"/>
                  <a:stretch>
                    <a:fillRect l="-16854" r="-130337" b="-36000"/>
                  </a:stretch>
                </a:blipFill>
              </p:spPr>
              <p:txBody>
                <a:bodyPr/>
                <a:lstStyle/>
                <a:p>
                  <a:r>
                    <a:rPr lang="en-US">
                      <a:noFill/>
                    </a:rPr>
                    <a:t> </a:t>
                  </a:r>
                </a:p>
              </p:txBody>
            </p:sp>
          </mc:Fallback>
        </mc:AlternateContent>
        <p:sp>
          <p:nvSpPr>
            <p:cNvPr id="46" name="Freeform 26">
              <a:extLst>
                <a:ext uri="{FF2B5EF4-FFF2-40B4-BE49-F238E27FC236}">
                  <a16:creationId xmlns:a16="http://schemas.microsoft.com/office/drawing/2014/main" id="{5B30FE00-3316-0D7E-3ED3-9BBCCDBAF7E1}"/>
                </a:ext>
              </a:extLst>
            </p:cNvPr>
            <p:cNvSpPr/>
            <p:nvPr/>
          </p:nvSpPr>
          <p:spPr>
            <a:xfrm>
              <a:off x="4177593" y="2999453"/>
              <a:ext cx="2320226" cy="1854579"/>
            </a:xfrm>
            <a:custGeom>
              <a:avLst/>
              <a:gdLst>
                <a:gd name="connsiteX0" fmla="*/ 5 w 2320226"/>
                <a:gd name="connsiteY0" fmla="*/ 1821456 h 1854579"/>
                <a:gd name="connsiteX1" fmla="*/ 736275 w 2320226"/>
                <a:gd name="connsiteY1" fmla="*/ 1144562 h 1854579"/>
                <a:gd name="connsiteX2" fmla="*/ 1460670 w 2320226"/>
                <a:gd name="connsiteY2" fmla="*/ 669549 h 1854579"/>
                <a:gd name="connsiteX3" fmla="*/ 2268192 w 2320226"/>
                <a:gd name="connsiteY3" fmla="*/ 16406 h 1854579"/>
                <a:gd name="connsiteX4" fmla="*/ 2232566 w 2320226"/>
                <a:gd name="connsiteY4" fmla="*/ 230162 h 1854579"/>
                <a:gd name="connsiteX5" fmla="*/ 2173189 w 2320226"/>
                <a:gd name="connsiteY5" fmla="*/ 598297 h 1854579"/>
                <a:gd name="connsiteX6" fmla="*/ 2196940 w 2320226"/>
                <a:gd name="connsiteY6" fmla="*/ 954557 h 1854579"/>
                <a:gd name="connsiteX7" fmla="*/ 1460670 w 2320226"/>
                <a:gd name="connsiteY7" fmla="*/ 1405819 h 1854579"/>
                <a:gd name="connsiteX8" fmla="*/ 748151 w 2320226"/>
                <a:gd name="connsiteY8" fmla="*/ 1714578 h 1854579"/>
                <a:gd name="connsiteX9" fmla="*/ 5 w 2320226"/>
                <a:gd name="connsiteY9" fmla="*/ 1821456 h 185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226" h="1854579">
                  <a:moveTo>
                    <a:pt x="5" y="1821456"/>
                  </a:moveTo>
                  <a:cubicBezTo>
                    <a:pt x="-1974" y="1726453"/>
                    <a:pt x="492831" y="1336546"/>
                    <a:pt x="736275" y="1144562"/>
                  </a:cubicBezTo>
                  <a:cubicBezTo>
                    <a:pt x="979719" y="952578"/>
                    <a:pt x="1205351" y="857575"/>
                    <a:pt x="1460670" y="669549"/>
                  </a:cubicBezTo>
                  <a:cubicBezTo>
                    <a:pt x="1715989" y="481523"/>
                    <a:pt x="2139543" y="89637"/>
                    <a:pt x="2268192" y="16406"/>
                  </a:cubicBezTo>
                  <a:cubicBezTo>
                    <a:pt x="2396841" y="-56825"/>
                    <a:pt x="2248400" y="133180"/>
                    <a:pt x="2232566" y="230162"/>
                  </a:cubicBezTo>
                  <a:cubicBezTo>
                    <a:pt x="2216732" y="327144"/>
                    <a:pt x="2179127" y="477565"/>
                    <a:pt x="2173189" y="598297"/>
                  </a:cubicBezTo>
                  <a:cubicBezTo>
                    <a:pt x="2167251" y="719029"/>
                    <a:pt x="2315693" y="819970"/>
                    <a:pt x="2196940" y="954557"/>
                  </a:cubicBezTo>
                  <a:cubicBezTo>
                    <a:pt x="2078187" y="1089144"/>
                    <a:pt x="1702135" y="1279149"/>
                    <a:pt x="1460670" y="1405819"/>
                  </a:cubicBezTo>
                  <a:cubicBezTo>
                    <a:pt x="1219205" y="1532489"/>
                    <a:pt x="991595" y="1645305"/>
                    <a:pt x="748151" y="1714578"/>
                  </a:cubicBezTo>
                  <a:cubicBezTo>
                    <a:pt x="504707" y="1783851"/>
                    <a:pt x="1984" y="1916459"/>
                    <a:pt x="5" y="1821456"/>
                  </a:cubicBezTo>
                  <a:close/>
                </a:path>
              </a:pathLst>
            </a:custGeom>
            <a:solidFill>
              <a:srgbClr val="35BAF9">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grpSp>
    </p:spTree>
    <p:extLst>
      <p:ext uri="{BB962C8B-B14F-4D97-AF65-F5344CB8AC3E}">
        <p14:creationId xmlns:p14="http://schemas.microsoft.com/office/powerpoint/2010/main" val="2141812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normAutofit/>
          </a:bodyPr>
          <a:lstStyle/>
          <a:p>
            <a:r>
              <a:rPr lang="en-US" dirty="0">
                <a:cs typeface="Arial"/>
              </a:rPr>
              <a:t>From ferromagnets to high spin-orbit materials </a:t>
            </a:r>
            <a:endParaRPr lang="en-US" dirty="0"/>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23B4008-CDC8-F1AB-BA4F-7C230DA540ED}"/>
              </a:ext>
            </a:extLst>
          </p:cNvPr>
          <p:cNvSpPr>
            <a:spLocks noChangeArrowheads="1"/>
          </p:cNvSpPr>
          <p:nvPr/>
        </p:nvSpPr>
        <p:spPr bwMode="auto">
          <a:xfrm>
            <a:off x="566994" y="5800619"/>
            <a:ext cx="5633318" cy="369332"/>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1508CC"/>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003088"/>
              </a:solidFill>
              <a:ea typeface="Roboto"/>
              <a:cs typeface="Roboto"/>
            </a:endParaRPr>
          </a:p>
        </p:txBody>
      </p:sp>
      <p:sp>
        <p:nvSpPr>
          <p:cNvPr id="4" name="TextBox 3">
            <a:extLst>
              <a:ext uri="{FF2B5EF4-FFF2-40B4-BE49-F238E27FC236}">
                <a16:creationId xmlns:a16="http://schemas.microsoft.com/office/drawing/2014/main" id="{9B89AFD0-94C0-80BF-540A-BB1C39BA65D6}"/>
              </a:ext>
            </a:extLst>
          </p:cNvPr>
          <p:cNvSpPr txBox="1"/>
          <p:nvPr/>
        </p:nvSpPr>
        <p:spPr>
          <a:xfrm>
            <a:off x="265150" y="1253168"/>
            <a:ext cx="5937266"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8"/>
                </a:solidFill>
                <a:ea typeface="Roboto"/>
                <a:cs typeface="Roboto"/>
              </a:rPr>
              <a:t>A large body of work on superconductor-ferromagnet interfaces: singlet-triplet pair mixing FFLO analogue, odd frequency pairs, long range triplet pairing, flux logic etc.</a:t>
            </a:r>
          </a:p>
        </p:txBody>
      </p:sp>
      <p:pic>
        <p:nvPicPr>
          <p:cNvPr id="5" name="Picture 4" descr="A screenshot of a computer&#10;&#10;Description automatically generated">
            <a:extLst>
              <a:ext uri="{FF2B5EF4-FFF2-40B4-BE49-F238E27FC236}">
                <a16:creationId xmlns:a16="http://schemas.microsoft.com/office/drawing/2014/main" id="{6B23A83F-FE27-D75E-59FC-6CCF2D7E06C2}"/>
              </a:ext>
            </a:extLst>
          </p:cNvPr>
          <p:cNvPicPr>
            <a:picLocks noChangeAspect="1"/>
          </p:cNvPicPr>
          <p:nvPr/>
        </p:nvPicPr>
        <p:blipFill rotWithShape="1">
          <a:blip r:embed="rId2"/>
          <a:srcRect l="41553" t="24995" b="18029"/>
          <a:stretch/>
        </p:blipFill>
        <p:spPr>
          <a:xfrm>
            <a:off x="6330629" y="897148"/>
            <a:ext cx="3448178" cy="2047663"/>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3A95A105-68D9-4E9F-A52C-09B90CD615C8}"/>
              </a:ext>
            </a:extLst>
          </p:cNvPr>
          <p:cNvPicPr>
            <a:picLocks noChangeAspect="1"/>
          </p:cNvPicPr>
          <p:nvPr/>
        </p:nvPicPr>
        <p:blipFill rotWithShape="1">
          <a:blip r:embed="rId3"/>
          <a:srcRect l="12362" t="51832" r="51487" b="28067"/>
          <a:stretch/>
        </p:blipFill>
        <p:spPr>
          <a:xfrm>
            <a:off x="265771" y="3057293"/>
            <a:ext cx="4900247" cy="1733141"/>
          </a:xfrm>
          <a:prstGeom prst="rect">
            <a:avLst/>
          </a:prstGeom>
        </p:spPr>
      </p:pic>
      <p:sp>
        <p:nvSpPr>
          <p:cNvPr id="9" name="TextBox 8">
            <a:extLst>
              <a:ext uri="{FF2B5EF4-FFF2-40B4-BE49-F238E27FC236}">
                <a16:creationId xmlns:a16="http://schemas.microsoft.com/office/drawing/2014/main" id="{D97520E4-F4DC-FBAC-4E6C-EBED7E6C8A17}"/>
              </a:ext>
            </a:extLst>
          </p:cNvPr>
          <p:cNvSpPr txBox="1"/>
          <p:nvPr/>
        </p:nvSpPr>
        <p:spPr>
          <a:xfrm>
            <a:off x="5418802" y="3052965"/>
            <a:ext cx="5727205"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8"/>
                </a:solidFill>
                <a:ea typeface="Roboto"/>
                <a:cs typeface="Roboto"/>
              </a:rPr>
              <a:t>Recent experimental and theoretical developments in using interfacial </a:t>
            </a:r>
            <a:r>
              <a:rPr lang="en-US" dirty="0" err="1">
                <a:solidFill>
                  <a:srgbClr val="003088"/>
                </a:solidFill>
                <a:ea typeface="Roboto"/>
                <a:cs typeface="Roboto"/>
              </a:rPr>
              <a:t>Rashba</a:t>
            </a:r>
            <a:r>
              <a:rPr lang="en-US" dirty="0">
                <a:solidFill>
                  <a:srgbClr val="003088"/>
                </a:solidFill>
                <a:ea typeface="Roboto"/>
                <a:cs typeface="Roboto"/>
              </a:rPr>
              <a:t> S-O interaction to generate equal triplet (long range) pairs -&gt; easier route to integrating superconductivity with traditional spintronics devices. </a:t>
            </a:r>
          </a:p>
        </p:txBody>
      </p:sp>
      <p:sp>
        <p:nvSpPr>
          <p:cNvPr id="10" name="Rectangle 9">
            <a:extLst>
              <a:ext uri="{FF2B5EF4-FFF2-40B4-BE49-F238E27FC236}">
                <a16:creationId xmlns:a16="http://schemas.microsoft.com/office/drawing/2014/main" id="{8DD021AB-0D49-BE94-7BD1-AADF29CD537E}"/>
              </a:ext>
            </a:extLst>
          </p:cNvPr>
          <p:cNvSpPr/>
          <p:nvPr/>
        </p:nvSpPr>
        <p:spPr>
          <a:xfrm>
            <a:off x="7479173" y="5685496"/>
            <a:ext cx="3667676" cy="116955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err="1">
                <a:solidFill>
                  <a:srgbClr val="676767"/>
                </a:solidFill>
              </a:rPr>
              <a:t>Chunli</a:t>
            </a:r>
            <a:r>
              <a:rPr lang="en-GB" sz="1400" dirty="0">
                <a:solidFill>
                  <a:srgbClr val="676767"/>
                </a:solidFill>
              </a:rPr>
              <a:t> Huang, Ilya V. </a:t>
            </a:r>
            <a:r>
              <a:rPr lang="en-GB" sz="1400" dirty="0" err="1">
                <a:solidFill>
                  <a:srgbClr val="676767"/>
                </a:solidFill>
              </a:rPr>
              <a:t>Tokatly</a:t>
            </a:r>
            <a:r>
              <a:rPr lang="en-GB" sz="1400" dirty="0">
                <a:solidFill>
                  <a:srgbClr val="676767"/>
                </a:solidFill>
              </a:rPr>
              <a:t>, and F. Sebastian </a:t>
            </a:r>
            <a:r>
              <a:rPr lang="en-GB" sz="1400" dirty="0" err="1">
                <a:solidFill>
                  <a:srgbClr val="676767"/>
                </a:solidFill>
              </a:rPr>
              <a:t>Bergeret</a:t>
            </a:r>
            <a:r>
              <a:rPr lang="en-GB" sz="1400" dirty="0">
                <a:solidFill>
                  <a:srgbClr val="676767"/>
                </a:solidFill>
              </a:rPr>
              <a:t>, Phys. Rev. B 98, 144515 (2018) </a:t>
            </a:r>
            <a:br>
              <a:rPr lang="en-GB" sz="1400" dirty="0">
                <a:solidFill>
                  <a:srgbClr val="676767"/>
                </a:solidFill>
                <a:ea typeface="Roboto"/>
                <a:cs typeface="Roboto"/>
              </a:rPr>
            </a:br>
            <a:br>
              <a:rPr lang="en-GB" sz="1400" dirty="0"/>
            </a:br>
            <a:r>
              <a:rPr lang="en-GB" sz="1400" dirty="0">
                <a:solidFill>
                  <a:srgbClr val="676767"/>
                </a:solidFill>
              </a:rPr>
              <a:t>...and several others</a:t>
            </a:r>
            <a:endParaRPr lang="en-GB" sz="1400" dirty="0">
              <a:solidFill>
                <a:srgbClr val="676767"/>
              </a:solidFill>
              <a:ea typeface="Roboto"/>
              <a:cs typeface="Roboto"/>
            </a:endParaRPr>
          </a:p>
        </p:txBody>
      </p:sp>
      <p:sp>
        <p:nvSpPr>
          <p:cNvPr id="13" name="TextBox 12">
            <a:extLst>
              <a:ext uri="{FF2B5EF4-FFF2-40B4-BE49-F238E27FC236}">
                <a16:creationId xmlns:a16="http://schemas.microsoft.com/office/drawing/2014/main" id="{7DA7DD8F-CD18-EF3E-EB97-F8B84CCCB5FC}"/>
              </a:ext>
            </a:extLst>
          </p:cNvPr>
          <p:cNvSpPr txBox="1"/>
          <p:nvPr/>
        </p:nvSpPr>
        <p:spPr>
          <a:xfrm>
            <a:off x="265150" y="5480765"/>
            <a:ext cx="5937266" cy="923330"/>
          </a:xfrm>
          <a:prstGeom prst="rect">
            <a:avLst/>
          </a:prstGeom>
          <a:noFill/>
          <a:ln w="28575">
            <a:solidFill>
              <a:srgbClr val="003088"/>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8"/>
                </a:solidFill>
                <a:ea typeface="Roboto"/>
                <a:cs typeface="Roboto"/>
              </a:rPr>
              <a:t>However, theory, and FMR measurements, have suggested these effects can be generated without the exchange field from the ferromagnet layer!</a:t>
            </a:r>
          </a:p>
        </p:txBody>
      </p:sp>
      <p:sp>
        <p:nvSpPr>
          <p:cNvPr id="14" name="Rectangle 13">
            <a:extLst>
              <a:ext uri="{FF2B5EF4-FFF2-40B4-BE49-F238E27FC236}">
                <a16:creationId xmlns:a16="http://schemas.microsoft.com/office/drawing/2014/main" id="{E666A744-E136-2EFF-D942-936112BB64E1}"/>
              </a:ext>
            </a:extLst>
          </p:cNvPr>
          <p:cNvSpPr/>
          <p:nvPr/>
        </p:nvSpPr>
        <p:spPr>
          <a:xfrm>
            <a:off x="7479173" y="4663302"/>
            <a:ext cx="4085846" cy="95410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solidFill>
                  <a:srgbClr val="676767"/>
                </a:solidFill>
                <a:ea typeface="Roboto"/>
                <a:cs typeface="Roboto"/>
              </a:rPr>
              <a:t>Amundsen</a:t>
            </a:r>
            <a:r>
              <a:rPr lang="en-GB" sz="1400" i="1" dirty="0">
                <a:solidFill>
                  <a:srgbClr val="676767"/>
                </a:solidFill>
                <a:ea typeface="Roboto"/>
                <a:cs typeface="Roboto"/>
              </a:rPr>
              <a:t> et al </a:t>
            </a:r>
            <a:r>
              <a:rPr lang="en-GB" sz="1400" dirty="0">
                <a:solidFill>
                  <a:srgbClr val="676767"/>
                </a:solidFill>
                <a:ea typeface="Roboto"/>
                <a:cs typeface="Roboto"/>
              </a:rPr>
              <a:t>Colloquium: Spin-orbit effects in superconducting hybrid structures (2022).</a:t>
            </a:r>
          </a:p>
          <a:p>
            <a:endParaRPr lang="en-GB" sz="1400" dirty="0">
              <a:solidFill>
                <a:srgbClr val="676767"/>
              </a:solidFill>
              <a:ea typeface="Roboto"/>
              <a:cs typeface="Roboto"/>
            </a:endParaRPr>
          </a:p>
          <a:p>
            <a:r>
              <a:rPr lang="en-GB" sz="1400" dirty="0">
                <a:solidFill>
                  <a:srgbClr val="676767"/>
                </a:solidFill>
                <a:ea typeface="+mn-lt"/>
                <a:cs typeface="+mn-lt"/>
              </a:rPr>
              <a:t>Jeon, K.-R. et al, Nat. Mater. 17, 499-503 (2018)</a:t>
            </a:r>
            <a:endParaRPr lang="en-GB" dirty="0"/>
          </a:p>
        </p:txBody>
      </p:sp>
    </p:spTree>
    <p:extLst>
      <p:ext uri="{BB962C8B-B14F-4D97-AF65-F5344CB8AC3E}">
        <p14:creationId xmlns:p14="http://schemas.microsoft.com/office/powerpoint/2010/main" val="3352494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lstStyle/>
          <a:p>
            <a:r>
              <a:rPr lang="en-US">
                <a:cs typeface="Arial"/>
              </a:rPr>
              <a:t>Sample structures</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E34A1A34-8E39-D06C-6903-560EFD052897}"/>
              </a:ext>
            </a:extLst>
          </p:cNvPr>
          <p:cNvGrpSpPr/>
          <p:nvPr/>
        </p:nvGrpSpPr>
        <p:grpSpPr>
          <a:xfrm>
            <a:off x="61144" y="1066490"/>
            <a:ext cx="8224494" cy="2028020"/>
            <a:chOff x="14885" y="1466075"/>
            <a:chExt cx="9181435" cy="2083798"/>
          </a:xfrm>
        </p:grpSpPr>
        <p:sp>
          <p:nvSpPr>
            <p:cNvPr id="5" name="Rectangle 4">
              <a:extLst>
                <a:ext uri="{FF2B5EF4-FFF2-40B4-BE49-F238E27FC236}">
                  <a16:creationId xmlns:a16="http://schemas.microsoft.com/office/drawing/2014/main" id="{841074C1-8CA3-7D48-6845-C01451F852AD}"/>
                </a:ext>
              </a:extLst>
            </p:cNvPr>
            <p:cNvSpPr/>
            <p:nvPr/>
          </p:nvSpPr>
          <p:spPr>
            <a:xfrm>
              <a:off x="2366201" y="1467485"/>
              <a:ext cx="3271023" cy="3810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a typeface="Roboto"/>
                  <a:cs typeface="Roboto"/>
                </a:rPr>
                <a:t>Cu(40)</a:t>
              </a:r>
              <a:endParaRPr lang="en-US"/>
            </a:p>
          </p:txBody>
        </p:sp>
        <p:sp>
          <p:nvSpPr>
            <p:cNvPr id="7" name="Rectangle 6">
              <a:extLst>
                <a:ext uri="{FF2B5EF4-FFF2-40B4-BE49-F238E27FC236}">
                  <a16:creationId xmlns:a16="http://schemas.microsoft.com/office/drawing/2014/main" id="{92CB78C2-0A66-896E-992C-4B9D726D21C4}"/>
                </a:ext>
              </a:extLst>
            </p:cNvPr>
            <p:cNvSpPr/>
            <p:nvPr/>
          </p:nvSpPr>
          <p:spPr>
            <a:xfrm>
              <a:off x="5581467" y="1467485"/>
              <a:ext cx="3614853" cy="381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Roboto"/>
                  <a:cs typeface="Roboto"/>
                </a:rPr>
                <a:t>Nb(50)</a:t>
              </a:r>
              <a:endParaRPr lang="en-US"/>
            </a:p>
          </p:txBody>
        </p:sp>
        <p:sp>
          <p:nvSpPr>
            <p:cNvPr id="8" name="Rectangle 7">
              <a:extLst>
                <a:ext uri="{FF2B5EF4-FFF2-40B4-BE49-F238E27FC236}">
                  <a16:creationId xmlns:a16="http://schemas.microsoft.com/office/drawing/2014/main" id="{E6CDCC41-A420-F820-35EF-2114A39AF48B}"/>
                </a:ext>
              </a:extLst>
            </p:cNvPr>
            <p:cNvSpPr/>
            <p:nvPr/>
          </p:nvSpPr>
          <p:spPr>
            <a:xfrm>
              <a:off x="4773000" y="2285241"/>
              <a:ext cx="919976" cy="381000"/>
            </a:xfrm>
            <a:prstGeom prst="rect">
              <a:avLst/>
            </a:prstGeom>
            <a:solidFill>
              <a:srgbClr val="6F00FF">
                <a:alpha val="36000"/>
              </a:srgb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Roboto"/>
                  <a:cs typeface="Roboto"/>
                </a:rPr>
                <a:t>Pt(x)</a:t>
              </a:r>
              <a:endParaRPr lang="en-US"/>
            </a:p>
          </p:txBody>
        </p:sp>
        <p:sp>
          <p:nvSpPr>
            <p:cNvPr id="9" name="Rectangle 8">
              <a:extLst>
                <a:ext uri="{FF2B5EF4-FFF2-40B4-BE49-F238E27FC236}">
                  <a16:creationId xmlns:a16="http://schemas.microsoft.com/office/drawing/2014/main" id="{31A1170B-ACCC-7567-048A-85FC1822C830}"/>
                </a:ext>
              </a:extLst>
            </p:cNvPr>
            <p:cNvSpPr/>
            <p:nvPr/>
          </p:nvSpPr>
          <p:spPr>
            <a:xfrm>
              <a:off x="5581466" y="2285240"/>
              <a:ext cx="3614853" cy="381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Roboto"/>
                  <a:cs typeface="Roboto"/>
                </a:rPr>
                <a:t>Nb(50)</a:t>
              </a:r>
              <a:endParaRPr lang="en-US"/>
            </a:p>
          </p:txBody>
        </p:sp>
        <p:sp>
          <p:nvSpPr>
            <p:cNvPr id="10" name="Rectangle 9">
              <a:extLst>
                <a:ext uri="{FF2B5EF4-FFF2-40B4-BE49-F238E27FC236}">
                  <a16:creationId xmlns:a16="http://schemas.microsoft.com/office/drawing/2014/main" id="{C0A167A3-CFC6-831D-6C7E-71664CFC06D7}"/>
                </a:ext>
              </a:extLst>
            </p:cNvPr>
            <p:cNvSpPr/>
            <p:nvPr/>
          </p:nvSpPr>
          <p:spPr>
            <a:xfrm>
              <a:off x="5581466" y="3140167"/>
              <a:ext cx="3614853" cy="40887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Roboto"/>
                  <a:cs typeface="Roboto"/>
                </a:rPr>
                <a:t>Nb(90)</a:t>
              </a:r>
              <a:endParaRPr lang="en-US"/>
            </a:p>
          </p:txBody>
        </p:sp>
        <p:sp>
          <p:nvSpPr>
            <p:cNvPr id="13" name="Rectangle 12">
              <a:extLst>
                <a:ext uri="{FF2B5EF4-FFF2-40B4-BE49-F238E27FC236}">
                  <a16:creationId xmlns:a16="http://schemas.microsoft.com/office/drawing/2014/main" id="{36AE5F59-742C-C43C-71B3-626DA24106EF}"/>
                </a:ext>
              </a:extLst>
            </p:cNvPr>
            <p:cNvSpPr/>
            <p:nvPr/>
          </p:nvSpPr>
          <p:spPr>
            <a:xfrm>
              <a:off x="1223197" y="3140168"/>
              <a:ext cx="4358267" cy="399584"/>
            </a:xfrm>
            <a:prstGeom prst="rect">
              <a:avLst/>
            </a:prstGeom>
            <a:solidFill>
              <a:srgbClr val="6F00FF">
                <a:alpha val="36000"/>
              </a:srgb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Roboto"/>
                  <a:cs typeface="Roboto"/>
                </a:rPr>
                <a:t>Pt(60)</a:t>
              </a:r>
              <a:endParaRPr lang="en-US"/>
            </a:p>
          </p:txBody>
        </p:sp>
        <p:sp>
          <p:nvSpPr>
            <p:cNvPr id="14" name="Rectangle 13">
              <a:extLst>
                <a:ext uri="{FF2B5EF4-FFF2-40B4-BE49-F238E27FC236}">
                  <a16:creationId xmlns:a16="http://schemas.microsoft.com/office/drawing/2014/main" id="{6015B20B-D3DD-CF4A-41A8-10E301AB9DD0}"/>
                </a:ext>
              </a:extLst>
            </p:cNvPr>
            <p:cNvSpPr/>
            <p:nvPr/>
          </p:nvSpPr>
          <p:spPr>
            <a:xfrm>
              <a:off x="1725004" y="2285241"/>
              <a:ext cx="3122341" cy="3810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ea typeface="Roboto"/>
                  <a:cs typeface="Roboto"/>
                </a:rPr>
                <a:t>Cu(40)</a:t>
              </a:r>
            </a:p>
          </p:txBody>
        </p:sp>
        <p:sp>
          <p:nvSpPr>
            <p:cNvPr id="15" name="TextBox 14">
              <a:extLst>
                <a:ext uri="{FF2B5EF4-FFF2-40B4-BE49-F238E27FC236}">
                  <a16:creationId xmlns:a16="http://schemas.microsoft.com/office/drawing/2014/main" id="{EC9E53AF-0F25-4C2D-E7B7-F76C0DCA1FBB}"/>
                </a:ext>
              </a:extLst>
            </p:cNvPr>
            <p:cNvSpPr txBox="1"/>
            <p:nvPr/>
          </p:nvSpPr>
          <p:spPr>
            <a:xfrm>
              <a:off x="944797" y="1466075"/>
              <a:ext cx="951562" cy="4111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003088"/>
                  </a:solidFill>
                  <a:ea typeface="Roboto"/>
                  <a:cs typeface="Roboto"/>
                </a:rPr>
                <a:t>SM1</a:t>
              </a:r>
              <a:endParaRPr lang="en-US" sz="2000" b="1">
                <a:solidFill>
                  <a:srgbClr val="000000"/>
                </a:solidFill>
                <a:ea typeface="Roboto"/>
                <a:cs typeface="Roboto"/>
              </a:endParaRPr>
            </a:p>
          </p:txBody>
        </p:sp>
        <p:sp>
          <p:nvSpPr>
            <p:cNvPr id="17" name="TextBox 16">
              <a:extLst>
                <a:ext uri="{FF2B5EF4-FFF2-40B4-BE49-F238E27FC236}">
                  <a16:creationId xmlns:a16="http://schemas.microsoft.com/office/drawing/2014/main" id="{F04EC024-C2DF-38AB-8E8E-0FA92A0E199C}"/>
                </a:ext>
              </a:extLst>
            </p:cNvPr>
            <p:cNvSpPr txBox="1"/>
            <p:nvPr/>
          </p:nvSpPr>
          <p:spPr>
            <a:xfrm>
              <a:off x="304683" y="2283831"/>
              <a:ext cx="941188" cy="4111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003088"/>
                  </a:solidFill>
                  <a:ea typeface="Roboto"/>
                  <a:cs typeface="Roboto"/>
                </a:rPr>
                <a:t>SM2</a:t>
              </a:r>
            </a:p>
          </p:txBody>
        </p:sp>
        <p:sp>
          <p:nvSpPr>
            <p:cNvPr id="18" name="TextBox 17">
              <a:extLst>
                <a:ext uri="{FF2B5EF4-FFF2-40B4-BE49-F238E27FC236}">
                  <a16:creationId xmlns:a16="http://schemas.microsoft.com/office/drawing/2014/main" id="{0A000A7A-7685-3B0F-045C-C6DC846D9B84}"/>
                </a:ext>
              </a:extLst>
            </p:cNvPr>
            <p:cNvSpPr txBox="1"/>
            <p:nvPr/>
          </p:nvSpPr>
          <p:spPr>
            <a:xfrm>
              <a:off x="14885" y="3138758"/>
              <a:ext cx="868570" cy="4111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003088"/>
                  </a:solidFill>
                  <a:ea typeface="Roboto"/>
                  <a:cs typeface="Roboto"/>
                </a:rPr>
                <a:t>SM3</a:t>
              </a:r>
            </a:p>
          </p:txBody>
        </p:sp>
      </p:grpSp>
      <p:pic>
        <p:nvPicPr>
          <p:cNvPr id="20" name="Picture 19" descr="A screenshot of a computer&#10;&#10;Description automatically generated">
            <a:extLst>
              <a:ext uri="{FF2B5EF4-FFF2-40B4-BE49-F238E27FC236}">
                <a16:creationId xmlns:a16="http://schemas.microsoft.com/office/drawing/2014/main" id="{D0343606-3B2E-2516-4CF3-7E698026FEED}"/>
              </a:ext>
            </a:extLst>
          </p:cNvPr>
          <p:cNvPicPr>
            <a:picLocks noChangeAspect="1"/>
          </p:cNvPicPr>
          <p:nvPr/>
        </p:nvPicPr>
        <p:blipFill rotWithShape="1">
          <a:blip r:embed="rId2"/>
          <a:srcRect l="50641" t="26923" r="6250" b="29743"/>
          <a:stretch/>
        </p:blipFill>
        <p:spPr>
          <a:xfrm>
            <a:off x="269231" y="4114939"/>
            <a:ext cx="3828926" cy="2472152"/>
          </a:xfrm>
          <a:prstGeom prst="rect">
            <a:avLst/>
          </a:prstGeom>
        </p:spPr>
      </p:pic>
      <p:sp>
        <p:nvSpPr>
          <p:cNvPr id="21" name="Arrow: Left 20">
            <a:extLst>
              <a:ext uri="{FF2B5EF4-FFF2-40B4-BE49-F238E27FC236}">
                <a16:creationId xmlns:a16="http://schemas.microsoft.com/office/drawing/2014/main" id="{118E714F-05F4-4DF3-CD76-5FE76986560B}"/>
              </a:ext>
            </a:extLst>
          </p:cNvPr>
          <p:cNvSpPr/>
          <p:nvPr/>
        </p:nvSpPr>
        <p:spPr>
          <a:xfrm rot="-2760000">
            <a:off x="3898722" y="3444353"/>
            <a:ext cx="1050073" cy="54826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6012E6E-5C59-B4B4-2153-CCB64CE4A734}"/>
              </a:ext>
            </a:extLst>
          </p:cNvPr>
          <p:cNvSpPr txBox="1"/>
          <p:nvPr/>
        </p:nvSpPr>
        <p:spPr>
          <a:xfrm>
            <a:off x="8459311" y="1070938"/>
            <a:ext cx="53424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200">
                <a:ea typeface="Roboto"/>
                <a:cs typeface="Roboto"/>
              </a:rPr>
              <a:t>}</a:t>
            </a:r>
          </a:p>
        </p:txBody>
      </p:sp>
      <p:sp>
        <p:nvSpPr>
          <p:cNvPr id="11" name="TextBox 10">
            <a:extLst>
              <a:ext uri="{FF2B5EF4-FFF2-40B4-BE49-F238E27FC236}">
                <a16:creationId xmlns:a16="http://schemas.microsoft.com/office/drawing/2014/main" id="{BCCE16E1-8ECA-26B9-0BF1-E37CEEE6D739}"/>
              </a:ext>
            </a:extLst>
          </p:cNvPr>
          <p:cNvSpPr txBox="1"/>
          <p:nvPr/>
        </p:nvSpPr>
        <p:spPr>
          <a:xfrm>
            <a:off x="9000275" y="1113206"/>
            <a:ext cx="222948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088"/>
                </a:solidFill>
                <a:ea typeface="Roboto"/>
                <a:cs typeface="Roboto"/>
              </a:rPr>
              <a:t>Reference samples for </a:t>
            </a:r>
            <a:r>
              <a:rPr lang="en-US" err="1">
                <a:solidFill>
                  <a:srgbClr val="003088"/>
                </a:solidFill>
                <a:ea typeface="Roboto"/>
                <a:cs typeface="Roboto"/>
              </a:rPr>
              <a:t>MuSR</a:t>
            </a:r>
            <a:r>
              <a:rPr lang="en-US">
                <a:solidFill>
                  <a:srgbClr val="003088"/>
                </a:solidFill>
                <a:ea typeface="Roboto"/>
                <a:cs typeface="Roboto"/>
              </a:rPr>
              <a:t> measurements on the Pt/Nb bilayer</a:t>
            </a:r>
          </a:p>
        </p:txBody>
      </p:sp>
      <p:sp>
        <p:nvSpPr>
          <p:cNvPr id="12" name="TextBox 11">
            <a:extLst>
              <a:ext uri="{FF2B5EF4-FFF2-40B4-BE49-F238E27FC236}">
                <a16:creationId xmlns:a16="http://schemas.microsoft.com/office/drawing/2014/main" id="{C743E454-9BE9-04BC-3965-5663B77AF241}"/>
              </a:ext>
            </a:extLst>
          </p:cNvPr>
          <p:cNvSpPr txBox="1"/>
          <p:nvPr/>
        </p:nvSpPr>
        <p:spPr>
          <a:xfrm>
            <a:off x="1380275" y="3417792"/>
            <a:ext cx="24896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3088"/>
                </a:solidFill>
                <a:ea typeface="Roboto"/>
                <a:cs typeface="Roboto"/>
              </a:rPr>
              <a:t>Layer thicknesses carefully chosen </a:t>
            </a:r>
          </a:p>
        </p:txBody>
      </p:sp>
      <p:sp>
        <p:nvSpPr>
          <p:cNvPr id="16" name="TextBox 15">
            <a:extLst>
              <a:ext uri="{FF2B5EF4-FFF2-40B4-BE49-F238E27FC236}">
                <a16:creationId xmlns:a16="http://schemas.microsoft.com/office/drawing/2014/main" id="{E82DB6EE-A791-DD50-9C40-16B4CD3E1483}"/>
              </a:ext>
            </a:extLst>
          </p:cNvPr>
          <p:cNvSpPr txBox="1"/>
          <p:nvPr/>
        </p:nvSpPr>
        <p:spPr>
          <a:xfrm>
            <a:off x="5478348" y="4114741"/>
            <a:ext cx="5296069" cy="1754326"/>
          </a:xfrm>
          <a:prstGeom prst="rect">
            <a:avLst/>
          </a:prstGeom>
          <a:noFill/>
          <a:ln w="28575">
            <a:solidFill>
              <a:srgbClr val="003088"/>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088"/>
                </a:solidFill>
                <a:ea typeface="Roboto"/>
                <a:cs typeface="Roboto"/>
              </a:rPr>
              <a:t>Sample series developed to introduce, and modify, spin-orbit coupling at the interface between a superconductor and a normal metal. </a:t>
            </a:r>
          </a:p>
          <a:p>
            <a:endParaRPr lang="en-US">
              <a:solidFill>
                <a:srgbClr val="003088"/>
              </a:solidFill>
              <a:ea typeface="Roboto"/>
              <a:cs typeface="Roboto"/>
            </a:endParaRPr>
          </a:p>
          <a:p>
            <a:r>
              <a:rPr lang="en-US">
                <a:solidFill>
                  <a:srgbClr val="003088"/>
                </a:solidFill>
                <a:ea typeface="Roboto"/>
                <a:cs typeface="Roboto"/>
              </a:rPr>
              <a:t>Build on results for well-</a:t>
            </a:r>
            <a:r>
              <a:rPr lang="en-US" err="1">
                <a:solidFill>
                  <a:srgbClr val="003088"/>
                </a:solidFill>
                <a:ea typeface="Roboto"/>
                <a:cs typeface="Roboto"/>
              </a:rPr>
              <a:t>characterised</a:t>
            </a:r>
            <a:r>
              <a:rPr lang="en-US">
                <a:solidFill>
                  <a:srgbClr val="003088"/>
                </a:solidFill>
                <a:ea typeface="Roboto"/>
                <a:cs typeface="Roboto"/>
              </a:rPr>
              <a:t> Nb, Cu/Nb and Cu/Nb/Co systems measured previously.</a:t>
            </a:r>
          </a:p>
        </p:txBody>
      </p:sp>
    </p:spTree>
    <p:extLst>
      <p:ext uri="{BB962C8B-B14F-4D97-AF65-F5344CB8AC3E}">
        <p14:creationId xmlns:p14="http://schemas.microsoft.com/office/powerpoint/2010/main" val="2500233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lstStyle/>
          <a:p>
            <a:r>
              <a:rPr lang="en-US">
                <a:cs typeface="Arial"/>
              </a:rPr>
              <a:t>Scanning Tunnelling Spectroscopy Results on Au(5)/Pt(x)/Nb</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99515C-10E4-9321-9FE9-CDAB4D61FE51}"/>
              </a:ext>
            </a:extLst>
          </p:cNvPr>
          <p:cNvGrpSpPr/>
          <p:nvPr/>
        </p:nvGrpSpPr>
        <p:grpSpPr>
          <a:xfrm>
            <a:off x="3184061" y="966441"/>
            <a:ext cx="4973888" cy="5692320"/>
            <a:chOff x="833013" y="1273098"/>
            <a:chExt cx="4323402" cy="4930322"/>
          </a:xfrm>
        </p:grpSpPr>
        <p:pic>
          <p:nvPicPr>
            <p:cNvPr id="3" name="Picture 2" descr="A screenshot of a computer&#10;&#10;Description automatically generated">
              <a:extLst>
                <a:ext uri="{FF2B5EF4-FFF2-40B4-BE49-F238E27FC236}">
                  <a16:creationId xmlns:a16="http://schemas.microsoft.com/office/drawing/2014/main" id="{A26CEE93-6BF9-5DF0-37C8-7C00FFD27662}"/>
                </a:ext>
              </a:extLst>
            </p:cNvPr>
            <p:cNvPicPr>
              <a:picLocks noChangeAspect="1"/>
            </p:cNvPicPr>
            <p:nvPr/>
          </p:nvPicPr>
          <p:blipFill rotWithShape="1">
            <a:blip r:embed="rId2"/>
            <a:srcRect l="22836" t="29715" r="46655" b="14247"/>
            <a:stretch/>
          </p:blipFill>
          <p:spPr>
            <a:xfrm>
              <a:off x="833013" y="1273098"/>
              <a:ext cx="4323402" cy="4930322"/>
            </a:xfrm>
            <a:prstGeom prst="rect">
              <a:avLst/>
            </a:prstGeom>
          </p:spPr>
        </p:pic>
        <p:sp>
          <p:nvSpPr>
            <p:cNvPr id="8" name="Rectangle 7">
              <a:extLst>
                <a:ext uri="{FF2B5EF4-FFF2-40B4-BE49-F238E27FC236}">
                  <a16:creationId xmlns:a16="http://schemas.microsoft.com/office/drawing/2014/main" id="{F22DB4F5-3892-C0B9-D044-F008262B049E}"/>
                </a:ext>
              </a:extLst>
            </p:cNvPr>
            <p:cNvSpPr/>
            <p:nvPr/>
          </p:nvSpPr>
          <p:spPr>
            <a:xfrm>
              <a:off x="1585284" y="1454752"/>
              <a:ext cx="223024" cy="278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34FDC8-A632-3A2D-CB16-A68BBF84CF01}"/>
                </a:ext>
              </a:extLst>
            </p:cNvPr>
            <p:cNvSpPr/>
            <p:nvPr/>
          </p:nvSpPr>
          <p:spPr>
            <a:xfrm>
              <a:off x="1549254" y="3014442"/>
              <a:ext cx="306658" cy="380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3ED2EC3-16DD-BEDB-06D3-A4CD0DC1EF5B}"/>
              </a:ext>
            </a:extLst>
          </p:cNvPr>
          <p:cNvSpPr>
            <a:spLocks noChangeArrowheads="1"/>
          </p:cNvSpPr>
          <p:nvPr/>
        </p:nvSpPr>
        <p:spPr bwMode="auto">
          <a:xfrm>
            <a:off x="8158884" y="3812164"/>
            <a:ext cx="2953111" cy="2585323"/>
          </a:xfrm>
          <a:prstGeom prst="rect">
            <a:avLst/>
          </a:prstGeom>
          <a:noFill/>
          <a:ln w="28575">
            <a:solidFill>
              <a:srgbClr val="003088"/>
            </a:solid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ea typeface="Roboto"/>
              <a:cs typeface="Roboto"/>
            </a:endParaRPr>
          </a:p>
          <a:p>
            <a:pPr>
              <a:defRPr/>
            </a:pPr>
            <a:r>
              <a:rPr lang="en-US">
                <a:solidFill>
                  <a:srgbClr val="003088"/>
                </a:solidFill>
                <a:ea typeface="Roboto"/>
                <a:cs typeface="Roboto"/>
              </a:rPr>
              <a:t>Temperature dependence in good agreement with calculations using the </a:t>
            </a:r>
            <a:r>
              <a:rPr lang="en-US" err="1">
                <a:solidFill>
                  <a:srgbClr val="003088"/>
                </a:solidFill>
                <a:ea typeface="Roboto"/>
                <a:cs typeface="Roboto"/>
              </a:rPr>
              <a:t>Usadel</a:t>
            </a:r>
            <a:r>
              <a:rPr lang="en-US">
                <a:solidFill>
                  <a:srgbClr val="003088"/>
                </a:solidFill>
                <a:ea typeface="Roboto"/>
                <a:cs typeface="Roboto"/>
              </a:rPr>
              <a:t> theory (with input material parameters extracted from transport measurements).</a:t>
            </a:r>
          </a:p>
          <a:p>
            <a:pPr>
              <a:defRPr/>
            </a:pPr>
            <a:endParaRPr lang="en-US">
              <a:ea typeface="Roboto"/>
              <a:cs typeface="Roboto"/>
            </a:endParaRPr>
          </a:p>
        </p:txBody>
      </p:sp>
      <p:sp>
        <p:nvSpPr>
          <p:cNvPr id="15" name="Rectangle 14">
            <a:extLst>
              <a:ext uri="{FF2B5EF4-FFF2-40B4-BE49-F238E27FC236}">
                <a16:creationId xmlns:a16="http://schemas.microsoft.com/office/drawing/2014/main" id="{2460A0A0-AC34-2927-F69A-480B9D7C2D9A}"/>
              </a:ext>
            </a:extLst>
          </p:cNvPr>
          <p:cNvSpPr>
            <a:spLocks noChangeArrowheads="1"/>
          </p:cNvSpPr>
          <p:nvPr/>
        </p:nvSpPr>
        <p:spPr bwMode="auto">
          <a:xfrm>
            <a:off x="102128" y="1259350"/>
            <a:ext cx="3120377" cy="3444198"/>
          </a:xfrm>
          <a:prstGeom prst="rect">
            <a:avLst/>
          </a:prstGeom>
          <a:noFill/>
          <a:ln w="28575">
            <a:solidFill>
              <a:srgbClr val="003088"/>
            </a:solidFill>
          </a:ln>
          <a:effectLst/>
          <a:extLst>
            <a:ext uri="{909E8E84-426E-40dd-AFC4-6F175D3DCCD1}">
              <a14:hiddenFill xmlns:lc="http://schemas.openxmlformats.org/drawingml/2006/lockedCanvas" xmlns:a14="http://schemas.microsoft.com/office/drawing/2010/main" xmlns="">
                <a:solidFill>
                  <a:srgbClr val="1508CC"/>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Courier New"/>
              <a:buChar char="o"/>
              <a:defRPr/>
            </a:pPr>
            <a:endParaRPr lang="en-US">
              <a:solidFill>
                <a:srgbClr val="000000"/>
              </a:solidFill>
              <a:ea typeface="Roboto"/>
              <a:cs typeface="Roboto"/>
            </a:endParaRPr>
          </a:p>
          <a:p>
            <a:pPr marL="285750" indent="-285750">
              <a:buFont typeface="Courier New"/>
              <a:buChar char="o"/>
              <a:defRPr/>
            </a:pPr>
            <a:r>
              <a:rPr lang="en-US">
                <a:solidFill>
                  <a:srgbClr val="003088"/>
                </a:solidFill>
                <a:ea typeface="Roboto"/>
                <a:cs typeface="Roboto"/>
              </a:rPr>
              <a:t>(almost) fully developed proximity induced gap through  2nm of Pt</a:t>
            </a:r>
          </a:p>
          <a:p>
            <a:pPr marL="285750" indent="-285750">
              <a:buFont typeface="Courier New"/>
              <a:buChar char="o"/>
              <a:defRPr/>
            </a:pPr>
            <a:r>
              <a:rPr lang="en-US">
                <a:solidFill>
                  <a:srgbClr val="003088"/>
                </a:solidFill>
                <a:ea typeface="Roboto"/>
                <a:cs typeface="Roboto"/>
              </a:rPr>
              <a:t>reduces to ~10%Nb through 10nm of Pt</a:t>
            </a:r>
          </a:p>
          <a:p>
            <a:pPr marL="285750" indent="-285750">
              <a:buFont typeface="Courier New"/>
              <a:buChar char="o"/>
              <a:defRPr/>
            </a:pPr>
            <a:r>
              <a:rPr lang="en-US" b="1">
                <a:solidFill>
                  <a:srgbClr val="003088"/>
                </a:solidFill>
                <a:ea typeface="Roboto"/>
                <a:cs typeface="Roboto"/>
              </a:rPr>
              <a:t>Important result is that the coherence length of Pt ~ 10nm and superconducting pairs pass through ~10nm Pt</a:t>
            </a:r>
          </a:p>
          <a:p>
            <a:pPr marL="285750" indent="-285750">
              <a:buFont typeface="Courier New"/>
              <a:buChar char="o"/>
              <a:defRPr/>
            </a:pPr>
            <a:endParaRPr lang="en-US">
              <a:ea typeface="Roboto"/>
              <a:cs typeface="Roboto"/>
            </a:endParaRPr>
          </a:p>
        </p:txBody>
      </p:sp>
    </p:spTree>
    <p:extLst>
      <p:ext uri="{BB962C8B-B14F-4D97-AF65-F5344CB8AC3E}">
        <p14:creationId xmlns:p14="http://schemas.microsoft.com/office/powerpoint/2010/main" val="876368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normAutofit fontScale="90000"/>
          </a:bodyPr>
          <a:lstStyle/>
          <a:p>
            <a:r>
              <a:rPr lang="en-US">
                <a:cs typeface="Arial"/>
              </a:rPr>
              <a:t>Low energy muon results for Cu(40)/Nb(50) and Cu(40)/Pt(10)/Nb(50) – finding a benchmark signal </a:t>
            </a:r>
            <a:endParaRPr lang="en-US"/>
          </a:p>
        </p:txBody>
      </p:sp>
      <p:sp>
        <p:nvSpPr>
          <p:cNvPr id="9" name="Rectangle 8">
            <a:extLst>
              <a:ext uri="{FF2B5EF4-FFF2-40B4-BE49-F238E27FC236}">
                <a16:creationId xmlns:a16="http://schemas.microsoft.com/office/drawing/2014/main" id="{8E0B6083-38F1-8A6D-0189-7B6F610233EB}"/>
              </a:ext>
            </a:extLst>
          </p:cNvPr>
          <p:cNvSpPr>
            <a:spLocks noChangeArrowheads="1"/>
          </p:cNvSpPr>
          <p:nvPr/>
        </p:nvSpPr>
        <p:spPr bwMode="auto">
          <a:xfrm>
            <a:off x="6272469" y="1468245"/>
            <a:ext cx="4495696" cy="4801314"/>
          </a:xfrm>
          <a:prstGeom prst="rect">
            <a:avLst/>
          </a:prstGeom>
          <a:noFill/>
          <a:ln w="28575">
            <a:solidFill>
              <a:srgbClr val="003088"/>
            </a:solidFill>
          </a:ln>
          <a:effectLst/>
          <a:extLst>
            <a:ext uri="{909E8E84-426E-40dd-AFC4-6F175D3DCCD1}">
              <a14:hiddenFill xmlns:lc="http://schemas.openxmlformats.org/drawingml/2006/lockedCanvas" xmlns:a14="http://schemas.microsoft.com/office/drawing/2010/main" xmlns="">
                <a:solidFill>
                  <a:srgbClr val="1508CC"/>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Courier New"/>
              <a:buChar char="o"/>
              <a:defRPr/>
            </a:pPr>
            <a:r>
              <a:rPr lang="en-US" b="1">
                <a:solidFill>
                  <a:srgbClr val="003088"/>
                </a:solidFill>
                <a:ea typeface="Roboto"/>
                <a:cs typeface="Roboto"/>
              </a:rPr>
              <a:t>SM1:</a:t>
            </a:r>
            <a:r>
              <a:rPr lang="en-US">
                <a:solidFill>
                  <a:srgbClr val="003088"/>
                </a:solidFill>
                <a:ea typeface="Roboto"/>
                <a:cs typeface="Roboto"/>
              </a:rPr>
              <a:t> without the Pt spacer layer the Cu becomes highly </a:t>
            </a:r>
            <a:r>
              <a:rPr lang="en-US" err="1">
                <a:solidFill>
                  <a:srgbClr val="003088"/>
                </a:solidFill>
                <a:ea typeface="Roboto"/>
                <a:cs typeface="Roboto"/>
              </a:rPr>
              <a:t>proximitised</a:t>
            </a:r>
            <a:r>
              <a:rPr lang="en-US">
                <a:solidFill>
                  <a:srgbClr val="003088"/>
                </a:solidFill>
                <a:ea typeface="Roboto"/>
                <a:cs typeface="Roboto"/>
              </a:rPr>
              <a:t> and a large diamagnetic screening develops due to the long electronic mean free path. (</a:t>
            </a:r>
            <a:r>
              <a:rPr lang="en-US" err="1">
                <a:solidFill>
                  <a:srgbClr val="003088"/>
                </a:solidFill>
                <a:ea typeface="Roboto"/>
                <a:cs typeface="Roboto"/>
              </a:rPr>
              <a:t>cf</a:t>
            </a:r>
            <a:r>
              <a:rPr lang="en-US">
                <a:solidFill>
                  <a:srgbClr val="003088"/>
                </a:solidFill>
                <a:ea typeface="Roboto"/>
                <a:cs typeface="Roboto"/>
              </a:rPr>
              <a:t> </a:t>
            </a:r>
            <a:r>
              <a:rPr lang="en-US" i="1">
                <a:solidFill>
                  <a:srgbClr val="003088"/>
                </a:solidFill>
                <a:latin typeface="Roboto"/>
                <a:ea typeface="Calibri"/>
                <a:cs typeface="Calibri"/>
              </a:rPr>
              <a:t> </a:t>
            </a:r>
            <a:r>
              <a:rPr lang="en-US">
                <a:solidFill>
                  <a:srgbClr val="003088"/>
                </a:solidFill>
                <a:latin typeface="Roboto"/>
                <a:ea typeface="Calibri"/>
                <a:cs typeface="Calibri"/>
              </a:rPr>
              <a:t>Phys. Rev. Lett. 120, 247001 (2018).</a:t>
            </a:r>
            <a:endParaRPr lang="en-US">
              <a:solidFill>
                <a:srgbClr val="003088"/>
              </a:solidFill>
              <a:ea typeface="Roboto"/>
              <a:cs typeface="Roboto"/>
            </a:endParaRPr>
          </a:p>
          <a:p>
            <a:pPr marL="285750" indent="-285750">
              <a:buFont typeface="Courier New"/>
              <a:buChar char="o"/>
              <a:defRPr/>
            </a:pPr>
            <a:endParaRPr lang="en-US">
              <a:solidFill>
                <a:srgbClr val="003088"/>
              </a:solidFill>
              <a:ea typeface="Calibri"/>
              <a:cs typeface="Calibri"/>
            </a:endParaRPr>
          </a:p>
          <a:p>
            <a:pPr marL="285750" indent="-285750">
              <a:buFont typeface="Courier New"/>
              <a:buChar char="o"/>
              <a:defRPr/>
            </a:pPr>
            <a:r>
              <a:rPr lang="en-US" b="1">
                <a:solidFill>
                  <a:srgbClr val="003088"/>
                </a:solidFill>
                <a:ea typeface="Calibri"/>
                <a:cs typeface="Calibri"/>
              </a:rPr>
              <a:t>SM2:</a:t>
            </a:r>
            <a:r>
              <a:rPr lang="en-US">
                <a:solidFill>
                  <a:srgbClr val="003088"/>
                </a:solidFill>
                <a:ea typeface="Calibri"/>
                <a:cs typeface="Calibri"/>
              </a:rPr>
              <a:t> significant reduction in screening both sides of the interface (</a:t>
            </a:r>
            <a:r>
              <a:rPr lang="en-US" err="1">
                <a:solidFill>
                  <a:srgbClr val="003088"/>
                </a:solidFill>
                <a:ea typeface="Calibri"/>
                <a:cs typeface="Calibri"/>
              </a:rPr>
              <a:t>cf</a:t>
            </a:r>
            <a:r>
              <a:rPr lang="en-US">
                <a:solidFill>
                  <a:srgbClr val="003088"/>
                </a:solidFill>
                <a:ea typeface="Calibri"/>
                <a:cs typeface="Calibri"/>
              </a:rPr>
              <a:t> STS results through 10nm Pt). </a:t>
            </a:r>
          </a:p>
          <a:p>
            <a:pPr marL="285750" indent="-285750">
              <a:buFont typeface="Courier New"/>
              <a:buChar char="o"/>
              <a:defRPr/>
            </a:pPr>
            <a:endParaRPr lang="en-US">
              <a:solidFill>
                <a:srgbClr val="003088"/>
              </a:solidFill>
              <a:ea typeface="Calibri"/>
              <a:cs typeface="Calibri"/>
            </a:endParaRPr>
          </a:p>
          <a:p>
            <a:pPr marL="285750" indent="-285750">
              <a:buFont typeface="Courier New"/>
              <a:buChar char="o"/>
              <a:defRPr/>
            </a:pPr>
            <a:r>
              <a:rPr lang="en-US">
                <a:solidFill>
                  <a:srgbClr val="003088"/>
                </a:solidFill>
                <a:ea typeface="Calibri"/>
                <a:cs typeface="Calibri"/>
              </a:rPr>
              <a:t>These effects can be modelled using </a:t>
            </a:r>
            <a:r>
              <a:rPr lang="en-US" err="1">
                <a:solidFill>
                  <a:srgbClr val="003088"/>
                </a:solidFill>
                <a:ea typeface="Calibri"/>
                <a:cs typeface="Calibri"/>
              </a:rPr>
              <a:t>quasiclassical</a:t>
            </a:r>
            <a:r>
              <a:rPr lang="en-US">
                <a:solidFill>
                  <a:srgbClr val="003088"/>
                </a:solidFill>
                <a:ea typeface="Calibri"/>
                <a:cs typeface="Calibri"/>
              </a:rPr>
              <a:t> </a:t>
            </a:r>
            <a:r>
              <a:rPr lang="en-US" err="1">
                <a:solidFill>
                  <a:srgbClr val="003088"/>
                </a:solidFill>
                <a:ea typeface="Calibri"/>
                <a:cs typeface="Calibri"/>
              </a:rPr>
              <a:t>Usadel</a:t>
            </a:r>
            <a:r>
              <a:rPr lang="en-US">
                <a:solidFill>
                  <a:srgbClr val="003088"/>
                </a:solidFill>
                <a:ea typeface="Calibri"/>
                <a:cs typeface="Calibri"/>
              </a:rPr>
              <a:t> formalism (B(x)) </a:t>
            </a:r>
            <a:r>
              <a:rPr lang="en-US" b="1">
                <a:solidFill>
                  <a:srgbClr val="003088"/>
                </a:solidFill>
                <a:ea typeface="Calibri"/>
                <a:cs typeface="Calibri"/>
              </a:rPr>
              <a:t>WITHOUT S-O</a:t>
            </a:r>
            <a:r>
              <a:rPr lang="en-US">
                <a:solidFill>
                  <a:srgbClr val="003088"/>
                </a:solidFill>
                <a:ea typeface="Calibri"/>
                <a:cs typeface="Calibri"/>
              </a:rPr>
              <a:t>. </a:t>
            </a:r>
          </a:p>
          <a:p>
            <a:pPr marL="742950" lvl="1" indent="-285750">
              <a:buFont typeface="Courier New"/>
              <a:buChar char="o"/>
              <a:defRPr/>
            </a:pPr>
            <a:r>
              <a:rPr lang="en-US">
                <a:solidFill>
                  <a:srgbClr val="003088"/>
                </a:solidFill>
                <a:ea typeface="Calibri"/>
                <a:cs typeface="Calibri"/>
              </a:rPr>
              <a:t>Thin platinum spacer layer acts like a vacuum interface.</a:t>
            </a:r>
          </a:p>
          <a:p>
            <a:pPr marL="285750" indent="-285750">
              <a:buFont typeface="Courier New"/>
              <a:buChar char="o"/>
              <a:defRPr/>
            </a:pPr>
            <a:endParaRPr lang="en-US">
              <a:solidFill>
                <a:srgbClr val="000000"/>
              </a:solidFill>
              <a:ea typeface="Roboto"/>
              <a:cs typeface="Roboto"/>
            </a:endParaRPr>
          </a:p>
        </p:txBody>
      </p:sp>
      <p:grpSp>
        <p:nvGrpSpPr>
          <p:cNvPr id="11" name="Group 10">
            <a:extLst>
              <a:ext uri="{FF2B5EF4-FFF2-40B4-BE49-F238E27FC236}">
                <a16:creationId xmlns:a16="http://schemas.microsoft.com/office/drawing/2014/main" id="{99EBD90F-1AFE-2DA3-BC52-7B2D4CF30920}"/>
              </a:ext>
            </a:extLst>
          </p:cNvPr>
          <p:cNvGrpSpPr/>
          <p:nvPr/>
        </p:nvGrpSpPr>
        <p:grpSpPr>
          <a:xfrm>
            <a:off x="16237" y="1062472"/>
            <a:ext cx="6226638" cy="5742999"/>
            <a:chOff x="44115" y="1173984"/>
            <a:chExt cx="6096541" cy="5575731"/>
          </a:xfrm>
        </p:grpSpPr>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B6E0C01-45C6-7250-A5CB-F4E3DD8E2D32}"/>
                </a:ext>
              </a:extLst>
            </p:cNvPr>
            <p:cNvPicPr>
              <a:picLocks noChangeAspect="1"/>
            </p:cNvPicPr>
            <p:nvPr/>
          </p:nvPicPr>
          <p:blipFill rotWithShape="1">
            <a:blip r:embed="rId2"/>
            <a:srcRect l="6350" t="28730" r="53075" b="11111"/>
            <a:stretch/>
          </p:blipFill>
          <p:spPr>
            <a:xfrm>
              <a:off x="266882" y="1173984"/>
              <a:ext cx="5873774" cy="5390314"/>
            </a:xfrm>
            <a:prstGeom prst="rect">
              <a:avLst/>
            </a:prstGeom>
          </p:spPr>
        </p:pic>
        <p:sp>
          <p:nvSpPr>
            <p:cNvPr id="5" name="Rectangle 4">
              <a:extLst>
                <a:ext uri="{FF2B5EF4-FFF2-40B4-BE49-F238E27FC236}">
                  <a16:creationId xmlns:a16="http://schemas.microsoft.com/office/drawing/2014/main" id="{5473DD07-B6B0-1845-71B0-B92DF459577F}"/>
                </a:ext>
              </a:extLst>
            </p:cNvPr>
            <p:cNvSpPr/>
            <p:nvPr/>
          </p:nvSpPr>
          <p:spPr>
            <a:xfrm>
              <a:off x="4624179" y="4781882"/>
              <a:ext cx="882804" cy="678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Roboto"/>
                <a:cs typeface="Roboto"/>
              </a:endParaRPr>
            </a:p>
          </p:txBody>
        </p:sp>
        <p:sp>
          <p:nvSpPr>
            <p:cNvPr id="7" name="Rectangle 6">
              <a:extLst>
                <a:ext uri="{FF2B5EF4-FFF2-40B4-BE49-F238E27FC236}">
                  <a16:creationId xmlns:a16="http://schemas.microsoft.com/office/drawing/2014/main" id="{AF9F9946-D9A9-6143-4BEA-1D92839C93C8}"/>
                </a:ext>
              </a:extLst>
            </p:cNvPr>
            <p:cNvSpPr/>
            <p:nvPr/>
          </p:nvSpPr>
          <p:spPr>
            <a:xfrm>
              <a:off x="3741374" y="3471614"/>
              <a:ext cx="882804" cy="13102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Roboto"/>
                <a:cs typeface="Roboto"/>
              </a:endParaRPr>
            </a:p>
          </p:txBody>
        </p:sp>
        <p:sp>
          <p:nvSpPr>
            <p:cNvPr id="8" name="Rectangle 7">
              <a:extLst>
                <a:ext uri="{FF2B5EF4-FFF2-40B4-BE49-F238E27FC236}">
                  <a16:creationId xmlns:a16="http://schemas.microsoft.com/office/drawing/2014/main" id="{0BB69C62-6209-C009-2814-FB7815336C38}"/>
                </a:ext>
              </a:extLst>
            </p:cNvPr>
            <p:cNvSpPr/>
            <p:nvPr/>
          </p:nvSpPr>
          <p:spPr>
            <a:xfrm rot="-1620000">
              <a:off x="3946589" y="2969974"/>
              <a:ext cx="102222" cy="9199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Roboto"/>
                <a:cs typeface="Roboto"/>
              </a:endParaRPr>
            </a:p>
          </p:txBody>
        </p:sp>
        <p:sp>
          <p:nvSpPr>
            <p:cNvPr id="10" name="Rectangle 9">
              <a:extLst>
                <a:ext uri="{FF2B5EF4-FFF2-40B4-BE49-F238E27FC236}">
                  <a16:creationId xmlns:a16="http://schemas.microsoft.com/office/drawing/2014/main" id="{B6D9E15A-0A48-02BB-6AB8-4BF5F5619A34}"/>
                </a:ext>
              </a:extLst>
            </p:cNvPr>
            <p:cNvSpPr/>
            <p:nvPr/>
          </p:nvSpPr>
          <p:spPr>
            <a:xfrm rot="16380000">
              <a:off x="3010287" y="2031846"/>
              <a:ext cx="250902" cy="1031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Roboto"/>
                <a:cs typeface="Roboto"/>
              </a:endParaRPr>
            </a:p>
          </p:txBody>
        </p:sp>
      </p:grpSp>
    </p:spTree>
    <p:extLst>
      <p:ext uri="{BB962C8B-B14F-4D97-AF65-F5344CB8AC3E}">
        <p14:creationId xmlns:p14="http://schemas.microsoft.com/office/powerpoint/2010/main" val="4235053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lstStyle/>
          <a:p>
            <a:r>
              <a:rPr lang="en-US">
                <a:cs typeface="Arial"/>
              </a:rPr>
              <a:t>Low energy muon results for Pt(60)/Nb(96)</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922C5EE9-753F-BA3D-AF29-2EA977B64D52}"/>
              </a:ext>
            </a:extLst>
          </p:cNvPr>
          <p:cNvPicPr>
            <a:picLocks noChangeAspect="1"/>
          </p:cNvPicPr>
          <p:nvPr/>
        </p:nvPicPr>
        <p:blipFill rotWithShape="1">
          <a:blip r:embed="rId2"/>
          <a:srcRect l="50641" t="26923" r="6250" b="29743"/>
          <a:stretch/>
        </p:blipFill>
        <p:spPr>
          <a:xfrm>
            <a:off x="7619742" y="583719"/>
            <a:ext cx="2983293" cy="1849544"/>
          </a:xfrm>
          <a:prstGeom prst="rect">
            <a:avLst/>
          </a:prstGeom>
        </p:spPr>
      </p:pic>
      <p:pic>
        <p:nvPicPr>
          <p:cNvPr id="8" name="Picture 7">
            <a:extLst>
              <a:ext uri="{FF2B5EF4-FFF2-40B4-BE49-F238E27FC236}">
                <a16:creationId xmlns:a16="http://schemas.microsoft.com/office/drawing/2014/main" id="{B9D5BD23-26E6-0129-43C9-0D9DB4B71404}"/>
              </a:ext>
            </a:extLst>
          </p:cNvPr>
          <p:cNvPicPr>
            <a:picLocks noChangeAspect="1"/>
          </p:cNvPicPr>
          <p:nvPr/>
        </p:nvPicPr>
        <p:blipFill rotWithShape="1">
          <a:blip r:embed="rId3"/>
          <a:srcRect l="6350" t="28730" r="53075" b="11111"/>
          <a:stretch/>
        </p:blipFill>
        <p:spPr>
          <a:xfrm>
            <a:off x="266882" y="1173984"/>
            <a:ext cx="5873774" cy="5390314"/>
          </a:xfrm>
          <a:prstGeom prst="rect">
            <a:avLst/>
          </a:prstGeom>
        </p:spPr>
      </p:pic>
      <p:sp>
        <p:nvSpPr>
          <p:cNvPr id="10" name="Rectangle 9">
            <a:extLst>
              <a:ext uri="{FF2B5EF4-FFF2-40B4-BE49-F238E27FC236}">
                <a16:creationId xmlns:a16="http://schemas.microsoft.com/office/drawing/2014/main" id="{C48EBDD8-3E49-0932-C301-477039978BE8}"/>
              </a:ext>
            </a:extLst>
          </p:cNvPr>
          <p:cNvSpPr>
            <a:spLocks noChangeArrowheads="1"/>
          </p:cNvSpPr>
          <p:nvPr/>
        </p:nvSpPr>
        <p:spPr bwMode="auto">
          <a:xfrm>
            <a:off x="6653470" y="3987831"/>
            <a:ext cx="4495696" cy="2308324"/>
          </a:xfrm>
          <a:prstGeom prst="rect">
            <a:avLst/>
          </a:prstGeom>
          <a:noFill/>
          <a:ln w="28575">
            <a:solidFill>
              <a:srgbClr val="003088"/>
            </a:solid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Courier New"/>
              <a:buChar char="o"/>
              <a:defRPr/>
            </a:pPr>
            <a:endParaRPr lang="en-US">
              <a:solidFill>
                <a:srgbClr val="000000"/>
              </a:solidFill>
              <a:ea typeface="Roboto"/>
              <a:cs typeface="Roboto"/>
            </a:endParaRPr>
          </a:p>
          <a:p>
            <a:pPr marL="285750" indent="-285750">
              <a:buFont typeface="Courier New"/>
              <a:buChar char="o"/>
              <a:defRPr/>
            </a:pPr>
            <a:r>
              <a:rPr lang="en-US">
                <a:solidFill>
                  <a:srgbClr val="003088"/>
                </a:solidFill>
                <a:ea typeface="Roboto"/>
                <a:cs typeface="Roboto"/>
              </a:rPr>
              <a:t>SM3: thicker Nb -&gt; stronger screening-&gt; amplify effects that scale with screening current. </a:t>
            </a:r>
          </a:p>
          <a:p>
            <a:pPr marL="285750" indent="-285750">
              <a:buFont typeface="Courier New"/>
              <a:buChar char="o"/>
              <a:defRPr/>
            </a:pPr>
            <a:r>
              <a:rPr lang="en-US">
                <a:solidFill>
                  <a:srgbClr val="003088"/>
                </a:solidFill>
                <a:ea typeface="Roboto"/>
                <a:cs typeface="Roboto"/>
              </a:rPr>
              <a:t>19keV measurement suggests significant discrepancy to expected screening of Nb!</a:t>
            </a:r>
          </a:p>
          <a:p>
            <a:pPr marL="285750" indent="-285750">
              <a:buFont typeface="Courier New"/>
              <a:buChar char="o"/>
              <a:defRPr/>
            </a:pPr>
            <a:endParaRPr lang="en-US">
              <a:solidFill>
                <a:srgbClr val="000000"/>
              </a:solidFill>
              <a:ea typeface="Roboto"/>
              <a:cs typeface="Roboto"/>
            </a:endParaRPr>
          </a:p>
        </p:txBody>
      </p:sp>
      <p:sp>
        <p:nvSpPr>
          <p:cNvPr id="4" name="Arrow: Right 3">
            <a:extLst>
              <a:ext uri="{FF2B5EF4-FFF2-40B4-BE49-F238E27FC236}">
                <a16:creationId xmlns:a16="http://schemas.microsoft.com/office/drawing/2014/main" id="{516C5DD1-1DA7-7D3E-691B-4205D0A881EF}"/>
              </a:ext>
            </a:extLst>
          </p:cNvPr>
          <p:cNvSpPr/>
          <p:nvPr/>
        </p:nvSpPr>
        <p:spPr>
          <a:xfrm rot="8400000">
            <a:off x="6013175" y="2797146"/>
            <a:ext cx="1774902" cy="381000"/>
          </a:xfrm>
          <a:prstGeom prst="rightArrow">
            <a:avLst/>
          </a:prstGeom>
          <a:solidFill>
            <a:schemeClr val="bg1"/>
          </a:solidFill>
          <a:ln w="57150">
            <a:solidFill>
              <a:srgbClr val="0030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B5848631-6265-6259-88CA-9CE4E06B9BE4}"/>
              </a:ext>
            </a:extLst>
          </p:cNvPr>
          <p:cNvSpPr txBox="1"/>
          <p:nvPr/>
        </p:nvSpPr>
        <p:spPr>
          <a:xfrm rot="19200000">
            <a:off x="6138127" y="2172570"/>
            <a:ext cx="160687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3088"/>
                </a:solidFill>
                <a:ea typeface="Roboto"/>
                <a:cs typeface="Roboto"/>
              </a:rPr>
              <a:t>19keV</a:t>
            </a:r>
            <a:endParaRPr lang="en-US">
              <a:solidFill>
                <a:srgbClr val="003088"/>
              </a:solidFill>
              <a:ea typeface="Roboto"/>
              <a:cs typeface="Roboto"/>
            </a:endParaRPr>
          </a:p>
        </p:txBody>
      </p:sp>
    </p:spTree>
    <p:extLst>
      <p:ext uri="{BB962C8B-B14F-4D97-AF65-F5344CB8AC3E}">
        <p14:creationId xmlns:p14="http://schemas.microsoft.com/office/powerpoint/2010/main" val="3944448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lstStyle/>
          <a:p>
            <a:r>
              <a:rPr lang="en-US" dirty="0">
                <a:cs typeface="Arial"/>
              </a:rPr>
              <a:t>Central theme of this work</a:t>
            </a:r>
            <a:endParaRPr lang="en-US" dirty="0"/>
          </a:p>
        </p:txBody>
      </p:sp>
      <p:sp>
        <p:nvSpPr>
          <p:cNvPr id="4" name="Content Placeholder 3">
            <a:extLst>
              <a:ext uri="{FF2B5EF4-FFF2-40B4-BE49-F238E27FC236}">
                <a16:creationId xmlns:a16="http://schemas.microsoft.com/office/drawing/2014/main" id="{42D58A98-8B4E-C2A6-361C-D987CE0E67C1}"/>
              </a:ext>
            </a:extLst>
          </p:cNvPr>
          <p:cNvSpPr>
            <a:spLocks noGrp="1"/>
          </p:cNvSpPr>
          <p:nvPr>
            <p:ph idx="1"/>
          </p:nvPr>
        </p:nvSpPr>
        <p:spPr>
          <a:xfrm>
            <a:off x="2153980" y="1030140"/>
            <a:ext cx="7238111" cy="930311"/>
          </a:xfrm>
          <a:ln w="28575">
            <a:solidFill>
              <a:srgbClr val="003088"/>
            </a:solidFill>
          </a:ln>
        </p:spPr>
        <p:txBody>
          <a:bodyPr vert="horz" lIns="91440" tIns="45720" rIns="91440" bIns="45720" rtlCol="0" anchor="t">
            <a:normAutofit/>
          </a:bodyPr>
          <a:lstStyle/>
          <a:p>
            <a:pPr marL="0" indent="0" algn="ctr">
              <a:buNone/>
            </a:pPr>
            <a:r>
              <a:rPr lang="en-US" b="1" u="sng" dirty="0">
                <a:solidFill>
                  <a:srgbClr val="003088"/>
                </a:solidFill>
                <a:ea typeface="Roboto"/>
                <a:cs typeface="Arial"/>
              </a:rPr>
              <a:t>Focus:</a:t>
            </a:r>
            <a:r>
              <a:rPr lang="en-US" dirty="0">
                <a:solidFill>
                  <a:srgbClr val="003088"/>
                </a:solidFill>
                <a:ea typeface="Roboto"/>
                <a:cs typeface="Arial"/>
              </a:rPr>
              <a:t> manipulating the superconductivity in a conventional superconducting thin film using magnetic and high spin-orbit materials and measuring these effects with muons.</a:t>
            </a:r>
            <a:endParaRPr lang="en-US" dirty="0">
              <a:solidFill>
                <a:srgbClr val="003088"/>
              </a:solidFill>
              <a:ea typeface="Roboto"/>
            </a:endParaRPr>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41A85BA-56F2-CF91-D519-6ACC233481EB}"/>
              </a:ext>
            </a:extLst>
          </p:cNvPr>
          <p:cNvSpPr txBox="1"/>
          <p:nvPr/>
        </p:nvSpPr>
        <p:spPr>
          <a:xfrm>
            <a:off x="361148" y="2412109"/>
            <a:ext cx="1060636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dirty="0">
                <a:solidFill>
                  <a:srgbClr val="003088"/>
                </a:solidFill>
                <a:ea typeface="Roboto"/>
                <a:cs typeface="Roboto"/>
              </a:rPr>
              <a:t>Superconducting proximity effects and why they are interesting</a:t>
            </a:r>
            <a:br>
              <a:rPr lang="en-US" dirty="0">
                <a:ea typeface="Roboto"/>
                <a:cs typeface="Roboto"/>
              </a:rPr>
            </a:br>
            <a:endParaRPr lang="en-US" dirty="0">
              <a:solidFill>
                <a:srgbClr val="003088"/>
              </a:solidFill>
              <a:ea typeface="Roboto"/>
              <a:cs typeface="Roboto"/>
            </a:endParaRPr>
          </a:p>
          <a:p>
            <a:pPr marL="285750" indent="-285750">
              <a:buFont typeface="Courier New"/>
              <a:buChar char="o"/>
            </a:pPr>
            <a:r>
              <a:rPr lang="en-US" dirty="0">
                <a:solidFill>
                  <a:srgbClr val="003088"/>
                </a:solidFill>
                <a:ea typeface="Roboto"/>
                <a:cs typeface="Roboto"/>
              </a:rPr>
              <a:t>Using low energy muons (LEM) to </a:t>
            </a:r>
            <a:r>
              <a:rPr lang="en-US" dirty="0" err="1">
                <a:solidFill>
                  <a:srgbClr val="003088"/>
                </a:solidFill>
                <a:ea typeface="Roboto"/>
                <a:cs typeface="Roboto"/>
              </a:rPr>
              <a:t>characterise</a:t>
            </a:r>
            <a:r>
              <a:rPr lang="en-US" dirty="0">
                <a:solidFill>
                  <a:srgbClr val="003088"/>
                </a:solidFill>
                <a:ea typeface="Roboto"/>
                <a:cs typeface="Roboto"/>
              </a:rPr>
              <a:t> magnetic and superconducting effects at interfaces</a:t>
            </a:r>
          </a:p>
          <a:p>
            <a:pPr marL="285750" indent="-285750">
              <a:buFont typeface="Courier New"/>
              <a:buChar char="o"/>
            </a:pPr>
            <a:endParaRPr lang="en-US" dirty="0">
              <a:solidFill>
                <a:srgbClr val="003088"/>
              </a:solidFill>
              <a:ea typeface="Roboto"/>
              <a:cs typeface="Roboto"/>
            </a:endParaRPr>
          </a:p>
          <a:p>
            <a:pPr marL="285750" indent="-285750">
              <a:buFont typeface="Courier New"/>
              <a:buChar char="o"/>
            </a:pPr>
            <a:r>
              <a:rPr lang="en-US" dirty="0">
                <a:solidFill>
                  <a:srgbClr val="003088"/>
                </a:solidFill>
                <a:ea typeface="Roboto"/>
                <a:cs typeface="Roboto"/>
              </a:rPr>
              <a:t>A summary of LEM results on ferromagnetic-superconducting proximity effects in Nb thin films</a:t>
            </a:r>
          </a:p>
          <a:p>
            <a:pPr marL="285750" indent="-285750">
              <a:buFont typeface="Courier New"/>
              <a:buChar char="o"/>
            </a:pPr>
            <a:endParaRPr lang="en-US" dirty="0">
              <a:solidFill>
                <a:srgbClr val="003088"/>
              </a:solidFill>
              <a:ea typeface="Roboto"/>
              <a:cs typeface="Roboto"/>
            </a:endParaRPr>
          </a:p>
          <a:p>
            <a:pPr marL="285750" indent="-285750">
              <a:buFont typeface="Courier New"/>
              <a:buChar char="o"/>
            </a:pPr>
            <a:r>
              <a:rPr lang="en-US" dirty="0">
                <a:solidFill>
                  <a:srgbClr val="003088"/>
                </a:solidFill>
                <a:ea typeface="Roboto"/>
                <a:cs typeface="Roboto"/>
              </a:rPr>
              <a:t>The motivation for moving from ferromagnetism to spin-orbit control of the superconductivity </a:t>
            </a:r>
          </a:p>
          <a:p>
            <a:pPr marL="285750" indent="-285750">
              <a:buFont typeface="Courier New"/>
              <a:buChar char="o"/>
            </a:pPr>
            <a:endParaRPr lang="en-US" dirty="0">
              <a:solidFill>
                <a:srgbClr val="003088"/>
              </a:solidFill>
              <a:ea typeface="Roboto"/>
              <a:cs typeface="Roboto"/>
            </a:endParaRPr>
          </a:p>
          <a:p>
            <a:pPr marL="285750" indent="-285750">
              <a:buFont typeface="Courier New"/>
              <a:buChar char="o"/>
            </a:pPr>
            <a:r>
              <a:rPr lang="en-US" dirty="0">
                <a:solidFill>
                  <a:srgbClr val="003088"/>
                </a:solidFill>
                <a:ea typeface="Roboto"/>
                <a:cs typeface="Roboto"/>
              </a:rPr>
              <a:t>Results and the development of new theory for spin-orbit driven proximity effects in Pt/Nb thin films</a:t>
            </a:r>
          </a:p>
        </p:txBody>
      </p:sp>
      <p:sp>
        <p:nvSpPr>
          <p:cNvPr id="8" name="TextBox 25">
            <a:extLst>
              <a:ext uri="{FF2B5EF4-FFF2-40B4-BE49-F238E27FC236}">
                <a16:creationId xmlns:a16="http://schemas.microsoft.com/office/drawing/2014/main" id="{2A4474B4-E047-9D99-FF45-B0D2B333D6B0}"/>
              </a:ext>
            </a:extLst>
          </p:cNvPr>
          <p:cNvSpPr txBox="1"/>
          <p:nvPr/>
        </p:nvSpPr>
        <p:spPr>
          <a:xfrm>
            <a:off x="6096000" y="5827859"/>
            <a:ext cx="561024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solidFill>
                  <a:srgbClr val="222222"/>
                </a:solidFill>
                <a:ea typeface="+mn-lt"/>
                <a:cs typeface="+mn-lt"/>
              </a:rPr>
              <a:t>Flokstra</a:t>
            </a:r>
            <a:r>
              <a:rPr lang="en-US" sz="1200" dirty="0">
                <a:solidFill>
                  <a:srgbClr val="222222"/>
                </a:solidFill>
                <a:ea typeface="+mn-lt"/>
                <a:cs typeface="+mn-lt"/>
              </a:rPr>
              <a:t>, M., Stewart, R., </a:t>
            </a:r>
            <a:r>
              <a:rPr lang="en-US" sz="1200" dirty="0" err="1">
                <a:solidFill>
                  <a:srgbClr val="222222"/>
                </a:solidFill>
                <a:ea typeface="+mn-lt"/>
                <a:cs typeface="+mn-lt"/>
              </a:rPr>
              <a:t>Yim</a:t>
            </a:r>
            <a:r>
              <a:rPr lang="en-US" sz="1200" dirty="0">
                <a:solidFill>
                  <a:srgbClr val="222222"/>
                </a:solidFill>
                <a:ea typeface="+mn-lt"/>
                <a:cs typeface="+mn-lt"/>
              </a:rPr>
              <a:t>, CM. </a:t>
            </a:r>
            <a:r>
              <a:rPr lang="en-US" sz="1200" i="1" dirty="0">
                <a:solidFill>
                  <a:srgbClr val="222222"/>
                </a:solidFill>
                <a:ea typeface="+mn-lt"/>
                <a:cs typeface="+mn-lt"/>
              </a:rPr>
              <a:t>et al.</a:t>
            </a:r>
            <a:r>
              <a:rPr lang="en-US" sz="1200" dirty="0">
                <a:solidFill>
                  <a:srgbClr val="222222"/>
                </a:solidFill>
                <a:ea typeface="+mn-lt"/>
                <a:cs typeface="+mn-lt"/>
              </a:rPr>
              <a:t> Spin-orbit driven superconducting proximity effects in Pt/Nb thin films. </a:t>
            </a:r>
            <a:r>
              <a:rPr lang="en-US" sz="1200" i="1" dirty="0">
                <a:solidFill>
                  <a:srgbClr val="222222"/>
                </a:solidFill>
                <a:ea typeface="+mn-lt"/>
                <a:cs typeface="+mn-lt"/>
              </a:rPr>
              <a:t>Nat </a:t>
            </a:r>
            <a:r>
              <a:rPr lang="en-US" sz="1200" i="1" dirty="0" err="1">
                <a:solidFill>
                  <a:srgbClr val="222222"/>
                </a:solidFill>
                <a:ea typeface="+mn-lt"/>
                <a:cs typeface="+mn-lt"/>
              </a:rPr>
              <a:t>Commun</a:t>
            </a:r>
            <a:r>
              <a:rPr lang="en-US" sz="1200" dirty="0">
                <a:solidFill>
                  <a:srgbClr val="222222"/>
                </a:solidFill>
                <a:ea typeface="+mn-lt"/>
                <a:cs typeface="+mn-lt"/>
              </a:rPr>
              <a:t> </a:t>
            </a:r>
            <a:r>
              <a:rPr lang="en-US" sz="1200" b="1" dirty="0">
                <a:solidFill>
                  <a:srgbClr val="222222"/>
                </a:solidFill>
                <a:ea typeface="+mn-lt"/>
                <a:cs typeface="+mn-lt"/>
              </a:rPr>
              <a:t>14</a:t>
            </a:r>
            <a:r>
              <a:rPr lang="en-US" sz="1200" dirty="0">
                <a:solidFill>
                  <a:srgbClr val="222222"/>
                </a:solidFill>
                <a:ea typeface="+mn-lt"/>
                <a:cs typeface="+mn-lt"/>
              </a:rPr>
              <a:t>, 5081 (2023)</a:t>
            </a:r>
          </a:p>
          <a:p>
            <a:endParaRPr lang="en-US" sz="1200" dirty="0">
              <a:solidFill>
                <a:srgbClr val="222222"/>
              </a:solidFill>
              <a:ea typeface="+mn-lt"/>
              <a:cs typeface="+mn-lt"/>
            </a:endParaRPr>
          </a:p>
          <a:p>
            <a:r>
              <a:rPr lang="en-US" sz="1200" dirty="0">
                <a:solidFill>
                  <a:srgbClr val="222222"/>
                </a:solidFill>
                <a:ea typeface="+mn-lt"/>
                <a:cs typeface="+mn-lt"/>
              </a:rPr>
              <a:t>(and other references as indicated)</a:t>
            </a:r>
          </a:p>
        </p:txBody>
      </p:sp>
    </p:spTree>
    <p:extLst>
      <p:ext uri="{BB962C8B-B14F-4D97-AF65-F5344CB8AC3E}">
        <p14:creationId xmlns:p14="http://schemas.microsoft.com/office/powerpoint/2010/main" val="693909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noAutofit/>
          </a:bodyPr>
          <a:lstStyle/>
          <a:p>
            <a:r>
              <a:rPr lang="en-US" sz="3100">
                <a:cs typeface="Arial"/>
              </a:rPr>
              <a:t>Temperature and magnetic field scaling of the muon signal in  Pt(60)/Nb(96)</a:t>
            </a:r>
            <a:endParaRPr lang="en-US" sz="3100"/>
          </a:p>
        </p:txBody>
      </p:sp>
      <p:sp>
        <p:nvSpPr>
          <p:cNvPr id="6" name="Rectangle 5">
            <a:extLst>
              <a:ext uri="{FF2B5EF4-FFF2-40B4-BE49-F238E27FC236}">
                <a16:creationId xmlns:a16="http://schemas.microsoft.com/office/drawing/2014/main" id="{A89F929F-03B6-1F3A-DC21-6DE4D649787F}"/>
              </a:ext>
            </a:extLst>
          </p:cNvPr>
          <p:cNvSpPr/>
          <p:nvPr/>
        </p:nvSpPr>
        <p:spPr>
          <a:xfrm>
            <a:off x="93056" y="570653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ACF6D8A-8876-49BF-EF76-1DEF5AC2B2D9}"/>
              </a:ext>
            </a:extLst>
          </p:cNvPr>
          <p:cNvGrpSpPr/>
          <p:nvPr/>
        </p:nvGrpSpPr>
        <p:grpSpPr>
          <a:xfrm>
            <a:off x="2186129" y="1716266"/>
            <a:ext cx="3812484" cy="2543578"/>
            <a:chOff x="899649" y="2660899"/>
            <a:chExt cx="3831070" cy="2590165"/>
          </a:xfrm>
        </p:grpSpPr>
        <p:pic>
          <p:nvPicPr>
            <p:cNvPr id="3" name="Picture 2" descr="A screenshot of a computer&#10;&#10;Description automatically generated">
              <a:extLst>
                <a:ext uri="{FF2B5EF4-FFF2-40B4-BE49-F238E27FC236}">
                  <a16:creationId xmlns:a16="http://schemas.microsoft.com/office/drawing/2014/main" id="{835445AB-2A73-C678-C528-6ABC0CF7F9FE}"/>
                </a:ext>
              </a:extLst>
            </p:cNvPr>
            <p:cNvPicPr>
              <a:picLocks noChangeAspect="1"/>
            </p:cNvPicPr>
            <p:nvPr/>
          </p:nvPicPr>
          <p:blipFill rotWithShape="1">
            <a:blip r:embed="rId2"/>
            <a:srcRect l="42506" t="54474" r="33661" b="20344"/>
            <a:stretch/>
          </p:blipFill>
          <p:spPr>
            <a:xfrm>
              <a:off x="899649" y="2660899"/>
              <a:ext cx="3831070" cy="2590165"/>
            </a:xfrm>
            <a:prstGeom prst="rect">
              <a:avLst/>
            </a:prstGeom>
          </p:spPr>
        </p:pic>
        <p:sp>
          <p:nvSpPr>
            <p:cNvPr id="5" name="Rectangle 4">
              <a:extLst>
                <a:ext uri="{FF2B5EF4-FFF2-40B4-BE49-F238E27FC236}">
                  <a16:creationId xmlns:a16="http://schemas.microsoft.com/office/drawing/2014/main" id="{9FB830E9-7394-A6E6-E34E-0A56E5BA08FF}"/>
                </a:ext>
              </a:extLst>
            </p:cNvPr>
            <p:cNvSpPr/>
            <p:nvPr/>
          </p:nvSpPr>
          <p:spPr>
            <a:xfrm>
              <a:off x="4113135" y="3686526"/>
              <a:ext cx="424727" cy="618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93727E4-802F-BA1D-05F6-BC8554DD1824}"/>
              </a:ext>
            </a:extLst>
          </p:cNvPr>
          <p:cNvGrpSpPr/>
          <p:nvPr/>
        </p:nvGrpSpPr>
        <p:grpSpPr>
          <a:xfrm>
            <a:off x="7850823" y="904973"/>
            <a:ext cx="3084072" cy="2077161"/>
            <a:chOff x="5518112" y="1166159"/>
            <a:chExt cx="3459992" cy="2260041"/>
          </a:xfrm>
        </p:grpSpPr>
        <p:pic>
          <p:nvPicPr>
            <p:cNvPr id="7" name="Picture 6" descr="A screenshot of a computer&#10;&#10;Description automatically generated">
              <a:extLst>
                <a:ext uri="{FF2B5EF4-FFF2-40B4-BE49-F238E27FC236}">
                  <a16:creationId xmlns:a16="http://schemas.microsoft.com/office/drawing/2014/main" id="{3E97F06A-96BF-6860-EDB2-1DC82703E38D}"/>
                </a:ext>
              </a:extLst>
            </p:cNvPr>
            <p:cNvPicPr>
              <a:picLocks noChangeAspect="1"/>
            </p:cNvPicPr>
            <p:nvPr/>
          </p:nvPicPr>
          <p:blipFill rotWithShape="1">
            <a:blip r:embed="rId2"/>
            <a:srcRect l="66164" t="29527" r="8356" b="44799"/>
            <a:stretch/>
          </p:blipFill>
          <p:spPr>
            <a:xfrm>
              <a:off x="5518112" y="1166159"/>
              <a:ext cx="3459992" cy="2260041"/>
            </a:xfrm>
            <a:prstGeom prst="rect">
              <a:avLst/>
            </a:prstGeom>
            <a:ln w="28575">
              <a:solidFill>
                <a:srgbClr val="003088"/>
              </a:solidFill>
            </a:ln>
          </p:spPr>
        </p:pic>
        <p:sp>
          <p:nvSpPr>
            <p:cNvPr id="9" name="Rectangle 8">
              <a:extLst>
                <a:ext uri="{FF2B5EF4-FFF2-40B4-BE49-F238E27FC236}">
                  <a16:creationId xmlns:a16="http://schemas.microsoft.com/office/drawing/2014/main" id="{B618624F-4CC2-14AF-9D76-B3458EAE458B}"/>
                </a:ext>
              </a:extLst>
            </p:cNvPr>
            <p:cNvSpPr/>
            <p:nvPr/>
          </p:nvSpPr>
          <p:spPr>
            <a:xfrm>
              <a:off x="8160356" y="2075254"/>
              <a:ext cx="424727" cy="618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screenshot of a computer&#10;&#10;Description automatically generated">
            <a:extLst>
              <a:ext uri="{FF2B5EF4-FFF2-40B4-BE49-F238E27FC236}">
                <a16:creationId xmlns:a16="http://schemas.microsoft.com/office/drawing/2014/main" id="{2A6C87FE-524E-21B9-567E-452CCDE05DD1}"/>
              </a:ext>
            </a:extLst>
          </p:cNvPr>
          <p:cNvPicPr>
            <a:picLocks noChangeAspect="1"/>
          </p:cNvPicPr>
          <p:nvPr/>
        </p:nvPicPr>
        <p:blipFill rotWithShape="1">
          <a:blip r:embed="rId2"/>
          <a:srcRect l="66438" t="54762" r="8356" b="20397"/>
          <a:stretch/>
        </p:blipFill>
        <p:spPr>
          <a:xfrm>
            <a:off x="2524382" y="4249494"/>
            <a:ext cx="3573079" cy="2340810"/>
          </a:xfrm>
          <a:prstGeom prst="rect">
            <a:avLst/>
          </a:prstGeom>
        </p:spPr>
      </p:pic>
      <p:sp>
        <p:nvSpPr>
          <p:cNvPr id="13" name="Arrow: Right 12">
            <a:extLst>
              <a:ext uri="{FF2B5EF4-FFF2-40B4-BE49-F238E27FC236}">
                <a16:creationId xmlns:a16="http://schemas.microsoft.com/office/drawing/2014/main" id="{2347FF94-7E0B-6E5A-FCBF-B5E363D27E07}"/>
              </a:ext>
            </a:extLst>
          </p:cNvPr>
          <p:cNvSpPr/>
          <p:nvPr/>
        </p:nvSpPr>
        <p:spPr>
          <a:xfrm rot="20280000">
            <a:off x="6111453" y="1753297"/>
            <a:ext cx="1612342" cy="391160"/>
          </a:xfrm>
          <a:prstGeom prst="rightArrow">
            <a:avLst/>
          </a:prstGeom>
          <a:solidFill>
            <a:schemeClr val="bg1"/>
          </a:solidFill>
          <a:ln w="57150">
            <a:solidFill>
              <a:srgbClr val="0030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extBox 3">
            <a:extLst>
              <a:ext uri="{FF2B5EF4-FFF2-40B4-BE49-F238E27FC236}">
                <a16:creationId xmlns:a16="http://schemas.microsoft.com/office/drawing/2014/main" id="{18FA39FD-C23E-B044-700C-C1F6ED93C3D1}"/>
              </a:ext>
            </a:extLst>
          </p:cNvPr>
          <p:cNvSpPr txBox="1"/>
          <p:nvPr/>
        </p:nvSpPr>
        <p:spPr>
          <a:xfrm>
            <a:off x="268497" y="2322864"/>
            <a:ext cx="2108679"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ea typeface="Roboto"/>
                <a:cs typeface="Roboto"/>
              </a:rPr>
              <a:t>Temperature</a:t>
            </a:r>
            <a:endParaRPr lang="en-US"/>
          </a:p>
        </p:txBody>
      </p:sp>
      <p:sp>
        <p:nvSpPr>
          <p:cNvPr id="11" name="TextBox 3">
            <a:extLst>
              <a:ext uri="{FF2B5EF4-FFF2-40B4-BE49-F238E27FC236}">
                <a16:creationId xmlns:a16="http://schemas.microsoft.com/office/drawing/2014/main" id="{8C8ED204-BB8D-D77C-D0E6-05DF4177890F}"/>
              </a:ext>
            </a:extLst>
          </p:cNvPr>
          <p:cNvSpPr txBox="1"/>
          <p:nvPr/>
        </p:nvSpPr>
        <p:spPr>
          <a:xfrm>
            <a:off x="590395" y="4969668"/>
            <a:ext cx="1606875"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ea typeface="Roboto"/>
                <a:cs typeface="Roboto"/>
              </a:rPr>
              <a:t>Magnetic field</a:t>
            </a:r>
            <a:endParaRPr lang="en-US"/>
          </a:p>
        </p:txBody>
      </p:sp>
      <p:sp>
        <p:nvSpPr>
          <p:cNvPr id="16" name="Rectangle 15">
            <a:extLst>
              <a:ext uri="{FF2B5EF4-FFF2-40B4-BE49-F238E27FC236}">
                <a16:creationId xmlns:a16="http://schemas.microsoft.com/office/drawing/2014/main" id="{1B27F8DA-57B5-BD6A-DB1E-09EB2FC3BC7A}"/>
              </a:ext>
            </a:extLst>
          </p:cNvPr>
          <p:cNvSpPr>
            <a:spLocks noChangeArrowheads="1"/>
          </p:cNvSpPr>
          <p:nvPr/>
        </p:nvSpPr>
        <p:spPr bwMode="auto">
          <a:xfrm>
            <a:off x="6662763" y="3820565"/>
            <a:ext cx="4421354" cy="2308324"/>
          </a:xfrm>
          <a:prstGeom prst="rect">
            <a:avLst/>
          </a:prstGeom>
          <a:noFill/>
          <a:ln w="28575">
            <a:solidFill>
              <a:srgbClr val="003088"/>
            </a:solidFill>
          </a:ln>
          <a:effectLst/>
          <a:extLst>
            <a:ext uri="{909E8E84-426E-40dd-AFC4-6F175D3DCCD1}">
              <a14:hiddenFill xmlns:lc="http://schemas.openxmlformats.org/drawingml/2006/lockedCanvas" xmlns:a14="http://schemas.microsoft.com/office/drawing/2010/main" xmlns="">
                <a:solidFill>
                  <a:srgbClr val="1508CC"/>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Courier New"/>
              <a:buChar char="o"/>
              <a:defRPr/>
            </a:pPr>
            <a:endParaRPr lang="en-US">
              <a:solidFill>
                <a:srgbClr val="000000"/>
              </a:solidFill>
              <a:ea typeface="Roboto"/>
              <a:cs typeface="Roboto"/>
            </a:endParaRPr>
          </a:p>
          <a:p>
            <a:pPr marL="285750" indent="-285750">
              <a:buFont typeface="Courier New"/>
              <a:buChar char="o"/>
              <a:defRPr/>
            </a:pPr>
            <a:r>
              <a:rPr lang="en-US" err="1">
                <a:solidFill>
                  <a:srgbClr val="003088"/>
                </a:solidFill>
                <a:ea typeface="Roboto"/>
                <a:cs typeface="Roboto"/>
              </a:rPr>
              <a:t>Quasiclassical</a:t>
            </a:r>
            <a:r>
              <a:rPr lang="en-US">
                <a:solidFill>
                  <a:srgbClr val="003088"/>
                </a:solidFill>
                <a:ea typeface="Roboto"/>
                <a:cs typeface="Roboto"/>
              </a:rPr>
              <a:t> theory would predict a linear temperature dependence </a:t>
            </a:r>
            <a:br>
              <a:rPr lang="en-US">
                <a:solidFill>
                  <a:srgbClr val="003088"/>
                </a:solidFill>
                <a:ea typeface="Roboto"/>
                <a:cs typeface="Roboto"/>
              </a:rPr>
            </a:br>
            <a:r>
              <a:rPr lang="en-US">
                <a:solidFill>
                  <a:srgbClr val="003088"/>
                </a:solidFill>
                <a:ea typeface="Roboto"/>
                <a:cs typeface="Roboto"/>
              </a:rPr>
              <a:t>-&gt; not what we observe.</a:t>
            </a:r>
          </a:p>
          <a:p>
            <a:pPr>
              <a:defRPr/>
            </a:pPr>
            <a:endParaRPr lang="en-US">
              <a:solidFill>
                <a:srgbClr val="003088"/>
              </a:solidFill>
              <a:ea typeface="Roboto"/>
              <a:cs typeface="Roboto"/>
            </a:endParaRPr>
          </a:p>
          <a:p>
            <a:pPr marL="285750" indent="-285750">
              <a:buFont typeface="Courier New"/>
              <a:buChar char="o"/>
              <a:defRPr/>
            </a:pPr>
            <a:r>
              <a:rPr lang="en-US">
                <a:solidFill>
                  <a:srgbClr val="003088"/>
                </a:solidFill>
                <a:ea typeface="Roboto"/>
                <a:cs typeface="Roboto"/>
              </a:rPr>
              <a:t>Meissner screening is linear with field </a:t>
            </a:r>
            <a:br>
              <a:rPr lang="en-US">
                <a:solidFill>
                  <a:srgbClr val="003088"/>
                </a:solidFill>
                <a:ea typeface="Roboto"/>
                <a:cs typeface="Roboto"/>
              </a:rPr>
            </a:br>
            <a:r>
              <a:rPr lang="en-US">
                <a:solidFill>
                  <a:srgbClr val="003088"/>
                </a:solidFill>
                <a:ea typeface="Roboto"/>
                <a:cs typeface="Roboto"/>
              </a:rPr>
              <a:t>-&gt; not what we observe.</a:t>
            </a:r>
          </a:p>
          <a:p>
            <a:pPr marL="285750" indent="-285750">
              <a:buFont typeface="Courier New"/>
              <a:buChar char="o"/>
              <a:defRPr/>
            </a:pPr>
            <a:endParaRPr lang="en-US">
              <a:solidFill>
                <a:srgbClr val="003088"/>
              </a:solidFill>
              <a:ea typeface="Roboto"/>
              <a:cs typeface="Roboto"/>
            </a:endParaRPr>
          </a:p>
        </p:txBody>
      </p:sp>
    </p:spTree>
    <p:extLst>
      <p:ext uri="{BB962C8B-B14F-4D97-AF65-F5344CB8AC3E}">
        <p14:creationId xmlns:p14="http://schemas.microsoft.com/office/powerpoint/2010/main" val="499612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lstStyle/>
          <a:p>
            <a:r>
              <a:rPr lang="en-US">
                <a:cs typeface="Arial"/>
              </a:rPr>
              <a:t>The need to include spin-orbit to describe the data</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798CAA7-21A1-49CE-F805-EA33B2F7126D}"/>
              </a:ext>
            </a:extLst>
          </p:cNvPr>
          <p:cNvGrpSpPr/>
          <p:nvPr/>
        </p:nvGrpSpPr>
        <p:grpSpPr>
          <a:xfrm>
            <a:off x="702528" y="1505415"/>
            <a:ext cx="4594855" cy="3842875"/>
            <a:chOff x="423747" y="1505415"/>
            <a:chExt cx="4594855" cy="3842875"/>
          </a:xfrm>
        </p:grpSpPr>
        <p:pic>
          <p:nvPicPr>
            <p:cNvPr id="3" name="Picture 2" descr="A screenshot of a computer&#10;&#10;Description automatically generated">
              <a:extLst>
                <a:ext uri="{FF2B5EF4-FFF2-40B4-BE49-F238E27FC236}">
                  <a16:creationId xmlns:a16="http://schemas.microsoft.com/office/drawing/2014/main" id="{1AB4607D-DE52-031E-8519-F88199F1A6D7}"/>
                </a:ext>
              </a:extLst>
            </p:cNvPr>
            <p:cNvPicPr>
              <a:picLocks noChangeAspect="1"/>
            </p:cNvPicPr>
            <p:nvPr/>
          </p:nvPicPr>
          <p:blipFill rotWithShape="1">
            <a:blip r:embed="rId2"/>
            <a:srcRect l="29949" t="38409" r="34228" b="14659"/>
            <a:stretch/>
          </p:blipFill>
          <p:spPr>
            <a:xfrm>
              <a:off x="423747" y="1505415"/>
              <a:ext cx="4594855" cy="3842875"/>
            </a:xfrm>
            <a:prstGeom prst="rect">
              <a:avLst/>
            </a:prstGeom>
          </p:spPr>
        </p:pic>
        <p:sp>
          <p:nvSpPr>
            <p:cNvPr id="5" name="Rectangle 4">
              <a:extLst>
                <a:ext uri="{FF2B5EF4-FFF2-40B4-BE49-F238E27FC236}">
                  <a16:creationId xmlns:a16="http://schemas.microsoft.com/office/drawing/2014/main" id="{6772A837-0F1F-6535-5320-EF9534FFBB63}"/>
                </a:ext>
              </a:extLst>
            </p:cNvPr>
            <p:cNvSpPr/>
            <p:nvPr/>
          </p:nvSpPr>
          <p:spPr>
            <a:xfrm>
              <a:off x="1492339" y="1764621"/>
              <a:ext cx="381000" cy="529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042AEAAD-E4E5-3F7A-CD6A-3FE3CF6F7C5A}"/>
              </a:ext>
            </a:extLst>
          </p:cNvPr>
          <p:cNvGrpSpPr/>
          <p:nvPr/>
        </p:nvGrpSpPr>
        <p:grpSpPr>
          <a:xfrm>
            <a:off x="7681332" y="1505414"/>
            <a:ext cx="2937019" cy="3842833"/>
            <a:chOff x="7681332" y="1765609"/>
            <a:chExt cx="2751165" cy="3833541"/>
          </a:xfrm>
        </p:grpSpPr>
        <p:pic>
          <p:nvPicPr>
            <p:cNvPr id="4" name="Picture 3" descr="A screenshot of a computer&#10;&#10;Description automatically generated">
              <a:extLst>
                <a:ext uri="{FF2B5EF4-FFF2-40B4-BE49-F238E27FC236}">
                  <a16:creationId xmlns:a16="http://schemas.microsoft.com/office/drawing/2014/main" id="{D5645946-D493-661F-39AE-4622937FC06C}"/>
                </a:ext>
              </a:extLst>
            </p:cNvPr>
            <p:cNvPicPr>
              <a:picLocks noChangeAspect="1"/>
            </p:cNvPicPr>
            <p:nvPr/>
          </p:nvPicPr>
          <p:blipFill rotWithShape="1">
            <a:blip r:embed="rId2"/>
            <a:srcRect l="65725" t="38295" r="12826" b="14886"/>
            <a:stretch/>
          </p:blipFill>
          <p:spPr>
            <a:xfrm>
              <a:off x="7681332" y="1765609"/>
              <a:ext cx="2751165" cy="3833541"/>
            </a:xfrm>
            <a:prstGeom prst="rect">
              <a:avLst/>
            </a:prstGeom>
          </p:spPr>
        </p:pic>
        <p:sp>
          <p:nvSpPr>
            <p:cNvPr id="7" name="Rectangle 6">
              <a:extLst>
                <a:ext uri="{FF2B5EF4-FFF2-40B4-BE49-F238E27FC236}">
                  <a16:creationId xmlns:a16="http://schemas.microsoft.com/office/drawing/2014/main" id="{17FA4848-0B3C-F589-CD62-F1774CCD7413}"/>
                </a:ext>
              </a:extLst>
            </p:cNvPr>
            <p:cNvSpPr/>
            <p:nvPr/>
          </p:nvSpPr>
          <p:spPr>
            <a:xfrm>
              <a:off x="8480437" y="2034109"/>
              <a:ext cx="381000" cy="529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Arrow: Right 9">
            <a:extLst>
              <a:ext uri="{FF2B5EF4-FFF2-40B4-BE49-F238E27FC236}">
                <a16:creationId xmlns:a16="http://schemas.microsoft.com/office/drawing/2014/main" id="{3C5A80AF-E7A4-05CD-7BB2-93A3AA724908}"/>
              </a:ext>
            </a:extLst>
          </p:cNvPr>
          <p:cNvSpPr/>
          <p:nvPr/>
        </p:nvSpPr>
        <p:spPr>
          <a:xfrm>
            <a:off x="5557834" y="2890073"/>
            <a:ext cx="1774902" cy="381000"/>
          </a:xfrm>
          <a:prstGeom prst="rightArrow">
            <a:avLst/>
          </a:prstGeom>
          <a:solidFill>
            <a:schemeClr val="bg1"/>
          </a:solidFill>
          <a:ln w="57150">
            <a:solidFill>
              <a:srgbClr val="0030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3">
            <a:extLst>
              <a:ext uri="{FF2B5EF4-FFF2-40B4-BE49-F238E27FC236}">
                <a16:creationId xmlns:a16="http://schemas.microsoft.com/office/drawing/2014/main" id="{8C8ED204-BB8D-D77C-D0E6-05DF4177890F}"/>
              </a:ext>
            </a:extLst>
          </p:cNvPr>
          <p:cNvSpPr txBox="1"/>
          <p:nvPr/>
        </p:nvSpPr>
        <p:spPr>
          <a:xfrm>
            <a:off x="5645615" y="2237619"/>
            <a:ext cx="160687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ea typeface="Roboto"/>
                <a:cs typeface="Roboto"/>
              </a:rPr>
              <a:t>difference</a:t>
            </a:r>
          </a:p>
        </p:txBody>
      </p:sp>
      <p:cxnSp>
        <p:nvCxnSpPr>
          <p:cNvPr id="13" name="Straight Arrow Connector 12">
            <a:extLst>
              <a:ext uri="{FF2B5EF4-FFF2-40B4-BE49-F238E27FC236}">
                <a16:creationId xmlns:a16="http://schemas.microsoft.com/office/drawing/2014/main" id="{EFE4148C-22E1-7187-88DA-D04489973ED5}"/>
              </a:ext>
            </a:extLst>
          </p:cNvPr>
          <p:cNvCxnSpPr/>
          <p:nvPr/>
        </p:nvCxnSpPr>
        <p:spPr>
          <a:xfrm>
            <a:off x="3659457" y="1717289"/>
            <a:ext cx="22304" cy="2745057"/>
          </a:xfrm>
          <a:prstGeom prst="straightConnector1">
            <a:avLst/>
          </a:prstGeom>
          <a:ln w="28575">
            <a:solidFill>
              <a:srgbClr val="003088"/>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4C1A3FB-041A-A592-0FB4-ADD848024BDD}"/>
              </a:ext>
            </a:extLst>
          </p:cNvPr>
          <p:cNvCxnSpPr>
            <a:cxnSpLocks/>
          </p:cNvCxnSpPr>
          <p:nvPr/>
        </p:nvCxnSpPr>
        <p:spPr>
          <a:xfrm>
            <a:off x="9495262" y="1717289"/>
            <a:ext cx="22304" cy="2745057"/>
          </a:xfrm>
          <a:prstGeom prst="straightConnector1">
            <a:avLst/>
          </a:prstGeom>
          <a:ln w="28575">
            <a:solidFill>
              <a:srgbClr val="003088"/>
            </a:solidFill>
            <a:prstDash val="dash"/>
          </a:ln>
        </p:spPr>
        <p:style>
          <a:lnRef idx="1">
            <a:schemeClr val="accent1"/>
          </a:lnRef>
          <a:fillRef idx="0">
            <a:schemeClr val="accent1"/>
          </a:fillRef>
          <a:effectRef idx="0">
            <a:schemeClr val="accent1"/>
          </a:effectRef>
          <a:fontRef idx="minor">
            <a:schemeClr val="tx1"/>
          </a:fontRef>
        </p:style>
      </p:cxnSp>
      <p:sp>
        <p:nvSpPr>
          <p:cNvPr id="16" name="TextBox 3">
            <a:extLst>
              <a:ext uri="{FF2B5EF4-FFF2-40B4-BE49-F238E27FC236}">
                <a16:creationId xmlns:a16="http://schemas.microsoft.com/office/drawing/2014/main" id="{48EA1614-D92E-E3F0-5CD0-2DAC5E5334A5}"/>
              </a:ext>
            </a:extLst>
          </p:cNvPr>
          <p:cNvSpPr txBox="1"/>
          <p:nvPr/>
        </p:nvSpPr>
        <p:spPr>
          <a:xfrm>
            <a:off x="8963103" y="1345521"/>
            <a:ext cx="160687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Roboto"/>
                <a:cs typeface="Roboto"/>
              </a:rPr>
              <a:t>interface</a:t>
            </a:r>
          </a:p>
        </p:txBody>
      </p:sp>
      <p:sp>
        <p:nvSpPr>
          <p:cNvPr id="17" name="TextBox 3">
            <a:extLst>
              <a:ext uri="{FF2B5EF4-FFF2-40B4-BE49-F238E27FC236}">
                <a16:creationId xmlns:a16="http://schemas.microsoft.com/office/drawing/2014/main" id="{419CD15E-353C-E3B9-731E-AD0E10910E2A}"/>
              </a:ext>
            </a:extLst>
          </p:cNvPr>
          <p:cNvSpPr txBox="1"/>
          <p:nvPr/>
        </p:nvSpPr>
        <p:spPr>
          <a:xfrm>
            <a:off x="3145883" y="1317643"/>
            <a:ext cx="160687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Roboto"/>
                <a:cs typeface="Roboto"/>
              </a:rPr>
              <a:t>interface</a:t>
            </a:r>
          </a:p>
        </p:txBody>
      </p:sp>
      <p:sp>
        <p:nvSpPr>
          <p:cNvPr id="11" name="TextBox 3">
            <a:extLst>
              <a:ext uri="{FF2B5EF4-FFF2-40B4-BE49-F238E27FC236}">
                <a16:creationId xmlns:a16="http://schemas.microsoft.com/office/drawing/2014/main" id="{C126D4B9-3172-6C5C-C008-45446ADB4399}"/>
              </a:ext>
            </a:extLst>
          </p:cNvPr>
          <p:cNvSpPr txBox="1"/>
          <p:nvPr/>
        </p:nvSpPr>
        <p:spPr>
          <a:xfrm>
            <a:off x="2579029" y="5471473"/>
            <a:ext cx="7321876" cy="830997"/>
          </a:xfrm>
          <a:prstGeom prst="rect">
            <a:avLst/>
          </a:prstGeom>
          <a:noFill/>
          <a:ln w="28575">
            <a:solidFill>
              <a:srgbClr val="003088"/>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3088"/>
                </a:solidFill>
                <a:ea typeface="Roboto"/>
                <a:cs typeface="Roboto"/>
              </a:rPr>
              <a:t>Pre-existing theory unable to describe the interface contribution or T and B dependence of the signal.</a:t>
            </a:r>
          </a:p>
        </p:txBody>
      </p:sp>
    </p:spTree>
    <p:extLst>
      <p:ext uri="{BB962C8B-B14F-4D97-AF65-F5344CB8AC3E}">
        <p14:creationId xmlns:p14="http://schemas.microsoft.com/office/powerpoint/2010/main" val="1375378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lstStyle/>
          <a:p>
            <a:r>
              <a:rPr lang="en-US" dirty="0">
                <a:cs typeface="Arial"/>
              </a:rPr>
              <a:t>Adding spin-orbit coupling to the calculation</a:t>
            </a:r>
            <a:endParaRPr lang="en-US" dirty="0"/>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E390117-C3DA-DE3A-E1FB-EAE916F3266F}"/>
              </a:ext>
            </a:extLst>
          </p:cNvPr>
          <p:cNvGrpSpPr/>
          <p:nvPr/>
        </p:nvGrpSpPr>
        <p:grpSpPr>
          <a:xfrm>
            <a:off x="7311602" y="2310042"/>
            <a:ext cx="3559581" cy="2556920"/>
            <a:chOff x="955405" y="3348439"/>
            <a:chExt cx="3606046" cy="2556918"/>
          </a:xfrm>
        </p:grpSpPr>
        <p:pic>
          <p:nvPicPr>
            <p:cNvPr id="4" name="Picture 3" descr="A screenshot of a computer&#10;&#10;Description automatically generated">
              <a:extLst>
                <a:ext uri="{FF2B5EF4-FFF2-40B4-BE49-F238E27FC236}">
                  <a16:creationId xmlns:a16="http://schemas.microsoft.com/office/drawing/2014/main" id="{0C15C815-1328-788A-666C-A892A42B88D0}"/>
                </a:ext>
              </a:extLst>
            </p:cNvPr>
            <p:cNvPicPr>
              <a:picLocks noChangeAspect="1"/>
            </p:cNvPicPr>
            <p:nvPr/>
          </p:nvPicPr>
          <p:blipFill rotWithShape="1">
            <a:blip r:embed="rId2"/>
            <a:srcRect l="42454" t="29412" r="33742" b="44915"/>
            <a:stretch/>
          </p:blipFill>
          <p:spPr>
            <a:xfrm>
              <a:off x="955405" y="3348439"/>
              <a:ext cx="3606046" cy="2556918"/>
            </a:xfrm>
            <a:prstGeom prst="rect">
              <a:avLst/>
            </a:prstGeom>
          </p:spPr>
        </p:pic>
        <p:sp>
          <p:nvSpPr>
            <p:cNvPr id="5" name="Rectangle 4">
              <a:extLst>
                <a:ext uri="{FF2B5EF4-FFF2-40B4-BE49-F238E27FC236}">
                  <a16:creationId xmlns:a16="http://schemas.microsoft.com/office/drawing/2014/main" id="{0A9F5715-C4CA-C40E-6456-CE27D5EECB45}"/>
                </a:ext>
              </a:extLst>
            </p:cNvPr>
            <p:cNvSpPr/>
            <p:nvPr/>
          </p:nvSpPr>
          <p:spPr>
            <a:xfrm>
              <a:off x="3972547" y="4433990"/>
              <a:ext cx="424727" cy="618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261847C-C47F-C573-83B4-13076D997D66}"/>
              </a:ext>
            </a:extLst>
          </p:cNvPr>
          <p:cNvGrpSpPr/>
          <p:nvPr/>
        </p:nvGrpSpPr>
        <p:grpSpPr>
          <a:xfrm>
            <a:off x="4540405" y="2175175"/>
            <a:ext cx="2454954" cy="2825401"/>
            <a:chOff x="4205869" y="1470722"/>
            <a:chExt cx="2454954" cy="2825401"/>
          </a:xfrm>
        </p:grpSpPr>
        <p:pic>
          <p:nvPicPr>
            <p:cNvPr id="8" name="Picture 7" descr="A screenshot of a computer&#10;&#10;Description automatically generated">
              <a:extLst>
                <a:ext uri="{FF2B5EF4-FFF2-40B4-BE49-F238E27FC236}">
                  <a16:creationId xmlns:a16="http://schemas.microsoft.com/office/drawing/2014/main" id="{34DCB4B7-DC0D-F4D6-0CE9-6830C231A8E1}"/>
                </a:ext>
              </a:extLst>
            </p:cNvPr>
            <p:cNvPicPr>
              <a:picLocks noChangeAspect="1"/>
            </p:cNvPicPr>
            <p:nvPr/>
          </p:nvPicPr>
          <p:blipFill rotWithShape="1">
            <a:blip r:embed="rId3"/>
            <a:srcRect l="64237" t="34600" r="13390" b="24201"/>
            <a:stretch/>
          </p:blipFill>
          <p:spPr>
            <a:xfrm>
              <a:off x="4205869" y="1470722"/>
              <a:ext cx="2454954" cy="2825401"/>
            </a:xfrm>
            <a:prstGeom prst="rect">
              <a:avLst/>
            </a:prstGeom>
          </p:spPr>
        </p:pic>
        <p:sp>
          <p:nvSpPr>
            <p:cNvPr id="13" name="Rectangle 12">
              <a:extLst>
                <a:ext uri="{FF2B5EF4-FFF2-40B4-BE49-F238E27FC236}">
                  <a16:creationId xmlns:a16="http://schemas.microsoft.com/office/drawing/2014/main" id="{BABC498E-9DF3-A132-3091-61DFBD81F80C}"/>
                </a:ext>
              </a:extLst>
            </p:cNvPr>
            <p:cNvSpPr/>
            <p:nvPr/>
          </p:nvSpPr>
          <p:spPr>
            <a:xfrm>
              <a:off x="4939996" y="1686272"/>
              <a:ext cx="241609" cy="3159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40955F15-791B-0DF5-5C45-A2B040E9859E}"/>
              </a:ext>
            </a:extLst>
          </p:cNvPr>
          <p:cNvGrpSpPr/>
          <p:nvPr/>
        </p:nvGrpSpPr>
        <p:grpSpPr>
          <a:xfrm>
            <a:off x="265771" y="2219225"/>
            <a:ext cx="3719617" cy="2780921"/>
            <a:chOff x="265771" y="3577750"/>
            <a:chExt cx="3719617" cy="2780921"/>
          </a:xfrm>
        </p:grpSpPr>
        <p:pic>
          <p:nvPicPr>
            <p:cNvPr id="14" name="Picture 13" descr="A screenshot of a computer&#10;&#10;Description automatically generated">
              <a:extLst>
                <a:ext uri="{FF2B5EF4-FFF2-40B4-BE49-F238E27FC236}">
                  <a16:creationId xmlns:a16="http://schemas.microsoft.com/office/drawing/2014/main" id="{AEC87A55-7576-DEB2-34C1-B7EC1AEBD35D}"/>
                </a:ext>
              </a:extLst>
            </p:cNvPr>
            <p:cNvPicPr>
              <a:picLocks noChangeAspect="1"/>
            </p:cNvPicPr>
            <p:nvPr/>
          </p:nvPicPr>
          <p:blipFill rotWithShape="1">
            <a:blip r:embed="rId3"/>
            <a:srcRect l="29915" t="34653" r="36186" b="24797"/>
            <a:stretch/>
          </p:blipFill>
          <p:spPr>
            <a:xfrm>
              <a:off x="265771" y="3577750"/>
              <a:ext cx="3719617" cy="2780921"/>
            </a:xfrm>
            <a:prstGeom prst="rect">
              <a:avLst/>
            </a:prstGeom>
          </p:spPr>
        </p:pic>
        <p:sp>
          <p:nvSpPr>
            <p:cNvPr id="15" name="Rectangle 14">
              <a:extLst>
                <a:ext uri="{FF2B5EF4-FFF2-40B4-BE49-F238E27FC236}">
                  <a16:creationId xmlns:a16="http://schemas.microsoft.com/office/drawing/2014/main" id="{16B67F68-B005-CD6D-E91A-C0A741667CE5}"/>
                </a:ext>
              </a:extLst>
            </p:cNvPr>
            <p:cNvSpPr/>
            <p:nvPr/>
          </p:nvSpPr>
          <p:spPr>
            <a:xfrm>
              <a:off x="1150072" y="3791010"/>
              <a:ext cx="408878" cy="5389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0" name="Arrow: Curved Up 19">
            <a:extLst>
              <a:ext uri="{FF2B5EF4-FFF2-40B4-BE49-F238E27FC236}">
                <a16:creationId xmlns:a16="http://schemas.microsoft.com/office/drawing/2014/main" id="{2A9EECE0-FEB5-1564-6EFF-431719D96EBB}"/>
              </a:ext>
            </a:extLst>
          </p:cNvPr>
          <p:cNvSpPr/>
          <p:nvPr/>
        </p:nvSpPr>
        <p:spPr>
          <a:xfrm>
            <a:off x="3415343" y="4706724"/>
            <a:ext cx="2100144" cy="75270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3">
            <a:extLst>
              <a:ext uri="{FF2B5EF4-FFF2-40B4-BE49-F238E27FC236}">
                <a16:creationId xmlns:a16="http://schemas.microsoft.com/office/drawing/2014/main" id="{0243FEC1-E855-B868-48FC-15746A2BF690}"/>
              </a:ext>
            </a:extLst>
          </p:cNvPr>
          <p:cNvSpPr txBox="1"/>
          <p:nvPr/>
        </p:nvSpPr>
        <p:spPr>
          <a:xfrm>
            <a:off x="3091669" y="5599924"/>
            <a:ext cx="3112290"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3088"/>
                </a:solidFill>
                <a:ea typeface="Roboto"/>
                <a:cs typeface="Roboto"/>
              </a:rPr>
              <a:t>Convolute with muon stopping profile</a:t>
            </a:r>
          </a:p>
        </p:txBody>
      </p:sp>
      <p:sp>
        <p:nvSpPr>
          <p:cNvPr id="7" name="TextBox 3">
            <a:extLst>
              <a:ext uri="{FF2B5EF4-FFF2-40B4-BE49-F238E27FC236}">
                <a16:creationId xmlns:a16="http://schemas.microsoft.com/office/drawing/2014/main" id="{EA7FFAA3-F924-C625-5F40-D37D1352A6DC}"/>
              </a:ext>
            </a:extLst>
          </p:cNvPr>
          <p:cNvSpPr txBox="1"/>
          <p:nvPr/>
        </p:nvSpPr>
        <p:spPr>
          <a:xfrm>
            <a:off x="386958" y="996800"/>
            <a:ext cx="10016755" cy="1015663"/>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3088"/>
                </a:solidFill>
                <a:ea typeface="Roboto"/>
                <a:cs typeface="Roboto"/>
              </a:rPr>
              <a:t>A paramagnetic contribution can appear at the interface due to triplet pairs generated by Meissner currents in the presence of S-O coupling (although this doesn’t capture the unusual temperature dependence).</a:t>
            </a:r>
            <a:r>
              <a:rPr lang="en-US" sz="2000" dirty="0">
                <a:solidFill>
                  <a:srgbClr val="003088"/>
                </a:solidFill>
                <a:ea typeface="Roboto"/>
                <a:cs typeface="Roboto"/>
              </a:rPr>
              <a:t> </a:t>
            </a:r>
          </a:p>
        </p:txBody>
      </p:sp>
      <p:sp>
        <p:nvSpPr>
          <p:cNvPr id="9" name="TextBox 3">
            <a:extLst>
              <a:ext uri="{FF2B5EF4-FFF2-40B4-BE49-F238E27FC236}">
                <a16:creationId xmlns:a16="http://schemas.microsoft.com/office/drawing/2014/main" id="{AACF85B4-2061-F1CE-81E0-5D7A3C28AA67}"/>
              </a:ext>
            </a:extLst>
          </p:cNvPr>
          <p:cNvSpPr txBox="1"/>
          <p:nvPr/>
        </p:nvSpPr>
        <p:spPr>
          <a:xfrm>
            <a:off x="7769643" y="2109987"/>
            <a:ext cx="311229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3088"/>
                </a:solidFill>
                <a:ea typeface="Roboto"/>
                <a:cs typeface="Roboto"/>
              </a:rPr>
              <a:t>calculated T dependence</a:t>
            </a:r>
          </a:p>
        </p:txBody>
      </p:sp>
    </p:spTree>
    <p:extLst>
      <p:ext uri="{BB962C8B-B14F-4D97-AF65-F5344CB8AC3E}">
        <p14:creationId xmlns:p14="http://schemas.microsoft.com/office/powerpoint/2010/main" val="2350723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lstStyle/>
          <a:p>
            <a:r>
              <a:rPr lang="en-US" dirty="0">
                <a:cs typeface="Arial"/>
              </a:rPr>
              <a:t>Adding spin-orbit coupling to the calculation</a:t>
            </a:r>
            <a:endParaRPr lang="en-US" dirty="0"/>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E390117-C3DA-DE3A-E1FB-EAE916F3266F}"/>
              </a:ext>
            </a:extLst>
          </p:cNvPr>
          <p:cNvGrpSpPr/>
          <p:nvPr/>
        </p:nvGrpSpPr>
        <p:grpSpPr>
          <a:xfrm>
            <a:off x="7311602" y="2310042"/>
            <a:ext cx="3559581" cy="2556920"/>
            <a:chOff x="955405" y="3348439"/>
            <a:chExt cx="3606046" cy="2556918"/>
          </a:xfrm>
        </p:grpSpPr>
        <p:pic>
          <p:nvPicPr>
            <p:cNvPr id="4" name="Picture 3" descr="A screenshot of a computer&#10;&#10;Description automatically generated">
              <a:extLst>
                <a:ext uri="{FF2B5EF4-FFF2-40B4-BE49-F238E27FC236}">
                  <a16:creationId xmlns:a16="http://schemas.microsoft.com/office/drawing/2014/main" id="{0C15C815-1328-788A-666C-A892A42B88D0}"/>
                </a:ext>
              </a:extLst>
            </p:cNvPr>
            <p:cNvPicPr>
              <a:picLocks noChangeAspect="1"/>
            </p:cNvPicPr>
            <p:nvPr/>
          </p:nvPicPr>
          <p:blipFill rotWithShape="1">
            <a:blip r:embed="rId2"/>
            <a:srcRect l="42454" t="29412" r="33742" b="44915"/>
            <a:stretch/>
          </p:blipFill>
          <p:spPr>
            <a:xfrm>
              <a:off x="955405" y="3348439"/>
              <a:ext cx="3606046" cy="2556918"/>
            </a:xfrm>
            <a:prstGeom prst="rect">
              <a:avLst/>
            </a:prstGeom>
          </p:spPr>
        </p:pic>
        <p:sp>
          <p:nvSpPr>
            <p:cNvPr id="5" name="Rectangle 4">
              <a:extLst>
                <a:ext uri="{FF2B5EF4-FFF2-40B4-BE49-F238E27FC236}">
                  <a16:creationId xmlns:a16="http://schemas.microsoft.com/office/drawing/2014/main" id="{0A9F5715-C4CA-C40E-6456-CE27D5EECB45}"/>
                </a:ext>
              </a:extLst>
            </p:cNvPr>
            <p:cNvSpPr/>
            <p:nvPr/>
          </p:nvSpPr>
          <p:spPr>
            <a:xfrm>
              <a:off x="3972547" y="4433990"/>
              <a:ext cx="424727" cy="618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261847C-C47F-C573-83B4-13076D997D66}"/>
              </a:ext>
            </a:extLst>
          </p:cNvPr>
          <p:cNvGrpSpPr/>
          <p:nvPr/>
        </p:nvGrpSpPr>
        <p:grpSpPr>
          <a:xfrm>
            <a:off x="4540405" y="2175175"/>
            <a:ext cx="2454954" cy="2825401"/>
            <a:chOff x="4205869" y="1470722"/>
            <a:chExt cx="2454954" cy="2825401"/>
          </a:xfrm>
        </p:grpSpPr>
        <p:pic>
          <p:nvPicPr>
            <p:cNvPr id="8" name="Picture 7" descr="A screenshot of a computer&#10;&#10;Description automatically generated">
              <a:extLst>
                <a:ext uri="{FF2B5EF4-FFF2-40B4-BE49-F238E27FC236}">
                  <a16:creationId xmlns:a16="http://schemas.microsoft.com/office/drawing/2014/main" id="{34DCB4B7-DC0D-F4D6-0CE9-6830C231A8E1}"/>
                </a:ext>
              </a:extLst>
            </p:cNvPr>
            <p:cNvPicPr>
              <a:picLocks noChangeAspect="1"/>
            </p:cNvPicPr>
            <p:nvPr/>
          </p:nvPicPr>
          <p:blipFill rotWithShape="1">
            <a:blip r:embed="rId3"/>
            <a:srcRect l="64237" t="34600" r="13390" b="24201"/>
            <a:stretch/>
          </p:blipFill>
          <p:spPr>
            <a:xfrm>
              <a:off x="4205869" y="1470722"/>
              <a:ext cx="2454954" cy="2825401"/>
            </a:xfrm>
            <a:prstGeom prst="rect">
              <a:avLst/>
            </a:prstGeom>
          </p:spPr>
        </p:pic>
        <p:sp>
          <p:nvSpPr>
            <p:cNvPr id="13" name="Rectangle 12">
              <a:extLst>
                <a:ext uri="{FF2B5EF4-FFF2-40B4-BE49-F238E27FC236}">
                  <a16:creationId xmlns:a16="http://schemas.microsoft.com/office/drawing/2014/main" id="{BABC498E-9DF3-A132-3091-61DFBD81F80C}"/>
                </a:ext>
              </a:extLst>
            </p:cNvPr>
            <p:cNvSpPr/>
            <p:nvPr/>
          </p:nvSpPr>
          <p:spPr>
            <a:xfrm>
              <a:off x="4939996" y="1686272"/>
              <a:ext cx="241609" cy="3159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40955F15-791B-0DF5-5C45-A2B040E9859E}"/>
              </a:ext>
            </a:extLst>
          </p:cNvPr>
          <p:cNvGrpSpPr/>
          <p:nvPr/>
        </p:nvGrpSpPr>
        <p:grpSpPr>
          <a:xfrm>
            <a:off x="265771" y="2219225"/>
            <a:ext cx="3719617" cy="2780921"/>
            <a:chOff x="265771" y="3577750"/>
            <a:chExt cx="3719617" cy="2780921"/>
          </a:xfrm>
        </p:grpSpPr>
        <p:pic>
          <p:nvPicPr>
            <p:cNvPr id="14" name="Picture 13" descr="A screenshot of a computer&#10;&#10;Description automatically generated">
              <a:extLst>
                <a:ext uri="{FF2B5EF4-FFF2-40B4-BE49-F238E27FC236}">
                  <a16:creationId xmlns:a16="http://schemas.microsoft.com/office/drawing/2014/main" id="{AEC87A55-7576-DEB2-34C1-B7EC1AEBD35D}"/>
                </a:ext>
              </a:extLst>
            </p:cNvPr>
            <p:cNvPicPr>
              <a:picLocks noChangeAspect="1"/>
            </p:cNvPicPr>
            <p:nvPr/>
          </p:nvPicPr>
          <p:blipFill rotWithShape="1">
            <a:blip r:embed="rId3"/>
            <a:srcRect l="29915" t="34653" r="36186" b="24797"/>
            <a:stretch/>
          </p:blipFill>
          <p:spPr>
            <a:xfrm>
              <a:off x="265771" y="3577750"/>
              <a:ext cx="3719617" cy="2780921"/>
            </a:xfrm>
            <a:prstGeom prst="rect">
              <a:avLst/>
            </a:prstGeom>
          </p:spPr>
        </p:pic>
        <p:sp>
          <p:nvSpPr>
            <p:cNvPr id="15" name="Rectangle 14">
              <a:extLst>
                <a:ext uri="{FF2B5EF4-FFF2-40B4-BE49-F238E27FC236}">
                  <a16:creationId xmlns:a16="http://schemas.microsoft.com/office/drawing/2014/main" id="{16B67F68-B005-CD6D-E91A-C0A741667CE5}"/>
                </a:ext>
              </a:extLst>
            </p:cNvPr>
            <p:cNvSpPr/>
            <p:nvPr/>
          </p:nvSpPr>
          <p:spPr>
            <a:xfrm>
              <a:off x="1150072" y="3791010"/>
              <a:ext cx="408878" cy="5389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9" name="TextBox 3">
            <a:extLst>
              <a:ext uri="{FF2B5EF4-FFF2-40B4-BE49-F238E27FC236}">
                <a16:creationId xmlns:a16="http://schemas.microsoft.com/office/drawing/2014/main" id="{44BB6267-B55C-D6C0-1A88-0169E45D5C45}"/>
              </a:ext>
            </a:extLst>
          </p:cNvPr>
          <p:cNvSpPr txBox="1"/>
          <p:nvPr/>
        </p:nvSpPr>
        <p:spPr>
          <a:xfrm>
            <a:off x="5673288" y="5007456"/>
            <a:ext cx="5770180" cy="1200329"/>
          </a:xfrm>
          <a:prstGeom prst="rect">
            <a:avLst/>
          </a:prstGeom>
          <a:noFill/>
          <a:ln w="28575">
            <a:solidFill>
              <a:srgbClr val="003088"/>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088"/>
                </a:solidFill>
                <a:ea typeface="Roboto"/>
                <a:cs typeface="Roboto"/>
              </a:rPr>
              <a:t>Could instead be a spin galvanic effect due to the interaction between S-O coupling and itinerant electrons in the Pt as in:</a:t>
            </a:r>
          </a:p>
          <a:p>
            <a:r>
              <a:rPr lang="en-US" dirty="0">
                <a:solidFill>
                  <a:srgbClr val="003088"/>
                </a:solidFill>
                <a:ea typeface="Roboto"/>
                <a:cs typeface="Roboto"/>
              </a:rPr>
              <a:t>S.V. Mironov </a:t>
            </a:r>
            <a:r>
              <a:rPr lang="en-US" i="1" dirty="0">
                <a:solidFill>
                  <a:srgbClr val="003088"/>
                </a:solidFill>
                <a:ea typeface="Roboto"/>
                <a:cs typeface="Roboto"/>
              </a:rPr>
              <a:t>et al</a:t>
            </a:r>
            <a:r>
              <a:rPr lang="en-US" dirty="0">
                <a:solidFill>
                  <a:srgbClr val="003088"/>
                </a:solidFill>
                <a:ea typeface="Roboto"/>
                <a:cs typeface="Roboto"/>
              </a:rPr>
              <a:t>, </a:t>
            </a:r>
            <a:r>
              <a:rPr lang="fr-FR" dirty="0">
                <a:solidFill>
                  <a:srgbClr val="003088"/>
                </a:solidFill>
              </a:rPr>
              <a:t>Appl. Phys. Lett. 124, 252601 (2024)</a:t>
            </a:r>
            <a:endParaRPr lang="en-US" dirty="0">
              <a:solidFill>
                <a:srgbClr val="003088"/>
              </a:solidFill>
            </a:endParaRPr>
          </a:p>
        </p:txBody>
      </p:sp>
      <p:sp>
        <p:nvSpPr>
          <p:cNvPr id="20" name="Arrow: Curved Up 19">
            <a:extLst>
              <a:ext uri="{FF2B5EF4-FFF2-40B4-BE49-F238E27FC236}">
                <a16:creationId xmlns:a16="http://schemas.microsoft.com/office/drawing/2014/main" id="{2A9EECE0-FEB5-1564-6EFF-431719D96EBB}"/>
              </a:ext>
            </a:extLst>
          </p:cNvPr>
          <p:cNvSpPr/>
          <p:nvPr/>
        </p:nvSpPr>
        <p:spPr>
          <a:xfrm>
            <a:off x="3415343" y="4706724"/>
            <a:ext cx="2100144" cy="75270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3">
            <a:extLst>
              <a:ext uri="{FF2B5EF4-FFF2-40B4-BE49-F238E27FC236}">
                <a16:creationId xmlns:a16="http://schemas.microsoft.com/office/drawing/2014/main" id="{0243FEC1-E855-B868-48FC-15746A2BF690}"/>
              </a:ext>
            </a:extLst>
          </p:cNvPr>
          <p:cNvSpPr txBox="1"/>
          <p:nvPr/>
        </p:nvSpPr>
        <p:spPr>
          <a:xfrm>
            <a:off x="3091669" y="5599924"/>
            <a:ext cx="3112290"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3088"/>
                </a:solidFill>
                <a:ea typeface="Roboto"/>
                <a:cs typeface="Roboto"/>
              </a:rPr>
              <a:t>Convolute with muon stopping profile</a:t>
            </a:r>
          </a:p>
        </p:txBody>
      </p:sp>
      <p:sp>
        <p:nvSpPr>
          <p:cNvPr id="7" name="TextBox 3">
            <a:extLst>
              <a:ext uri="{FF2B5EF4-FFF2-40B4-BE49-F238E27FC236}">
                <a16:creationId xmlns:a16="http://schemas.microsoft.com/office/drawing/2014/main" id="{EA7FFAA3-F924-C625-5F40-D37D1352A6DC}"/>
              </a:ext>
            </a:extLst>
          </p:cNvPr>
          <p:cNvSpPr txBox="1"/>
          <p:nvPr/>
        </p:nvSpPr>
        <p:spPr>
          <a:xfrm>
            <a:off x="386958" y="996800"/>
            <a:ext cx="10016755" cy="1015663"/>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3088"/>
                </a:solidFill>
                <a:ea typeface="Roboto"/>
                <a:cs typeface="Roboto"/>
              </a:rPr>
              <a:t>A paramagnetic contribution can appear at the interface due to triplet pairs generated by Meissner currents in the presence of S-O coupling (although this doesn’t capture the unusual temperature dependence).</a:t>
            </a:r>
            <a:r>
              <a:rPr lang="en-US" sz="2000" dirty="0">
                <a:solidFill>
                  <a:srgbClr val="003088"/>
                </a:solidFill>
                <a:ea typeface="Roboto"/>
                <a:cs typeface="Roboto"/>
              </a:rPr>
              <a:t> </a:t>
            </a:r>
          </a:p>
        </p:txBody>
      </p:sp>
      <p:sp>
        <p:nvSpPr>
          <p:cNvPr id="9" name="TextBox 3">
            <a:extLst>
              <a:ext uri="{FF2B5EF4-FFF2-40B4-BE49-F238E27FC236}">
                <a16:creationId xmlns:a16="http://schemas.microsoft.com/office/drawing/2014/main" id="{AACF85B4-2061-F1CE-81E0-5D7A3C28AA67}"/>
              </a:ext>
            </a:extLst>
          </p:cNvPr>
          <p:cNvSpPr txBox="1"/>
          <p:nvPr/>
        </p:nvSpPr>
        <p:spPr>
          <a:xfrm>
            <a:off x="7769643" y="2109987"/>
            <a:ext cx="311229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3088"/>
                </a:solidFill>
                <a:ea typeface="Roboto"/>
                <a:cs typeface="Roboto"/>
              </a:rPr>
              <a:t>calculated T dependence</a:t>
            </a:r>
          </a:p>
        </p:txBody>
      </p:sp>
    </p:spTree>
    <p:extLst>
      <p:ext uri="{BB962C8B-B14F-4D97-AF65-F5344CB8AC3E}">
        <p14:creationId xmlns:p14="http://schemas.microsoft.com/office/powerpoint/2010/main" val="615588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29529" y="33614"/>
            <a:ext cx="10507625" cy="574675"/>
          </a:xfrm>
        </p:spPr>
        <p:txBody>
          <a:bodyPr/>
          <a:lstStyle/>
          <a:p>
            <a:r>
              <a:rPr lang="en-US">
                <a:cs typeface="Arial"/>
              </a:rPr>
              <a:t>Summary and main conclusions</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4448C0-C1A0-8E07-22EB-14BD68D780A4}"/>
              </a:ext>
            </a:extLst>
          </p:cNvPr>
          <p:cNvSpPr>
            <a:spLocks noChangeArrowheads="1"/>
          </p:cNvSpPr>
          <p:nvPr/>
        </p:nvSpPr>
        <p:spPr bwMode="auto">
          <a:xfrm>
            <a:off x="232227" y="623313"/>
            <a:ext cx="6818865" cy="5909310"/>
          </a:xfrm>
          <a:prstGeom prst="rect">
            <a:avLst/>
          </a:prstGeom>
          <a:noFill/>
          <a:ln w="28575">
            <a:solidFill>
              <a:srgbClr val="003088"/>
            </a:solid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Courier New" panose="02070309020205020404" pitchFamily="49" charset="0"/>
              <a:buChar char="o"/>
              <a:defRPr/>
            </a:pPr>
            <a:r>
              <a:rPr lang="en-US" dirty="0">
                <a:solidFill>
                  <a:srgbClr val="003088"/>
                </a:solidFill>
                <a:ea typeface="Roboto"/>
                <a:cs typeface="Roboto"/>
              </a:rPr>
              <a:t>Low energy muons are a quantitative probe of magnetic interface effects, where full spatial information may be extracted given appropriate theory models. </a:t>
            </a:r>
            <a:endParaRPr lang="en-US" dirty="0">
              <a:ea typeface="Roboto"/>
              <a:cs typeface="Roboto"/>
            </a:endParaRPr>
          </a:p>
          <a:p>
            <a:pPr marL="285750" indent="-285750">
              <a:buFont typeface="Courier New"/>
              <a:buChar char="o"/>
              <a:defRPr/>
            </a:pPr>
            <a:endParaRPr lang="en-US" dirty="0">
              <a:solidFill>
                <a:srgbClr val="003088"/>
              </a:solidFill>
              <a:ea typeface="Roboto"/>
              <a:cs typeface="Roboto"/>
            </a:endParaRPr>
          </a:p>
          <a:p>
            <a:pPr marL="285750" indent="-285750">
              <a:buFont typeface="Courier New"/>
              <a:buChar char="o"/>
              <a:defRPr/>
            </a:pPr>
            <a:r>
              <a:rPr lang="en-US" dirty="0">
                <a:solidFill>
                  <a:srgbClr val="003088"/>
                </a:solidFill>
                <a:ea typeface="Roboto"/>
                <a:cs typeface="Roboto"/>
              </a:rPr>
              <a:t>Superconducting proximity systems host a range of unconventional superconducting states and offer the opportunity to tune superconductivity for fundamental study or application to superconducting spintronics.</a:t>
            </a:r>
          </a:p>
          <a:p>
            <a:pPr marL="285750" indent="-285750">
              <a:buFont typeface="Courier New"/>
              <a:buChar char="o"/>
              <a:defRPr/>
            </a:pPr>
            <a:endParaRPr lang="en-US" dirty="0">
              <a:solidFill>
                <a:srgbClr val="003088"/>
              </a:solidFill>
              <a:ea typeface="Roboto"/>
              <a:cs typeface="Roboto"/>
            </a:endParaRPr>
          </a:p>
          <a:p>
            <a:pPr marL="285750" indent="-285750">
              <a:buFont typeface="Courier New"/>
              <a:buChar char="o"/>
              <a:defRPr/>
            </a:pPr>
            <a:r>
              <a:rPr lang="en-US" dirty="0">
                <a:solidFill>
                  <a:srgbClr val="003088"/>
                </a:solidFill>
                <a:ea typeface="Roboto"/>
                <a:cs typeface="Roboto"/>
              </a:rPr>
              <a:t>Spin-orbit interactions can generate spin polarization in a superconductor even without the presence of a magnetic layer!</a:t>
            </a:r>
          </a:p>
          <a:p>
            <a:pPr marL="285750" indent="-285750">
              <a:buFont typeface="Courier New"/>
              <a:buChar char="o"/>
              <a:defRPr/>
            </a:pPr>
            <a:endParaRPr lang="en-US" dirty="0">
              <a:solidFill>
                <a:srgbClr val="003088"/>
              </a:solidFill>
              <a:ea typeface="Roboto"/>
              <a:cs typeface="Roboto"/>
            </a:endParaRPr>
          </a:p>
          <a:p>
            <a:pPr marL="285750" indent="-285750">
              <a:buFont typeface="Courier New"/>
              <a:buChar char="o"/>
              <a:defRPr/>
            </a:pPr>
            <a:r>
              <a:rPr lang="en-US" dirty="0">
                <a:solidFill>
                  <a:srgbClr val="003088"/>
                </a:solidFill>
                <a:ea typeface="Roboto"/>
                <a:cs typeface="Roboto"/>
              </a:rPr>
              <a:t>We have observed a spin-orbit induced net paramagnetic contribution arising in a Pt/Nb bilayer, where further low energy muon experiments are needed to confirm the origin. </a:t>
            </a:r>
          </a:p>
          <a:p>
            <a:pPr>
              <a:defRPr/>
            </a:pPr>
            <a:endParaRPr lang="en-US" dirty="0">
              <a:solidFill>
                <a:srgbClr val="003088"/>
              </a:solidFill>
              <a:ea typeface="Roboto"/>
              <a:cs typeface="Roboto"/>
            </a:endParaRPr>
          </a:p>
          <a:p>
            <a:pPr marL="285750" indent="-285750">
              <a:buFont typeface="Courier New"/>
              <a:buChar char="o"/>
              <a:defRPr/>
            </a:pPr>
            <a:r>
              <a:rPr lang="en-US" dirty="0">
                <a:solidFill>
                  <a:srgbClr val="003088"/>
                </a:solidFill>
                <a:ea typeface="Roboto"/>
                <a:cs typeface="Roboto"/>
              </a:rPr>
              <a:t>This work is an important step in integrating superconductivity with conventional spintronics since correlations can propagate over long distances, in the absence of an exchange field, and without the need for complicated sample structures. </a:t>
            </a:r>
          </a:p>
        </p:txBody>
      </p:sp>
      <p:grpSp>
        <p:nvGrpSpPr>
          <p:cNvPr id="17" name="Group 16">
            <a:extLst>
              <a:ext uri="{FF2B5EF4-FFF2-40B4-BE49-F238E27FC236}">
                <a16:creationId xmlns:a16="http://schemas.microsoft.com/office/drawing/2014/main" id="{CEFA2A83-497B-71E7-1FB8-0CDFCCDD4DE5}"/>
              </a:ext>
            </a:extLst>
          </p:cNvPr>
          <p:cNvGrpSpPr/>
          <p:nvPr/>
        </p:nvGrpSpPr>
        <p:grpSpPr>
          <a:xfrm>
            <a:off x="7253101" y="486326"/>
            <a:ext cx="4013985" cy="6187458"/>
            <a:chOff x="6946443" y="161082"/>
            <a:chExt cx="4125497" cy="6512701"/>
          </a:xfrm>
        </p:grpSpPr>
        <p:pic>
          <p:nvPicPr>
            <p:cNvPr id="8" name="Picture 7">
              <a:extLst>
                <a:ext uri="{FF2B5EF4-FFF2-40B4-BE49-F238E27FC236}">
                  <a16:creationId xmlns:a16="http://schemas.microsoft.com/office/drawing/2014/main" id="{64D0A5EB-A8FF-29C3-1776-DE7A7721941A}"/>
                </a:ext>
              </a:extLst>
            </p:cNvPr>
            <p:cNvPicPr>
              <a:picLocks noChangeAspect="1"/>
            </p:cNvPicPr>
            <p:nvPr/>
          </p:nvPicPr>
          <p:blipFill rotWithShape="1">
            <a:blip r:embed="rId2"/>
            <a:srcRect l="6350" t="28730" r="53075" b="11111"/>
            <a:stretch/>
          </p:blipFill>
          <p:spPr>
            <a:xfrm>
              <a:off x="6948320" y="161082"/>
              <a:ext cx="3699287" cy="3392388"/>
            </a:xfrm>
            <a:prstGeom prst="rect">
              <a:avLst/>
            </a:prstGeom>
          </p:spPr>
        </p:pic>
        <p:pic>
          <p:nvPicPr>
            <p:cNvPr id="10" name="Picture 9">
              <a:extLst>
                <a:ext uri="{FF2B5EF4-FFF2-40B4-BE49-F238E27FC236}">
                  <a16:creationId xmlns:a16="http://schemas.microsoft.com/office/drawing/2014/main" id="{13AEE5D1-2B1C-DB97-AA45-16F2EF8D2256}"/>
                </a:ext>
              </a:extLst>
            </p:cNvPr>
            <p:cNvPicPr>
              <a:picLocks noChangeAspect="1"/>
            </p:cNvPicPr>
            <p:nvPr/>
          </p:nvPicPr>
          <p:blipFill>
            <a:blip r:embed="rId3"/>
            <a:stretch>
              <a:fillRect/>
            </a:stretch>
          </p:blipFill>
          <p:spPr>
            <a:xfrm>
              <a:off x="6946443" y="3554710"/>
              <a:ext cx="4125497" cy="3119073"/>
            </a:xfrm>
            <a:prstGeom prst="rect">
              <a:avLst/>
            </a:prstGeom>
          </p:spPr>
        </p:pic>
        <p:sp>
          <p:nvSpPr>
            <p:cNvPr id="12" name="Rectangle 11">
              <a:extLst>
                <a:ext uri="{FF2B5EF4-FFF2-40B4-BE49-F238E27FC236}">
                  <a16:creationId xmlns:a16="http://schemas.microsoft.com/office/drawing/2014/main" id="{2F179CAE-88FE-45AB-230D-6F1CE2704F96}"/>
                </a:ext>
              </a:extLst>
            </p:cNvPr>
            <p:cNvSpPr/>
            <p:nvPr/>
          </p:nvSpPr>
          <p:spPr>
            <a:xfrm>
              <a:off x="7803505" y="3688413"/>
              <a:ext cx="215101" cy="273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81BAE9-C59A-5ABA-79B2-51F52178BE39}"/>
                </a:ext>
              </a:extLst>
            </p:cNvPr>
            <p:cNvSpPr/>
            <p:nvPr/>
          </p:nvSpPr>
          <p:spPr>
            <a:xfrm>
              <a:off x="7784919" y="5147363"/>
              <a:ext cx="140758" cy="227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124FB43-E4EE-2F0F-8AC3-8D260D3F7E94}"/>
                </a:ext>
              </a:extLst>
            </p:cNvPr>
            <p:cNvSpPr/>
            <p:nvPr/>
          </p:nvSpPr>
          <p:spPr>
            <a:xfrm>
              <a:off x="9717797" y="5147363"/>
              <a:ext cx="140760" cy="208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E6A9CA-4666-57D1-47C9-F627FFA28FAD}"/>
                </a:ext>
              </a:extLst>
            </p:cNvPr>
            <p:cNvSpPr/>
            <p:nvPr/>
          </p:nvSpPr>
          <p:spPr>
            <a:xfrm>
              <a:off x="9717797" y="3688412"/>
              <a:ext cx="140760" cy="208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5761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177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53E1A-DB32-F53C-3570-2B5CE08F0D8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117E2F4-87E5-48FC-47F6-76E0B2CBEEE9}"/>
              </a:ext>
            </a:extLst>
          </p:cNvPr>
          <p:cNvSpPr/>
          <p:nvPr/>
        </p:nvSpPr>
        <p:spPr>
          <a:xfrm>
            <a:off x="-187" y="5607322"/>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C715168-B87F-5D4A-ABEF-8C227F56F592}"/>
              </a:ext>
            </a:extLst>
          </p:cNvPr>
          <p:cNvSpPr txBox="1">
            <a:spLocks/>
          </p:cNvSpPr>
          <p:nvPr/>
        </p:nvSpPr>
        <p:spPr>
          <a:xfrm>
            <a:off x="291432" y="215314"/>
            <a:ext cx="10507578" cy="560725"/>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a:latin typeface="Roboto"/>
                <a:ea typeface="Verdana"/>
                <a:cs typeface="Arial"/>
              </a:rPr>
              <a:t>Superconducting proximity – screening effects</a:t>
            </a:r>
            <a:endParaRPr lang="en-US"/>
          </a:p>
        </p:txBody>
      </p:sp>
      <p:sp>
        <p:nvSpPr>
          <p:cNvPr id="27" name="TextBox 26">
            <a:extLst>
              <a:ext uri="{FF2B5EF4-FFF2-40B4-BE49-F238E27FC236}">
                <a16:creationId xmlns:a16="http://schemas.microsoft.com/office/drawing/2014/main" id="{5F4A4B03-704F-FC6A-9937-BA838EFE1608}"/>
              </a:ext>
            </a:extLst>
          </p:cNvPr>
          <p:cNvSpPr txBox="1"/>
          <p:nvPr/>
        </p:nvSpPr>
        <p:spPr>
          <a:xfrm>
            <a:off x="488871" y="1333650"/>
            <a:ext cx="3497552" cy="369332"/>
          </a:xfrm>
          <a:prstGeom prst="rect">
            <a:avLst/>
          </a:prstGeom>
          <a:noFill/>
          <a:ln w="28575">
            <a:solidFill>
              <a:srgbClr val="FF9D1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003088"/>
                </a:solidFill>
                <a:latin typeface="Roboto"/>
                <a:ea typeface="Roboto"/>
                <a:cs typeface="Roboto"/>
              </a:rPr>
              <a:t>superconductor – normal metal </a:t>
            </a:r>
            <a:endParaRPr lang="en-US">
              <a:solidFill>
                <a:srgbClr val="003088"/>
              </a:solidFill>
              <a:latin typeface="Roboto"/>
              <a:ea typeface="Roboto"/>
              <a:cs typeface="Roboto"/>
            </a:endParaRPr>
          </a:p>
        </p:txBody>
      </p:sp>
      <p:pic>
        <p:nvPicPr>
          <p:cNvPr id="28" name="Picture 27">
            <a:extLst>
              <a:ext uri="{FF2B5EF4-FFF2-40B4-BE49-F238E27FC236}">
                <a16:creationId xmlns:a16="http://schemas.microsoft.com/office/drawing/2014/main" id="{1151955B-7FA7-2FC3-4452-52AF9A32020C}"/>
              </a:ext>
            </a:extLst>
          </p:cNvPr>
          <p:cNvPicPr>
            <a:picLocks noChangeAspect="1"/>
          </p:cNvPicPr>
          <p:nvPr/>
        </p:nvPicPr>
        <p:blipFill>
          <a:blip r:embed="rId3"/>
          <a:stretch>
            <a:fillRect/>
          </a:stretch>
        </p:blipFill>
        <p:spPr>
          <a:xfrm>
            <a:off x="1257494" y="2651648"/>
            <a:ext cx="942535" cy="899822"/>
          </a:xfrm>
          <a:prstGeom prst="rect">
            <a:avLst/>
          </a:prstGeom>
        </p:spPr>
      </p:pic>
      <p:pic>
        <p:nvPicPr>
          <p:cNvPr id="29" name="Picture 28">
            <a:extLst>
              <a:ext uri="{FF2B5EF4-FFF2-40B4-BE49-F238E27FC236}">
                <a16:creationId xmlns:a16="http://schemas.microsoft.com/office/drawing/2014/main" id="{12E4831B-6817-7939-3E5F-12C470097F2D}"/>
              </a:ext>
            </a:extLst>
          </p:cNvPr>
          <p:cNvPicPr>
            <a:picLocks noChangeAspect="1"/>
          </p:cNvPicPr>
          <p:nvPr/>
        </p:nvPicPr>
        <p:blipFill>
          <a:blip r:embed="rId4"/>
          <a:stretch>
            <a:fillRect/>
          </a:stretch>
        </p:blipFill>
        <p:spPr>
          <a:xfrm flipH="1">
            <a:off x="413421" y="3934991"/>
            <a:ext cx="899413" cy="740400"/>
          </a:xfrm>
          <a:prstGeom prst="rect">
            <a:avLst/>
          </a:prstGeom>
        </p:spPr>
      </p:pic>
      <p:cxnSp>
        <p:nvCxnSpPr>
          <p:cNvPr id="30" name="Straight Connector 29">
            <a:extLst>
              <a:ext uri="{FF2B5EF4-FFF2-40B4-BE49-F238E27FC236}">
                <a16:creationId xmlns:a16="http://schemas.microsoft.com/office/drawing/2014/main" id="{7B75635B-F2A3-8208-8C91-DCB7EE7824C7}"/>
              </a:ext>
            </a:extLst>
          </p:cNvPr>
          <p:cNvCxnSpPr/>
          <p:nvPr/>
        </p:nvCxnSpPr>
        <p:spPr>
          <a:xfrm>
            <a:off x="1287261" y="2640256"/>
            <a:ext cx="0" cy="2000589"/>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FA56F1A-C870-1799-4CFC-1AFCFA7DEC09}"/>
              </a:ext>
            </a:extLst>
          </p:cNvPr>
          <p:cNvCxnSpPr/>
          <p:nvPr/>
        </p:nvCxnSpPr>
        <p:spPr>
          <a:xfrm flipH="1">
            <a:off x="1293214" y="4651577"/>
            <a:ext cx="2865814"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0BE8EB35-2199-7489-F9F4-1B7A2708D2E1}"/>
              </a:ext>
            </a:extLst>
          </p:cNvPr>
          <p:cNvSpPr/>
          <p:nvPr/>
        </p:nvSpPr>
        <p:spPr>
          <a:xfrm>
            <a:off x="1287260" y="2645035"/>
            <a:ext cx="2871767" cy="2004744"/>
          </a:xfrm>
          <a:prstGeom prst="rect">
            <a:avLst/>
          </a:prstGeom>
          <a:solidFill>
            <a:srgbClr val="0000FF">
              <a:alpha val="6000"/>
            </a:srgb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00"/>
          </a:p>
        </p:txBody>
      </p:sp>
      <p:sp>
        <p:nvSpPr>
          <p:cNvPr id="33" name="Rectangle 32">
            <a:extLst>
              <a:ext uri="{FF2B5EF4-FFF2-40B4-BE49-F238E27FC236}">
                <a16:creationId xmlns:a16="http://schemas.microsoft.com/office/drawing/2014/main" id="{43DEDF87-83B5-4B73-3963-5539154C01F2}"/>
              </a:ext>
            </a:extLst>
          </p:cNvPr>
          <p:cNvSpPr/>
          <p:nvPr/>
        </p:nvSpPr>
        <p:spPr>
          <a:xfrm>
            <a:off x="442579" y="2645035"/>
            <a:ext cx="850634" cy="2000589"/>
          </a:xfrm>
          <a:prstGeom prst="rect">
            <a:avLst/>
          </a:prstGeom>
          <a:solidFill>
            <a:srgbClr val="008000">
              <a:alpha val="6000"/>
            </a:srgb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00"/>
          </a:p>
        </p:txBody>
      </p:sp>
      <p:sp>
        <p:nvSpPr>
          <p:cNvPr id="34" name="Rectangle 33">
            <a:extLst>
              <a:ext uri="{FF2B5EF4-FFF2-40B4-BE49-F238E27FC236}">
                <a16:creationId xmlns:a16="http://schemas.microsoft.com/office/drawing/2014/main" id="{0B4C390C-1BA1-ECB3-4EB6-D452607D47D5}"/>
              </a:ext>
            </a:extLst>
          </p:cNvPr>
          <p:cNvSpPr/>
          <p:nvPr/>
        </p:nvSpPr>
        <p:spPr>
          <a:xfrm>
            <a:off x="2099474" y="3165855"/>
            <a:ext cx="1721117" cy="38285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t>Superconductor</a:t>
            </a:r>
          </a:p>
        </p:txBody>
      </p:sp>
      <p:sp>
        <p:nvSpPr>
          <p:cNvPr id="35" name="Rectangle 34">
            <a:extLst>
              <a:ext uri="{FF2B5EF4-FFF2-40B4-BE49-F238E27FC236}">
                <a16:creationId xmlns:a16="http://schemas.microsoft.com/office/drawing/2014/main" id="{C10EDFA1-B193-8F0E-931F-69FA99DCF809}"/>
              </a:ext>
            </a:extLst>
          </p:cNvPr>
          <p:cNvSpPr/>
          <p:nvPr/>
        </p:nvSpPr>
        <p:spPr>
          <a:xfrm>
            <a:off x="479239" y="3261972"/>
            <a:ext cx="833595" cy="38285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t>Metal</a:t>
            </a:r>
          </a:p>
        </p:txBody>
      </p:sp>
      <p:cxnSp>
        <p:nvCxnSpPr>
          <p:cNvPr id="36" name="Straight Connector 35">
            <a:extLst>
              <a:ext uri="{FF2B5EF4-FFF2-40B4-BE49-F238E27FC236}">
                <a16:creationId xmlns:a16="http://schemas.microsoft.com/office/drawing/2014/main" id="{ACA7C2E7-C5E6-A9E0-D9A5-F3E48532AD19}"/>
              </a:ext>
            </a:extLst>
          </p:cNvPr>
          <p:cNvCxnSpPr/>
          <p:nvPr/>
        </p:nvCxnSpPr>
        <p:spPr>
          <a:xfrm flipH="1">
            <a:off x="2175042" y="2682140"/>
            <a:ext cx="1988764" cy="0"/>
          </a:xfrm>
          <a:prstGeom prst="line">
            <a:avLst/>
          </a:prstGeom>
          <a:ln w="19050" cmpd="sng">
            <a:solidFill>
              <a:srgbClr val="8400CA"/>
            </a:solidFill>
          </a:ln>
          <a:effectLst/>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0A9236AD-8C0E-2888-3D44-BF1240FBD50F}"/>
              </a:ext>
            </a:extLst>
          </p:cNvPr>
          <p:cNvSpPr/>
          <p:nvPr/>
        </p:nvSpPr>
        <p:spPr>
          <a:xfrm>
            <a:off x="1983815" y="2274539"/>
            <a:ext cx="1674181" cy="34805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rgbClr val="FF0000"/>
                </a:solidFill>
              </a:rPr>
              <a:t>Coherence length</a:t>
            </a:r>
          </a:p>
        </p:txBody>
      </p:sp>
      <p:sp>
        <p:nvSpPr>
          <p:cNvPr id="38" name="Rectangle 37">
            <a:extLst>
              <a:ext uri="{FF2B5EF4-FFF2-40B4-BE49-F238E27FC236}">
                <a16:creationId xmlns:a16="http://schemas.microsoft.com/office/drawing/2014/main" id="{E06DA5C5-3DC0-4400-0C98-8DF64677373C}"/>
              </a:ext>
            </a:extLst>
          </p:cNvPr>
          <p:cNvSpPr/>
          <p:nvPr/>
        </p:nvSpPr>
        <p:spPr>
          <a:xfrm>
            <a:off x="1465731" y="2008083"/>
            <a:ext cx="349106" cy="52207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solidFill>
                  <a:srgbClr val="FF0000"/>
                </a:solidFill>
                <a:latin typeface="Symbol" charset="2"/>
                <a:cs typeface="Symbol" charset="2"/>
              </a:rPr>
              <a:t>x</a:t>
            </a:r>
          </a:p>
        </p:txBody>
      </p:sp>
      <p:cxnSp>
        <p:nvCxnSpPr>
          <p:cNvPr id="39" name="Straight Connector 38">
            <a:extLst>
              <a:ext uri="{FF2B5EF4-FFF2-40B4-BE49-F238E27FC236}">
                <a16:creationId xmlns:a16="http://schemas.microsoft.com/office/drawing/2014/main" id="{9450BC87-7C00-72DD-8C1E-16095B5F4908}"/>
              </a:ext>
            </a:extLst>
          </p:cNvPr>
          <p:cNvCxnSpPr/>
          <p:nvPr/>
        </p:nvCxnSpPr>
        <p:spPr>
          <a:xfrm>
            <a:off x="1287261" y="4675965"/>
            <a:ext cx="0" cy="370496"/>
          </a:xfrm>
          <a:prstGeom prst="line">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42BCAC05-136F-FFEB-70AE-50DAE116DFDB}"/>
              </a:ext>
            </a:extLst>
          </p:cNvPr>
          <p:cNvCxnSpPr/>
          <p:nvPr/>
        </p:nvCxnSpPr>
        <p:spPr>
          <a:xfrm>
            <a:off x="978386" y="4675965"/>
            <a:ext cx="0" cy="370496"/>
          </a:xfrm>
          <a:prstGeom prst="line">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48EE8C16-7429-2ECE-4978-8ED187CAB6BD}"/>
              </a:ext>
            </a:extLst>
          </p:cNvPr>
          <p:cNvCxnSpPr/>
          <p:nvPr/>
        </p:nvCxnSpPr>
        <p:spPr>
          <a:xfrm flipH="1">
            <a:off x="978387" y="4852534"/>
            <a:ext cx="319607" cy="0"/>
          </a:xfrm>
          <a:prstGeom prst="line">
            <a:avLst/>
          </a:prstGeom>
          <a:ln w="38100" cmpd="sng">
            <a:solidFill>
              <a:srgbClr val="0000F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962A0333-69FC-A43C-3CC5-B9DAC9D03653}"/>
              </a:ext>
            </a:extLst>
          </p:cNvPr>
          <p:cNvSpPr/>
          <p:nvPr/>
        </p:nvSpPr>
        <p:spPr>
          <a:xfrm>
            <a:off x="1366353" y="4668493"/>
            <a:ext cx="526386" cy="52207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err="1">
                <a:solidFill>
                  <a:srgbClr val="0000FF"/>
                </a:solidFill>
                <a:latin typeface="Symbol" charset="2"/>
                <a:cs typeface="Symbol" charset="2"/>
              </a:rPr>
              <a:t>x</a:t>
            </a:r>
            <a:r>
              <a:rPr lang="en-US" sz="2400" b="1" baseline="-25000" err="1">
                <a:solidFill>
                  <a:srgbClr val="0000FF"/>
                </a:solidFill>
                <a:latin typeface="Calibri"/>
                <a:cs typeface="Calibri"/>
              </a:rPr>
              <a:t>n</a:t>
            </a:r>
            <a:endParaRPr lang="en-US" sz="2400" b="1">
              <a:solidFill>
                <a:srgbClr val="0000FF"/>
              </a:solidFill>
              <a:latin typeface="Calibri"/>
              <a:cs typeface="Calibri"/>
            </a:endParaRPr>
          </a:p>
        </p:txBody>
      </p:sp>
      <p:cxnSp>
        <p:nvCxnSpPr>
          <p:cNvPr id="43" name="Straight Connector 42">
            <a:extLst>
              <a:ext uri="{FF2B5EF4-FFF2-40B4-BE49-F238E27FC236}">
                <a16:creationId xmlns:a16="http://schemas.microsoft.com/office/drawing/2014/main" id="{EF608ABB-0618-54F5-B1D6-73B702FC8B25}"/>
              </a:ext>
            </a:extLst>
          </p:cNvPr>
          <p:cNvCxnSpPr/>
          <p:nvPr/>
        </p:nvCxnSpPr>
        <p:spPr>
          <a:xfrm>
            <a:off x="1892740" y="2274539"/>
            <a:ext cx="0" cy="370496"/>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1EE3E2A-BACA-39DF-5345-2872030F2B8B}"/>
              </a:ext>
            </a:extLst>
          </p:cNvPr>
          <p:cNvCxnSpPr/>
          <p:nvPr/>
        </p:nvCxnSpPr>
        <p:spPr>
          <a:xfrm>
            <a:off x="1293326" y="2274539"/>
            <a:ext cx="0" cy="370496"/>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BEBC11D-AB0D-27CA-E613-156F29E6E6B9}"/>
              </a:ext>
            </a:extLst>
          </p:cNvPr>
          <p:cNvCxnSpPr/>
          <p:nvPr/>
        </p:nvCxnSpPr>
        <p:spPr>
          <a:xfrm flipH="1">
            <a:off x="1293327" y="2461840"/>
            <a:ext cx="599413" cy="0"/>
          </a:xfrm>
          <a:prstGeom prst="line">
            <a:avLst/>
          </a:prstGeom>
          <a:ln w="3810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46" name="Group 45">
            <a:extLst>
              <a:ext uri="{FF2B5EF4-FFF2-40B4-BE49-F238E27FC236}">
                <a16:creationId xmlns:a16="http://schemas.microsoft.com/office/drawing/2014/main" id="{F4A64050-2C4E-D3C1-C7CC-D398126D6D95}"/>
              </a:ext>
            </a:extLst>
          </p:cNvPr>
          <p:cNvGrpSpPr/>
          <p:nvPr/>
        </p:nvGrpSpPr>
        <p:grpSpPr>
          <a:xfrm>
            <a:off x="6693768" y="2003946"/>
            <a:ext cx="4025274" cy="3000400"/>
            <a:chOff x="5620527" y="512142"/>
            <a:chExt cx="3113022" cy="2367190"/>
          </a:xfrm>
        </p:grpSpPr>
        <p:pic>
          <p:nvPicPr>
            <p:cNvPr id="47" name="Picture 46">
              <a:extLst>
                <a:ext uri="{FF2B5EF4-FFF2-40B4-BE49-F238E27FC236}">
                  <a16:creationId xmlns:a16="http://schemas.microsoft.com/office/drawing/2014/main" id="{41427247-1BEA-8E91-11D7-3492B9B8127F}"/>
                </a:ext>
              </a:extLst>
            </p:cNvPr>
            <p:cNvPicPr>
              <a:picLocks noChangeAspect="1"/>
            </p:cNvPicPr>
            <p:nvPr/>
          </p:nvPicPr>
          <p:blipFill>
            <a:blip r:embed="rId5"/>
            <a:stretch>
              <a:fillRect/>
            </a:stretch>
          </p:blipFill>
          <p:spPr>
            <a:xfrm>
              <a:off x="5620527" y="918680"/>
              <a:ext cx="3113022" cy="1960652"/>
            </a:xfrm>
            <a:prstGeom prst="rect">
              <a:avLst/>
            </a:prstGeom>
          </p:spPr>
        </p:pic>
        <p:sp>
          <p:nvSpPr>
            <p:cNvPr id="48" name="Rectangle 47">
              <a:extLst>
                <a:ext uri="{FF2B5EF4-FFF2-40B4-BE49-F238E27FC236}">
                  <a16:creationId xmlns:a16="http://schemas.microsoft.com/office/drawing/2014/main" id="{03510DC1-CCF9-75B5-7240-35C0E86EB670}"/>
                </a:ext>
              </a:extLst>
            </p:cNvPr>
            <p:cNvSpPr/>
            <p:nvPr/>
          </p:nvSpPr>
          <p:spPr>
            <a:xfrm>
              <a:off x="6082421" y="726983"/>
              <a:ext cx="2651128" cy="1438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err="1">
                  <a:solidFill>
                    <a:schemeClr val="tx1"/>
                  </a:solidFill>
                </a:rPr>
                <a:t>Nb</a:t>
              </a:r>
              <a:r>
                <a:rPr lang="en-US" sz="1400">
                  <a:solidFill>
                    <a:schemeClr val="tx1"/>
                  </a:solidFill>
                </a:rPr>
                <a:t> (90 nm)</a:t>
              </a:r>
            </a:p>
          </p:txBody>
        </p:sp>
        <p:sp>
          <p:nvSpPr>
            <p:cNvPr id="49" name="Rectangle 48">
              <a:extLst>
                <a:ext uri="{FF2B5EF4-FFF2-40B4-BE49-F238E27FC236}">
                  <a16:creationId xmlns:a16="http://schemas.microsoft.com/office/drawing/2014/main" id="{B32BB5A1-71A7-058E-5DAD-3BCD04CDB562}"/>
                </a:ext>
              </a:extLst>
            </p:cNvPr>
            <p:cNvSpPr/>
            <p:nvPr/>
          </p:nvSpPr>
          <p:spPr>
            <a:xfrm>
              <a:off x="7233298" y="512142"/>
              <a:ext cx="1500250" cy="1438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err="1">
                  <a:solidFill>
                    <a:schemeClr val="tx1"/>
                  </a:solidFill>
                </a:rPr>
                <a:t>Nb</a:t>
              </a:r>
              <a:r>
                <a:rPr lang="en-US" sz="1400">
                  <a:solidFill>
                    <a:schemeClr val="tx1"/>
                  </a:solidFill>
                </a:rPr>
                <a:t> (50 nm)</a:t>
              </a:r>
            </a:p>
          </p:txBody>
        </p:sp>
        <p:sp>
          <p:nvSpPr>
            <p:cNvPr id="50" name="Rectangle 49">
              <a:extLst>
                <a:ext uri="{FF2B5EF4-FFF2-40B4-BE49-F238E27FC236}">
                  <a16:creationId xmlns:a16="http://schemas.microsoft.com/office/drawing/2014/main" id="{74F6636A-EC45-913D-6AE0-C13590D71BAD}"/>
                </a:ext>
              </a:extLst>
            </p:cNvPr>
            <p:cNvSpPr/>
            <p:nvPr/>
          </p:nvSpPr>
          <p:spPr>
            <a:xfrm>
              <a:off x="6082421" y="512142"/>
              <a:ext cx="1150877" cy="143860"/>
            </a:xfrm>
            <a:prstGeom prst="rect">
              <a:avLst/>
            </a:prstGeom>
            <a:solidFill>
              <a:srgbClr val="FFD329"/>
            </a:solidFill>
            <a:ln>
              <a:solidFill>
                <a:srgbClr val="FFD329"/>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a:solidFill>
                    <a:schemeClr val="tx1"/>
                  </a:solidFill>
                </a:rPr>
                <a:t>Cu (40 nm)</a:t>
              </a:r>
            </a:p>
          </p:txBody>
        </p:sp>
      </p:grpSp>
      <p:sp>
        <p:nvSpPr>
          <p:cNvPr id="51" name="TextBox 50">
            <a:extLst>
              <a:ext uri="{FF2B5EF4-FFF2-40B4-BE49-F238E27FC236}">
                <a16:creationId xmlns:a16="http://schemas.microsoft.com/office/drawing/2014/main" id="{1545282C-04A7-34B4-49C9-65B8AE0B5C62}"/>
              </a:ext>
            </a:extLst>
          </p:cNvPr>
          <p:cNvSpPr txBox="1"/>
          <p:nvPr/>
        </p:nvSpPr>
        <p:spPr>
          <a:xfrm>
            <a:off x="7461161" y="5196625"/>
            <a:ext cx="31939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Calibri"/>
              </a:rPr>
              <a:t> </a:t>
            </a:r>
            <a:r>
              <a:rPr lang="en-US" sz="1600">
                <a:latin typeface="Calibri"/>
              </a:rPr>
              <a:t>Phys. Rev. Lett. 120, 247001 (2018)</a:t>
            </a:r>
            <a:endParaRPr lang="en-US" sz="1600">
              <a:ea typeface="Roboto"/>
              <a:cs typeface="Roboto"/>
            </a:endParaRPr>
          </a:p>
        </p:txBody>
      </p:sp>
      <p:sp>
        <p:nvSpPr>
          <p:cNvPr id="52" name="Rectangle 51">
            <a:extLst>
              <a:ext uri="{FF2B5EF4-FFF2-40B4-BE49-F238E27FC236}">
                <a16:creationId xmlns:a16="http://schemas.microsoft.com/office/drawing/2014/main" id="{EF310606-7A4F-3ADE-19B7-192E4F5D106C}"/>
              </a:ext>
            </a:extLst>
          </p:cNvPr>
          <p:cNvSpPr/>
          <p:nvPr/>
        </p:nvSpPr>
        <p:spPr>
          <a:xfrm>
            <a:off x="4511850" y="3294808"/>
            <a:ext cx="2064175" cy="646331"/>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3088"/>
                </a:solidFill>
              </a:rPr>
              <a:t>* Diamagnetic shielding</a:t>
            </a:r>
            <a:endParaRPr lang="en-US" dirty="0">
              <a:ea typeface="Roboto"/>
              <a:cs typeface="Roboto"/>
            </a:endParaRPr>
          </a:p>
        </p:txBody>
      </p:sp>
      <p:sp>
        <p:nvSpPr>
          <p:cNvPr id="54" name="Rectangle 53">
            <a:extLst>
              <a:ext uri="{FF2B5EF4-FFF2-40B4-BE49-F238E27FC236}">
                <a16:creationId xmlns:a16="http://schemas.microsoft.com/office/drawing/2014/main" id="{E79FDDAF-B6CB-520A-E800-1C16C7D525FA}"/>
              </a:ext>
            </a:extLst>
          </p:cNvPr>
          <p:cNvSpPr/>
          <p:nvPr/>
        </p:nvSpPr>
        <p:spPr>
          <a:xfrm>
            <a:off x="154498" y="6385737"/>
            <a:ext cx="8417751" cy="369332"/>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3088"/>
                </a:solidFill>
              </a:rPr>
              <a:t>* Subtleties depending on how mean free path compares to coherence length</a:t>
            </a:r>
            <a:endParaRPr lang="en-US">
              <a:solidFill>
                <a:srgbClr val="003088"/>
              </a:solidFill>
              <a:ea typeface="Roboto"/>
              <a:cs typeface="Roboto"/>
            </a:endParaRPr>
          </a:p>
        </p:txBody>
      </p:sp>
      <p:sp>
        <p:nvSpPr>
          <p:cNvPr id="56" name="Rectangle 55">
            <a:extLst>
              <a:ext uri="{FF2B5EF4-FFF2-40B4-BE49-F238E27FC236}">
                <a16:creationId xmlns:a16="http://schemas.microsoft.com/office/drawing/2014/main" id="{ADC517BD-E87E-4735-B64F-07448394361E}"/>
              </a:ext>
            </a:extLst>
          </p:cNvPr>
          <p:cNvSpPr/>
          <p:nvPr/>
        </p:nvSpPr>
        <p:spPr>
          <a:xfrm>
            <a:off x="4372328" y="5001258"/>
            <a:ext cx="2386146" cy="923330"/>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3088"/>
                </a:solidFill>
              </a:rPr>
              <a:t>Can be calculated from 'conventional' theory models.</a:t>
            </a:r>
            <a:endParaRPr lang="en-US">
              <a:solidFill>
                <a:srgbClr val="003088"/>
              </a:solidFill>
              <a:ea typeface="Roboto"/>
              <a:cs typeface="Roboto"/>
            </a:endParaRPr>
          </a:p>
        </p:txBody>
      </p:sp>
      <p:sp>
        <p:nvSpPr>
          <p:cNvPr id="57" name="Arrow: Down 56">
            <a:extLst>
              <a:ext uri="{FF2B5EF4-FFF2-40B4-BE49-F238E27FC236}">
                <a16:creationId xmlns:a16="http://schemas.microsoft.com/office/drawing/2014/main" id="{4D472D17-42CE-0715-B3F8-8BB542AB18F4}"/>
              </a:ext>
            </a:extLst>
          </p:cNvPr>
          <p:cNvSpPr/>
          <p:nvPr/>
        </p:nvSpPr>
        <p:spPr>
          <a:xfrm rot="13920000">
            <a:off x="6385774" y="4239295"/>
            <a:ext cx="257577" cy="869323"/>
          </a:xfrm>
          <a:prstGeom prst="downArrow">
            <a:avLst/>
          </a:prstGeom>
          <a:solidFill>
            <a:srgbClr val="002060"/>
          </a:solidFill>
          <a:ln>
            <a:solidFill>
              <a:srgbClr val="0030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81F0FF99-13E4-59F6-B8F7-93DB6F271729}"/>
              </a:ext>
            </a:extLst>
          </p:cNvPr>
          <p:cNvSpPr txBox="1"/>
          <p:nvPr/>
        </p:nvSpPr>
        <p:spPr>
          <a:xfrm>
            <a:off x="7357603" y="1333650"/>
            <a:ext cx="32614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003088"/>
                </a:solidFill>
                <a:latin typeface="Roboto"/>
                <a:ea typeface="Roboto"/>
                <a:cs typeface="Roboto"/>
              </a:rPr>
              <a:t>Flux profile across N/S and S</a:t>
            </a:r>
            <a:endParaRPr lang="en-US"/>
          </a:p>
        </p:txBody>
      </p:sp>
    </p:spTree>
    <p:extLst>
      <p:ext uri="{BB962C8B-B14F-4D97-AF65-F5344CB8AC3E}">
        <p14:creationId xmlns:p14="http://schemas.microsoft.com/office/powerpoint/2010/main" val="1827028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A4475-A59B-00CF-E3E9-0EC6AED1D3B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58A08AD-A5AE-6DA3-C142-5B277F51817C}"/>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FBD41EF0-53A8-586F-0A85-537F6606569F}"/>
              </a:ext>
            </a:extLst>
          </p:cNvPr>
          <p:cNvSpPr txBox="1">
            <a:spLocks/>
          </p:cNvSpPr>
          <p:nvPr/>
        </p:nvSpPr>
        <p:spPr>
          <a:xfrm>
            <a:off x="291432" y="215314"/>
            <a:ext cx="10507578" cy="560725"/>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dirty="0">
                <a:latin typeface="Roboto"/>
                <a:ea typeface="Verdana"/>
                <a:cs typeface="Arial"/>
              </a:rPr>
              <a:t>Acknowledgements &amp; contributions</a:t>
            </a:r>
            <a:endParaRPr lang="en-US" dirty="0"/>
          </a:p>
        </p:txBody>
      </p:sp>
      <p:sp>
        <p:nvSpPr>
          <p:cNvPr id="5" name="TextBox 4">
            <a:extLst>
              <a:ext uri="{FF2B5EF4-FFF2-40B4-BE49-F238E27FC236}">
                <a16:creationId xmlns:a16="http://schemas.microsoft.com/office/drawing/2014/main" id="{815F577C-E738-1599-111B-C5CACE81EF58}"/>
              </a:ext>
            </a:extLst>
          </p:cNvPr>
          <p:cNvSpPr txBox="1"/>
          <p:nvPr/>
        </p:nvSpPr>
        <p:spPr>
          <a:xfrm>
            <a:off x="2398924" y="1181501"/>
            <a:ext cx="749733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3088"/>
                </a:solidFill>
                <a:ea typeface="Roboto"/>
                <a:cs typeface="Roboto"/>
              </a:rPr>
              <a:t>Machiel </a:t>
            </a:r>
            <a:r>
              <a:rPr lang="en-US" sz="1400" b="1" err="1">
                <a:solidFill>
                  <a:srgbClr val="003088"/>
                </a:solidFill>
                <a:ea typeface="Roboto"/>
                <a:cs typeface="Roboto"/>
              </a:rPr>
              <a:t>Flokstra</a:t>
            </a:r>
            <a:r>
              <a:rPr lang="en-US" sz="1400" b="1">
                <a:solidFill>
                  <a:srgbClr val="003088"/>
                </a:solidFill>
                <a:ea typeface="Roboto"/>
                <a:cs typeface="Roboto"/>
              </a:rPr>
              <a:t> &amp; Steve Lee</a:t>
            </a:r>
            <a:endParaRPr lang="en-US" sz="1400" b="1">
              <a:ea typeface="Roboto"/>
              <a:cs typeface="Roboto"/>
            </a:endParaRPr>
          </a:p>
          <a:p>
            <a:r>
              <a:rPr lang="en-US" sz="1400" b="1">
                <a:solidFill>
                  <a:srgbClr val="003088"/>
                </a:solidFill>
                <a:ea typeface="Roboto"/>
                <a:cs typeface="Roboto"/>
              </a:rPr>
              <a:t>Christopher Trainer, Chi Ming Yim &amp; Peter Wahl</a:t>
            </a:r>
            <a:r>
              <a:rPr lang="en-US" sz="1400">
                <a:solidFill>
                  <a:srgbClr val="003088"/>
                </a:solidFill>
                <a:ea typeface="Roboto"/>
                <a:cs typeface="Roboto"/>
              </a:rPr>
              <a:t> – STM results to complement MUSR</a:t>
            </a:r>
          </a:p>
        </p:txBody>
      </p:sp>
      <p:sp>
        <p:nvSpPr>
          <p:cNvPr id="10" name="TextBox 9">
            <a:extLst>
              <a:ext uri="{FF2B5EF4-FFF2-40B4-BE49-F238E27FC236}">
                <a16:creationId xmlns:a16="http://schemas.microsoft.com/office/drawing/2014/main" id="{5903DFBA-4074-7842-BFC1-28EABE86C223}"/>
              </a:ext>
            </a:extLst>
          </p:cNvPr>
          <p:cNvSpPr txBox="1"/>
          <p:nvPr/>
        </p:nvSpPr>
        <p:spPr>
          <a:xfrm>
            <a:off x="3762501" y="2287613"/>
            <a:ext cx="49265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003088"/>
                </a:solidFill>
                <a:ea typeface="Roboto"/>
                <a:cs typeface="Roboto"/>
              </a:rPr>
              <a:t>Nathan Satchell &amp; Gavin Burnell, </a:t>
            </a:r>
            <a:br>
              <a:rPr lang="en-US" sz="1400" b="1" dirty="0">
                <a:solidFill>
                  <a:srgbClr val="003088"/>
                </a:solidFill>
                <a:ea typeface="Roboto"/>
                <a:cs typeface="Roboto"/>
              </a:rPr>
            </a:br>
            <a:r>
              <a:rPr lang="en-US" sz="1400" dirty="0">
                <a:solidFill>
                  <a:srgbClr val="003088"/>
                </a:solidFill>
                <a:ea typeface="Roboto"/>
                <a:cs typeface="Roboto"/>
              </a:rPr>
              <a:t>Sample growth and development</a:t>
            </a:r>
          </a:p>
        </p:txBody>
      </p:sp>
      <p:pic>
        <p:nvPicPr>
          <p:cNvPr id="11" name="Picture 10" descr="University of Leeds logo banner transparent PNG - StickPNG">
            <a:extLst>
              <a:ext uri="{FF2B5EF4-FFF2-40B4-BE49-F238E27FC236}">
                <a16:creationId xmlns:a16="http://schemas.microsoft.com/office/drawing/2014/main" id="{D540CE5A-B5BC-C7F6-481E-BF976DDC69E4}"/>
              </a:ext>
            </a:extLst>
          </p:cNvPr>
          <p:cNvPicPr>
            <a:picLocks noChangeAspect="1"/>
          </p:cNvPicPr>
          <p:nvPr/>
        </p:nvPicPr>
        <p:blipFill>
          <a:blip r:embed="rId2"/>
          <a:stretch>
            <a:fillRect/>
          </a:stretch>
        </p:blipFill>
        <p:spPr>
          <a:xfrm>
            <a:off x="8525541" y="1699508"/>
            <a:ext cx="2743198" cy="1714499"/>
          </a:xfrm>
          <a:prstGeom prst="rect">
            <a:avLst/>
          </a:prstGeom>
        </p:spPr>
      </p:pic>
      <p:sp>
        <p:nvSpPr>
          <p:cNvPr id="14" name="TextBox 13">
            <a:extLst>
              <a:ext uri="{FF2B5EF4-FFF2-40B4-BE49-F238E27FC236}">
                <a16:creationId xmlns:a16="http://schemas.microsoft.com/office/drawing/2014/main" id="{8BF6AD1C-2237-794F-1C0A-ADE74844DFD3}"/>
              </a:ext>
            </a:extLst>
          </p:cNvPr>
          <p:cNvSpPr txBox="1"/>
          <p:nvPr/>
        </p:nvSpPr>
        <p:spPr>
          <a:xfrm>
            <a:off x="2398923" y="3323121"/>
            <a:ext cx="51591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3088"/>
                </a:solidFill>
                <a:ea typeface="Roboto"/>
                <a:cs typeface="Roboto"/>
              </a:rPr>
              <a:t>Andreas Suter, Thomas </a:t>
            </a:r>
            <a:r>
              <a:rPr lang="en-US" sz="1400" b="1" err="1">
                <a:solidFill>
                  <a:srgbClr val="003088"/>
                </a:solidFill>
                <a:ea typeface="Roboto"/>
                <a:cs typeface="Roboto"/>
              </a:rPr>
              <a:t>Prokscha</a:t>
            </a:r>
            <a:r>
              <a:rPr lang="en-US" sz="1400" b="1">
                <a:solidFill>
                  <a:srgbClr val="003088"/>
                </a:solidFill>
                <a:ea typeface="Roboto"/>
                <a:cs typeface="Roboto"/>
              </a:rPr>
              <a:t> &amp; </a:t>
            </a:r>
            <a:r>
              <a:rPr lang="en-US" sz="1400" b="1" err="1">
                <a:solidFill>
                  <a:srgbClr val="003088"/>
                </a:solidFill>
                <a:ea typeface="Roboto"/>
                <a:cs typeface="Roboto"/>
              </a:rPr>
              <a:t>Elvezio</a:t>
            </a:r>
            <a:r>
              <a:rPr lang="en-US" sz="1400" b="1">
                <a:solidFill>
                  <a:srgbClr val="003088"/>
                </a:solidFill>
                <a:ea typeface="Roboto"/>
                <a:cs typeface="Roboto"/>
              </a:rPr>
              <a:t> </a:t>
            </a:r>
            <a:r>
              <a:rPr lang="en-US" sz="1400" b="1" err="1">
                <a:solidFill>
                  <a:srgbClr val="003088"/>
                </a:solidFill>
                <a:ea typeface="Roboto"/>
                <a:cs typeface="Roboto"/>
              </a:rPr>
              <a:t>Morenzoni</a:t>
            </a:r>
            <a:br>
              <a:rPr lang="en-US" sz="1400" b="1">
                <a:solidFill>
                  <a:srgbClr val="003088"/>
                </a:solidFill>
                <a:ea typeface="Roboto"/>
                <a:cs typeface="Roboto"/>
              </a:rPr>
            </a:br>
            <a:r>
              <a:rPr lang="en-US" sz="1400">
                <a:solidFill>
                  <a:srgbClr val="003088"/>
                </a:solidFill>
                <a:ea typeface="Roboto"/>
                <a:cs typeface="Roboto"/>
              </a:rPr>
              <a:t>Low energy muon instrument scientists</a:t>
            </a:r>
          </a:p>
        </p:txBody>
      </p:sp>
      <p:sp>
        <p:nvSpPr>
          <p:cNvPr id="18" name="TextBox 17">
            <a:extLst>
              <a:ext uri="{FF2B5EF4-FFF2-40B4-BE49-F238E27FC236}">
                <a16:creationId xmlns:a16="http://schemas.microsoft.com/office/drawing/2014/main" id="{682C6BF0-5634-0933-B6ED-1E4AC6B6A7B3}"/>
              </a:ext>
            </a:extLst>
          </p:cNvPr>
          <p:cNvSpPr txBox="1"/>
          <p:nvPr/>
        </p:nvSpPr>
        <p:spPr>
          <a:xfrm>
            <a:off x="3762501" y="4349815"/>
            <a:ext cx="51591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003088"/>
                </a:solidFill>
                <a:ea typeface="Roboto"/>
                <a:cs typeface="Roboto"/>
              </a:rPr>
              <a:t>Jos Cooper, Christy Kinane, Nathan Satchell &amp; Sean Langridge</a:t>
            </a:r>
            <a:br>
              <a:rPr lang="en-US" sz="1400" b="1" dirty="0">
                <a:ea typeface="Roboto"/>
                <a:cs typeface="Roboto"/>
              </a:rPr>
            </a:br>
            <a:r>
              <a:rPr lang="en-US" sz="1400" dirty="0">
                <a:solidFill>
                  <a:srgbClr val="003088"/>
                </a:solidFill>
                <a:ea typeface="Roboto"/>
                <a:cs typeface="Roboto"/>
              </a:rPr>
              <a:t>PNR measurements on structural and magnetic properties of S/F systems. </a:t>
            </a:r>
          </a:p>
        </p:txBody>
      </p:sp>
      <p:pic>
        <p:nvPicPr>
          <p:cNvPr id="21" name="Picture 20" descr="ISIS Materials to help you talk about ISIS">
            <a:extLst>
              <a:ext uri="{FF2B5EF4-FFF2-40B4-BE49-F238E27FC236}">
                <a16:creationId xmlns:a16="http://schemas.microsoft.com/office/drawing/2014/main" id="{94007987-A13C-F62A-1DBA-C69B2051FB74}"/>
              </a:ext>
            </a:extLst>
          </p:cNvPr>
          <p:cNvPicPr>
            <a:picLocks noChangeAspect="1"/>
          </p:cNvPicPr>
          <p:nvPr/>
        </p:nvPicPr>
        <p:blipFill>
          <a:blip r:embed="rId3"/>
          <a:stretch>
            <a:fillRect/>
          </a:stretch>
        </p:blipFill>
        <p:spPr>
          <a:xfrm>
            <a:off x="8916153" y="4217764"/>
            <a:ext cx="2094849" cy="1056888"/>
          </a:xfrm>
          <a:prstGeom prst="rect">
            <a:avLst/>
          </a:prstGeom>
        </p:spPr>
      </p:pic>
      <p:pic>
        <p:nvPicPr>
          <p:cNvPr id="22" name="Picture 21" descr="Institute of Solid State Physics RAS | Chernogolovka, Russia |">
            <a:extLst>
              <a:ext uri="{FF2B5EF4-FFF2-40B4-BE49-F238E27FC236}">
                <a16:creationId xmlns:a16="http://schemas.microsoft.com/office/drawing/2014/main" id="{1206D4BD-93CB-2351-A93A-60C04D9E464D}"/>
              </a:ext>
            </a:extLst>
          </p:cNvPr>
          <p:cNvPicPr>
            <a:picLocks noChangeAspect="1"/>
          </p:cNvPicPr>
          <p:nvPr/>
        </p:nvPicPr>
        <p:blipFill rotWithShape="1">
          <a:blip r:embed="rId4"/>
          <a:srcRect r="-4858" b="-7598"/>
          <a:stretch/>
        </p:blipFill>
        <p:spPr>
          <a:xfrm>
            <a:off x="493033" y="5091054"/>
            <a:ext cx="1287390" cy="1321022"/>
          </a:xfrm>
          <a:prstGeom prst="rect">
            <a:avLst/>
          </a:prstGeom>
        </p:spPr>
      </p:pic>
      <p:sp>
        <p:nvSpPr>
          <p:cNvPr id="25" name="TextBox 24">
            <a:extLst>
              <a:ext uri="{FF2B5EF4-FFF2-40B4-BE49-F238E27FC236}">
                <a16:creationId xmlns:a16="http://schemas.microsoft.com/office/drawing/2014/main" id="{10EED64D-975A-E49B-D3E8-E31DE1D9FAF0}"/>
              </a:ext>
            </a:extLst>
          </p:cNvPr>
          <p:cNvSpPr txBox="1"/>
          <p:nvPr/>
        </p:nvSpPr>
        <p:spPr>
          <a:xfrm>
            <a:off x="2398922" y="5601565"/>
            <a:ext cx="693981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3088"/>
                </a:solidFill>
                <a:ea typeface="Roboto"/>
                <a:cs typeface="Roboto"/>
              </a:rPr>
              <a:t>Irina </a:t>
            </a:r>
            <a:r>
              <a:rPr lang="en-US" sz="1400" b="1" err="1">
                <a:solidFill>
                  <a:srgbClr val="003088"/>
                </a:solidFill>
                <a:ea typeface="Roboto"/>
                <a:cs typeface="Roboto"/>
              </a:rPr>
              <a:t>Bobkova</a:t>
            </a:r>
            <a:r>
              <a:rPr lang="en-US" sz="1400" b="1">
                <a:solidFill>
                  <a:srgbClr val="003088"/>
                </a:solidFill>
                <a:ea typeface="Roboto"/>
                <a:cs typeface="Roboto"/>
              </a:rPr>
              <a:t> &amp; Alexander Bobkov</a:t>
            </a:r>
            <a:br>
              <a:rPr lang="en-US" sz="1400" b="1">
                <a:ea typeface="Roboto"/>
                <a:cs typeface="Roboto"/>
              </a:rPr>
            </a:br>
            <a:r>
              <a:rPr lang="en-US" sz="1400">
                <a:solidFill>
                  <a:srgbClr val="003088"/>
                </a:solidFill>
                <a:ea typeface="Roboto"/>
                <a:cs typeface="Roboto"/>
              </a:rPr>
              <a:t>Development of </a:t>
            </a:r>
            <a:r>
              <a:rPr lang="en-US" sz="1400" err="1">
                <a:solidFill>
                  <a:srgbClr val="003088"/>
                </a:solidFill>
                <a:ea typeface="Roboto"/>
                <a:cs typeface="Roboto"/>
              </a:rPr>
              <a:t>quasiclassical</a:t>
            </a:r>
            <a:r>
              <a:rPr lang="en-US" sz="1400">
                <a:solidFill>
                  <a:srgbClr val="003088"/>
                </a:solidFill>
                <a:ea typeface="Roboto"/>
                <a:cs typeface="Roboto"/>
              </a:rPr>
              <a:t> theory on high spin-orbit – superconductor interfaces that was key to interpreting the muon data</a:t>
            </a:r>
            <a:endParaRPr lang="en-US"/>
          </a:p>
        </p:txBody>
      </p:sp>
      <p:pic>
        <p:nvPicPr>
          <p:cNvPr id="4" name="Picture 3" descr="Paul Scherrer Institute (PSI) Logo Vector - (.SVG + .PNG) - Logovtor.Com">
            <a:extLst>
              <a:ext uri="{FF2B5EF4-FFF2-40B4-BE49-F238E27FC236}">
                <a16:creationId xmlns:a16="http://schemas.microsoft.com/office/drawing/2014/main" id="{412F1273-2D9D-0C12-8071-6B19347E15FA}"/>
              </a:ext>
            </a:extLst>
          </p:cNvPr>
          <p:cNvPicPr>
            <a:picLocks noChangeAspect="1"/>
          </p:cNvPicPr>
          <p:nvPr/>
        </p:nvPicPr>
        <p:blipFill>
          <a:blip r:embed="rId5"/>
          <a:stretch>
            <a:fillRect/>
          </a:stretch>
        </p:blipFill>
        <p:spPr>
          <a:xfrm>
            <a:off x="232144" y="3074581"/>
            <a:ext cx="2025503" cy="1151861"/>
          </a:xfrm>
          <a:prstGeom prst="rect">
            <a:avLst/>
          </a:prstGeom>
        </p:spPr>
      </p:pic>
      <p:pic>
        <p:nvPicPr>
          <p:cNvPr id="7" name="Picture 6" descr="UWC - University of St Andrews">
            <a:extLst>
              <a:ext uri="{FF2B5EF4-FFF2-40B4-BE49-F238E27FC236}">
                <a16:creationId xmlns:a16="http://schemas.microsoft.com/office/drawing/2014/main" id="{CE909CD9-F980-266A-97D8-0C58BA437BDB}"/>
              </a:ext>
            </a:extLst>
          </p:cNvPr>
          <p:cNvPicPr>
            <a:picLocks noChangeAspect="1"/>
          </p:cNvPicPr>
          <p:nvPr/>
        </p:nvPicPr>
        <p:blipFill rotWithShape="1">
          <a:blip r:embed="rId6"/>
          <a:srcRect l="26037" t="16544" r="24090" b="16445"/>
          <a:stretch/>
        </p:blipFill>
        <p:spPr>
          <a:xfrm>
            <a:off x="562236" y="779080"/>
            <a:ext cx="1368126" cy="1838266"/>
          </a:xfrm>
          <a:prstGeom prst="rect">
            <a:avLst/>
          </a:prstGeom>
        </p:spPr>
      </p:pic>
    </p:spTree>
    <p:extLst>
      <p:ext uri="{BB962C8B-B14F-4D97-AF65-F5344CB8AC3E}">
        <p14:creationId xmlns:p14="http://schemas.microsoft.com/office/powerpoint/2010/main" val="4151561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lstStyle/>
          <a:p>
            <a:r>
              <a:rPr lang="en-US">
                <a:cs typeface="Arial"/>
              </a:rPr>
              <a:t>Proximity Systems</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6AA0F66-BAA8-EC61-0B51-857C3D298904}"/>
              </a:ext>
            </a:extLst>
          </p:cNvPr>
          <p:cNvGrpSpPr/>
          <p:nvPr/>
        </p:nvGrpSpPr>
        <p:grpSpPr>
          <a:xfrm>
            <a:off x="2999872" y="1716086"/>
            <a:ext cx="5404821" cy="3826704"/>
            <a:chOff x="2984756" y="1665925"/>
            <a:chExt cx="5404821" cy="3826704"/>
          </a:xfrm>
        </p:grpSpPr>
        <p:sp>
          <p:nvSpPr>
            <p:cNvPr id="4" name="Rectangle 3">
              <a:extLst>
                <a:ext uri="{FF2B5EF4-FFF2-40B4-BE49-F238E27FC236}">
                  <a16:creationId xmlns:a16="http://schemas.microsoft.com/office/drawing/2014/main" id="{B0C2F5FB-734D-AA4F-CAFF-610E749FE112}"/>
                </a:ext>
              </a:extLst>
            </p:cNvPr>
            <p:cNvSpPr/>
            <p:nvPr/>
          </p:nvSpPr>
          <p:spPr>
            <a:xfrm>
              <a:off x="2984756" y="2105014"/>
              <a:ext cx="2678953" cy="2688710"/>
            </a:xfrm>
            <a:prstGeom prst="rect">
              <a:avLst/>
            </a:prstGeom>
            <a:solidFill>
              <a:schemeClr val="accent4">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sp>
          <p:nvSpPr>
            <p:cNvPr id="5" name="Rectangle 4">
              <a:extLst>
                <a:ext uri="{FF2B5EF4-FFF2-40B4-BE49-F238E27FC236}">
                  <a16:creationId xmlns:a16="http://schemas.microsoft.com/office/drawing/2014/main" id="{D049DF1E-0E58-E46A-B4F6-09EA63C44A6C}"/>
                </a:ext>
              </a:extLst>
            </p:cNvPr>
            <p:cNvSpPr/>
            <p:nvPr/>
          </p:nvSpPr>
          <p:spPr>
            <a:xfrm>
              <a:off x="5670863" y="2108650"/>
              <a:ext cx="2718714" cy="2680603"/>
            </a:xfrm>
            <a:prstGeom prst="rect">
              <a:avLst/>
            </a:prstGeom>
            <a:solidFill>
              <a:srgbClr val="35BAF9"/>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sp>
          <p:nvSpPr>
            <p:cNvPr id="7" name="Rectangle 6">
              <a:extLst>
                <a:ext uri="{FF2B5EF4-FFF2-40B4-BE49-F238E27FC236}">
                  <a16:creationId xmlns:a16="http://schemas.microsoft.com/office/drawing/2014/main" id="{6FE3A079-F176-8A5B-37CE-3A6AD751DB87}"/>
                </a:ext>
              </a:extLst>
            </p:cNvPr>
            <p:cNvSpPr/>
            <p:nvPr/>
          </p:nvSpPr>
          <p:spPr>
            <a:xfrm>
              <a:off x="4782766" y="2106848"/>
              <a:ext cx="1515893" cy="2683213"/>
            </a:xfrm>
            <a:prstGeom prst="rect">
              <a:avLst/>
            </a:prstGeom>
            <a:noFill/>
            <a:ln w="28575">
              <a:solidFill>
                <a:srgbClr val="67676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Arrow: Left-Right 7">
              <a:extLst>
                <a:ext uri="{FF2B5EF4-FFF2-40B4-BE49-F238E27FC236}">
                  <a16:creationId xmlns:a16="http://schemas.microsoft.com/office/drawing/2014/main" id="{5B891780-E8C3-FE80-8632-6C50B37D06B0}"/>
                </a:ext>
              </a:extLst>
            </p:cNvPr>
            <p:cNvSpPr/>
            <p:nvPr/>
          </p:nvSpPr>
          <p:spPr>
            <a:xfrm>
              <a:off x="4801410" y="3283084"/>
              <a:ext cx="1467254" cy="340468"/>
            </a:xfrm>
            <a:prstGeom prst="leftRightArrow">
              <a:avLst/>
            </a:prstGeom>
            <a:solidFill>
              <a:srgbClr val="676767"/>
            </a:solidFill>
            <a:ln>
              <a:solidFill>
                <a:srgbClr val="6767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9" name="Straight Arrow Connector 8">
              <a:extLst>
                <a:ext uri="{FF2B5EF4-FFF2-40B4-BE49-F238E27FC236}">
                  <a16:creationId xmlns:a16="http://schemas.microsoft.com/office/drawing/2014/main" id="{897D3F6B-3404-0B9F-72D7-D36F3F6CBF23}"/>
                </a:ext>
              </a:extLst>
            </p:cNvPr>
            <p:cNvCxnSpPr/>
            <p:nvPr/>
          </p:nvCxnSpPr>
          <p:spPr>
            <a:xfrm flipH="1" flipV="1">
              <a:off x="4737370" y="4948135"/>
              <a:ext cx="925749" cy="9727"/>
            </a:xfrm>
            <a:prstGeom prst="straightConnector1">
              <a:avLst/>
            </a:prstGeom>
            <a:ln w="28575">
              <a:solidFill>
                <a:srgbClr val="FF9D1B"/>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48D7F08-FAA1-6EC5-012E-736B976B6A77}"/>
                </a:ext>
              </a:extLst>
            </p:cNvPr>
            <p:cNvCxnSpPr/>
            <p:nvPr/>
          </p:nvCxnSpPr>
          <p:spPr>
            <a:xfrm flipV="1">
              <a:off x="5673639" y="4953202"/>
              <a:ext cx="667620" cy="1620"/>
            </a:xfrm>
            <a:prstGeom prst="straightConnector1">
              <a:avLst/>
            </a:prstGeom>
            <a:ln w="28575">
              <a:solidFill>
                <a:srgbClr val="003088"/>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99A1AEC-5621-6273-88DD-BE5E922BEE37}"/>
                </a:ext>
              </a:extLst>
            </p:cNvPr>
            <p:cNvSpPr>
              <a:spLocks noChangeArrowheads="1"/>
            </p:cNvSpPr>
            <p:nvPr/>
          </p:nvSpPr>
          <p:spPr bwMode="auto">
            <a:xfrm>
              <a:off x="5033477" y="5123297"/>
              <a:ext cx="453649" cy="369332"/>
            </a:xfrm>
            <a:prstGeom prst="rect">
              <a:avLst/>
            </a:prstGeom>
            <a:noFill/>
            <a:ln w="28575">
              <a:no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003088"/>
                  </a:solidFill>
                  <a:ea typeface="Roboto"/>
                  <a:cs typeface="Roboto"/>
                </a:rPr>
                <a:t>L1</a:t>
              </a:r>
            </a:p>
          </p:txBody>
        </p:sp>
        <p:sp>
          <p:nvSpPr>
            <p:cNvPr id="12" name="Rectangle 11">
              <a:extLst>
                <a:ext uri="{FF2B5EF4-FFF2-40B4-BE49-F238E27FC236}">
                  <a16:creationId xmlns:a16="http://schemas.microsoft.com/office/drawing/2014/main" id="{683721D3-A39E-390A-1D94-D0E6C87352AB}"/>
                </a:ext>
              </a:extLst>
            </p:cNvPr>
            <p:cNvSpPr>
              <a:spLocks noChangeArrowheads="1"/>
            </p:cNvSpPr>
            <p:nvPr/>
          </p:nvSpPr>
          <p:spPr bwMode="auto">
            <a:xfrm>
              <a:off x="5738733" y="5123297"/>
              <a:ext cx="526606" cy="369332"/>
            </a:xfrm>
            <a:prstGeom prst="rect">
              <a:avLst/>
            </a:prstGeom>
            <a:noFill/>
            <a:ln w="28575">
              <a:no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003088"/>
                  </a:solidFill>
                  <a:ea typeface="Roboto"/>
                  <a:cs typeface="Roboto"/>
                </a:rPr>
                <a:t>L2</a:t>
              </a:r>
            </a:p>
          </p:txBody>
        </p:sp>
        <p:sp>
          <p:nvSpPr>
            <p:cNvPr id="13" name="Rectangle 12">
              <a:extLst>
                <a:ext uri="{FF2B5EF4-FFF2-40B4-BE49-F238E27FC236}">
                  <a16:creationId xmlns:a16="http://schemas.microsoft.com/office/drawing/2014/main" id="{45E7F474-5D45-89CB-DD02-48A7139562B0}"/>
                </a:ext>
              </a:extLst>
            </p:cNvPr>
            <p:cNvSpPr>
              <a:spLocks noChangeArrowheads="1"/>
            </p:cNvSpPr>
            <p:nvPr/>
          </p:nvSpPr>
          <p:spPr bwMode="auto">
            <a:xfrm>
              <a:off x="4336329" y="1665925"/>
              <a:ext cx="2796393" cy="369332"/>
            </a:xfrm>
            <a:prstGeom prst="rect">
              <a:avLst/>
            </a:prstGeom>
            <a:noFill/>
            <a:ln w="28575">
              <a:no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003088"/>
                  </a:solidFill>
                  <a:ea typeface="Roboto"/>
                  <a:cs typeface="Roboto"/>
                </a:rPr>
                <a:t>Symmetry(-</a:t>
              </a:r>
              <a:r>
                <a:rPr lang="en-US" err="1">
                  <a:solidFill>
                    <a:srgbClr val="003088"/>
                  </a:solidFill>
                  <a:ea typeface="Roboto"/>
                  <a:cs typeface="Roboto"/>
                </a:rPr>
                <a:t>ies</a:t>
              </a:r>
              <a:r>
                <a:rPr lang="en-US">
                  <a:solidFill>
                    <a:srgbClr val="003088"/>
                  </a:solidFill>
                  <a:ea typeface="Roboto"/>
                  <a:cs typeface="Roboto"/>
                </a:rPr>
                <a:t>) broken </a:t>
              </a:r>
              <a:endParaRPr lang="en-US"/>
            </a:p>
          </p:txBody>
        </p:sp>
      </p:grpSp>
      <p:sp>
        <p:nvSpPr>
          <p:cNvPr id="16" name="TextBox 27">
            <a:extLst>
              <a:ext uri="{FF2B5EF4-FFF2-40B4-BE49-F238E27FC236}">
                <a16:creationId xmlns:a16="http://schemas.microsoft.com/office/drawing/2014/main" id="{2BE6D15B-A84F-2F7B-F9E9-E08897CC5E5C}"/>
              </a:ext>
            </a:extLst>
          </p:cNvPr>
          <p:cNvSpPr txBox="1"/>
          <p:nvPr/>
        </p:nvSpPr>
        <p:spPr>
          <a:xfrm>
            <a:off x="266700" y="948286"/>
            <a:ext cx="9946019"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3088"/>
                </a:solidFill>
                <a:latin typeface="Roboto"/>
                <a:ea typeface="Roboto"/>
                <a:cs typeface="Roboto"/>
              </a:rPr>
              <a:t>Novel effects and even new states of matter can arise at interfaces between materials with different types of electronic order. </a:t>
            </a:r>
            <a:endParaRPr lang="en-US" sz="2000" dirty="0">
              <a:solidFill>
                <a:srgbClr val="003088"/>
              </a:solidFill>
              <a:latin typeface="Roboto"/>
              <a:ea typeface="Roboto"/>
              <a:cs typeface="Roboto"/>
            </a:endParaRPr>
          </a:p>
        </p:txBody>
      </p:sp>
    </p:spTree>
    <p:extLst>
      <p:ext uri="{BB962C8B-B14F-4D97-AF65-F5344CB8AC3E}">
        <p14:creationId xmlns:p14="http://schemas.microsoft.com/office/powerpoint/2010/main" val="1423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lstStyle/>
          <a:p>
            <a:r>
              <a:rPr lang="en-US" dirty="0">
                <a:cs typeface="Arial"/>
              </a:rPr>
              <a:t>Proximity Systems -&gt; Applications</a:t>
            </a:r>
            <a:endParaRPr lang="en-US" dirty="0"/>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6AA0F66-BAA8-EC61-0B51-857C3D298904}"/>
              </a:ext>
            </a:extLst>
          </p:cNvPr>
          <p:cNvGrpSpPr/>
          <p:nvPr/>
        </p:nvGrpSpPr>
        <p:grpSpPr>
          <a:xfrm>
            <a:off x="2999872" y="1716086"/>
            <a:ext cx="5404821" cy="3826704"/>
            <a:chOff x="2984756" y="1665925"/>
            <a:chExt cx="5404821" cy="3826704"/>
          </a:xfrm>
        </p:grpSpPr>
        <p:sp>
          <p:nvSpPr>
            <p:cNvPr id="4" name="Rectangle 3">
              <a:extLst>
                <a:ext uri="{FF2B5EF4-FFF2-40B4-BE49-F238E27FC236}">
                  <a16:creationId xmlns:a16="http://schemas.microsoft.com/office/drawing/2014/main" id="{B0C2F5FB-734D-AA4F-CAFF-610E749FE112}"/>
                </a:ext>
              </a:extLst>
            </p:cNvPr>
            <p:cNvSpPr/>
            <p:nvPr/>
          </p:nvSpPr>
          <p:spPr>
            <a:xfrm>
              <a:off x="2984756" y="2105014"/>
              <a:ext cx="2678953" cy="2688710"/>
            </a:xfrm>
            <a:prstGeom prst="rect">
              <a:avLst/>
            </a:prstGeom>
            <a:solidFill>
              <a:schemeClr val="accent4">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sp>
          <p:nvSpPr>
            <p:cNvPr id="5" name="Rectangle 4">
              <a:extLst>
                <a:ext uri="{FF2B5EF4-FFF2-40B4-BE49-F238E27FC236}">
                  <a16:creationId xmlns:a16="http://schemas.microsoft.com/office/drawing/2014/main" id="{D049DF1E-0E58-E46A-B4F6-09EA63C44A6C}"/>
                </a:ext>
              </a:extLst>
            </p:cNvPr>
            <p:cNvSpPr/>
            <p:nvPr/>
          </p:nvSpPr>
          <p:spPr>
            <a:xfrm>
              <a:off x="5670863" y="2108650"/>
              <a:ext cx="2718714" cy="2680603"/>
            </a:xfrm>
            <a:prstGeom prst="rect">
              <a:avLst/>
            </a:prstGeom>
            <a:solidFill>
              <a:srgbClr val="35BAF9"/>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sp>
          <p:nvSpPr>
            <p:cNvPr id="7" name="Rectangle 6">
              <a:extLst>
                <a:ext uri="{FF2B5EF4-FFF2-40B4-BE49-F238E27FC236}">
                  <a16:creationId xmlns:a16="http://schemas.microsoft.com/office/drawing/2014/main" id="{6FE3A079-F176-8A5B-37CE-3A6AD751DB87}"/>
                </a:ext>
              </a:extLst>
            </p:cNvPr>
            <p:cNvSpPr/>
            <p:nvPr/>
          </p:nvSpPr>
          <p:spPr>
            <a:xfrm>
              <a:off x="4782766" y="2106848"/>
              <a:ext cx="1515893" cy="2683213"/>
            </a:xfrm>
            <a:prstGeom prst="rect">
              <a:avLst/>
            </a:prstGeom>
            <a:noFill/>
            <a:ln w="28575">
              <a:solidFill>
                <a:srgbClr val="67676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Arrow: Left-Right 7">
              <a:extLst>
                <a:ext uri="{FF2B5EF4-FFF2-40B4-BE49-F238E27FC236}">
                  <a16:creationId xmlns:a16="http://schemas.microsoft.com/office/drawing/2014/main" id="{5B891780-E8C3-FE80-8632-6C50B37D06B0}"/>
                </a:ext>
              </a:extLst>
            </p:cNvPr>
            <p:cNvSpPr/>
            <p:nvPr/>
          </p:nvSpPr>
          <p:spPr>
            <a:xfrm>
              <a:off x="4801410" y="3283084"/>
              <a:ext cx="1467254" cy="340468"/>
            </a:xfrm>
            <a:prstGeom prst="leftRightArrow">
              <a:avLst/>
            </a:prstGeom>
            <a:solidFill>
              <a:srgbClr val="676767"/>
            </a:solidFill>
            <a:ln>
              <a:solidFill>
                <a:srgbClr val="6767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9" name="Straight Arrow Connector 8">
              <a:extLst>
                <a:ext uri="{FF2B5EF4-FFF2-40B4-BE49-F238E27FC236}">
                  <a16:creationId xmlns:a16="http://schemas.microsoft.com/office/drawing/2014/main" id="{897D3F6B-3404-0B9F-72D7-D36F3F6CBF23}"/>
                </a:ext>
              </a:extLst>
            </p:cNvPr>
            <p:cNvCxnSpPr/>
            <p:nvPr/>
          </p:nvCxnSpPr>
          <p:spPr>
            <a:xfrm flipH="1" flipV="1">
              <a:off x="4737370" y="4948135"/>
              <a:ext cx="925749" cy="9727"/>
            </a:xfrm>
            <a:prstGeom prst="straightConnector1">
              <a:avLst/>
            </a:prstGeom>
            <a:ln w="28575">
              <a:solidFill>
                <a:srgbClr val="FF9D1B"/>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48D7F08-FAA1-6EC5-012E-736B976B6A77}"/>
                </a:ext>
              </a:extLst>
            </p:cNvPr>
            <p:cNvCxnSpPr/>
            <p:nvPr/>
          </p:nvCxnSpPr>
          <p:spPr>
            <a:xfrm flipV="1">
              <a:off x="5673639" y="4953202"/>
              <a:ext cx="667620" cy="1620"/>
            </a:xfrm>
            <a:prstGeom prst="straightConnector1">
              <a:avLst/>
            </a:prstGeom>
            <a:ln w="28575">
              <a:solidFill>
                <a:srgbClr val="003088"/>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99A1AEC-5621-6273-88DD-BE5E922BEE37}"/>
                </a:ext>
              </a:extLst>
            </p:cNvPr>
            <p:cNvSpPr>
              <a:spLocks noChangeArrowheads="1"/>
            </p:cNvSpPr>
            <p:nvPr/>
          </p:nvSpPr>
          <p:spPr bwMode="auto">
            <a:xfrm>
              <a:off x="5033477" y="5123297"/>
              <a:ext cx="453649" cy="369332"/>
            </a:xfrm>
            <a:prstGeom prst="rect">
              <a:avLst/>
            </a:prstGeom>
            <a:noFill/>
            <a:ln w="28575">
              <a:no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003088"/>
                  </a:solidFill>
                  <a:ea typeface="Roboto"/>
                  <a:cs typeface="Roboto"/>
                </a:rPr>
                <a:t>L1</a:t>
              </a:r>
            </a:p>
          </p:txBody>
        </p:sp>
        <p:sp>
          <p:nvSpPr>
            <p:cNvPr id="12" name="Rectangle 11">
              <a:extLst>
                <a:ext uri="{FF2B5EF4-FFF2-40B4-BE49-F238E27FC236}">
                  <a16:creationId xmlns:a16="http://schemas.microsoft.com/office/drawing/2014/main" id="{683721D3-A39E-390A-1D94-D0E6C87352AB}"/>
                </a:ext>
              </a:extLst>
            </p:cNvPr>
            <p:cNvSpPr>
              <a:spLocks noChangeArrowheads="1"/>
            </p:cNvSpPr>
            <p:nvPr/>
          </p:nvSpPr>
          <p:spPr bwMode="auto">
            <a:xfrm>
              <a:off x="5738733" y="5123297"/>
              <a:ext cx="526606" cy="369332"/>
            </a:xfrm>
            <a:prstGeom prst="rect">
              <a:avLst/>
            </a:prstGeom>
            <a:noFill/>
            <a:ln w="28575">
              <a:no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003088"/>
                  </a:solidFill>
                  <a:ea typeface="Roboto"/>
                  <a:cs typeface="Roboto"/>
                </a:rPr>
                <a:t>L2</a:t>
              </a:r>
            </a:p>
          </p:txBody>
        </p:sp>
        <p:sp>
          <p:nvSpPr>
            <p:cNvPr id="13" name="Rectangle 12">
              <a:extLst>
                <a:ext uri="{FF2B5EF4-FFF2-40B4-BE49-F238E27FC236}">
                  <a16:creationId xmlns:a16="http://schemas.microsoft.com/office/drawing/2014/main" id="{45E7F474-5D45-89CB-DD02-48A7139562B0}"/>
                </a:ext>
              </a:extLst>
            </p:cNvPr>
            <p:cNvSpPr>
              <a:spLocks noChangeArrowheads="1"/>
            </p:cNvSpPr>
            <p:nvPr/>
          </p:nvSpPr>
          <p:spPr bwMode="auto">
            <a:xfrm>
              <a:off x="4336329" y="1665925"/>
              <a:ext cx="2796393" cy="369332"/>
            </a:xfrm>
            <a:prstGeom prst="rect">
              <a:avLst/>
            </a:prstGeom>
            <a:noFill/>
            <a:ln w="28575">
              <a:noFill/>
            </a:ln>
            <a:effectLst/>
            <a:extLst>
              <a:ext uri="{909E8E84-426E-40dd-AFC4-6F175D3DCCD1}">
                <a14:hiddenFill xmlns:a14="http://schemas.microsoft.com/office/drawing/2010/main" xmlns:lc="http://schemas.openxmlformats.org/drawingml/2006/lockedCanvas" xmlns="">
                  <a:solidFill>
                    <a:srgbClr val="1508CC"/>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Lst>
          </p:spPr>
          <p:txBody>
            <a:bodyPr wrap="square" lIns="91440" tIns="45720" rIns="91440"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003088"/>
                  </a:solidFill>
                  <a:ea typeface="Roboto"/>
                  <a:cs typeface="Roboto"/>
                </a:rPr>
                <a:t>Symmetry(-</a:t>
              </a:r>
              <a:r>
                <a:rPr lang="en-US" err="1">
                  <a:solidFill>
                    <a:srgbClr val="003088"/>
                  </a:solidFill>
                  <a:ea typeface="Roboto"/>
                  <a:cs typeface="Roboto"/>
                </a:rPr>
                <a:t>ies</a:t>
              </a:r>
              <a:r>
                <a:rPr lang="en-US">
                  <a:solidFill>
                    <a:srgbClr val="003088"/>
                  </a:solidFill>
                  <a:ea typeface="Roboto"/>
                  <a:cs typeface="Roboto"/>
                </a:rPr>
                <a:t>) broken </a:t>
              </a:r>
              <a:endParaRPr lang="en-US"/>
            </a:p>
          </p:txBody>
        </p:sp>
      </p:grpSp>
      <p:sp>
        <p:nvSpPr>
          <p:cNvPr id="16" name="TextBox 27">
            <a:extLst>
              <a:ext uri="{FF2B5EF4-FFF2-40B4-BE49-F238E27FC236}">
                <a16:creationId xmlns:a16="http://schemas.microsoft.com/office/drawing/2014/main" id="{2BE6D15B-A84F-2F7B-F9E9-E08897CC5E5C}"/>
              </a:ext>
            </a:extLst>
          </p:cNvPr>
          <p:cNvSpPr txBox="1"/>
          <p:nvPr/>
        </p:nvSpPr>
        <p:spPr>
          <a:xfrm>
            <a:off x="266700" y="948286"/>
            <a:ext cx="9946019"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3088"/>
                </a:solidFill>
                <a:latin typeface="Roboto"/>
                <a:ea typeface="Roboto"/>
                <a:cs typeface="Roboto"/>
              </a:rPr>
              <a:t>Novel effects and even new states of matter can arise at interfaces between materials with different types of electronic order. </a:t>
            </a:r>
            <a:endParaRPr lang="en-US" sz="2000" dirty="0">
              <a:solidFill>
                <a:srgbClr val="003088"/>
              </a:solidFill>
              <a:latin typeface="Roboto"/>
              <a:ea typeface="Roboto"/>
              <a:cs typeface="Roboto"/>
            </a:endParaRPr>
          </a:p>
        </p:txBody>
      </p:sp>
      <p:sp>
        <p:nvSpPr>
          <p:cNvPr id="15" name="TextBox 27">
            <a:extLst>
              <a:ext uri="{FF2B5EF4-FFF2-40B4-BE49-F238E27FC236}">
                <a16:creationId xmlns:a16="http://schemas.microsoft.com/office/drawing/2014/main" id="{5A6D2AF1-BB8E-4678-B772-E7E51772C9D2}"/>
              </a:ext>
            </a:extLst>
          </p:cNvPr>
          <p:cNvSpPr txBox="1"/>
          <p:nvPr/>
        </p:nvSpPr>
        <p:spPr>
          <a:xfrm>
            <a:off x="302407" y="5909714"/>
            <a:ext cx="10933152"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rgbClr val="003088"/>
                </a:solidFill>
                <a:latin typeface="Roboto"/>
                <a:ea typeface="Roboto"/>
                <a:cs typeface="Roboto"/>
              </a:rPr>
              <a:t>For example, combining different superconducting, magnetic and semiconducting materials is a very active area of research as people move towards new electronic devices. </a:t>
            </a:r>
            <a:endParaRPr lang="en-US" sz="2000" dirty="0">
              <a:solidFill>
                <a:srgbClr val="003088"/>
              </a:solidFill>
              <a:latin typeface="Roboto"/>
              <a:ea typeface="Roboto"/>
              <a:cs typeface="Roboto"/>
            </a:endParaRPr>
          </a:p>
        </p:txBody>
      </p:sp>
    </p:spTree>
    <p:extLst>
      <p:ext uri="{BB962C8B-B14F-4D97-AF65-F5344CB8AC3E}">
        <p14:creationId xmlns:p14="http://schemas.microsoft.com/office/powerpoint/2010/main" val="198889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lstStyle/>
          <a:p>
            <a:r>
              <a:rPr lang="en-US">
                <a:cs typeface="Arial"/>
              </a:rPr>
              <a:t>Superconducting proximity effects</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C4DDC5F7-0B98-6DAD-DA33-B7B34149A48E}"/>
              </a:ext>
            </a:extLst>
          </p:cNvPr>
          <p:cNvGrpSpPr/>
          <p:nvPr/>
        </p:nvGrpSpPr>
        <p:grpSpPr>
          <a:xfrm>
            <a:off x="3098440" y="1218730"/>
            <a:ext cx="3894868" cy="2030988"/>
            <a:chOff x="2374070" y="880063"/>
            <a:chExt cx="5404821" cy="2688710"/>
          </a:xfrm>
        </p:grpSpPr>
        <p:sp>
          <p:nvSpPr>
            <p:cNvPr id="41" name="Rectangle 40">
              <a:extLst>
                <a:ext uri="{FF2B5EF4-FFF2-40B4-BE49-F238E27FC236}">
                  <a16:creationId xmlns:a16="http://schemas.microsoft.com/office/drawing/2014/main" id="{4DD04756-4E0E-B28F-7787-43A03A71E98A}"/>
                </a:ext>
              </a:extLst>
            </p:cNvPr>
            <p:cNvSpPr/>
            <p:nvPr/>
          </p:nvSpPr>
          <p:spPr>
            <a:xfrm>
              <a:off x="2374070" y="880063"/>
              <a:ext cx="2678953" cy="2688710"/>
            </a:xfrm>
            <a:prstGeom prst="rect">
              <a:avLst/>
            </a:prstGeom>
            <a:solidFill>
              <a:schemeClr val="accent4">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sp>
          <p:nvSpPr>
            <p:cNvPr id="42" name="Rectangle 41">
              <a:extLst>
                <a:ext uri="{FF2B5EF4-FFF2-40B4-BE49-F238E27FC236}">
                  <a16:creationId xmlns:a16="http://schemas.microsoft.com/office/drawing/2014/main" id="{159962B5-4ED8-30C3-50F2-68B9E2871D10}"/>
                </a:ext>
              </a:extLst>
            </p:cNvPr>
            <p:cNvSpPr/>
            <p:nvPr/>
          </p:nvSpPr>
          <p:spPr>
            <a:xfrm>
              <a:off x="5060177" y="883699"/>
              <a:ext cx="2718714" cy="2680603"/>
            </a:xfrm>
            <a:prstGeom prst="rect">
              <a:avLst/>
            </a:prstGeom>
            <a:solidFill>
              <a:srgbClr val="35BAF9"/>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grpSp>
          <p:nvGrpSpPr>
            <p:cNvPr id="43" name="Group 42">
              <a:extLst>
                <a:ext uri="{FF2B5EF4-FFF2-40B4-BE49-F238E27FC236}">
                  <a16:creationId xmlns:a16="http://schemas.microsoft.com/office/drawing/2014/main" id="{13528F0E-8537-6FC9-D6B9-7E97E1E71D34}"/>
                </a:ext>
              </a:extLst>
            </p:cNvPr>
            <p:cNvGrpSpPr/>
            <p:nvPr/>
          </p:nvGrpSpPr>
          <p:grpSpPr>
            <a:xfrm>
              <a:off x="5340171" y="1594449"/>
              <a:ext cx="2155371" cy="1270000"/>
              <a:chOff x="5340171" y="1594449"/>
              <a:chExt cx="2155371" cy="1270000"/>
            </a:xfrm>
          </p:grpSpPr>
          <p:grpSp>
            <p:nvGrpSpPr>
              <p:cNvPr id="62" name="Group 61">
                <a:extLst>
                  <a:ext uri="{FF2B5EF4-FFF2-40B4-BE49-F238E27FC236}">
                    <a16:creationId xmlns:a16="http://schemas.microsoft.com/office/drawing/2014/main" id="{FB0CCEEC-99A1-7FA9-59E5-E021B8300EB3}"/>
                  </a:ext>
                </a:extLst>
              </p:cNvPr>
              <p:cNvGrpSpPr/>
              <p:nvPr/>
            </p:nvGrpSpPr>
            <p:grpSpPr>
              <a:xfrm>
                <a:off x="5820049" y="1797649"/>
                <a:ext cx="1291772" cy="856343"/>
                <a:chOff x="5820049" y="1797649"/>
                <a:chExt cx="1291772" cy="856343"/>
              </a:xfrm>
            </p:grpSpPr>
            <p:sp>
              <p:nvSpPr>
                <p:cNvPr id="64" name="Oval 63">
                  <a:extLst>
                    <a:ext uri="{FF2B5EF4-FFF2-40B4-BE49-F238E27FC236}">
                      <a16:creationId xmlns:a16="http://schemas.microsoft.com/office/drawing/2014/main" id="{D72858DE-1E1F-B385-1CC2-78BE82FC5759}"/>
                    </a:ext>
                  </a:extLst>
                </p:cNvPr>
                <p:cNvSpPr/>
                <p:nvPr/>
              </p:nvSpPr>
              <p:spPr>
                <a:xfrm>
                  <a:off x="6792507" y="2033506"/>
                  <a:ext cx="319314" cy="340178"/>
                </a:xfrm>
                <a:prstGeom prst="ellipse">
                  <a:avLst/>
                </a:prstGeom>
                <a:solidFill>
                  <a:srgbClr val="003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Oval 64">
                  <a:extLst>
                    <a:ext uri="{FF2B5EF4-FFF2-40B4-BE49-F238E27FC236}">
                      <a16:creationId xmlns:a16="http://schemas.microsoft.com/office/drawing/2014/main" id="{C986A494-C508-6184-5DB4-8C7214B05E6C}"/>
                    </a:ext>
                  </a:extLst>
                </p:cNvPr>
                <p:cNvSpPr/>
                <p:nvPr/>
              </p:nvSpPr>
              <p:spPr>
                <a:xfrm>
                  <a:off x="5820049" y="2033505"/>
                  <a:ext cx="319314" cy="340178"/>
                </a:xfrm>
                <a:prstGeom prst="ellipse">
                  <a:avLst/>
                </a:prstGeom>
                <a:solidFill>
                  <a:srgbClr val="003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6" name="Straight Arrow Connector 65">
                  <a:extLst>
                    <a:ext uri="{FF2B5EF4-FFF2-40B4-BE49-F238E27FC236}">
                      <a16:creationId xmlns:a16="http://schemas.microsoft.com/office/drawing/2014/main" id="{5E868205-FC1B-0C7A-5C8E-2ADF6C5FB34E}"/>
                    </a:ext>
                  </a:extLst>
                </p:cNvPr>
                <p:cNvCxnSpPr/>
                <p:nvPr/>
              </p:nvCxnSpPr>
              <p:spPr>
                <a:xfrm>
                  <a:off x="5978800" y="1862963"/>
                  <a:ext cx="7258" cy="791029"/>
                </a:xfrm>
                <a:prstGeom prst="straightConnector1">
                  <a:avLst/>
                </a:prstGeom>
                <a:ln w="57150">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C9018FC-8AEB-3EDB-8F13-B2632C4C4A6F}"/>
                    </a:ext>
                  </a:extLst>
                </p:cNvPr>
                <p:cNvCxnSpPr>
                  <a:cxnSpLocks/>
                </p:cNvCxnSpPr>
                <p:nvPr/>
              </p:nvCxnSpPr>
              <p:spPr>
                <a:xfrm flipV="1">
                  <a:off x="6951256" y="1797649"/>
                  <a:ext cx="1" cy="812799"/>
                </a:xfrm>
                <a:prstGeom prst="straightConnector1">
                  <a:avLst/>
                </a:prstGeom>
                <a:ln w="57150">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9431BBC-CAAA-0B0D-7293-68D6EF353F8D}"/>
                    </a:ext>
                  </a:extLst>
                </p:cNvPr>
                <p:cNvCxnSpPr/>
                <p:nvPr/>
              </p:nvCxnSpPr>
              <p:spPr>
                <a:xfrm flipV="1">
                  <a:off x="5981541" y="2200287"/>
                  <a:ext cx="421503" cy="1"/>
                </a:xfrm>
                <a:prstGeom prst="straightConnector1">
                  <a:avLst/>
                </a:prstGeom>
                <a:ln w="76200" cmpd="sng">
                  <a:solidFill>
                    <a:srgbClr val="FF9D1B"/>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FB6C20AE-6F60-44F4-6AEC-2598F1988E51}"/>
                    </a:ext>
                  </a:extLst>
                </p:cNvPr>
                <p:cNvCxnSpPr/>
                <p:nvPr/>
              </p:nvCxnSpPr>
              <p:spPr>
                <a:xfrm flipH="1">
                  <a:off x="6548583" y="2201281"/>
                  <a:ext cx="405569" cy="0"/>
                </a:xfrm>
                <a:prstGeom prst="straightConnector1">
                  <a:avLst/>
                </a:prstGeom>
                <a:ln w="76200" cmpd="sng">
                  <a:solidFill>
                    <a:srgbClr val="FF9D1B"/>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63" name="Oval 62">
                <a:extLst>
                  <a:ext uri="{FF2B5EF4-FFF2-40B4-BE49-F238E27FC236}">
                    <a16:creationId xmlns:a16="http://schemas.microsoft.com/office/drawing/2014/main" id="{D24EEBA2-20CA-00E8-417A-5F972EF476E5}"/>
                  </a:ext>
                </a:extLst>
              </p:cNvPr>
              <p:cNvSpPr/>
              <p:nvPr/>
            </p:nvSpPr>
            <p:spPr>
              <a:xfrm>
                <a:off x="5340171" y="1594449"/>
                <a:ext cx="2155371" cy="1270000"/>
              </a:xfrm>
              <a:prstGeom prst="ellipse">
                <a:avLst/>
              </a:prstGeom>
              <a:noFill/>
              <a:ln w="28575">
                <a:solidFill>
                  <a:srgbClr val="67676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4" name="Group 43">
              <a:extLst>
                <a:ext uri="{FF2B5EF4-FFF2-40B4-BE49-F238E27FC236}">
                  <a16:creationId xmlns:a16="http://schemas.microsoft.com/office/drawing/2014/main" id="{A4AE6B2F-0AA4-9D52-8111-A435459F4453}"/>
                </a:ext>
              </a:extLst>
            </p:cNvPr>
            <p:cNvGrpSpPr/>
            <p:nvPr/>
          </p:nvGrpSpPr>
          <p:grpSpPr>
            <a:xfrm>
              <a:off x="4130211" y="1797649"/>
              <a:ext cx="319314" cy="812799"/>
              <a:chOff x="4130211" y="1797649"/>
              <a:chExt cx="319314" cy="812799"/>
            </a:xfrm>
          </p:grpSpPr>
          <p:sp>
            <p:nvSpPr>
              <p:cNvPr id="60" name="Oval 59">
                <a:extLst>
                  <a:ext uri="{FF2B5EF4-FFF2-40B4-BE49-F238E27FC236}">
                    <a16:creationId xmlns:a16="http://schemas.microsoft.com/office/drawing/2014/main" id="{144E146A-2637-B4FE-3AA4-7D18A7386194}"/>
                  </a:ext>
                </a:extLst>
              </p:cNvPr>
              <p:cNvSpPr/>
              <p:nvPr/>
            </p:nvSpPr>
            <p:spPr>
              <a:xfrm>
                <a:off x="4130211" y="2033506"/>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1" name="Straight Arrow Connector 60">
                <a:extLst>
                  <a:ext uri="{FF2B5EF4-FFF2-40B4-BE49-F238E27FC236}">
                    <a16:creationId xmlns:a16="http://schemas.microsoft.com/office/drawing/2014/main" id="{12CB6199-E55F-5303-053B-F6EA03D20CCB}"/>
                  </a:ext>
                </a:extLst>
              </p:cNvPr>
              <p:cNvCxnSpPr>
                <a:cxnSpLocks/>
              </p:cNvCxnSpPr>
              <p:nvPr/>
            </p:nvCxnSpPr>
            <p:spPr>
              <a:xfrm flipV="1">
                <a:off x="4288960" y="1797649"/>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50837AC9-7B8F-FFFE-7172-6D3A04BE2325}"/>
                </a:ext>
              </a:extLst>
            </p:cNvPr>
            <p:cNvGrpSpPr/>
            <p:nvPr/>
          </p:nvGrpSpPr>
          <p:grpSpPr>
            <a:xfrm>
              <a:off x="3001321" y="1797648"/>
              <a:ext cx="319314" cy="812799"/>
              <a:chOff x="3001321" y="1797648"/>
              <a:chExt cx="319314" cy="812799"/>
            </a:xfrm>
          </p:grpSpPr>
          <p:sp>
            <p:nvSpPr>
              <p:cNvPr id="58" name="Oval 57">
                <a:extLst>
                  <a:ext uri="{FF2B5EF4-FFF2-40B4-BE49-F238E27FC236}">
                    <a16:creationId xmlns:a16="http://schemas.microsoft.com/office/drawing/2014/main" id="{4C4A54E8-35FC-8A96-85C2-DF6348DE0939}"/>
                  </a:ext>
                </a:extLst>
              </p:cNvPr>
              <p:cNvSpPr/>
              <p:nvPr/>
            </p:nvSpPr>
            <p:spPr>
              <a:xfrm>
                <a:off x="3001321"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9" name="Straight Arrow Connector 58">
                <a:extLst>
                  <a:ext uri="{FF2B5EF4-FFF2-40B4-BE49-F238E27FC236}">
                    <a16:creationId xmlns:a16="http://schemas.microsoft.com/office/drawing/2014/main" id="{3C57E179-457C-531B-93C7-204B940D1D16}"/>
                  </a:ext>
                </a:extLst>
              </p:cNvPr>
              <p:cNvCxnSpPr>
                <a:cxnSpLocks/>
              </p:cNvCxnSpPr>
              <p:nvPr/>
            </p:nvCxnSpPr>
            <p:spPr>
              <a:xfrm flipV="1">
                <a:off x="3160070"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E9B6098F-57D7-EA35-CC62-7C5D4CF549F9}"/>
                </a:ext>
              </a:extLst>
            </p:cNvPr>
            <p:cNvGrpSpPr/>
            <p:nvPr/>
          </p:nvGrpSpPr>
          <p:grpSpPr>
            <a:xfrm>
              <a:off x="3377619" y="1797648"/>
              <a:ext cx="319314" cy="812799"/>
              <a:chOff x="3377619" y="1797648"/>
              <a:chExt cx="319314" cy="812799"/>
            </a:xfrm>
          </p:grpSpPr>
          <p:sp>
            <p:nvSpPr>
              <p:cNvPr id="56" name="Oval 55">
                <a:extLst>
                  <a:ext uri="{FF2B5EF4-FFF2-40B4-BE49-F238E27FC236}">
                    <a16:creationId xmlns:a16="http://schemas.microsoft.com/office/drawing/2014/main" id="{392CC7A8-03CC-03B1-4706-A02CDE919B19}"/>
                  </a:ext>
                </a:extLst>
              </p:cNvPr>
              <p:cNvSpPr/>
              <p:nvPr/>
            </p:nvSpPr>
            <p:spPr>
              <a:xfrm>
                <a:off x="3377619"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7" name="Straight Arrow Connector 56">
                <a:extLst>
                  <a:ext uri="{FF2B5EF4-FFF2-40B4-BE49-F238E27FC236}">
                    <a16:creationId xmlns:a16="http://schemas.microsoft.com/office/drawing/2014/main" id="{72D43AEF-97B0-9201-83DB-155FC408E2F5}"/>
                  </a:ext>
                </a:extLst>
              </p:cNvPr>
              <p:cNvCxnSpPr>
                <a:cxnSpLocks/>
              </p:cNvCxnSpPr>
              <p:nvPr/>
            </p:nvCxnSpPr>
            <p:spPr>
              <a:xfrm flipV="1">
                <a:off x="3536368"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2C3AC5B3-FDDE-4933-3CC9-6025B141376A}"/>
                </a:ext>
              </a:extLst>
            </p:cNvPr>
            <p:cNvGrpSpPr/>
            <p:nvPr/>
          </p:nvGrpSpPr>
          <p:grpSpPr>
            <a:xfrm>
              <a:off x="3753914" y="1797648"/>
              <a:ext cx="319314" cy="812799"/>
              <a:chOff x="3753914" y="1797648"/>
              <a:chExt cx="319314" cy="812799"/>
            </a:xfrm>
          </p:grpSpPr>
          <p:sp>
            <p:nvSpPr>
              <p:cNvPr id="54" name="Oval 53">
                <a:extLst>
                  <a:ext uri="{FF2B5EF4-FFF2-40B4-BE49-F238E27FC236}">
                    <a16:creationId xmlns:a16="http://schemas.microsoft.com/office/drawing/2014/main" id="{F77BCA05-37ED-7C18-802E-A308238ED048}"/>
                  </a:ext>
                </a:extLst>
              </p:cNvPr>
              <p:cNvSpPr/>
              <p:nvPr/>
            </p:nvSpPr>
            <p:spPr>
              <a:xfrm>
                <a:off x="3753914"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5" name="Straight Arrow Connector 54">
                <a:extLst>
                  <a:ext uri="{FF2B5EF4-FFF2-40B4-BE49-F238E27FC236}">
                    <a16:creationId xmlns:a16="http://schemas.microsoft.com/office/drawing/2014/main" id="{B3043197-5230-B1C4-1907-3971044C1074}"/>
                  </a:ext>
                </a:extLst>
              </p:cNvPr>
              <p:cNvCxnSpPr>
                <a:cxnSpLocks/>
              </p:cNvCxnSpPr>
              <p:nvPr/>
            </p:nvCxnSpPr>
            <p:spPr>
              <a:xfrm flipV="1">
                <a:off x="3912663"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55B25BA8-60D0-3CE1-1626-577F158F78B0}"/>
                </a:ext>
              </a:extLst>
            </p:cNvPr>
            <p:cNvGrpSpPr/>
            <p:nvPr/>
          </p:nvGrpSpPr>
          <p:grpSpPr>
            <a:xfrm>
              <a:off x="4506507" y="1797648"/>
              <a:ext cx="319314" cy="812799"/>
              <a:chOff x="4506507" y="1797648"/>
              <a:chExt cx="319314" cy="812799"/>
            </a:xfrm>
          </p:grpSpPr>
          <p:sp>
            <p:nvSpPr>
              <p:cNvPr id="52" name="Oval 51">
                <a:extLst>
                  <a:ext uri="{FF2B5EF4-FFF2-40B4-BE49-F238E27FC236}">
                    <a16:creationId xmlns:a16="http://schemas.microsoft.com/office/drawing/2014/main" id="{83D909F9-07A1-1054-2247-0E3CC03643A1}"/>
                  </a:ext>
                </a:extLst>
              </p:cNvPr>
              <p:cNvSpPr/>
              <p:nvPr/>
            </p:nvSpPr>
            <p:spPr>
              <a:xfrm>
                <a:off x="4506507"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3" name="Straight Arrow Connector 52">
                <a:extLst>
                  <a:ext uri="{FF2B5EF4-FFF2-40B4-BE49-F238E27FC236}">
                    <a16:creationId xmlns:a16="http://schemas.microsoft.com/office/drawing/2014/main" id="{7A6597FF-840C-E576-51AE-DBA13D76289C}"/>
                  </a:ext>
                </a:extLst>
              </p:cNvPr>
              <p:cNvCxnSpPr>
                <a:cxnSpLocks/>
              </p:cNvCxnSpPr>
              <p:nvPr/>
            </p:nvCxnSpPr>
            <p:spPr>
              <a:xfrm flipV="1">
                <a:off x="4665256"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ECCF85A1-E246-5115-123D-A7F6B4B16C3E}"/>
                </a:ext>
              </a:extLst>
            </p:cNvPr>
            <p:cNvGrpSpPr/>
            <p:nvPr/>
          </p:nvGrpSpPr>
          <p:grpSpPr>
            <a:xfrm>
              <a:off x="2625025" y="1797648"/>
              <a:ext cx="319314" cy="812799"/>
              <a:chOff x="2625025" y="1797648"/>
              <a:chExt cx="319314" cy="812799"/>
            </a:xfrm>
          </p:grpSpPr>
          <p:sp>
            <p:nvSpPr>
              <p:cNvPr id="50" name="Oval 49">
                <a:extLst>
                  <a:ext uri="{FF2B5EF4-FFF2-40B4-BE49-F238E27FC236}">
                    <a16:creationId xmlns:a16="http://schemas.microsoft.com/office/drawing/2014/main" id="{BFF74D2F-1B00-95CC-99CE-778BE62AC16A}"/>
                  </a:ext>
                </a:extLst>
              </p:cNvPr>
              <p:cNvSpPr/>
              <p:nvPr/>
            </p:nvSpPr>
            <p:spPr>
              <a:xfrm>
                <a:off x="2625025"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1" name="Straight Arrow Connector 50">
                <a:extLst>
                  <a:ext uri="{FF2B5EF4-FFF2-40B4-BE49-F238E27FC236}">
                    <a16:creationId xmlns:a16="http://schemas.microsoft.com/office/drawing/2014/main" id="{AA014C12-1BA3-F880-9F2B-DA1861D45133}"/>
                  </a:ext>
                </a:extLst>
              </p:cNvPr>
              <p:cNvCxnSpPr>
                <a:cxnSpLocks/>
              </p:cNvCxnSpPr>
              <p:nvPr/>
            </p:nvCxnSpPr>
            <p:spPr>
              <a:xfrm flipV="1">
                <a:off x="2783774"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1" name="TextBox 70">
            <a:extLst>
              <a:ext uri="{FF2B5EF4-FFF2-40B4-BE49-F238E27FC236}">
                <a16:creationId xmlns:a16="http://schemas.microsoft.com/office/drawing/2014/main" id="{6D20B0E5-ADB4-0C2C-66F0-EA9AA86B1A4E}"/>
              </a:ext>
            </a:extLst>
          </p:cNvPr>
          <p:cNvSpPr txBox="1"/>
          <p:nvPr/>
        </p:nvSpPr>
        <p:spPr>
          <a:xfrm>
            <a:off x="5006623" y="1224844"/>
            <a:ext cx="21034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3088"/>
                </a:solidFill>
                <a:latin typeface="Roboto"/>
                <a:ea typeface="Roboto"/>
                <a:cs typeface="Roboto"/>
              </a:rPr>
              <a:t>superconductor</a:t>
            </a:r>
          </a:p>
        </p:txBody>
      </p:sp>
      <p:sp>
        <p:nvSpPr>
          <p:cNvPr id="72" name="TextBox 71">
            <a:extLst>
              <a:ext uri="{FF2B5EF4-FFF2-40B4-BE49-F238E27FC236}">
                <a16:creationId xmlns:a16="http://schemas.microsoft.com/office/drawing/2014/main" id="{02C048BE-87E9-90A0-7339-A4C4323AFE7A}"/>
              </a:ext>
            </a:extLst>
          </p:cNvPr>
          <p:cNvSpPr txBox="1"/>
          <p:nvPr/>
        </p:nvSpPr>
        <p:spPr>
          <a:xfrm>
            <a:off x="3247437" y="1224843"/>
            <a:ext cx="16801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3088"/>
                </a:solidFill>
                <a:latin typeface="Roboto"/>
                <a:ea typeface="Roboto"/>
                <a:cs typeface="Roboto"/>
              </a:rPr>
              <a:t>ferromagnet</a:t>
            </a:r>
            <a:endParaRPr lang="en-US"/>
          </a:p>
        </p:txBody>
      </p:sp>
      <p:sp>
        <p:nvSpPr>
          <p:cNvPr id="74" name="Rectangle 73">
            <a:extLst>
              <a:ext uri="{FF2B5EF4-FFF2-40B4-BE49-F238E27FC236}">
                <a16:creationId xmlns:a16="http://schemas.microsoft.com/office/drawing/2014/main" id="{10461417-F7A3-86B4-22F7-3C5A0502F21F}"/>
              </a:ext>
            </a:extLst>
          </p:cNvPr>
          <p:cNvSpPr/>
          <p:nvPr/>
        </p:nvSpPr>
        <p:spPr>
          <a:xfrm>
            <a:off x="6957358" y="1220611"/>
            <a:ext cx="1930530" cy="2030988"/>
          </a:xfrm>
          <a:prstGeom prst="rect">
            <a:avLst/>
          </a:prstGeom>
          <a:solidFill>
            <a:schemeClr val="accent6">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sp>
        <p:nvSpPr>
          <p:cNvPr id="78" name="TextBox 77">
            <a:extLst>
              <a:ext uri="{FF2B5EF4-FFF2-40B4-BE49-F238E27FC236}">
                <a16:creationId xmlns:a16="http://schemas.microsoft.com/office/drawing/2014/main" id="{5D5B6104-98A6-100A-861C-062F89B88F88}"/>
              </a:ext>
            </a:extLst>
          </p:cNvPr>
          <p:cNvSpPr txBox="1"/>
          <p:nvPr/>
        </p:nvSpPr>
        <p:spPr>
          <a:xfrm>
            <a:off x="7085661" y="1224843"/>
            <a:ext cx="1642534" cy="4095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3088"/>
                </a:solidFill>
                <a:latin typeface="Roboto"/>
                <a:ea typeface="Roboto"/>
                <a:cs typeface="Roboto"/>
              </a:rPr>
              <a:t>Heavy metal</a:t>
            </a:r>
            <a:endParaRPr lang="en-US" sz="2000">
              <a:ea typeface="Roboto"/>
              <a:cs typeface="Roboto"/>
            </a:endParaRPr>
          </a:p>
        </p:txBody>
      </p:sp>
    </p:spTree>
    <p:extLst>
      <p:ext uri="{BB962C8B-B14F-4D97-AF65-F5344CB8AC3E}">
        <p14:creationId xmlns:p14="http://schemas.microsoft.com/office/powerpoint/2010/main" val="1021013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lstStyle/>
          <a:p>
            <a:r>
              <a:rPr lang="en-US">
                <a:cs typeface="Arial"/>
              </a:rPr>
              <a:t>Superconducting proximity effects</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screenshot of a computer&#10;&#10;Description automatically generated">
            <a:extLst>
              <a:ext uri="{FF2B5EF4-FFF2-40B4-BE49-F238E27FC236}">
                <a16:creationId xmlns:a16="http://schemas.microsoft.com/office/drawing/2014/main" id="{5A6EBC3E-E802-2329-BB8E-8B0B7CD593B8}"/>
              </a:ext>
            </a:extLst>
          </p:cNvPr>
          <p:cNvPicPr>
            <a:picLocks noChangeAspect="1"/>
          </p:cNvPicPr>
          <p:nvPr/>
        </p:nvPicPr>
        <p:blipFill rotWithShape="1">
          <a:blip r:embed="rId2"/>
          <a:srcRect l="50000" t="33551" r="30521" b="17102"/>
          <a:stretch/>
        </p:blipFill>
        <p:spPr>
          <a:xfrm>
            <a:off x="38159" y="2255722"/>
            <a:ext cx="2946143" cy="4541160"/>
          </a:xfrm>
          <a:prstGeom prst="rect">
            <a:avLst/>
          </a:prstGeom>
        </p:spPr>
      </p:pic>
      <p:grpSp>
        <p:nvGrpSpPr>
          <p:cNvPr id="40" name="Group 39">
            <a:extLst>
              <a:ext uri="{FF2B5EF4-FFF2-40B4-BE49-F238E27FC236}">
                <a16:creationId xmlns:a16="http://schemas.microsoft.com/office/drawing/2014/main" id="{C4DDC5F7-0B98-6DAD-DA33-B7B34149A48E}"/>
              </a:ext>
            </a:extLst>
          </p:cNvPr>
          <p:cNvGrpSpPr/>
          <p:nvPr/>
        </p:nvGrpSpPr>
        <p:grpSpPr>
          <a:xfrm>
            <a:off x="3098440" y="1218730"/>
            <a:ext cx="3894868" cy="2030988"/>
            <a:chOff x="2374070" y="880063"/>
            <a:chExt cx="5404821" cy="2688710"/>
          </a:xfrm>
        </p:grpSpPr>
        <p:sp>
          <p:nvSpPr>
            <p:cNvPr id="41" name="Rectangle 40">
              <a:extLst>
                <a:ext uri="{FF2B5EF4-FFF2-40B4-BE49-F238E27FC236}">
                  <a16:creationId xmlns:a16="http://schemas.microsoft.com/office/drawing/2014/main" id="{4DD04756-4E0E-B28F-7787-43A03A71E98A}"/>
                </a:ext>
              </a:extLst>
            </p:cNvPr>
            <p:cNvSpPr/>
            <p:nvPr/>
          </p:nvSpPr>
          <p:spPr>
            <a:xfrm>
              <a:off x="2374070" y="880063"/>
              <a:ext cx="2678953" cy="2688710"/>
            </a:xfrm>
            <a:prstGeom prst="rect">
              <a:avLst/>
            </a:prstGeom>
            <a:solidFill>
              <a:schemeClr val="accent4">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sp>
          <p:nvSpPr>
            <p:cNvPr id="42" name="Rectangle 41">
              <a:extLst>
                <a:ext uri="{FF2B5EF4-FFF2-40B4-BE49-F238E27FC236}">
                  <a16:creationId xmlns:a16="http://schemas.microsoft.com/office/drawing/2014/main" id="{159962B5-4ED8-30C3-50F2-68B9E2871D10}"/>
                </a:ext>
              </a:extLst>
            </p:cNvPr>
            <p:cNvSpPr/>
            <p:nvPr/>
          </p:nvSpPr>
          <p:spPr>
            <a:xfrm>
              <a:off x="5060177" y="883699"/>
              <a:ext cx="2718714" cy="2680603"/>
            </a:xfrm>
            <a:prstGeom prst="rect">
              <a:avLst/>
            </a:prstGeom>
            <a:solidFill>
              <a:srgbClr val="35BAF9"/>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grpSp>
          <p:nvGrpSpPr>
            <p:cNvPr id="43" name="Group 42">
              <a:extLst>
                <a:ext uri="{FF2B5EF4-FFF2-40B4-BE49-F238E27FC236}">
                  <a16:creationId xmlns:a16="http://schemas.microsoft.com/office/drawing/2014/main" id="{13528F0E-8537-6FC9-D6B9-7E97E1E71D34}"/>
                </a:ext>
              </a:extLst>
            </p:cNvPr>
            <p:cNvGrpSpPr/>
            <p:nvPr/>
          </p:nvGrpSpPr>
          <p:grpSpPr>
            <a:xfrm>
              <a:off x="5340171" y="1594449"/>
              <a:ext cx="2155371" cy="1270000"/>
              <a:chOff x="5340171" y="1594449"/>
              <a:chExt cx="2155371" cy="1270000"/>
            </a:xfrm>
          </p:grpSpPr>
          <p:grpSp>
            <p:nvGrpSpPr>
              <p:cNvPr id="62" name="Group 61">
                <a:extLst>
                  <a:ext uri="{FF2B5EF4-FFF2-40B4-BE49-F238E27FC236}">
                    <a16:creationId xmlns:a16="http://schemas.microsoft.com/office/drawing/2014/main" id="{FB0CCEEC-99A1-7FA9-59E5-E021B8300EB3}"/>
                  </a:ext>
                </a:extLst>
              </p:cNvPr>
              <p:cNvGrpSpPr/>
              <p:nvPr/>
            </p:nvGrpSpPr>
            <p:grpSpPr>
              <a:xfrm>
                <a:off x="5820049" y="1797649"/>
                <a:ext cx="1291772" cy="856343"/>
                <a:chOff x="5820049" y="1797649"/>
                <a:chExt cx="1291772" cy="856343"/>
              </a:xfrm>
            </p:grpSpPr>
            <p:sp>
              <p:nvSpPr>
                <p:cNvPr id="64" name="Oval 63">
                  <a:extLst>
                    <a:ext uri="{FF2B5EF4-FFF2-40B4-BE49-F238E27FC236}">
                      <a16:creationId xmlns:a16="http://schemas.microsoft.com/office/drawing/2014/main" id="{D72858DE-1E1F-B385-1CC2-78BE82FC5759}"/>
                    </a:ext>
                  </a:extLst>
                </p:cNvPr>
                <p:cNvSpPr/>
                <p:nvPr/>
              </p:nvSpPr>
              <p:spPr>
                <a:xfrm>
                  <a:off x="6792507" y="2033506"/>
                  <a:ext cx="319314" cy="340178"/>
                </a:xfrm>
                <a:prstGeom prst="ellipse">
                  <a:avLst/>
                </a:prstGeom>
                <a:solidFill>
                  <a:srgbClr val="003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Oval 64">
                  <a:extLst>
                    <a:ext uri="{FF2B5EF4-FFF2-40B4-BE49-F238E27FC236}">
                      <a16:creationId xmlns:a16="http://schemas.microsoft.com/office/drawing/2014/main" id="{C986A494-C508-6184-5DB4-8C7214B05E6C}"/>
                    </a:ext>
                  </a:extLst>
                </p:cNvPr>
                <p:cNvSpPr/>
                <p:nvPr/>
              </p:nvSpPr>
              <p:spPr>
                <a:xfrm>
                  <a:off x="5820049" y="2033505"/>
                  <a:ext cx="319314" cy="340178"/>
                </a:xfrm>
                <a:prstGeom prst="ellipse">
                  <a:avLst/>
                </a:prstGeom>
                <a:solidFill>
                  <a:srgbClr val="003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6" name="Straight Arrow Connector 65">
                  <a:extLst>
                    <a:ext uri="{FF2B5EF4-FFF2-40B4-BE49-F238E27FC236}">
                      <a16:creationId xmlns:a16="http://schemas.microsoft.com/office/drawing/2014/main" id="{5E868205-FC1B-0C7A-5C8E-2ADF6C5FB34E}"/>
                    </a:ext>
                  </a:extLst>
                </p:cNvPr>
                <p:cNvCxnSpPr/>
                <p:nvPr/>
              </p:nvCxnSpPr>
              <p:spPr>
                <a:xfrm>
                  <a:off x="5978800" y="1862963"/>
                  <a:ext cx="7258" cy="791029"/>
                </a:xfrm>
                <a:prstGeom prst="straightConnector1">
                  <a:avLst/>
                </a:prstGeom>
                <a:ln w="57150">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C9018FC-8AEB-3EDB-8F13-B2632C4C4A6F}"/>
                    </a:ext>
                  </a:extLst>
                </p:cNvPr>
                <p:cNvCxnSpPr>
                  <a:cxnSpLocks/>
                </p:cNvCxnSpPr>
                <p:nvPr/>
              </p:nvCxnSpPr>
              <p:spPr>
                <a:xfrm flipV="1">
                  <a:off x="6951256" y="1797649"/>
                  <a:ext cx="1" cy="812799"/>
                </a:xfrm>
                <a:prstGeom prst="straightConnector1">
                  <a:avLst/>
                </a:prstGeom>
                <a:ln w="57150">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9431BBC-CAAA-0B0D-7293-68D6EF353F8D}"/>
                    </a:ext>
                  </a:extLst>
                </p:cNvPr>
                <p:cNvCxnSpPr/>
                <p:nvPr/>
              </p:nvCxnSpPr>
              <p:spPr>
                <a:xfrm flipV="1">
                  <a:off x="5981541" y="2200287"/>
                  <a:ext cx="421503" cy="1"/>
                </a:xfrm>
                <a:prstGeom prst="straightConnector1">
                  <a:avLst/>
                </a:prstGeom>
                <a:ln w="76200" cmpd="sng">
                  <a:solidFill>
                    <a:srgbClr val="FF9D1B"/>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FB6C20AE-6F60-44F4-6AEC-2598F1988E51}"/>
                    </a:ext>
                  </a:extLst>
                </p:cNvPr>
                <p:cNvCxnSpPr/>
                <p:nvPr/>
              </p:nvCxnSpPr>
              <p:spPr>
                <a:xfrm flipH="1">
                  <a:off x="6548583" y="2201281"/>
                  <a:ext cx="405569" cy="0"/>
                </a:xfrm>
                <a:prstGeom prst="straightConnector1">
                  <a:avLst/>
                </a:prstGeom>
                <a:ln w="76200" cmpd="sng">
                  <a:solidFill>
                    <a:srgbClr val="FF9D1B"/>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63" name="Oval 62">
                <a:extLst>
                  <a:ext uri="{FF2B5EF4-FFF2-40B4-BE49-F238E27FC236}">
                    <a16:creationId xmlns:a16="http://schemas.microsoft.com/office/drawing/2014/main" id="{D24EEBA2-20CA-00E8-417A-5F972EF476E5}"/>
                  </a:ext>
                </a:extLst>
              </p:cNvPr>
              <p:cNvSpPr/>
              <p:nvPr/>
            </p:nvSpPr>
            <p:spPr>
              <a:xfrm>
                <a:off x="5340171" y="1594449"/>
                <a:ext cx="2155371" cy="1270000"/>
              </a:xfrm>
              <a:prstGeom prst="ellipse">
                <a:avLst/>
              </a:prstGeom>
              <a:noFill/>
              <a:ln w="28575">
                <a:solidFill>
                  <a:srgbClr val="67676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4" name="Group 43">
              <a:extLst>
                <a:ext uri="{FF2B5EF4-FFF2-40B4-BE49-F238E27FC236}">
                  <a16:creationId xmlns:a16="http://schemas.microsoft.com/office/drawing/2014/main" id="{A4AE6B2F-0AA4-9D52-8111-A435459F4453}"/>
                </a:ext>
              </a:extLst>
            </p:cNvPr>
            <p:cNvGrpSpPr/>
            <p:nvPr/>
          </p:nvGrpSpPr>
          <p:grpSpPr>
            <a:xfrm>
              <a:off x="4130211" y="1797649"/>
              <a:ext cx="319314" cy="812799"/>
              <a:chOff x="4130211" y="1797649"/>
              <a:chExt cx="319314" cy="812799"/>
            </a:xfrm>
          </p:grpSpPr>
          <p:sp>
            <p:nvSpPr>
              <p:cNvPr id="60" name="Oval 59">
                <a:extLst>
                  <a:ext uri="{FF2B5EF4-FFF2-40B4-BE49-F238E27FC236}">
                    <a16:creationId xmlns:a16="http://schemas.microsoft.com/office/drawing/2014/main" id="{144E146A-2637-B4FE-3AA4-7D18A7386194}"/>
                  </a:ext>
                </a:extLst>
              </p:cNvPr>
              <p:cNvSpPr/>
              <p:nvPr/>
            </p:nvSpPr>
            <p:spPr>
              <a:xfrm>
                <a:off x="4130211" y="2033506"/>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1" name="Straight Arrow Connector 60">
                <a:extLst>
                  <a:ext uri="{FF2B5EF4-FFF2-40B4-BE49-F238E27FC236}">
                    <a16:creationId xmlns:a16="http://schemas.microsoft.com/office/drawing/2014/main" id="{12CB6199-E55F-5303-053B-F6EA03D20CCB}"/>
                  </a:ext>
                </a:extLst>
              </p:cNvPr>
              <p:cNvCxnSpPr>
                <a:cxnSpLocks/>
              </p:cNvCxnSpPr>
              <p:nvPr/>
            </p:nvCxnSpPr>
            <p:spPr>
              <a:xfrm flipV="1">
                <a:off x="4288960" y="1797649"/>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50837AC9-7B8F-FFFE-7172-6D3A04BE2325}"/>
                </a:ext>
              </a:extLst>
            </p:cNvPr>
            <p:cNvGrpSpPr/>
            <p:nvPr/>
          </p:nvGrpSpPr>
          <p:grpSpPr>
            <a:xfrm>
              <a:off x="3001321" y="1797648"/>
              <a:ext cx="319314" cy="812799"/>
              <a:chOff x="3001321" y="1797648"/>
              <a:chExt cx="319314" cy="812799"/>
            </a:xfrm>
          </p:grpSpPr>
          <p:sp>
            <p:nvSpPr>
              <p:cNvPr id="58" name="Oval 57">
                <a:extLst>
                  <a:ext uri="{FF2B5EF4-FFF2-40B4-BE49-F238E27FC236}">
                    <a16:creationId xmlns:a16="http://schemas.microsoft.com/office/drawing/2014/main" id="{4C4A54E8-35FC-8A96-85C2-DF6348DE0939}"/>
                  </a:ext>
                </a:extLst>
              </p:cNvPr>
              <p:cNvSpPr/>
              <p:nvPr/>
            </p:nvSpPr>
            <p:spPr>
              <a:xfrm>
                <a:off x="3001321"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9" name="Straight Arrow Connector 58">
                <a:extLst>
                  <a:ext uri="{FF2B5EF4-FFF2-40B4-BE49-F238E27FC236}">
                    <a16:creationId xmlns:a16="http://schemas.microsoft.com/office/drawing/2014/main" id="{3C57E179-457C-531B-93C7-204B940D1D16}"/>
                  </a:ext>
                </a:extLst>
              </p:cNvPr>
              <p:cNvCxnSpPr>
                <a:cxnSpLocks/>
              </p:cNvCxnSpPr>
              <p:nvPr/>
            </p:nvCxnSpPr>
            <p:spPr>
              <a:xfrm flipV="1">
                <a:off x="3160070"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E9B6098F-57D7-EA35-CC62-7C5D4CF549F9}"/>
                </a:ext>
              </a:extLst>
            </p:cNvPr>
            <p:cNvGrpSpPr/>
            <p:nvPr/>
          </p:nvGrpSpPr>
          <p:grpSpPr>
            <a:xfrm>
              <a:off x="3377619" y="1797648"/>
              <a:ext cx="319314" cy="812799"/>
              <a:chOff x="3377619" y="1797648"/>
              <a:chExt cx="319314" cy="812799"/>
            </a:xfrm>
          </p:grpSpPr>
          <p:sp>
            <p:nvSpPr>
              <p:cNvPr id="56" name="Oval 55">
                <a:extLst>
                  <a:ext uri="{FF2B5EF4-FFF2-40B4-BE49-F238E27FC236}">
                    <a16:creationId xmlns:a16="http://schemas.microsoft.com/office/drawing/2014/main" id="{392CC7A8-03CC-03B1-4706-A02CDE919B19}"/>
                  </a:ext>
                </a:extLst>
              </p:cNvPr>
              <p:cNvSpPr/>
              <p:nvPr/>
            </p:nvSpPr>
            <p:spPr>
              <a:xfrm>
                <a:off x="3377619"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7" name="Straight Arrow Connector 56">
                <a:extLst>
                  <a:ext uri="{FF2B5EF4-FFF2-40B4-BE49-F238E27FC236}">
                    <a16:creationId xmlns:a16="http://schemas.microsoft.com/office/drawing/2014/main" id="{72D43AEF-97B0-9201-83DB-155FC408E2F5}"/>
                  </a:ext>
                </a:extLst>
              </p:cNvPr>
              <p:cNvCxnSpPr>
                <a:cxnSpLocks/>
              </p:cNvCxnSpPr>
              <p:nvPr/>
            </p:nvCxnSpPr>
            <p:spPr>
              <a:xfrm flipV="1">
                <a:off x="3536368"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2C3AC5B3-FDDE-4933-3CC9-6025B141376A}"/>
                </a:ext>
              </a:extLst>
            </p:cNvPr>
            <p:cNvGrpSpPr/>
            <p:nvPr/>
          </p:nvGrpSpPr>
          <p:grpSpPr>
            <a:xfrm>
              <a:off x="3753914" y="1797648"/>
              <a:ext cx="319314" cy="812799"/>
              <a:chOff x="3753914" y="1797648"/>
              <a:chExt cx="319314" cy="812799"/>
            </a:xfrm>
          </p:grpSpPr>
          <p:sp>
            <p:nvSpPr>
              <p:cNvPr id="54" name="Oval 53">
                <a:extLst>
                  <a:ext uri="{FF2B5EF4-FFF2-40B4-BE49-F238E27FC236}">
                    <a16:creationId xmlns:a16="http://schemas.microsoft.com/office/drawing/2014/main" id="{F77BCA05-37ED-7C18-802E-A308238ED048}"/>
                  </a:ext>
                </a:extLst>
              </p:cNvPr>
              <p:cNvSpPr/>
              <p:nvPr/>
            </p:nvSpPr>
            <p:spPr>
              <a:xfrm>
                <a:off x="3753914"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5" name="Straight Arrow Connector 54">
                <a:extLst>
                  <a:ext uri="{FF2B5EF4-FFF2-40B4-BE49-F238E27FC236}">
                    <a16:creationId xmlns:a16="http://schemas.microsoft.com/office/drawing/2014/main" id="{B3043197-5230-B1C4-1907-3971044C1074}"/>
                  </a:ext>
                </a:extLst>
              </p:cNvPr>
              <p:cNvCxnSpPr>
                <a:cxnSpLocks/>
              </p:cNvCxnSpPr>
              <p:nvPr/>
            </p:nvCxnSpPr>
            <p:spPr>
              <a:xfrm flipV="1">
                <a:off x="3912663"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55B25BA8-60D0-3CE1-1626-577F158F78B0}"/>
                </a:ext>
              </a:extLst>
            </p:cNvPr>
            <p:cNvGrpSpPr/>
            <p:nvPr/>
          </p:nvGrpSpPr>
          <p:grpSpPr>
            <a:xfrm>
              <a:off x="4506507" y="1797648"/>
              <a:ext cx="319314" cy="812799"/>
              <a:chOff x="4506507" y="1797648"/>
              <a:chExt cx="319314" cy="812799"/>
            </a:xfrm>
          </p:grpSpPr>
          <p:sp>
            <p:nvSpPr>
              <p:cNvPr id="52" name="Oval 51">
                <a:extLst>
                  <a:ext uri="{FF2B5EF4-FFF2-40B4-BE49-F238E27FC236}">
                    <a16:creationId xmlns:a16="http://schemas.microsoft.com/office/drawing/2014/main" id="{83D909F9-07A1-1054-2247-0E3CC03643A1}"/>
                  </a:ext>
                </a:extLst>
              </p:cNvPr>
              <p:cNvSpPr/>
              <p:nvPr/>
            </p:nvSpPr>
            <p:spPr>
              <a:xfrm>
                <a:off x="4506507"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3" name="Straight Arrow Connector 52">
                <a:extLst>
                  <a:ext uri="{FF2B5EF4-FFF2-40B4-BE49-F238E27FC236}">
                    <a16:creationId xmlns:a16="http://schemas.microsoft.com/office/drawing/2014/main" id="{7A6597FF-840C-E576-51AE-DBA13D76289C}"/>
                  </a:ext>
                </a:extLst>
              </p:cNvPr>
              <p:cNvCxnSpPr>
                <a:cxnSpLocks/>
              </p:cNvCxnSpPr>
              <p:nvPr/>
            </p:nvCxnSpPr>
            <p:spPr>
              <a:xfrm flipV="1">
                <a:off x="4665256"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ECCF85A1-E246-5115-123D-A7F6B4B16C3E}"/>
                </a:ext>
              </a:extLst>
            </p:cNvPr>
            <p:cNvGrpSpPr/>
            <p:nvPr/>
          </p:nvGrpSpPr>
          <p:grpSpPr>
            <a:xfrm>
              <a:off x="2625025" y="1797648"/>
              <a:ext cx="319314" cy="812799"/>
              <a:chOff x="2625025" y="1797648"/>
              <a:chExt cx="319314" cy="812799"/>
            </a:xfrm>
          </p:grpSpPr>
          <p:sp>
            <p:nvSpPr>
              <p:cNvPr id="50" name="Oval 49">
                <a:extLst>
                  <a:ext uri="{FF2B5EF4-FFF2-40B4-BE49-F238E27FC236}">
                    <a16:creationId xmlns:a16="http://schemas.microsoft.com/office/drawing/2014/main" id="{BFF74D2F-1B00-95CC-99CE-778BE62AC16A}"/>
                  </a:ext>
                </a:extLst>
              </p:cNvPr>
              <p:cNvSpPr/>
              <p:nvPr/>
            </p:nvSpPr>
            <p:spPr>
              <a:xfrm>
                <a:off x="2625025"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1" name="Straight Arrow Connector 50">
                <a:extLst>
                  <a:ext uri="{FF2B5EF4-FFF2-40B4-BE49-F238E27FC236}">
                    <a16:creationId xmlns:a16="http://schemas.microsoft.com/office/drawing/2014/main" id="{AA014C12-1BA3-F880-9F2B-DA1861D45133}"/>
                  </a:ext>
                </a:extLst>
              </p:cNvPr>
              <p:cNvCxnSpPr>
                <a:cxnSpLocks/>
              </p:cNvCxnSpPr>
              <p:nvPr/>
            </p:nvCxnSpPr>
            <p:spPr>
              <a:xfrm flipV="1">
                <a:off x="2783774"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1" name="TextBox 70">
            <a:extLst>
              <a:ext uri="{FF2B5EF4-FFF2-40B4-BE49-F238E27FC236}">
                <a16:creationId xmlns:a16="http://schemas.microsoft.com/office/drawing/2014/main" id="{6D20B0E5-ADB4-0C2C-66F0-EA9AA86B1A4E}"/>
              </a:ext>
            </a:extLst>
          </p:cNvPr>
          <p:cNvSpPr txBox="1"/>
          <p:nvPr/>
        </p:nvSpPr>
        <p:spPr>
          <a:xfrm>
            <a:off x="5006623" y="1224844"/>
            <a:ext cx="21034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3088"/>
                </a:solidFill>
                <a:latin typeface="Roboto"/>
                <a:ea typeface="Roboto"/>
                <a:cs typeface="Roboto"/>
              </a:rPr>
              <a:t>superconductor</a:t>
            </a:r>
          </a:p>
        </p:txBody>
      </p:sp>
      <p:sp>
        <p:nvSpPr>
          <p:cNvPr id="72" name="TextBox 71">
            <a:extLst>
              <a:ext uri="{FF2B5EF4-FFF2-40B4-BE49-F238E27FC236}">
                <a16:creationId xmlns:a16="http://schemas.microsoft.com/office/drawing/2014/main" id="{02C048BE-87E9-90A0-7339-A4C4323AFE7A}"/>
              </a:ext>
            </a:extLst>
          </p:cNvPr>
          <p:cNvSpPr txBox="1"/>
          <p:nvPr/>
        </p:nvSpPr>
        <p:spPr>
          <a:xfrm>
            <a:off x="3247437" y="1224843"/>
            <a:ext cx="16801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3088"/>
                </a:solidFill>
                <a:latin typeface="Roboto"/>
                <a:ea typeface="Roboto"/>
                <a:cs typeface="Roboto"/>
              </a:rPr>
              <a:t>ferromagnet</a:t>
            </a:r>
            <a:endParaRPr lang="en-US"/>
          </a:p>
        </p:txBody>
      </p:sp>
      <p:sp>
        <p:nvSpPr>
          <p:cNvPr id="74" name="Rectangle 73">
            <a:extLst>
              <a:ext uri="{FF2B5EF4-FFF2-40B4-BE49-F238E27FC236}">
                <a16:creationId xmlns:a16="http://schemas.microsoft.com/office/drawing/2014/main" id="{10461417-F7A3-86B4-22F7-3C5A0502F21F}"/>
              </a:ext>
            </a:extLst>
          </p:cNvPr>
          <p:cNvSpPr/>
          <p:nvPr/>
        </p:nvSpPr>
        <p:spPr>
          <a:xfrm>
            <a:off x="6957358" y="1220611"/>
            <a:ext cx="1930530" cy="2030988"/>
          </a:xfrm>
          <a:prstGeom prst="rect">
            <a:avLst/>
          </a:prstGeom>
          <a:solidFill>
            <a:schemeClr val="accent6">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sp>
        <p:nvSpPr>
          <p:cNvPr id="78" name="TextBox 77">
            <a:extLst>
              <a:ext uri="{FF2B5EF4-FFF2-40B4-BE49-F238E27FC236}">
                <a16:creationId xmlns:a16="http://schemas.microsoft.com/office/drawing/2014/main" id="{5D5B6104-98A6-100A-861C-062F89B88F88}"/>
              </a:ext>
            </a:extLst>
          </p:cNvPr>
          <p:cNvSpPr txBox="1"/>
          <p:nvPr/>
        </p:nvSpPr>
        <p:spPr>
          <a:xfrm>
            <a:off x="7085661" y="1224843"/>
            <a:ext cx="1642534" cy="4095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3088"/>
                </a:solidFill>
                <a:latin typeface="Roboto"/>
                <a:ea typeface="Roboto"/>
                <a:cs typeface="Roboto"/>
              </a:rPr>
              <a:t>Heavy metal</a:t>
            </a:r>
            <a:endParaRPr lang="en-US" sz="2000">
              <a:ea typeface="Roboto"/>
              <a:cs typeface="Roboto"/>
            </a:endParaRPr>
          </a:p>
        </p:txBody>
      </p:sp>
      <p:sp>
        <p:nvSpPr>
          <p:cNvPr id="79" name="TextBox 9">
            <a:extLst>
              <a:ext uri="{FF2B5EF4-FFF2-40B4-BE49-F238E27FC236}">
                <a16:creationId xmlns:a16="http://schemas.microsoft.com/office/drawing/2014/main" id="{FB44D0A0-99E6-B625-92EC-515C8F93FEB8}"/>
              </a:ext>
            </a:extLst>
          </p:cNvPr>
          <p:cNvSpPr txBox="1"/>
          <p:nvPr/>
        </p:nvSpPr>
        <p:spPr>
          <a:xfrm>
            <a:off x="1276" y="1710344"/>
            <a:ext cx="306746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rabicPeriod"/>
            </a:pPr>
            <a:r>
              <a:rPr lang="en-GB">
                <a:solidFill>
                  <a:srgbClr val="003088"/>
                </a:solidFill>
                <a:ea typeface="Roboto"/>
                <a:cs typeface="Roboto"/>
              </a:rPr>
              <a:t>Effect of exchange field</a:t>
            </a:r>
          </a:p>
        </p:txBody>
      </p:sp>
      <p:sp>
        <p:nvSpPr>
          <p:cNvPr id="83" name="Rectangle 82">
            <a:extLst>
              <a:ext uri="{FF2B5EF4-FFF2-40B4-BE49-F238E27FC236}">
                <a16:creationId xmlns:a16="http://schemas.microsoft.com/office/drawing/2014/main" id="{1EAEC606-D141-8916-4F93-8EB6693C399E}"/>
              </a:ext>
            </a:extLst>
          </p:cNvPr>
          <p:cNvSpPr/>
          <p:nvPr/>
        </p:nvSpPr>
        <p:spPr>
          <a:xfrm>
            <a:off x="4580278" y="1214554"/>
            <a:ext cx="809037" cy="2022593"/>
          </a:xfrm>
          <a:prstGeom prst="rect">
            <a:avLst/>
          </a:prstGeom>
          <a:noFill/>
          <a:ln w="57150">
            <a:solidFill>
              <a:srgbClr val="67676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7047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39DE-95C6-5E68-ABB5-C7F55A8C2EAA}"/>
              </a:ext>
            </a:extLst>
          </p:cNvPr>
          <p:cNvSpPr>
            <a:spLocks noGrp="1"/>
          </p:cNvSpPr>
          <p:nvPr>
            <p:ph type="title"/>
          </p:nvPr>
        </p:nvSpPr>
        <p:spPr>
          <a:xfrm>
            <a:off x="266700" y="303102"/>
            <a:ext cx="10507625" cy="574675"/>
          </a:xfrm>
        </p:spPr>
        <p:txBody>
          <a:bodyPr/>
          <a:lstStyle/>
          <a:p>
            <a:r>
              <a:rPr lang="en-US">
                <a:cs typeface="Arial"/>
              </a:rPr>
              <a:t>Superconducting proximity effects</a:t>
            </a:r>
            <a:endParaRPr lang="en-US"/>
          </a:p>
        </p:txBody>
      </p:sp>
      <p:sp>
        <p:nvSpPr>
          <p:cNvPr id="6" name="Rectangle 5">
            <a:extLst>
              <a:ext uri="{FF2B5EF4-FFF2-40B4-BE49-F238E27FC236}">
                <a16:creationId xmlns:a16="http://schemas.microsoft.com/office/drawing/2014/main" id="{A89F929F-03B6-1F3A-DC21-6DE4D649787F}"/>
              </a:ext>
            </a:extLst>
          </p:cNvPr>
          <p:cNvSpPr/>
          <p:nvPr/>
        </p:nvSpPr>
        <p:spPr>
          <a:xfrm>
            <a:off x="44115" y="5602705"/>
            <a:ext cx="5911515" cy="1147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screenshot of a computer&#10;&#10;Description automatically generated">
            <a:extLst>
              <a:ext uri="{FF2B5EF4-FFF2-40B4-BE49-F238E27FC236}">
                <a16:creationId xmlns:a16="http://schemas.microsoft.com/office/drawing/2014/main" id="{5A6EBC3E-E802-2329-BB8E-8B0B7CD593B8}"/>
              </a:ext>
            </a:extLst>
          </p:cNvPr>
          <p:cNvPicPr>
            <a:picLocks noChangeAspect="1"/>
          </p:cNvPicPr>
          <p:nvPr/>
        </p:nvPicPr>
        <p:blipFill rotWithShape="1">
          <a:blip r:embed="rId2"/>
          <a:srcRect l="50000" t="33551" r="30521" b="17102"/>
          <a:stretch/>
        </p:blipFill>
        <p:spPr>
          <a:xfrm>
            <a:off x="38159" y="2255722"/>
            <a:ext cx="2946143" cy="4541160"/>
          </a:xfrm>
          <a:prstGeom prst="rect">
            <a:avLst/>
          </a:prstGeom>
        </p:spPr>
      </p:pic>
      <p:grpSp>
        <p:nvGrpSpPr>
          <p:cNvPr id="40" name="Group 39">
            <a:extLst>
              <a:ext uri="{FF2B5EF4-FFF2-40B4-BE49-F238E27FC236}">
                <a16:creationId xmlns:a16="http://schemas.microsoft.com/office/drawing/2014/main" id="{C4DDC5F7-0B98-6DAD-DA33-B7B34149A48E}"/>
              </a:ext>
            </a:extLst>
          </p:cNvPr>
          <p:cNvGrpSpPr/>
          <p:nvPr/>
        </p:nvGrpSpPr>
        <p:grpSpPr>
          <a:xfrm>
            <a:off x="3098440" y="1218730"/>
            <a:ext cx="3894868" cy="2030988"/>
            <a:chOff x="2374070" y="880063"/>
            <a:chExt cx="5404821" cy="2688710"/>
          </a:xfrm>
        </p:grpSpPr>
        <p:sp>
          <p:nvSpPr>
            <p:cNvPr id="41" name="Rectangle 40">
              <a:extLst>
                <a:ext uri="{FF2B5EF4-FFF2-40B4-BE49-F238E27FC236}">
                  <a16:creationId xmlns:a16="http://schemas.microsoft.com/office/drawing/2014/main" id="{4DD04756-4E0E-B28F-7787-43A03A71E98A}"/>
                </a:ext>
              </a:extLst>
            </p:cNvPr>
            <p:cNvSpPr/>
            <p:nvPr/>
          </p:nvSpPr>
          <p:spPr>
            <a:xfrm>
              <a:off x="2374070" y="880063"/>
              <a:ext cx="2678953" cy="2688710"/>
            </a:xfrm>
            <a:prstGeom prst="rect">
              <a:avLst/>
            </a:prstGeom>
            <a:solidFill>
              <a:schemeClr val="accent4">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sp>
          <p:nvSpPr>
            <p:cNvPr id="42" name="Rectangle 41">
              <a:extLst>
                <a:ext uri="{FF2B5EF4-FFF2-40B4-BE49-F238E27FC236}">
                  <a16:creationId xmlns:a16="http://schemas.microsoft.com/office/drawing/2014/main" id="{159962B5-4ED8-30C3-50F2-68B9E2871D10}"/>
                </a:ext>
              </a:extLst>
            </p:cNvPr>
            <p:cNvSpPr/>
            <p:nvPr/>
          </p:nvSpPr>
          <p:spPr>
            <a:xfrm>
              <a:off x="5060177" y="883699"/>
              <a:ext cx="2718714" cy="2680603"/>
            </a:xfrm>
            <a:prstGeom prst="rect">
              <a:avLst/>
            </a:prstGeom>
            <a:solidFill>
              <a:srgbClr val="35BAF9"/>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grpSp>
          <p:nvGrpSpPr>
            <p:cNvPr id="43" name="Group 42">
              <a:extLst>
                <a:ext uri="{FF2B5EF4-FFF2-40B4-BE49-F238E27FC236}">
                  <a16:creationId xmlns:a16="http://schemas.microsoft.com/office/drawing/2014/main" id="{13528F0E-8537-6FC9-D6B9-7E97E1E71D34}"/>
                </a:ext>
              </a:extLst>
            </p:cNvPr>
            <p:cNvGrpSpPr/>
            <p:nvPr/>
          </p:nvGrpSpPr>
          <p:grpSpPr>
            <a:xfrm>
              <a:off x="5340171" y="1594449"/>
              <a:ext cx="2155371" cy="1270000"/>
              <a:chOff x="5340171" y="1594449"/>
              <a:chExt cx="2155371" cy="1270000"/>
            </a:xfrm>
          </p:grpSpPr>
          <p:grpSp>
            <p:nvGrpSpPr>
              <p:cNvPr id="62" name="Group 61">
                <a:extLst>
                  <a:ext uri="{FF2B5EF4-FFF2-40B4-BE49-F238E27FC236}">
                    <a16:creationId xmlns:a16="http://schemas.microsoft.com/office/drawing/2014/main" id="{FB0CCEEC-99A1-7FA9-59E5-E021B8300EB3}"/>
                  </a:ext>
                </a:extLst>
              </p:cNvPr>
              <p:cNvGrpSpPr/>
              <p:nvPr/>
            </p:nvGrpSpPr>
            <p:grpSpPr>
              <a:xfrm>
                <a:off x="5820049" y="1797649"/>
                <a:ext cx="1291772" cy="856343"/>
                <a:chOff x="5820049" y="1797649"/>
                <a:chExt cx="1291772" cy="856343"/>
              </a:xfrm>
            </p:grpSpPr>
            <p:sp>
              <p:nvSpPr>
                <p:cNvPr id="64" name="Oval 63">
                  <a:extLst>
                    <a:ext uri="{FF2B5EF4-FFF2-40B4-BE49-F238E27FC236}">
                      <a16:creationId xmlns:a16="http://schemas.microsoft.com/office/drawing/2014/main" id="{D72858DE-1E1F-B385-1CC2-78BE82FC5759}"/>
                    </a:ext>
                  </a:extLst>
                </p:cNvPr>
                <p:cNvSpPr/>
                <p:nvPr/>
              </p:nvSpPr>
              <p:spPr>
                <a:xfrm>
                  <a:off x="6792507" y="2033506"/>
                  <a:ext cx="319314" cy="340178"/>
                </a:xfrm>
                <a:prstGeom prst="ellipse">
                  <a:avLst/>
                </a:prstGeom>
                <a:solidFill>
                  <a:srgbClr val="003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Oval 64">
                  <a:extLst>
                    <a:ext uri="{FF2B5EF4-FFF2-40B4-BE49-F238E27FC236}">
                      <a16:creationId xmlns:a16="http://schemas.microsoft.com/office/drawing/2014/main" id="{C986A494-C508-6184-5DB4-8C7214B05E6C}"/>
                    </a:ext>
                  </a:extLst>
                </p:cNvPr>
                <p:cNvSpPr/>
                <p:nvPr/>
              </p:nvSpPr>
              <p:spPr>
                <a:xfrm>
                  <a:off x="5820049" y="2033505"/>
                  <a:ext cx="319314" cy="340178"/>
                </a:xfrm>
                <a:prstGeom prst="ellipse">
                  <a:avLst/>
                </a:prstGeom>
                <a:solidFill>
                  <a:srgbClr val="003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6" name="Straight Arrow Connector 65">
                  <a:extLst>
                    <a:ext uri="{FF2B5EF4-FFF2-40B4-BE49-F238E27FC236}">
                      <a16:creationId xmlns:a16="http://schemas.microsoft.com/office/drawing/2014/main" id="{5E868205-FC1B-0C7A-5C8E-2ADF6C5FB34E}"/>
                    </a:ext>
                  </a:extLst>
                </p:cNvPr>
                <p:cNvCxnSpPr/>
                <p:nvPr/>
              </p:nvCxnSpPr>
              <p:spPr>
                <a:xfrm>
                  <a:off x="5978800" y="1862963"/>
                  <a:ext cx="7258" cy="791029"/>
                </a:xfrm>
                <a:prstGeom prst="straightConnector1">
                  <a:avLst/>
                </a:prstGeom>
                <a:ln w="57150">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C9018FC-8AEB-3EDB-8F13-B2632C4C4A6F}"/>
                    </a:ext>
                  </a:extLst>
                </p:cNvPr>
                <p:cNvCxnSpPr>
                  <a:cxnSpLocks/>
                </p:cNvCxnSpPr>
                <p:nvPr/>
              </p:nvCxnSpPr>
              <p:spPr>
                <a:xfrm flipV="1">
                  <a:off x="6951256" y="1797649"/>
                  <a:ext cx="1" cy="812799"/>
                </a:xfrm>
                <a:prstGeom prst="straightConnector1">
                  <a:avLst/>
                </a:prstGeom>
                <a:ln w="57150">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9431BBC-CAAA-0B0D-7293-68D6EF353F8D}"/>
                    </a:ext>
                  </a:extLst>
                </p:cNvPr>
                <p:cNvCxnSpPr/>
                <p:nvPr/>
              </p:nvCxnSpPr>
              <p:spPr>
                <a:xfrm flipV="1">
                  <a:off x="5981541" y="2200287"/>
                  <a:ext cx="421503" cy="1"/>
                </a:xfrm>
                <a:prstGeom prst="straightConnector1">
                  <a:avLst/>
                </a:prstGeom>
                <a:ln w="76200" cmpd="sng">
                  <a:solidFill>
                    <a:srgbClr val="FF9D1B"/>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FB6C20AE-6F60-44F4-6AEC-2598F1988E51}"/>
                    </a:ext>
                  </a:extLst>
                </p:cNvPr>
                <p:cNvCxnSpPr/>
                <p:nvPr/>
              </p:nvCxnSpPr>
              <p:spPr>
                <a:xfrm flipH="1">
                  <a:off x="6548583" y="2201281"/>
                  <a:ext cx="405569" cy="0"/>
                </a:xfrm>
                <a:prstGeom prst="straightConnector1">
                  <a:avLst/>
                </a:prstGeom>
                <a:ln w="76200" cmpd="sng">
                  <a:solidFill>
                    <a:srgbClr val="FF9D1B"/>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63" name="Oval 62">
                <a:extLst>
                  <a:ext uri="{FF2B5EF4-FFF2-40B4-BE49-F238E27FC236}">
                    <a16:creationId xmlns:a16="http://schemas.microsoft.com/office/drawing/2014/main" id="{D24EEBA2-20CA-00E8-417A-5F972EF476E5}"/>
                  </a:ext>
                </a:extLst>
              </p:cNvPr>
              <p:cNvSpPr/>
              <p:nvPr/>
            </p:nvSpPr>
            <p:spPr>
              <a:xfrm>
                <a:off x="5340171" y="1594449"/>
                <a:ext cx="2155371" cy="1270000"/>
              </a:xfrm>
              <a:prstGeom prst="ellipse">
                <a:avLst/>
              </a:prstGeom>
              <a:noFill/>
              <a:ln w="28575">
                <a:solidFill>
                  <a:srgbClr val="67676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4" name="Group 43">
              <a:extLst>
                <a:ext uri="{FF2B5EF4-FFF2-40B4-BE49-F238E27FC236}">
                  <a16:creationId xmlns:a16="http://schemas.microsoft.com/office/drawing/2014/main" id="{A4AE6B2F-0AA4-9D52-8111-A435459F4453}"/>
                </a:ext>
              </a:extLst>
            </p:cNvPr>
            <p:cNvGrpSpPr/>
            <p:nvPr/>
          </p:nvGrpSpPr>
          <p:grpSpPr>
            <a:xfrm>
              <a:off x="4130211" y="1797649"/>
              <a:ext cx="319314" cy="812799"/>
              <a:chOff x="4130211" y="1797649"/>
              <a:chExt cx="319314" cy="812799"/>
            </a:xfrm>
          </p:grpSpPr>
          <p:sp>
            <p:nvSpPr>
              <p:cNvPr id="60" name="Oval 59">
                <a:extLst>
                  <a:ext uri="{FF2B5EF4-FFF2-40B4-BE49-F238E27FC236}">
                    <a16:creationId xmlns:a16="http://schemas.microsoft.com/office/drawing/2014/main" id="{144E146A-2637-B4FE-3AA4-7D18A7386194}"/>
                  </a:ext>
                </a:extLst>
              </p:cNvPr>
              <p:cNvSpPr/>
              <p:nvPr/>
            </p:nvSpPr>
            <p:spPr>
              <a:xfrm>
                <a:off x="4130211" y="2033506"/>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1" name="Straight Arrow Connector 60">
                <a:extLst>
                  <a:ext uri="{FF2B5EF4-FFF2-40B4-BE49-F238E27FC236}">
                    <a16:creationId xmlns:a16="http://schemas.microsoft.com/office/drawing/2014/main" id="{12CB6199-E55F-5303-053B-F6EA03D20CCB}"/>
                  </a:ext>
                </a:extLst>
              </p:cNvPr>
              <p:cNvCxnSpPr>
                <a:cxnSpLocks/>
              </p:cNvCxnSpPr>
              <p:nvPr/>
            </p:nvCxnSpPr>
            <p:spPr>
              <a:xfrm flipV="1">
                <a:off x="4288960" y="1797649"/>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50837AC9-7B8F-FFFE-7172-6D3A04BE2325}"/>
                </a:ext>
              </a:extLst>
            </p:cNvPr>
            <p:cNvGrpSpPr/>
            <p:nvPr/>
          </p:nvGrpSpPr>
          <p:grpSpPr>
            <a:xfrm>
              <a:off x="3001321" y="1797648"/>
              <a:ext cx="319314" cy="812799"/>
              <a:chOff x="3001321" y="1797648"/>
              <a:chExt cx="319314" cy="812799"/>
            </a:xfrm>
          </p:grpSpPr>
          <p:sp>
            <p:nvSpPr>
              <p:cNvPr id="58" name="Oval 57">
                <a:extLst>
                  <a:ext uri="{FF2B5EF4-FFF2-40B4-BE49-F238E27FC236}">
                    <a16:creationId xmlns:a16="http://schemas.microsoft.com/office/drawing/2014/main" id="{4C4A54E8-35FC-8A96-85C2-DF6348DE0939}"/>
                  </a:ext>
                </a:extLst>
              </p:cNvPr>
              <p:cNvSpPr/>
              <p:nvPr/>
            </p:nvSpPr>
            <p:spPr>
              <a:xfrm>
                <a:off x="3001321"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9" name="Straight Arrow Connector 58">
                <a:extLst>
                  <a:ext uri="{FF2B5EF4-FFF2-40B4-BE49-F238E27FC236}">
                    <a16:creationId xmlns:a16="http://schemas.microsoft.com/office/drawing/2014/main" id="{3C57E179-457C-531B-93C7-204B940D1D16}"/>
                  </a:ext>
                </a:extLst>
              </p:cNvPr>
              <p:cNvCxnSpPr>
                <a:cxnSpLocks/>
              </p:cNvCxnSpPr>
              <p:nvPr/>
            </p:nvCxnSpPr>
            <p:spPr>
              <a:xfrm flipV="1">
                <a:off x="3160070"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E9B6098F-57D7-EA35-CC62-7C5D4CF549F9}"/>
                </a:ext>
              </a:extLst>
            </p:cNvPr>
            <p:cNvGrpSpPr/>
            <p:nvPr/>
          </p:nvGrpSpPr>
          <p:grpSpPr>
            <a:xfrm>
              <a:off x="3377619" y="1797648"/>
              <a:ext cx="319314" cy="812799"/>
              <a:chOff x="3377619" y="1797648"/>
              <a:chExt cx="319314" cy="812799"/>
            </a:xfrm>
          </p:grpSpPr>
          <p:sp>
            <p:nvSpPr>
              <p:cNvPr id="56" name="Oval 55">
                <a:extLst>
                  <a:ext uri="{FF2B5EF4-FFF2-40B4-BE49-F238E27FC236}">
                    <a16:creationId xmlns:a16="http://schemas.microsoft.com/office/drawing/2014/main" id="{392CC7A8-03CC-03B1-4706-A02CDE919B19}"/>
                  </a:ext>
                </a:extLst>
              </p:cNvPr>
              <p:cNvSpPr/>
              <p:nvPr/>
            </p:nvSpPr>
            <p:spPr>
              <a:xfrm>
                <a:off x="3377619"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7" name="Straight Arrow Connector 56">
                <a:extLst>
                  <a:ext uri="{FF2B5EF4-FFF2-40B4-BE49-F238E27FC236}">
                    <a16:creationId xmlns:a16="http://schemas.microsoft.com/office/drawing/2014/main" id="{72D43AEF-97B0-9201-83DB-155FC408E2F5}"/>
                  </a:ext>
                </a:extLst>
              </p:cNvPr>
              <p:cNvCxnSpPr>
                <a:cxnSpLocks/>
              </p:cNvCxnSpPr>
              <p:nvPr/>
            </p:nvCxnSpPr>
            <p:spPr>
              <a:xfrm flipV="1">
                <a:off x="3536368"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2C3AC5B3-FDDE-4933-3CC9-6025B141376A}"/>
                </a:ext>
              </a:extLst>
            </p:cNvPr>
            <p:cNvGrpSpPr/>
            <p:nvPr/>
          </p:nvGrpSpPr>
          <p:grpSpPr>
            <a:xfrm>
              <a:off x="3753914" y="1797648"/>
              <a:ext cx="319314" cy="812799"/>
              <a:chOff x="3753914" y="1797648"/>
              <a:chExt cx="319314" cy="812799"/>
            </a:xfrm>
          </p:grpSpPr>
          <p:sp>
            <p:nvSpPr>
              <p:cNvPr id="54" name="Oval 53">
                <a:extLst>
                  <a:ext uri="{FF2B5EF4-FFF2-40B4-BE49-F238E27FC236}">
                    <a16:creationId xmlns:a16="http://schemas.microsoft.com/office/drawing/2014/main" id="{F77BCA05-37ED-7C18-802E-A308238ED048}"/>
                  </a:ext>
                </a:extLst>
              </p:cNvPr>
              <p:cNvSpPr/>
              <p:nvPr/>
            </p:nvSpPr>
            <p:spPr>
              <a:xfrm>
                <a:off x="3753914"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5" name="Straight Arrow Connector 54">
                <a:extLst>
                  <a:ext uri="{FF2B5EF4-FFF2-40B4-BE49-F238E27FC236}">
                    <a16:creationId xmlns:a16="http://schemas.microsoft.com/office/drawing/2014/main" id="{B3043197-5230-B1C4-1907-3971044C1074}"/>
                  </a:ext>
                </a:extLst>
              </p:cNvPr>
              <p:cNvCxnSpPr>
                <a:cxnSpLocks/>
              </p:cNvCxnSpPr>
              <p:nvPr/>
            </p:nvCxnSpPr>
            <p:spPr>
              <a:xfrm flipV="1">
                <a:off x="3912663"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55B25BA8-60D0-3CE1-1626-577F158F78B0}"/>
                </a:ext>
              </a:extLst>
            </p:cNvPr>
            <p:cNvGrpSpPr/>
            <p:nvPr/>
          </p:nvGrpSpPr>
          <p:grpSpPr>
            <a:xfrm>
              <a:off x="4506507" y="1797648"/>
              <a:ext cx="319314" cy="812799"/>
              <a:chOff x="4506507" y="1797648"/>
              <a:chExt cx="319314" cy="812799"/>
            </a:xfrm>
          </p:grpSpPr>
          <p:sp>
            <p:nvSpPr>
              <p:cNvPr id="52" name="Oval 51">
                <a:extLst>
                  <a:ext uri="{FF2B5EF4-FFF2-40B4-BE49-F238E27FC236}">
                    <a16:creationId xmlns:a16="http://schemas.microsoft.com/office/drawing/2014/main" id="{83D909F9-07A1-1054-2247-0E3CC03643A1}"/>
                  </a:ext>
                </a:extLst>
              </p:cNvPr>
              <p:cNvSpPr/>
              <p:nvPr/>
            </p:nvSpPr>
            <p:spPr>
              <a:xfrm>
                <a:off x="4506507"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3" name="Straight Arrow Connector 52">
                <a:extLst>
                  <a:ext uri="{FF2B5EF4-FFF2-40B4-BE49-F238E27FC236}">
                    <a16:creationId xmlns:a16="http://schemas.microsoft.com/office/drawing/2014/main" id="{7A6597FF-840C-E576-51AE-DBA13D76289C}"/>
                  </a:ext>
                </a:extLst>
              </p:cNvPr>
              <p:cNvCxnSpPr>
                <a:cxnSpLocks/>
              </p:cNvCxnSpPr>
              <p:nvPr/>
            </p:nvCxnSpPr>
            <p:spPr>
              <a:xfrm flipV="1">
                <a:off x="4665256"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ECCF85A1-E246-5115-123D-A7F6B4B16C3E}"/>
                </a:ext>
              </a:extLst>
            </p:cNvPr>
            <p:cNvGrpSpPr/>
            <p:nvPr/>
          </p:nvGrpSpPr>
          <p:grpSpPr>
            <a:xfrm>
              <a:off x="2625025" y="1797648"/>
              <a:ext cx="319314" cy="812799"/>
              <a:chOff x="2625025" y="1797648"/>
              <a:chExt cx="319314" cy="812799"/>
            </a:xfrm>
          </p:grpSpPr>
          <p:sp>
            <p:nvSpPr>
              <p:cNvPr id="50" name="Oval 49">
                <a:extLst>
                  <a:ext uri="{FF2B5EF4-FFF2-40B4-BE49-F238E27FC236}">
                    <a16:creationId xmlns:a16="http://schemas.microsoft.com/office/drawing/2014/main" id="{BFF74D2F-1B00-95CC-99CE-778BE62AC16A}"/>
                  </a:ext>
                </a:extLst>
              </p:cNvPr>
              <p:cNvSpPr/>
              <p:nvPr/>
            </p:nvSpPr>
            <p:spPr>
              <a:xfrm>
                <a:off x="2625025" y="2033505"/>
                <a:ext cx="319314" cy="340178"/>
              </a:xfrm>
              <a:prstGeom prst="ellipse">
                <a:avLst/>
              </a:prstGeom>
              <a:solidFill>
                <a:srgbClr val="FF9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1" name="Straight Arrow Connector 50">
                <a:extLst>
                  <a:ext uri="{FF2B5EF4-FFF2-40B4-BE49-F238E27FC236}">
                    <a16:creationId xmlns:a16="http://schemas.microsoft.com/office/drawing/2014/main" id="{AA014C12-1BA3-F880-9F2B-DA1861D45133}"/>
                  </a:ext>
                </a:extLst>
              </p:cNvPr>
              <p:cNvCxnSpPr>
                <a:cxnSpLocks/>
              </p:cNvCxnSpPr>
              <p:nvPr/>
            </p:nvCxnSpPr>
            <p:spPr>
              <a:xfrm flipV="1">
                <a:off x="2783774" y="1797648"/>
                <a:ext cx="1" cy="812799"/>
              </a:xfrm>
              <a:prstGeom prst="straightConnector1">
                <a:avLst/>
              </a:prstGeom>
              <a:ln w="57150">
                <a:solidFill>
                  <a:srgbClr val="FF9D1B"/>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1" name="TextBox 70">
            <a:extLst>
              <a:ext uri="{FF2B5EF4-FFF2-40B4-BE49-F238E27FC236}">
                <a16:creationId xmlns:a16="http://schemas.microsoft.com/office/drawing/2014/main" id="{6D20B0E5-ADB4-0C2C-66F0-EA9AA86B1A4E}"/>
              </a:ext>
            </a:extLst>
          </p:cNvPr>
          <p:cNvSpPr txBox="1"/>
          <p:nvPr/>
        </p:nvSpPr>
        <p:spPr>
          <a:xfrm>
            <a:off x="5006623" y="1224844"/>
            <a:ext cx="21034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3088"/>
                </a:solidFill>
                <a:latin typeface="Roboto"/>
                <a:ea typeface="Roboto"/>
                <a:cs typeface="Roboto"/>
              </a:rPr>
              <a:t>superconductor</a:t>
            </a:r>
          </a:p>
        </p:txBody>
      </p:sp>
      <p:sp>
        <p:nvSpPr>
          <p:cNvPr id="72" name="TextBox 71">
            <a:extLst>
              <a:ext uri="{FF2B5EF4-FFF2-40B4-BE49-F238E27FC236}">
                <a16:creationId xmlns:a16="http://schemas.microsoft.com/office/drawing/2014/main" id="{02C048BE-87E9-90A0-7339-A4C4323AFE7A}"/>
              </a:ext>
            </a:extLst>
          </p:cNvPr>
          <p:cNvSpPr txBox="1"/>
          <p:nvPr/>
        </p:nvSpPr>
        <p:spPr>
          <a:xfrm>
            <a:off x="3247437" y="1224843"/>
            <a:ext cx="16801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3088"/>
                </a:solidFill>
                <a:latin typeface="Roboto"/>
                <a:ea typeface="Roboto"/>
                <a:cs typeface="Roboto"/>
              </a:rPr>
              <a:t>ferromagnet</a:t>
            </a:r>
            <a:endParaRPr lang="en-US"/>
          </a:p>
        </p:txBody>
      </p:sp>
      <p:sp>
        <p:nvSpPr>
          <p:cNvPr id="74" name="Rectangle 73">
            <a:extLst>
              <a:ext uri="{FF2B5EF4-FFF2-40B4-BE49-F238E27FC236}">
                <a16:creationId xmlns:a16="http://schemas.microsoft.com/office/drawing/2014/main" id="{10461417-F7A3-86B4-22F7-3C5A0502F21F}"/>
              </a:ext>
            </a:extLst>
          </p:cNvPr>
          <p:cNvSpPr/>
          <p:nvPr/>
        </p:nvSpPr>
        <p:spPr>
          <a:xfrm>
            <a:off x="6957358" y="1220611"/>
            <a:ext cx="1930530" cy="2030988"/>
          </a:xfrm>
          <a:prstGeom prst="rect">
            <a:avLst/>
          </a:prstGeom>
          <a:solidFill>
            <a:schemeClr val="accent6">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a typeface="Roboto"/>
              <a:cs typeface="Roboto"/>
            </a:endParaRPr>
          </a:p>
        </p:txBody>
      </p:sp>
      <p:sp>
        <p:nvSpPr>
          <p:cNvPr id="78" name="TextBox 77">
            <a:extLst>
              <a:ext uri="{FF2B5EF4-FFF2-40B4-BE49-F238E27FC236}">
                <a16:creationId xmlns:a16="http://schemas.microsoft.com/office/drawing/2014/main" id="{5D5B6104-98A6-100A-861C-062F89B88F88}"/>
              </a:ext>
            </a:extLst>
          </p:cNvPr>
          <p:cNvSpPr txBox="1"/>
          <p:nvPr/>
        </p:nvSpPr>
        <p:spPr>
          <a:xfrm>
            <a:off x="7085661" y="1224843"/>
            <a:ext cx="1642534" cy="4095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3088"/>
                </a:solidFill>
                <a:latin typeface="Roboto"/>
                <a:ea typeface="Roboto"/>
                <a:cs typeface="Roboto"/>
              </a:rPr>
              <a:t>Heavy metal</a:t>
            </a:r>
            <a:endParaRPr lang="en-US" sz="2000">
              <a:ea typeface="Roboto"/>
              <a:cs typeface="Roboto"/>
            </a:endParaRPr>
          </a:p>
        </p:txBody>
      </p:sp>
      <p:sp>
        <p:nvSpPr>
          <p:cNvPr id="79" name="TextBox 9">
            <a:extLst>
              <a:ext uri="{FF2B5EF4-FFF2-40B4-BE49-F238E27FC236}">
                <a16:creationId xmlns:a16="http://schemas.microsoft.com/office/drawing/2014/main" id="{FB44D0A0-99E6-B625-92EC-515C8F93FEB8}"/>
              </a:ext>
            </a:extLst>
          </p:cNvPr>
          <p:cNvSpPr txBox="1"/>
          <p:nvPr/>
        </p:nvSpPr>
        <p:spPr>
          <a:xfrm>
            <a:off x="1276" y="1710344"/>
            <a:ext cx="306746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rabicPeriod"/>
            </a:pPr>
            <a:r>
              <a:rPr lang="en-GB">
                <a:solidFill>
                  <a:srgbClr val="003088"/>
                </a:solidFill>
                <a:ea typeface="Roboto"/>
                <a:cs typeface="Roboto"/>
              </a:rPr>
              <a:t>Effect of exchange field</a:t>
            </a:r>
          </a:p>
        </p:txBody>
      </p:sp>
      <p:sp>
        <p:nvSpPr>
          <p:cNvPr id="80" name="TextBox 9">
            <a:extLst>
              <a:ext uri="{FF2B5EF4-FFF2-40B4-BE49-F238E27FC236}">
                <a16:creationId xmlns:a16="http://schemas.microsoft.com/office/drawing/2014/main" id="{1CBF6566-4D6F-734E-2D3D-6C1A0C1942D7}"/>
              </a:ext>
            </a:extLst>
          </p:cNvPr>
          <p:cNvSpPr txBox="1"/>
          <p:nvPr/>
        </p:nvSpPr>
        <p:spPr>
          <a:xfrm>
            <a:off x="8881868" y="1559825"/>
            <a:ext cx="291694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003088"/>
                </a:solidFill>
                <a:ea typeface="Roboto"/>
                <a:cs typeface="Roboto"/>
              </a:rPr>
              <a:t>2. Effect of spin-orbit</a:t>
            </a:r>
            <a:endParaRPr lang="en-US"/>
          </a:p>
        </p:txBody>
      </p:sp>
      <p:pic>
        <p:nvPicPr>
          <p:cNvPr id="81" name="Picture 80" descr="A screenshot of a computer&#10;&#10;Description automatically generated">
            <a:extLst>
              <a:ext uri="{FF2B5EF4-FFF2-40B4-BE49-F238E27FC236}">
                <a16:creationId xmlns:a16="http://schemas.microsoft.com/office/drawing/2014/main" id="{4D6AA9E6-7CBB-8D77-706B-9FE18AE9D1EE}"/>
              </a:ext>
            </a:extLst>
          </p:cNvPr>
          <p:cNvPicPr>
            <a:picLocks noChangeAspect="1"/>
          </p:cNvPicPr>
          <p:nvPr/>
        </p:nvPicPr>
        <p:blipFill rotWithShape="1">
          <a:blip r:embed="rId3"/>
          <a:srcRect l="20348" t="17570" r="55188" b="18318"/>
          <a:stretch/>
        </p:blipFill>
        <p:spPr>
          <a:xfrm>
            <a:off x="9114245" y="1928472"/>
            <a:ext cx="3078184" cy="4925999"/>
          </a:xfrm>
          <a:prstGeom prst="rect">
            <a:avLst/>
          </a:prstGeom>
        </p:spPr>
      </p:pic>
      <p:sp>
        <p:nvSpPr>
          <p:cNvPr id="82" name="Rectangle 81">
            <a:extLst>
              <a:ext uri="{FF2B5EF4-FFF2-40B4-BE49-F238E27FC236}">
                <a16:creationId xmlns:a16="http://schemas.microsoft.com/office/drawing/2014/main" id="{C5D2C4AD-C2C8-9C31-31A4-2EE0912E02C2}"/>
              </a:ext>
            </a:extLst>
          </p:cNvPr>
          <p:cNvSpPr/>
          <p:nvPr/>
        </p:nvSpPr>
        <p:spPr>
          <a:xfrm>
            <a:off x="11154263" y="14704"/>
            <a:ext cx="1038478" cy="20689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8913C1-13E8-7125-67D0-D3E06D9F218A}"/>
              </a:ext>
            </a:extLst>
          </p:cNvPr>
          <p:cNvSpPr/>
          <p:nvPr/>
        </p:nvSpPr>
        <p:spPr>
          <a:xfrm>
            <a:off x="6555834" y="1214554"/>
            <a:ext cx="809037" cy="2022593"/>
          </a:xfrm>
          <a:prstGeom prst="rect">
            <a:avLst/>
          </a:prstGeom>
          <a:noFill/>
          <a:ln w="57150">
            <a:solidFill>
              <a:srgbClr val="67676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4479680"/>
      </p:ext>
    </p:extLst>
  </p:cSld>
  <p:clrMapOvr>
    <a:masterClrMapping/>
  </p:clrMapOvr>
</p:sld>
</file>

<file path=ppt/theme/theme1.xml><?xml version="1.0" encoding="utf-8"?>
<a:theme xmlns:a="http://schemas.openxmlformats.org/drawingml/2006/main" name="1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Blank Layout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2453390EE4BA43A5D6133E94472E90" ma:contentTypeVersion="16" ma:contentTypeDescription="Create a new document." ma:contentTypeScope="" ma:versionID="3f32205e828f7673b0b9b0d9eebf48ef">
  <xsd:schema xmlns:xsd="http://www.w3.org/2001/XMLSchema" xmlns:xs="http://www.w3.org/2001/XMLSchema" xmlns:p="http://schemas.microsoft.com/office/2006/metadata/properties" xmlns:ns2="7a6c5452-7205-4e2c-a322-0d36e47a4095" xmlns:ns3="4367b676-3231-4229-b246-27e36f6a6ea0" targetNamespace="http://schemas.microsoft.com/office/2006/metadata/properties" ma:root="true" ma:fieldsID="eb6983e8a2aa9e49efed4522fdaf97eb" ns2:_="" ns3:_="">
    <xsd:import namespace="7a6c5452-7205-4e2c-a322-0d36e47a4095"/>
    <xsd:import namespace="4367b676-3231-4229-b246-27e36f6a6ea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c5452-7205-4e2c-a322-0d36e47a40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67b676-3231-4229-b246-27e36f6a6ea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5bb8876-a7eb-42f8-850b-785a27f532ba}" ma:internalName="TaxCatchAll" ma:showField="CatchAllData" ma:web="4367b676-3231-4229-b246-27e36f6a6e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a6c5452-7205-4e2c-a322-0d36e47a4095">
      <Terms xmlns="http://schemas.microsoft.com/office/infopath/2007/PartnerControls"/>
    </lcf76f155ced4ddcb4097134ff3c332f>
    <TaxCatchAll xmlns="4367b676-3231-4229-b246-27e36f6a6ea0" xsi:nil="true"/>
  </documentManagement>
</p:properties>
</file>

<file path=customXml/itemProps1.xml><?xml version="1.0" encoding="utf-8"?>
<ds:datastoreItem xmlns:ds="http://schemas.openxmlformats.org/officeDocument/2006/customXml" ds:itemID="{A89157B2-A073-46C3-A92A-20EEC4FD5BD1}">
  <ds:schemaRefs>
    <ds:schemaRef ds:uri="http://schemas.microsoft.com/sharepoint/v3/contenttype/forms"/>
  </ds:schemaRefs>
</ds:datastoreItem>
</file>

<file path=customXml/itemProps2.xml><?xml version="1.0" encoding="utf-8"?>
<ds:datastoreItem xmlns:ds="http://schemas.openxmlformats.org/officeDocument/2006/customXml" ds:itemID="{AF3BB58A-BD25-4A48-878D-2E5AB36058BC}">
  <ds:schemaRefs>
    <ds:schemaRef ds:uri="4367b676-3231-4229-b246-27e36f6a6ea0"/>
    <ds:schemaRef ds:uri="7a6c5452-7205-4e2c-a322-0d36e47a40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474CCA6-19C4-48A7-A007-0BC87E26081B}">
  <ds:schemaRefs>
    <ds:schemaRef ds:uri="http://schemas.microsoft.com/office/2006/documentManagement/types"/>
    <ds:schemaRef ds:uri="http://purl.org/dc/elements/1.1/"/>
    <ds:schemaRef ds:uri="http://purl.org/dc/dcmitype/"/>
    <ds:schemaRef ds:uri="http://purl.org/dc/terms/"/>
    <ds:schemaRef ds:uri="http://schemas.openxmlformats.org/package/2006/metadata/core-properties"/>
    <ds:schemaRef ds:uri="7a6c5452-7205-4e2c-a322-0d36e47a4095"/>
    <ds:schemaRef ds:uri="http://schemas.microsoft.com/office/2006/metadata/properties"/>
    <ds:schemaRef ds:uri="http://schemas.microsoft.com/office/infopath/2007/PartnerControls"/>
    <ds:schemaRef ds:uri="4367b676-3231-4229-b246-27e36f6a6ea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1439</TotalTime>
  <Words>3142</Words>
  <Application>Microsoft Office PowerPoint</Application>
  <PresentationFormat>Widescreen</PresentationFormat>
  <Paragraphs>353</Paragraphs>
  <Slides>36</Slides>
  <Notes>6</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36</vt:i4>
      </vt:variant>
    </vt:vector>
  </HeadingPairs>
  <TitlesOfParts>
    <vt:vector size="50" baseType="lpstr">
      <vt:lpstr>Moderat Medium</vt:lpstr>
      <vt:lpstr>Roboto</vt:lpstr>
      <vt:lpstr>Calibri</vt:lpstr>
      <vt:lpstr>Times</vt:lpstr>
      <vt:lpstr>Arial</vt:lpstr>
      <vt:lpstr>Cambria Math</vt:lpstr>
      <vt:lpstr>Trebuchet MS</vt:lpstr>
      <vt:lpstr>Courier New</vt:lpstr>
      <vt:lpstr>Symbol</vt:lpstr>
      <vt:lpstr>1_Title slide</vt:lpstr>
      <vt:lpstr>2_Triangles</vt:lpstr>
      <vt:lpstr>3_Pattern</vt:lpstr>
      <vt:lpstr>4_Blank Layouts</vt:lpstr>
      <vt:lpstr>Graph</vt:lpstr>
      <vt:lpstr>Superconductivity research using muons:</vt:lpstr>
      <vt:lpstr>Superconductivity research using muons: characterising spin-orbit driven proximity  effects in Pt/Nb thin films</vt:lpstr>
      <vt:lpstr>Central theme of this work</vt:lpstr>
      <vt:lpstr>PowerPoint Presentation</vt:lpstr>
      <vt:lpstr>Proximity Systems</vt:lpstr>
      <vt:lpstr>Proximity Systems -&gt; Applications</vt:lpstr>
      <vt:lpstr>Superconducting proximity effects</vt:lpstr>
      <vt:lpstr>Superconducting proximity effects</vt:lpstr>
      <vt:lpstr>Superconducting proximity effects</vt:lpstr>
      <vt:lpstr>Superconducting proximity effects</vt:lpstr>
      <vt:lpstr>Superconducting proximity effects</vt:lpstr>
      <vt:lpstr>PowerPoint Presentation</vt:lpstr>
      <vt:lpstr>PowerPoint Presentation</vt:lpstr>
      <vt:lpstr>Low energy muons applied to superconducting proximity systems</vt:lpstr>
      <vt:lpstr>Low energy muons applied to superconducting proximity systems</vt:lpstr>
      <vt:lpstr>Low energy muons applied to superconducting proximity systems</vt:lpstr>
      <vt:lpstr>Low energy muons applied to superconducting proximity systems</vt:lpstr>
      <vt:lpstr>Low energy muons applied to superconducting proximity systems</vt:lpstr>
      <vt:lpstr>Low energy muons applied to superconducting proximity systems</vt:lpstr>
      <vt:lpstr>Measurable consequences of having manipulated the spin state –  a summary of what muons are sensitive to</vt:lpstr>
      <vt:lpstr>PowerPoint Presentation</vt:lpstr>
      <vt:lpstr>PowerPoint Presentation</vt:lpstr>
      <vt:lpstr>PowerPoint Presentation</vt:lpstr>
      <vt:lpstr>PowerPoint Presentation</vt:lpstr>
      <vt:lpstr>From ferromagnets to high spin-orbit materials </vt:lpstr>
      <vt:lpstr>Sample structures</vt:lpstr>
      <vt:lpstr>Scanning Tunnelling Spectroscopy Results on Au(5)/Pt(x)/Nb</vt:lpstr>
      <vt:lpstr>Low energy muon results for Cu(40)/Nb(50) and Cu(40)/Pt(10)/Nb(50) – finding a benchmark signal </vt:lpstr>
      <vt:lpstr>Low energy muon results for Pt(60)/Nb(96)</vt:lpstr>
      <vt:lpstr>Temperature and magnetic field scaling of the muon signal in  Pt(60)/Nb(96)</vt:lpstr>
      <vt:lpstr>The need to include spin-orbit to describe the data</vt:lpstr>
      <vt:lpstr>Adding spin-orbit coupling to the calculation</vt:lpstr>
      <vt:lpstr>Adding spin-orbit coupling to the calculation</vt:lpstr>
      <vt:lpstr>Summary and main conclusions</vt:lpstr>
      <vt:lpstr>PowerPoint Presentation</vt:lpstr>
      <vt:lpstr>PowerPoint Presentation</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Stephanie (STFC,RAL,ISIS)</dc:creator>
  <cp:lastModifiedBy>User</cp:lastModifiedBy>
  <cp:revision>209</cp:revision>
  <dcterms:created xsi:type="dcterms:W3CDTF">2023-01-10T12:41:06Z</dcterms:created>
  <dcterms:modified xsi:type="dcterms:W3CDTF">2025-01-10T05:41:20Z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0x010100FC2453390EE4BA43A5D6133E94472E90</vt:lpwstr>
  </property>
  <property fmtid="{D5CDD505-2E9C-101B-9397-08002B2CF9AE}" pid="3" name="MediaServiceImageTags">
    <vt:lpwstr/>
  </property>
</Properties>
</file>