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61" r:id="rId3"/>
  </p:sldMasterIdLst>
  <p:notesMasterIdLst>
    <p:notesMasterId r:id="rId31"/>
  </p:notesMasterIdLst>
  <p:handoutMasterIdLst>
    <p:handoutMasterId r:id="rId32"/>
  </p:handoutMasterIdLst>
  <p:sldIdLst>
    <p:sldId id="1865" r:id="rId4"/>
    <p:sldId id="1809" r:id="rId5"/>
    <p:sldId id="1875" r:id="rId6"/>
    <p:sldId id="1876" r:id="rId7"/>
    <p:sldId id="1874" r:id="rId8"/>
    <p:sldId id="1829" r:id="rId9"/>
    <p:sldId id="1812" r:id="rId10"/>
    <p:sldId id="1868" r:id="rId11"/>
    <p:sldId id="1830" r:id="rId12"/>
    <p:sldId id="1858" r:id="rId13"/>
    <p:sldId id="1854" r:id="rId14"/>
    <p:sldId id="1866" r:id="rId15"/>
    <p:sldId id="1870" r:id="rId16"/>
    <p:sldId id="1856" r:id="rId17"/>
    <p:sldId id="1863" r:id="rId18"/>
    <p:sldId id="1857" r:id="rId19"/>
    <p:sldId id="257" r:id="rId20"/>
    <p:sldId id="289" r:id="rId21"/>
    <p:sldId id="291" r:id="rId22"/>
    <p:sldId id="294" r:id="rId23"/>
    <p:sldId id="281" r:id="rId24"/>
    <p:sldId id="575" r:id="rId25"/>
    <p:sldId id="1813" r:id="rId26"/>
    <p:sldId id="456" r:id="rId27"/>
    <p:sldId id="455" r:id="rId28"/>
    <p:sldId id="1871" r:id="rId29"/>
    <p:sldId id="187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0000FF"/>
    <a:srgbClr val="008080"/>
    <a:srgbClr val="800080"/>
    <a:srgbClr val="339933"/>
    <a:srgbClr val="006666"/>
    <a:srgbClr val="FF6600"/>
    <a:srgbClr val="FF00FF"/>
    <a:srgbClr val="00CC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7" autoAdjust="0"/>
    <p:restoredTop sz="91023" autoAdjust="0"/>
  </p:normalViewPr>
  <p:slideViewPr>
    <p:cSldViewPr>
      <p:cViewPr>
        <p:scale>
          <a:sx n="88" d="100"/>
          <a:sy n="88" d="100"/>
        </p:scale>
        <p:origin x="97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041060-B29A-471D-AB79-B560A6F720F9}" type="datetimeFigureOut">
              <a:rPr lang="en-US" smtClean="0"/>
              <a:pPr/>
              <a:t>1/9/2025</a:t>
            </a:fld>
            <a:endParaRPr 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D91617B-5760-4DB9-98AC-5B0370FB6905}"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FDA2EA-735A-42A0-9C33-5E32C120E8BB}" type="datetimeFigureOut">
              <a:rPr lang="en-US" smtClean="0"/>
              <a:pPr/>
              <a:t>1/9/2025</a:t>
            </a:fld>
            <a:endParaRPr 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C02041-BA88-445B-8E43-39DD14D01DEB}"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Grp="1" noRot="1" noChangeAspect="1" noChangeArrowheads="1" noTextEdit="1"/>
          </p:cNvSpPr>
          <p:nvPr>
            <p:ph type="sldImg"/>
          </p:nvPr>
        </p:nvSpPr>
        <p:spPr>
          <a:ln/>
        </p:spPr>
      </p:sp>
      <p:sp>
        <p:nvSpPr>
          <p:cNvPr id="2969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en-US" dirty="0">
              <a:ea typeface="SimSun" pitchFamily="2" charset="-122"/>
            </a:endParaRPr>
          </a:p>
        </p:txBody>
      </p:sp>
    </p:spTree>
    <p:extLst>
      <p:ext uri="{BB962C8B-B14F-4D97-AF65-F5344CB8AC3E}">
        <p14:creationId xmlns:p14="http://schemas.microsoft.com/office/powerpoint/2010/main" val="180603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b="0" i="0" dirty="0">
                <a:solidFill>
                  <a:srgbClr val="000000"/>
                </a:solidFill>
                <a:effectLst/>
                <a:latin typeface="微软雅黑" panose="020B0503020204020204" pitchFamily="34" charset="-122"/>
                <a:ea typeface="微软雅黑" panose="020B0503020204020204" pitchFamily="34" charset="-122"/>
              </a:rPr>
              <a:t>物理学家对朗道相变理论是否可以统一描述所有物态相变产生了疑问。其中一个重要的问题是在两种自发对称破缺态之间是否存在连续的量子相变。以磁驱动的价键固体态和反铁磁态间的相变为例，由于两种态分别发生了晶格平移和自旋旋转两种互不相容的对称破缺，在朗道相变理论框架下，它们之间只能发生不连续的一级相变。在本世纪初，一些理论物理学家提出该相变可能是连续的，即超越朗道理论范式的解禁闭量子临界，在其附近呈现出新奇的解禁闭分数化元激发。这些早期的理论工作为量子相变的研究打开了一个全新的方向，然而长久以来一直缺乏有力的实验证据支持。</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endParaRPr lang="en-US" altLang="zh-CN" b="0" i="0" dirty="0">
              <a:solidFill>
                <a:srgbClr val="000000"/>
              </a:solidFill>
              <a:effectLst/>
              <a:latin typeface="微软雅黑" panose="020B0503020204020204" pitchFamily="34" charset="-122"/>
              <a:ea typeface="微软雅黑" panose="020B0503020204020204" pitchFamily="34" charset="-122"/>
            </a:endParaRPr>
          </a:p>
          <a:p>
            <a:r>
              <a:rPr lang="en-US" altLang="zh-CN" sz="1800" kern="100" dirty="0">
                <a:effectLst/>
                <a:latin typeface="Times New Roman" panose="02020603050405020304" pitchFamily="18" charset="0"/>
                <a:ea typeface="等线" panose="02010600030101010101" pitchFamily="2" charset="-122"/>
              </a:rPr>
              <a:t>dimer singlets to a plaquette valence bond solid (PVBS) then to an AFM state by increasing </a:t>
            </a:r>
            <a:r>
              <a:rPr lang="en-US" altLang="zh-CN" sz="1800" i="1" kern="100" dirty="0">
                <a:effectLst/>
                <a:latin typeface="Times New Roman" panose="02020603050405020304" pitchFamily="18" charset="0"/>
                <a:ea typeface="等线" panose="02010600030101010101" pitchFamily="2" charset="-122"/>
              </a:rPr>
              <a:t>J</a:t>
            </a:r>
            <a:r>
              <a:rPr lang="en-US" altLang="zh-CN" sz="1800" kern="100" baseline="-25000" dirty="0">
                <a:effectLst/>
                <a:latin typeface="Times New Roman" panose="02020603050405020304" pitchFamily="18" charset="0"/>
                <a:ea typeface="等线" panose="02010600030101010101" pitchFamily="2" charset="-122"/>
              </a:rPr>
              <a:t>1</a:t>
            </a:r>
            <a:r>
              <a:rPr lang="en-US" altLang="zh-CN" sz="1800" kern="100" dirty="0">
                <a:effectLst/>
                <a:latin typeface="Times New Roman" panose="02020603050405020304" pitchFamily="18" charset="0"/>
                <a:ea typeface="等线" panose="02010600030101010101" pitchFamily="2" charset="-122"/>
              </a:rPr>
              <a:t>/</a:t>
            </a:r>
            <a:r>
              <a:rPr lang="en-US" altLang="zh-CN" sz="1800" i="1" kern="100" dirty="0">
                <a:effectLst/>
                <a:latin typeface="Times New Roman" panose="02020603050405020304" pitchFamily="18" charset="0"/>
                <a:ea typeface="等线" panose="02010600030101010101" pitchFamily="2" charset="-122"/>
              </a:rPr>
              <a:t>J</a:t>
            </a:r>
            <a:r>
              <a:rPr lang="en-US" altLang="zh-CN" sz="1800" kern="100" baseline="-25000" dirty="0">
                <a:effectLst/>
                <a:latin typeface="Times New Roman" panose="02020603050405020304" pitchFamily="18" charset="0"/>
                <a:ea typeface="等线" panose="02010600030101010101" pitchFamily="2" charset="-122"/>
              </a:rPr>
              <a:t>2</a:t>
            </a:r>
            <a:r>
              <a:rPr lang="en-US" altLang="zh-CN" sz="1800" kern="100" dirty="0">
                <a:effectLst/>
                <a:latin typeface="Times New Roman" panose="02020603050405020304" pitchFamily="18" charset="0"/>
                <a:ea typeface="等线" panose="02010600030101010101" pitchFamily="2" charset="-122"/>
              </a:rPr>
              <a:t>.</a:t>
            </a:r>
            <a:endParaRPr lang="en-US" altLang="zh-CN" dirty="0"/>
          </a:p>
          <a:p>
            <a:endParaRPr lang="en-US" dirty="0"/>
          </a:p>
        </p:txBody>
      </p:sp>
    </p:spTree>
    <p:extLst>
      <p:ext uri="{BB962C8B-B14F-4D97-AF65-F5344CB8AC3E}">
        <p14:creationId xmlns:p14="http://schemas.microsoft.com/office/powerpoint/2010/main" val="3041523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r>
              <a:rPr lang="en-US" altLang="zh-CN" sz="1800" dirty="0">
                <a:solidFill>
                  <a:srgbClr val="000000"/>
                </a:solidFill>
                <a:effectLst/>
                <a:latin typeface="Times New Roman" panose="02020603050405020304" pitchFamily="18" charset="0"/>
                <a:ea typeface="等线" panose="02010600030101010101" pitchFamily="2" charset="-122"/>
              </a:rPr>
              <a:t>the introduction of XY-type spin anisotropy on SSL is the key </a:t>
            </a:r>
          </a:p>
          <a:p>
            <a:r>
              <a:rPr lang="en-US" altLang="zh-CN" sz="1800" dirty="0">
                <a:solidFill>
                  <a:srgbClr val="000000"/>
                </a:solidFill>
                <a:effectLst/>
                <a:latin typeface="Times New Roman" panose="02020603050405020304" pitchFamily="18" charset="0"/>
                <a:ea typeface="等线" panose="02010600030101010101" pitchFamily="2" charset="-122"/>
              </a:rPr>
              <a:t>First, only </a:t>
            </a:r>
            <a:r>
              <a:rPr lang="en-US" altLang="zh-CN" sz="1800" i="1" dirty="0" err="1">
                <a:solidFill>
                  <a:srgbClr val="000000"/>
                </a:solidFill>
                <a:effectLst/>
                <a:latin typeface="Times New Roman" panose="02020603050405020304" pitchFamily="18" charset="0"/>
                <a:ea typeface="等线" panose="02010600030101010101" pitchFamily="2" charset="-122"/>
              </a:rPr>
              <a:t>S</a:t>
            </a:r>
            <a:r>
              <a:rPr lang="en-US" altLang="zh-CN" sz="1800" i="1" baseline="30000" dirty="0" err="1">
                <a:solidFill>
                  <a:srgbClr val="000000"/>
                </a:solidFill>
                <a:effectLst/>
                <a:latin typeface="Times New Roman" panose="02020603050405020304" pitchFamily="18" charset="0"/>
                <a:ea typeface="等线" panose="02010600030101010101" pitchFamily="2" charset="-122"/>
              </a:rPr>
              <a:t>z</a:t>
            </a:r>
            <a:r>
              <a:rPr lang="en-US" altLang="zh-CN" sz="1800" dirty="0">
                <a:solidFill>
                  <a:srgbClr val="000000"/>
                </a:solidFill>
                <a:effectLst/>
                <a:latin typeface="Times New Roman" panose="02020603050405020304" pitchFamily="18" charset="0"/>
                <a:ea typeface="等线" panose="02010600030101010101" pitchFamily="2" charset="-122"/>
              </a:rPr>
              <a:t> transforms as a magnetic dipole, the </a:t>
            </a:r>
            <a:r>
              <a:rPr lang="en-US" altLang="zh-CN" sz="1800" i="1" dirty="0" err="1">
                <a:solidFill>
                  <a:srgbClr val="000000"/>
                </a:solidFill>
                <a:effectLst/>
                <a:latin typeface="Times New Roman" panose="02020603050405020304" pitchFamily="18" charset="0"/>
                <a:ea typeface="等线" panose="02010600030101010101" pitchFamily="2" charset="-122"/>
              </a:rPr>
              <a:t>S</a:t>
            </a:r>
            <a:r>
              <a:rPr lang="en-US" altLang="zh-CN" sz="1800" i="1" baseline="30000" dirty="0" err="1">
                <a:solidFill>
                  <a:srgbClr val="000000"/>
                </a:solidFill>
                <a:effectLst/>
                <a:latin typeface="Times New Roman" panose="02020603050405020304" pitchFamily="18" charset="0"/>
                <a:ea typeface="等线" panose="02010600030101010101" pitchFamily="2" charset="-122"/>
              </a:rPr>
              <a:t>x</a:t>
            </a:r>
            <a:r>
              <a:rPr lang="en-US" altLang="zh-CN" sz="1800" dirty="0">
                <a:solidFill>
                  <a:srgbClr val="000000"/>
                </a:solidFill>
                <a:effectLst/>
                <a:latin typeface="Times New Roman" panose="02020603050405020304" pitchFamily="18" charset="0"/>
                <a:ea typeface="等线" panose="02010600030101010101" pitchFamily="2" charset="-122"/>
              </a:rPr>
              <a:t> and </a:t>
            </a:r>
            <a:r>
              <a:rPr lang="en-US" altLang="zh-CN" sz="1800" i="1" dirty="0">
                <a:solidFill>
                  <a:srgbClr val="000000"/>
                </a:solidFill>
                <a:effectLst/>
                <a:latin typeface="Times New Roman" panose="02020603050405020304" pitchFamily="18" charset="0"/>
                <a:ea typeface="等线" panose="02010600030101010101" pitchFamily="2" charset="-122"/>
              </a:rPr>
              <a:t>S</a:t>
            </a:r>
            <a:r>
              <a:rPr lang="en-US" altLang="zh-CN" sz="1800" i="1" baseline="30000" dirty="0">
                <a:solidFill>
                  <a:srgbClr val="000000"/>
                </a:solidFill>
                <a:effectLst/>
                <a:latin typeface="Times New Roman" panose="02020603050405020304" pitchFamily="18" charset="0"/>
                <a:ea typeface="等线" panose="02010600030101010101" pitchFamily="2" charset="-122"/>
              </a:rPr>
              <a:t>y</a:t>
            </a:r>
            <a:r>
              <a:rPr lang="en-US" altLang="zh-CN" sz="1800" dirty="0">
                <a:solidFill>
                  <a:srgbClr val="000000"/>
                </a:solidFill>
                <a:effectLst/>
                <a:latin typeface="Times New Roman" panose="02020603050405020304" pitchFamily="18" charset="0"/>
                <a:ea typeface="等线" panose="02010600030101010101" pitchFamily="2" charset="-122"/>
              </a:rPr>
              <a:t> components transform as magnetic quadrupoles; </a:t>
            </a:r>
          </a:p>
          <a:p>
            <a:r>
              <a:rPr lang="en-US" altLang="zh-CN" sz="1800" dirty="0">
                <a:solidFill>
                  <a:srgbClr val="000000"/>
                </a:solidFill>
                <a:effectLst/>
                <a:latin typeface="Times New Roman" panose="02020603050405020304" pitchFamily="18" charset="0"/>
                <a:ea typeface="等线" panose="02010600030101010101" pitchFamily="2" charset="-122"/>
              </a:rPr>
              <a:t>Second, the model generically exhibits spin anisotropy </a:t>
            </a:r>
            <a:r>
              <a:rPr lang="en-US" altLang="zh-CN" sz="18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sym typeface="Symbol" panose="05050102010706020507" pitchFamily="18" charset="2"/>
              </a:rPr>
              <a:t></a:t>
            </a:r>
            <a:r>
              <a:rPr lang="en-US" altLang="zh-CN" sz="1800" dirty="0">
                <a:solidFill>
                  <a:srgbClr val="000000"/>
                </a:solidFill>
                <a:effectLst/>
                <a:latin typeface="Times New Roman" panose="02020603050405020304" pitchFamily="18" charset="0"/>
                <a:ea typeface="等线" panose="02010600030101010101" pitchFamily="2" charset="-122"/>
              </a:rPr>
              <a:t> </a:t>
            </a:r>
            <a:r>
              <a:rPr lang="en-US" altLang="zh-CN" sz="18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sym typeface="Symbol" panose="05050102010706020507" pitchFamily="18" charset="2"/>
              </a:rPr>
              <a:t></a:t>
            </a:r>
            <a:r>
              <a:rPr lang="en-US" altLang="zh-CN" sz="1800" dirty="0">
                <a:solidFill>
                  <a:srgbClr val="000000"/>
                </a:solidFill>
                <a:effectLst/>
                <a:latin typeface="Times New Roman" panose="02020603050405020304" pitchFamily="18" charset="0"/>
                <a:ea typeface="等线" panose="02010600030101010101" pitchFamily="2" charset="-122"/>
              </a:rPr>
              <a:t> 1. </a:t>
            </a:r>
          </a:p>
          <a:p>
            <a:r>
              <a:rPr lang="en-US" altLang="zh-CN" sz="1800" dirty="0">
                <a:solidFill>
                  <a:srgbClr val="000000"/>
                </a:solidFill>
                <a:effectLst/>
                <a:latin typeface="Times New Roman" panose="02020603050405020304" pitchFamily="18" charset="0"/>
                <a:ea typeface="等线" panose="02010600030101010101" pitchFamily="2" charset="-122"/>
              </a:rPr>
              <a:t>For the Heisenberg SSL, strong spin frustration drives the plaquette-to-AFM transition close to a deconfined quantum critical point (DQCP), but whether a QSL can be stabilized is still under debate. </a:t>
            </a:r>
          </a:p>
          <a:p>
            <a:r>
              <a:rPr lang="en-US" altLang="zh-CN" sz="1800" dirty="0">
                <a:solidFill>
                  <a:srgbClr val="000000"/>
                </a:solidFill>
                <a:effectLst/>
                <a:latin typeface="Times New Roman" panose="02020603050405020304" pitchFamily="18" charset="0"/>
                <a:ea typeface="等线" panose="02010600030101010101" pitchFamily="2" charset="-122"/>
              </a:rPr>
              <a:t>In the XXZ SSM, DMRG calculation, a state exhibiting neither plaquette nor AFM order but algebraically decaying spin correlation for </a:t>
            </a:r>
            <a:r>
              <a:rPr lang="en-US" altLang="zh-CN" sz="18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sym typeface="Symbol" panose="05050102010706020507" pitchFamily="18" charset="2"/>
              </a:rPr>
              <a:t></a:t>
            </a:r>
            <a:r>
              <a:rPr lang="en-US" altLang="zh-CN" sz="1800" dirty="0">
                <a:solidFill>
                  <a:srgbClr val="000000"/>
                </a:solidFill>
                <a:effectLst/>
                <a:latin typeface="Times New Roman" panose="02020603050405020304" pitchFamily="18" charset="0"/>
                <a:ea typeface="等线" panose="02010600030101010101" pitchFamily="2" charset="-122"/>
              </a:rPr>
              <a:t> </a:t>
            </a:r>
            <a:r>
              <a:rPr lang="en-US" altLang="zh-CN" sz="18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sym typeface="Symbol" panose="05050102010706020507" pitchFamily="18" charset="2"/>
              </a:rPr>
              <a:t></a:t>
            </a:r>
            <a:r>
              <a:rPr lang="en-US" altLang="zh-CN" sz="1800" dirty="0">
                <a:solidFill>
                  <a:srgbClr val="000000"/>
                </a:solidFill>
                <a:effectLst/>
                <a:latin typeface="Times New Roman" panose="02020603050405020304" pitchFamily="18" charset="0"/>
                <a:ea typeface="等线" panose="02010600030101010101" pitchFamily="2" charset="-122"/>
              </a:rPr>
              <a:t> 2.5. </a:t>
            </a:r>
          </a:p>
          <a:p>
            <a:r>
              <a:rPr lang="en-US" altLang="zh-CN" sz="1800" dirty="0">
                <a:solidFill>
                  <a:srgbClr val="000000"/>
                </a:solidFill>
                <a:effectLst/>
                <a:latin typeface="Times New Roman" panose="02020603050405020304" pitchFamily="18" charset="0"/>
                <a:ea typeface="等线" panose="02010600030101010101" pitchFamily="2" charset="-122"/>
              </a:rPr>
              <a:t>This implies a gapless QSL ground state stabilized by increasing the spin anisotropy. This QSL-like state in our model provides a natural explanation to the experimental findings of absence of magnetic ordering but existence of </a:t>
            </a:r>
            <a:r>
              <a:rPr lang="en-US" altLang="zh-CN" sz="1800" dirty="0" err="1">
                <a:solidFill>
                  <a:srgbClr val="000000"/>
                </a:solidFill>
                <a:effectLst/>
                <a:latin typeface="Times New Roman" panose="02020603050405020304" pitchFamily="18" charset="0"/>
                <a:ea typeface="等线" panose="02010600030101010101" pitchFamily="2" charset="-122"/>
              </a:rPr>
              <a:t>spinon</a:t>
            </a:r>
            <a:r>
              <a:rPr lang="en-US" altLang="zh-CN" sz="1800" dirty="0">
                <a:solidFill>
                  <a:srgbClr val="000000"/>
                </a:solidFill>
                <a:effectLst/>
                <a:latin typeface="Times New Roman" panose="02020603050405020304" pitchFamily="18" charset="0"/>
                <a:ea typeface="等线" panose="02010600030101010101" pitchFamily="2" charset="-122"/>
              </a:rPr>
              <a:t> in Pr</a:t>
            </a:r>
            <a:r>
              <a:rPr lang="en-US" altLang="zh-CN" sz="1800" baseline="-25000" dirty="0">
                <a:solidFill>
                  <a:srgbClr val="000000"/>
                </a:solidFill>
                <a:effectLst/>
                <a:latin typeface="Times New Roman" panose="02020603050405020304" pitchFamily="18" charset="0"/>
                <a:ea typeface="等线" panose="02010600030101010101" pitchFamily="2" charset="-122"/>
              </a:rPr>
              <a:t>2</a:t>
            </a:r>
            <a:r>
              <a:rPr lang="en-US" altLang="zh-CN" sz="1800" dirty="0">
                <a:solidFill>
                  <a:srgbClr val="000000"/>
                </a:solidFill>
                <a:effectLst/>
                <a:latin typeface="Times New Roman" panose="02020603050405020304" pitchFamily="18" charset="0"/>
                <a:ea typeface="等线" panose="02010600030101010101" pitchFamily="2" charset="-122"/>
              </a:rPr>
              <a:t>Ga</a:t>
            </a:r>
            <a:r>
              <a:rPr lang="en-US" altLang="zh-CN" sz="1800" baseline="-25000" dirty="0">
                <a:solidFill>
                  <a:srgbClr val="000000"/>
                </a:solidFill>
                <a:effectLst/>
                <a:latin typeface="Times New Roman" panose="02020603050405020304" pitchFamily="18" charset="0"/>
                <a:ea typeface="等线" panose="02010600030101010101" pitchFamily="2" charset="-122"/>
              </a:rPr>
              <a:t>2</a:t>
            </a:r>
            <a:r>
              <a:rPr lang="en-US" altLang="zh-CN" sz="1800" dirty="0">
                <a:solidFill>
                  <a:srgbClr val="000000"/>
                </a:solidFill>
                <a:effectLst/>
                <a:latin typeface="Times New Roman" panose="02020603050405020304" pitchFamily="18" charset="0"/>
                <a:ea typeface="等线" panose="02010600030101010101" pitchFamily="2" charset="-122"/>
              </a:rPr>
              <a:t>BeO</a:t>
            </a:r>
            <a:r>
              <a:rPr lang="en-US" altLang="zh-CN" sz="1800" baseline="-25000" dirty="0">
                <a:solidFill>
                  <a:srgbClr val="000000"/>
                </a:solidFill>
                <a:effectLst/>
                <a:latin typeface="Times New Roman" panose="02020603050405020304" pitchFamily="18" charset="0"/>
                <a:ea typeface="等线" panose="02010600030101010101" pitchFamily="2" charset="-122"/>
              </a:rPr>
              <a:t>7</a:t>
            </a:r>
            <a:r>
              <a:rPr lang="en-US" altLang="zh-CN" sz="1800" dirty="0">
                <a:solidFill>
                  <a:srgbClr val="000000"/>
                </a:solidFill>
                <a:effectLst/>
                <a:latin typeface="Times New Roman" panose="02020603050405020304" pitchFamily="18" charset="0"/>
                <a:ea typeface="等线" panose="02010600030101010101" pitchFamily="2" charset="-122"/>
              </a:rPr>
              <a:t>.</a:t>
            </a:r>
            <a:endParaRPr lang="en-US" dirty="0"/>
          </a:p>
        </p:txBody>
      </p:sp>
    </p:spTree>
    <p:extLst>
      <p:ext uri="{BB962C8B-B14F-4D97-AF65-F5344CB8AC3E}">
        <p14:creationId xmlns:p14="http://schemas.microsoft.com/office/powerpoint/2010/main" val="1377383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992FC-5444-23F3-8B09-9A1247094552}"/>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45F8DA3B-179E-C9D1-6BED-E777B6FE4095}"/>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A7B75CC0-D2BF-C9D4-D4A4-3885C498C5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800" dirty="0">
                <a:solidFill>
                  <a:srgbClr val="000000"/>
                </a:solidFill>
                <a:effectLst/>
                <a:latin typeface="Times New Roman" panose="02020603050405020304" pitchFamily="18" charset="0"/>
                <a:ea typeface="等线" panose="02010600030101010101" pitchFamily="2" charset="-122"/>
              </a:rPr>
              <a:t>14 T: high magnetic field smear out the residual thermal conductivity, the energy scale exceed the bandwidth of </a:t>
            </a:r>
            <a:r>
              <a:rPr lang="en-US" altLang="zh-CN" sz="1800" dirty="0" err="1">
                <a:solidFill>
                  <a:srgbClr val="000000"/>
                </a:solidFill>
                <a:effectLst/>
                <a:latin typeface="Times New Roman" panose="02020603050405020304" pitchFamily="18" charset="0"/>
                <a:ea typeface="等线" panose="02010600030101010101" pitchFamily="2" charset="-122"/>
              </a:rPr>
              <a:t>spinons</a:t>
            </a:r>
            <a:r>
              <a:rPr lang="en-US" altLang="zh-CN" sz="1800" dirty="0">
                <a:solidFill>
                  <a:srgbClr val="000000"/>
                </a:solidFill>
                <a:effectLst/>
                <a:latin typeface="Times New Roman" panose="02020603050405020304" pitchFamily="18" charset="0"/>
                <a:ea typeface="等线" panose="02010600030101010101" pitchFamily="2" charset="-122"/>
              </a:rPr>
              <a:t> and completely suppress the fermionic spin excitations</a:t>
            </a:r>
            <a:endParaRPr lang="en-US" dirty="0"/>
          </a:p>
        </p:txBody>
      </p:sp>
    </p:spTree>
    <p:extLst>
      <p:ext uri="{BB962C8B-B14F-4D97-AF65-F5344CB8AC3E}">
        <p14:creationId xmlns:p14="http://schemas.microsoft.com/office/powerpoint/2010/main" val="3091616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C4BA6-11A2-8CD3-FF03-BDAD94652A0A}"/>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1BD9591E-3877-77A8-F88B-C885C93D2CCF}"/>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3D2E1CF5-DA5A-E105-85E6-286FCFA3D2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222222"/>
                </a:solidFill>
                <a:effectLst/>
                <a:latin typeface="Times New Roman" panose="02020603050405020304" pitchFamily="18" charset="0"/>
                <a:ea typeface="等线" panose="02010600030101010101" pitchFamily="2" charset="-122"/>
                <a:cs typeface="Times New Roman" panose="02020603050405020304" pitchFamily="18" charset="0"/>
              </a:rPr>
              <a:t>a weak temperature dependence and a non-linear magnetic field response.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222222"/>
                </a:solidFill>
                <a:effectLst/>
                <a:latin typeface="Times New Roman" panose="02020603050405020304" pitchFamily="18" charset="0"/>
                <a:ea typeface="等线" panose="02010600030101010101" pitchFamily="2" charset="-122"/>
                <a:cs typeface="Times New Roman" panose="02020603050405020304" pitchFamily="18" charset="0"/>
              </a:rPr>
              <a:t>not saturated value up to 14 T, may be related to the low-energy CEF effects.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222222"/>
                </a:solidFill>
                <a:effectLst/>
                <a:latin typeface="Times New Roman" panose="02020603050405020304" pitchFamily="18" charset="0"/>
                <a:ea typeface="等线" panose="02010600030101010101" pitchFamily="2" charset="-122"/>
                <a:cs typeface="Times New Roman" panose="02020603050405020304" pitchFamily="18" charset="0"/>
              </a:rPr>
              <a:t>no field-induced transitions are detected for all curves and the magnetization along the </a:t>
            </a:r>
            <a:r>
              <a:rPr lang="en-US" altLang="zh-CN" sz="1800" i="1" dirty="0">
                <a:solidFill>
                  <a:srgbClr val="222222"/>
                </a:solidFill>
                <a:effectLst/>
                <a:latin typeface="Times New Roman" panose="02020603050405020304" pitchFamily="18" charset="0"/>
                <a:ea typeface="等线" panose="02010600030101010101" pitchFamily="2" charset="-122"/>
                <a:cs typeface="Times New Roman" panose="02020603050405020304" pitchFamily="18" charset="0"/>
              </a:rPr>
              <a:t>c</a:t>
            </a:r>
            <a:r>
              <a:rPr lang="en-US" altLang="zh-CN" sz="1800" dirty="0">
                <a:solidFill>
                  <a:srgbClr val="222222"/>
                </a:solidFill>
                <a:effectLst/>
                <a:latin typeface="Times New Roman" panose="02020603050405020304" pitchFamily="18" charset="0"/>
                <a:ea typeface="等线" panose="02010600030101010101" pitchFamily="2" charset="-122"/>
                <a:cs typeface="Times New Roman" panose="02020603050405020304" pitchFamily="18" charset="0"/>
              </a:rPr>
              <a:t> axis is larger, which means a weak spin anisotropy.</a:t>
            </a:r>
            <a:endParaRPr lang="zh-CN" altLang="zh-CN" sz="1800" dirty="0">
              <a:effectLst/>
              <a:latin typeface="Calibri" panose="020F0502020204030204" pitchFamily="34" charset="0"/>
              <a:ea typeface="等线"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2037917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222222"/>
                </a:solidFill>
                <a:effectLst/>
                <a:latin typeface="Times New Roman" panose="02020603050405020304" pitchFamily="18" charset="0"/>
                <a:ea typeface="等线" panose="02010600030101010101" pitchFamily="2" charset="-122"/>
                <a:cs typeface="Times New Roman" panose="02020603050405020304" pitchFamily="18" charset="0"/>
              </a:rPr>
              <a:t>a field-induced anomaly is observed around 1 K and it becomes more significant and shifts to higher temperature with increasing magnetic field. The similar behaviors were observed for </a:t>
            </a:r>
            <a:r>
              <a:rPr lang="en-US" altLang="zh-CN" sz="1800" i="1" dirty="0">
                <a:solidFill>
                  <a:srgbClr val="222222"/>
                </a:solidFill>
                <a:effectLst/>
                <a:latin typeface="Times New Roman" panose="02020603050405020304" pitchFamily="18" charset="0"/>
                <a:ea typeface="等线" panose="02010600030101010101" pitchFamily="2" charset="-122"/>
                <a:cs typeface="Times New Roman" panose="02020603050405020304" pitchFamily="18" charset="0"/>
              </a:rPr>
              <a:t>B</a:t>
            </a:r>
            <a:r>
              <a:rPr lang="en-US" altLang="zh-CN" sz="1800" dirty="0">
                <a:solidFill>
                  <a:srgbClr val="222222"/>
                </a:solidFill>
                <a:effectLst/>
                <a:latin typeface="Times New Roman" panose="02020603050405020304" pitchFamily="18" charset="0"/>
                <a:ea typeface="等线" panose="02010600030101010101" pitchFamily="2" charset="-122"/>
                <a:cs typeface="Times New Roman" panose="02020603050405020304" pitchFamily="18" charset="0"/>
              </a:rPr>
              <a:t> // </a:t>
            </a:r>
            <a:r>
              <a:rPr lang="en-US" altLang="zh-CN" sz="1800" i="1" dirty="0">
                <a:solidFill>
                  <a:srgbClr val="222222"/>
                </a:solidFill>
                <a:effectLst/>
                <a:latin typeface="Times New Roman" panose="02020603050405020304" pitchFamily="18" charset="0"/>
                <a:ea typeface="等线" panose="02010600030101010101" pitchFamily="2" charset="-122"/>
                <a:cs typeface="Times New Roman" panose="02020603050405020304" pitchFamily="18" charset="0"/>
              </a:rPr>
              <a:t>c</a:t>
            </a:r>
            <a:r>
              <a:rPr lang="en-US" altLang="zh-CN" sz="1800" dirty="0">
                <a:solidFill>
                  <a:srgbClr val="222222"/>
                </a:solidFill>
                <a:effectLst/>
                <a:latin typeface="Times New Roman" panose="02020603050405020304" pitchFamily="18" charset="0"/>
                <a:ea typeface="等线" panose="02010600030101010101" pitchFamily="2" charset="-122"/>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222222"/>
                </a:solidFill>
                <a:effectLst/>
                <a:latin typeface="Times New Roman" panose="02020603050405020304" pitchFamily="18" charset="0"/>
                <a:ea typeface="等线" panose="02010600030101010101" pitchFamily="2" charset="-122"/>
                <a:cs typeface="Times New Roman" panose="02020603050405020304" pitchFamily="18" charset="0"/>
              </a:rPr>
              <a:t>It is notable that the low-temperature specific heat at zero field, which is mainly the magnetic contribution, displays a </a:t>
            </a:r>
            <a:r>
              <a:rPr lang="en-US" altLang="zh-CN" sz="1800" i="1" dirty="0">
                <a:solidFill>
                  <a:srgbClr val="222222"/>
                </a:solidFill>
                <a:effectLst/>
                <a:latin typeface="Times New Roman" panose="02020603050405020304" pitchFamily="18" charset="0"/>
                <a:ea typeface="等线" panose="02010600030101010101" pitchFamily="2" charset="-122"/>
                <a:cs typeface="Times New Roman" panose="02020603050405020304" pitchFamily="18" charset="0"/>
              </a:rPr>
              <a:t>T</a:t>
            </a:r>
            <a:r>
              <a:rPr lang="en-US" altLang="zh-CN" sz="1800" baseline="30000" dirty="0">
                <a:solidFill>
                  <a:srgbClr val="222222"/>
                </a:solidFill>
                <a:effectLst/>
                <a:latin typeface="Times New Roman" panose="02020603050405020304" pitchFamily="18" charset="0"/>
                <a:ea typeface="等线" panose="02010600030101010101" pitchFamily="2" charset="-122"/>
                <a:cs typeface="Times New Roman" panose="02020603050405020304" pitchFamily="18" charset="0"/>
              </a:rPr>
              <a:t>2</a:t>
            </a:r>
            <a:r>
              <a:rPr lang="en-US" altLang="zh-CN" sz="1800" dirty="0">
                <a:solidFill>
                  <a:srgbClr val="222222"/>
                </a:solidFill>
                <a:effectLst/>
                <a:latin typeface="Times New Roman" panose="02020603050405020304" pitchFamily="18" charset="0"/>
                <a:ea typeface="等线" panose="02010600030101010101" pitchFamily="2" charset="-122"/>
                <a:cs typeface="Times New Roman" panose="02020603050405020304" pitchFamily="18" charset="0"/>
              </a:rPr>
              <a:t> dependence for 0.2 &lt; </a:t>
            </a:r>
            <a:r>
              <a:rPr lang="en-US" altLang="zh-CN" sz="1800" i="1" dirty="0">
                <a:solidFill>
                  <a:srgbClr val="222222"/>
                </a:solidFill>
                <a:effectLst/>
                <a:latin typeface="Times New Roman" panose="02020603050405020304" pitchFamily="18" charset="0"/>
                <a:ea typeface="等线" panose="02010600030101010101" pitchFamily="2" charset="-122"/>
                <a:cs typeface="Times New Roman" panose="02020603050405020304" pitchFamily="18" charset="0"/>
              </a:rPr>
              <a:t>T</a:t>
            </a:r>
            <a:r>
              <a:rPr lang="en-US" altLang="zh-CN" sz="1800" dirty="0">
                <a:solidFill>
                  <a:srgbClr val="222222"/>
                </a:solidFill>
                <a:effectLst/>
                <a:latin typeface="Times New Roman" panose="02020603050405020304" pitchFamily="18" charset="0"/>
                <a:ea typeface="等线" panose="02010600030101010101" pitchFamily="2" charset="-122"/>
                <a:cs typeface="Times New Roman" panose="02020603050405020304" pitchFamily="18" charset="0"/>
              </a:rPr>
              <a:t> &lt; 3 K, as shown in Fig. S3(a).</a:t>
            </a:r>
            <a:endParaRPr lang="zh-CN" altLang="zh-CN" sz="1800" dirty="0">
              <a:effectLst/>
              <a:latin typeface="Calibri" panose="020F0502020204030204" pitchFamily="34" charset="0"/>
              <a:ea typeface="等线"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1285552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870209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933628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000000"/>
                </a:solidFill>
                <a:latin typeface="Arial" panose="020B0604020202020204" pitchFamily="34" charset="0"/>
                <a:cs typeface="Arial" panose="020B0604020202020204" pitchFamily="34" charset="0"/>
              </a:rPr>
              <a:t>α estimated as 1.215</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000000"/>
                </a:solidFill>
                <a:latin typeface="Arial" panose="020B0604020202020204" pitchFamily="34" charset="0"/>
                <a:cs typeface="Arial" panose="020B0604020202020204" pitchFamily="34" charset="0"/>
              </a:rPr>
              <a:t>α estimated as </a:t>
            </a:r>
            <a:r>
              <a:rPr lang="en-US" altLang="zh-CN" sz="1200" dirty="0">
                <a:latin typeface="Arial" panose="020B0604020202020204" pitchFamily="34" charset="0"/>
                <a:cs typeface="Arial" panose="020B0604020202020204" pitchFamily="34" charset="0"/>
              </a:rPr>
              <a:t>0.9167</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7FC02041-BA88-445B-8E43-39DD14D01DEB}" type="slidenum">
              <a:rPr lang="en-US" smtClean="0"/>
              <a:pPr/>
              <a:t>17</a:t>
            </a:fld>
            <a:endParaRPr lang="en-US"/>
          </a:p>
        </p:txBody>
      </p:sp>
    </p:spTree>
    <p:extLst>
      <p:ext uri="{BB962C8B-B14F-4D97-AF65-F5344CB8AC3E}">
        <p14:creationId xmlns:p14="http://schemas.microsoft.com/office/powerpoint/2010/main" val="1578172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000000"/>
                </a:solidFill>
                <a:effectLst/>
                <a:latin typeface="Times New Roman" panose="02020603050405020304" pitchFamily="18" charset="0"/>
                <a:ea typeface="等线" panose="02010600030101010101" pitchFamily="2" charset="-122"/>
              </a:rPr>
              <a:t>XY-type spin anisotropy on SSL is the key </a:t>
            </a:r>
            <a:endParaRPr lang="en-US" altLang="zh-CN" dirty="0"/>
          </a:p>
          <a:p>
            <a:endParaRPr lang="en-US" dirty="0"/>
          </a:p>
        </p:txBody>
      </p:sp>
      <p:sp>
        <p:nvSpPr>
          <p:cNvPr id="4" name="灯片编号占位符 3"/>
          <p:cNvSpPr>
            <a:spLocks noGrp="1"/>
          </p:cNvSpPr>
          <p:nvPr>
            <p:ph type="sldNum" sz="quarter" idx="10"/>
          </p:nvPr>
        </p:nvSpPr>
        <p:spPr/>
        <p:txBody>
          <a:bodyPr/>
          <a:lstStyle/>
          <a:p>
            <a:fld id="{7FC02041-BA88-445B-8E43-39DD14D01DEB}" type="slidenum">
              <a:rPr lang="en-US" smtClean="0"/>
              <a:pPr/>
              <a:t>22</a:t>
            </a:fld>
            <a:endParaRPr lang="en-US"/>
          </a:p>
        </p:txBody>
      </p:sp>
    </p:spTree>
    <p:extLst>
      <p:ext uri="{BB962C8B-B14F-4D97-AF65-F5344CB8AC3E}">
        <p14:creationId xmlns:p14="http://schemas.microsoft.com/office/powerpoint/2010/main" val="3588922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549434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705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dirty="0"/>
          </a:p>
        </p:txBody>
      </p:sp>
      <p:sp>
        <p:nvSpPr>
          <p:cNvPr id="4" name="灯片编号占位符 3"/>
          <p:cNvSpPr>
            <a:spLocks noGrp="1"/>
          </p:cNvSpPr>
          <p:nvPr>
            <p:ph type="sldNum" sz="quarter" idx="10"/>
          </p:nvPr>
        </p:nvSpPr>
        <p:spPr/>
        <p:txBody>
          <a:bodyPr/>
          <a:lstStyle/>
          <a:p>
            <a:fld id="{7FC02041-BA88-445B-8E43-39DD14D01DEB}"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E22E6-271C-E61C-5B88-948C6EF4A8CF}"/>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3D53AE0E-A95D-2D84-5EB2-A21CC07F017D}"/>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E2C95FBF-FB35-B260-9EFF-BA1EF053F7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687740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493AD-1373-0F84-DFB2-FDFDDAE50029}"/>
            </a:ext>
          </a:extLst>
        </p:cNvPr>
        <p:cNvGrpSpPr/>
        <p:nvPr/>
      </p:nvGrpSpPr>
      <p:grpSpPr>
        <a:xfrm>
          <a:off x="0" y="0"/>
          <a:ext cx="0" cy="0"/>
          <a:chOff x="0" y="0"/>
          <a:chExt cx="0" cy="0"/>
        </a:xfrm>
      </p:grpSpPr>
    </p:spTree>
    <p:extLst>
      <p:ext uri="{BB962C8B-B14F-4D97-AF65-F5344CB8AC3E}">
        <p14:creationId xmlns:p14="http://schemas.microsoft.com/office/powerpoint/2010/main" val="2318765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24DD0-E3BB-DFB7-6BBC-A1503B2483E1}"/>
            </a:ext>
          </a:extLst>
        </p:cNvPr>
        <p:cNvGrpSpPr/>
        <p:nvPr/>
      </p:nvGrpSpPr>
      <p:grpSpPr>
        <a:xfrm>
          <a:off x="0" y="0"/>
          <a:ext cx="0" cy="0"/>
          <a:chOff x="0" y="0"/>
          <a:chExt cx="0" cy="0"/>
        </a:xfrm>
      </p:grpSpPr>
    </p:spTree>
    <p:extLst>
      <p:ext uri="{BB962C8B-B14F-4D97-AF65-F5344CB8AC3E}">
        <p14:creationId xmlns:p14="http://schemas.microsoft.com/office/powerpoint/2010/main" val="3227019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CB833-FBA2-7054-8811-31197F6442D6}"/>
            </a:ext>
          </a:extLst>
        </p:cNvPr>
        <p:cNvGrpSpPr/>
        <p:nvPr/>
      </p:nvGrpSpPr>
      <p:grpSpPr>
        <a:xfrm>
          <a:off x="0" y="0"/>
          <a:ext cx="0" cy="0"/>
          <a:chOff x="0" y="0"/>
          <a:chExt cx="0" cy="0"/>
        </a:xfrm>
      </p:grpSpPr>
    </p:spTree>
    <p:extLst>
      <p:ext uri="{BB962C8B-B14F-4D97-AF65-F5344CB8AC3E}">
        <p14:creationId xmlns:p14="http://schemas.microsoft.com/office/powerpoint/2010/main" val="477050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383144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410347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D4F39-8DDB-3889-F04B-9B2CC8B0C8F5}"/>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CC951A91-FBC4-C2E5-C098-FD758F740072}"/>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8F6D7B9B-BFDB-D1ED-0345-BD3EABB4F2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478407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976612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a:p>
        </p:txBody>
      </p:sp>
      <p:sp>
        <p:nvSpPr>
          <p:cNvPr id="4" name="日期占位符 3"/>
          <p:cNvSpPr>
            <a:spLocks noGrp="1"/>
          </p:cNvSpPr>
          <p:nvPr>
            <p:ph type="dt" sz="half" idx="10"/>
          </p:nvPr>
        </p:nvSpPr>
        <p:spPr/>
        <p:txBody>
          <a:bodyPr/>
          <a:lstStyle/>
          <a:p>
            <a:fld id="{F49565F9-BF03-4EA8-8822-869158B17302}" type="datetime1">
              <a:rPr lang="en-US" smtClean="0"/>
              <a:pPr/>
              <a:t>1/9/2025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AD4598F6-4D98-4D6B-9589-4693F36A95D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589ADC4-6B9C-4832-BD76-2B138C6C8C38}" type="datetime1">
              <a:rPr lang="en-US" smtClean="0"/>
              <a:pPr/>
              <a:t>1/9/2025</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AD4598F6-4D98-4D6B-9589-4693F36A95D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6477FCF3-F820-4AA2-B7AE-BB3B83AC767C}" type="datetime1">
              <a:rPr lang="en-US" smtClean="0"/>
              <a:pPr/>
              <a:t>1/9/2025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AD4598F6-4D98-4D6B-9589-4693F36A95D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95F13DAA-2D7A-4C18-A15B-0F638BA265DC}" type="datetime1">
              <a:rPr lang="en-US" smtClean="0"/>
              <a:pPr/>
              <a:t>1/9/2025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AD4598F6-4D98-4D6B-9589-4693F36A95D5}"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a:p>
        </p:txBody>
      </p:sp>
      <p:sp>
        <p:nvSpPr>
          <p:cNvPr id="4" name="日期占位符 3"/>
          <p:cNvSpPr>
            <a:spLocks noGrp="1"/>
          </p:cNvSpPr>
          <p:nvPr>
            <p:ph type="dt" sz="half" idx="10"/>
          </p:nvPr>
        </p:nvSpPr>
        <p:spPr/>
        <p:txBody>
          <a:bodyPr/>
          <a:lstStyle/>
          <a:p>
            <a:fld id="{49F95274-E9FE-46AA-962A-EE0D7AD0871A}" type="datetime1">
              <a:rPr lang="en-US" smtClean="0"/>
              <a:pPr/>
              <a:t>1/9/2025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B64DB351-AEC5-442C-B441-753457FC4569}"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FAEFE4F6-4662-469E-A1CF-F428C804C553}" type="datetime1">
              <a:rPr lang="en-US" smtClean="0"/>
              <a:pPr/>
              <a:t>1/9/2025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B64DB351-AEC5-442C-B441-753457FC4569}"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67AABDE-E5FA-44E5-B0E5-302FBB2B2415}" type="datetime1">
              <a:rPr lang="en-US" smtClean="0"/>
              <a:pPr/>
              <a:t>1/9/2025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B64DB351-AEC5-442C-B441-753457FC4569}"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p:cNvSpPr>
            <a:spLocks noGrp="1"/>
          </p:cNvSpPr>
          <p:nvPr>
            <p:ph type="dt" sz="half" idx="10"/>
          </p:nvPr>
        </p:nvSpPr>
        <p:spPr/>
        <p:txBody>
          <a:bodyPr/>
          <a:lstStyle/>
          <a:p>
            <a:fld id="{F22D9D25-FFA0-4DF0-9FD9-91469C9C1AA7}" type="datetime1">
              <a:rPr lang="en-US" smtClean="0"/>
              <a:pPr/>
              <a:t>1/9/2025</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B64DB351-AEC5-442C-B441-753457FC4569}"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6"/>
          <p:cNvSpPr>
            <a:spLocks noGrp="1"/>
          </p:cNvSpPr>
          <p:nvPr>
            <p:ph type="dt" sz="half" idx="10"/>
          </p:nvPr>
        </p:nvSpPr>
        <p:spPr/>
        <p:txBody>
          <a:bodyPr/>
          <a:lstStyle/>
          <a:p>
            <a:fld id="{4999180A-EE06-4254-8D7D-F7E5F986C84B}" type="datetime1">
              <a:rPr lang="en-US" smtClean="0"/>
              <a:pPr/>
              <a:t>1/9/2025</a:t>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B64DB351-AEC5-442C-B441-753457FC4569}"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BB202A1C-5829-4639-B6FD-00442C49B394}" type="datetime1">
              <a:rPr lang="en-US" smtClean="0"/>
              <a:pPr/>
              <a:t>1/9/2025</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B64DB351-AEC5-442C-B441-753457FC4569}"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04282BF-AB8D-4519-8631-27A237D5EC71}" type="datetime1">
              <a:rPr lang="en-US" smtClean="0"/>
              <a:pPr/>
              <a:t>1/9/2025</a:t>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B64DB351-AEC5-442C-B441-753457FC456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39D2E457-9A62-49B9-AEF8-AC63D1A6A75D}" type="datetime1">
              <a:rPr lang="en-US" smtClean="0"/>
              <a:pPr/>
              <a:t>1/9/2025</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AD4598F6-4D98-4D6B-9589-4693F36A95D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E3765E5-62CA-4234-B0AB-9099C6A8FB36}" type="datetime1">
              <a:rPr lang="en-US" smtClean="0"/>
              <a:pPr/>
              <a:t>1/9/2025</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B64DB351-AEC5-442C-B441-753457FC4569}"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E7C7A37-11CC-41C2-97A4-CA4FEBAFED23}" type="datetime1">
              <a:rPr lang="en-US" smtClean="0"/>
              <a:pPr/>
              <a:t>1/9/2025</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B64DB351-AEC5-442C-B441-753457FC4569}"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0CD29CE6-93E6-4AFB-9DA4-0012228F53D2}" type="datetime1">
              <a:rPr lang="en-US" smtClean="0"/>
              <a:pPr/>
              <a:t>1/9/2025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B64DB351-AEC5-442C-B441-753457FC4569}"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A8387736-47D6-4544-9A76-A147E032A1CC}" type="datetime1">
              <a:rPr lang="en-US" smtClean="0"/>
              <a:pPr/>
              <a:t>1/9/2025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B64DB351-AEC5-442C-B441-753457FC4569}"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89BB7870-B879-4B19-B65F-3DEF56CC82A8}" type="datetime1">
              <a:rPr lang="en-US" smtClean="0"/>
              <a:pPr/>
              <a:t>1/9/2025</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B64DB351-AEC5-442C-B441-753457FC4569}"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a:p>
        </p:txBody>
      </p:sp>
      <p:sp>
        <p:nvSpPr>
          <p:cNvPr id="4" name="日期占位符 3"/>
          <p:cNvSpPr>
            <a:spLocks noGrp="1"/>
          </p:cNvSpPr>
          <p:nvPr>
            <p:ph type="dt" sz="half" idx="10"/>
          </p:nvPr>
        </p:nvSpPr>
        <p:spPr/>
        <p:txBody>
          <a:bodyPr/>
          <a:lstStyle/>
          <a:p>
            <a:fld id="{DADA9FC6-B538-4614-B81E-CA0ABBDD93C2}" type="datetime1">
              <a:rPr lang="en-US" smtClean="0"/>
              <a:pPr/>
              <a:t>1/9/2025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93D6E116-309B-47F4-9785-08F1E8885AE9}"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34D00576-9DFA-4816-8885-5DD324A4600F}" type="datetime1">
              <a:rPr lang="en-US" smtClean="0"/>
              <a:pPr/>
              <a:t>1/9/2025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93D6E116-309B-47F4-9785-08F1E8885AE9}"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F852A9A-A940-48FD-BC0A-B3152AA806C3}" type="datetime1">
              <a:rPr lang="en-US" smtClean="0"/>
              <a:pPr/>
              <a:t>1/9/2025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93D6E116-309B-47F4-9785-08F1E8885AE9}"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p:cNvSpPr>
            <a:spLocks noGrp="1"/>
          </p:cNvSpPr>
          <p:nvPr>
            <p:ph type="dt" sz="half" idx="10"/>
          </p:nvPr>
        </p:nvSpPr>
        <p:spPr/>
        <p:txBody>
          <a:bodyPr/>
          <a:lstStyle/>
          <a:p>
            <a:fld id="{31EA98D1-5C6D-43AE-B4BC-8DDBE7FAB6D4}" type="datetime1">
              <a:rPr lang="en-US" smtClean="0"/>
              <a:pPr/>
              <a:t>1/9/2025</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93D6E116-309B-47F4-9785-08F1E8885AE9}"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6"/>
          <p:cNvSpPr>
            <a:spLocks noGrp="1"/>
          </p:cNvSpPr>
          <p:nvPr>
            <p:ph type="dt" sz="half" idx="10"/>
          </p:nvPr>
        </p:nvSpPr>
        <p:spPr/>
        <p:txBody>
          <a:bodyPr/>
          <a:lstStyle/>
          <a:p>
            <a:fld id="{19B37567-7A91-445C-81F6-FBDF82F111AC}" type="datetime1">
              <a:rPr lang="en-US" smtClean="0"/>
              <a:pPr/>
              <a:t>1/9/2025</a:t>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93D6E116-309B-47F4-9785-08F1E8885AE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7DD31738-B04C-4352-AA5E-34A0F4EAD3FE}" type="datetime1">
              <a:rPr lang="en-US" smtClean="0"/>
              <a:pPr/>
              <a:t>1/9/2025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AD4598F6-4D98-4D6B-9589-4693F36A95D5}"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9D5FC1EF-721C-4DD4-9438-7803BD246308}" type="datetime1">
              <a:rPr lang="en-US" smtClean="0"/>
              <a:pPr/>
              <a:t>1/9/2025</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93D6E116-309B-47F4-9785-08F1E8885AE9}"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4A94964-4A97-44D7-9ED0-3049F5590940}" type="datetime1">
              <a:rPr lang="en-US" smtClean="0"/>
              <a:pPr/>
              <a:t>1/9/2025</a:t>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93D6E116-309B-47F4-9785-08F1E8885AE9}"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A55A39-41ED-4C60-8979-6ED63DCEF327}" type="datetime1">
              <a:rPr lang="en-US" smtClean="0"/>
              <a:pPr/>
              <a:t>1/9/2025</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93D6E116-309B-47F4-9785-08F1E8885AE9}"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3B3EC90-24B6-49F8-A7AC-2DE36C851C47}" type="datetime1">
              <a:rPr lang="en-US" smtClean="0"/>
              <a:pPr/>
              <a:t>1/9/2025</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93D6E116-309B-47F4-9785-08F1E8885AE9}"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96C314AD-70BD-46B7-8408-BCA07235EF90}" type="datetime1">
              <a:rPr lang="en-US" smtClean="0"/>
              <a:pPr/>
              <a:t>1/9/2025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93D6E116-309B-47F4-9785-08F1E8885AE9}"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E01B99B4-540F-44AA-AD02-4AA21E52B289}" type="datetime1">
              <a:rPr lang="en-US" smtClean="0"/>
              <a:pPr/>
              <a:t>1/9/2025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93D6E116-309B-47F4-9785-08F1E8885AE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77C55B0-5075-471B-BABD-7F8A97DC2EEA}" type="datetime1">
              <a:rPr lang="en-US" smtClean="0"/>
              <a:pPr/>
              <a:t>1/9/2025</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AD4598F6-4D98-4D6B-9589-4693F36A95D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p:cNvSpPr>
            <a:spLocks noGrp="1"/>
          </p:cNvSpPr>
          <p:nvPr>
            <p:ph type="dt" sz="half" idx="10"/>
          </p:nvPr>
        </p:nvSpPr>
        <p:spPr/>
        <p:txBody>
          <a:bodyPr/>
          <a:lstStyle/>
          <a:p>
            <a:fld id="{2BA4C7A2-0896-432D-AC54-1B0516E6DEAC}" type="datetime1">
              <a:rPr lang="en-US" smtClean="0"/>
              <a:pPr/>
              <a:t>1/9/2025</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AD4598F6-4D98-4D6B-9589-4693F36A95D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6"/>
          <p:cNvSpPr>
            <a:spLocks noGrp="1"/>
          </p:cNvSpPr>
          <p:nvPr>
            <p:ph type="dt" sz="half" idx="10"/>
          </p:nvPr>
        </p:nvSpPr>
        <p:spPr/>
        <p:txBody>
          <a:bodyPr/>
          <a:lstStyle/>
          <a:p>
            <a:fld id="{BFB1F0AF-6F95-48F3-A117-6FF9F0834FAF}" type="datetime1">
              <a:rPr lang="en-US" smtClean="0"/>
              <a:pPr/>
              <a:t>1/9/2025</a:t>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AD4598F6-4D98-4D6B-9589-4693F36A95D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BFDB62BE-EFE5-4648-B989-AD8D95C748CB}" type="datetime1">
              <a:rPr lang="en-US" smtClean="0"/>
              <a:pPr/>
              <a:t>1/9/2025</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AD4598F6-4D98-4D6B-9589-4693F36A95D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CE52A1-A29E-4374-A28B-5C3B518B09B6}" type="datetime1">
              <a:rPr lang="en-US" smtClean="0"/>
              <a:pPr/>
              <a:t>1/9/2025</a:t>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AD4598F6-4D98-4D6B-9589-4693F36A95D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40A0523-3D75-48B0-9058-82EC39B3E624}" type="datetime1">
              <a:rPr lang="en-US" smtClean="0"/>
              <a:pPr/>
              <a:t>1/9/2025</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AD4598F6-4D98-4D6B-9589-4693F36A95D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C59361-75C0-461B-9E97-15D0BB9DA0A7}" type="datetime1">
              <a:rPr lang="en-US" smtClean="0"/>
              <a:pPr/>
              <a:t>1/9/2025</a:t>
            </a:fld>
            <a:endParaRPr 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598F6-4D98-4D6B-9589-4693F36A95D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196D90-C142-4092-A7D6-B4B8EDC71C5D}" type="datetime1">
              <a:rPr lang="en-US" smtClean="0"/>
              <a:pPr/>
              <a:t>1/9/2025</a:t>
            </a:fld>
            <a:endParaRPr 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4DB351-AEC5-442C-B441-753457FC456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830F70-451F-4844-BB2B-519E1FF4592E}" type="datetime1">
              <a:rPr lang="en-US" smtClean="0"/>
              <a:pPr/>
              <a:t>1/9/2025</a:t>
            </a:fld>
            <a:endParaRPr 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6E116-309B-47F4-9785-08F1E8885AE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emf"/><Relationship Id="rId5" Type="http://schemas.openxmlformats.org/officeDocument/2006/relationships/image" Target="../media/image36.jpg"/><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8.emf"/></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2.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3.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2.png"/><Relationship Id="rId7" Type="http://schemas.openxmlformats.org/officeDocument/2006/relationships/image" Target="../media/image65.jpe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notesSlide" Target="../notesSlides/notesSlide20.xml"/><Relationship Id="rId16"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jpeg"/><Relationship Id="rId15" Type="http://schemas.openxmlformats.org/officeDocument/2006/relationships/image" Target="../media/image73.png"/><Relationship Id="rId10" Type="http://schemas.openxmlformats.org/officeDocument/2006/relationships/image" Target="../media/image68.jpeg"/><Relationship Id="rId19" Type="http://schemas.openxmlformats.org/officeDocument/2006/relationships/image" Target="../media/image77.png"/><Relationship Id="rId4" Type="http://schemas.openxmlformats.org/officeDocument/2006/relationships/image" Target="../media/image62.jpeg"/><Relationship Id="rId9" Type="http://schemas.openxmlformats.org/officeDocument/2006/relationships/image" Target="../media/image67.png"/><Relationship Id="rId14" Type="http://schemas.openxmlformats.org/officeDocument/2006/relationships/image" Target="../media/image7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8.xml"/><Relationship Id="rId5" Type="http://schemas.openxmlformats.org/officeDocument/2006/relationships/image" Target="../media/image78.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2.png"/><Relationship Id="rId7"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 Id="rId9"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p:cNvSpPr>
            <a:spLocks noGrp="1"/>
          </p:cNvSpPr>
          <p:nvPr>
            <p:ph type="ctrTitle"/>
          </p:nvPr>
        </p:nvSpPr>
        <p:spPr>
          <a:xfrm>
            <a:off x="0" y="1676400"/>
            <a:ext cx="9144000" cy="2057400"/>
          </a:xfrm>
          <a:noFill/>
        </p:spPr>
        <p:txBody>
          <a:bodyPr>
            <a:noAutofit/>
          </a:bodyPr>
          <a:lstStyle/>
          <a:p>
            <a:r>
              <a:rPr lang="en-US" altLang="zh-CN" sz="3800" b="1" dirty="0">
                <a:solidFill>
                  <a:srgbClr val="008000"/>
                </a:solidFill>
                <a:effectLst>
                  <a:outerShdw blurRad="38100" dist="38100" dir="2700000" algn="tl">
                    <a:srgbClr val="000000">
                      <a:alpha val="43137"/>
                    </a:srgbClr>
                  </a:outerShdw>
                </a:effectLst>
              </a:rPr>
              <a:t>Neutron scattering and </a:t>
            </a:r>
            <a:r>
              <a:rPr lang="en-US" altLang="zh-CN" sz="3800" b="1" dirty="0" err="1">
                <a:solidFill>
                  <a:srgbClr val="008000"/>
                </a:solidFill>
                <a:effectLst>
                  <a:outerShdw blurRad="38100" dist="38100" dir="2700000" algn="tl">
                    <a:srgbClr val="000000">
                      <a:alpha val="43137"/>
                    </a:srgbClr>
                  </a:outerShdw>
                </a:effectLst>
              </a:rPr>
              <a:t>muSR</a:t>
            </a:r>
            <a:r>
              <a:rPr lang="en-US" altLang="zh-CN" sz="3800" b="1" dirty="0">
                <a:solidFill>
                  <a:srgbClr val="008000"/>
                </a:solidFill>
                <a:effectLst>
                  <a:outerShdw blurRad="38100" dist="38100" dir="2700000" algn="tl">
                    <a:srgbClr val="000000">
                      <a:alpha val="43137"/>
                    </a:srgbClr>
                  </a:outerShdw>
                </a:effectLst>
              </a:rPr>
              <a:t> study on the QSL behavior of Pr</a:t>
            </a:r>
            <a:r>
              <a:rPr lang="en-US" altLang="zh-CN" sz="3800" b="1" baseline="-25000" dirty="0">
                <a:solidFill>
                  <a:srgbClr val="008000"/>
                </a:solidFill>
                <a:effectLst>
                  <a:outerShdw blurRad="38100" dist="38100" dir="2700000" algn="tl">
                    <a:srgbClr val="000000">
                      <a:alpha val="43137"/>
                    </a:srgbClr>
                  </a:outerShdw>
                </a:effectLst>
              </a:rPr>
              <a:t>2</a:t>
            </a:r>
            <a:r>
              <a:rPr lang="en-US" altLang="zh-CN" sz="3800" b="1" dirty="0">
                <a:solidFill>
                  <a:srgbClr val="008000"/>
                </a:solidFill>
                <a:effectLst>
                  <a:outerShdw blurRad="38100" dist="38100" dir="2700000" algn="tl">
                    <a:srgbClr val="000000">
                      <a:alpha val="43137"/>
                    </a:srgbClr>
                  </a:outerShdw>
                </a:effectLst>
              </a:rPr>
              <a:t>Ga</a:t>
            </a:r>
            <a:r>
              <a:rPr lang="en-US" altLang="zh-CN" sz="3800" b="1" baseline="-25000" dirty="0">
                <a:solidFill>
                  <a:srgbClr val="008000"/>
                </a:solidFill>
                <a:effectLst>
                  <a:outerShdw blurRad="38100" dist="38100" dir="2700000" algn="tl">
                    <a:srgbClr val="000000">
                      <a:alpha val="43137"/>
                    </a:srgbClr>
                  </a:outerShdw>
                </a:effectLst>
              </a:rPr>
              <a:t>2</a:t>
            </a:r>
            <a:r>
              <a:rPr lang="en-US" altLang="zh-CN" sz="3800" b="1" dirty="0">
                <a:solidFill>
                  <a:srgbClr val="008000"/>
                </a:solidFill>
                <a:effectLst>
                  <a:outerShdw blurRad="38100" dist="38100" dir="2700000" algn="tl">
                    <a:srgbClr val="000000">
                      <a:alpha val="43137"/>
                    </a:srgbClr>
                  </a:outerShdw>
                </a:effectLst>
              </a:rPr>
              <a:t>BeO</a:t>
            </a:r>
            <a:r>
              <a:rPr lang="en-US" altLang="zh-CN" sz="3800" b="1" baseline="-25000" dirty="0">
                <a:solidFill>
                  <a:srgbClr val="008000"/>
                </a:solidFill>
                <a:effectLst>
                  <a:outerShdw blurRad="38100" dist="38100" dir="2700000" algn="tl">
                    <a:srgbClr val="000000">
                      <a:alpha val="43137"/>
                    </a:srgbClr>
                  </a:outerShdw>
                </a:effectLst>
              </a:rPr>
              <a:t>7</a:t>
            </a:r>
            <a:endParaRPr lang="en-US" sz="3800" b="1" dirty="0">
              <a:solidFill>
                <a:srgbClr val="008000"/>
              </a:solidFill>
              <a:effectLst>
                <a:outerShdw blurRad="38100" dist="38100" dir="2700000" algn="tl">
                  <a:srgbClr val="000000">
                    <a:alpha val="43137"/>
                  </a:srgbClr>
                </a:outerShdw>
              </a:effectLst>
            </a:endParaRPr>
          </a:p>
        </p:txBody>
      </p:sp>
      <p:sp>
        <p:nvSpPr>
          <p:cNvPr id="4099" name="Rectangle 1027"/>
          <p:cNvSpPr>
            <a:spLocks noGrp="1"/>
          </p:cNvSpPr>
          <p:nvPr>
            <p:ph type="subTitle" idx="1"/>
          </p:nvPr>
        </p:nvSpPr>
        <p:spPr>
          <a:xfrm>
            <a:off x="0" y="4267201"/>
            <a:ext cx="9144000" cy="609600"/>
          </a:xfrm>
          <a:noFill/>
        </p:spPr>
        <p:txBody>
          <a:bodyPr>
            <a:noAutofit/>
          </a:bodyPr>
          <a:lstStyle/>
          <a:p>
            <a:pPr algn="ctr"/>
            <a:r>
              <a:rPr lang="en-US" altLang="zh-CN" b="1" dirty="0">
                <a:solidFill>
                  <a:schemeClr val="accent2">
                    <a:lumMod val="75000"/>
                  </a:schemeClr>
                </a:solidFill>
                <a:latin typeface="Times New Roman" pitchFamily="18" charset="0"/>
              </a:rPr>
              <a:t>Shanghai Jiao Tong University</a:t>
            </a:r>
            <a:endParaRPr lang="en-US" b="1" dirty="0">
              <a:solidFill>
                <a:schemeClr val="accent2">
                  <a:lumMod val="75000"/>
                </a:schemeClr>
              </a:solidFill>
              <a:latin typeface="Times New Roman" pitchFamily="18" charset="0"/>
            </a:endParaRPr>
          </a:p>
        </p:txBody>
      </p:sp>
      <p:sp>
        <p:nvSpPr>
          <p:cNvPr id="9" name="矩形 8"/>
          <p:cNvSpPr/>
          <p:nvPr/>
        </p:nvSpPr>
        <p:spPr>
          <a:xfrm>
            <a:off x="0" y="3620869"/>
            <a:ext cx="9144000" cy="584775"/>
          </a:xfrm>
          <a:prstGeom prst="rect">
            <a:avLst/>
          </a:prstGeom>
        </p:spPr>
        <p:txBody>
          <a:bodyPr wrap="square">
            <a:spAutoFit/>
          </a:bodyPr>
          <a:lstStyle/>
          <a:p>
            <a:pPr algn="ctr"/>
            <a:r>
              <a:rPr lang="en-US" altLang="zh-CN" sz="3200" b="1" dirty="0">
                <a:solidFill>
                  <a:schemeClr val="accent2">
                    <a:lumMod val="75000"/>
                  </a:schemeClr>
                </a:solidFill>
                <a:latin typeface="Times New Roman" pitchFamily="18" charset="0"/>
              </a:rPr>
              <a:t>Jie Ma</a:t>
            </a:r>
          </a:p>
        </p:txBody>
      </p:sp>
      <p:sp>
        <p:nvSpPr>
          <p:cNvPr id="10" name="Rectangle 1027"/>
          <p:cNvSpPr txBox="1">
            <a:spLocks/>
          </p:cNvSpPr>
          <p:nvPr/>
        </p:nvSpPr>
        <p:spPr>
          <a:xfrm>
            <a:off x="0" y="5049199"/>
            <a:ext cx="9144000" cy="742001"/>
          </a:xfrm>
          <a:prstGeom prst="rect">
            <a:avLst/>
          </a:prstGeom>
          <a:noFill/>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CN" sz="3000" b="1" i="0" u="none" strike="noStrike" kern="1200" cap="none" spc="0" normalizeH="0" baseline="0" noProof="0" dirty="0">
                <a:ln>
                  <a:noFill/>
                </a:ln>
                <a:solidFill>
                  <a:srgbClr val="FF0000"/>
                </a:solidFill>
                <a:effectLst/>
                <a:uLnTx/>
                <a:uFillTx/>
                <a:latin typeface="+mn-lt"/>
                <a:ea typeface="+mn-ea"/>
                <a:cs typeface="+mn-cs"/>
              </a:rPr>
              <a:t>2025.01.10. </a:t>
            </a:r>
            <a:endParaRPr kumimoji="0" lang="en-US" sz="30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pic>
        <p:nvPicPr>
          <p:cNvPr id="5" name="图片 4">
            <a:extLst>
              <a:ext uri="{FF2B5EF4-FFF2-40B4-BE49-F238E27FC236}">
                <a16:creationId xmlns:a16="http://schemas.microsoft.com/office/drawing/2014/main" id="{A7789204-2D56-7B39-762F-D1AD779BBF32}"/>
              </a:ext>
            </a:extLst>
          </p:cNvPr>
          <p:cNvPicPr>
            <a:picLocks noChangeAspect="1"/>
          </p:cNvPicPr>
          <p:nvPr/>
        </p:nvPicPr>
        <p:blipFill>
          <a:blip r:embed="rId3"/>
          <a:srcRect t="33238"/>
          <a:stretch/>
        </p:blipFill>
        <p:spPr>
          <a:xfrm>
            <a:off x="5334000" y="177225"/>
            <a:ext cx="3577063" cy="1636931"/>
          </a:xfrm>
          <a:prstGeom prst="rect">
            <a:avLst/>
          </a:prstGeom>
        </p:spPr>
      </p:pic>
    </p:spTree>
    <p:extLst>
      <p:ext uri="{BB962C8B-B14F-4D97-AF65-F5344CB8AC3E}">
        <p14:creationId xmlns:p14="http://schemas.microsoft.com/office/powerpoint/2010/main" val="921458719"/>
      </p:ext>
    </p:extLst>
  </p:cSld>
  <p:clrMapOvr>
    <a:masterClrMapping/>
  </p:clrMapOvr>
  <mc:AlternateContent xmlns:mc="http://schemas.openxmlformats.org/markup-compatibility/2006" xmlns:p14="http://schemas.microsoft.com/office/powerpoint/2010/main">
    <mc:Choice Requires="p14">
      <p:transition spd="slow" p14:dur="2000" advTm="1252"/>
    </mc:Choice>
    <mc:Fallback xmlns="">
      <p:transition spd="slow" advTm="125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idx="4294967295"/>
          </p:nvPr>
        </p:nvSpPr>
        <p:spPr>
          <a:xfrm>
            <a:off x="0" y="86380"/>
            <a:ext cx="9144000" cy="523220"/>
          </a:xfrm>
        </p:spPr>
        <p:txBody>
          <a:bodyPr>
            <a:noAutofit/>
          </a:bodyPr>
          <a:lstStyle/>
          <a:p>
            <a:pPr indent="-342900"/>
            <a:r>
              <a:rPr lang="en-US" altLang="zh-CN" sz="3600" b="1" dirty="0" err="1">
                <a:solidFill>
                  <a:srgbClr val="008000"/>
                </a:solidFill>
                <a:latin typeface="+mn-lt"/>
                <a:ea typeface="+mn-ea"/>
                <a:cs typeface="+mn-cs"/>
              </a:rPr>
              <a:t>Shastry</a:t>
            </a:r>
            <a:r>
              <a:rPr lang="en-US" altLang="zh-CN" sz="3600" b="1" dirty="0">
                <a:solidFill>
                  <a:srgbClr val="008000"/>
                </a:solidFill>
                <a:latin typeface="+mn-lt"/>
                <a:ea typeface="+mn-ea"/>
                <a:cs typeface="+mn-cs"/>
              </a:rPr>
              <a:t>-Sutherland lattice</a:t>
            </a:r>
            <a:endParaRPr lang="en-US" sz="3600" b="1" dirty="0">
              <a:solidFill>
                <a:srgbClr val="008000"/>
              </a:solidFill>
              <a:latin typeface="+mn-lt"/>
              <a:ea typeface="+mn-ea"/>
              <a:cs typeface="+mn-cs"/>
            </a:endParaRPr>
          </a:p>
        </p:txBody>
      </p:sp>
      <p:pic>
        <p:nvPicPr>
          <p:cNvPr id="43" name="Picture 2" descr="5"/>
          <p:cNvPicPr>
            <a:picLocks noChangeArrowheads="1"/>
          </p:cNvPicPr>
          <p:nvPr/>
        </p:nvPicPr>
        <p:blipFill>
          <a:blip r:embed="rId3" cstate="print"/>
          <a:srcRect/>
          <a:stretch>
            <a:fillRect/>
          </a:stretch>
        </p:blipFill>
        <p:spPr>
          <a:xfrm>
            <a:off x="36368" y="685800"/>
            <a:ext cx="9144000" cy="73025"/>
          </a:xfrm>
          <a:prstGeom prst="rect">
            <a:avLst/>
          </a:prstGeom>
          <a:ln>
            <a:noFill/>
          </a:ln>
        </p:spPr>
      </p:pic>
      <p:sp>
        <p:nvSpPr>
          <p:cNvPr id="6" name="Rectangle 10">
            <a:extLst>
              <a:ext uri="{FF2B5EF4-FFF2-40B4-BE49-F238E27FC236}">
                <a16:creationId xmlns:a16="http://schemas.microsoft.com/office/drawing/2014/main" id="{6AB4463C-EA48-1F34-5AB8-F9DC5F735425}"/>
              </a:ext>
            </a:extLst>
          </p:cNvPr>
          <p:cNvSpPr>
            <a:spLocks noChangeArrowheads="1"/>
          </p:cNvSpPr>
          <p:nvPr/>
        </p:nvSpPr>
        <p:spPr bwMode="auto">
          <a:xfrm>
            <a:off x="152400" y="838200"/>
            <a:ext cx="8963025" cy="683280"/>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Char char="l"/>
            </a:pPr>
            <a:r>
              <a:rPr lang="en-US" altLang="zh-CN" sz="2800" dirty="0">
                <a:cs typeface="Arial" pitchFamily="34" charset="0"/>
              </a:rPr>
              <a:t>2D spin systems with a finite spin gap for high-Tc, CaV</a:t>
            </a:r>
            <a:r>
              <a:rPr lang="en-US" altLang="zh-CN" sz="2800" baseline="-25000" dirty="0">
                <a:cs typeface="Arial" pitchFamily="34" charset="0"/>
              </a:rPr>
              <a:t>4</a:t>
            </a:r>
            <a:r>
              <a:rPr lang="en-US" altLang="zh-CN" sz="2800" dirty="0">
                <a:cs typeface="Arial" pitchFamily="34" charset="0"/>
              </a:rPr>
              <a:t>O</a:t>
            </a:r>
            <a:r>
              <a:rPr lang="en-US" altLang="zh-CN" sz="2800" baseline="-25000" dirty="0">
                <a:cs typeface="Arial" pitchFamily="34" charset="0"/>
              </a:rPr>
              <a:t>9</a:t>
            </a:r>
          </a:p>
        </p:txBody>
      </p:sp>
      <p:sp>
        <p:nvSpPr>
          <p:cNvPr id="3" name="灯片编号占位符 5">
            <a:extLst>
              <a:ext uri="{FF2B5EF4-FFF2-40B4-BE49-F238E27FC236}">
                <a16:creationId xmlns:a16="http://schemas.microsoft.com/office/drawing/2014/main" id="{0F28F6EF-CA6A-1DAF-6719-0DC2C3AC8DCD}"/>
              </a:ext>
            </a:extLst>
          </p:cNvPr>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DCEE03D-B834-4389-BA87-D54FC637303B}" type="slidenum">
              <a:rPr kumimoji="0" lang="en-US"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2" name="Rectangle 10">
            <a:extLst>
              <a:ext uri="{FF2B5EF4-FFF2-40B4-BE49-F238E27FC236}">
                <a16:creationId xmlns:a16="http://schemas.microsoft.com/office/drawing/2014/main" id="{0DEF3BBF-5F0A-6482-54F9-2548848E0072}"/>
              </a:ext>
            </a:extLst>
          </p:cNvPr>
          <p:cNvSpPr>
            <a:spLocks noChangeArrowheads="1"/>
          </p:cNvSpPr>
          <p:nvPr/>
        </p:nvSpPr>
        <p:spPr bwMode="auto">
          <a:xfrm>
            <a:off x="152400" y="1753028"/>
            <a:ext cx="8686800" cy="1338064"/>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Char char="l"/>
            </a:pPr>
            <a:r>
              <a:rPr lang="en-US" altLang="zh-CN" sz="2800" dirty="0">
                <a:cs typeface="Arial" pitchFamily="34" charset="0"/>
              </a:rPr>
              <a:t>SrCu</a:t>
            </a:r>
            <a:r>
              <a:rPr lang="en-US" altLang="zh-CN" sz="2800" baseline="-25000" dirty="0">
                <a:cs typeface="Arial" pitchFamily="34" charset="0"/>
              </a:rPr>
              <a:t>2</a:t>
            </a:r>
            <a:r>
              <a:rPr lang="en-US" altLang="zh-CN" sz="2800" dirty="0">
                <a:cs typeface="Arial" pitchFamily="34" charset="0"/>
              </a:rPr>
              <a:t>(BO</a:t>
            </a:r>
            <a:r>
              <a:rPr lang="en-US" altLang="zh-CN" sz="2800" baseline="-25000" dirty="0">
                <a:cs typeface="Arial" pitchFamily="34" charset="0"/>
              </a:rPr>
              <a:t>3</a:t>
            </a:r>
            <a:r>
              <a:rPr lang="en-US" altLang="zh-CN" sz="2800" dirty="0">
                <a:cs typeface="Arial" pitchFamily="34" charset="0"/>
              </a:rPr>
              <a:t>)</a:t>
            </a:r>
            <a:r>
              <a:rPr lang="en-US" altLang="zh-CN" sz="2800" baseline="-25000" dirty="0">
                <a:cs typeface="Arial" pitchFamily="34" charset="0"/>
              </a:rPr>
              <a:t>2</a:t>
            </a:r>
            <a:r>
              <a:rPr lang="en-US" altLang="zh-CN" sz="2800" dirty="0">
                <a:cs typeface="Arial" pitchFamily="34" charset="0"/>
              </a:rPr>
              <a:t> </a:t>
            </a:r>
          </a:p>
          <a:p>
            <a:pPr>
              <a:spcBef>
                <a:spcPct val="20000"/>
              </a:spcBef>
              <a:buClr>
                <a:schemeClr val="tx2"/>
              </a:buClr>
              <a:buSzPct val="70000"/>
            </a:pPr>
            <a:r>
              <a:rPr lang="en-US" altLang="zh-CN" sz="2800" dirty="0">
                <a:cs typeface="Arial" pitchFamily="34" charset="0"/>
              </a:rPr>
              <a:t>     1) rectangular CuO4 </a:t>
            </a:r>
          </a:p>
          <a:p>
            <a:pPr>
              <a:spcBef>
                <a:spcPct val="20000"/>
              </a:spcBef>
              <a:buClr>
                <a:schemeClr val="tx2"/>
              </a:buClr>
              <a:buSzPct val="70000"/>
            </a:pPr>
            <a:r>
              <a:rPr lang="en-US" altLang="zh-CN" sz="2800" dirty="0">
                <a:cs typeface="Arial" pitchFamily="34" charset="0"/>
              </a:rPr>
              <a:t>     2) triangular BO3</a:t>
            </a:r>
          </a:p>
        </p:txBody>
      </p:sp>
      <p:sp>
        <p:nvSpPr>
          <p:cNvPr id="9" name="Rectangle 10">
            <a:extLst>
              <a:ext uri="{FF2B5EF4-FFF2-40B4-BE49-F238E27FC236}">
                <a16:creationId xmlns:a16="http://schemas.microsoft.com/office/drawing/2014/main" id="{5EAD0A8C-0BC8-6313-0891-2FC0D899E338}"/>
              </a:ext>
            </a:extLst>
          </p:cNvPr>
          <p:cNvSpPr>
            <a:spLocks noChangeArrowheads="1"/>
          </p:cNvSpPr>
          <p:nvPr/>
        </p:nvSpPr>
        <p:spPr bwMode="auto">
          <a:xfrm>
            <a:off x="94637" y="3962400"/>
            <a:ext cx="8686800" cy="576064"/>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Char char="l"/>
            </a:pPr>
            <a:r>
              <a:rPr lang="en-US" altLang="zh-CN" sz="2800" dirty="0">
                <a:cs typeface="Arial" pitchFamily="34" charset="0"/>
              </a:rPr>
              <a:t>Deconfined Quantum Critical Point</a:t>
            </a:r>
            <a:endParaRPr lang="en-US" altLang="zh-CN" sz="2800" baseline="-25000" dirty="0">
              <a:cs typeface="Arial" pitchFamily="34" charset="0"/>
            </a:endParaRPr>
          </a:p>
        </p:txBody>
      </p:sp>
      <p:pic>
        <p:nvPicPr>
          <p:cNvPr id="11" name="图片 10">
            <a:extLst>
              <a:ext uri="{FF2B5EF4-FFF2-40B4-BE49-F238E27FC236}">
                <a16:creationId xmlns:a16="http://schemas.microsoft.com/office/drawing/2014/main" id="{EFF1ED9D-1BBE-809F-BA4A-E2D1B7BF0D00}"/>
              </a:ext>
            </a:extLst>
          </p:cNvPr>
          <p:cNvPicPr>
            <a:picLocks noChangeAspect="1"/>
          </p:cNvPicPr>
          <p:nvPr/>
        </p:nvPicPr>
        <p:blipFill>
          <a:blip r:embed="rId4"/>
          <a:stretch>
            <a:fillRect/>
          </a:stretch>
        </p:blipFill>
        <p:spPr>
          <a:xfrm>
            <a:off x="4438037" y="1540396"/>
            <a:ext cx="3943963" cy="2395465"/>
          </a:xfrm>
          <a:prstGeom prst="rect">
            <a:avLst/>
          </a:prstGeom>
        </p:spPr>
      </p:pic>
      <p:sp>
        <p:nvSpPr>
          <p:cNvPr id="13" name="文本框 12">
            <a:extLst>
              <a:ext uri="{FF2B5EF4-FFF2-40B4-BE49-F238E27FC236}">
                <a16:creationId xmlns:a16="http://schemas.microsoft.com/office/drawing/2014/main" id="{CD962A7D-5139-1FF2-9796-6782F31F0A9D}"/>
              </a:ext>
            </a:extLst>
          </p:cNvPr>
          <p:cNvSpPr txBox="1"/>
          <p:nvPr/>
        </p:nvSpPr>
        <p:spPr>
          <a:xfrm>
            <a:off x="457200" y="3397577"/>
            <a:ext cx="4595812" cy="369332"/>
          </a:xfrm>
          <a:prstGeom prst="rect">
            <a:avLst/>
          </a:prstGeom>
          <a:noFill/>
        </p:spPr>
        <p:txBody>
          <a:bodyPr wrap="square">
            <a:spAutoFit/>
          </a:bodyPr>
          <a:lstStyle/>
          <a:p>
            <a:r>
              <a:rPr lang="zh-CN" altLang="en-US" dirty="0"/>
              <a:t>Phys. Rev. Lett. 82, 3168 </a:t>
            </a:r>
            <a:r>
              <a:rPr lang="en-US" altLang="zh-CN" dirty="0"/>
              <a:t>(1999)</a:t>
            </a:r>
            <a:endParaRPr lang="zh-CN" altLang="en-US" dirty="0"/>
          </a:p>
        </p:txBody>
      </p:sp>
      <p:grpSp>
        <p:nvGrpSpPr>
          <p:cNvPr id="25" name="组合 24">
            <a:extLst>
              <a:ext uri="{FF2B5EF4-FFF2-40B4-BE49-F238E27FC236}">
                <a16:creationId xmlns:a16="http://schemas.microsoft.com/office/drawing/2014/main" id="{3E43FE14-D3C6-845A-000E-9F101DCA2726}"/>
              </a:ext>
            </a:extLst>
          </p:cNvPr>
          <p:cNvGrpSpPr/>
          <p:nvPr/>
        </p:nvGrpSpPr>
        <p:grpSpPr>
          <a:xfrm>
            <a:off x="457200" y="4578282"/>
            <a:ext cx="3212848" cy="2279718"/>
            <a:chOff x="457200" y="4578282"/>
            <a:chExt cx="3212848" cy="2279718"/>
          </a:xfrm>
        </p:grpSpPr>
        <p:pic>
          <p:nvPicPr>
            <p:cNvPr id="19" name="图片 18">
              <a:extLst>
                <a:ext uri="{FF2B5EF4-FFF2-40B4-BE49-F238E27FC236}">
                  <a16:creationId xmlns:a16="http://schemas.microsoft.com/office/drawing/2014/main" id="{380DCA50-DC40-5ACB-FD7C-026C37CCAAD0}"/>
                </a:ext>
              </a:extLst>
            </p:cNvPr>
            <p:cNvPicPr>
              <a:picLocks noChangeAspect="1"/>
            </p:cNvPicPr>
            <p:nvPr/>
          </p:nvPicPr>
          <p:blipFill>
            <a:blip r:embed="rId5"/>
            <a:srcRect t="38433"/>
            <a:stretch/>
          </p:blipFill>
          <p:spPr>
            <a:xfrm>
              <a:off x="561975" y="4578282"/>
              <a:ext cx="3108073" cy="2279718"/>
            </a:xfrm>
            <a:prstGeom prst="rect">
              <a:avLst/>
            </a:prstGeom>
          </p:spPr>
        </p:pic>
        <p:pic>
          <p:nvPicPr>
            <p:cNvPr id="22" name="图片 21">
              <a:extLst>
                <a:ext uri="{FF2B5EF4-FFF2-40B4-BE49-F238E27FC236}">
                  <a16:creationId xmlns:a16="http://schemas.microsoft.com/office/drawing/2014/main" id="{1A33262B-1FD3-1C1E-4F82-965EF1428AFB}"/>
                </a:ext>
              </a:extLst>
            </p:cNvPr>
            <p:cNvPicPr>
              <a:picLocks noChangeAspect="1"/>
            </p:cNvPicPr>
            <p:nvPr/>
          </p:nvPicPr>
          <p:blipFill>
            <a:blip r:embed="rId5"/>
            <a:srcRect l="72631" t="16967" b="63795"/>
            <a:stretch/>
          </p:blipFill>
          <p:spPr>
            <a:xfrm>
              <a:off x="2962551" y="5948863"/>
              <a:ext cx="533400" cy="446673"/>
            </a:xfrm>
            <a:prstGeom prst="rect">
              <a:avLst/>
            </a:prstGeom>
          </p:spPr>
        </p:pic>
        <p:pic>
          <p:nvPicPr>
            <p:cNvPr id="23" name="图片 22">
              <a:extLst>
                <a:ext uri="{FF2B5EF4-FFF2-40B4-BE49-F238E27FC236}">
                  <a16:creationId xmlns:a16="http://schemas.microsoft.com/office/drawing/2014/main" id="{B52BF64E-ECC1-BF90-3E4D-E0C91699428B}"/>
                </a:ext>
              </a:extLst>
            </p:cNvPr>
            <p:cNvPicPr>
              <a:picLocks noChangeAspect="1"/>
            </p:cNvPicPr>
            <p:nvPr/>
          </p:nvPicPr>
          <p:blipFill>
            <a:blip r:embed="rId5"/>
            <a:srcRect l="72150" t="-3481" r="4391" b="83790"/>
            <a:stretch/>
          </p:blipFill>
          <p:spPr>
            <a:xfrm>
              <a:off x="990600" y="5837467"/>
              <a:ext cx="457200" cy="457200"/>
            </a:xfrm>
            <a:prstGeom prst="rect">
              <a:avLst/>
            </a:prstGeom>
          </p:spPr>
        </p:pic>
        <p:sp>
          <p:nvSpPr>
            <p:cNvPr id="24" name="矩形 23">
              <a:extLst>
                <a:ext uri="{FF2B5EF4-FFF2-40B4-BE49-F238E27FC236}">
                  <a16:creationId xmlns:a16="http://schemas.microsoft.com/office/drawing/2014/main" id="{FCE0ED7C-EFD7-239A-9E8B-CC7E511D7281}"/>
                </a:ext>
              </a:extLst>
            </p:cNvPr>
            <p:cNvSpPr/>
            <p:nvPr/>
          </p:nvSpPr>
          <p:spPr>
            <a:xfrm>
              <a:off x="457200" y="4578282"/>
              <a:ext cx="304800" cy="2985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a:extLst>
              <a:ext uri="{FF2B5EF4-FFF2-40B4-BE49-F238E27FC236}">
                <a16:creationId xmlns:a16="http://schemas.microsoft.com/office/drawing/2014/main" id="{A0CCDC5B-7930-1406-E9B9-040C7BB64684}"/>
              </a:ext>
            </a:extLst>
          </p:cNvPr>
          <p:cNvGrpSpPr/>
          <p:nvPr/>
        </p:nvGrpSpPr>
        <p:grpSpPr>
          <a:xfrm>
            <a:off x="4329112" y="4546670"/>
            <a:ext cx="2400219" cy="2252167"/>
            <a:chOff x="4329112" y="4546670"/>
            <a:chExt cx="2400219" cy="2252167"/>
          </a:xfrm>
        </p:grpSpPr>
        <p:pic>
          <p:nvPicPr>
            <p:cNvPr id="21" name="图片 20">
              <a:extLst>
                <a:ext uri="{FF2B5EF4-FFF2-40B4-BE49-F238E27FC236}">
                  <a16:creationId xmlns:a16="http://schemas.microsoft.com/office/drawing/2014/main" id="{2F3066B6-8494-6437-20CC-4EACB0F5EF7C}"/>
                </a:ext>
              </a:extLst>
            </p:cNvPr>
            <p:cNvPicPr>
              <a:picLocks noChangeAspect="1"/>
            </p:cNvPicPr>
            <p:nvPr/>
          </p:nvPicPr>
          <p:blipFill>
            <a:blip r:embed="rId6"/>
            <a:stretch>
              <a:fillRect/>
            </a:stretch>
          </p:blipFill>
          <p:spPr>
            <a:xfrm>
              <a:off x="4399937" y="4547742"/>
              <a:ext cx="2329394" cy="2251095"/>
            </a:xfrm>
            <a:prstGeom prst="rect">
              <a:avLst/>
            </a:prstGeom>
          </p:spPr>
        </p:pic>
        <p:sp>
          <p:nvSpPr>
            <p:cNvPr id="26" name="矩形 25">
              <a:extLst>
                <a:ext uri="{FF2B5EF4-FFF2-40B4-BE49-F238E27FC236}">
                  <a16:creationId xmlns:a16="http://schemas.microsoft.com/office/drawing/2014/main" id="{0F4F15AA-3B93-D8C2-D486-7429A017D0EF}"/>
                </a:ext>
              </a:extLst>
            </p:cNvPr>
            <p:cNvSpPr/>
            <p:nvPr/>
          </p:nvSpPr>
          <p:spPr>
            <a:xfrm>
              <a:off x="4329112" y="4546670"/>
              <a:ext cx="304800" cy="2985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a:extLst>
              <a:ext uri="{FF2B5EF4-FFF2-40B4-BE49-F238E27FC236}">
                <a16:creationId xmlns:a16="http://schemas.microsoft.com/office/drawing/2014/main" id="{CB048CE1-8FCC-52F8-9B23-83838495C576}"/>
              </a:ext>
            </a:extLst>
          </p:cNvPr>
          <p:cNvGrpSpPr/>
          <p:nvPr/>
        </p:nvGrpSpPr>
        <p:grpSpPr>
          <a:xfrm>
            <a:off x="6837760" y="4279764"/>
            <a:ext cx="1479782" cy="2253793"/>
            <a:chOff x="6837760" y="4279764"/>
            <a:chExt cx="1479782" cy="2253793"/>
          </a:xfrm>
        </p:grpSpPr>
        <p:pic>
          <p:nvPicPr>
            <p:cNvPr id="1030" name="Picture 6">
              <a:extLst>
                <a:ext uri="{FF2B5EF4-FFF2-40B4-BE49-F238E27FC236}">
                  <a16:creationId xmlns:a16="http://schemas.microsoft.com/office/drawing/2014/main" id="{7CA3CB4B-B026-2526-1BCE-5C83189B8B0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2" t="-675" r="75010" b="675"/>
            <a:stretch/>
          </p:blipFill>
          <p:spPr bwMode="auto">
            <a:xfrm>
              <a:off x="6949330" y="4381821"/>
              <a:ext cx="1368212" cy="2151736"/>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a:extLst>
                <a:ext uri="{FF2B5EF4-FFF2-40B4-BE49-F238E27FC236}">
                  <a16:creationId xmlns:a16="http://schemas.microsoft.com/office/drawing/2014/main" id="{07AB9CF3-5B47-5B0F-187E-9FB261FFB851}"/>
                </a:ext>
              </a:extLst>
            </p:cNvPr>
            <p:cNvSpPr/>
            <p:nvPr/>
          </p:nvSpPr>
          <p:spPr>
            <a:xfrm>
              <a:off x="6837760" y="4279764"/>
              <a:ext cx="304800" cy="2985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a:extLst>
              <a:ext uri="{FF2B5EF4-FFF2-40B4-BE49-F238E27FC236}">
                <a16:creationId xmlns:a16="http://schemas.microsoft.com/office/drawing/2014/main" id="{ABFF7F27-713C-C9B2-2FD0-A480A8C9400F}"/>
              </a:ext>
            </a:extLst>
          </p:cNvPr>
          <p:cNvSpPr txBox="1"/>
          <p:nvPr/>
        </p:nvSpPr>
        <p:spPr>
          <a:xfrm>
            <a:off x="6019800" y="6533557"/>
            <a:ext cx="2562225" cy="369332"/>
          </a:xfrm>
          <a:prstGeom prst="rect">
            <a:avLst/>
          </a:prstGeom>
          <a:noFill/>
        </p:spPr>
        <p:txBody>
          <a:bodyPr wrap="square">
            <a:spAutoFit/>
          </a:bodyPr>
          <a:lstStyle/>
          <a:p>
            <a:r>
              <a:rPr lang="zh-CN" altLang="en-US" dirty="0"/>
              <a:t>Science 380, 1179 </a:t>
            </a:r>
            <a:r>
              <a:rPr lang="en-US" altLang="zh-CN" dirty="0"/>
              <a:t>(</a:t>
            </a:r>
            <a:r>
              <a:rPr lang="zh-CN" altLang="en-US" dirty="0"/>
              <a:t>2023</a:t>
            </a:r>
            <a:r>
              <a:rPr lang="en-US" altLang="zh-CN" dirty="0"/>
              <a:t>)</a:t>
            </a:r>
            <a:endParaRPr lang="zh-CN" altLang="en-US" dirty="0"/>
          </a:p>
        </p:txBody>
      </p:sp>
    </p:spTree>
    <p:extLst>
      <p:ext uri="{BB962C8B-B14F-4D97-AF65-F5344CB8AC3E}">
        <p14:creationId xmlns:p14="http://schemas.microsoft.com/office/powerpoint/2010/main" val="45158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idx="4294967295"/>
          </p:nvPr>
        </p:nvSpPr>
        <p:spPr>
          <a:xfrm>
            <a:off x="0" y="86380"/>
            <a:ext cx="9144000" cy="523220"/>
          </a:xfrm>
        </p:spPr>
        <p:txBody>
          <a:bodyPr>
            <a:noAutofit/>
          </a:bodyPr>
          <a:lstStyle/>
          <a:p>
            <a:pPr indent="-342900"/>
            <a:r>
              <a:rPr lang="en-US" altLang="zh-CN" sz="3600" b="1" dirty="0">
                <a:solidFill>
                  <a:srgbClr val="008000"/>
                </a:solidFill>
                <a:latin typeface="+mn-lt"/>
                <a:cs typeface="Arial" pitchFamily="34" charset="0"/>
              </a:rPr>
              <a:t>Pr</a:t>
            </a:r>
            <a:r>
              <a:rPr lang="en-US" altLang="zh-CN" sz="3600" b="1" baseline="-25000" dirty="0">
                <a:solidFill>
                  <a:srgbClr val="008000"/>
                </a:solidFill>
                <a:latin typeface="+mn-lt"/>
                <a:cs typeface="Arial" pitchFamily="34" charset="0"/>
              </a:rPr>
              <a:t>2</a:t>
            </a:r>
            <a:r>
              <a:rPr lang="en-US" altLang="zh-CN" sz="3600" b="1" dirty="0">
                <a:solidFill>
                  <a:srgbClr val="008000"/>
                </a:solidFill>
                <a:latin typeface="+mn-lt"/>
                <a:cs typeface="Arial" pitchFamily="34" charset="0"/>
              </a:rPr>
              <a:t>Ga</a:t>
            </a:r>
            <a:r>
              <a:rPr lang="en-US" altLang="zh-CN" sz="3600" b="1" baseline="-25000" dirty="0">
                <a:solidFill>
                  <a:srgbClr val="008000"/>
                </a:solidFill>
                <a:latin typeface="+mn-lt"/>
                <a:cs typeface="Arial" pitchFamily="34" charset="0"/>
              </a:rPr>
              <a:t>2</a:t>
            </a:r>
            <a:r>
              <a:rPr lang="en-US" altLang="zh-CN" sz="3600" b="1" dirty="0">
                <a:solidFill>
                  <a:srgbClr val="008000"/>
                </a:solidFill>
                <a:latin typeface="+mn-lt"/>
                <a:cs typeface="Arial" pitchFamily="34" charset="0"/>
              </a:rPr>
              <a:t>BeO</a:t>
            </a:r>
            <a:r>
              <a:rPr lang="en-US" altLang="zh-CN" sz="3600" b="1" baseline="-25000" dirty="0">
                <a:solidFill>
                  <a:srgbClr val="008000"/>
                </a:solidFill>
                <a:latin typeface="+mn-lt"/>
                <a:cs typeface="Arial" pitchFamily="34" charset="0"/>
              </a:rPr>
              <a:t>7</a:t>
            </a:r>
            <a:endParaRPr lang="en-US" sz="3600" b="1" dirty="0">
              <a:solidFill>
                <a:srgbClr val="008000"/>
              </a:solidFill>
              <a:latin typeface="+mn-lt"/>
              <a:ea typeface="+mn-ea"/>
              <a:cs typeface="+mn-cs"/>
            </a:endParaRPr>
          </a:p>
        </p:txBody>
      </p:sp>
      <p:pic>
        <p:nvPicPr>
          <p:cNvPr id="43" name="Picture 2" descr="5"/>
          <p:cNvPicPr>
            <a:picLocks noChangeArrowheads="1"/>
          </p:cNvPicPr>
          <p:nvPr/>
        </p:nvPicPr>
        <p:blipFill>
          <a:blip r:embed="rId3" cstate="print"/>
          <a:srcRect/>
          <a:stretch>
            <a:fillRect/>
          </a:stretch>
        </p:blipFill>
        <p:spPr>
          <a:xfrm>
            <a:off x="36368" y="685800"/>
            <a:ext cx="9144000" cy="73025"/>
          </a:xfrm>
          <a:prstGeom prst="rect">
            <a:avLst/>
          </a:prstGeom>
          <a:ln>
            <a:noFill/>
          </a:ln>
        </p:spPr>
      </p:pic>
      <p:sp>
        <p:nvSpPr>
          <p:cNvPr id="6" name="Rectangle 10">
            <a:extLst>
              <a:ext uri="{FF2B5EF4-FFF2-40B4-BE49-F238E27FC236}">
                <a16:creationId xmlns:a16="http://schemas.microsoft.com/office/drawing/2014/main" id="{6AB4463C-EA48-1F34-5AB8-F9DC5F735425}"/>
              </a:ext>
            </a:extLst>
          </p:cNvPr>
          <p:cNvSpPr>
            <a:spLocks noChangeArrowheads="1"/>
          </p:cNvSpPr>
          <p:nvPr/>
        </p:nvSpPr>
        <p:spPr bwMode="auto">
          <a:xfrm>
            <a:off x="180975" y="762000"/>
            <a:ext cx="8686800" cy="576064"/>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Char char="l"/>
            </a:pPr>
            <a:r>
              <a:rPr lang="en-US" altLang="zh-CN" sz="2800" dirty="0" err="1">
                <a:cs typeface="Arial" pitchFamily="34" charset="0"/>
              </a:rPr>
              <a:t>Shastry-sutherland</a:t>
            </a:r>
            <a:r>
              <a:rPr lang="en-US" altLang="zh-CN" sz="2800" dirty="0">
                <a:cs typeface="Arial" pitchFamily="34" charset="0"/>
              </a:rPr>
              <a:t> lattice of Pr</a:t>
            </a:r>
            <a:r>
              <a:rPr lang="en-US" altLang="zh-CN" sz="2800" baseline="-25000" dirty="0">
                <a:cs typeface="Arial" pitchFamily="34" charset="0"/>
              </a:rPr>
              <a:t>2</a:t>
            </a:r>
            <a:r>
              <a:rPr lang="en-US" altLang="zh-CN" sz="2800" dirty="0">
                <a:cs typeface="Arial" pitchFamily="34" charset="0"/>
              </a:rPr>
              <a:t>Ga</a:t>
            </a:r>
            <a:r>
              <a:rPr lang="en-US" altLang="zh-CN" sz="2800" baseline="-25000" dirty="0">
                <a:cs typeface="Arial" pitchFamily="34" charset="0"/>
              </a:rPr>
              <a:t>2</a:t>
            </a:r>
            <a:r>
              <a:rPr lang="en-US" altLang="zh-CN" sz="2800" dirty="0">
                <a:cs typeface="Arial" pitchFamily="34" charset="0"/>
              </a:rPr>
              <a:t>BeO</a:t>
            </a:r>
            <a:r>
              <a:rPr lang="en-US" altLang="zh-CN" sz="2800" baseline="-25000" dirty="0">
                <a:cs typeface="Arial" pitchFamily="34" charset="0"/>
              </a:rPr>
              <a:t>7</a:t>
            </a:r>
            <a:r>
              <a:rPr lang="en-US" altLang="zh-CN" sz="2800" dirty="0">
                <a:cs typeface="Arial" pitchFamily="34" charset="0"/>
              </a:rPr>
              <a:t> </a:t>
            </a:r>
            <a:endParaRPr lang="en-US" altLang="zh-CN" sz="2800" baseline="-25000" dirty="0">
              <a:cs typeface="Arial" pitchFamily="34" charset="0"/>
            </a:endParaRPr>
          </a:p>
        </p:txBody>
      </p:sp>
      <p:sp>
        <p:nvSpPr>
          <p:cNvPr id="3" name="灯片编号占位符 5">
            <a:extLst>
              <a:ext uri="{FF2B5EF4-FFF2-40B4-BE49-F238E27FC236}">
                <a16:creationId xmlns:a16="http://schemas.microsoft.com/office/drawing/2014/main" id="{0F28F6EF-CA6A-1DAF-6719-0DC2C3AC8DCD}"/>
              </a:ext>
            </a:extLst>
          </p:cNvPr>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DCEE03D-B834-4389-BA87-D54FC637303B}" type="slidenum">
              <a:rPr kumimoji="0" lang="en-US"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5" name="图片 4">
            <a:extLst>
              <a:ext uri="{FF2B5EF4-FFF2-40B4-BE49-F238E27FC236}">
                <a16:creationId xmlns:a16="http://schemas.microsoft.com/office/drawing/2014/main" id="{927F3474-CBE1-33AA-17A2-45877FBC7A2E}"/>
              </a:ext>
            </a:extLst>
          </p:cNvPr>
          <p:cNvPicPr>
            <a:picLocks noChangeAspect="1"/>
          </p:cNvPicPr>
          <p:nvPr/>
        </p:nvPicPr>
        <p:blipFill>
          <a:blip r:embed="rId4">
            <a:extLst>
              <a:ext uri="{28A0092B-C50C-407E-A947-70E740481C1C}">
                <a14:useLocalDpi xmlns:a14="http://schemas.microsoft.com/office/drawing/2010/main" val="0"/>
              </a:ext>
            </a:extLst>
          </a:blip>
          <a:srcRect t="9940" r="52564" b="11256"/>
          <a:stretch/>
        </p:blipFill>
        <p:spPr bwMode="auto">
          <a:xfrm>
            <a:off x="212351" y="4366546"/>
            <a:ext cx="2819400" cy="2353378"/>
          </a:xfrm>
          <a:prstGeom prst="rect">
            <a:avLst/>
          </a:prstGeom>
          <a:noFill/>
          <a:ln>
            <a:noFill/>
          </a:ln>
        </p:spPr>
      </p:pic>
      <p:sp>
        <p:nvSpPr>
          <p:cNvPr id="7" name="Rectangle 10">
            <a:extLst>
              <a:ext uri="{FF2B5EF4-FFF2-40B4-BE49-F238E27FC236}">
                <a16:creationId xmlns:a16="http://schemas.microsoft.com/office/drawing/2014/main" id="{EC68601E-DE23-4EE5-44FD-D3B826CCA6C5}"/>
              </a:ext>
            </a:extLst>
          </p:cNvPr>
          <p:cNvSpPr>
            <a:spLocks noChangeArrowheads="1"/>
          </p:cNvSpPr>
          <p:nvPr/>
        </p:nvSpPr>
        <p:spPr bwMode="auto">
          <a:xfrm>
            <a:off x="304800" y="3919736"/>
            <a:ext cx="8686800" cy="576064"/>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Char char="l"/>
            </a:pPr>
            <a:r>
              <a:rPr lang="en-US" altLang="zh-CN" sz="2800" dirty="0">
                <a:cs typeface="Arial" pitchFamily="34" charset="0"/>
              </a:rPr>
              <a:t>XXZ-type spin model on an SSL</a:t>
            </a:r>
            <a:endParaRPr lang="en-US" altLang="zh-CN" sz="2800" baseline="-25000" dirty="0">
              <a:cs typeface="Arial" pitchFamily="34" charset="0"/>
            </a:endParaRPr>
          </a:p>
        </p:txBody>
      </p:sp>
      <p:pic>
        <p:nvPicPr>
          <p:cNvPr id="8" name="图片 7">
            <a:extLst>
              <a:ext uri="{FF2B5EF4-FFF2-40B4-BE49-F238E27FC236}">
                <a16:creationId xmlns:a16="http://schemas.microsoft.com/office/drawing/2014/main" id="{43B0A013-29F3-D807-E1D8-60EBBBB0D26A}"/>
              </a:ext>
            </a:extLst>
          </p:cNvPr>
          <p:cNvPicPr>
            <a:picLocks noChangeAspect="1"/>
          </p:cNvPicPr>
          <p:nvPr/>
        </p:nvPicPr>
        <p:blipFill>
          <a:blip r:embed="rId4">
            <a:extLst>
              <a:ext uri="{28A0092B-C50C-407E-A947-70E740481C1C}">
                <a14:useLocalDpi xmlns:a14="http://schemas.microsoft.com/office/drawing/2010/main" val="0"/>
              </a:ext>
            </a:extLst>
          </a:blip>
          <a:srcRect l="47436" t="2787" r="1281" b="-3482"/>
          <a:stretch/>
        </p:blipFill>
        <p:spPr bwMode="auto">
          <a:xfrm>
            <a:off x="5943600" y="4371484"/>
            <a:ext cx="2522555" cy="2488723"/>
          </a:xfrm>
          <a:prstGeom prst="rect">
            <a:avLst/>
          </a:prstGeom>
          <a:noFill/>
          <a:ln>
            <a:noFill/>
          </a:ln>
        </p:spPr>
      </p:pic>
      <p:sp>
        <p:nvSpPr>
          <p:cNvPr id="9" name="文本框 8">
            <a:extLst>
              <a:ext uri="{FF2B5EF4-FFF2-40B4-BE49-F238E27FC236}">
                <a16:creationId xmlns:a16="http://schemas.microsoft.com/office/drawing/2014/main" id="{9BD96D9D-5CD3-B29B-23EC-FCAD7E1765B3}"/>
              </a:ext>
            </a:extLst>
          </p:cNvPr>
          <p:cNvSpPr txBox="1"/>
          <p:nvPr/>
        </p:nvSpPr>
        <p:spPr>
          <a:xfrm>
            <a:off x="461682" y="1276794"/>
            <a:ext cx="4589188" cy="707886"/>
          </a:xfrm>
          <a:prstGeom prst="rect">
            <a:avLst/>
          </a:prstGeom>
          <a:noFill/>
        </p:spPr>
        <p:txBody>
          <a:bodyPr wrap="square">
            <a:spAutoFit/>
          </a:bodyPr>
          <a:lstStyle/>
          <a:p>
            <a:r>
              <a:rPr lang="en-US" altLang="zh-CN" sz="2000" dirty="0">
                <a:latin typeface="Arial" panose="020B0604020202020204" pitchFamily="34" charset="0"/>
                <a:cs typeface="Arial" pitchFamily="34" charset="0"/>
              </a:rPr>
              <a:t>─ </a:t>
            </a:r>
            <a:r>
              <a:rPr lang="zh-CN" altLang="en-US" sz="2000" dirty="0">
                <a:latin typeface="Arial" panose="020B0604020202020204" pitchFamily="34" charset="0"/>
                <a:cs typeface="Arial" panose="020B0604020202020204" pitchFamily="34" charset="0"/>
              </a:rPr>
              <a:t>Pr</a:t>
            </a:r>
            <a:r>
              <a:rPr lang="zh-CN" altLang="en-US" sz="2000" baseline="30000" dirty="0">
                <a:latin typeface="Arial" panose="020B0604020202020204" pitchFamily="34" charset="0"/>
                <a:cs typeface="Arial" panose="020B0604020202020204" pitchFamily="34" charset="0"/>
              </a:rPr>
              <a:t>3+ </a:t>
            </a:r>
            <a:r>
              <a:rPr lang="zh-CN" altLang="en-US" sz="2000" dirty="0">
                <a:latin typeface="Arial" panose="020B0604020202020204" pitchFamily="34" charset="0"/>
                <a:cs typeface="Arial" panose="020B0604020202020204" pitchFamily="34" charset="0"/>
              </a:rPr>
              <a:t>ions form orthogonal dimers</a:t>
            </a:r>
            <a:endParaRPr lang="en-US" altLang="zh-CN" sz="2000" dirty="0">
              <a:latin typeface="Arial" panose="020B0604020202020204" pitchFamily="34" charset="0"/>
              <a:cs typeface="Arial" pitchFamily="34" charset="0"/>
            </a:endParaRPr>
          </a:p>
          <a:p>
            <a:r>
              <a:rPr lang="en-US" altLang="zh-CN" sz="2000" dirty="0">
                <a:latin typeface="Arial" panose="020B0604020202020204" pitchFamily="34" charset="0"/>
                <a:cs typeface="Arial" pitchFamily="34" charset="0"/>
              </a:rPr>
              <a:t>─ </a:t>
            </a:r>
            <a:r>
              <a:rPr lang="en-US" altLang="zh-CN" sz="2000" dirty="0">
                <a:solidFill>
                  <a:srgbClr val="000000"/>
                </a:solidFill>
                <a:effectLst/>
                <a:latin typeface="Arial" panose="020B0604020202020204" pitchFamily="34" charset="0"/>
                <a:ea typeface="等线" panose="02010600030101010101" pitchFamily="2" charset="-122"/>
                <a:cs typeface="Arial" panose="020B0604020202020204" pitchFamily="34" charset="0"/>
              </a:rPr>
              <a:t>Ga/Be-O </a:t>
            </a:r>
            <a:r>
              <a:rPr lang="en-US" altLang="zh-CN" sz="2000" dirty="0" err="1">
                <a:solidFill>
                  <a:srgbClr val="000000"/>
                </a:solidFill>
                <a:effectLst/>
                <a:latin typeface="Arial" panose="020B0604020202020204" pitchFamily="34" charset="0"/>
                <a:ea typeface="等线" panose="02010600030101010101" pitchFamily="2" charset="-122"/>
                <a:cs typeface="Arial" panose="020B0604020202020204" pitchFamily="34" charset="0"/>
              </a:rPr>
              <a:t>polyhedra</a:t>
            </a:r>
            <a:r>
              <a:rPr lang="en-US" altLang="zh-CN" sz="2000" dirty="0">
                <a:solidFill>
                  <a:srgbClr val="000000"/>
                </a:solidFill>
                <a:effectLst/>
                <a:latin typeface="Arial" panose="020B0604020202020204" pitchFamily="34" charset="0"/>
                <a:ea typeface="等线" panose="02010600030101010101" pitchFamily="2" charset="-122"/>
                <a:cs typeface="Arial" panose="020B0604020202020204" pitchFamily="34" charset="0"/>
              </a:rPr>
              <a:t> along the </a:t>
            </a:r>
            <a:r>
              <a:rPr lang="en-US" altLang="zh-CN" sz="2000" i="1" dirty="0">
                <a:solidFill>
                  <a:srgbClr val="000000"/>
                </a:solidFill>
                <a:effectLst/>
                <a:latin typeface="Arial" panose="020B0604020202020204" pitchFamily="34" charset="0"/>
                <a:ea typeface="等线" panose="02010600030101010101" pitchFamily="2" charset="-122"/>
                <a:cs typeface="Arial" panose="020B0604020202020204" pitchFamily="34" charset="0"/>
              </a:rPr>
              <a:t>c</a:t>
            </a:r>
            <a:r>
              <a:rPr lang="en-US" altLang="zh-CN" sz="2000" i="1" dirty="0">
                <a:solidFill>
                  <a:srgbClr val="000000"/>
                </a:solidFill>
                <a:latin typeface="Arial" panose="020B0604020202020204" pitchFamily="34" charset="0"/>
                <a:ea typeface="等线" panose="02010600030101010101" pitchFamily="2" charset="-122"/>
                <a:cs typeface="Arial" panose="020B0604020202020204" pitchFamily="34" charset="0"/>
              </a:rPr>
              <a:t>-</a:t>
            </a:r>
            <a:r>
              <a:rPr lang="en-US" altLang="zh-CN" sz="2000" dirty="0">
                <a:solidFill>
                  <a:srgbClr val="000000"/>
                </a:solidFill>
                <a:effectLst/>
                <a:latin typeface="Arial" panose="020B0604020202020204" pitchFamily="34" charset="0"/>
                <a:ea typeface="等线" panose="02010600030101010101" pitchFamily="2" charset="-122"/>
                <a:cs typeface="Arial" panose="020B0604020202020204" pitchFamily="34" charset="0"/>
              </a:rPr>
              <a:t>axis</a:t>
            </a:r>
            <a:endParaRPr lang="zh-CN" altLang="en-US" sz="2000" dirty="0">
              <a:latin typeface="Arial" panose="020B0604020202020204" pitchFamily="34" charset="0"/>
              <a:cs typeface="Arial" panose="020B0604020202020204" pitchFamily="34" charset="0"/>
            </a:endParaRPr>
          </a:p>
        </p:txBody>
      </p:sp>
      <p:grpSp>
        <p:nvGrpSpPr>
          <p:cNvPr id="13" name="组合 12">
            <a:extLst>
              <a:ext uri="{FF2B5EF4-FFF2-40B4-BE49-F238E27FC236}">
                <a16:creationId xmlns:a16="http://schemas.microsoft.com/office/drawing/2014/main" id="{EB23AC33-58DE-65B1-1B79-2A4E68C87E70}"/>
              </a:ext>
            </a:extLst>
          </p:cNvPr>
          <p:cNvGrpSpPr/>
          <p:nvPr/>
        </p:nvGrpSpPr>
        <p:grpSpPr>
          <a:xfrm>
            <a:off x="440012" y="2049883"/>
            <a:ext cx="5334000" cy="1998688"/>
            <a:chOff x="1600200" y="1895142"/>
            <a:chExt cx="5334000" cy="1998688"/>
          </a:xfrm>
        </p:grpSpPr>
        <p:pic>
          <p:nvPicPr>
            <p:cNvPr id="4" name="图片 3">
              <a:extLst>
                <a:ext uri="{FF2B5EF4-FFF2-40B4-BE49-F238E27FC236}">
                  <a16:creationId xmlns:a16="http://schemas.microsoft.com/office/drawing/2014/main" id="{BD9F8261-4264-64DE-0436-9E051F612F48}"/>
                </a:ext>
              </a:extLst>
            </p:cNvPr>
            <p:cNvPicPr>
              <a:picLocks noChangeAspect="1"/>
            </p:cNvPicPr>
            <p:nvPr/>
          </p:nvPicPr>
          <p:blipFill rotWithShape="1">
            <a:blip r:embed="rId5">
              <a:extLst>
                <a:ext uri="{28A0092B-C50C-407E-A947-70E740481C1C}">
                  <a14:useLocalDpi xmlns:a14="http://schemas.microsoft.com/office/drawing/2010/main" val="0"/>
                </a:ext>
              </a:extLst>
            </a:blip>
            <a:srcRect l="2349" t="16714" r="12394" b="26496"/>
            <a:stretch/>
          </p:blipFill>
          <p:spPr bwMode="auto">
            <a:xfrm>
              <a:off x="1600200" y="1895142"/>
              <a:ext cx="5334000" cy="1998688"/>
            </a:xfrm>
            <a:prstGeom prst="rect">
              <a:avLst/>
            </a:prstGeom>
            <a:ln>
              <a:noFill/>
            </a:ln>
            <a:extLst>
              <a:ext uri="{53640926-AAD7-44D8-BBD7-CCE9431645EC}">
                <a14:shadowObscured xmlns:a14="http://schemas.microsoft.com/office/drawing/2010/main"/>
              </a:ext>
            </a:extLst>
          </p:spPr>
        </p:pic>
        <p:sp>
          <p:nvSpPr>
            <p:cNvPr id="10" name="矩形 9">
              <a:extLst>
                <a:ext uri="{FF2B5EF4-FFF2-40B4-BE49-F238E27FC236}">
                  <a16:creationId xmlns:a16="http://schemas.microsoft.com/office/drawing/2014/main" id="{F94F14C1-DEED-5D5B-FD70-D9422B2F6E0E}"/>
                </a:ext>
              </a:extLst>
            </p:cNvPr>
            <p:cNvSpPr/>
            <p:nvPr/>
          </p:nvSpPr>
          <p:spPr>
            <a:xfrm>
              <a:off x="1676400" y="2017327"/>
              <a:ext cx="304800" cy="2686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537713C9-B58E-44A6-F57C-9B728C7194AE}"/>
                </a:ext>
              </a:extLst>
            </p:cNvPr>
            <p:cNvSpPr/>
            <p:nvPr/>
          </p:nvSpPr>
          <p:spPr>
            <a:xfrm>
              <a:off x="4800600" y="1960304"/>
              <a:ext cx="304800" cy="2686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8BC3340C-8BC4-DF7C-B411-B67F63280834}"/>
              </a:ext>
            </a:extLst>
          </p:cNvPr>
          <p:cNvPicPr>
            <a:picLocks noChangeAspect="1"/>
          </p:cNvPicPr>
          <p:nvPr/>
        </p:nvPicPr>
        <p:blipFill rotWithShape="1">
          <a:blip r:embed="rId6">
            <a:extLst>
              <a:ext uri="{28A0092B-C50C-407E-A947-70E740481C1C}">
                <a14:useLocalDpi xmlns:a14="http://schemas.microsoft.com/office/drawing/2010/main" val="0"/>
              </a:ext>
            </a:extLst>
          </a:blip>
          <a:srcRect l="15144" t="50131" r="45064" b="34028"/>
          <a:stretch/>
        </p:blipFill>
        <p:spPr bwMode="auto">
          <a:xfrm>
            <a:off x="6396631" y="1359760"/>
            <a:ext cx="2286000" cy="1303614"/>
          </a:xfrm>
          <a:prstGeom prst="rect">
            <a:avLst/>
          </a:prstGeom>
          <a:noFill/>
          <a:ln>
            <a:noFill/>
          </a:ln>
          <a:extLst>
            <a:ext uri="{53640926-AAD7-44D8-BBD7-CCE9431645EC}">
              <a14:shadowObscured xmlns:a14="http://schemas.microsoft.com/office/drawing/2010/main"/>
            </a:ext>
          </a:extLst>
        </p:spPr>
      </p:pic>
      <p:grpSp>
        <p:nvGrpSpPr>
          <p:cNvPr id="17" name="组合 16">
            <a:extLst>
              <a:ext uri="{FF2B5EF4-FFF2-40B4-BE49-F238E27FC236}">
                <a16:creationId xmlns:a16="http://schemas.microsoft.com/office/drawing/2014/main" id="{2E32EB19-1D1A-C91F-2AE2-0D933B445CBA}"/>
              </a:ext>
            </a:extLst>
          </p:cNvPr>
          <p:cNvGrpSpPr/>
          <p:nvPr/>
        </p:nvGrpSpPr>
        <p:grpSpPr>
          <a:xfrm>
            <a:off x="6634346" y="2747903"/>
            <a:ext cx="1730466" cy="1703623"/>
            <a:chOff x="6653306" y="2740522"/>
            <a:chExt cx="1730466" cy="1703623"/>
          </a:xfrm>
        </p:grpSpPr>
        <p:pic>
          <p:nvPicPr>
            <p:cNvPr id="14" name="图片 13">
              <a:extLst>
                <a:ext uri="{FF2B5EF4-FFF2-40B4-BE49-F238E27FC236}">
                  <a16:creationId xmlns:a16="http://schemas.microsoft.com/office/drawing/2014/main" id="{2B834945-C3AD-8B6C-44BB-F8BD58C10EA8}"/>
                </a:ext>
              </a:extLst>
            </p:cNvPr>
            <p:cNvPicPr>
              <a:picLocks noChangeAspect="1"/>
            </p:cNvPicPr>
            <p:nvPr/>
          </p:nvPicPr>
          <p:blipFill rotWithShape="1">
            <a:blip r:embed="rId6">
              <a:extLst>
                <a:ext uri="{28A0092B-C50C-407E-A947-70E740481C1C}">
                  <a14:useLocalDpi xmlns:a14="http://schemas.microsoft.com/office/drawing/2010/main" val="0"/>
                </a:ext>
              </a:extLst>
            </a:blip>
            <a:srcRect l="60270" t="47020" r="10550" b="33331"/>
            <a:stretch/>
          </p:blipFill>
          <p:spPr bwMode="auto">
            <a:xfrm>
              <a:off x="6707372" y="2827159"/>
              <a:ext cx="1676400" cy="1616986"/>
            </a:xfrm>
            <a:prstGeom prst="rect">
              <a:avLst/>
            </a:prstGeom>
            <a:noFill/>
            <a:ln>
              <a:noFill/>
            </a:ln>
            <a:extLst>
              <a:ext uri="{53640926-AAD7-44D8-BBD7-CCE9431645EC}">
                <a14:shadowObscured xmlns:a14="http://schemas.microsoft.com/office/drawing/2010/main"/>
              </a:ext>
            </a:extLst>
          </p:spPr>
        </p:pic>
        <p:sp>
          <p:nvSpPr>
            <p:cNvPr id="16" name="矩形 15">
              <a:extLst>
                <a:ext uri="{FF2B5EF4-FFF2-40B4-BE49-F238E27FC236}">
                  <a16:creationId xmlns:a16="http://schemas.microsoft.com/office/drawing/2014/main" id="{B4280B76-52ED-6784-6BB6-B7C3E18E0E64}"/>
                </a:ext>
              </a:extLst>
            </p:cNvPr>
            <p:cNvSpPr/>
            <p:nvPr/>
          </p:nvSpPr>
          <p:spPr>
            <a:xfrm>
              <a:off x="6653306" y="2740522"/>
              <a:ext cx="304800" cy="2686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9" name="文本框 18">
            <a:extLst>
              <a:ext uri="{FF2B5EF4-FFF2-40B4-BE49-F238E27FC236}">
                <a16:creationId xmlns:a16="http://schemas.microsoft.com/office/drawing/2014/main" id="{A8DCA78B-03CE-1316-1973-2BBC497223B3}"/>
              </a:ext>
            </a:extLst>
          </p:cNvPr>
          <p:cNvSpPr txBox="1"/>
          <p:nvPr/>
        </p:nvSpPr>
        <p:spPr>
          <a:xfrm>
            <a:off x="3107012" y="4721728"/>
            <a:ext cx="3485589" cy="1905073"/>
          </a:xfrm>
          <a:prstGeom prst="rect">
            <a:avLst/>
          </a:prstGeom>
          <a:noFill/>
        </p:spPr>
        <p:txBody>
          <a:bodyPr wrap="square">
            <a:spAutoFit/>
          </a:bodyPr>
          <a:lstStyle/>
          <a:p>
            <a:pPr>
              <a:lnSpc>
                <a:spcPct val="120000"/>
              </a:lnSpc>
            </a:pPr>
            <a:r>
              <a:rPr lang="en-US" altLang="zh-CN" sz="2000" dirty="0">
                <a:latin typeface="Arial" panose="020B0604020202020204" pitchFamily="34" charset="0"/>
                <a:cs typeface="Arial" pitchFamily="34" charset="0"/>
              </a:rPr>
              <a:t>─ non-</a:t>
            </a:r>
            <a:r>
              <a:rPr lang="en-US" altLang="zh-CN" sz="2000" dirty="0" err="1">
                <a:latin typeface="Arial" panose="020B0604020202020204" pitchFamily="34" charset="0"/>
                <a:cs typeface="Arial" pitchFamily="34" charset="0"/>
              </a:rPr>
              <a:t>Kramers</a:t>
            </a:r>
            <a:r>
              <a:rPr lang="en-US" altLang="zh-CN" sz="2000" dirty="0">
                <a:latin typeface="Arial" panose="020B0604020202020204" pitchFamily="34" charset="0"/>
                <a:cs typeface="Arial" pitchFamily="34" charset="0"/>
              </a:rPr>
              <a:t> </a:t>
            </a:r>
            <a:r>
              <a:rPr lang="zh-CN" altLang="en-US" sz="2000" dirty="0">
                <a:latin typeface="Arial" panose="020B0604020202020204" pitchFamily="34" charset="0"/>
                <a:cs typeface="Arial" panose="020B0604020202020204" pitchFamily="34" charset="0"/>
              </a:rPr>
              <a:t>Pr</a:t>
            </a:r>
            <a:r>
              <a:rPr lang="zh-CN" altLang="en-US" sz="2000" baseline="30000" dirty="0">
                <a:latin typeface="Arial" panose="020B0604020202020204" pitchFamily="34" charset="0"/>
                <a:cs typeface="Arial" panose="020B0604020202020204" pitchFamily="34" charset="0"/>
              </a:rPr>
              <a:t>3+</a:t>
            </a:r>
            <a:endParaRPr lang="en-US" altLang="zh-CN" sz="2000" dirty="0">
              <a:latin typeface="Arial" panose="020B0604020202020204" pitchFamily="34" charset="0"/>
              <a:cs typeface="Arial" pitchFamily="34" charset="0"/>
            </a:endParaRPr>
          </a:p>
          <a:p>
            <a:pPr>
              <a:lnSpc>
                <a:spcPct val="120000"/>
              </a:lnSpc>
            </a:pPr>
            <a:r>
              <a:rPr lang="en-US" altLang="zh-CN" sz="2000" dirty="0">
                <a:latin typeface="Arial" panose="020B0604020202020204" pitchFamily="34" charset="0"/>
                <a:cs typeface="Arial" pitchFamily="34" charset="0"/>
              </a:rPr>
              <a:t>─ 4f</a:t>
            </a:r>
            <a:r>
              <a:rPr lang="en-US" altLang="zh-CN" sz="2000" baseline="30000" dirty="0">
                <a:latin typeface="Arial" panose="020B0604020202020204" pitchFamily="34" charset="0"/>
                <a:cs typeface="Arial" pitchFamily="34" charset="0"/>
              </a:rPr>
              <a:t>2</a:t>
            </a:r>
            <a:r>
              <a:rPr lang="en-US" altLang="zh-CN" sz="2000" dirty="0">
                <a:latin typeface="Arial" panose="020B0604020202020204" pitchFamily="34" charset="0"/>
                <a:cs typeface="Arial" pitchFamily="34" charset="0"/>
              </a:rPr>
              <a:t>, L = 5, and S = 1</a:t>
            </a:r>
          </a:p>
          <a:p>
            <a:pPr>
              <a:lnSpc>
                <a:spcPct val="120000"/>
              </a:lnSpc>
            </a:pPr>
            <a:r>
              <a:rPr lang="en-US" altLang="zh-CN" sz="2000" dirty="0">
                <a:latin typeface="Arial" panose="020B0604020202020204" pitchFamily="34" charset="0"/>
                <a:cs typeface="Arial" pitchFamily="34" charset="0"/>
              </a:rPr>
              <a:t>─ J = 4, 9-fold CEFs</a:t>
            </a:r>
          </a:p>
          <a:p>
            <a:pPr>
              <a:lnSpc>
                <a:spcPct val="120000"/>
              </a:lnSpc>
            </a:pPr>
            <a:r>
              <a:rPr lang="en-US" altLang="zh-CN" sz="2000" dirty="0">
                <a:latin typeface="Arial" panose="020B0604020202020204" pitchFamily="34" charset="0"/>
                <a:cs typeface="Arial" pitchFamily="34" charset="0"/>
              </a:rPr>
              <a:t>─ no plaquette, nor AFM</a:t>
            </a:r>
          </a:p>
          <a:p>
            <a:pPr>
              <a:lnSpc>
                <a:spcPct val="120000"/>
              </a:lnSpc>
            </a:pPr>
            <a:r>
              <a:rPr lang="en-US" altLang="zh-CN" sz="2000" dirty="0">
                <a:latin typeface="Arial" panose="020B0604020202020204" pitchFamily="34" charset="0"/>
                <a:cs typeface="Arial" pitchFamily="34" charset="0"/>
              </a:rPr>
              <a:t>─ Gapless by anisotropy</a:t>
            </a:r>
            <a:endParaRPr lang="zh-CN" altLang="en-US" sz="2000"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BFBFC4D2-A925-6D85-9FAD-2BE3884997D8}"/>
              </a:ext>
            </a:extLst>
          </p:cNvPr>
          <p:cNvSpPr txBox="1"/>
          <p:nvPr/>
        </p:nvSpPr>
        <p:spPr>
          <a:xfrm>
            <a:off x="6171132" y="321530"/>
            <a:ext cx="2134668" cy="369332"/>
          </a:xfrm>
          <a:prstGeom prst="rect">
            <a:avLst/>
          </a:prstGeom>
          <a:noFill/>
        </p:spPr>
        <p:txBody>
          <a:bodyPr wrap="square">
            <a:spAutoFit/>
          </a:bodyPr>
          <a:lstStyle/>
          <a:p>
            <a:r>
              <a:rPr lang="zh-CN" altLang="en-US" dirty="0"/>
              <a:t>arXiv:2405.13628</a:t>
            </a:r>
          </a:p>
        </p:txBody>
      </p:sp>
    </p:spTree>
    <p:extLst>
      <p:ext uri="{BB962C8B-B14F-4D97-AF65-F5344CB8AC3E}">
        <p14:creationId xmlns:p14="http://schemas.microsoft.com/office/powerpoint/2010/main" val="120702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B9BF9-89E3-43D4-AE5A-2E67E4C6B383}"/>
            </a:ext>
          </a:extLst>
        </p:cNvPr>
        <p:cNvGrpSpPr/>
        <p:nvPr/>
      </p:nvGrpSpPr>
      <p:grpSpPr>
        <a:xfrm>
          <a:off x="0" y="0"/>
          <a:ext cx="0" cy="0"/>
          <a:chOff x="0" y="0"/>
          <a:chExt cx="0" cy="0"/>
        </a:xfrm>
      </p:grpSpPr>
      <p:sp>
        <p:nvSpPr>
          <p:cNvPr id="12290" name="Rectangle 2">
            <a:extLst>
              <a:ext uri="{FF2B5EF4-FFF2-40B4-BE49-F238E27FC236}">
                <a16:creationId xmlns:a16="http://schemas.microsoft.com/office/drawing/2014/main" id="{817E488C-CDB7-2EE2-A692-415F7D0989A7}"/>
              </a:ext>
            </a:extLst>
          </p:cNvPr>
          <p:cNvSpPr>
            <a:spLocks noGrp="1"/>
          </p:cNvSpPr>
          <p:nvPr>
            <p:ph type="title" idx="4294967295"/>
          </p:nvPr>
        </p:nvSpPr>
        <p:spPr>
          <a:xfrm>
            <a:off x="0" y="86380"/>
            <a:ext cx="9144000" cy="523220"/>
          </a:xfrm>
        </p:spPr>
        <p:txBody>
          <a:bodyPr>
            <a:noAutofit/>
          </a:bodyPr>
          <a:lstStyle/>
          <a:p>
            <a:pPr indent="-342900"/>
            <a:r>
              <a:rPr lang="en-US" altLang="zh-CN" sz="3600" b="1" dirty="0">
                <a:solidFill>
                  <a:srgbClr val="008000"/>
                </a:solidFill>
                <a:latin typeface="+mn-lt"/>
                <a:ea typeface="+mn-ea"/>
                <a:cs typeface="+mn-cs"/>
              </a:rPr>
              <a:t>Thermal conductivity</a:t>
            </a:r>
            <a:endParaRPr lang="en-US" sz="3600" b="1" dirty="0">
              <a:solidFill>
                <a:srgbClr val="008000"/>
              </a:solidFill>
              <a:latin typeface="+mn-lt"/>
              <a:ea typeface="+mn-ea"/>
              <a:cs typeface="+mn-cs"/>
            </a:endParaRPr>
          </a:p>
        </p:txBody>
      </p:sp>
      <p:pic>
        <p:nvPicPr>
          <p:cNvPr id="43" name="Picture 2" descr="5">
            <a:extLst>
              <a:ext uri="{FF2B5EF4-FFF2-40B4-BE49-F238E27FC236}">
                <a16:creationId xmlns:a16="http://schemas.microsoft.com/office/drawing/2014/main" id="{92D36EBF-7ED0-0289-F3AC-7BACE305622C}"/>
              </a:ext>
            </a:extLst>
          </p:cNvPr>
          <p:cNvPicPr>
            <a:picLocks noChangeArrowheads="1"/>
          </p:cNvPicPr>
          <p:nvPr/>
        </p:nvPicPr>
        <p:blipFill>
          <a:blip r:embed="rId3" cstate="print"/>
          <a:srcRect/>
          <a:stretch>
            <a:fillRect/>
          </a:stretch>
        </p:blipFill>
        <p:spPr>
          <a:xfrm>
            <a:off x="36368" y="685800"/>
            <a:ext cx="9144000" cy="73025"/>
          </a:xfrm>
          <a:prstGeom prst="rect">
            <a:avLst/>
          </a:prstGeom>
          <a:ln>
            <a:noFill/>
          </a:ln>
        </p:spPr>
      </p:pic>
      <p:sp>
        <p:nvSpPr>
          <p:cNvPr id="6" name="Rectangle 10">
            <a:extLst>
              <a:ext uri="{FF2B5EF4-FFF2-40B4-BE49-F238E27FC236}">
                <a16:creationId xmlns:a16="http://schemas.microsoft.com/office/drawing/2014/main" id="{0B4565A8-8EBB-F1B5-AE1C-4D67781D2816}"/>
              </a:ext>
            </a:extLst>
          </p:cNvPr>
          <p:cNvSpPr>
            <a:spLocks noChangeArrowheads="1"/>
          </p:cNvSpPr>
          <p:nvPr/>
        </p:nvSpPr>
        <p:spPr bwMode="auto">
          <a:xfrm>
            <a:off x="152400" y="858381"/>
            <a:ext cx="8686800" cy="576064"/>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Char char="l"/>
            </a:pPr>
            <a:r>
              <a:rPr lang="en-US" altLang="zh-CN" sz="2800" dirty="0">
                <a:cs typeface="Arial" pitchFamily="34" charset="0"/>
              </a:rPr>
              <a:t>Thermal conductivity along the </a:t>
            </a:r>
            <a:r>
              <a:rPr lang="en-US" altLang="zh-CN" sz="2800" i="1" dirty="0">
                <a:cs typeface="Arial" pitchFamily="34" charset="0"/>
              </a:rPr>
              <a:t>a</a:t>
            </a:r>
            <a:r>
              <a:rPr lang="en-US" altLang="zh-CN" sz="2800" dirty="0">
                <a:cs typeface="Arial" pitchFamily="34" charset="0"/>
              </a:rPr>
              <a:t> or </a:t>
            </a:r>
            <a:r>
              <a:rPr lang="en-US" altLang="zh-CN" sz="2800" i="1" dirty="0">
                <a:cs typeface="Arial" pitchFamily="34" charset="0"/>
              </a:rPr>
              <a:t>c</a:t>
            </a:r>
            <a:r>
              <a:rPr lang="en-US" altLang="zh-CN" sz="2800" dirty="0">
                <a:cs typeface="Arial" pitchFamily="34" charset="0"/>
              </a:rPr>
              <a:t> axis</a:t>
            </a:r>
            <a:endParaRPr lang="en-US" altLang="zh-CN" sz="2800" baseline="-25000" dirty="0">
              <a:cs typeface="Arial" pitchFamily="34" charset="0"/>
            </a:endParaRPr>
          </a:p>
        </p:txBody>
      </p:sp>
      <p:sp>
        <p:nvSpPr>
          <p:cNvPr id="3" name="灯片编号占位符 5">
            <a:extLst>
              <a:ext uri="{FF2B5EF4-FFF2-40B4-BE49-F238E27FC236}">
                <a16:creationId xmlns:a16="http://schemas.microsoft.com/office/drawing/2014/main" id="{BD6D5F9C-ED4F-CD0B-0239-B02D2A37E1E0}"/>
              </a:ext>
            </a:extLst>
          </p:cNvPr>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DCEE03D-B834-4389-BA87-D54FC637303B}" type="slidenum">
              <a:rPr kumimoji="0" lang="en-US"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2" name="图片 1">
            <a:extLst>
              <a:ext uri="{FF2B5EF4-FFF2-40B4-BE49-F238E27FC236}">
                <a16:creationId xmlns:a16="http://schemas.microsoft.com/office/drawing/2014/main" id="{6BDFD79A-39CC-E92A-B342-7E39622F0238}"/>
              </a:ext>
            </a:extLst>
          </p:cNvPr>
          <p:cNvPicPr>
            <a:picLocks noChangeAspect="1"/>
          </p:cNvPicPr>
          <p:nvPr/>
        </p:nvPicPr>
        <p:blipFill rotWithShape="1">
          <a:blip r:embed="rId4">
            <a:extLst>
              <a:ext uri="{28A0092B-C50C-407E-A947-70E740481C1C}">
                <a14:useLocalDpi xmlns:a14="http://schemas.microsoft.com/office/drawing/2010/main" val="0"/>
              </a:ext>
            </a:extLst>
          </a:blip>
          <a:srcRect l="664" t="18287" r="1957" b="49468"/>
          <a:stretch/>
        </p:blipFill>
        <p:spPr bwMode="auto">
          <a:xfrm>
            <a:off x="36368" y="1387332"/>
            <a:ext cx="4304182" cy="2041668"/>
          </a:xfrm>
          <a:prstGeom prst="rect">
            <a:avLst/>
          </a:prstGeom>
          <a:noFill/>
          <a:ln>
            <a:noFill/>
          </a:ln>
          <a:extLst>
            <a:ext uri="{53640926-AAD7-44D8-BBD7-CCE9431645EC}">
              <a14:shadowObscured xmlns:a14="http://schemas.microsoft.com/office/drawing/2010/main"/>
            </a:ext>
          </a:extLst>
        </p:spPr>
      </p:pic>
      <p:pic>
        <p:nvPicPr>
          <p:cNvPr id="7" name="图片 6">
            <a:extLst>
              <a:ext uri="{FF2B5EF4-FFF2-40B4-BE49-F238E27FC236}">
                <a16:creationId xmlns:a16="http://schemas.microsoft.com/office/drawing/2014/main" id="{CEED5183-BA31-796A-7456-354E7E178BA1}"/>
              </a:ext>
            </a:extLst>
          </p:cNvPr>
          <p:cNvPicPr>
            <a:picLocks noChangeAspect="1"/>
          </p:cNvPicPr>
          <p:nvPr/>
        </p:nvPicPr>
        <p:blipFill rotWithShape="1">
          <a:blip r:embed="rId4">
            <a:extLst>
              <a:ext uri="{28A0092B-C50C-407E-A947-70E740481C1C}">
                <a14:useLocalDpi xmlns:a14="http://schemas.microsoft.com/office/drawing/2010/main" val="0"/>
              </a:ext>
            </a:extLst>
          </a:blip>
          <a:srcRect l="664" t="51242" r="1957" b="16512"/>
          <a:stretch/>
        </p:blipFill>
        <p:spPr bwMode="auto">
          <a:xfrm>
            <a:off x="4377764" y="1476504"/>
            <a:ext cx="4304182" cy="2041668"/>
          </a:xfrm>
          <a:prstGeom prst="rect">
            <a:avLst/>
          </a:prstGeom>
          <a:noFill/>
          <a:ln>
            <a:noFill/>
          </a:ln>
          <a:extLst>
            <a:ext uri="{53640926-AAD7-44D8-BBD7-CCE9431645EC}">
              <a14:shadowObscured xmlns:a14="http://schemas.microsoft.com/office/drawing/2010/main"/>
            </a:ext>
          </a:extLst>
        </p:spPr>
      </p:pic>
      <p:graphicFrame>
        <p:nvGraphicFramePr>
          <p:cNvPr id="8" name="表格 7">
            <a:extLst>
              <a:ext uri="{FF2B5EF4-FFF2-40B4-BE49-F238E27FC236}">
                <a16:creationId xmlns:a16="http://schemas.microsoft.com/office/drawing/2014/main" id="{F60D9F24-D892-FC7E-0D44-8B11A4452890}"/>
              </a:ext>
            </a:extLst>
          </p:cNvPr>
          <p:cNvGraphicFramePr>
            <a:graphicFrameLocks noGrp="1"/>
          </p:cNvGraphicFramePr>
          <p:nvPr>
            <p:extLst>
              <p:ext uri="{D42A27DB-BD31-4B8C-83A1-F6EECF244321}">
                <p14:modId xmlns:p14="http://schemas.microsoft.com/office/powerpoint/2010/main" val="1508323157"/>
              </p:ext>
            </p:extLst>
          </p:nvPr>
        </p:nvGraphicFramePr>
        <p:xfrm>
          <a:off x="304800" y="4247563"/>
          <a:ext cx="5473873" cy="2443749"/>
        </p:xfrm>
        <a:graphic>
          <a:graphicData uri="http://schemas.openxmlformats.org/drawingml/2006/table">
            <a:tbl>
              <a:tblPr firstRow="1" firstCol="1" bandRow="1">
                <a:tableStyleId>{5C22544A-7EE6-4342-B048-85BDC9FD1C3A}</a:tableStyleId>
              </a:tblPr>
              <a:tblGrid>
                <a:gridCol w="1961731">
                  <a:extLst>
                    <a:ext uri="{9D8B030D-6E8A-4147-A177-3AD203B41FA5}">
                      <a16:colId xmlns:a16="http://schemas.microsoft.com/office/drawing/2014/main" val="3418569525"/>
                    </a:ext>
                  </a:extLst>
                </a:gridCol>
                <a:gridCol w="1845889">
                  <a:extLst>
                    <a:ext uri="{9D8B030D-6E8A-4147-A177-3AD203B41FA5}">
                      <a16:colId xmlns:a16="http://schemas.microsoft.com/office/drawing/2014/main" val="3706102978"/>
                    </a:ext>
                  </a:extLst>
                </a:gridCol>
                <a:gridCol w="1666253">
                  <a:extLst>
                    <a:ext uri="{9D8B030D-6E8A-4147-A177-3AD203B41FA5}">
                      <a16:colId xmlns:a16="http://schemas.microsoft.com/office/drawing/2014/main" val="2735704343"/>
                    </a:ext>
                  </a:extLst>
                </a:gridCol>
              </a:tblGrid>
              <a:tr h="249072">
                <a:tc>
                  <a:txBody>
                    <a:bodyPr/>
                    <a:lstStyle/>
                    <a:p>
                      <a:pPr algn="ctr">
                        <a:lnSpc>
                          <a:spcPts val="2000"/>
                        </a:lnSpc>
                      </a:pPr>
                      <a:r>
                        <a:rPr lang="en-US" sz="1600" kern="100" dirty="0">
                          <a:effectLst/>
                        </a:rPr>
                        <a:t>Material</a:t>
                      </a:r>
                      <a:endParaRPr lang="zh-CN" sz="16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gn="ctr">
                        <a:lnSpc>
                          <a:spcPts val="2000"/>
                        </a:lnSpc>
                      </a:pPr>
                      <a:r>
                        <a:rPr lang="en-US" sz="1600" kern="100">
                          <a:effectLst/>
                        </a:rPr>
                        <a:t>Structure</a:t>
                      </a:r>
                      <a:endParaRPr lang="zh-CN" sz="16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gn="ctr">
                        <a:lnSpc>
                          <a:spcPts val="2000"/>
                        </a:lnSpc>
                      </a:pPr>
                      <a:r>
                        <a:rPr lang="en-US" sz="1600" kern="100">
                          <a:effectLst/>
                        </a:rPr>
                        <a:t>κ</a:t>
                      </a:r>
                      <a:r>
                        <a:rPr lang="en-US" sz="1600" kern="100" baseline="-25000">
                          <a:effectLst/>
                        </a:rPr>
                        <a:t>0</a:t>
                      </a:r>
                      <a:r>
                        <a:rPr lang="en-US" sz="1600" kern="100">
                          <a:effectLst/>
                        </a:rPr>
                        <a:t>/T (WK</a:t>
                      </a:r>
                      <a:r>
                        <a:rPr lang="en-US" sz="1600" kern="100" baseline="30000">
                          <a:effectLst/>
                        </a:rPr>
                        <a:t>-2</a:t>
                      </a:r>
                      <a:r>
                        <a:rPr lang="en-US" sz="1600" kern="100">
                          <a:effectLst/>
                        </a:rPr>
                        <a:t>m</a:t>
                      </a:r>
                      <a:r>
                        <a:rPr lang="en-US" sz="1600" kern="100" baseline="30000">
                          <a:effectLst/>
                        </a:rPr>
                        <a:t>-1</a:t>
                      </a:r>
                      <a:r>
                        <a:rPr lang="en-US" sz="1600" kern="100">
                          <a:effectLst/>
                        </a:rPr>
                        <a:t>)</a:t>
                      </a:r>
                      <a:endParaRPr lang="zh-CN" sz="16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24795372"/>
                  </a:ext>
                </a:extLst>
              </a:tr>
              <a:tr h="523229">
                <a:tc>
                  <a:txBody>
                    <a:bodyPr/>
                    <a:lstStyle/>
                    <a:p>
                      <a:pPr algn="ctr">
                        <a:lnSpc>
                          <a:spcPts val="2000"/>
                        </a:lnSpc>
                      </a:pPr>
                      <a:r>
                        <a:rPr lang="en-US" sz="1600" kern="100" dirty="0">
                          <a:effectLst/>
                        </a:rPr>
                        <a:t>EtMe</a:t>
                      </a:r>
                      <a:r>
                        <a:rPr lang="en-US" sz="1600" kern="100" baseline="-25000" dirty="0">
                          <a:effectLst/>
                        </a:rPr>
                        <a:t>3</a:t>
                      </a:r>
                      <a:r>
                        <a:rPr lang="en-US" sz="1600" kern="100" dirty="0">
                          <a:effectLst/>
                        </a:rPr>
                        <a:t>Sb[Pd(</a:t>
                      </a:r>
                      <a:r>
                        <a:rPr lang="en-US" sz="1600" kern="100" dirty="0" err="1">
                          <a:effectLst/>
                        </a:rPr>
                        <a:t>dmit</a:t>
                      </a:r>
                      <a:r>
                        <a:rPr lang="en-US" sz="1600" kern="100" dirty="0">
                          <a:effectLst/>
                        </a:rPr>
                        <a:t>)</a:t>
                      </a:r>
                      <a:r>
                        <a:rPr lang="en-US" sz="1600" kern="100" baseline="-25000" dirty="0">
                          <a:effectLst/>
                        </a:rPr>
                        <a:t>2</a:t>
                      </a:r>
                      <a:r>
                        <a:rPr lang="en-US" sz="1600" kern="100" dirty="0">
                          <a:effectLst/>
                        </a:rPr>
                        <a:t>]</a:t>
                      </a:r>
                      <a:r>
                        <a:rPr lang="en-US" sz="1600" kern="100" baseline="-25000" dirty="0">
                          <a:effectLst/>
                        </a:rPr>
                        <a:t>2</a:t>
                      </a:r>
                      <a:endParaRPr lang="zh-CN" sz="16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gn="ctr">
                        <a:lnSpc>
                          <a:spcPts val="2000"/>
                        </a:lnSpc>
                      </a:pPr>
                      <a:r>
                        <a:rPr lang="en-US" sz="1600" kern="100" dirty="0">
                          <a:effectLst/>
                        </a:rPr>
                        <a:t>triangular</a:t>
                      </a:r>
                      <a:endParaRPr lang="zh-CN" sz="16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gn="ctr">
                        <a:lnSpc>
                          <a:spcPts val="2000"/>
                        </a:lnSpc>
                      </a:pPr>
                      <a:r>
                        <a:rPr lang="en-US" sz="1600" kern="100">
                          <a:effectLst/>
                        </a:rPr>
                        <a:t>0.194 </a:t>
                      </a:r>
                      <a:endParaRPr lang="zh-CN" sz="16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31213275"/>
                  </a:ext>
                </a:extLst>
              </a:tr>
              <a:tr h="523229">
                <a:tc>
                  <a:txBody>
                    <a:bodyPr/>
                    <a:lstStyle/>
                    <a:p>
                      <a:pPr algn="ctr">
                        <a:lnSpc>
                          <a:spcPts val="2000"/>
                        </a:lnSpc>
                      </a:pPr>
                      <a:r>
                        <a:rPr lang="en-US" sz="1600" kern="100" dirty="0">
                          <a:effectLst/>
                        </a:rPr>
                        <a:t>1T-TaS</a:t>
                      </a:r>
                      <a:r>
                        <a:rPr lang="en-US" sz="1600" kern="100" baseline="-25000" dirty="0">
                          <a:effectLst/>
                        </a:rPr>
                        <a:t>2</a:t>
                      </a:r>
                      <a:endParaRPr lang="zh-CN" sz="16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gn="ctr">
                        <a:lnSpc>
                          <a:spcPts val="2000"/>
                        </a:lnSpc>
                      </a:pPr>
                      <a:r>
                        <a:rPr lang="en-US" sz="1600" kern="100" dirty="0">
                          <a:effectLst/>
                        </a:rPr>
                        <a:t>triangular</a:t>
                      </a:r>
                      <a:endParaRPr lang="zh-CN" sz="16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gn="ctr">
                        <a:lnSpc>
                          <a:spcPts val="2000"/>
                        </a:lnSpc>
                      </a:pPr>
                      <a:r>
                        <a:rPr lang="en-US" sz="1600" kern="100" dirty="0">
                          <a:effectLst/>
                        </a:rPr>
                        <a:t>0.05</a:t>
                      </a:r>
                      <a:endParaRPr lang="zh-CN" sz="16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545565667"/>
                  </a:ext>
                </a:extLst>
              </a:tr>
              <a:tr h="523229">
                <a:tc>
                  <a:txBody>
                    <a:bodyPr/>
                    <a:lstStyle/>
                    <a:p>
                      <a:pPr algn="ctr">
                        <a:lnSpc>
                          <a:spcPts val="2000"/>
                        </a:lnSpc>
                      </a:pPr>
                      <a:r>
                        <a:rPr lang="en-US" sz="1600" kern="100">
                          <a:effectLst/>
                        </a:rPr>
                        <a:t>PbCuTe</a:t>
                      </a:r>
                      <a:r>
                        <a:rPr lang="en-US" sz="1600" kern="100" baseline="-25000">
                          <a:effectLst/>
                        </a:rPr>
                        <a:t>2</a:t>
                      </a:r>
                      <a:r>
                        <a:rPr lang="en-US" sz="1600" kern="100">
                          <a:effectLst/>
                        </a:rPr>
                        <a:t>O</a:t>
                      </a:r>
                      <a:r>
                        <a:rPr lang="en-US" sz="1600" kern="100" baseline="-25000">
                          <a:effectLst/>
                        </a:rPr>
                        <a:t>6</a:t>
                      </a:r>
                      <a:endParaRPr lang="zh-CN" sz="16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gn="ctr">
                        <a:lnSpc>
                          <a:spcPts val="2000"/>
                        </a:lnSpc>
                      </a:pPr>
                      <a:r>
                        <a:rPr lang="en-US" sz="1600" kern="100">
                          <a:effectLst/>
                        </a:rPr>
                        <a:t>hyperhyperkagome</a:t>
                      </a:r>
                      <a:endParaRPr lang="zh-CN" sz="16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gn="ctr">
                        <a:lnSpc>
                          <a:spcPts val="2000"/>
                        </a:lnSpc>
                      </a:pPr>
                      <a:r>
                        <a:rPr lang="en-US" sz="1600" kern="100" dirty="0">
                          <a:effectLst/>
                        </a:rPr>
                        <a:t>0.0075</a:t>
                      </a:r>
                      <a:endParaRPr lang="zh-CN" sz="16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954603917"/>
                  </a:ext>
                </a:extLst>
              </a:tr>
              <a:tr h="375918">
                <a:tc>
                  <a:txBody>
                    <a:bodyPr/>
                    <a:lstStyle/>
                    <a:p>
                      <a:pPr algn="ctr">
                        <a:lnSpc>
                          <a:spcPts val="2000"/>
                        </a:lnSpc>
                      </a:pPr>
                      <a:r>
                        <a:rPr lang="en-US" sz="1600" kern="100" dirty="0">
                          <a:effectLst/>
                        </a:rPr>
                        <a:t>YbMgGaO</a:t>
                      </a:r>
                      <a:r>
                        <a:rPr lang="en-US" sz="1600" kern="100" baseline="-25000" dirty="0">
                          <a:effectLst/>
                        </a:rPr>
                        <a:t>4</a:t>
                      </a:r>
                      <a:endParaRPr lang="zh-CN" sz="16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gn="ctr">
                        <a:lnSpc>
                          <a:spcPts val="2000"/>
                        </a:lnSpc>
                      </a:pPr>
                      <a:r>
                        <a:rPr lang="en-US" sz="1600" kern="100">
                          <a:effectLst/>
                        </a:rPr>
                        <a:t>triangular</a:t>
                      </a:r>
                      <a:endParaRPr lang="zh-CN" sz="16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gn="ctr">
                        <a:lnSpc>
                          <a:spcPts val="2000"/>
                        </a:lnSpc>
                      </a:pPr>
                      <a:r>
                        <a:rPr lang="en-US" sz="1600" kern="100" dirty="0">
                          <a:effectLst/>
                        </a:rPr>
                        <a:t>0.0058</a:t>
                      </a:r>
                      <a:endParaRPr lang="zh-CN" sz="16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29891734"/>
                  </a:ext>
                </a:extLst>
              </a:tr>
              <a:tr h="249072">
                <a:tc>
                  <a:txBody>
                    <a:bodyPr/>
                    <a:lstStyle/>
                    <a:p>
                      <a:pPr algn="ctr">
                        <a:lnSpc>
                          <a:spcPts val="2000"/>
                        </a:lnSpc>
                      </a:pPr>
                      <a:r>
                        <a:rPr lang="en-US" sz="1600" kern="100">
                          <a:effectLst/>
                        </a:rPr>
                        <a:t>Na</a:t>
                      </a:r>
                      <a:r>
                        <a:rPr lang="en-US" sz="1600" kern="100" baseline="-25000">
                          <a:effectLst/>
                        </a:rPr>
                        <a:t>2</a:t>
                      </a:r>
                      <a:r>
                        <a:rPr lang="en-US" sz="1600" kern="100">
                          <a:effectLst/>
                        </a:rPr>
                        <a:t>BaCo(PO</a:t>
                      </a:r>
                      <a:r>
                        <a:rPr lang="en-US" sz="1600" kern="100" baseline="-25000">
                          <a:effectLst/>
                        </a:rPr>
                        <a:t>4</a:t>
                      </a:r>
                      <a:r>
                        <a:rPr lang="en-US" sz="1600" kern="100">
                          <a:effectLst/>
                        </a:rPr>
                        <a:t>)</a:t>
                      </a:r>
                      <a:r>
                        <a:rPr lang="en-US" sz="1600" kern="100" baseline="-25000">
                          <a:effectLst/>
                        </a:rPr>
                        <a:t>2</a:t>
                      </a:r>
                      <a:endParaRPr lang="zh-CN" sz="16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gn="ctr">
                        <a:lnSpc>
                          <a:spcPts val="2000"/>
                        </a:lnSpc>
                      </a:pPr>
                      <a:r>
                        <a:rPr lang="en-US" sz="1600" kern="100">
                          <a:effectLst/>
                        </a:rPr>
                        <a:t>triangular</a:t>
                      </a:r>
                      <a:endParaRPr lang="zh-CN" sz="16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gn="ctr">
                        <a:lnSpc>
                          <a:spcPts val="2000"/>
                        </a:lnSpc>
                      </a:pPr>
                      <a:r>
                        <a:rPr lang="en-US" sz="1600" kern="100" dirty="0">
                          <a:effectLst/>
                        </a:rPr>
                        <a:t>0.0062</a:t>
                      </a:r>
                      <a:endParaRPr lang="zh-CN" sz="16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465995502"/>
                  </a:ext>
                </a:extLst>
              </a:tr>
            </a:tbl>
          </a:graphicData>
        </a:graphic>
      </p:graphicFrame>
      <p:sp>
        <p:nvSpPr>
          <p:cNvPr id="9" name="文本框 8">
            <a:extLst>
              <a:ext uri="{FF2B5EF4-FFF2-40B4-BE49-F238E27FC236}">
                <a16:creationId xmlns:a16="http://schemas.microsoft.com/office/drawing/2014/main" id="{EE31761F-6979-3699-C707-580F96D9D240}"/>
              </a:ext>
            </a:extLst>
          </p:cNvPr>
          <p:cNvSpPr txBox="1"/>
          <p:nvPr/>
        </p:nvSpPr>
        <p:spPr>
          <a:xfrm>
            <a:off x="6019800" y="4357617"/>
            <a:ext cx="2971800" cy="2388603"/>
          </a:xfrm>
          <a:prstGeom prst="rect">
            <a:avLst/>
          </a:prstGeom>
          <a:solidFill>
            <a:schemeClr val="bg1"/>
          </a:solidFill>
        </p:spPr>
        <p:txBody>
          <a:bodyPr wrap="square">
            <a:spAutoFit/>
          </a:bodyPr>
          <a:lstStyle/>
          <a:p>
            <a:pPr>
              <a:lnSpc>
                <a:spcPct val="120000"/>
              </a:lnSpc>
            </a:pPr>
            <a:r>
              <a:rPr lang="en-US" altLang="zh-CN" dirty="0">
                <a:latin typeface="Arial" panose="020B0604020202020204" pitchFamily="34" charset="0"/>
                <a:cs typeface="Arial" pitchFamily="34" charset="0"/>
              </a:rPr>
              <a:t>─ </a:t>
            </a:r>
            <a:r>
              <a:rPr lang="el-GR" altLang="zh-CN" i="1" dirty="0">
                <a:latin typeface="Arial" panose="020B0604020202020204" pitchFamily="34" charset="0"/>
                <a:cs typeface="Arial" pitchFamily="34" charset="0"/>
              </a:rPr>
              <a:t>κ</a:t>
            </a:r>
            <a:r>
              <a:rPr lang="en-US" altLang="zh-CN" i="1" baseline="-25000" dirty="0">
                <a:latin typeface="Arial" panose="020B0604020202020204" pitchFamily="34" charset="0"/>
                <a:cs typeface="Arial" pitchFamily="34" charset="0"/>
              </a:rPr>
              <a:t>0</a:t>
            </a:r>
            <a:r>
              <a:rPr lang="en-US" altLang="zh-CN" i="1" dirty="0">
                <a:latin typeface="Arial" panose="020B0604020202020204" pitchFamily="34" charset="0"/>
                <a:cs typeface="Arial" pitchFamily="34" charset="0"/>
              </a:rPr>
              <a:t>/T</a:t>
            </a:r>
            <a:r>
              <a:rPr lang="en-US" altLang="zh-CN" dirty="0">
                <a:latin typeface="Arial" panose="020B0604020202020204" pitchFamily="34" charset="0"/>
                <a:cs typeface="Arial" pitchFamily="34" charset="0"/>
              </a:rPr>
              <a:t> are the largest among the studied magnetic oxide QSLs</a:t>
            </a:r>
          </a:p>
          <a:p>
            <a:pPr>
              <a:lnSpc>
                <a:spcPct val="120000"/>
              </a:lnSpc>
            </a:pPr>
            <a:r>
              <a:rPr lang="en-US" altLang="zh-CN" dirty="0">
                <a:latin typeface="Arial" panose="020B0604020202020204" pitchFamily="34" charset="0"/>
                <a:cs typeface="Arial" pitchFamily="34" charset="0"/>
              </a:rPr>
              <a:t>─ the T linear behavior of κ persists down to the lowest temperature measured as 70 </a:t>
            </a:r>
            <a:r>
              <a:rPr lang="en-US" altLang="zh-CN" dirty="0" err="1">
                <a:latin typeface="Arial" panose="020B0604020202020204" pitchFamily="34" charset="0"/>
                <a:cs typeface="Arial" pitchFamily="34" charset="0"/>
              </a:rPr>
              <a:t>mK.</a:t>
            </a:r>
            <a:endParaRPr lang="zh-CN" altLang="en-US" dirty="0">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5F9D5821-1D5E-7707-D7E8-04CEC504FE19}"/>
              </a:ext>
            </a:extLst>
          </p:cNvPr>
          <p:cNvSpPr txBox="1"/>
          <p:nvPr/>
        </p:nvSpPr>
        <p:spPr>
          <a:xfrm>
            <a:off x="5284460" y="2343518"/>
            <a:ext cx="2971800" cy="369332"/>
          </a:xfrm>
          <a:prstGeom prst="rect">
            <a:avLst/>
          </a:prstGeom>
          <a:solidFill>
            <a:schemeClr val="bg1"/>
          </a:solidFill>
        </p:spPr>
        <p:txBody>
          <a:bodyPr wrap="square">
            <a:spAutoFit/>
          </a:bodyPr>
          <a:lstStyle/>
          <a:p>
            <a:r>
              <a:rPr lang="el-GR" altLang="zh-CN" i="1" dirty="0">
                <a:latin typeface="Arial" panose="020B0604020202020204" pitchFamily="34" charset="0"/>
                <a:cs typeface="Arial" pitchFamily="34" charset="0"/>
              </a:rPr>
              <a:t>κ</a:t>
            </a:r>
            <a:r>
              <a:rPr lang="en-US" altLang="zh-CN" i="1" baseline="-25000" dirty="0">
                <a:latin typeface="Arial" panose="020B0604020202020204" pitchFamily="34" charset="0"/>
                <a:cs typeface="Arial" pitchFamily="34" charset="0"/>
              </a:rPr>
              <a:t>0</a:t>
            </a:r>
            <a:r>
              <a:rPr lang="en-US" altLang="zh-CN" i="1" dirty="0">
                <a:latin typeface="Arial" panose="020B0604020202020204" pitchFamily="34" charset="0"/>
                <a:cs typeface="Arial" pitchFamily="34" charset="0"/>
              </a:rPr>
              <a:t>/T</a:t>
            </a:r>
            <a:r>
              <a:rPr lang="en-US" altLang="zh-CN" dirty="0">
                <a:latin typeface="Arial" panose="020B0604020202020204" pitchFamily="34" charset="0"/>
                <a:cs typeface="Arial" pitchFamily="34" charset="0"/>
              </a:rPr>
              <a:t> (0.0105 and 0.0095) </a:t>
            </a:r>
            <a:endParaRPr lang="zh-CN" altLang="en-US" dirty="0"/>
          </a:p>
        </p:txBody>
      </p:sp>
      <p:sp>
        <p:nvSpPr>
          <p:cNvPr id="11" name="文本框 10">
            <a:extLst>
              <a:ext uri="{FF2B5EF4-FFF2-40B4-BE49-F238E27FC236}">
                <a16:creationId xmlns:a16="http://schemas.microsoft.com/office/drawing/2014/main" id="{CF4D636D-5857-8646-1ABB-83BE4CB56614}"/>
              </a:ext>
            </a:extLst>
          </p:cNvPr>
          <p:cNvSpPr txBox="1"/>
          <p:nvPr/>
        </p:nvSpPr>
        <p:spPr>
          <a:xfrm>
            <a:off x="1758863" y="3404338"/>
            <a:ext cx="6089737" cy="784830"/>
          </a:xfrm>
          <a:prstGeom prst="rect">
            <a:avLst/>
          </a:prstGeom>
          <a:noFill/>
        </p:spPr>
        <p:txBody>
          <a:bodyPr wrap="square">
            <a:spAutoFit/>
          </a:bodyPr>
          <a:lstStyle/>
          <a:p>
            <a:pPr algn="ctr"/>
            <a:r>
              <a:rPr lang="zh-CN" altLang="zh-CN" sz="2500" b="1" dirty="0">
                <a:solidFill>
                  <a:srgbClr val="000000"/>
                </a:solidFill>
                <a:effectLst/>
                <a:ea typeface="Times New Roman" panose="02020603050405020304" pitchFamily="18" charset="0"/>
              </a:rPr>
              <a:t> </a:t>
            </a:r>
            <a:r>
              <a:rPr lang="en-US" altLang="zh-CN" sz="2500" b="1" i="1" dirty="0">
                <a:solidFill>
                  <a:srgbClr val="000000"/>
                </a:solidFill>
                <a:effectLst/>
                <a:latin typeface="Times New Roman" panose="02020603050405020304" pitchFamily="18" charset="0"/>
                <a:ea typeface="Helvetica" panose="020B0604020202020204" pitchFamily="34" charset="0"/>
              </a:rPr>
              <a:t>κ</a:t>
            </a:r>
            <a:r>
              <a:rPr lang="en-US" altLang="zh-CN" sz="2500" b="1" dirty="0">
                <a:solidFill>
                  <a:srgbClr val="000000"/>
                </a:solidFill>
                <a:effectLst/>
                <a:latin typeface="Times New Roman" panose="02020603050405020304" pitchFamily="18" charset="0"/>
                <a:ea typeface="等线" panose="02010600030101010101" pitchFamily="2" charset="-122"/>
              </a:rPr>
              <a:t>/</a:t>
            </a:r>
            <a:r>
              <a:rPr lang="en-US" altLang="zh-CN" sz="2500" b="1" i="1" dirty="0">
                <a:solidFill>
                  <a:srgbClr val="000000"/>
                </a:solidFill>
                <a:effectLst/>
                <a:latin typeface="Times New Roman" panose="02020603050405020304" pitchFamily="18" charset="0"/>
                <a:ea typeface="等线" panose="02010600030101010101" pitchFamily="2" charset="-122"/>
              </a:rPr>
              <a:t>T</a:t>
            </a:r>
            <a:r>
              <a:rPr lang="en-US" altLang="zh-CN" sz="2500" b="1" dirty="0">
                <a:solidFill>
                  <a:srgbClr val="000000"/>
                </a:solidFill>
                <a:effectLst/>
                <a:latin typeface="Times New Roman" panose="02020603050405020304" pitchFamily="18" charset="0"/>
                <a:ea typeface="等线" panose="02010600030101010101" pitchFamily="2" charset="-122"/>
              </a:rPr>
              <a:t> = </a:t>
            </a:r>
            <a:r>
              <a:rPr lang="en-US" altLang="zh-CN" sz="2500" b="1" i="1" dirty="0">
                <a:solidFill>
                  <a:srgbClr val="000000"/>
                </a:solidFill>
                <a:effectLst/>
                <a:latin typeface="Times New Roman" panose="02020603050405020304" pitchFamily="18" charset="0"/>
                <a:ea typeface="Helvetica" panose="020B0604020202020204" pitchFamily="34" charset="0"/>
              </a:rPr>
              <a:t>a</a:t>
            </a:r>
            <a:r>
              <a:rPr lang="en-US" altLang="zh-CN" sz="2500" b="1" dirty="0">
                <a:solidFill>
                  <a:srgbClr val="000000"/>
                </a:solidFill>
                <a:effectLst/>
                <a:latin typeface="Times New Roman" panose="02020603050405020304" pitchFamily="18" charset="0"/>
                <a:ea typeface="等线" panose="02010600030101010101" pitchFamily="2" charset="-122"/>
              </a:rPr>
              <a:t> + </a:t>
            </a:r>
            <a:r>
              <a:rPr lang="en-US" altLang="zh-CN" sz="2500" b="1" i="1" dirty="0" err="1">
                <a:solidFill>
                  <a:srgbClr val="000000"/>
                </a:solidFill>
                <a:effectLst/>
                <a:latin typeface="Times New Roman" panose="02020603050405020304" pitchFamily="18" charset="0"/>
                <a:ea typeface="等线" panose="02010600030101010101" pitchFamily="2" charset="-122"/>
              </a:rPr>
              <a:t>bT</a:t>
            </a:r>
            <a:r>
              <a:rPr lang="en-US" altLang="zh-CN" sz="2500" b="1" dirty="0">
                <a:solidFill>
                  <a:srgbClr val="000000"/>
                </a:solidFill>
                <a:effectLst/>
                <a:latin typeface="Times New Roman" panose="02020603050405020304" pitchFamily="18" charset="0"/>
                <a:ea typeface="等线" panose="02010600030101010101" pitchFamily="2" charset="-122"/>
              </a:rPr>
              <a:t>,   </a:t>
            </a:r>
          </a:p>
          <a:p>
            <a:pPr algn="ctr"/>
            <a:r>
              <a:rPr lang="en-US" altLang="zh-CN" sz="2000" i="1" dirty="0">
                <a:solidFill>
                  <a:srgbClr val="000000"/>
                </a:solidFill>
                <a:effectLst/>
                <a:latin typeface="Times New Roman" panose="02020603050405020304" pitchFamily="18" charset="0"/>
                <a:ea typeface="等线" panose="02010600030101010101" pitchFamily="2" charset="-122"/>
              </a:rPr>
              <a:t>a</a:t>
            </a:r>
            <a:r>
              <a:rPr lang="en-US" altLang="zh-CN" sz="2000" dirty="0">
                <a:solidFill>
                  <a:srgbClr val="000000"/>
                </a:solidFill>
                <a:effectLst/>
                <a:latin typeface="Times New Roman" panose="02020603050405020304" pitchFamily="18" charset="0"/>
                <a:ea typeface="等线" panose="02010600030101010101" pitchFamily="2" charset="-122"/>
              </a:rPr>
              <a:t>: </a:t>
            </a:r>
            <a:r>
              <a:rPr lang="en-US" altLang="zh-CN" sz="2000" dirty="0" err="1">
                <a:solidFill>
                  <a:srgbClr val="000000"/>
                </a:solidFill>
                <a:effectLst/>
                <a:latin typeface="Times New Roman" panose="02020603050405020304" pitchFamily="18" charset="0"/>
                <a:ea typeface="等线" panose="02010600030101010101" pitchFamily="2" charset="-122"/>
              </a:rPr>
              <a:t>spinon</a:t>
            </a:r>
            <a:r>
              <a:rPr lang="en-US" altLang="zh-CN" sz="2000" dirty="0">
                <a:solidFill>
                  <a:srgbClr val="000000"/>
                </a:solidFill>
                <a:effectLst/>
                <a:latin typeface="Times New Roman" panose="02020603050405020304" pitchFamily="18" charset="0"/>
                <a:ea typeface="等线" panose="02010600030101010101" pitchFamily="2" charset="-122"/>
              </a:rPr>
              <a:t> excitations, </a:t>
            </a:r>
            <a:r>
              <a:rPr lang="en-US" altLang="zh-CN" sz="2000" i="1" dirty="0" err="1">
                <a:solidFill>
                  <a:srgbClr val="000000"/>
                </a:solidFill>
                <a:effectLst/>
                <a:latin typeface="Times New Roman" panose="02020603050405020304" pitchFamily="18" charset="0"/>
                <a:ea typeface="等线" panose="02010600030101010101" pitchFamily="2" charset="-122"/>
              </a:rPr>
              <a:t>bT</a:t>
            </a:r>
            <a:r>
              <a:rPr lang="en-US" altLang="zh-CN" sz="2000" dirty="0">
                <a:solidFill>
                  <a:srgbClr val="000000"/>
                </a:solidFill>
                <a:effectLst/>
                <a:latin typeface="Times New Roman" panose="02020603050405020304" pitchFamily="18" charset="0"/>
                <a:ea typeface="等线" panose="02010600030101010101" pitchFamily="2" charset="-122"/>
              </a:rPr>
              <a:t>: </a:t>
            </a:r>
            <a:r>
              <a:rPr lang="en-US" altLang="zh-CN" sz="2000" dirty="0" err="1">
                <a:solidFill>
                  <a:srgbClr val="000000"/>
                </a:solidFill>
                <a:effectLst/>
                <a:latin typeface="Times New Roman" panose="02020603050405020304" pitchFamily="18" charset="0"/>
                <a:ea typeface="等线" panose="02010600030101010101" pitchFamily="2" charset="-122"/>
              </a:rPr>
              <a:t>spinons</a:t>
            </a:r>
            <a:r>
              <a:rPr lang="en-US" altLang="zh-CN" sz="2000" dirty="0">
                <a:solidFill>
                  <a:srgbClr val="000000"/>
                </a:solidFill>
                <a:effectLst/>
                <a:latin typeface="Times New Roman" panose="02020603050405020304" pitchFamily="18" charset="0"/>
                <a:ea typeface="等线" panose="02010600030101010101" pitchFamily="2" charset="-122"/>
              </a:rPr>
              <a:t> and acoustic phonons.</a:t>
            </a:r>
            <a:endParaRPr lang="zh-CN" altLang="en-US" sz="2000" dirty="0"/>
          </a:p>
        </p:txBody>
      </p:sp>
    </p:spTree>
    <p:extLst>
      <p:ext uri="{BB962C8B-B14F-4D97-AF65-F5344CB8AC3E}">
        <p14:creationId xmlns:p14="http://schemas.microsoft.com/office/powerpoint/2010/main" val="292092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4F8A9-9074-61EC-E07F-B9F9008481AD}"/>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609B0E36-15F6-49D8-920F-230D49B6C2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9569"/>
          <a:stretch/>
        </p:blipFill>
        <p:spPr bwMode="auto">
          <a:xfrm>
            <a:off x="417299" y="1143000"/>
            <a:ext cx="3881278" cy="3357314"/>
          </a:xfrm>
          <a:prstGeom prst="rect">
            <a:avLst/>
          </a:prstGeom>
          <a:ln>
            <a:noFill/>
          </a:ln>
          <a:extLst>
            <a:ext uri="{53640926-AAD7-44D8-BBD7-CCE9431645EC}">
              <a14:shadowObscured xmlns:a14="http://schemas.microsoft.com/office/drawing/2010/main"/>
            </a:ext>
          </a:extLst>
        </p:spPr>
      </p:pic>
      <p:sp>
        <p:nvSpPr>
          <p:cNvPr id="12290" name="Rectangle 2">
            <a:extLst>
              <a:ext uri="{FF2B5EF4-FFF2-40B4-BE49-F238E27FC236}">
                <a16:creationId xmlns:a16="http://schemas.microsoft.com/office/drawing/2014/main" id="{E8C3D60C-0513-CA53-E3AB-3EF8EF4B1CC1}"/>
              </a:ext>
            </a:extLst>
          </p:cNvPr>
          <p:cNvSpPr>
            <a:spLocks noGrp="1"/>
          </p:cNvSpPr>
          <p:nvPr>
            <p:ph type="title" idx="4294967295"/>
          </p:nvPr>
        </p:nvSpPr>
        <p:spPr>
          <a:xfrm>
            <a:off x="0" y="86380"/>
            <a:ext cx="9144000" cy="523220"/>
          </a:xfrm>
        </p:spPr>
        <p:txBody>
          <a:bodyPr>
            <a:noAutofit/>
          </a:bodyPr>
          <a:lstStyle/>
          <a:p>
            <a:pPr indent="-342900"/>
            <a:r>
              <a:rPr lang="en-US" altLang="zh-CN" sz="3600" b="1" dirty="0">
                <a:solidFill>
                  <a:srgbClr val="008000"/>
                </a:solidFill>
                <a:latin typeface="+mn-lt"/>
                <a:ea typeface="+mn-ea"/>
                <a:cs typeface="+mn-cs"/>
              </a:rPr>
              <a:t>Magnetization</a:t>
            </a:r>
            <a:endParaRPr lang="en-US" sz="3600" b="1" dirty="0">
              <a:solidFill>
                <a:srgbClr val="008000"/>
              </a:solidFill>
              <a:latin typeface="+mn-lt"/>
              <a:ea typeface="+mn-ea"/>
              <a:cs typeface="+mn-cs"/>
            </a:endParaRPr>
          </a:p>
        </p:txBody>
      </p:sp>
      <p:pic>
        <p:nvPicPr>
          <p:cNvPr id="43" name="Picture 2" descr="5">
            <a:extLst>
              <a:ext uri="{FF2B5EF4-FFF2-40B4-BE49-F238E27FC236}">
                <a16:creationId xmlns:a16="http://schemas.microsoft.com/office/drawing/2014/main" id="{0AF77A69-0C05-40F9-ADF2-A1E09098DAE9}"/>
              </a:ext>
            </a:extLst>
          </p:cNvPr>
          <p:cNvPicPr>
            <a:picLocks noChangeArrowheads="1"/>
          </p:cNvPicPr>
          <p:nvPr/>
        </p:nvPicPr>
        <p:blipFill>
          <a:blip r:embed="rId4" cstate="print"/>
          <a:srcRect/>
          <a:stretch>
            <a:fillRect/>
          </a:stretch>
        </p:blipFill>
        <p:spPr>
          <a:xfrm>
            <a:off x="36368" y="685800"/>
            <a:ext cx="9144000" cy="73025"/>
          </a:xfrm>
          <a:prstGeom prst="rect">
            <a:avLst/>
          </a:prstGeom>
          <a:ln>
            <a:noFill/>
          </a:ln>
        </p:spPr>
      </p:pic>
      <p:sp>
        <p:nvSpPr>
          <p:cNvPr id="3" name="灯片编号占位符 5">
            <a:extLst>
              <a:ext uri="{FF2B5EF4-FFF2-40B4-BE49-F238E27FC236}">
                <a16:creationId xmlns:a16="http://schemas.microsoft.com/office/drawing/2014/main" id="{E682ADD2-D5F3-66D9-2358-EB0ED83AB9C2}"/>
              </a:ext>
            </a:extLst>
          </p:cNvPr>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DCEE03D-B834-4389-BA87-D54FC637303B}" type="slidenum">
              <a:rPr kumimoji="0" lang="en-US"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文本框 8">
            <a:extLst>
              <a:ext uri="{FF2B5EF4-FFF2-40B4-BE49-F238E27FC236}">
                <a16:creationId xmlns:a16="http://schemas.microsoft.com/office/drawing/2014/main" id="{FCF1D2C5-4E4E-747E-5D2A-EA9657F8F009}"/>
              </a:ext>
            </a:extLst>
          </p:cNvPr>
          <p:cNvSpPr txBox="1"/>
          <p:nvPr/>
        </p:nvSpPr>
        <p:spPr>
          <a:xfrm>
            <a:off x="317634" y="4733753"/>
            <a:ext cx="4403912" cy="1895647"/>
          </a:xfrm>
          <a:prstGeom prst="rect">
            <a:avLst/>
          </a:prstGeom>
          <a:solidFill>
            <a:schemeClr val="bg1"/>
          </a:solidFill>
        </p:spPr>
        <p:txBody>
          <a:bodyPr wrap="square">
            <a:spAutoFit/>
          </a:bodyPr>
          <a:lstStyle/>
          <a:p>
            <a:r>
              <a:rPr lang="en-US" altLang="zh-CN" sz="2000" dirty="0">
                <a:latin typeface="Arial" panose="020B0604020202020204" pitchFamily="34" charset="0"/>
                <a:cs typeface="Arial" pitchFamily="34" charset="0"/>
              </a:rPr>
              <a:t>B//a</a:t>
            </a:r>
          </a:p>
          <a:p>
            <a:r>
              <a:rPr lang="en-US" altLang="zh-CN" dirty="0">
                <a:latin typeface="Arial" panose="020B0604020202020204" pitchFamily="34" charset="0"/>
                <a:cs typeface="Arial" pitchFamily="34" charset="0"/>
              </a:rPr>
              <a:t>─ </a:t>
            </a:r>
            <a:r>
              <a:rPr lang="en-US" altLang="zh-CN" i="1" dirty="0">
                <a:latin typeface="Arial" panose="020B0604020202020204" pitchFamily="34" charset="0"/>
                <a:cs typeface="Arial" panose="020B0604020202020204" pitchFamily="34" charset="0"/>
                <a:sym typeface="Symbol" panose="05050102010706020507" pitchFamily="18" charset="2"/>
              </a:rPr>
              <a:t></a:t>
            </a:r>
            <a:r>
              <a:rPr lang="en-US" altLang="zh-CN" baseline="-25000" dirty="0">
                <a:latin typeface="Arial" panose="020B0604020202020204" pitchFamily="34" charset="0"/>
                <a:cs typeface="Arial" panose="020B0604020202020204" pitchFamily="34" charset="0"/>
              </a:rPr>
              <a:t>CW</a:t>
            </a:r>
            <a:r>
              <a:rPr lang="en-US" altLang="zh-CN" dirty="0">
                <a:latin typeface="Arial" panose="020B0604020202020204" pitchFamily="34" charset="0"/>
                <a:cs typeface="Arial" panose="020B0604020202020204" pitchFamily="34" charset="0"/>
              </a:rPr>
              <a:t> = - 35.83(7) K, </a:t>
            </a:r>
            <a:r>
              <a:rPr lang="en-US" altLang="zh-CN" i="1" dirty="0">
                <a:latin typeface="Arial" panose="020B0604020202020204" pitchFamily="34" charset="0"/>
                <a:cs typeface="Arial" panose="020B0604020202020204" pitchFamily="34" charset="0"/>
                <a:sym typeface="Symbol" panose="05050102010706020507" pitchFamily="18" charset="2"/>
              </a:rPr>
              <a:t></a:t>
            </a:r>
            <a:r>
              <a:rPr lang="en-US" altLang="zh-CN" baseline="-25000" dirty="0">
                <a:latin typeface="Arial" panose="020B0604020202020204" pitchFamily="34" charset="0"/>
                <a:cs typeface="Arial" panose="020B0604020202020204" pitchFamily="34" charset="0"/>
              </a:rPr>
              <a:t>eff</a:t>
            </a:r>
            <a:r>
              <a:rPr lang="en-US" altLang="zh-CN" dirty="0">
                <a:latin typeface="Arial" panose="020B0604020202020204" pitchFamily="34" charset="0"/>
                <a:cs typeface="Arial" panose="020B0604020202020204" pitchFamily="34" charset="0"/>
              </a:rPr>
              <a:t> = 3.67(1) </a:t>
            </a:r>
            <a:r>
              <a:rPr lang="en-US" altLang="zh-CN" i="1" dirty="0">
                <a:latin typeface="Arial" panose="020B0604020202020204" pitchFamily="34" charset="0"/>
                <a:cs typeface="Arial" panose="020B0604020202020204" pitchFamily="34" charset="0"/>
                <a:sym typeface="Symbol" panose="05050102010706020507" pitchFamily="18" charset="2"/>
              </a:rPr>
              <a:t></a:t>
            </a:r>
            <a:r>
              <a:rPr lang="en-US" altLang="zh-CN" baseline="-25000" dirty="0">
                <a:latin typeface="Arial" panose="020B0604020202020204" pitchFamily="34" charset="0"/>
                <a:cs typeface="Arial" panose="020B0604020202020204" pitchFamily="34" charset="0"/>
              </a:rPr>
              <a:t>B</a:t>
            </a:r>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 </a:t>
            </a:r>
            <a:r>
              <a:rPr lang="en-US" altLang="zh-CN" i="1" dirty="0">
                <a:latin typeface="Arial" panose="020B0604020202020204" pitchFamily="34" charset="0"/>
                <a:cs typeface="Arial" panose="020B0604020202020204" pitchFamily="34" charset="0"/>
                <a:sym typeface="Symbol" panose="05050102010706020507" pitchFamily="18" charset="2"/>
              </a:rPr>
              <a:t></a:t>
            </a:r>
            <a:r>
              <a:rPr lang="en-US" altLang="zh-CN" baseline="-25000" dirty="0">
                <a:latin typeface="Arial" panose="020B0604020202020204" pitchFamily="34" charset="0"/>
                <a:cs typeface="Arial" panose="020B0604020202020204" pitchFamily="34" charset="0"/>
              </a:rPr>
              <a:t>CW</a:t>
            </a:r>
            <a:r>
              <a:rPr lang="en-US" altLang="zh-CN" dirty="0">
                <a:latin typeface="Arial" panose="020B0604020202020204" pitchFamily="34" charset="0"/>
                <a:cs typeface="Arial" panose="020B0604020202020204" pitchFamily="34" charset="0"/>
              </a:rPr>
              <a:t> = - 21.34(1) K, </a:t>
            </a:r>
            <a:r>
              <a:rPr lang="en-US" altLang="zh-CN" i="1" dirty="0">
                <a:latin typeface="Arial" panose="020B0604020202020204" pitchFamily="34" charset="0"/>
                <a:cs typeface="Arial" panose="020B0604020202020204" pitchFamily="34" charset="0"/>
                <a:sym typeface="Symbol" panose="05050102010706020507" pitchFamily="18" charset="2"/>
              </a:rPr>
              <a:t></a:t>
            </a:r>
            <a:r>
              <a:rPr lang="en-US" altLang="zh-CN" baseline="-25000" dirty="0">
                <a:latin typeface="Arial" panose="020B0604020202020204" pitchFamily="34" charset="0"/>
                <a:cs typeface="Arial" panose="020B0604020202020204" pitchFamily="34" charset="0"/>
              </a:rPr>
              <a:t>eff</a:t>
            </a:r>
            <a:r>
              <a:rPr lang="en-US" altLang="zh-CN" dirty="0">
                <a:latin typeface="Arial" panose="020B0604020202020204" pitchFamily="34" charset="0"/>
                <a:cs typeface="Arial" panose="020B0604020202020204" pitchFamily="34" charset="0"/>
              </a:rPr>
              <a:t> = 3.40(9) </a:t>
            </a:r>
            <a:r>
              <a:rPr lang="en-US" altLang="zh-CN" i="1" dirty="0">
                <a:latin typeface="Arial" panose="020B0604020202020204" pitchFamily="34" charset="0"/>
                <a:cs typeface="Arial" panose="020B0604020202020204" pitchFamily="34" charset="0"/>
                <a:sym typeface="Symbol" panose="05050102010706020507" pitchFamily="18" charset="2"/>
              </a:rPr>
              <a:t></a:t>
            </a:r>
            <a:r>
              <a:rPr lang="en-US" altLang="zh-CN" baseline="-25000" dirty="0">
                <a:latin typeface="Arial" panose="020B0604020202020204" pitchFamily="34" charset="0"/>
                <a:cs typeface="Arial" panose="020B0604020202020204" pitchFamily="34" charset="0"/>
              </a:rPr>
              <a:t>B</a:t>
            </a:r>
            <a:endParaRPr lang="en-US" altLang="zh-CN" dirty="0">
              <a:latin typeface="Arial" panose="020B0604020202020204" pitchFamily="34" charset="0"/>
              <a:cs typeface="Arial" pitchFamily="34" charset="0"/>
            </a:endParaRPr>
          </a:p>
          <a:p>
            <a:r>
              <a:rPr lang="en-US" altLang="zh-CN" sz="2000" dirty="0">
                <a:latin typeface="Arial" panose="020B0604020202020204" pitchFamily="34" charset="0"/>
                <a:cs typeface="Arial" pitchFamily="34" charset="0"/>
              </a:rPr>
              <a:t>B//c</a:t>
            </a:r>
          </a:p>
          <a:p>
            <a:pPr>
              <a:lnSpc>
                <a:spcPct val="120000"/>
              </a:lnSpc>
            </a:pPr>
            <a:r>
              <a:rPr lang="en-US" altLang="zh-CN" dirty="0">
                <a:latin typeface="Arial" panose="020B0604020202020204" pitchFamily="34" charset="0"/>
                <a:cs typeface="Arial" pitchFamily="34" charset="0"/>
              </a:rPr>
              <a:t>─ </a:t>
            </a:r>
            <a:r>
              <a:rPr lang="en-US" altLang="zh-CN" i="1" dirty="0">
                <a:latin typeface="Arial" panose="020B0604020202020204" pitchFamily="34" charset="0"/>
                <a:cs typeface="Arial" panose="020B0604020202020204" pitchFamily="34" charset="0"/>
                <a:sym typeface="Symbol" panose="05050102010706020507" pitchFamily="18" charset="2"/>
              </a:rPr>
              <a:t></a:t>
            </a:r>
            <a:r>
              <a:rPr lang="en-US" altLang="zh-CN" baseline="-25000" dirty="0">
                <a:latin typeface="Arial" panose="020B0604020202020204" pitchFamily="34" charset="0"/>
                <a:cs typeface="Arial" panose="020B0604020202020204" pitchFamily="34" charset="0"/>
              </a:rPr>
              <a:t>CW</a:t>
            </a:r>
            <a:r>
              <a:rPr lang="en-US" altLang="zh-CN" dirty="0">
                <a:latin typeface="Arial" panose="020B0604020202020204" pitchFamily="34" charset="0"/>
                <a:cs typeface="Arial" panose="020B0604020202020204" pitchFamily="34" charset="0"/>
              </a:rPr>
              <a:t> = - 9.79(8) K, </a:t>
            </a:r>
            <a:r>
              <a:rPr lang="en-US" altLang="zh-CN" i="1" dirty="0">
                <a:latin typeface="Arial" panose="020B0604020202020204" pitchFamily="34" charset="0"/>
                <a:cs typeface="Arial" panose="020B0604020202020204" pitchFamily="34" charset="0"/>
                <a:sym typeface="Symbol" panose="05050102010706020507" pitchFamily="18" charset="2"/>
              </a:rPr>
              <a:t></a:t>
            </a:r>
            <a:r>
              <a:rPr lang="en-US" altLang="zh-CN" baseline="-25000" dirty="0">
                <a:latin typeface="Arial" panose="020B0604020202020204" pitchFamily="34" charset="0"/>
                <a:cs typeface="Arial" panose="020B0604020202020204" pitchFamily="34" charset="0"/>
              </a:rPr>
              <a:t>eff</a:t>
            </a:r>
            <a:r>
              <a:rPr lang="en-US" altLang="zh-CN" dirty="0">
                <a:latin typeface="Arial" panose="020B0604020202020204" pitchFamily="34" charset="0"/>
                <a:cs typeface="Arial" panose="020B0604020202020204" pitchFamily="34" charset="0"/>
              </a:rPr>
              <a:t> = 3.18(3) </a:t>
            </a:r>
            <a:r>
              <a:rPr lang="en-US" altLang="zh-CN" i="1" dirty="0">
                <a:latin typeface="Arial" panose="020B0604020202020204" pitchFamily="34" charset="0"/>
                <a:cs typeface="Arial" panose="020B0604020202020204" pitchFamily="34" charset="0"/>
                <a:sym typeface="Symbol" panose="05050102010706020507" pitchFamily="18" charset="2"/>
              </a:rPr>
              <a:t></a:t>
            </a:r>
            <a:r>
              <a:rPr lang="en-US" altLang="zh-CN" baseline="-25000" dirty="0">
                <a:latin typeface="Arial" panose="020B0604020202020204" pitchFamily="34" charset="0"/>
                <a:cs typeface="Arial" panose="020B0604020202020204" pitchFamily="34" charset="0"/>
              </a:rPr>
              <a:t>B</a:t>
            </a:r>
            <a:endParaRPr lang="en-US" altLang="zh-CN" dirty="0">
              <a:latin typeface="Arial" panose="020B0604020202020204" pitchFamily="34" charset="0"/>
              <a:cs typeface="Arial" panose="020B0604020202020204" pitchFamily="34" charset="0"/>
            </a:endParaRPr>
          </a:p>
          <a:p>
            <a:pPr>
              <a:lnSpc>
                <a:spcPct val="120000"/>
              </a:lnSpc>
            </a:pPr>
            <a:r>
              <a:rPr lang="en-US" altLang="zh-CN" dirty="0">
                <a:latin typeface="Arial" panose="020B0604020202020204" pitchFamily="34" charset="0"/>
                <a:cs typeface="Arial" panose="020B0604020202020204" pitchFamily="34" charset="0"/>
              </a:rPr>
              <a:t>─ </a:t>
            </a:r>
            <a:r>
              <a:rPr lang="en-US" altLang="zh-CN" i="1" dirty="0">
                <a:latin typeface="Arial" panose="020B0604020202020204" pitchFamily="34" charset="0"/>
                <a:cs typeface="Arial" panose="020B0604020202020204" pitchFamily="34" charset="0"/>
                <a:sym typeface="Symbol" panose="05050102010706020507" pitchFamily="18" charset="2"/>
              </a:rPr>
              <a:t></a:t>
            </a:r>
            <a:r>
              <a:rPr lang="en-US" altLang="zh-CN" baseline="-25000" dirty="0">
                <a:latin typeface="Arial" panose="020B0604020202020204" pitchFamily="34" charset="0"/>
                <a:cs typeface="Arial" panose="020B0604020202020204" pitchFamily="34" charset="0"/>
              </a:rPr>
              <a:t>CW</a:t>
            </a:r>
            <a:r>
              <a:rPr lang="en-US" altLang="zh-CN" dirty="0">
                <a:latin typeface="Arial" panose="020B0604020202020204" pitchFamily="34" charset="0"/>
                <a:cs typeface="Arial" panose="020B0604020202020204" pitchFamily="34" charset="0"/>
              </a:rPr>
              <a:t> = - 19.98(3) K, </a:t>
            </a:r>
            <a:r>
              <a:rPr lang="en-US" altLang="zh-CN" i="1" dirty="0">
                <a:latin typeface="Arial" panose="020B0604020202020204" pitchFamily="34" charset="0"/>
                <a:cs typeface="Arial" panose="020B0604020202020204" pitchFamily="34" charset="0"/>
                <a:sym typeface="Symbol" panose="05050102010706020507" pitchFamily="18" charset="2"/>
              </a:rPr>
              <a:t></a:t>
            </a:r>
            <a:r>
              <a:rPr lang="en-US" altLang="zh-CN" baseline="-25000" dirty="0">
                <a:latin typeface="Arial" panose="020B0604020202020204" pitchFamily="34" charset="0"/>
                <a:cs typeface="Arial" panose="020B0604020202020204" pitchFamily="34" charset="0"/>
              </a:rPr>
              <a:t>eff</a:t>
            </a:r>
            <a:r>
              <a:rPr lang="en-US" altLang="zh-CN" dirty="0">
                <a:latin typeface="Arial" panose="020B0604020202020204" pitchFamily="34" charset="0"/>
                <a:cs typeface="Arial" panose="020B0604020202020204" pitchFamily="34" charset="0"/>
              </a:rPr>
              <a:t> = 3.77(3) </a:t>
            </a:r>
            <a:r>
              <a:rPr lang="en-US" altLang="zh-CN" i="1" dirty="0">
                <a:latin typeface="Arial" panose="020B0604020202020204" pitchFamily="34" charset="0"/>
                <a:cs typeface="Arial" panose="020B0604020202020204" pitchFamily="34" charset="0"/>
                <a:sym typeface="Symbol" panose="05050102010706020507" pitchFamily="18" charset="2"/>
              </a:rPr>
              <a:t></a:t>
            </a:r>
            <a:r>
              <a:rPr lang="en-US" altLang="zh-CN" baseline="-25000" dirty="0">
                <a:latin typeface="Arial" panose="020B0604020202020204" pitchFamily="34" charset="0"/>
                <a:cs typeface="Arial" panose="020B0604020202020204" pitchFamily="34" charset="0"/>
              </a:rPr>
              <a:t>B</a:t>
            </a:r>
            <a:endParaRPr lang="zh-CN" altLang="en-US" dirty="0">
              <a:latin typeface="Arial" panose="020B0604020202020204" pitchFamily="34" charset="0"/>
              <a:cs typeface="Arial" panose="020B0604020202020204" pitchFamily="34" charset="0"/>
            </a:endParaRPr>
          </a:p>
        </p:txBody>
      </p:sp>
      <p:pic>
        <p:nvPicPr>
          <p:cNvPr id="10" name="图片 9">
            <a:extLst>
              <a:ext uri="{FF2B5EF4-FFF2-40B4-BE49-F238E27FC236}">
                <a16:creationId xmlns:a16="http://schemas.microsoft.com/office/drawing/2014/main" id="{7099480F-304C-415A-DF44-2AA5007D1B76}"/>
              </a:ext>
            </a:extLst>
          </p:cNvPr>
          <p:cNvPicPr>
            <a:picLocks noChangeAspect="1"/>
          </p:cNvPicPr>
          <p:nvPr/>
        </p:nvPicPr>
        <p:blipFill rotWithShape="1">
          <a:blip r:embed="rId5">
            <a:extLst>
              <a:ext uri="{28A0092B-C50C-407E-A947-70E740481C1C}">
                <a14:useLocalDpi xmlns:a14="http://schemas.microsoft.com/office/drawing/2010/main" val="0"/>
              </a:ext>
            </a:extLst>
          </a:blip>
          <a:srcRect l="4090" t="17978" r="32243" b="38889"/>
          <a:stretch/>
        </p:blipFill>
        <p:spPr bwMode="auto">
          <a:xfrm>
            <a:off x="4966450" y="1022350"/>
            <a:ext cx="3657600" cy="3549650"/>
          </a:xfrm>
          <a:prstGeom prst="rect">
            <a:avLst/>
          </a:prstGeom>
          <a:noFill/>
          <a:ln>
            <a:noFill/>
          </a:ln>
          <a:extLst>
            <a:ext uri="{53640926-AAD7-44D8-BBD7-CCE9431645EC}">
              <a14:shadowObscured xmlns:a14="http://schemas.microsoft.com/office/drawing/2010/main"/>
            </a:ext>
          </a:extLst>
        </p:spPr>
      </p:pic>
      <p:sp>
        <p:nvSpPr>
          <p:cNvPr id="13" name="矩形 12">
            <a:extLst>
              <a:ext uri="{FF2B5EF4-FFF2-40B4-BE49-F238E27FC236}">
                <a16:creationId xmlns:a16="http://schemas.microsoft.com/office/drawing/2014/main" id="{2F6CB2BC-F728-9756-68E4-F3AA0E23FD85}"/>
              </a:ext>
            </a:extLst>
          </p:cNvPr>
          <p:cNvSpPr/>
          <p:nvPr/>
        </p:nvSpPr>
        <p:spPr>
          <a:xfrm>
            <a:off x="417299" y="1534001"/>
            <a:ext cx="381000" cy="2686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986F2021-8D9C-7FE6-6482-9AA5E9C98F75}"/>
              </a:ext>
            </a:extLst>
          </p:cNvPr>
          <p:cNvSpPr txBox="1"/>
          <p:nvPr/>
        </p:nvSpPr>
        <p:spPr>
          <a:xfrm>
            <a:off x="4966450" y="4805741"/>
            <a:ext cx="4114800" cy="1881990"/>
          </a:xfrm>
          <a:prstGeom prst="rect">
            <a:avLst/>
          </a:prstGeom>
          <a:solidFill>
            <a:schemeClr val="bg1"/>
          </a:solidFill>
        </p:spPr>
        <p:txBody>
          <a:bodyPr wrap="square">
            <a:spAutoFit/>
          </a:bodyPr>
          <a:lstStyle/>
          <a:p>
            <a:pPr>
              <a:lnSpc>
                <a:spcPct val="150000"/>
              </a:lnSpc>
            </a:pPr>
            <a:r>
              <a:rPr lang="en-US" altLang="zh-CN" sz="2000" dirty="0">
                <a:latin typeface="Arial" panose="020B0604020202020204" pitchFamily="34" charset="0"/>
                <a:cs typeface="Arial" pitchFamily="34" charset="0"/>
              </a:rPr>
              <a:t>─ Weak temperature dependence </a:t>
            </a:r>
          </a:p>
          <a:p>
            <a:pPr>
              <a:lnSpc>
                <a:spcPct val="150000"/>
              </a:lnSpc>
            </a:pPr>
            <a:r>
              <a:rPr lang="en-US" altLang="zh-CN" sz="2000" dirty="0">
                <a:latin typeface="Arial" panose="020B0604020202020204" pitchFamily="34" charset="0"/>
                <a:cs typeface="Arial" pitchFamily="34" charset="0"/>
              </a:rPr>
              <a:t>─ Non-linear magnetic field</a:t>
            </a:r>
          </a:p>
          <a:p>
            <a:pPr>
              <a:lnSpc>
                <a:spcPct val="150000"/>
              </a:lnSpc>
            </a:pPr>
            <a:r>
              <a:rPr lang="en-US" altLang="zh-CN" sz="2000" dirty="0">
                <a:latin typeface="Arial" panose="020B0604020202020204" pitchFamily="34" charset="0"/>
                <a:cs typeface="Arial" pitchFamily="34" charset="0"/>
              </a:rPr>
              <a:t>─ Not saturated up to 50 T</a:t>
            </a:r>
          </a:p>
          <a:p>
            <a:pPr>
              <a:lnSpc>
                <a:spcPct val="150000"/>
              </a:lnSpc>
            </a:pPr>
            <a:r>
              <a:rPr lang="en-US" altLang="zh-CN" sz="2000" dirty="0">
                <a:latin typeface="Arial" panose="020B0604020202020204" pitchFamily="34" charset="0"/>
                <a:cs typeface="Arial" pitchFamily="34" charset="0"/>
              </a:rPr>
              <a:t>─ Weak spin anisotropy.</a:t>
            </a:r>
            <a:endParaRPr lang="zh-CN" altLang="en-US" sz="2000" dirty="0">
              <a:latin typeface="Arial" panose="020B0604020202020204" pitchFamily="34" charset="0"/>
              <a:cs typeface="Arial" panose="020B0604020202020204" pitchFamily="34" charset="0"/>
            </a:endParaRPr>
          </a:p>
        </p:txBody>
      </p:sp>
      <p:pic>
        <p:nvPicPr>
          <p:cNvPr id="7" name="图片 6" descr="图表&#10;&#10;描述已自动生成">
            <a:extLst>
              <a:ext uri="{FF2B5EF4-FFF2-40B4-BE49-F238E27FC236}">
                <a16:creationId xmlns:a16="http://schemas.microsoft.com/office/drawing/2014/main" id="{8D3F05B7-2FC1-4735-27C4-AF82369ED8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5443" y="1185679"/>
            <a:ext cx="4131456" cy="3429000"/>
          </a:xfrm>
          <a:prstGeom prst="rect">
            <a:avLst/>
          </a:prstGeom>
        </p:spPr>
      </p:pic>
    </p:spTree>
    <p:extLst>
      <p:ext uri="{BB962C8B-B14F-4D97-AF65-F5344CB8AC3E}">
        <p14:creationId xmlns:p14="http://schemas.microsoft.com/office/powerpoint/2010/main" val="74224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idx="4294967295"/>
          </p:nvPr>
        </p:nvSpPr>
        <p:spPr>
          <a:xfrm>
            <a:off x="0" y="86380"/>
            <a:ext cx="9144000" cy="523220"/>
          </a:xfrm>
        </p:spPr>
        <p:txBody>
          <a:bodyPr>
            <a:noAutofit/>
          </a:bodyPr>
          <a:lstStyle/>
          <a:p>
            <a:pPr indent="-342900"/>
            <a:r>
              <a:rPr lang="en-US" altLang="zh-CN" sz="3600" b="1" dirty="0">
                <a:solidFill>
                  <a:srgbClr val="008000"/>
                </a:solidFill>
                <a:latin typeface="+mn-lt"/>
                <a:ea typeface="+mn-ea"/>
                <a:cs typeface="+mn-cs"/>
              </a:rPr>
              <a:t>Heat Capacity</a:t>
            </a:r>
            <a:endParaRPr lang="en-US" sz="3600" b="1" dirty="0">
              <a:solidFill>
                <a:srgbClr val="008000"/>
              </a:solidFill>
              <a:latin typeface="+mn-lt"/>
              <a:ea typeface="+mn-ea"/>
              <a:cs typeface="+mn-cs"/>
            </a:endParaRPr>
          </a:p>
        </p:txBody>
      </p:sp>
      <p:pic>
        <p:nvPicPr>
          <p:cNvPr id="43" name="Picture 2" descr="5"/>
          <p:cNvPicPr>
            <a:picLocks noChangeArrowheads="1"/>
          </p:cNvPicPr>
          <p:nvPr/>
        </p:nvPicPr>
        <p:blipFill>
          <a:blip r:embed="rId3" cstate="print"/>
          <a:srcRect/>
          <a:stretch>
            <a:fillRect/>
          </a:stretch>
        </p:blipFill>
        <p:spPr>
          <a:xfrm>
            <a:off x="36368" y="685800"/>
            <a:ext cx="9144000" cy="73025"/>
          </a:xfrm>
          <a:prstGeom prst="rect">
            <a:avLst/>
          </a:prstGeom>
          <a:ln>
            <a:noFill/>
          </a:ln>
        </p:spPr>
      </p:pic>
      <p:sp>
        <p:nvSpPr>
          <p:cNvPr id="3" name="灯片编号占位符 5">
            <a:extLst>
              <a:ext uri="{FF2B5EF4-FFF2-40B4-BE49-F238E27FC236}">
                <a16:creationId xmlns:a16="http://schemas.microsoft.com/office/drawing/2014/main" id="{0F28F6EF-CA6A-1DAF-6719-0DC2C3AC8DCD}"/>
              </a:ext>
            </a:extLst>
          </p:cNvPr>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DCEE03D-B834-4389-BA87-D54FC637303B}" type="slidenum">
              <a:rPr kumimoji="0" lang="en-US"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grpSp>
        <p:nvGrpSpPr>
          <p:cNvPr id="7" name="组合 6">
            <a:extLst>
              <a:ext uri="{FF2B5EF4-FFF2-40B4-BE49-F238E27FC236}">
                <a16:creationId xmlns:a16="http://schemas.microsoft.com/office/drawing/2014/main" id="{5338C010-C057-BD76-92F5-A658D3073CA5}"/>
              </a:ext>
            </a:extLst>
          </p:cNvPr>
          <p:cNvGrpSpPr/>
          <p:nvPr/>
        </p:nvGrpSpPr>
        <p:grpSpPr>
          <a:xfrm>
            <a:off x="-28876" y="982711"/>
            <a:ext cx="3989294" cy="3354338"/>
            <a:chOff x="4316506" y="1409893"/>
            <a:chExt cx="3989294" cy="3354338"/>
          </a:xfrm>
        </p:grpSpPr>
        <p:pic>
          <p:nvPicPr>
            <p:cNvPr id="12" name="图片 11">
              <a:extLst>
                <a:ext uri="{FF2B5EF4-FFF2-40B4-BE49-F238E27FC236}">
                  <a16:creationId xmlns:a16="http://schemas.microsoft.com/office/drawing/2014/main" id="{58DE1F97-A409-A935-9418-516FAFDED60F}"/>
                </a:ext>
              </a:extLst>
            </p:cNvPr>
            <p:cNvPicPr>
              <a:picLocks noChangeAspect="1"/>
            </p:cNvPicPr>
            <p:nvPr/>
          </p:nvPicPr>
          <p:blipFill rotWithShape="1">
            <a:blip r:embed="rId4">
              <a:extLst>
                <a:ext uri="{28A0092B-C50C-407E-A947-70E740481C1C}">
                  <a14:useLocalDpi xmlns:a14="http://schemas.microsoft.com/office/drawing/2010/main" val="0"/>
                </a:ext>
              </a:extLst>
            </a:blip>
            <a:srcRect l="8843" t="18210" r="28042" b="44744"/>
            <a:stretch/>
          </p:blipFill>
          <p:spPr bwMode="auto">
            <a:xfrm>
              <a:off x="4316506" y="1409893"/>
              <a:ext cx="3989294" cy="3354338"/>
            </a:xfrm>
            <a:prstGeom prst="rect">
              <a:avLst/>
            </a:prstGeom>
            <a:noFill/>
            <a:ln>
              <a:noFill/>
            </a:ln>
            <a:extLst>
              <a:ext uri="{53640926-AAD7-44D8-BBD7-CCE9431645EC}">
                <a14:shadowObscured xmlns:a14="http://schemas.microsoft.com/office/drawing/2010/main"/>
              </a:ext>
            </a:extLst>
          </p:spPr>
        </p:pic>
        <p:sp>
          <p:nvSpPr>
            <p:cNvPr id="13" name="矩形 12">
              <a:extLst>
                <a:ext uri="{FF2B5EF4-FFF2-40B4-BE49-F238E27FC236}">
                  <a16:creationId xmlns:a16="http://schemas.microsoft.com/office/drawing/2014/main" id="{40F2128D-ADC1-558A-B43F-F63F07F35D3B}"/>
                </a:ext>
              </a:extLst>
            </p:cNvPr>
            <p:cNvSpPr/>
            <p:nvPr/>
          </p:nvSpPr>
          <p:spPr>
            <a:xfrm>
              <a:off x="5105400" y="1717284"/>
              <a:ext cx="381000" cy="2686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3">
            <a:extLst>
              <a:ext uri="{FF2B5EF4-FFF2-40B4-BE49-F238E27FC236}">
                <a16:creationId xmlns:a16="http://schemas.microsoft.com/office/drawing/2014/main" id="{F5C875A7-1ED7-BA0C-85EC-5D0E09919532}"/>
              </a:ext>
            </a:extLst>
          </p:cNvPr>
          <p:cNvSpPr txBox="1"/>
          <p:nvPr/>
        </p:nvSpPr>
        <p:spPr>
          <a:xfrm>
            <a:off x="421218" y="4710160"/>
            <a:ext cx="8189382" cy="1881990"/>
          </a:xfrm>
          <a:prstGeom prst="rect">
            <a:avLst/>
          </a:prstGeom>
          <a:solidFill>
            <a:schemeClr val="bg1"/>
          </a:solidFill>
        </p:spPr>
        <p:txBody>
          <a:bodyPr wrap="square">
            <a:spAutoFit/>
          </a:bodyPr>
          <a:lstStyle/>
          <a:p>
            <a:pPr>
              <a:lnSpc>
                <a:spcPct val="150000"/>
              </a:lnSpc>
            </a:pPr>
            <a:r>
              <a:rPr lang="en-US" altLang="zh-CN" sz="2000" dirty="0">
                <a:latin typeface="Arial" panose="020B0604020202020204" pitchFamily="34" charset="0"/>
                <a:cs typeface="Arial" pitchFamily="34" charset="0"/>
              </a:rPr>
              <a:t>─ The specific heat suppressed below 10 K by field</a:t>
            </a:r>
          </a:p>
          <a:p>
            <a:pPr>
              <a:lnSpc>
                <a:spcPct val="150000"/>
              </a:lnSpc>
            </a:pPr>
            <a:r>
              <a:rPr lang="en-US" altLang="zh-CN" sz="2000" dirty="0">
                <a:latin typeface="Arial" panose="020B0604020202020204" pitchFamily="34" charset="0"/>
                <a:cs typeface="Arial" pitchFamily="34" charset="0"/>
              </a:rPr>
              <a:t>─ Phonon is negligible below 10 K </a:t>
            </a:r>
          </a:p>
          <a:p>
            <a:pPr>
              <a:lnSpc>
                <a:spcPct val="150000"/>
              </a:lnSpc>
            </a:pPr>
            <a:r>
              <a:rPr lang="en-US" altLang="zh-CN" sz="2000" dirty="0">
                <a:latin typeface="Arial" panose="020B0604020202020204" pitchFamily="34" charset="0"/>
                <a:cs typeface="Arial" pitchFamily="34" charset="0"/>
              </a:rPr>
              <a:t>─ Field-induced anomaly 1 K and shifts to higher temperature with field</a:t>
            </a:r>
          </a:p>
          <a:p>
            <a:pPr>
              <a:lnSpc>
                <a:spcPct val="150000"/>
              </a:lnSpc>
            </a:pPr>
            <a:r>
              <a:rPr lang="en-US" altLang="zh-CN" sz="2000" dirty="0">
                <a:latin typeface="Arial" panose="020B0604020202020204" pitchFamily="34" charset="0"/>
                <a:cs typeface="Arial" pitchFamily="34" charset="0"/>
              </a:rPr>
              <a:t>─ Anisotropy along a- and c-axis</a:t>
            </a:r>
            <a:endParaRPr lang="zh-CN" altLang="en-US" sz="2000" dirty="0">
              <a:latin typeface="Arial" panose="020B0604020202020204" pitchFamily="34" charset="0"/>
              <a:cs typeface="Arial" panose="020B0604020202020204" pitchFamily="34" charset="0"/>
            </a:endParaRPr>
          </a:p>
        </p:txBody>
      </p:sp>
      <p:grpSp>
        <p:nvGrpSpPr>
          <p:cNvPr id="5" name="组合 4">
            <a:extLst>
              <a:ext uri="{FF2B5EF4-FFF2-40B4-BE49-F238E27FC236}">
                <a16:creationId xmlns:a16="http://schemas.microsoft.com/office/drawing/2014/main" id="{86BDB98F-2878-AE10-F919-A88ACB2F89FA}"/>
              </a:ext>
            </a:extLst>
          </p:cNvPr>
          <p:cNvGrpSpPr/>
          <p:nvPr/>
        </p:nvGrpSpPr>
        <p:grpSpPr>
          <a:xfrm>
            <a:off x="4427197" y="963460"/>
            <a:ext cx="4114800" cy="3585137"/>
            <a:chOff x="-1962284" y="4187824"/>
            <a:chExt cx="3625850" cy="3159125"/>
          </a:xfrm>
        </p:grpSpPr>
        <p:pic>
          <p:nvPicPr>
            <p:cNvPr id="2" name="图片 1">
              <a:extLst>
                <a:ext uri="{FF2B5EF4-FFF2-40B4-BE49-F238E27FC236}">
                  <a16:creationId xmlns:a16="http://schemas.microsoft.com/office/drawing/2014/main" id="{589E4037-A9B2-2EF2-89F8-279791FAB3CD}"/>
                </a:ext>
              </a:extLst>
            </p:cNvPr>
            <p:cNvPicPr>
              <a:picLocks noChangeAspect="1"/>
            </p:cNvPicPr>
            <p:nvPr/>
          </p:nvPicPr>
          <p:blipFill rotWithShape="1">
            <a:blip r:embed="rId4">
              <a:extLst>
                <a:ext uri="{28A0092B-C50C-407E-A947-70E740481C1C}">
                  <a14:useLocalDpi xmlns:a14="http://schemas.microsoft.com/office/drawing/2010/main" val="0"/>
                </a:ext>
              </a:extLst>
            </a:blip>
            <a:srcRect l="8843" t="55208" r="28042" b="6404"/>
            <a:stretch/>
          </p:blipFill>
          <p:spPr bwMode="auto">
            <a:xfrm>
              <a:off x="-1962284" y="4187824"/>
              <a:ext cx="3625850" cy="3159125"/>
            </a:xfrm>
            <a:prstGeom prst="rect">
              <a:avLst/>
            </a:prstGeom>
            <a:noFill/>
            <a:ln>
              <a:noFill/>
            </a:ln>
            <a:extLst>
              <a:ext uri="{53640926-AAD7-44D8-BBD7-CCE9431645EC}">
                <a14:shadowObscured xmlns:a14="http://schemas.microsoft.com/office/drawing/2010/main"/>
              </a:ext>
            </a:extLst>
          </p:spPr>
        </p:pic>
        <p:sp>
          <p:nvSpPr>
            <p:cNvPr id="4" name="矩形 3">
              <a:extLst>
                <a:ext uri="{FF2B5EF4-FFF2-40B4-BE49-F238E27FC236}">
                  <a16:creationId xmlns:a16="http://schemas.microsoft.com/office/drawing/2014/main" id="{74BA7B3F-8DF0-28F5-1C7A-027261ABF94A}"/>
                </a:ext>
              </a:extLst>
            </p:cNvPr>
            <p:cNvSpPr/>
            <p:nvPr/>
          </p:nvSpPr>
          <p:spPr>
            <a:xfrm>
              <a:off x="-1143000" y="4469835"/>
              <a:ext cx="381000" cy="2686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9004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idx="4294967295"/>
          </p:nvPr>
        </p:nvSpPr>
        <p:spPr>
          <a:xfrm>
            <a:off x="0" y="86380"/>
            <a:ext cx="9144000" cy="523220"/>
          </a:xfrm>
        </p:spPr>
        <p:txBody>
          <a:bodyPr>
            <a:noAutofit/>
          </a:bodyPr>
          <a:lstStyle/>
          <a:p>
            <a:pPr indent="-342900"/>
            <a:r>
              <a:rPr lang="en-US" altLang="zh-CN" sz="3600" b="1" dirty="0">
                <a:solidFill>
                  <a:srgbClr val="008000"/>
                </a:solidFill>
                <a:latin typeface="+mn-lt"/>
                <a:ea typeface="+mn-ea"/>
                <a:cs typeface="+mn-cs"/>
              </a:rPr>
              <a:t>Thermal conductivity</a:t>
            </a:r>
            <a:endParaRPr lang="en-US" sz="3600" b="1" dirty="0">
              <a:solidFill>
                <a:srgbClr val="008000"/>
              </a:solidFill>
              <a:latin typeface="+mn-lt"/>
              <a:ea typeface="+mn-ea"/>
              <a:cs typeface="+mn-cs"/>
            </a:endParaRPr>
          </a:p>
        </p:txBody>
      </p:sp>
      <p:pic>
        <p:nvPicPr>
          <p:cNvPr id="43" name="Picture 2" descr="5"/>
          <p:cNvPicPr>
            <a:picLocks noChangeArrowheads="1"/>
          </p:cNvPicPr>
          <p:nvPr/>
        </p:nvPicPr>
        <p:blipFill>
          <a:blip r:embed="rId3" cstate="print"/>
          <a:srcRect/>
          <a:stretch>
            <a:fillRect/>
          </a:stretch>
        </p:blipFill>
        <p:spPr>
          <a:xfrm>
            <a:off x="36368" y="685800"/>
            <a:ext cx="9144000" cy="73025"/>
          </a:xfrm>
          <a:prstGeom prst="rect">
            <a:avLst/>
          </a:prstGeom>
          <a:ln>
            <a:noFill/>
          </a:ln>
        </p:spPr>
      </p:pic>
      <p:sp>
        <p:nvSpPr>
          <p:cNvPr id="6" name="Rectangle 10">
            <a:extLst>
              <a:ext uri="{FF2B5EF4-FFF2-40B4-BE49-F238E27FC236}">
                <a16:creationId xmlns:a16="http://schemas.microsoft.com/office/drawing/2014/main" id="{6AB4463C-EA48-1F34-5AB8-F9DC5F735425}"/>
              </a:ext>
            </a:extLst>
          </p:cNvPr>
          <p:cNvSpPr>
            <a:spLocks noChangeArrowheads="1"/>
          </p:cNvSpPr>
          <p:nvPr/>
        </p:nvSpPr>
        <p:spPr bwMode="auto">
          <a:xfrm>
            <a:off x="152400" y="858381"/>
            <a:ext cx="8686800" cy="576064"/>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Char char="l"/>
            </a:pPr>
            <a:r>
              <a:rPr lang="en-US" altLang="zh-CN" sz="2800" dirty="0">
                <a:cs typeface="Arial" pitchFamily="34" charset="0"/>
              </a:rPr>
              <a:t>Thermal conductivity along the </a:t>
            </a:r>
            <a:r>
              <a:rPr lang="en-US" altLang="zh-CN" sz="2800" i="1" dirty="0">
                <a:cs typeface="Arial" pitchFamily="34" charset="0"/>
              </a:rPr>
              <a:t>a-</a:t>
            </a:r>
            <a:r>
              <a:rPr lang="en-US" altLang="zh-CN" sz="2800" dirty="0">
                <a:cs typeface="Arial" pitchFamily="34" charset="0"/>
              </a:rPr>
              <a:t> and </a:t>
            </a:r>
            <a:r>
              <a:rPr lang="en-US" altLang="zh-CN" sz="2800" i="1" dirty="0">
                <a:cs typeface="Arial" pitchFamily="34" charset="0"/>
              </a:rPr>
              <a:t>c-</a:t>
            </a:r>
            <a:r>
              <a:rPr lang="en-US" altLang="zh-CN" sz="2800" dirty="0">
                <a:cs typeface="Arial" pitchFamily="34" charset="0"/>
              </a:rPr>
              <a:t>axis under field</a:t>
            </a:r>
            <a:endParaRPr lang="en-US" altLang="zh-CN" sz="2800" baseline="-25000" dirty="0">
              <a:cs typeface="Arial" pitchFamily="34" charset="0"/>
            </a:endParaRPr>
          </a:p>
        </p:txBody>
      </p:sp>
      <p:sp>
        <p:nvSpPr>
          <p:cNvPr id="3" name="灯片编号占位符 5">
            <a:extLst>
              <a:ext uri="{FF2B5EF4-FFF2-40B4-BE49-F238E27FC236}">
                <a16:creationId xmlns:a16="http://schemas.microsoft.com/office/drawing/2014/main" id="{0F28F6EF-CA6A-1DAF-6719-0DC2C3AC8DCD}"/>
              </a:ext>
            </a:extLst>
          </p:cNvPr>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DCEE03D-B834-4389-BA87-D54FC637303B}" type="slidenum">
              <a:rPr kumimoji="0" lang="en-US"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文本框 8">
            <a:extLst>
              <a:ext uri="{FF2B5EF4-FFF2-40B4-BE49-F238E27FC236}">
                <a16:creationId xmlns:a16="http://schemas.microsoft.com/office/drawing/2014/main" id="{F5145945-A023-FCA4-C3AE-A5E4A2CEB691}"/>
              </a:ext>
            </a:extLst>
          </p:cNvPr>
          <p:cNvSpPr txBox="1"/>
          <p:nvPr/>
        </p:nvSpPr>
        <p:spPr>
          <a:xfrm>
            <a:off x="5810250" y="2156459"/>
            <a:ext cx="3370118" cy="2388603"/>
          </a:xfrm>
          <a:prstGeom prst="rect">
            <a:avLst/>
          </a:prstGeom>
          <a:solidFill>
            <a:schemeClr val="bg1"/>
          </a:solidFill>
        </p:spPr>
        <p:txBody>
          <a:bodyPr wrap="square">
            <a:spAutoFit/>
          </a:bodyPr>
          <a:lstStyle/>
          <a:p>
            <a:pPr>
              <a:lnSpc>
                <a:spcPct val="120000"/>
              </a:lnSpc>
            </a:pPr>
            <a:r>
              <a:rPr lang="en-US" altLang="zh-CN" dirty="0">
                <a:latin typeface="Arial" panose="020B0604020202020204" pitchFamily="34" charset="0"/>
                <a:cs typeface="Arial" pitchFamily="34" charset="0"/>
              </a:rPr>
              <a:t>─ </a:t>
            </a:r>
            <a:r>
              <a:rPr lang="de-DE" altLang="zh-CN" dirty="0" err="1">
                <a:latin typeface="Arial" panose="020B0604020202020204" pitchFamily="34" charset="0"/>
                <a:cs typeface="Arial" pitchFamily="34" charset="0"/>
              </a:rPr>
              <a:t>No</a:t>
            </a:r>
            <a:r>
              <a:rPr lang="de-DE" altLang="zh-CN" dirty="0">
                <a:latin typeface="Arial" panose="020B0604020202020204" pitchFamily="34" charset="0"/>
                <a:cs typeface="Arial" pitchFamily="34" charset="0"/>
              </a:rPr>
              <a:t> </a:t>
            </a:r>
            <a:r>
              <a:rPr lang="de-DE" altLang="zh-CN" dirty="0" err="1">
                <a:latin typeface="Arial" panose="020B0604020202020204" pitchFamily="34" charset="0"/>
                <a:cs typeface="Arial" pitchFamily="34" charset="0"/>
              </a:rPr>
              <a:t>field-induced</a:t>
            </a:r>
            <a:r>
              <a:rPr lang="de-DE" altLang="zh-CN" dirty="0">
                <a:latin typeface="Arial" panose="020B0604020202020204" pitchFamily="34" charset="0"/>
                <a:cs typeface="Arial" pitchFamily="34" charset="0"/>
              </a:rPr>
              <a:t> </a:t>
            </a:r>
            <a:r>
              <a:rPr lang="de-DE" altLang="zh-CN" dirty="0" err="1">
                <a:latin typeface="Arial" panose="020B0604020202020204" pitchFamily="34" charset="0"/>
                <a:cs typeface="Arial" pitchFamily="34" charset="0"/>
              </a:rPr>
              <a:t>transition</a:t>
            </a:r>
            <a:endParaRPr lang="en-US" altLang="zh-CN" dirty="0">
              <a:latin typeface="Arial" panose="020B0604020202020204" pitchFamily="34" charset="0"/>
              <a:cs typeface="Arial" pitchFamily="34" charset="0"/>
            </a:endParaRPr>
          </a:p>
          <a:p>
            <a:pPr>
              <a:lnSpc>
                <a:spcPct val="120000"/>
              </a:lnSpc>
            </a:pPr>
            <a:r>
              <a:rPr lang="en-US" altLang="zh-CN" dirty="0">
                <a:latin typeface="Arial" panose="020B0604020202020204" pitchFamily="34" charset="0"/>
                <a:cs typeface="Arial" pitchFamily="34" charset="0"/>
              </a:rPr>
              <a:t>─ Spins are polarized at high magnetic fields for 151mK (phonon)</a:t>
            </a:r>
          </a:p>
          <a:p>
            <a:pPr>
              <a:lnSpc>
                <a:spcPct val="120000"/>
              </a:lnSpc>
            </a:pPr>
            <a:r>
              <a:rPr lang="en-US" altLang="zh-CN" dirty="0">
                <a:latin typeface="Arial" panose="020B0604020202020204" pitchFamily="34" charset="0"/>
                <a:cs typeface="Arial" pitchFamily="34" charset="0"/>
              </a:rPr>
              <a:t>─ Saturation field is temperature-</a:t>
            </a:r>
            <a:r>
              <a:rPr lang="en-US" altLang="zh-CN" dirty="0" err="1">
                <a:latin typeface="Arial" panose="020B0604020202020204" pitchFamily="34" charset="0"/>
                <a:cs typeface="Arial" pitchFamily="34" charset="0"/>
              </a:rPr>
              <a:t>depedent</a:t>
            </a:r>
            <a:endParaRPr lang="en-US" altLang="zh-CN" dirty="0">
              <a:latin typeface="Arial" panose="020B0604020202020204" pitchFamily="34" charset="0"/>
              <a:cs typeface="Arial" pitchFamily="34" charset="0"/>
            </a:endParaRPr>
          </a:p>
          <a:p>
            <a:pPr>
              <a:lnSpc>
                <a:spcPct val="120000"/>
              </a:lnSpc>
            </a:pPr>
            <a:r>
              <a:rPr lang="en-US" altLang="zh-CN" dirty="0">
                <a:latin typeface="Arial" panose="020B0604020202020204" pitchFamily="34" charset="0"/>
                <a:cs typeface="Arial" pitchFamily="34" charset="0"/>
              </a:rPr>
              <a:t>─ Anisotropy</a:t>
            </a:r>
            <a:endParaRPr lang="zh-CN" altLang="en-US" dirty="0">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1D85B198-FABC-4426-CCBF-5BDE36F4476C}"/>
              </a:ext>
            </a:extLst>
          </p:cNvPr>
          <p:cNvPicPr>
            <a:picLocks noChangeAspect="1"/>
          </p:cNvPicPr>
          <p:nvPr/>
        </p:nvPicPr>
        <p:blipFill rotWithShape="1">
          <a:blip r:embed="rId4">
            <a:extLst>
              <a:ext uri="{28A0092B-C50C-407E-A947-70E740481C1C}">
                <a14:useLocalDpi xmlns:a14="http://schemas.microsoft.com/office/drawing/2010/main" val="0"/>
              </a:ext>
            </a:extLst>
          </a:blip>
          <a:srcRect l="4090" t="10262" r="6709" b="25849"/>
          <a:stretch/>
        </p:blipFill>
        <p:spPr bwMode="auto">
          <a:xfrm>
            <a:off x="457200" y="1509338"/>
            <a:ext cx="5124450" cy="5257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283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idx="4294967295"/>
          </p:nvPr>
        </p:nvSpPr>
        <p:spPr>
          <a:xfrm>
            <a:off x="0" y="86380"/>
            <a:ext cx="9144000" cy="523220"/>
          </a:xfrm>
        </p:spPr>
        <p:txBody>
          <a:bodyPr>
            <a:noAutofit/>
          </a:bodyPr>
          <a:lstStyle/>
          <a:p>
            <a:pPr indent="-342900"/>
            <a:r>
              <a:rPr lang="en-US" sz="3600" b="1" dirty="0">
                <a:solidFill>
                  <a:srgbClr val="008000"/>
                </a:solidFill>
                <a:latin typeface="+mn-lt"/>
                <a:ea typeface="+mn-ea"/>
                <a:cs typeface="+mn-cs"/>
              </a:rPr>
              <a:t>Dynamic spectrum</a:t>
            </a:r>
          </a:p>
        </p:txBody>
      </p:sp>
      <p:pic>
        <p:nvPicPr>
          <p:cNvPr id="43" name="Picture 2" descr="5"/>
          <p:cNvPicPr>
            <a:picLocks noChangeArrowheads="1"/>
          </p:cNvPicPr>
          <p:nvPr/>
        </p:nvPicPr>
        <p:blipFill>
          <a:blip r:embed="rId3" cstate="print"/>
          <a:srcRect/>
          <a:stretch>
            <a:fillRect/>
          </a:stretch>
        </p:blipFill>
        <p:spPr>
          <a:xfrm>
            <a:off x="36368" y="685800"/>
            <a:ext cx="9144000" cy="73025"/>
          </a:xfrm>
          <a:prstGeom prst="rect">
            <a:avLst/>
          </a:prstGeom>
          <a:ln>
            <a:noFill/>
          </a:ln>
        </p:spPr>
      </p:pic>
      <p:sp>
        <p:nvSpPr>
          <p:cNvPr id="3" name="灯片编号占位符 5">
            <a:extLst>
              <a:ext uri="{FF2B5EF4-FFF2-40B4-BE49-F238E27FC236}">
                <a16:creationId xmlns:a16="http://schemas.microsoft.com/office/drawing/2014/main" id="{0F28F6EF-CA6A-1DAF-6719-0DC2C3AC8DCD}"/>
              </a:ext>
            </a:extLst>
          </p:cNvPr>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DCEE03D-B834-4389-BA87-D54FC637303B}" type="slidenum">
              <a:rPr kumimoji="0" lang="en-US"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5" name="图片 4">
            <a:extLst>
              <a:ext uri="{FF2B5EF4-FFF2-40B4-BE49-F238E27FC236}">
                <a16:creationId xmlns:a16="http://schemas.microsoft.com/office/drawing/2014/main" id="{2ACC5FA9-EC01-0BA8-14EF-6FFB81152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1219200"/>
            <a:ext cx="5943600" cy="4133215"/>
          </a:xfrm>
          <a:prstGeom prst="rect">
            <a:avLst/>
          </a:prstGeom>
        </p:spPr>
      </p:pic>
    </p:spTree>
    <p:extLst>
      <p:ext uri="{BB962C8B-B14F-4D97-AF65-F5344CB8AC3E}">
        <p14:creationId xmlns:p14="http://schemas.microsoft.com/office/powerpoint/2010/main" val="4042488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7BEF5F1-A4DC-4540-B0DA-A728F50463F7}"/>
              </a:ext>
            </a:extLst>
          </p:cNvPr>
          <p:cNvSpPr txBox="1">
            <a:spLocks/>
          </p:cNvSpPr>
          <p:nvPr/>
        </p:nvSpPr>
        <p:spPr>
          <a:xfrm>
            <a:off x="0" y="159798"/>
            <a:ext cx="6858000" cy="39241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57175"/>
            <a:r>
              <a:rPr lang="en-US" altLang="zh-CN" sz="3600" b="1" dirty="0" err="1">
                <a:solidFill>
                  <a:srgbClr val="008000"/>
                </a:solidFill>
                <a:latin typeface="Arial" panose="020B0604020202020204" pitchFamily="34" charset="0"/>
                <a:ea typeface="+mn-ea"/>
                <a:cs typeface="Arial" panose="020B0604020202020204" pitchFamily="34" charset="0"/>
              </a:rPr>
              <a:t>MuSR</a:t>
            </a:r>
            <a:r>
              <a:rPr lang="en-US" altLang="zh-CN" sz="3600" b="1" dirty="0">
                <a:solidFill>
                  <a:srgbClr val="008000"/>
                </a:solidFill>
                <a:latin typeface="Arial" panose="020B0604020202020204" pitchFamily="34" charset="0"/>
                <a:ea typeface="+mn-ea"/>
                <a:cs typeface="Arial" panose="020B0604020202020204" pitchFamily="34" charset="0"/>
              </a:rPr>
              <a:t>--data</a:t>
            </a:r>
            <a:endParaRPr lang="en-US" sz="3600" b="1" dirty="0">
              <a:solidFill>
                <a:srgbClr val="008000"/>
              </a:solidFill>
              <a:latin typeface="Arial" panose="020B0604020202020204" pitchFamily="34" charset="0"/>
              <a:ea typeface="+mn-ea"/>
              <a:cs typeface="Arial" panose="020B0604020202020204" pitchFamily="34" charset="0"/>
            </a:endParaRPr>
          </a:p>
        </p:txBody>
      </p:sp>
      <p:pic>
        <p:nvPicPr>
          <p:cNvPr id="3" name="Picture 2" descr="5">
            <a:extLst>
              <a:ext uri="{FF2B5EF4-FFF2-40B4-BE49-F238E27FC236}">
                <a16:creationId xmlns:a16="http://schemas.microsoft.com/office/drawing/2014/main" id="{FF73DAF4-901C-419B-967C-3F33E128AFEE}"/>
              </a:ext>
            </a:extLst>
          </p:cNvPr>
          <p:cNvPicPr>
            <a:picLocks noChangeArrowheads="1"/>
          </p:cNvPicPr>
          <p:nvPr/>
        </p:nvPicPr>
        <p:blipFill>
          <a:blip r:embed="rId3" cstate="print"/>
          <a:srcRect/>
          <a:stretch>
            <a:fillRect/>
          </a:stretch>
        </p:blipFill>
        <p:spPr>
          <a:xfrm>
            <a:off x="0" y="624544"/>
            <a:ext cx="9144000" cy="76792"/>
          </a:xfrm>
          <a:prstGeom prst="rect">
            <a:avLst/>
          </a:prstGeom>
          <a:ln>
            <a:noFill/>
          </a:ln>
        </p:spPr>
      </p:pic>
      <p:pic>
        <p:nvPicPr>
          <p:cNvPr id="5" name="图片 4">
            <a:extLst>
              <a:ext uri="{FF2B5EF4-FFF2-40B4-BE49-F238E27FC236}">
                <a16:creationId xmlns:a16="http://schemas.microsoft.com/office/drawing/2014/main" id="{A7B949DD-A33F-40B4-A727-50A5B9AA9E4D}"/>
              </a:ext>
            </a:extLst>
          </p:cNvPr>
          <p:cNvPicPr>
            <a:picLocks noChangeAspect="1"/>
          </p:cNvPicPr>
          <p:nvPr/>
        </p:nvPicPr>
        <p:blipFill>
          <a:blip r:embed="rId4"/>
          <a:srcRect t="4518"/>
          <a:stretch/>
        </p:blipFill>
        <p:spPr>
          <a:xfrm>
            <a:off x="346508" y="1676400"/>
            <a:ext cx="4272182" cy="2892242"/>
          </a:xfrm>
          <a:prstGeom prst="rect">
            <a:avLst/>
          </a:prstGeom>
        </p:spPr>
      </p:pic>
      <p:sp>
        <p:nvSpPr>
          <p:cNvPr id="17" name="文本框 16">
            <a:extLst>
              <a:ext uri="{FF2B5EF4-FFF2-40B4-BE49-F238E27FC236}">
                <a16:creationId xmlns:a16="http://schemas.microsoft.com/office/drawing/2014/main" id="{3CA93BAE-549B-4DA7-B192-549651804468}"/>
              </a:ext>
            </a:extLst>
          </p:cNvPr>
          <p:cNvSpPr txBox="1"/>
          <p:nvPr/>
        </p:nvSpPr>
        <p:spPr>
          <a:xfrm>
            <a:off x="1494150" y="5105400"/>
            <a:ext cx="6848716" cy="646331"/>
          </a:xfrm>
          <a:prstGeom prst="rect">
            <a:avLst/>
          </a:prstGeom>
          <a:noFill/>
        </p:spPr>
        <p:txBody>
          <a:bodyPr wrap="square">
            <a:spAutoFit/>
          </a:bodyPr>
          <a:lstStyle/>
          <a:p>
            <a:pPr algn="just"/>
            <a:r>
              <a:rPr lang="en-US" altLang="zh-CN" sz="1800" b="0" i="0" dirty="0">
                <a:solidFill>
                  <a:srgbClr val="000000"/>
                </a:solidFill>
                <a:effectLst/>
                <a:latin typeface="Arial" panose="020B0604020202020204" pitchFamily="34" charset="0"/>
                <a:cs typeface="Arial" panose="020B0604020202020204" pitchFamily="34" charset="0"/>
              </a:rPr>
              <a:t>No oscillation is seen in the ZF and LF -</a:t>
            </a:r>
            <a:r>
              <a:rPr lang="en-US" altLang="zh-CN" sz="1800" b="0" i="1" dirty="0" err="1">
                <a:solidFill>
                  <a:srgbClr val="000000"/>
                </a:solidFill>
                <a:effectLst/>
                <a:latin typeface="Arial" panose="020B0604020202020204" pitchFamily="34" charset="0"/>
                <a:cs typeface="Arial" panose="020B0604020202020204" pitchFamily="34" charset="0"/>
              </a:rPr>
              <a:t>μ</a:t>
            </a:r>
            <a:r>
              <a:rPr lang="en-US" altLang="zh-CN" sz="1800" b="0" i="0" dirty="0" err="1">
                <a:solidFill>
                  <a:srgbClr val="000000"/>
                </a:solidFill>
                <a:effectLst/>
                <a:latin typeface="Arial" panose="020B0604020202020204" pitchFamily="34" charset="0"/>
                <a:cs typeface="Arial" panose="020B0604020202020204" pitchFamily="34" charset="0"/>
              </a:rPr>
              <a:t>SR</a:t>
            </a:r>
            <a:r>
              <a:rPr lang="en-US" altLang="zh-CN" sz="1800" b="0" i="0" dirty="0">
                <a:solidFill>
                  <a:srgbClr val="000000"/>
                </a:solidFill>
                <a:effectLst/>
                <a:latin typeface="Arial" panose="020B0604020202020204" pitchFamily="34" charset="0"/>
                <a:cs typeface="Arial" panose="020B0604020202020204" pitchFamily="34" charset="0"/>
              </a:rPr>
              <a:t> spectra</a:t>
            </a:r>
            <a:r>
              <a:rPr lang="en-US" altLang="zh-CN" dirty="0">
                <a:solidFill>
                  <a:srgbClr val="000000"/>
                </a:solidFill>
                <a:latin typeface="Arial" panose="020B0604020202020204" pitchFamily="34" charset="0"/>
                <a:cs typeface="Arial" panose="020B0604020202020204" pitchFamily="34" charset="0"/>
              </a:rPr>
              <a:t> </a:t>
            </a:r>
            <a:r>
              <a:rPr lang="en-US" altLang="zh-CN" sz="1800" b="0" i="0" dirty="0">
                <a:solidFill>
                  <a:srgbClr val="000000"/>
                </a:solidFill>
                <a:effectLst/>
                <a:latin typeface="Arial" panose="020B0604020202020204" pitchFamily="34" charset="0"/>
                <a:cs typeface="Arial" panose="020B0604020202020204" pitchFamily="34" charset="0"/>
              </a:rPr>
              <a:t>within the time window up to 20 </a:t>
            </a:r>
            <a:r>
              <a:rPr lang="en-US" altLang="zh-CN" sz="1800" b="0" i="1" dirty="0" err="1">
                <a:solidFill>
                  <a:srgbClr val="000000"/>
                </a:solidFill>
                <a:effectLst/>
                <a:latin typeface="Arial" panose="020B0604020202020204" pitchFamily="34" charset="0"/>
                <a:cs typeface="Arial" panose="020B0604020202020204" pitchFamily="34" charset="0"/>
              </a:rPr>
              <a:t>μ</a:t>
            </a:r>
            <a:r>
              <a:rPr lang="en-US" altLang="zh-CN" sz="1800" b="0" i="0" dirty="0" err="1">
                <a:solidFill>
                  <a:srgbClr val="000000"/>
                </a:solidFill>
                <a:effectLst/>
                <a:latin typeface="Arial" panose="020B0604020202020204" pitchFamily="34" charset="0"/>
                <a:cs typeface="Arial" panose="020B0604020202020204" pitchFamily="34" charset="0"/>
              </a:rPr>
              <a:t>s</a:t>
            </a:r>
            <a:r>
              <a:rPr lang="en-US" altLang="zh-CN" sz="1800" b="0" i="0" dirty="0">
                <a:solidFill>
                  <a:srgbClr val="000000"/>
                </a:solidFill>
                <a:effectLst/>
                <a:latin typeface="Arial" panose="020B0604020202020204" pitchFamily="34" charset="0"/>
                <a:cs typeface="Arial" panose="020B0604020202020204" pitchFamily="34" charset="0"/>
              </a:rPr>
              <a:t>, even down to 30 </a:t>
            </a:r>
            <a:r>
              <a:rPr lang="en-US" altLang="zh-CN" sz="1800" b="0" i="0" dirty="0" err="1">
                <a:solidFill>
                  <a:srgbClr val="000000"/>
                </a:solidFill>
                <a:effectLst/>
                <a:latin typeface="Arial" panose="020B0604020202020204" pitchFamily="34" charset="0"/>
                <a:cs typeface="Arial" panose="020B0604020202020204" pitchFamily="34" charset="0"/>
              </a:rPr>
              <a:t>mK.</a:t>
            </a:r>
            <a:r>
              <a:rPr lang="en-US" altLang="zh-CN" dirty="0">
                <a:latin typeface="Arial" panose="020B0604020202020204" pitchFamily="34" charset="0"/>
                <a:cs typeface="Arial" panose="020B0604020202020204" pitchFamily="34" charset="0"/>
              </a:rPr>
              <a:t> </a:t>
            </a:r>
          </a:p>
        </p:txBody>
      </p:sp>
      <p:pic>
        <p:nvPicPr>
          <p:cNvPr id="6" name="图片 5">
            <a:extLst>
              <a:ext uri="{FF2B5EF4-FFF2-40B4-BE49-F238E27FC236}">
                <a16:creationId xmlns:a16="http://schemas.microsoft.com/office/drawing/2014/main" id="{3FC94FC7-F3F8-3BB2-9970-C7D6704FF7E1}"/>
              </a:ext>
            </a:extLst>
          </p:cNvPr>
          <p:cNvPicPr>
            <a:picLocks noChangeAspect="1"/>
          </p:cNvPicPr>
          <p:nvPr/>
        </p:nvPicPr>
        <p:blipFill>
          <a:blip r:embed="rId5"/>
          <a:stretch>
            <a:fillRect/>
          </a:stretch>
        </p:blipFill>
        <p:spPr>
          <a:xfrm>
            <a:off x="5065564" y="1769796"/>
            <a:ext cx="3849836" cy="2798730"/>
          </a:xfrm>
          <a:prstGeom prst="rect">
            <a:avLst/>
          </a:prstGeom>
        </p:spPr>
      </p:pic>
      <p:sp>
        <p:nvSpPr>
          <p:cNvPr id="7" name="文本框 6">
            <a:extLst>
              <a:ext uri="{FF2B5EF4-FFF2-40B4-BE49-F238E27FC236}">
                <a16:creationId xmlns:a16="http://schemas.microsoft.com/office/drawing/2014/main" id="{09C04633-1003-4616-CEED-CF94EDA6EC38}"/>
              </a:ext>
            </a:extLst>
          </p:cNvPr>
          <p:cNvSpPr txBox="1"/>
          <p:nvPr/>
        </p:nvSpPr>
        <p:spPr>
          <a:xfrm>
            <a:off x="6401074" y="3842322"/>
            <a:ext cx="530915" cy="369332"/>
          </a:xfrm>
          <a:prstGeom prst="rect">
            <a:avLst/>
          </a:prstGeom>
          <a:noFill/>
        </p:spPr>
        <p:txBody>
          <a:bodyPr wrap="none" rtlCol="0">
            <a:spAutoFit/>
          </a:bodyPr>
          <a:lstStyle/>
          <a:p>
            <a:r>
              <a:rPr lang="en-US" altLang="zh-CN" dirty="0">
                <a:solidFill>
                  <a:srgbClr val="FF0000"/>
                </a:solidFill>
                <a:latin typeface="Arial" panose="020B0604020202020204" pitchFamily="34" charset="0"/>
                <a:cs typeface="Arial" panose="020B0604020202020204" pitchFamily="34" charset="0"/>
              </a:rPr>
              <a:t>2 K</a:t>
            </a:r>
            <a:endParaRPr lang="zh-CN" altLang="en-US" dirty="0">
              <a:solidFill>
                <a:srgbClr val="FF0000"/>
              </a:solidFill>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F11A1721-AF44-69C9-FDAF-E70681CA5471}"/>
              </a:ext>
            </a:extLst>
          </p:cNvPr>
          <p:cNvSpPr txBox="1"/>
          <p:nvPr/>
        </p:nvSpPr>
        <p:spPr>
          <a:xfrm>
            <a:off x="7762194" y="2142304"/>
            <a:ext cx="787395" cy="369332"/>
          </a:xfrm>
          <a:prstGeom prst="rect">
            <a:avLst/>
          </a:prstGeom>
          <a:noFill/>
        </p:spPr>
        <p:txBody>
          <a:bodyPr wrap="none" rtlCol="0">
            <a:spAutoFit/>
          </a:bodyPr>
          <a:lstStyle/>
          <a:p>
            <a:r>
              <a:rPr lang="en-US" altLang="zh-CN" dirty="0">
                <a:solidFill>
                  <a:srgbClr val="FF0000"/>
                </a:solidFill>
                <a:latin typeface="Arial" panose="020B0604020202020204" pitchFamily="34" charset="0"/>
                <a:cs typeface="Arial" panose="020B0604020202020204" pitchFamily="34" charset="0"/>
              </a:rPr>
              <a:t>250 K</a:t>
            </a:r>
            <a:endParaRPr lang="zh-CN" altLang="en-US" dirty="0">
              <a:solidFill>
                <a:srgbClr val="FF0000"/>
              </a:solidFill>
              <a:latin typeface="Arial" panose="020B0604020202020204" pitchFamily="34" charset="0"/>
              <a:cs typeface="Arial" panose="020B0604020202020204" pitchFamily="34" charset="0"/>
            </a:endParaRPr>
          </a:p>
        </p:txBody>
      </p:sp>
      <p:cxnSp>
        <p:nvCxnSpPr>
          <p:cNvPr id="10" name="直接箭头连接符 9">
            <a:extLst>
              <a:ext uri="{FF2B5EF4-FFF2-40B4-BE49-F238E27FC236}">
                <a16:creationId xmlns:a16="http://schemas.microsoft.com/office/drawing/2014/main" id="{288AACD3-745C-3AF9-D0EF-A921B257D460}"/>
              </a:ext>
            </a:extLst>
          </p:cNvPr>
          <p:cNvCxnSpPr>
            <a:cxnSpLocks/>
            <a:endCxn id="8" idx="2"/>
          </p:cNvCxnSpPr>
          <p:nvPr/>
        </p:nvCxnSpPr>
        <p:spPr>
          <a:xfrm flipV="1">
            <a:off x="6729847" y="2511636"/>
            <a:ext cx="1426045" cy="1330686"/>
          </a:xfrm>
          <a:prstGeom prst="straightConnector1">
            <a:avLst/>
          </a:prstGeom>
          <a:ln w="222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8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AACF9061-9613-BF82-6B8F-53D8DD0A5BDA}"/>
              </a:ext>
            </a:extLst>
          </p:cNvPr>
          <p:cNvGrpSpPr/>
          <p:nvPr/>
        </p:nvGrpSpPr>
        <p:grpSpPr>
          <a:xfrm>
            <a:off x="0" y="159798"/>
            <a:ext cx="9144000" cy="541538"/>
            <a:chOff x="0" y="159798"/>
            <a:chExt cx="9144000" cy="541538"/>
          </a:xfrm>
        </p:grpSpPr>
        <p:sp>
          <p:nvSpPr>
            <p:cNvPr id="3" name="Rectangle 2">
              <a:extLst>
                <a:ext uri="{FF2B5EF4-FFF2-40B4-BE49-F238E27FC236}">
                  <a16:creationId xmlns:a16="http://schemas.microsoft.com/office/drawing/2014/main" id="{16200638-989E-8317-8FD3-E5C8EBD67514}"/>
                </a:ext>
              </a:extLst>
            </p:cNvPr>
            <p:cNvSpPr txBox="1">
              <a:spLocks/>
            </p:cNvSpPr>
            <p:nvPr/>
          </p:nvSpPr>
          <p:spPr>
            <a:xfrm>
              <a:off x="0" y="159798"/>
              <a:ext cx="6858000" cy="39241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57175"/>
              <a:r>
                <a:rPr lang="en-US" altLang="zh-CN" sz="3600" b="1" dirty="0">
                  <a:solidFill>
                    <a:srgbClr val="008000"/>
                  </a:solidFill>
                  <a:latin typeface="Arial" panose="020B0604020202020204" pitchFamily="34" charset="0"/>
                  <a:ea typeface="+mn-ea"/>
                  <a:cs typeface="Arial" panose="020B0604020202020204" pitchFamily="34" charset="0"/>
                </a:rPr>
                <a:t>Fitting results-ZF</a:t>
              </a:r>
              <a:endParaRPr lang="en-US" sz="3600" b="1" dirty="0">
                <a:solidFill>
                  <a:srgbClr val="008000"/>
                </a:solidFill>
                <a:latin typeface="Arial" panose="020B0604020202020204" pitchFamily="34" charset="0"/>
                <a:ea typeface="+mn-ea"/>
                <a:cs typeface="Arial" panose="020B0604020202020204" pitchFamily="34" charset="0"/>
              </a:endParaRPr>
            </a:p>
          </p:txBody>
        </p:sp>
        <p:pic>
          <p:nvPicPr>
            <p:cNvPr id="4" name="Picture 2" descr="5">
              <a:extLst>
                <a:ext uri="{FF2B5EF4-FFF2-40B4-BE49-F238E27FC236}">
                  <a16:creationId xmlns:a16="http://schemas.microsoft.com/office/drawing/2014/main" id="{BC353A30-9A72-011E-ECE9-C9F8C1E7228E}"/>
                </a:ext>
              </a:extLst>
            </p:cNvPr>
            <p:cNvPicPr>
              <a:picLocks noChangeArrowheads="1"/>
            </p:cNvPicPr>
            <p:nvPr/>
          </p:nvPicPr>
          <p:blipFill>
            <a:blip r:embed="rId2" cstate="print"/>
            <a:srcRect/>
            <a:stretch>
              <a:fillRect/>
            </a:stretch>
          </p:blipFill>
          <p:spPr>
            <a:xfrm>
              <a:off x="0" y="624544"/>
              <a:ext cx="9144000" cy="76792"/>
            </a:xfrm>
            <a:prstGeom prst="rect">
              <a:avLst/>
            </a:prstGeom>
            <a:ln>
              <a:noFill/>
            </a:ln>
          </p:spPr>
        </p:pic>
      </p:gr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0398806E-3EB9-8A21-4AD8-C4F623891961}"/>
                  </a:ext>
                </a:extLst>
              </p:cNvPr>
              <p:cNvSpPr txBox="1"/>
              <p:nvPr/>
            </p:nvSpPr>
            <p:spPr>
              <a:xfrm>
                <a:off x="3995965" y="202918"/>
                <a:ext cx="4576588" cy="306174"/>
              </a:xfrm>
              <a:prstGeom prst="rect">
                <a:avLst/>
              </a:prstGeom>
              <a:noFill/>
              <a:ln w="19050">
                <a:solidFill>
                  <a:schemeClr val="tx1"/>
                </a:solidFill>
              </a:ln>
            </p:spPr>
            <p:txBody>
              <a:bodyPr wrap="square" lIns="0" tIns="0" rIns="0" bIns="0" rtlCol="0">
                <a:spAutoFit/>
              </a:bodyPr>
              <a:lstStyle/>
              <a:p>
                <a:r>
                  <a:rPr lang="en-US" altLang="zh-CN" sz="1900" dirty="0"/>
                  <a:t>A</a:t>
                </a:r>
                <a14:m>
                  <m:oMath xmlns:m="http://schemas.openxmlformats.org/officeDocument/2006/math">
                    <m:r>
                      <a:rPr lang="zh-CN" altLang="en-US" sz="1900" i="1" smtClean="0">
                        <a:latin typeface="Cambria Math" panose="02040503050406030204" pitchFamily="18" charset="0"/>
                      </a:rPr>
                      <m:t>𝑠𝑦</m:t>
                    </m:r>
                    <m:d>
                      <m:dPr>
                        <m:ctrlPr>
                          <a:rPr lang="zh-CN" altLang="en-US" sz="1900" i="1" smtClean="0">
                            <a:solidFill>
                              <a:schemeClr val="tx1"/>
                            </a:solidFill>
                            <a:latin typeface="Cambria Math" panose="02040503050406030204" pitchFamily="18" charset="0"/>
                          </a:rPr>
                        </m:ctrlPr>
                      </m:dPr>
                      <m:e>
                        <m:r>
                          <a:rPr lang="zh-CN" altLang="en-US" sz="1900" i="1">
                            <a:solidFill>
                              <a:schemeClr val="tx1"/>
                            </a:solidFill>
                            <a:latin typeface="Cambria Math" panose="02040503050406030204" pitchFamily="18" charset="0"/>
                          </a:rPr>
                          <m:t>𝑡</m:t>
                        </m:r>
                      </m:e>
                    </m:d>
                    <m:r>
                      <a:rPr lang="zh-CN" altLang="en-US" sz="1900" i="0">
                        <a:latin typeface="Cambria Math" panose="02040503050406030204" pitchFamily="18" charset="0"/>
                      </a:rPr>
                      <m:t>=</m:t>
                    </m:r>
                    <m:sSub>
                      <m:sSubPr>
                        <m:ctrlPr>
                          <a:rPr lang="en-US" altLang="zh-CN" sz="1900" i="1" smtClean="0">
                            <a:solidFill>
                              <a:schemeClr val="accent2">
                                <a:lumMod val="75000"/>
                              </a:schemeClr>
                            </a:solidFill>
                            <a:latin typeface="Cambria Math" panose="02040503050406030204" pitchFamily="18" charset="0"/>
                          </a:rPr>
                        </m:ctrlPr>
                      </m:sSubPr>
                      <m:e>
                        <m:r>
                          <a:rPr lang="en-US" altLang="zh-CN" sz="1900" i="1">
                            <a:solidFill>
                              <a:schemeClr val="accent2">
                                <a:lumMod val="75000"/>
                              </a:schemeClr>
                            </a:solidFill>
                            <a:latin typeface="Cambria Math" panose="02040503050406030204" pitchFamily="18" charset="0"/>
                          </a:rPr>
                          <m:t>𝐴</m:t>
                        </m:r>
                      </m:e>
                      <m:sub>
                        <m:r>
                          <a:rPr lang="en-US" altLang="zh-CN" sz="1900" b="0" i="1" smtClean="0">
                            <a:solidFill>
                              <a:schemeClr val="accent2">
                                <a:lumMod val="75000"/>
                              </a:schemeClr>
                            </a:solidFill>
                            <a:latin typeface="Cambria Math" panose="02040503050406030204" pitchFamily="18" charset="0"/>
                          </a:rPr>
                          <m:t>0 </m:t>
                        </m:r>
                      </m:sub>
                    </m:sSub>
                    <m:sSub>
                      <m:sSubPr>
                        <m:ctrlPr>
                          <a:rPr lang="en-US" altLang="zh-CN" sz="1900" i="1" smtClean="0">
                            <a:solidFill>
                              <a:srgbClr val="0070C0"/>
                            </a:solidFill>
                            <a:latin typeface="Cambria Math" panose="02040503050406030204" pitchFamily="18" charset="0"/>
                          </a:rPr>
                        </m:ctrlPr>
                      </m:sSubPr>
                      <m:e>
                        <m:r>
                          <m:rPr>
                            <m:nor/>
                          </m:rPr>
                          <a:rPr lang="en-US" altLang="zh-CN" sz="1900" dirty="0">
                            <a:solidFill>
                              <a:srgbClr val="0070C0"/>
                            </a:solidFill>
                          </a:rPr>
                          <m:t>+</m:t>
                        </m:r>
                        <m:r>
                          <a:rPr lang="en-US" altLang="zh-CN" sz="1900" b="0" i="1" dirty="0" smtClean="0">
                            <a:solidFill>
                              <a:srgbClr val="0070C0"/>
                            </a:solidFill>
                            <a:latin typeface="Cambria Math" panose="02040503050406030204" pitchFamily="18" charset="0"/>
                          </a:rPr>
                          <m:t> </m:t>
                        </m:r>
                        <m:r>
                          <a:rPr lang="en-US" altLang="zh-CN" sz="1900" b="0" i="1" smtClean="0">
                            <a:solidFill>
                              <a:srgbClr val="0070C0"/>
                            </a:solidFill>
                            <a:latin typeface="Cambria Math" panose="02040503050406030204" pitchFamily="18" charset="0"/>
                          </a:rPr>
                          <m:t>𝐴</m:t>
                        </m:r>
                      </m:e>
                      <m:sub>
                        <m:r>
                          <a:rPr lang="en-US" altLang="zh-CN" sz="1900" b="0" i="1" smtClean="0">
                            <a:solidFill>
                              <a:srgbClr val="0070C0"/>
                            </a:solidFill>
                            <a:latin typeface="Cambria Math" panose="02040503050406030204" pitchFamily="18" charset="0"/>
                          </a:rPr>
                          <m:t>1</m:t>
                        </m:r>
                      </m:sub>
                    </m:sSub>
                    <m:sSup>
                      <m:sSupPr>
                        <m:ctrlPr>
                          <a:rPr lang="zh-CN" altLang="en-US" sz="1900" i="1" smtClean="0">
                            <a:solidFill>
                              <a:srgbClr val="0070C0"/>
                            </a:solidFill>
                            <a:latin typeface="Cambria Math" panose="02040503050406030204" pitchFamily="18" charset="0"/>
                          </a:rPr>
                        </m:ctrlPr>
                      </m:sSupPr>
                      <m:e>
                        <m:r>
                          <a:rPr lang="zh-CN" altLang="en-US" sz="1900" i="1">
                            <a:solidFill>
                              <a:srgbClr val="0070C0"/>
                            </a:solidFill>
                            <a:latin typeface="Cambria Math" panose="02040503050406030204" pitchFamily="18" charset="0"/>
                          </a:rPr>
                          <m:t>𝐺</m:t>
                        </m:r>
                      </m:e>
                      <m:sup>
                        <m:r>
                          <a:rPr lang="zh-CN" altLang="en-US" sz="1900" i="1">
                            <a:solidFill>
                              <a:srgbClr val="0070C0"/>
                            </a:solidFill>
                            <a:latin typeface="Cambria Math" panose="02040503050406030204" pitchFamily="18" charset="0"/>
                          </a:rPr>
                          <m:t>𝑘𝑇</m:t>
                        </m:r>
                      </m:sup>
                    </m:sSup>
                    <m:r>
                      <a:rPr lang="zh-CN" altLang="en-US" sz="1900" i="0">
                        <a:solidFill>
                          <a:srgbClr val="0070C0"/>
                        </a:solidFill>
                        <a:latin typeface="Cambria Math" panose="02040503050406030204" pitchFamily="18" charset="0"/>
                      </a:rPr>
                      <m:t>⋅</m:t>
                    </m:r>
                    <m:sSup>
                      <m:sSupPr>
                        <m:ctrlPr>
                          <a:rPr lang="zh-CN" altLang="en-US" sz="1900" i="1">
                            <a:solidFill>
                              <a:srgbClr val="0070C0"/>
                            </a:solidFill>
                            <a:latin typeface="Cambria Math" panose="02040503050406030204" pitchFamily="18" charset="0"/>
                          </a:rPr>
                        </m:ctrlPr>
                      </m:sSupPr>
                      <m:e>
                        <m:r>
                          <a:rPr lang="zh-CN" altLang="en-US" sz="1900" i="0">
                            <a:solidFill>
                              <a:srgbClr val="0070C0"/>
                            </a:solidFill>
                            <a:latin typeface="Cambria Math" panose="02040503050406030204" pitchFamily="18" charset="0"/>
                          </a:rPr>
                          <m:t>ⅇ</m:t>
                        </m:r>
                      </m:e>
                      <m:sup>
                        <m:r>
                          <a:rPr lang="zh-CN" altLang="en-US" sz="1900" i="0">
                            <a:solidFill>
                              <a:srgbClr val="0070C0"/>
                            </a:solidFill>
                            <a:latin typeface="Cambria Math" panose="02040503050406030204" pitchFamily="18" charset="0"/>
                          </a:rPr>
                          <m:t>−</m:t>
                        </m:r>
                        <m:sSub>
                          <m:sSubPr>
                            <m:ctrlPr>
                              <a:rPr lang="en-US" altLang="zh-CN" sz="1900" i="1" smtClean="0">
                                <a:solidFill>
                                  <a:srgbClr val="0070C0"/>
                                </a:solidFill>
                                <a:latin typeface="Cambria Math" panose="02040503050406030204" pitchFamily="18" charset="0"/>
                              </a:rPr>
                            </m:ctrlPr>
                          </m:sSubPr>
                          <m:e>
                            <m:r>
                              <a:rPr lang="zh-CN" altLang="en-US" sz="1900" i="1">
                                <a:solidFill>
                                  <a:srgbClr val="0070C0"/>
                                </a:solidFill>
                                <a:latin typeface="Cambria Math" panose="02040503050406030204" pitchFamily="18" charset="0"/>
                              </a:rPr>
                              <m:t>𝜆</m:t>
                            </m:r>
                          </m:e>
                          <m:sub>
                            <m:r>
                              <m:rPr>
                                <m:sty m:val="p"/>
                              </m:rPr>
                              <a:rPr lang="en-US" altLang="zh-CN" sz="1900" i="1">
                                <a:solidFill>
                                  <a:srgbClr val="0070C0"/>
                                </a:solidFill>
                                <a:latin typeface="Cambria Math" panose="02040503050406030204" pitchFamily="18" charset="0"/>
                              </a:rPr>
                              <m:t>tail</m:t>
                            </m:r>
                          </m:sub>
                        </m:sSub>
                        <m:r>
                          <a:rPr lang="zh-CN" altLang="en-US" sz="1900" i="0">
                            <a:solidFill>
                              <a:srgbClr val="0070C0"/>
                            </a:solidFill>
                            <a:latin typeface="Cambria Math" panose="02040503050406030204" pitchFamily="18" charset="0"/>
                          </a:rPr>
                          <m:t>⋅</m:t>
                        </m:r>
                        <m:r>
                          <a:rPr lang="en-US" altLang="zh-CN" sz="1900" b="0" i="1" smtClean="0">
                            <a:solidFill>
                              <a:srgbClr val="0070C0"/>
                            </a:solidFill>
                            <a:latin typeface="Cambria Math" panose="02040503050406030204" pitchFamily="18" charset="0"/>
                          </a:rPr>
                          <m:t>𝑡</m:t>
                        </m:r>
                      </m:sup>
                    </m:sSup>
                  </m:oMath>
                </a14:m>
                <a:r>
                  <a:rPr lang="zh-CN" altLang="en-US" sz="1900" dirty="0"/>
                  <a:t>  </a:t>
                </a:r>
                <a:r>
                  <a:rPr lang="en-US" altLang="zh-CN" sz="1900" dirty="0"/>
                  <a:t>+ </a:t>
                </a:r>
                <a14:m>
                  <m:oMath xmlns:m="http://schemas.openxmlformats.org/officeDocument/2006/math">
                    <m:sSub>
                      <m:sSubPr>
                        <m:ctrlPr>
                          <a:rPr lang="en-US" altLang="zh-CN" sz="1900" i="1" smtClean="0">
                            <a:solidFill>
                              <a:srgbClr val="FF0000"/>
                            </a:solidFill>
                            <a:latin typeface="Cambria Math" panose="02040503050406030204" pitchFamily="18" charset="0"/>
                          </a:rPr>
                        </m:ctrlPr>
                      </m:sSubPr>
                      <m:e>
                        <m:r>
                          <a:rPr lang="en-US" altLang="zh-CN" sz="1900" i="1">
                            <a:solidFill>
                              <a:srgbClr val="FF0000"/>
                            </a:solidFill>
                            <a:latin typeface="Cambria Math" panose="02040503050406030204" pitchFamily="18" charset="0"/>
                          </a:rPr>
                          <m:t>𝐴</m:t>
                        </m:r>
                      </m:e>
                      <m:sub>
                        <m:r>
                          <a:rPr lang="en-US" altLang="zh-CN" sz="1900" b="0" i="1" smtClean="0">
                            <a:solidFill>
                              <a:srgbClr val="FF0000"/>
                            </a:solidFill>
                            <a:latin typeface="Cambria Math" panose="02040503050406030204" pitchFamily="18" charset="0"/>
                          </a:rPr>
                          <m:t>2</m:t>
                        </m:r>
                      </m:sub>
                    </m:sSub>
                    <m:r>
                      <a:rPr lang="zh-CN" altLang="en-US" sz="1900">
                        <a:solidFill>
                          <a:srgbClr val="FF0000"/>
                        </a:solidFill>
                        <a:latin typeface="Cambria Math" panose="02040503050406030204" pitchFamily="18" charset="0"/>
                      </a:rPr>
                      <m:t>⋅</m:t>
                    </m:r>
                    <m:sSup>
                      <m:sSupPr>
                        <m:ctrlPr>
                          <a:rPr lang="zh-CN" altLang="en-US" sz="1900" i="1">
                            <a:solidFill>
                              <a:srgbClr val="FF0000"/>
                            </a:solidFill>
                            <a:latin typeface="Cambria Math" panose="02040503050406030204" pitchFamily="18" charset="0"/>
                          </a:rPr>
                        </m:ctrlPr>
                      </m:sSupPr>
                      <m:e>
                        <m:r>
                          <a:rPr lang="zh-CN" altLang="en-US" sz="1900">
                            <a:solidFill>
                              <a:srgbClr val="FF0000"/>
                            </a:solidFill>
                            <a:latin typeface="Cambria Math" panose="02040503050406030204" pitchFamily="18" charset="0"/>
                          </a:rPr>
                          <m:t>ⅇ</m:t>
                        </m:r>
                      </m:e>
                      <m:sup>
                        <m:r>
                          <a:rPr lang="zh-CN" altLang="en-US" sz="1900">
                            <a:solidFill>
                              <a:srgbClr val="FF0000"/>
                            </a:solidFill>
                            <a:latin typeface="Cambria Math" panose="02040503050406030204" pitchFamily="18" charset="0"/>
                          </a:rPr>
                          <m:t>−</m:t>
                        </m:r>
                        <m:sSub>
                          <m:sSubPr>
                            <m:ctrlPr>
                              <a:rPr lang="en-US" altLang="zh-CN" sz="1900" i="1">
                                <a:solidFill>
                                  <a:srgbClr val="FF0000"/>
                                </a:solidFill>
                                <a:latin typeface="Cambria Math" panose="02040503050406030204" pitchFamily="18" charset="0"/>
                              </a:rPr>
                            </m:ctrlPr>
                          </m:sSubPr>
                          <m:e>
                            <m:r>
                              <a:rPr lang="zh-CN" altLang="en-US" sz="1900" i="1">
                                <a:solidFill>
                                  <a:srgbClr val="FF0000"/>
                                </a:solidFill>
                                <a:latin typeface="Cambria Math" panose="02040503050406030204" pitchFamily="18" charset="0"/>
                              </a:rPr>
                              <m:t>𝜆</m:t>
                            </m:r>
                          </m:e>
                          <m:sub>
                            <m:r>
                              <a:rPr lang="en-US" altLang="zh-CN" sz="1900" b="0" i="1" smtClean="0">
                                <a:solidFill>
                                  <a:srgbClr val="FF0000"/>
                                </a:solidFill>
                                <a:latin typeface="Cambria Math" panose="02040503050406030204" pitchFamily="18" charset="0"/>
                              </a:rPr>
                              <m:t>2</m:t>
                            </m:r>
                          </m:sub>
                        </m:sSub>
                        <m:r>
                          <a:rPr lang="zh-CN" altLang="en-US" sz="1900">
                            <a:solidFill>
                              <a:srgbClr val="FF0000"/>
                            </a:solidFill>
                            <a:latin typeface="Cambria Math" panose="02040503050406030204" pitchFamily="18" charset="0"/>
                          </a:rPr>
                          <m:t>⋅</m:t>
                        </m:r>
                        <m:r>
                          <a:rPr lang="en-US" altLang="zh-CN" sz="1900" i="1">
                            <a:solidFill>
                              <a:srgbClr val="FF0000"/>
                            </a:solidFill>
                            <a:latin typeface="Cambria Math" panose="02040503050406030204" pitchFamily="18" charset="0"/>
                          </a:rPr>
                          <m:t>𝑡</m:t>
                        </m:r>
                      </m:sup>
                    </m:sSup>
                  </m:oMath>
                </a14:m>
                <a:endParaRPr lang="zh-CN" altLang="en-US" sz="1900" dirty="0"/>
              </a:p>
            </p:txBody>
          </p:sp>
        </mc:Choice>
        <mc:Fallback xmlns="">
          <p:sp>
            <p:nvSpPr>
              <p:cNvPr id="6" name="文本框 5">
                <a:extLst>
                  <a:ext uri="{FF2B5EF4-FFF2-40B4-BE49-F238E27FC236}">
                    <a16:creationId xmlns:a16="http://schemas.microsoft.com/office/drawing/2014/main" id="{0398806E-3EB9-8A21-4AD8-C4F623891961}"/>
                  </a:ext>
                </a:extLst>
              </p:cNvPr>
              <p:cNvSpPr txBox="1">
                <a:spLocks noRot="1" noChangeAspect="1" noMove="1" noResize="1" noEditPoints="1" noAdjustHandles="1" noChangeArrowheads="1" noChangeShapeType="1" noTextEdit="1"/>
              </p:cNvSpPr>
              <p:nvPr/>
            </p:nvSpPr>
            <p:spPr>
              <a:xfrm>
                <a:off x="3995965" y="202918"/>
                <a:ext cx="4576588" cy="306174"/>
              </a:xfrm>
              <a:prstGeom prst="rect">
                <a:avLst/>
              </a:prstGeom>
              <a:blipFill>
                <a:blip r:embed="rId3"/>
                <a:stretch>
                  <a:fillRect l="-3187" t="-14815" b="-42593"/>
                </a:stretch>
              </a:blipFill>
              <a:ln w="19050">
                <a:solidFill>
                  <a:schemeClr val="tx1"/>
                </a:solidFill>
              </a:ln>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8FB18AEA-8378-33A2-9612-B89B327FBD7E}"/>
              </a:ext>
            </a:extLst>
          </p:cNvPr>
          <p:cNvPicPr>
            <a:picLocks noChangeAspect="1"/>
          </p:cNvPicPr>
          <p:nvPr/>
        </p:nvPicPr>
        <p:blipFill>
          <a:blip r:embed="rId4"/>
          <a:stretch>
            <a:fillRect/>
          </a:stretch>
        </p:blipFill>
        <p:spPr>
          <a:xfrm>
            <a:off x="0" y="773667"/>
            <a:ext cx="2880000" cy="2416626"/>
          </a:xfrm>
          <a:prstGeom prst="rect">
            <a:avLst/>
          </a:prstGeom>
        </p:spPr>
      </p:pic>
      <p:pic>
        <p:nvPicPr>
          <p:cNvPr id="12" name="图片 11">
            <a:extLst>
              <a:ext uri="{FF2B5EF4-FFF2-40B4-BE49-F238E27FC236}">
                <a16:creationId xmlns:a16="http://schemas.microsoft.com/office/drawing/2014/main" id="{28351BF0-6518-1C58-4B65-8E26F5E45811}"/>
              </a:ext>
            </a:extLst>
          </p:cNvPr>
          <p:cNvPicPr>
            <a:picLocks noChangeAspect="1"/>
          </p:cNvPicPr>
          <p:nvPr/>
        </p:nvPicPr>
        <p:blipFill>
          <a:blip r:embed="rId5"/>
          <a:stretch>
            <a:fillRect/>
          </a:stretch>
        </p:blipFill>
        <p:spPr>
          <a:xfrm>
            <a:off x="2880000" y="816788"/>
            <a:ext cx="2880000" cy="2316062"/>
          </a:xfrm>
          <a:prstGeom prst="rect">
            <a:avLst/>
          </a:prstGeom>
        </p:spPr>
      </p:pic>
      <p:pic>
        <p:nvPicPr>
          <p:cNvPr id="15" name="图片 14">
            <a:extLst>
              <a:ext uri="{FF2B5EF4-FFF2-40B4-BE49-F238E27FC236}">
                <a16:creationId xmlns:a16="http://schemas.microsoft.com/office/drawing/2014/main" id="{A8C6B199-66A2-12CC-E454-0EF76431F007}"/>
              </a:ext>
            </a:extLst>
          </p:cNvPr>
          <p:cNvPicPr>
            <a:picLocks noChangeAspect="1"/>
          </p:cNvPicPr>
          <p:nvPr/>
        </p:nvPicPr>
        <p:blipFill>
          <a:blip r:embed="rId6"/>
          <a:stretch>
            <a:fillRect/>
          </a:stretch>
        </p:blipFill>
        <p:spPr>
          <a:xfrm>
            <a:off x="5849142" y="834211"/>
            <a:ext cx="2880000" cy="2356082"/>
          </a:xfrm>
          <a:prstGeom prst="rect">
            <a:avLst/>
          </a:prstGeom>
        </p:spPr>
      </p:pic>
      <p:sp>
        <p:nvSpPr>
          <p:cNvPr id="16" name="文本框 8">
            <a:extLst>
              <a:ext uri="{FF2B5EF4-FFF2-40B4-BE49-F238E27FC236}">
                <a16:creationId xmlns:a16="http://schemas.microsoft.com/office/drawing/2014/main" id="{E2D4B50B-DDBF-41DE-9531-6D038614F652}"/>
              </a:ext>
            </a:extLst>
          </p:cNvPr>
          <p:cNvSpPr txBox="1"/>
          <p:nvPr/>
        </p:nvSpPr>
        <p:spPr>
          <a:xfrm>
            <a:off x="223152" y="3739692"/>
            <a:ext cx="8697695" cy="20313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b="1" dirty="0">
                <a:solidFill>
                  <a:srgbClr val="FF0000"/>
                </a:solidFill>
                <a:latin typeface="Arial" panose="020B0604020202020204" pitchFamily="34" charset="0"/>
                <a:cs typeface="Arial" panose="020B0604020202020204" pitchFamily="34" charset="0"/>
              </a:rPr>
              <a:t>3: </a:t>
            </a:r>
            <a:r>
              <a:rPr lang="en-US" altLang="zh-CN" b="0" i="0" dirty="0">
                <a:solidFill>
                  <a:srgbClr val="000000"/>
                </a:solidFill>
                <a:effectLst/>
                <a:latin typeface="Arial" panose="020B0604020202020204" pitchFamily="34" charset="0"/>
                <a:cs typeface="Arial" panose="020B0604020202020204" pitchFamily="34" charset="0"/>
              </a:rPr>
              <a:t>Upon further cooling, </a:t>
            </a:r>
            <a:r>
              <a:rPr lang="en-US" altLang="zh-CN" b="0" i="1" dirty="0">
                <a:solidFill>
                  <a:srgbClr val="000000"/>
                </a:solidFill>
                <a:effectLst/>
                <a:latin typeface="Arial" panose="020B0604020202020204" pitchFamily="34" charset="0"/>
                <a:cs typeface="Arial" panose="020B0604020202020204" pitchFamily="34" charset="0"/>
              </a:rPr>
              <a:t>λ</a:t>
            </a:r>
            <a:r>
              <a:rPr lang="en-US" altLang="zh-CN" b="0" i="0" baseline="-25000" dirty="0">
                <a:solidFill>
                  <a:srgbClr val="000000"/>
                </a:solidFill>
                <a:effectLst/>
                <a:latin typeface="Arial" panose="020B0604020202020204" pitchFamily="34" charset="0"/>
                <a:cs typeface="Arial" panose="020B0604020202020204" pitchFamily="34" charset="0"/>
              </a:rPr>
              <a:t>2</a:t>
            </a:r>
            <a:r>
              <a:rPr lang="en-US" altLang="zh-CN" b="0" i="0" dirty="0">
                <a:solidFill>
                  <a:srgbClr val="000000"/>
                </a:solidFill>
                <a:effectLst/>
                <a:latin typeface="Arial" panose="020B0604020202020204" pitchFamily="34" charset="0"/>
                <a:cs typeface="Arial" panose="020B0604020202020204" pitchFamily="34" charset="0"/>
              </a:rPr>
              <a:t> shows temperature-independent plateau-like behavior between 2 K and 30 </a:t>
            </a:r>
            <a:r>
              <a:rPr lang="en-US" altLang="zh-CN" b="0" i="0" dirty="0" err="1">
                <a:solidFill>
                  <a:srgbClr val="000000"/>
                </a:solidFill>
                <a:effectLst/>
                <a:latin typeface="Arial" panose="020B0604020202020204" pitchFamily="34" charset="0"/>
                <a:cs typeface="Arial" panose="020B0604020202020204" pitchFamily="34" charset="0"/>
              </a:rPr>
              <a:t>mK.</a:t>
            </a:r>
            <a:r>
              <a:rPr lang="en-US" altLang="zh-CN" b="0" i="0" dirty="0">
                <a:solidFill>
                  <a:srgbClr val="000000"/>
                </a:solidFill>
                <a:effectLst/>
                <a:latin typeface="Arial" panose="020B0604020202020204" pitchFamily="34" charset="0"/>
                <a:cs typeface="Arial" panose="020B0604020202020204" pitchFamily="34" charset="0"/>
              </a:rPr>
              <a:t> The low-temperature plateau of muon relaxation rates is a sign of persistent spin dynamics</a:t>
            </a:r>
            <a:r>
              <a:rPr lang="en-US" altLang="zh-CN" dirty="0">
                <a:solidFill>
                  <a:srgbClr val="000000"/>
                </a:solidFill>
                <a:latin typeface="Arial" panose="020B0604020202020204" pitchFamily="34" charset="0"/>
                <a:cs typeface="Arial" panose="020B0604020202020204" pitchFamily="34" charset="0"/>
              </a:rPr>
              <a:t>.</a:t>
            </a:r>
          </a:p>
          <a:p>
            <a:pPr algn="just"/>
            <a:endParaRPr lang="en-US" altLang="zh-CN" dirty="0">
              <a:solidFill>
                <a:srgbClr val="000000"/>
              </a:solidFill>
              <a:latin typeface="Arial" panose="020B0604020202020204" pitchFamily="34" charset="0"/>
              <a:cs typeface="Arial" panose="020B0604020202020204" pitchFamily="34" charset="0"/>
            </a:endParaRPr>
          </a:p>
          <a:p>
            <a:pPr algn="just"/>
            <a:r>
              <a:rPr lang="en-US" altLang="zh-CN" b="1" dirty="0">
                <a:solidFill>
                  <a:srgbClr val="FF0000"/>
                </a:solidFill>
                <a:latin typeface="Arial" panose="020B0604020202020204" pitchFamily="34" charset="0"/>
                <a:cs typeface="Arial" panose="020B0604020202020204" pitchFamily="34" charset="0"/>
              </a:rPr>
              <a:t>4: </a:t>
            </a:r>
            <a:r>
              <a:rPr lang="en-US" altLang="zh-CN" dirty="0">
                <a:solidFill>
                  <a:srgbClr val="000000"/>
                </a:solidFill>
                <a:latin typeface="Arial" panose="020B0604020202020204" pitchFamily="34" charset="0"/>
                <a:cs typeface="Arial" panose="020B0604020202020204" pitchFamily="34" charset="0"/>
              </a:rPr>
              <a:t>The observed behavior of </a:t>
            </a:r>
            <a:r>
              <a:rPr lang="en-US" altLang="zh-CN" dirty="0">
                <a:solidFill>
                  <a:srgbClr val="000000"/>
                </a:solidFill>
                <a:latin typeface="Times New Roman" panose="02020603050405020304" pitchFamily="18" charset="0"/>
                <a:cs typeface="Times New Roman" panose="02020603050405020304" pitchFamily="18" charset="0"/>
              </a:rPr>
              <a:t>∆</a:t>
            </a:r>
            <a:r>
              <a:rPr lang="en-US" altLang="zh-CN" dirty="0">
                <a:solidFill>
                  <a:srgbClr val="000000"/>
                </a:solidFill>
                <a:latin typeface="Arial" panose="020B0604020202020204" pitchFamily="34" charset="0"/>
                <a:cs typeface="Arial" panose="020B0604020202020204" pitchFamily="34" charset="0"/>
              </a:rPr>
              <a:t>  is both strongly temperature dependent and at low temperatures very large. A likely explanation comes via a hyperfine enhancement of the </a:t>
            </a:r>
            <a:r>
              <a:rPr lang="en-US" altLang="zh-CN" dirty="0" err="1">
                <a:solidFill>
                  <a:srgbClr val="000000"/>
                </a:solidFill>
                <a:latin typeface="Arial" panose="020B0604020202020204" pitchFamily="34" charset="0"/>
                <a:cs typeface="Arial" panose="020B0604020202020204" pitchFamily="34" charset="0"/>
              </a:rPr>
              <a:t>Pr</a:t>
            </a:r>
            <a:r>
              <a:rPr lang="en-US" altLang="zh-CN" dirty="0">
                <a:solidFill>
                  <a:srgbClr val="000000"/>
                </a:solidFill>
                <a:latin typeface="Arial" panose="020B0604020202020204" pitchFamily="34" charset="0"/>
                <a:cs typeface="Arial" panose="020B0604020202020204" pitchFamily="34" charset="0"/>
              </a:rPr>
              <a:t> nuclear moments</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873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5">
            <a:extLst>
              <a:ext uri="{FF2B5EF4-FFF2-40B4-BE49-F238E27FC236}">
                <a16:creationId xmlns:a16="http://schemas.microsoft.com/office/drawing/2014/main" id="{D1EB78C9-B61B-BB03-4B32-CA52B8CE1DA4}"/>
              </a:ext>
            </a:extLst>
          </p:cNvPr>
          <p:cNvPicPr>
            <a:picLocks noChangeArrowheads="1"/>
          </p:cNvPicPr>
          <p:nvPr/>
        </p:nvPicPr>
        <p:blipFill>
          <a:blip r:embed="rId2" cstate="print"/>
          <a:srcRect/>
          <a:stretch>
            <a:fillRect/>
          </a:stretch>
        </p:blipFill>
        <p:spPr>
          <a:xfrm>
            <a:off x="0" y="624544"/>
            <a:ext cx="9144000" cy="76792"/>
          </a:xfrm>
          <a:prstGeom prst="rect">
            <a:avLst/>
          </a:prstGeom>
          <a:ln>
            <a:noFill/>
          </a:ln>
        </p:spPr>
      </p:pic>
      <p:grpSp>
        <p:nvGrpSpPr>
          <p:cNvPr id="9" name="组合 8">
            <a:extLst>
              <a:ext uri="{FF2B5EF4-FFF2-40B4-BE49-F238E27FC236}">
                <a16:creationId xmlns:a16="http://schemas.microsoft.com/office/drawing/2014/main" id="{A84F2656-E5BD-975F-C7ED-DECE9B710CA4}"/>
              </a:ext>
            </a:extLst>
          </p:cNvPr>
          <p:cNvGrpSpPr/>
          <p:nvPr/>
        </p:nvGrpSpPr>
        <p:grpSpPr>
          <a:xfrm>
            <a:off x="0" y="159798"/>
            <a:ext cx="9144000" cy="541538"/>
            <a:chOff x="0" y="159798"/>
            <a:chExt cx="9144000" cy="541538"/>
          </a:xfrm>
        </p:grpSpPr>
        <p:sp>
          <p:nvSpPr>
            <p:cNvPr id="10" name="Rectangle 2">
              <a:extLst>
                <a:ext uri="{FF2B5EF4-FFF2-40B4-BE49-F238E27FC236}">
                  <a16:creationId xmlns:a16="http://schemas.microsoft.com/office/drawing/2014/main" id="{1F6C7DD9-CC9E-099B-43B0-A5A1BB50C952}"/>
                </a:ext>
              </a:extLst>
            </p:cNvPr>
            <p:cNvSpPr txBox="1">
              <a:spLocks/>
            </p:cNvSpPr>
            <p:nvPr/>
          </p:nvSpPr>
          <p:spPr>
            <a:xfrm>
              <a:off x="0" y="159798"/>
              <a:ext cx="8867706" cy="39241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57175"/>
              <a:r>
                <a:rPr lang="en-US" altLang="zh-CN" sz="3600" b="1" dirty="0">
                  <a:solidFill>
                    <a:srgbClr val="008000"/>
                  </a:solidFill>
                  <a:latin typeface="Arial" panose="020B0604020202020204" pitchFamily="34" charset="0"/>
                  <a:ea typeface="+mn-ea"/>
                  <a:cs typeface="Arial" panose="020B0604020202020204" pitchFamily="34" charset="0"/>
                </a:rPr>
                <a:t>Fitting results-considering internal field </a:t>
              </a:r>
              <a:endParaRPr lang="en-US" sz="3600" b="1" dirty="0">
                <a:solidFill>
                  <a:srgbClr val="008000"/>
                </a:solidFill>
                <a:latin typeface="Arial" panose="020B0604020202020204" pitchFamily="34" charset="0"/>
                <a:ea typeface="+mn-ea"/>
                <a:cs typeface="Arial" panose="020B0604020202020204" pitchFamily="34" charset="0"/>
              </a:endParaRPr>
            </a:p>
          </p:txBody>
        </p:sp>
        <p:pic>
          <p:nvPicPr>
            <p:cNvPr id="11" name="Picture 2" descr="5">
              <a:extLst>
                <a:ext uri="{FF2B5EF4-FFF2-40B4-BE49-F238E27FC236}">
                  <a16:creationId xmlns:a16="http://schemas.microsoft.com/office/drawing/2014/main" id="{12C18A05-CDF4-96A3-DD52-C316F89CD6EC}"/>
                </a:ext>
              </a:extLst>
            </p:cNvPr>
            <p:cNvPicPr>
              <a:picLocks noChangeArrowheads="1"/>
            </p:cNvPicPr>
            <p:nvPr/>
          </p:nvPicPr>
          <p:blipFill>
            <a:blip r:embed="rId2" cstate="print"/>
            <a:srcRect/>
            <a:stretch>
              <a:fillRect/>
            </a:stretch>
          </p:blipFill>
          <p:spPr>
            <a:xfrm>
              <a:off x="0" y="624544"/>
              <a:ext cx="9144000" cy="76792"/>
            </a:xfrm>
            <a:prstGeom prst="rect">
              <a:avLst/>
            </a:prstGeom>
            <a:ln>
              <a:noFill/>
            </a:ln>
          </p:spPr>
        </p:pic>
      </p:grpSp>
      <p:pic>
        <p:nvPicPr>
          <p:cNvPr id="12" name="图片 11">
            <a:extLst>
              <a:ext uri="{FF2B5EF4-FFF2-40B4-BE49-F238E27FC236}">
                <a16:creationId xmlns:a16="http://schemas.microsoft.com/office/drawing/2014/main" id="{5AB7FEB6-EF2E-34F4-8A98-5C44F4621DE5}"/>
              </a:ext>
            </a:extLst>
          </p:cNvPr>
          <p:cNvPicPr>
            <a:picLocks noChangeAspect="1"/>
          </p:cNvPicPr>
          <p:nvPr/>
        </p:nvPicPr>
        <p:blipFill>
          <a:blip r:embed="rId3"/>
          <a:stretch>
            <a:fillRect/>
          </a:stretch>
        </p:blipFill>
        <p:spPr>
          <a:xfrm>
            <a:off x="507371" y="848664"/>
            <a:ext cx="7400812" cy="554184"/>
          </a:xfrm>
          <a:prstGeom prst="rect">
            <a:avLst/>
          </a:prstGeom>
        </p:spPr>
      </p:pic>
      <p:graphicFrame>
        <p:nvGraphicFramePr>
          <p:cNvPr id="13" name="对象 12">
            <a:extLst>
              <a:ext uri="{FF2B5EF4-FFF2-40B4-BE49-F238E27FC236}">
                <a16:creationId xmlns:a16="http://schemas.microsoft.com/office/drawing/2014/main" id="{77958281-A67C-31E7-DFC2-B51173794442}"/>
              </a:ext>
            </a:extLst>
          </p:cNvPr>
          <p:cNvGraphicFramePr>
            <a:graphicFrameLocks noChangeAspect="1"/>
          </p:cNvGraphicFramePr>
          <p:nvPr/>
        </p:nvGraphicFramePr>
        <p:xfrm>
          <a:off x="33303" y="1828676"/>
          <a:ext cx="3740385" cy="3907704"/>
        </p:xfrm>
        <a:graphic>
          <a:graphicData uri="http://schemas.openxmlformats.org/presentationml/2006/ole">
            <mc:AlternateContent xmlns:mc="http://schemas.openxmlformats.org/markup-compatibility/2006">
              <mc:Choice xmlns:v="urn:schemas-microsoft-com:vml" Requires="v">
                <p:oleObj name="Graph" r:id="rId4" imgW="4401047" imgH="4597799" progId="Origin95.Graph">
                  <p:embed/>
                </p:oleObj>
              </mc:Choice>
              <mc:Fallback>
                <p:oleObj name="Graph" r:id="rId4" imgW="4401047" imgH="4597799" progId="Origin95.Graph">
                  <p:embed/>
                  <p:pic>
                    <p:nvPicPr>
                      <p:cNvPr id="13" name="对象 12">
                        <a:extLst>
                          <a:ext uri="{FF2B5EF4-FFF2-40B4-BE49-F238E27FC236}">
                            <a16:creationId xmlns:a16="http://schemas.microsoft.com/office/drawing/2014/main" id="{77958281-A67C-31E7-DFC2-B51173794442}"/>
                          </a:ext>
                        </a:extLst>
                      </p:cNvPr>
                      <p:cNvPicPr/>
                      <p:nvPr/>
                    </p:nvPicPr>
                    <p:blipFill>
                      <a:blip r:embed="rId5"/>
                      <a:stretch>
                        <a:fillRect/>
                      </a:stretch>
                    </p:blipFill>
                    <p:spPr>
                      <a:xfrm>
                        <a:off x="33303" y="1828676"/>
                        <a:ext cx="3740385" cy="3907704"/>
                      </a:xfrm>
                      <a:prstGeom prst="rect">
                        <a:avLst/>
                      </a:prstGeom>
                    </p:spPr>
                  </p:pic>
                </p:oleObj>
              </mc:Fallback>
            </mc:AlternateContent>
          </a:graphicData>
        </a:graphic>
      </p:graphicFrame>
      <p:pic>
        <p:nvPicPr>
          <p:cNvPr id="14" name="图片 13">
            <a:extLst>
              <a:ext uri="{FF2B5EF4-FFF2-40B4-BE49-F238E27FC236}">
                <a16:creationId xmlns:a16="http://schemas.microsoft.com/office/drawing/2014/main" id="{EFC17024-394C-8460-EB7E-DF309BD1EEA4}"/>
              </a:ext>
            </a:extLst>
          </p:cNvPr>
          <p:cNvPicPr>
            <a:picLocks noChangeAspect="1"/>
          </p:cNvPicPr>
          <p:nvPr/>
        </p:nvPicPr>
        <p:blipFill>
          <a:blip r:embed="rId6"/>
          <a:stretch>
            <a:fillRect/>
          </a:stretch>
        </p:blipFill>
        <p:spPr>
          <a:xfrm>
            <a:off x="3773688" y="1679553"/>
            <a:ext cx="4705873" cy="3907704"/>
          </a:xfrm>
          <a:prstGeom prst="rect">
            <a:avLst/>
          </a:prstGeom>
        </p:spPr>
      </p:pic>
    </p:spTree>
    <p:extLst>
      <p:ext uri="{BB962C8B-B14F-4D97-AF65-F5344CB8AC3E}">
        <p14:creationId xmlns:p14="http://schemas.microsoft.com/office/powerpoint/2010/main" val="524812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10"/>
          <p:cNvSpPr>
            <a:spLocks noChangeArrowheads="1"/>
          </p:cNvSpPr>
          <p:nvPr/>
        </p:nvSpPr>
        <p:spPr bwMode="auto">
          <a:xfrm>
            <a:off x="0" y="812304"/>
            <a:ext cx="8892480" cy="864096"/>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Char char="l"/>
            </a:pPr>
            <a:r>
              <a:rPr lang="en-US" sz="2400" dirty="0"/>
              <a:t>C</a:t>
            </a:r>
            <a:r>
              <a:rPr lang="en-US" sz="2400" dirty="0">
                <a:cs typeface="Arial" pitchFamily="34" charset="0"/>
              </a:rPr>
              <a:t>ompeting or contradictory constraints on a large fraction of the magnetic sites ─ </a:t>
            </a:r>
            <a:r>
              <a:rPr lang="en-US" sz="2400" b="1" dirty="0">
                <a:cs typeface="Arial" pitchFamily="34" charset="0"/>
              </a:rPr>
              <a:t>geometric magnetic frustration</a:t>
            </a:r>
            <a:endParaRPr lang="en-US" sz="2400" b="1" dirty="0"/>
          </a:p>
        </p:txBody>
      </p:sp>
      <p:pic>
        <p:nvPicPr>
          <p:cNvPr id="43" name="Picture 2" descr="5"/>
          <p:cNvPicPr>
            <a:picLocks noChangeArrowheads="1"/>
          </p:cNvPicPr>
          <p:nvPr/>
        </p:nvPicPr>
        <p:blipFill>
          <a:blip r:embed="rId3" cstate="print"/>
          <a:srcRect/>
          <a:stretch>
            <a:fillRect/>
          </a:stretch>
        </p:blipFill>
        <p:spPr>
          <a:xfrm>
            <a:off x="36368" y="685800"/>
            <a:ext cx="9144000" cy="73025"/>
          </a:xfrm>
          <a:prstGeom prst="rect">
            <a:avLst/>
          </a:prstGeom>
          <a:ln>
            <a:noFill/>
          </a:ln>
        </p:spPr>
      </p:pic>
      <p:sp>
        <p:nvSpPr>
          <p:cNvPr id="33" name="灯片编号占位符 5">
            <a:extLst>
              <a:ext uri="{FF2B5EF4-FFF2-40B4-BE49-F238E27FC236}">
                <a16:creationId xmlns:a16="http://schemas.microsoft.com/office/drawing/2014/main" id="{DB76A07F-74F1-41C7-B1EC-09079268EACF}"/>
              </a:ext>
            </a:extLst>
          </p:cNvPr>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DCEE03D-B834-4389-BA87-D54FC637303B}" type="slidenum">
              <a:rPr kumimoji="0" lang="en-US"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7" name="Rectangle 2">
            <a:extLst>
              <a:ext uri="{FF2B5EF4-FFF2-40B4-BE49-F238E27FC236}">
                <a16:creationId xmlns:a16="http://schemas.microsoft.com/office/drawing/2014/main" id="{2A7E984A-F6F8-4B4F-88A5-A13ADA30A14E}"/>
              </a:ext>
            </a:extLst>
          </p:cNvPr>
          <p:cNvSpPr txBox="1">
            <a:spLocks/>
          </p:cNvSpPr>
          <p:nvPr/>
        </p:nvSpPr>
        <p:spPr>
          <a:xfrm>
            <a:off x="0" y="86380"/>
            <a:ext cx="9144000" cy="523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342900" algn="ctr"/>
            <a:r>
              <a:rPr lang="en-US" sz="3600" b="1" dirty="0">
                <a:solidFill>
                  <a:srgbClr val="008000"/>
                </a:solidFill>
                <a:latin typeface="+mn-lt"/>
                <a:ea typeface="+mn-ea"/>
                <a:cs typeface="+mn-cs"/>
              </a:rPr>
              <a:t>Quantum Spin Liquid</a:t>
            </a:r>
          </a:p>
        </p:txBody>
      </p:sp>
      <p:grpSp>
        <p:nvGrpSpPr>
          <p:cNvPr id="14" name="组合 30">
            <a:extLst>
              <a:ext uri="{FF2B5EF4-FFF2-40B4-BE49-F238E27FC236}">
                <a16:creationId xmlns:a16="http://schemas.microsoft.com/office/drawing/2014/main" id="{CB4757BA-73D1-16C1-8E7B-1259AA149081}"/>
              </a:ext>
            </a:extLst>
          </p:cNvPr>
          <p:cNvGrpSpPr/>
          <p:nvPr/>
        </p:nvGrpSpPr>
        <p:grpSpPr>
          <a:xfrm>
            <a:off x="5606319" y="1886055"/>
            <a:ext cx="1092298" cy="1224136"/>
            <a:chOff x="6228184" y="1484784"/>
            <a:chExt cx="1092298" cy="1224136"/>
          </a:xfrm>
        </p:grpSpPr>
        <p:cxnSp>
          <p:nvCxnSpPr>
            <p:cNvPr id="15" name="直接连接符 14">
              <a:extLst>
                <a:ext uri="{FF2B5EF4-FFF2-40B4-BE49-F238E27FC236}">
                  <a16:creationId xmlns:a16="http://schemas.microsoft.com/office/drawing/2014/main" id="{96F20324-8F71-A2FB-DDDF-C73FAEA34594}"/>
                </a:ext>
              </a:extLst>
            </p:cNvPr>
            <p:cNvCxnSpPr/>
            <p:nvPr/>
          </p:nvCxnSpPr>
          <p:spPr>
            <a:xfrm flipH="1">
              <a:off x="6228184" y="1700808"/>
              <a:ext cx="432048" cy="7920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42E419C8-5612-B2E8-F5EB-A9F51E2D05F2}"/>
                </a:ext>
              </a:extLst>
            </p:cNvPr>
            <p:cNvCxnSpPr/>
            <p:nvPr/>
          </p:nvCxnSpPr>
          <p:spPr>
            <a:xfrm flipH="1">
              <a:off x="6228184" y="2492896"/>
              <a:ext cx="855712" cy="838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89FD73F0-BBA3-E741-26A6-FBA7955BC254}"/>
                </a:ext>
              </a:extLst>
            </p:cNvPr>
            <p:cNvCxnSpPr/>
            <p:nvPr/>
          </p:nvCxnSpPr>
          <p:spPr>
            <a:xfrm flipH="1" flipV="1">
              <a:off x="6660232" y="1700808"/>
              <a:ext cx="432048" cy="8004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E5608879-04C2-AE83-23A2-087B094B68A5}"/>
                </a:ext>
              </a:extLst>
            </p:cNvPr>
            <p:cNvCxnSpPr/>
            <p:nvPr/>
          </p:nvCxnSpPr>
          <p:spPr>
            <a:xfrm flipV="1">
              <a:off x="6660232" y="1484784"/>
              <a:ext cx="0" cy="432048"/>
            </a:xfrm>
            <a:prstGeom prst="straightConnector1">
              <a:avLst/>
            </a:prstGeom>
            <a:ln w="635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9F5D2A66-7B67-4C49-9746-FFA0193BBBC2}"/>
                </a:ext>
              </a:extLst>
            </p:cNvPr>
            <p:cNvCxnSpPr/>
            <p:nvPr/>
          </p:nvCxnSpPr>
          <p:spPr>
            <a:xfrm flipV="1">
              <a:off x="6228184" y="2204864"/>
              <a:ext cx="0" cy="504056"/>
            </a:xfrm>
            <a:prstGeom prst="straightConnector1">
              <a:avLst/>
            </a:prstGeom>
            <a:ln w="63500">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021C2C54-4A27-F3C4-A6FD-6286B3939594}"/>
                </a:ext>
              </a:extLst>
            </p:cNvPr>
            <p:cNvCxnSpPr/>
            <p:nvPr/>
          </p:nvCxnSpPr>
          <p:spPr>
            <a:xfrm flipV="1">
              <a:off x="7092280" y="2204864"/>
              <a:ext cx="0" cy="504056"/>
            </a:xfrm>
            <a:prstGeom prst="straightConnector1">
              <a:avLst/>
            </a:prstGeom>
            <a:ln w="635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1" name="TextBox 105">
              <a:extLst>
                <a:ext uri="{FF2B5EF4-FFF2-40B4-BE49-F238E27FC236}">
                  <a16:creationId xmlns:a16="http://schemas.microsoft.com/office/drawing/2014/main" id="{1738CE44-851C-453E-9F0E-4C576BFFB665}"/>
                </a:ext>
              </a:extLst>
            </p:cNvPr>
            <p:cNvSpPr txBox="1"/>
            <p:nvPr/>
          </p:nvSpPr>
          <p:spPr>
            <a:xfrm>
              <a:off x="6948264" y="1844824"/>
              <a:ext cx="372218" cy="461665"/>
            </a:xfrm>
            <a:prstGeom prst="rect">
              <a:avLst/>
            </a:prstGeom>
            <a:noFill/>
          </p:spPr>
          <p:txBody>
            <a:bodyPr wrap="none" rtlCol="0">
              <a:spAutoFit/>
            </a:bodyPr>
            <a:lstStyle/>
            <a:p>
              <a:r>
                <a:rPr lang="en-US" sz="2400" b="1" dirty="0">
                  <a:solidFill>
                    <a:srgbClr val="FF0000"/>
                  </a:solidFill>
                </a:rPr>
                <a:t>?</a:t>
              </a:r>
            </a:p>
          </p:txBody>
        </p:sp>
      </p:grpSp>
      <p:grpSp>
        <p:nvGrpSpPr>
          <p:cNvPr id="22" name="组合 42">
            <a:extLst>
              <a:ext uri="{FF2B5EF4-FFF2-40B4-BE49-F238E27FC236}">
                <a16:creationId xmlns:a16="http://schemas.microsoft.com/office/drawing/2014/main" id="{B14D4A87-3667-5A57-B20E-9B3922A0C6D5}"/>
              </a:ext>
            </a:extLst>
          </p:cNvPr>
          <p:cNvGrpSpPr/>
          <p:nvPr/>
        </p:nvGrpSpPr>
        <p:grpSpPr>
          <a:xfrm>
            <a:off x="7326126" y="1933370"/>
            <a:ext cx="1316706" cy="1325761"/>
            <a:chOff x="6156176" y="3068960"/>
            <a:chExt cx="1316706" cy="1325761"/>
          </a:xfrm>
        </p:grpSpPr>
        <p:cxnSp>
          <p:nvCxnSpPr>
            <p:cNvPr id="23" name="直接连接符 22">
              <a:extLst>
                <a:ext uri="{FF2B5EF4-FFF2-40B4-BE49-F238E27FC236}">
                  <a16:creationId xmlns:a16="http://schemas.microsoft.com/office/drawing/2014/main" id="{462AFE76-1011-67F9-278C-C2D665CA8A8A}"/>
                </a:ext>
              </a:extLst>
            </p:cNvPr>
            <p:cNvCxnSpPr/>
            <p:nvPr/>
          </p:nvCxnSpPr>
          <p:spPr>
            <a:xfrm flipH="1">
              <a:off x="6156176" y="3212976"/>
              <a:ext cx="432048" cy="9361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AB0EDB93-2710-4FF3-DEEB-AD2A3BBF4938}"/>
                </a:ext>
              </a:extLst>
            </p:cNvPr>
            <p:cNvCxnSpPr/>
            <p:nvPr/>
          </p:nvCxnSpPr>
          <p:spPr>
            <a:xfrm>
              <a:off x="6588224" y="3212976"/>
              <a:ext cx="432048" cy="9361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157CF6D3-26E3-8B12-713D-6711CC568B91}"/>
                </a:ext>
              </a:extLst>
            </p:cNvPr>
            <p:cNvCxnSpPr/>
            <p:nvPr/>
          </p:nvCxnSpPr>
          <p:spPr>
            <a:xfrm>
              <a:off x="6588224" y="3212976"/>
              <a:ext cx="648072" cy="50405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D3F97331-A6F6-841C-B1E2-6908274A8F81}"/>
                </a:ext>
              </a:extLst>
            </p:cNvPr>
            <p:cNvCxnSpPr/>
            <p:nvPr/>
          </p:nvCxnSpPr>
          <p:spPr>
            <a:xfrm flipV="1">
              <a:off x="7020272" y="3717032"/>
              <a:ext cx="216024" cy="4320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727CA194-749A-8808-0827-61497E5AC99F}"/>
                </a:ext>
              </a:extLst>
            </p:cNvPr>
            <p:cNvCxnSpPr/>
            <p:nvPr/>
          </p:nvCxnSpPr>
          <p:spPr>
            <a:xfrm flipV="1">
              <a:off x="6156176" y="3717032"/>
              <a:ext cx="1080120" cy="432048"/>
            </a:xfrm>
            <a:prstGeom prst="line">
              <a:avLst/>
            </a:prstGeom>
            <a:ln w="254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A5718A40-92C6-89C9-F944-B5F2FB81C3ED}"/>
                </a:ext>
              </a:extLst>
            </p:cNvPr>
            <p:cNvCxnSpPr/>
            <p:nvPr/>
          </p:nvCxnSpPr>
          <p:spPr>
            <a:xfrm>
              <a:off x="6156176" y="4149080"/>
              <a:ext cx="86409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BAFBCF3A-F217-2135-A5F8-429A97916E9F}"/>
                </a:ext>
              </a:extLst>
            </p:cNvPr>
            <p:cNvCxnSpPr/>
            <p:nvPr/>
          </p:nvCxnSpPr>
          <p:spPr>
            <a:xfrm flipV="1">
              <a:off x="6588224" y="3068960"/>
              <a:ext cx="0" cy="432048"/>
            </a:xfrm>
            <a:prstGeom prst="straightConnector1">
              <a:avLst/>
            </a:prstGeom>
            <a:ln w="635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821E5F35-D447-FF0D-AD6A-529B4941DE91}"/>
                </a:ext>
              </a:extLst>
            </p:cNvPr>
            <p:cNvCxnSpPr/>
            <p:nvPr/>
          </p:nvCxnSpPr>
          <p:spPr>
            <a:xfrm flipV="1">
              <a:off x="6156176" y="3789040"/>
              <a:ext cx="0" cy="504056"/>
            </a:xfrm>
            <a:prstGeom prst="straightConnector1">
              <a:avLst/>
            </a:prstGeom>
            <a:ln w="63500">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488FCDE5-173D-5FC5-33AA-25B6A5CE5526}"/>
                </a:ext>
              </a:extLst>
            </p:cNvPr>
            <p:cNvCxnSpPr/>
            <p:nvPr/>
          </p:nvCxnSpPr>
          <p:spPr>
            <a:xfrm flipV="1">
              <a:off x="7020272" y="3861048"/>
              <a:ext cx="0" cy="504056"/>
            </a:xfrm>
            <a:prstGeom prst="straightConnector1">
              <a:avLst/>
            </a:prstGeom>
            <a:ln w="635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2361E5C6-FEE8-0B6E-D0BE-7B781E07DD0F}"/>
                </a:ext>
              </a:extLst>
            </p:cNvPr>
            <p:cNvCxnSpPr/>
            <p:nvPr/>
          </p:nvCxnSpPr>
          <p:spPr>
            <a:xfrm flipV="1">
              <a:off x="7236296" y="3429000"/>
              <a:ext cx="0" cy="504056"/>
            </a:xfrm>
            <a:prstGeom prst="straightConnector1">
              <a:avLst/>
            </a:prstGeom>
            <a:ln w="635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8" name="TextBox 117">
              <a:extLst>
                <a:ext uri="{FF2B5EF4-FFF2-40B4-BE49-F238E27FC236}">
                  <a16:creationId xmlns:a16="http://schemas.microsoft.com/office/drawing/2014/main" id="{AFD2933F-70E9-DC07-AB1B-F320C3CF6B92}"/>
                </a:ext>
              </a:extLst>
            </p:cNvPr>
            <p:cNvSpPr txBox="1"/>
            <p:nvPr/>
          </p:nvSpPr>
          <p:spPr>
            <a:xfrm>
              <a:off x="7100664" y="3111351"/>
              <a:ext cx="372218" cy="461665"/>
            </a:xfrm>
            <a:prstGeom prst="rect">
              <a:avLst/>
            </a:prstGeom>
            <a:noFill/>
          </p:spPr>
          <p:txBody>
            <a:bodyPr wrap="none" rtlCol="0">
              <a:spAutoFit/>
            </a:bodyPr>
            <a:lstStyle/>
            <a:p>
              <a:r>
                <a:rPr lang="en-US" sz="2400" b="1" dirty="0">
                  <a:solidFill>
                    <a:srgbClr val="FF0000"/>
                  </a:solidFill>
                </a:rPr>
                <a:t>?</a:t>
              </a:r>
            </a:p>
          </p:txBody>
        </p:sp>
        <p:sp>
          <p:nvSpPr>
            <p:cNvPr id="39" name="TextBox 118">
              <a:extLst>
                <a:ext uri="{FF2B5EF4-FFF2-40B4-BE49-F238E27FC236}">
                  <a16:creationId xmlns:a16="http://schemas.microsoft.com/office/drawing/2014/main" id="{CD13D1F9-BC32-DE77-E9B2-ECC189DCF79B}"/>
                </a:ext>
              </a:extLst>
            </p:cNvPr>
            <p:cNvSpPr txBox="1"/>
            <p:nvPr/>
          </p:nvSpPr>
          <p:spPr>
            <a:xfrm>
              <a:off x="7020272" y="3933056"/>
              <a:ext cx="372218" cy="461665"/>
            </a:xfrm>
            <a:prstGeom prst="rect">
              <a:avLst/>
            </a:prstGeom>
            <a:noFill/>
          </p:spPr>
          <p:txBody>
            <a:bodyPr wrap="none" rtlCol="0">
              <a:spAutoFit/>
            </a:bodyPr>
            <a:lstStyle/>
            <a:p>
              <a:r>
                <a:rPr lang="en-US" sz="2400" b="1" dirty="0">
                  <a:solidFill>
                    <a:srgbClr val="FF0000"/>
                  </a:solidFill>
                </a:rPr>
                <a:t>?</a:t>
              </a:r>
            </a:p>
          </p:txBody>
        </p:sp>
      </p:grpSp>
      <p:sp>
        <p:nvSpPr>
          <p:cNvPr id="2" name="Rectangle 10">
            <a:extLst>
              <a:ext uri="{FF2B5EF4-FFF2-40B4-BE49-F238E27FC236}">
                <a16:creationId xmlns:a16="http://schemas.microsoft.com/office/drawing/2014/main" id="{06BC2A3B-6E4C-0D2A-764D-6A8316727B1B}"/>
              </a:ext>
            </a:extLst>
          </p:cNvPr>
          <p:cNvSpPr>
            <a:spLocks noChangeArrowheads="1"/>
          </p:cNvSpPr>
          <p:nvPr/>
        </p:nvSpPr>
        <p:spPr bwMode="auto">
          <a:xfrm>
            <a:off x="0" y="1724561"/>
            <a:ext cx="4932040" cy="576064"/>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Char char="l"/>
            </a:pPr>
            <a:r>
              <a:rPr lang="en-US" altLang="zh-CN" sz="2400" dirty="0">
                <a:cs typeface="Arial" pitchFamily="34" charset="0"/>
              </a:rPr>
              <a:t>Quantum Spin Liquid</a:t>
            </a:r>
          </a:p>
        </p:txBody>
      </p:sp>
      <p:sp>
        <p:nvSpPr>
          <p:cNvPr id="4" name="矩形 3">
            <a:extLst>
              <a:ext uri="{FF2B5EF4-FFF2-40B4-BE49-F238E27FC236}">
                <a16:creationId xmlns:a16="http://schemas.microsoft.com/office/drawing/2014/main" id="{F350E3F6-3D9A-4587-6B9D-1A7EAB384B14}"/>
              </a:ext>
            </a:extLst>
          </p:cNvPr>
          <p:cNvSpPr/>
          <p:nvPr/>
        </p:nvSpPr>
        <p:spPr>
          <a:xfrm>
            <a:off x="216024" y="2181761"/>
            <a:ext cx="4932040" cy="1323439"/>
          </a:xfrm>
          <a:prstGeom prst="rect">
            <a:avLst/>
          </a:prstGeom>
        </p:spPr>
        <p:txBody>
          <a:bodyPr wrap="square">
            <a:spAutoFit/>
          </a:bodyPr>
          <a:lstStyle/>
          <a:p>
            <a:pPr eaLnBrk="1" hangingPunct="1"/>
            <a:r>
              <a:rPr lang="en-US" sz="2000" dirty="0">
                <a:latin typeface="Arial" pitchFamily="34" charset="0"/>
                <a:cs typeface="Arial" pitchFamily="34" charset="0"/>
              </a:rPr>
              <a:t> ─ No magnetic long-range ordering </a:t>
            </a:r>
          </a:p>
          <a:p>
            <a:pPr eaLnBrk="1" hangingPunct="1"/>
            <a:r>
              <a:rPr lang="en-US" sz="2000" dirty="0">
                <a:latin typeface="Arial" pitchFamily="34" charset="0"/>
                <a:cs typeface="Arial" pitchFamily="34" charset="0"/>
              </a:rPr>
              <a:t> ─ No symmetry broken</a:t>
            </a:r>
          </a:p>
          <a:p>
            <a:pPr eaLnBrk="1" hangingPunct="1"/>
            <a:r>
              <a:rPr lang="en-US" altLang="zh-CN" sz="2000" dirty="0">
                <a:latin typeface="Arial" pitchFamily="34" charset="0"/>
                <a:cs typeface="Arial" pitchFamily="34" charset="0"/>
              </a:rPr>
              <a:t> ─ </a:t>
            </a:r>
            <a:r>
              <a:rPr lang="en-US" sz="2000" dirty="0">
                <a:latin typeface="Arial" pitchFamily="34" charset="0"/>
                <a:cs typeface="Arial" pitchFamily="34" charset="0"/>
              </a:rPr>
              <a:t>Fractional excitation: </a:t>
            </a:r>
            <a:r>
              <a:rPr lang="en-US" sz="2000" dirty="0" err="1">
                <a:latin typeface="Arial" pitchFamily="34" charset="0"/>
                <a:cs typeface="Arial" pitchFamily="34" charset="0"/>
              </a:rPr>
              <a:t>spinon</a:t>
            </a:r>
            <a:endParaRPr lang="en-US" sz="2000" dirty="0">
              <a:latin typeface="Arial" pitchFamily="34" charset="0"/>
              <a:cs typeface="Arial" pitchFamily="34" charset="0"/>
            </a:endParaRPr>
          </a:p>
          <a:p>
            <a:pPr eaLnBrk="1" hangingPunct="1"/>
            <a:r>
              <a:rPr lang="en-US" altLang="zh-CN" sz="2000" dirty="0">
                <a:latin typeface="Arial" pitchFamily="34" charset="0"/>
                <a:cs typeface="Arial" pitchFamily="34" charset="0"/>
              </a:rPr>
              <a:t> ─ Strong fluctuation at low energy</a:t>
            </a:r>
            <a:endParaRPr lang="en-US" sz="2000" dirty="0">
              <a:latin typeface="Arial" pitchFamily="34" charset="0"/>
              <a:cs typeface="Arial" pitchFamily="34" charset="0"/>
            </a:endParaRPr>
          </a:p>
        </p:txBody>
      </p:sp>
      <p:sp>
        <p:nvSpPr>
          <p:cNvPr id="3" name="Rectangle 10">
            <a:extLst>
              <a:ext uri="{FF2B5EF4-FFF2-40B4-BE49-F238E27FC236}">
                <a16:creationId xmlns:a16="http://schemas.microsoft.com/office/drawing/2014/main" id="{5FBA9F76-0DCA-7077-C777-C88FEF2C561E}"/>
              </a:ext>
            </a:extLst>
          </p:cNvPr>
          <p:cNvSpPr>
            <a:spLocks noChangeArrowheads="1"/>
          </p:cNvSpPr>
          <p:nvPr/>
        </p:nvSpPr>
        <p:spPr bwMode="auto">
          <a:xfrm>
            <a:off x="34309" y="3584530"/>
            <a:ext cx="8568952" cy="576064"/>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Char char="l"/>
            </a:pPr>
            <a:r>
              <a:rPr lang="en-US" altLang="zh-CN" sz="2400" dirty="0">
                <a:cs typeface="Arial" pitchFamily="34" charset="0"/>
              </a:rPr>
              <a:t>Superconductor</a:t>
            </a:r>
          </a:p>
        </p:txBody>
      </p:sp>
      <p:pic>
        <p:nvPicPr>
          <p:cNvPr id="5" name="Picture 2">
            <a:extLst>
              <a:ext uri="{FF2B5EF4-FFF2-40B4-BE49-F238E27FC236}">
                <a16:creationId xmlns:a16="http://schemas.microsoft.com/office/drawing/2014/main" id="{62AED0F6-510B-DAD1-222F-5623525592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4188143"/>
            <a:ext cx="2198647" cy="159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68501968-BFAD-AD2E-D8F0-C747952103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520" y="4138263"/>
            <a:ext cx="1354138" cy="1707910"/>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4EEF5DD5-E5BA-60CF-199A-A0002E3A8BD5}"/>
              </a:ext>
            </a:extLst>
          </p:cNvPr>
          <p:cNvSpPr>
            <a:spLocks noChangeArrowheads="1"/>
          </p:cNvSpPr>
          <p:nvPr/>
        </p:nvSpPr>
        <p:spPr bwMode="auto">
          <a:xfrm>
            <a:off x="525007" y="5856039"/>
            <a:ext cx="2270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defRPr sz="2400" b="1"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400" b="1"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400" b="1"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400" b="1"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400" b="1"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400" b="1"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400" b="1"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400" b="1"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400" b="1" kern="1200">
                <a:solidFill>
                  <a:schemeClr val="tx1"/>
                </a:solidFill>
                <a:latin typeface="Arial" panose="020B0604020202020204" pitchFamily="34" charset="0"/>
                <a:ea typeface="宋体" panose="02010600030101010101" pitchFamily="2" charset="-122"/>
                <a:cs typeface="+mn-cs"/>
              </a:defRPr>
            </a:lvl9pPr>
          </a:lstStyle>
          <a:p>
            <a:pPr algn="ctr" eaLnBrk="1" hangingPunct="1">
              <a:spcBef>
                <a:spcPct val="0"/>
              </a:spcBef>
              <a:buFontTx/>
              <a:buNone/>
            </a:pPr>
            <a:r>
              <a:rPr kumimoji="0" lang="en-US" altLang="zh-CN" sz="1800" dirty="0">
                <a:latin typeface="Times New Roman" panose="02020603050405020304" pitchFamily="18" charset="0"/>
                <a:cs typeface="Times New Roman" panose="02020603050405020304" pitchFamily="18" charset="0"/>
              </a:rPr>
              <a:t>P.W. Anderson               1973</a:t>
            </a:r>
            <a:r>
              <a:rPr kumimoji="0" lang="zh-CN" altLang="en-US" sz="1800" dirty="0">
                <a:latin typeface="Times New Roman" panose="02020603050405020304" pitchFamily="18" charset="0"/>
                <a:cs typeface="Times New Roman" panose="02020603050405020304" pitchFamily="18" charset="0"/>
              </a:rPr>
              <a:t>、</a:t>
            </a:r>
            <a:r>
              <a:rPr kumimoji="0" lang="en-US" altLang="zh-CN" sz="1800" dirty="0">
                <a:latin typeface="Times New Roman" panose="02020603050405020304" pitchFamily="18" charset="0"/>
                <a:cs typeface="Times New Roman" panose="02020603050405020304" pitchFamily="18" charset="0"/>
              </a:rPr>
              <a:t>1987 </a:t>
            </a:r>
          </a:p>
        </p:txBody>
      </p:sp>
      <p:pic>
        <p:nvPicPr>
          <p:cNvPr id="10" name="Picture 4">
            <a:extLst>
              <a:ext uri="{FF2B5EF4-FFF2-40B4-BE49-F238E27FC236}">
                <a16:creationId xmlns:a16="http://schemas.microsoft.com/office/drawing/2014/main" id="{9C99FF5F-14CB-E8DB-C577-6C0878C517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26" t="75797" r="22853" b="3332"/>
          <a:stretch/>
        </p:blipFill>
        <p:spPr bwMode="auto">
          <a:xfrm>
            <a:off x="3706970" y="5950455"/>
            <a:ext cx="1801772" cy="36239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a:extLst>
              <a:ext uri="{FF2B5EF4-FFF2-40B4-BE49-F238E27FC236}">
                <a16:creationId xmlns:a16="http://schemas.microsoft.com/office/drawing/2014/main" id="{39ADBAD4-FEFB-213C-EC93-90A9C9803458}"/>
              </a:ext>
            </a:extLst>
          </p:cNvPr>
          <p:cNvGrpSpPr/>
          <p:nvPr/>
        </p:nvGrpSpPr>
        <p:grpSpPr>
          <a:xfrm>
            <a:off x="6096000" y="4063894"/>
            <a:ext cx="2893673" cy="2223151"/>
            <a:chOff x="6948366" y="804514"/>
            <a:chExt cx="4532497" cy="3482227"/>
          </a:xfrm>
        </p:grpSpPr>
        <p:sp>
          <p:nvSpPr>
            <p:cNvPr id="12" name="文本框 11">
              <a:extLst>
                <a:ext uri="{FF2B5EF4-FFF2-40B4-BE49-F238E27FC236}">
                  <a16:creationId xmlns:a16="http://schemas.microsoft.com/office/drawing/2014/main" id="{9660BFA0-58AF-84A7-2066-FB5498A93D19}"/>
                </a:ext>
              </a:extLst>
            </p:cNvPr>
            <p:cNvSpPr txBox="1"/>
            <p:nvPr/>
          </p:nvSpPr>
          <p:spPr>
            <a:xfrm>
              <a:off x="7609372" y="3804655"/>
              <a:ext cx="3475809" cy="482086"/>
            </a:xfrm>
            <a:prstGeom prst="rect">
              <a:avLst/>
            </a:prstGeom>
            <a:noFill/>
          </p:spPr>
          <p:txBody>
            <a:bodyPr wrap="square">
              <a:spAutoFit/>
            </a:bodyPr>
            <a:lstStyle/>
            <a:p>
              <a:r>
                <a:rPr lang="en-US" altLang="zh-CN" sz="1400" dirty="0">
                  <a:latin typeface="+mj-lt"/>
                  <a:cs typeface="Arial" panose="020B0604020202020204" pitchFamily="34" charset="0"/>
                </a:rPr>
                <a:t>Phys. Tod. 69, 30 (2016).</a:t>
              </a:r>
            </a:p>
          </p:txBody>
        </p:sp>
        <p:grpSp>
          <p:nvGrpSpPr>
            <p:cNvPr id="13" name="组合 12">
              <a:extLst>
                <a:ext uri="{FF2B5EF4-FFF2-40B4-BE49-F238E27FC236}">
                  <a16:creationId xmlns:a16="http://schemas.microsoft.com/office/drawing/2014/main" id="{B002CFAD-066C-2532-7EA9-A816BA09DFE3}"/>
                </a:ext>
              </a:extLst>
            </p:cNvPr>
            <p:cNvGrpSpPr/>
            <p:nvPr/>
          </p:nvGrpSpPr>
          <p:grpSpPr>
            <a:xfrm>
              <a:off x="6948366" y="804514"/>
              <a:ext cx="4532497" cy="2882173"/>
              <a:chOff x="6948366" y="804514"/>
              <a:chExt cx="4532497" cy="2882173"/>
            </a:xfrm>
          </p:grpSpPr>
          <p:pic>
            <p:nvPicPr>
              <p:cNvPr id="34" name="图片 33">
                <a:extLst>
                  <a:ext uri="{FF2B5EF4-FFF2-40B4-BE49-F238E27FC236}">
                    <a16:creationId xmlns:a16="http://schemas.microsoft.com/office/drawing/2014/main" id="{5DC317D1-DE42-2F6C-E9AA-27AFFD9DB789}"/>
                  </a:ext>
                </a:extLst>
              </p:cNvPr>
              <p:cNvPicPr>
                <a:picLocks noChangeAspect="1"/>
              </p:cNvPicPr>
              <p:nvPr/>
            </p:nvPicPr>
            <p:blipFill rotWithShape="1">
              <a:blip r:embed="rId7"/>
              <a:srcRect b="61698"/>
              <a:stretch/>
            </p:blipFill>
            <p:spPr>
              <a:xfrm>
                <a:off x="6948366" y="804514"/>
                <a:ext cx="4532497" cy="1369910"/>
              </a:xfrm>
              <a:prstGeom prst="rect">
                <a:avLst/>
              </a:prstGeom>
            </p:spPr>
          </p:pic>
          <p:sp>
            <p:nvSpPr>
              <p:cNvPr id="35" name="矩形 34">
                <a:extLst>
                  <a:ext uri="{FF2B5EF4-FFF2-40B4-BE49-F238E27FC236}">
                    <a16:creationId xmlns:a16="http://schemas.microsoft.com/office/drawing/2014/main" id="{93E8F5D2-AA3E-58A4-ABD7-D5862052AE0D}"/>
                  </a:ext>
                </a:extLst>
              </p:cNvPr>
              <p:cNvSpPr/>
              <p:nvPr/>
            </p:nvSpPr>
            <p:spPr>
              <a:xfrm>
                <a:off x="6948366" y="804515"/>
                <a:ext cx="249153" cy="204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a:extLst>
                  <a:ext uri="{FF2B5EF4-FFF2-40B4-BE49-F238E27FC236}">
                    <a16:creationId xmlns:a16="http://schemas.microsoft.com/office/drawing/2014/main" id="{DE34806F-2388-FC16-6C31-8EE2DF73AA59}"/>
                  </a:ext>
                </a:extLst>
              </p:cNvPr>
              <p:cNvPicPr>
                <a:picLocks noChangeAspect="1"/>
              </p:cNvPicPr>
              <p:nvPr/>
            </p:nvPicPr>
            <p:blipFill rotWithShape="1">
              <a:blip r:embed="rId7"/>
              <a:srcRect t="57766" b="301"/>
              <a:stretch/>
            </p:blipFill>
            <p:spPr>
              <a:xfrm>
                <a:off x="6948366" y="2186908"/>
                <a:ext cx="4532497" cy="1499779"/>
              </a:xfrm>
              <a:prstGeom prst="rect">
                <a:avLst/>
              </a:prstGeom>
            </p:spPr>
          </p:pic>
        </p:grpSp>
      </p:grpSp>
    </p:spTree>
    <p:extLst>
      <p:ext uri="{BB962C8B-B14F-4D97-AF65-F5344CB8AC3E}">
        <p14:creationId xmlns:p14="http://schemas.microsoft.com/office/powerpoint/2010/main" val="2648833827"/>
      </p:ext>
    </p:extLst>
  </p:cSld>
  <p:clrMapOvr>
    <a:masterClrMapping/>
  </p:clrMapOvr>
  <mc:AlternateContent xmlns:mc="http://schemas.openxmlformats.org/markup-compatibility/2006" xmlns:p14="http://schemas.microsoft.com/office/powerpoint/2010/main">
    <mc:Choice Requires="p14">
      <p:transition spd="slow" p14:dur="2000" advTm="2779"/>
    </mc:Choice>
    <mc:Fallback xmlns="">
      <p:transition spd="slow" advTm="27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5">
            <a:extLst>
              <a:ext uri="{FF2B5EF4-FFF2-40B4-BE49-F238E27FC236}">
                <a16:creationId xmlns:a16="http://schemas.microsoft.com/office/drawing/2014/main" id="{D1EB78C9-B61B-BB03-4B32-CA52B8CE1DA4}"/>
              </a:ext>
            </a:extLst>
          </p:cNvPr>
          <p:cNvPicPr>
            <a:picLocks noChangeArrowheads="1"/>
          </p:cNvPicPr>
          <p:nvPr/>
        </p:nvPicPr>
        <p:blipFill>
          <a:blip r:embed="rId2" cstate="print"/>
          <a:srcRect/>
          <a:stretch>
            <a:fillRect/>
          </a:stretch>
        </p:blipFill>
        <p:spPr>
          <a:xfrm>
            <a:off x="0" y="624544"/>
            <a:ext cx="9144000" cy="76792"/>
          </a:xfrm>
          <a:prstGeom prst="rect">
            <a:avLst/>
          </a:prstGeom>
          <a:ln>
            <a:noFill/>
          </a:ln>
        </p:spPr>
      </p:pic>
      <p:grpSp>
        <p:nvGrpSpPr>
          <p:cNvPr id="9" name="组合 8">
            <a:extLst>
              <a:ext uri="{FF2B5EF4-FFF2-40B4-BE49-F238E27FC236}">
                <a16:creationId xmlns:a16="http://schemas.microsoft.com/office/drawing/2014/main" id="{A84F2656-E5BD-975F-C7ED-DECE9B710CA4}"/>
              </a:ext>
            </a:extLst>
          </p:cNvPr>
          <p:cNvGrpSpPr/>
          <p:nvPr/>
        </p:nvGrpSpPr>
        <p:grpSpPr>
          <a:xfrm>
            <a:off x="0" y="159798"/>
            <a:ext cx="9144000" cy="541538"/>
            <a:chOff x="0" y="159798"/>
            <a:chExt cx="9144000" cy="541538"/>
          </a:xfrm>
        </p:grpSpPr>
        <p:sp>
          <p:nvSpPr>
            <p:cNvPr id="10" name="Rectangle 2">
              <a:extLst>
                <a:ext uri="{FF2B5EF4-FFF2-40B4-BE49-F238E27FC236}">
                  <a16:creationId xmlns:a16="http://schemas.microsoft.com/office/drawing/2014/main" id="{1F6C7DD9-CC9E-099B-43B0-A5A1BB50C952}"/>
                </a:ext>
              </a:extLst>
            </p:cNvPr>
            <p:cNvSpPr txBox="1">
              <a:spLocks/>
            </p:cNvSpPr>
            <p:nvPr/>
          </p:nvSpPr>
          <p:spPr>
            <a:xfrm>
              <a:off x="0" y="159798"/>
              <a:ext cx="8867706" cy="39241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57175"/>
              <a:r>
                <a:rPr lang="en-US" altLang="zh-CN" sz="3600" b="1" dirty="0">
                  <a:solidFill>
                    <a:srgbClr val="008000"/>
                  </a:solidFill>
                  <a:latin typeface="Arial" panose="020B0604020202020204" pitchFamily="34" charset="0"/>
                  <a:ea typeface="+mn-ea"/>
                  <a:cs typeface="Arial" panose="020B0604020202020204" pitchFamily="34" charset="0"/>
                </a:rPr>
                <a:t>Fitting results-considering internal field </a:t>
              </a:r>
              <a:endParaRPr lang="en-US" sz="3600" b="1" dirty="0">
                <a:solidFill>
                  <a:srgbClr val="008000"/>
                </a:solidFill>
                <a:latin typeface="Arial" panose="020B0604020202020204" pitchFamily="34" charset="0"/>
                <a:ea typeface="+mn-ea"/>
                <a:cs typeface="Arial" panose="020B0604020202020204" pitchFamily="34" charset="0"/>
              </a:endParaRPr>
            </a:p>
          </p:txBody>
        </p:sp>
        <p:pic>
          <p:nvPicPr>
            <p:cNvPr id="11" name="Picture 2" descr="5">
              <a:extLst>
                <a:ext uri="{FF2B5EF4-FFF2-40B4-BE49-F238E27FC236}">
                  <a16:creationId xmlns:a16="http://schemas.microsoft.com/office/drawing/2014/main" id="{12C18A05-CDF4-96A3-DD52-C316F89CD6EC}"/>
                </a:ext>
              </a:extLst>
            </p:cNvPr>
            <p:cNvPicPr>
              <a:picLocks noChangeArrowheads="1"/>
            </p:cNvPicPr>
            <p:nvPr/>
          </p:nvPicPr>
          <p:blipFill>
            <a:blip r:embed="rId2" cstate="print"/>
            <a:srcRect/>
            <a:stretch>
              <a:fillRect/>
            </a:stretch>
          </p:blipFill>
          <p:spPr>
            <a:xfrm>
              <a:off x="0" y="624544"/>
              <a:ext cx="9144000" cy="76792"/>
            </a:xfrm>
            <a:prstGeom prst="rect">
              <a:avLst/>
            </a:prstGeom>
            <a:ln>
              <a:noFill/>
            </a:ln>
          </p:spPr>
        </p:pic>
      </p:grpSp>
      <p:pic>
        <p:nvPicPr>
          <p:cNvPr id="12" name="图片 11">
            <a:extLst>
              <a:ext uri="{FF2B5EF4-FFF2-40B4-BE49-F238E27FC236}">
                <a16:creationId xmlns:a16="http://schemas.microsoft.com/office/drawing/2014/main" id="{5AB7FEB6-EF2E-34F4-8A98-5C44F4621DE5}"/>
              </a:ext>
            </a:extLst>
          </p:cNvPr>
          <p:cNvPicPr>
            <a:picLocks noChangeAspect="1"/>
          </p:cNvPicPr>
          <p:nvPr/>
        </p:nvPicPr>
        <p:blipFill>
          <a:blip r:embed="rId3"/>
          <a:stretch>
            <a:fillRect/>
          </a:stretch>
        </p:blipFill>
        <p:spPr>
          <a:xfrm>
            <a:off x="507371" y="848664"/>
            <a:ext cx="7400812" cy="554184"/>
          </a:xfrm>
          <a:prstGeom prst="rect">
            <a:avLst/>
          </a:prstGeom>
        </p:spPr>
      </p:pic>
      <p:pic>
        <p:nvPicPr>
          <p:cNvPr id="6" name="图片 5">
            <a:extLst>
              <a:ext uri="{FF2B5EF4-FFF2-40B4-BE49-F238E27FC236}">
                <a16:creationId xmlns:a16="http://schemas.microsoft.com/office/drawing/2014/main" id="{4CDF1EB2-4AD3-275B-5991-C552019EE489}"/>
              </a:ext>
            </a:extLst>
          </p:cNvPr>
          <p:cNvPicPr>
            <a:picLocks noChangeAspect="1"/>
          </p:cNvPicPr>
          <p:nvPr/>
        </p:nvPicPr>
        <p:blipFill>
          <a:blip r:embed="rId4"/>
          <a:stretch>
            <a:fillRect/>
          </a:stretch>
        </p:blipFill>
        <p:spPr>
          <a:xfrm>
            <a:off x="307265" y="1528388"/>
            <a:ext cx="8253175" cy="4480948"/>
          </a:xfrm>
          <a:prstGeom prst="rect">
            <a:avLst/>
          </a:prstGeom>
        </p:spPr>
      </p:pic>
    </p:spTree>
    <p:extLst>
      <p:ext uri="{BB962C8B-B14F-4D97-AF65-F5344CB8AC3E}">
        <p14:creationId xmlns:p14="http://schemas.microsoft.com/office/powerpoint/2010/main" val="2074302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19A99CB-AE8A-49D2-B814-D946C03579D6}"/>
              </a:ext>
            </a:extLst>
          </p:cNvPr>
          <p:cNvSpPr txBox="1">
            <a:spLocks/>
          </p:cNvSpPr>
          <p:nvPr/>
        </p:nvSpPr>
        <p:spPr>
          <a:xfrm>
            <a:off x="0" y="159798"/>
            <a:ext cx="6858000" cy="39241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57175"/>
            <a:r>
              <a:rPr lang="en-US" altLang="zh-CN" sz="3600" b="1" dirty="0">
                <a:solidFill>
                  <a:srgbClr val="008000"/>
                </a:solidFill>
                <a:latin typeface="Arial" panose="020B0604020202020204" pitchFamily="34" charset="0"/>
                <a:ea typeface="+mn-ea"/>
                <a:cs typeface="Arial" panose="020B0604020202020204" pitchFamily="34" charset="0"/>
              </a:rPr>
              <a:t>Fitting results-LF</a:t>
            </a:r>
            <a:endParaRPr lang="en-US" sz="3600" b="1" dirty="0">
              <a:solidFill>
                <a:srgbClr val="008000"/>
              </a:solidFill>
              <a:latin typeface="Arial" panose="020B0604020202020204" pitchFamily="34" charset="0"/>
              <a:ea typeface="+mn-ea"/>
              <a:cs typeface="Arial" panose="020B0604020202020204" pitchFamily="34" charset="0"/>
            </a:endParaRPr>
          </a:p>
        </p:txBody>
      </p:sp>
      <p:pic>
        <p:nvPicPr>
          <p:cNvPr id="3" name="Picture 2" descr="5">
            <a:extLst>
              <a:ext uri="{FF2B5EF4-FFF2-40B4-BE49-F238E27FC236}">
                <a16:creationId xmlns:a16="http://schemas.microsoft.com/office/drawing/2014/main" id="{863F91CC-F1BE-4D64-8938-8C825653F06B}"/>
              </a:ext>
            </a:extLst>
          </p:cNvPr>
          <p:cNvPicPr>
            <a:picLocks noChangeArrowheads="1"/>
          </p:cNvPicPr>
          <p:nvPr/>
        </p:nvPicPr>
        <p:blipFill>
          <a:blip r:embed="rId2" cstate="print"/>
          <a:srcRect/>
          <a:stretch>
            <a:fillRect/>
          </a:stretch>
        </p:blipFill>
        <p:spPr>
          <a:xfrm>
            <a:off x="0" y="624544"/>
            <a:ext cx="9144000" cy="76792"/>
          </a:xfrm>
          <a:prstGeom prst="rect">
            <a:avLst/>
          </a:prstGeom>
          <a:ln>
            <a:noFill/>
          </a:ln>
        </p:spPr>
      </p:pic>
      <p:pic>
        <p:nvPicPr>
          <p:cNvPr id="5" name="图片 4">
            <a:extLst>
              <a:ext uri="{FF2B5EF4-FFF2-40B4-BE49-F238E27FC236}">
                <a16:creationId xmlns:a16="http://schemas.microsoft.com/office/drawing/2014/main" id="{51DF5910-8851-4E7A-B520-D3FBDB08E0BC}"/>
              </a:ext>
            </a:extLst>
          </p:cNvPr>
          <p:cNvPicPr>
            <a:picLocks noChangeAspect="1"/>
          </p:cNvPicPr>
          <p:nvPr/>
        </p:nvPicPr>
        <p:blipFill>
          <a:blip r:embed="rId3"/>
          <a:stretch>
            <a:fillRect/>
          </a:stretch>
        </p:blipFill>
        <p:spPr>
          <a:xfrm>
            <a:off x="0" y="773667"/>
            <a:ext cx="4640473" cy="4683361"/>
          </a:xfrm>
          <a:prstGeom prst="rect">
            <a:avLst/>
          </a:prstGeom>
        </p:spPr>
      </p:pic>
      <p:pic>
        <p:nvPicPr>
          <p:cNvPr id="6" name="图片 5">
            <a:extLst>
              <a:ext uri="{FF2B5EF4-FFF2-40B4-BE49-F238E27FC236}">
                <a16:creationId xmlns:a16="http://schemas.microsoft.com/office/drawing/2014/main" id="{CE27EBC6-7F89-4859-9CF4-45F093719F8D}"/>
              </a:ext>
            </a:extLst>
          </p:cNvPr>
          <p:cNvPicPr>
            <a:picLocks noChangeAspect="1"/>
          </p:cNvPicPr>
          <p:nvPr/>
        </p:nvPicPr>
        <p:blipFill>
          <a:blip r:embed="rId4"/>
          <a:stretch>
            <a:fillRect/>
          </a:stretch>
        </p:blipFill>
        <p:spPr>
          <a:xfrm>
            <a:off x="4640473" y="923337"/>
            <a:ext cx="2794964" cy="2253357"/>
          </a:xfrm>
          <a:prstGeom prst="rect">
            <a:avLst/>
          </a:prstGeom>
        </p:spPr>
      </p:pic>
      <p:pic>
        <p:nvPicPr>
          <p:cNvPr id="9" name="图片 8">
            <a:extLst>
              <a:ext uri="{FF2B5EF4-FFF2-40B4-BE49-F238E27FC236}">
                <a16:creationId xmlns:a16="http://schemas.microsoft.com/office/drawing/2014/main" id="{D84ACA1C-6F0B-4677-A409-74A577AF762B}"/>
              </a:ext>
            </a:extLst>
          </p:cNvPr>
          <p:cNvPicPr>
            <a:picLocks noChangeAspect="1"/>
          </p:cNvPicPr>
          <p:nvPr/>
        </p:nvPicPr>
        <p:blipFill>
          <a:blip r:embed="rId5"/>
          <a:stretch>
            <a:fillRect/>
          </a:stretch>
        </p:blipFill>
        <p:spPr>
          <a:xfrm>
            <a:off x="4863278" y="3190781"/>
            <a:ext cx="2723079" cy="2266247"/>
          </a:xfrm>
          <a:prstGeom prst="rect">
            <a:avLst/>
          </a:prstGeom>
        </p:spPr>
      </p:pic>
      <p:sp>
        <p:nvSpPr>
          <p:cNvPr id="7" name="文本框 6">
            <a:extLst>
              <a:ext uri="{FF2B5EF4-FFF2-40B4-BE49-F238E27FC236}">
                <a16:creationId xmlns:a16="http://schemas.microsoft.com/office/drawing/2014/main" id="{8296FDB0-BE2D-274D-3516-978C5BAD42C8}"/>
              </a:ext>
            </a:extLst>
          </p:cNvPr>
          <p:cNvSpPr txBox="1"/>
          <p:nvPr/>
        </p:nvSpPr>
        <p:spPr>
          <a:xfrm>
            <a:off x="228600" y="5679029"/>
            <a:ext cx="8451542" cy="646331"/>
          </a:xfrm>
          <a:prstGeom prst="rect">
            <a:avLst/>
          </a:prstGeom>
          <a:noFill/>
        </p:spPr>
        <p:txBody>
          <a:bodyPr wrap="square">
            <a:spAutoFit/>
          </a:bodyPr>
          <a:lstStyle/>
          <a:p>
            <a:pPr algn="just"/>
            <a:r>
              <a:rPr lang="en-US" altLang="zh-CN" dirty="0">
                <a:latin typeface="Arial" panose="020B0604020202020204" pitchFamily="34" charset="0"/>
                <a:cs typeface="Arial" panose="020B0604020202020204" pitchFamily="34" charset="0"/>
              </a:rPr>
              <a:t>The muon depolarization may be decoupled in an applied LF above 200 Oe based on the sudden decrease in  relaxation time </a:t>
            </a:r>
            <a:r>
              <a:rPr lang="el-GR" altLang="zh-CN" dirty="0">
                <a:latin typeface="Times New Roman" panose="02020603050405020304" pitchFamily="18" charset="0"/>
                <a:cs typeface="Times New Roman" panose="02020603050405020304" pitchFamily="18" charset="0"/>
              </a:rPr>
              <a:t>λ</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文本框 3">
                <a:extLst>
                  <a:ext uri="{FF2B5EF4-FFF2-40B4-BE49-F238E27FC236}">
                    <a16:creationId xmlns:a16="http://schemas.microsoft.com/office/drawing/2014/main" id="{35093B8C-298F-3282-8B0F-D10551CB42DC}"/>
                  </a:ext>
                </a:extLst>
              </p:cNvPr>
              <p:cNvSpPr txBox="1"/>
              <p:nvPr/>
            </p:nvSpPr>
            <p:spPr>
              <a:xfrm>
                <a:off x="3995965" y="202918"/>
                <a:ext cx="4576588" cy="306174"/>
              </a:xfrm>
              <a:prstGeom prst="rect">
                <a:avLst/>
              </a:prstGeom>
              <a:noFill/>
              <a:ln w="19050">
                <a:solidFill>
                  <a:schemeClr val="tx1"/>
                </a:solidFill>
              </a:ln>
            </p:spPr>
            <p:txBody>
              <a:bodyPr wrap="square" lIns="0" tIns="0" rIns="0" bIns="0" rtlCol="0">
                <a:spAutoFit/>
              </a:bodyPr>
              <a:lstStyle/>
              <a:p>
                <a:r>
                  <a:rPr lang="en-US" altLang="zh-CN" sz="1900" dirty="0"/>
                  <a:t>A</a:t>
                </a:r>
                <a14:m>
                  <m:oMath xmlns:m="http://schemas.openxmlformats.org/officeDocument/2006/math">
                    <m:r>
                      <a:rPr lang="zh-CN" altLang="en-US" sz="1900" i="1" smtClean="0">
                        <a:latin typeface="Cambria Math" panose="02040503050406030204" pitchFamily="18" charset="0"/>
                      </a:rPr>
                      <m:t>𝑠𝑦</m:t>
                    </m:r>
                    <m:d>
                      <m:dPr>
                        <m:ctrlPr>
                          <a:rPr lang="zh-CN" altLang="en-US" sz="1900" i="1" smtClean="0">
                            <a:solidFill>
                              <a:schemeClr val="tx1"/>
                            </a:solidFill>
                            <a:latin typeface="Cambria Math" panose="02040503050406030204" pitchFamily="18" charset="0"/>
                          </a:rPr>
                        </m:ctrlPr>
                      </m:dPr>
                      <m:e>
                        <m:r>
                          <a:rPr lang="zh-CN" altLang="en-US" sz="1900" i="1">
                            <a:solidFill>
                              <a:schemeClr val="tx1"/>
                            </a:solidFill>
                            <a:latin typeface="Cambria Math" panose="02040503050406030204" pitchFamily="18" charset="0"/>
                          </a:rPr>
                          <m:t>𝑡</m:t>
                        </m:r>
                      </m:e>
                    </m:d>
                    <m:r>
                      <a:rPr lang="zh-CN" altLang="en-US" sz="1900" i="0">
                        <a:latin typeface="Cambria Math" panose="02040503050406030204" pitchFamily="18" charset="0"/>
                      </a:rPr>
                      <m:t>=</m:t>
                    </m:r>
                    <m:sSub>
                      <m:sSubPr>
                        <m:ctrlPr>
                          <a:rPr lang="en-US" altLang="zh-CN" sz="1900" i="1" smtClean="0">
                            <a:solidFill>
                              <a:schemeClr val="accent2">
                                <a:lumMod val="75000"/>
                              </a:schemeClr>
                            </a:solidFill>
                            <a:latin typeface="Cambria Math" panose="02040503050406030204" pitchFamily="18" charset="0"/>
                          </a:rPr>
                        </m:ctrlPr>
                      </m:sSubPr>
                      <m:e>
                        <m:r>
                          <a:rPr lang="en-US" altLang="zh-CN" sz="1900" i="1">
                            <a:solidFill>
                              <a:schemeClr val="accent2">
                                <a:lumMod val="75000"/>
                              </a:schemeClr>
                            </a:solidFill>
                            <a:latin typeface="Cambria Math" panose="02040503050406030204" pitchFamily="18" charset="0"/>
                          </a:rPr>
                          <m:t>𝐴</m:t>
                        </m:r>
                      </m:e>
                      <m:sub>
                        <m:r>
                          <a:rPr lang="en-US" altLang="zh-CN" sz="1900" b="0" i="1" smtClean="0">
                            <a:solidFill>
                              <a:schemeClr val="accent2">
                                <a:lumMod val="75000"/>
                              </a:schemeClr>
                            </a:solidFill>
                            <a:latin typeface="Cambria Math" panose="02040503050406030204" pitchFamily="18" charset="0"/>
                          </a:rPr>
                          <m:t>0 </m:t>
                        </m:r>
                      </m:sub>
                    </m:sSub>
                    <m:sSub>
                      <m:sSubPr>
                        <m:ctrlPr>
                          <a:rPr lang="en-US" altLang="zh-CN" sz="1900" i="1" smtClean="0">
                            <a:solidFill>
                              <a:srgbClr val="0070C0"/>
                            </a:solidFill>
                            <a:latin typeface="Cambria Math" panose="02040503050406030204" pitchFamily="18" charset="0"/>
                          </a:rPr>
                        </m:ctrlPr>
                      </m:sSubPr>
                      <m:e>
                        <m:r>
                          <m:rPr>
                            <m:nor/>
                          </m:rPr>
                          <a:rPr lang="en-US" altLang="zh-CN" sz="1900" dirty="0">
                            <a:solidFill>
                              <a:srgbClr val="0070C0"/>
                            </a:solidFill>
                          </a:rPr>
                          <m:t>+</m:t>
                        </m:r>
                        <m:r>
                          <a:rPr lang="en-US" altLang="zh-CN" sz="1900" b="0" i="1" dirty="0" smtClean="0">
                            <a:solidFill>
                              <a:srgbClr val="0070C0"/>
                            </a:solidFill>
                            <a:latin typeface="Cambria Math" panose="02040503050406030204" pitchFamily="18" charset="0"/>
                          </a:rPr>
                          <m:t> </m:t>
                        </m:r>
                        <m:r>
                          <a:rPr lang="en-US" altLang="zh-CN" sz="1900" b="0" i="1" smtClean="0">
                            <a:solidFill>
                              <a:srgbClr val="0070C0"/>
                            </a:solidFill>
                            <a:latin typeface="Cambria Math" panose="02040503050406030204" pitchFamily="18" charset="0"/>
                          </a:rPr>
                          <m:t>𝐴</m:t>
                        </m:r>
                      </m:e>
                      <m:sub>
                        <m:r>
                          <a:rPr lang="en-US" altLang="zh-CN" sz="1900" b="0" i="1" smtClean="0">
                            <a:solidFill>
                              <a:srgbClr val="0070C0"/>
                            </a:solidFill>
                            <a:latin typeface="Cambria Math" panose="02040503050406030204" pitchFamily="18" charset="0"/>
                          </a:rPr>
                          <m:t>1</m:t>
                        </m:r>
                      </m:sub>
                    </m:sSub>
                    <m:sSup>
                      <m:sSupPr>
                        <m:ctrlPr>
                          <a:rPr lang="zh-CN" altLang="en-US" sz="1900" i="1" smtClean="0">
                            <a:solidFill>
                              <a:srgbClr val="0070C0"/>
                            </a:solidFill>
                            <a:latin typeface="Cambria Math" panose="02040503050406030204" pitchFamily="18" charset="0"/>
                          </a:rPr>
                        </m:ctrlPr>
                      </m:sSupPr>
                      <m:e>
                        <m:r>
                          <a:rPr lang="zh-CN" altLang="en-US" sz="1900" i="1">
                            <a:solidFill>
                              <a:srgbClr val="0070C0"/>
                            </a:solidFill>
                            <a:latin typeface="Cambria Math" panose="02040503050406030204" pitchFamily="18" charset="0"/>
                          </a:rPr>
                          <m:t>𝐺</m:t>
                        </m:r>
                      </m:e>
                      <m:sup>
                        <m:r>
                          <a:rPr lang="zh-CN" altLang="en-US" sz="1900" i="1">
                            <a:solidFill>
                              <a:srgbClr val="0070C0"/>
                            </a:solidFill>
                            <a:latin typeface="Cambria Math" panose="02040503050406030204" pitchFamily="18" charset="0"/>
                          </a:rPr>
                          <m:t>𝑘𝑇</m:t>
                        </m:r>
                      </m:sup>
                    </m:sSup>
                    <m:r>
                      <a:rPr lang="zh-CN" altLang="en-US" sz="1900" i="0">
                        <a:solidFill>
                          <a:srgbClr val="0070C0"/>
                        </a:solidFill>
                        <a:latin typeface="Cambria Math" panose="02040503050406030204" pitchFamily="18" charset="0"/>
                      </a:rPr>
                      <m:t>⋅</m:t>
                    </m:r>
                    <m:sSup>
                      <m:sSupPr>
                        <m:ctrlPr>
                          <a:rPr lang="zh-CN" altLang="en-US" sz="1900" i="1">
                            <a:solidFill>
                              <a:srgbClr val="0070C0"/>
                            </a:solidFill>
                            <a:latin typeface="Cambria Math" panose="02040503050406030204" pitchFamily="18" charset="0"/>
                          </a:rPr>
                        </m:ctrlPr>
                      </m:sSupPr>
                      <m:e>
                        <m:r>
                          <a:rPr lang="zh-CN" altLang="en-US" sz="1900" i="0">
                            <a:solidFill>
                              <a:srgbClr val="0070C0"/>
                            </a:solidFill>
                            <a:latin typeface="Cambria Math" panose="02040503050406030204" pitchFamily="18" charset="0"/>
                          </a:rPr>
                          <m:t>ⅇ</m:t>
                        </m:r>
                      </m:e>
                      <m:sup>
                        <m:r>
                          <a:rPr lang="zh-CN" altLang="en-US" sz="1900" i="0">
                            <a:solidFill>
                              <a:srgbClr val="0070C0"/>
                            </a:solidFill>
                            <a:latin typeface="Cambria Math" panose="02040503050406030204" pitchFamily="18" charset="0"/>
                          </a:rPr>
                          <m:t>−</m:t>
                        </m:r>
                        <m:sSub>
                          <m:sSubPr>
                            <m:ctrlPr>
                              <a:rPr lang="en-US" altLang="zh-CN" sz="1900" i="1" smtClean="0">
                                <a:solidFill>
                                  <a:srgbClr val="0070C0"/>
                                </a:solidFill>
                                <a:latin typeface="Cambria Math" panose="02040503050406030204" pitchFamily="18" charset="0"/>
                              </a:rPr>
                            </m:ctrlPr>
                          </m:sSubPr>
                          <m:e>
                            <m:r>
                              <a:rPr lang="zh-CN" altLang="en-US" sz="1900" i="1">
                                <a:solidFill>
                                  <a:srgbClr val="0070C0"/>
                                </a:solidFill>
                                <a:latin typeface="Cambria Math" panose="02040503050406030204" pitchFamily="18" charset="0"/>
                              </a:rPr>
                              <m:t>𝜆</m:t>
                            </m:r>
                          </m:e>
                          <m:sub>
                            <m:r>
                              <m:rPr>
                                <m:sty m:val="p"/>
                              </m:rPr>
                              <a:rPr lang="en-US" altLang="zh-CN" sz="1900" i="1">
                                <a:solidFill>
                                  <a:srgbClr val="0070C0"/>
                                </a:solidFill>
                                <a:latin typeface="Cambria Math" panose="02040503050406030204" pitchFamily="18" charset="0"/>
                              </a:rPr>
                              <m:t>tail</m:t>
                            </m:r>
                          </m:sub>
                        </m:sSub>
                        <m:r>
                          <a:rPr lang="zh-CN" altLang="en-US" sz="1900" i="0">
                            <a:solidFill>
                              <a:srgbClr val="0070C0"/>
                            </a:solidFill>
                            <a:latin typeface="Cambria Math" panose="02040503050406030204" pitchFamily="18" charset="0"/>
                          </a:rPr>
                          <m:t>⋅</m:t>
                        </m:r>
                        <m:r>
                          <a:rPr lang="en-US" altLang="zh-CN" sz="1900" b="0" i="1" smtClean="0">
                            <a:solidFill>
                              <a:srgbClr val="0070C0"/>
                            </a:solidFill>
                            <a:latin typeface="Cambria Math" panose="02040503050406030204" pitchFamily="18" charset="0"/>
                          </a:rPr>
                          <m:t>𝑡</m:t>
                        </m:r>
                      </m:sup>
                    </m:sSup>
                  </m:oMath>
                </a14:m>
                <a:r>
                  <a:rPr lang="zh-CN" altLang="en-US" sz="1900" dirty="0"/>
                  <a:t>  </a:t>
                </a:r>
                <a:r>
                  <a:rPr lang="en-US" altLang="zh-CN" sz="1900" dirty="0"/>
                  <a:t>+ </a:t>
                </a:r>
                <a14:m>
                  <m:oMath xmlns:m="http://schemas.openxmlformats.org/officeDocument/2006/math">
                    <m:sSub>
                      <m:sSubPr>
                        <m:ctrlPr>
                          <a:rPr lang="en-US" altLang="zh-CN" sz="1900" i="1" smtClean="0">
                            <a:solidFill>
                              <a:srgbClr val="FF0000"/>
                            </a:solidFill>
                            <a:latin typeface="Cambria Math" panose="02040503050406030204" pitchFamily="18" charset="0"/>
                          </a:rPr>
                        </m:ctrlPr>
                      </m:sSubPr>
                      <m:e>
                        <m:r>
                          <a:rPr lang="en-US" altLang="zh-CN" sz="1900" i="1">
                            <a:solidFill>
                              <a:srgbClr val="FF0000"/>
                            </a:solidFill>
                            <a:latin typeface="Cambria Math" panose="02040503050406030204" pitchFamily="18" charset="0"/>
                          </a:rPr>
                          <m:t>𝐴</m:t>
                        </m:r>
                      </m:e>
                      <m:sub>
                        <m:r>
                          <a:rPr lang="en-US" altLang="zh-CN" sz="1900" b="0" i="1" smtClean="0">
                            <a:solidFill>
                              <a:srgbClr val="FF0000"/>
                            </a:solidFill>
                            <a:latin typeface="Cambria Math" panose="02040503050406030204" pitchFamily="18" charset="0"/>
                          </a:rPr>
                          <m:t>2</m:t>
                        </m:r>
                      </m:sub>
                    </m:sSub>
                    <m:r>
                      <a:rPr lang="zh-CN" altLang="en-US" sz="1900">
                        <a:solidFill>
                          <a:srgbClr val="FF0000"/>
                        </a:solidFill>
                        <a:latin typeface="Cambria Math" panose="02040503050406030204" pitchFamily="18" charset="0"/>
                      </a:rPr>
                      <m:t>⋅</m:t>
                    </m:r>
                    <m:sSup>
                      <m:sSupPr>
                        <m:ctrlPr>
                          <a:rPr lang="zh-CN" altLang="en-US" sz="1900" i="1">
                            <a:solidFill>
                              <a:srgbClr val="FF0000"/>
                            </a:solidFill>
                            <a:latin typeface="Cambria Math" panose="02040503050406030204" pitchFamily="18" charset="0"/>
                          </a:rPr>
                        </m:ctrlPr>
                      </m:sSupPr>
                      <m:e>
                        <m:r>
                          <a:rPr lang="zh-CN" altLang="en-US" sz="1900">
                            <a:solidFill>
                              <a:srgbClr val="FF0000"/>
                            </a:solidFill>
                            <a:latin typeface="Cambria Math" panose="02040503050406030204" pitchFamily="18" charset="0"/>
                          </a:rPr>
                          <m:t>ⅇ</m:t>
                        </m:r>
                      </m:e>
                      <m:sup>
                        <m:r>
                          <a:rPr lang="zh-CN" altLang="en-US" sz="1900">
                            <a:solidFill>
                              <a:srgbClr val="FF0000"/>
                            </a:solidFill>
                            <a:latin typeface="Cambria Math" panose="02040503050406030204" pitchFamily="18" charset="0"/>
                          </a:rPr>
                          <m:t>−</m:t>
                        </m:r>
                        <m:sSub>
                          <m:sSubPr>
                            <m:ctrlPr>
                              <a:rPr lang="en-US" altLang="zh-CN" sz="1900" i="1">
                                <a:solidFill>
                                  <a:srgbClr val="FF0000"/>
                                </a:solidFill>
                                <a:latin typeface="Cambria Math" panose="02040503050406030204" pitchFamily="18" charset="0"/>
                              </a:rPr>
                            </m:ctrlPr>
                          </m:sSubPr>
                          <m:e>
                            <m:r>
                              <a:rPr lang="zh-CN" altLang="en-US" sz="1900" i="1">
                                <a:solidFill>
                                  <a:srgbClr val="FF0000"/>
                                </a:solidFill>
                                <a:latin typeface="Cambria Math" panose="02040503050406030204" pitchFamily="18" charset="0"/>
                              </a:rPr>
                              <m:t>𝜆</m:t>
                            </m:r>
                          </m:e>
                          <m:sub>
                            <m:r>
                              <a:rPr lang="en-US" altLang="zh-CN" sz="1900" b="0" i="1" smtClean="0">
                                <a:solidFill>
                                  <a:srgbClr val="FF0000"/>
                                </a:solidFill>
                                <a:latin typeface="Cambria Math" panose="02040503050406030204" pitchFamily="18" charset="0"/>
                              </a:rPr>
                              <m:t>2</m:t>
                            </m:r>
                          </m:sub>
                        </m:sSub>
                        <m:r>
                          <a:rPr lang="zh-CN" altLang="en-US" sz="1900">
                            <a:solidFill>
                              <a:srgbClr val="FF0000"/>
                            </a:solidFill>
                            <a:latin typeface="Cambria Math" panose="02040503050406030204" pitchFamily="18" charset="0"/>
                          </a:rPr>
                          <m:t>⋅</m:t>
                        </m:r>
                        <m:r>
                          <a:rPr lang="en-US" altLang="zh-CN" sz="1900" i="1">
                            <a:solidFill>
                              <a:srgbClr val="FF0000"/>
                            </a:solidFill>
                            <a:latin typeface="Cambria Math" panose="02040503050406030204" pitchFamily="18" charset="0"/>
                          </a:rPr>
                          <m:t>𝑡</m:t>
                        </m:r>
                      </m:sup>
                    </m:sSup>
                  </m:oMath>
                </a14:m>
                <a:endParaRPr lang="zh-CN" altLang="en-US" sz="1900" dirty="0"/>
              </a:p>
            </p:txBody>
          </p:sp>
        </mc:Choice>
        <mc:Fallback>
          <p:sp>
            <p:nvSpPr>
              <p:cNvPr id="4" name="文本框 3">
                <a:extLst>
                  <a:ext uri="{FF2B5EF4-FFF2-40B4-BE49-F238E27FC236}">
                    <a16:creationId xmlns:a16="http://schemas.microsoft.com/office/drawing/2014/main" id="{35093B8C-298F-3282-8B0F-D10551CB42DC}"/>
                  </a:ext>
                </a:extLst>
              </p:cNvPr>
              <p:cNvSpPr txBox="1">
                <a:spLocks noRot="1" noChangeAspect="1" noMove="1" noResize="1" noEditPoints="1" noAdjustHandles="1" noChangeArrowheads="1" noChangeShapeType="1" noTextEdit="1"/>
              </p:cNvSpPr>
              <p:nvPr/>
            </p:nvSpPr>
            <p:spPr>
              <a:xfrm>
                <a:off x="3995965" y="202918"/>
                <a:ext cx="4576588" cy="306174"/>
              </a:xfrm>
              <a:prstGeom prst="rect">
                <a:avLst/>
              </a:prstGeom>
              <a:blipFill>
                <a:blip r:embed="rId6"/>
                <a:stretch>
                  <a:fillRect l="-3187" t="-14815" b="-42593"/>
                </a:stretch>
              </a:blipFill>
              <a:ln w="19050">
                <a:solidFill>
                  <a:schemeClr val="tx1"/>
                </a:solidFill>
              </a:ln>
            </p:spPr>
            <p:txBody>
              <a:bodyPr/>
              <a:lstStyle/>
              <a:p>
                <a:r>
                  <a:rPr lang="zh-CN" altLang="en-US">
                    <a:noFill/>
                  </a:rPr>
                  <a:t> </a:t>
                </a:r>
              </a:p>
            </p:txBody>
          </p:sp>
        </mc:Fallback>
      </mc:AlternateContent>
    </p:spTree>
    <p:extLst>
      <p:ext uri="{BB962C8B-B14F-4D97-AF65-F5344CB8AC3E}">
        <p14:creationId xmlns:p14="http://schemas.microsoft.com/office/powerpoint/2010/main" val="2894389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4800" y="0"/>
            <a:ext cx="4267200" cy="715962"/>
          </a:xfrm>
        </p:spPr>
        <p:txBody>
          <a:bodyPr>
            <a:normAutofit/>
          </a:bodyPr>
          <a:lstStyle/>
          <a:p>
            <a:pPr algn="l"/>
            <a:r>
              <a:rPr lang="en-US" sz="3600" b="1" dirty="0">
                <a:solidFill>
                  <a:srgbClr val="00B050"/>
                </a:solidFill>
              </a:rPr>
              <a:t>Conclusions</a:t>
            </a:r>
          </a:p>
        </p:txBody>
      </p:sp>
      <p:pic>
        <p:nvPicPr>
          <p:cNvPr id="79" name="Picture 2" descr="5"/>
          <p:cNvPicPr>
            <a:picLocks noChangeArrowheads="1"/>
          </p:cNvPicPr>
          <p:nvPr/>
        </p:nvPicPr>
        <p:blipFill>
          <a:blip r:embed="rId3" cstate="print"/>
          <a:srcRect/>
          <a:stretch>
            <a:fillRect/>
          </a:stretch>
        </p:blipFill>
        <p:spPr>
          <a:xfrm>
            <a:off x="36368" y="838200"/>
            <a:ext cx="9144000" cy="73025"/>
          </a:xfrm>
          <a:prstGeom prst="rect">
            <a:avLst/>
          </a:prstGeom>
          <a:ln>
            <a:noFill/>
          </a:ln>
        </p:spPr>
      </p:pic>
      <p:sp>
        <p:nvSpPr>
          <p:cNvPr id="6" name="Rectangle 10"/>
          <p:cNvSpPr>
            <a:spLocks noChangeArrowheads="1"/>
          </p:cNvSpPr>
          <p:nvPr/>
        </p:nvSpPr>
        <p:spPr bwMode="auto">
          <a:xfrm>
            <a:off x="-304800" y="1033463"/>
            <a:ext cx="5029200" cy="5051425"/>
          </a:xfrm>
          <a:prstGeom prst="rect">
            <a:avLst/>
          </a:prstGeom>
          <a:noFill/>
          <a:ln w="9525">
            <a:noFill/>
            <a:miter lim="800000"/>
            <a:headEnd/>
            <a:tailEnd/>
          </a:ln>
          <a:effectLst/>
        </p:spPr>
        <p:txBody>
          <a:bodyPr/>
          <a:lstStyle/>
          <a:p>
            <a:pPr marL="692150" lvl="1" indent="-347663">
              <a:lnSpc>
                <a:spcPct val="120000"/>
              </a:lnSpc>
              <a:spcBef>
                <a:spcPct val="20000"/>
              </a:spcBef>
              <a:buClr>
                <a:schemeClr val="accent2"/>
              </a:buClr>
              <a:buSzPct val="70000"/>
              <a:buFont typeface="Wingdings" pitchFamily="2" charset="2"/>
              <a:buChar char="l"/>
            </a:pPr>
            <a:r>
              <a:rPr lang="en-US" altLang="zh-CN" sz="2400" dirty="0">
                <a:cs typeface="Times New Roman" panose="02020603050405020304" pitchFamily="18" charset="0"/>
              </a:rPr>
              <a:t>QSL behavior is observed in a</a:t>
            </a:r>
            <a:r>
              <a:rPr lang="en-US" sz="2400" dirty="0">
                <a:latin typeface="+mj-lt"/>
                <a:cs typeface="Times New Roman" panose="02020603050405020304" pitchFamily="18" charset="0"/>
              </a:rPr>
              <a:t> </a:t>
            </a:r>
            <a:r>
              <a:rPr lang="en-US" altLang="zh-CN" sz="2400" dirty="0" err="1">
                <a:cs typeface="Times New Roman" panose="02020603050405020304" pitchFamily="18" charset="0"/>
              </a:rPr>
              <a:t>Shastry-Suntherland</a:t>
            </a:r>
            <a:r>
              <a:rPr lang="en-US" altLang="zh-CN" sz="2400" dirty="0">
                <a:cs typeface="Times New Roman" panose="02020603050405020304" pitchFamily="18" charset="0"/>
              </a:rPr>
              <a:t> system </a:t>
            </a:r>
          </a:p>
          <a:p>
            <a:pPr marL="692150" lvl="1" indent="-347663">
              <a:lnSpc>
                <a:spcPct val="120000"/>
              </a:lnSpc>
              <a:spcBef>
                <a:spcPct val="20000"/>
              </a:spcBef>
              <a:buClr>
                <a:schemeClr val="accent2"/>
              </a:buClr>
              <a:buSzPct val="70000"/>
              <a:buFont typeface="Wingdings" pitchFamily="2" charset="2"/>
              <a:buChar char="l"/>
            </a:pPr>
            <a:r>
              <a:rPr lang="en-US" sz="2400" dirty="0">
                <a:latin typeface="+mj-lt"/>
                <a:cs typeface="Times New Roman" panose="02020603050405020304" pitchFamily="18" charset="0"/>
              </a:rPr>
              <a:t>The spin </a:t>
            </a:r>
            <a:r>
              <a:rPr lang="en-US" altLang="zh-CN" sz="2400" dirty="0">
                <a:latin typeface="+mj-lt"/>
                <a:cs typeface="Times New Roman" panose="02020603050405020304" pitchFamily="18" charset="0"/>
              </a:rPr>
              <a:t>anisotropy could </a:t>
            </a:r>
            <a:r>
              <a:rPr lang="en-US" altLang="zh-CN" sz="2400" dirty="0" err="1">
                <a:latin typeface="+mj-lt"/>
                <a:cs typeface="Times New Roman" panose="02020603050405020304" pitchFamily="18" charset="0"/>
              </a:rPr>
              <a:t>competite</a:t>
            </a:r>
            <a:r>
              <a:rPr lang="en-US" altLang="zh-CN" sz="2400" dirty="0">
                <a:latin typeface="+mj-lt"/>
                <a:cs typeface="Times New Roman" panose="02020603050405020304" pitchFamily="18" charset="0"/>
              </a:rPr>
              <a:t> with J1 and J2</a:t>
            </a:r>
          </a:p>
          <a:p>
            <a:pPr marL="344487" lvl="1">
              <a:lnSpc>
                <a:spcPct val="120000"/>
              </a:lnSpc>
              <a:spcBef>
                <a:spcPct val="20000"/>
              </a:spcBef>
              <a:buClr>
                <a:schemeClr val="accent2"/>
              </a:buClr>
              <a:buSzPct val="70000"/>
            </a:pPr>
            <a:r>
              <a:rPr lang="en-US" altLang="zh-CN" sz="2400" dirty="0">
                <a:latin typeface="+mj-lt"/>
                <a:cs typeface="Times New Roman" panose="02020603050405020304" pitchFamily="18" charset="0"/>
              </a:rPr>
              <a:t>     (</a:t>
            </a:r>
            <a:r>
              <a:rPr lang="en-US" altLang="zh-CN" sz="2400" dirty="0" err="1">
                <a:latin typeface="+mj-lt"/>
                <a:cs typeface="Times New Roman" panose="02020603050405020304" pitchFamily="18" charset="0"/>
              </a:rPr>
              <a:t>Sz</a:t>
            </a:r>
            <a:r>
              <a:rPr lang="en-US" altLang="zh-CN" sz="2400" dirty="0">
                <a:latin typeface="+mj-lt"/>
                <a:cs typeface="Times New Roman" panose="02020603050405020304" pitchFamily="18" charset="0"/>
              </a:rPr>
              <a:t> dipole, </a:t>
            </a:r>
            <a:r>
              <a:rPr lang="en-US" altLang="zh-CN" sz="2400" dirty="0" err="1">
                <a:latin typeface="+mj-lt"/>
                <a:cs typeface="Times New Roman" panose="02020603050405020304" pitchFamily="18" charset="0"/>
              </a:rPr>
              <a:t>Sx</a:t>
            </a:r>
            <a:r>
              <a:rPr lang="en-US" altLang="zh-CN" sz="2400" dirty="0">
                <a:latin typeface="+mj-lt"/>
                <a:cs typeface="Times New Roman" panose="02020603050405020304" pitchFamily="18" charset="0"/>
              </a:rPr>
              <a:t> and Sy are  </a:t>
            </a:r>
          </a:p>
          <a:p>
            <a:pPr marL="344487" lvl="1">
              <a:lnSpc>
                <a:spcPct val="120000"/>
              </a:lnSpc>
              <a:spcBef>
                <a:spcPct val="20000"/>
              </a:spcBef>
              <a:buClr>
                <a:schemeClr val="accent2"/>
              </a:buClr>
              <a:buSzPct val="70000"/>
            </a:pPr>
            <a:r>
              <a:rPr lang="en-US" altLang="zh-CN" sz="2400" dirty="0">
                <a:latin typeface="+mj-lt"/>
                <a:cs typeface="Times New Roman" panose="02020603050405020304" pitchFamily="18" charset="0"/>
              </a:rPr>
              <a:t>        quadrupole) </a:t>
            </a:r>
          </a:p>
          <a:p>
            <a:pPr marL="692150" lvl="1" indent="-347663">
              <a:lnSpc>
                <a:spcPct val="120000"/>
              </a:lnSpc>
              <a:spcBef>
                <a:spcPct val="20000"/>
              </a:spcBef>
              <a:buClr>
                <a:schemeClr val="accent2"/>
              </a:buClr>
              <a:buSzPct val="70000"/>
              <a:buFont typeface="Wingdings" pitchFamily="2" charset="2"/>
              <a:buChar char="l"/>
            </a:pPr>
            <a:r>
              <a:rPr lang="en-US" altLang="zh-CN" sz="2400" dirty="0">
                <a:latin typeface="+mj-lt"/>
                <a:cs typeface="Times New Roman" panose="02020603050405020304" pitchFamily="18" charset="0"/>
              </a:rPr>
              <a:t>g-factor, torque </a:t>
            </a:r>
            <a:r>
              <a:rPr lang="en-US" altLang="zh-CN" sz="2400" dirty="0" err="1">
                <a:latin typeface="+mj-lt"/>
                <a:cs typeface="Times New Roman" panose="02020603050405020304" pitchFamily="18" charset="0"/>
              </a:rPr>
              <a:t>magnetory</a:t>
            </a:r>
            <a:endParaRPr lang="en-US" sz="2400" dirty="0">
              <a:latin typeface="+mj-lt"/>
              <a:cs typeface="Times New Roman" panose="02020603050405020304" pitchFamily="18" charset="0"/>
            </a:endParaRPr>
          </a:p>
          <a:p>
            <a:pPr marL="692150" lvl="1" indent="-347663">
              <a:lnSpc>
                <a:spcPct val="120000"/>
              </a:lnSpc>
              <a:spcBef>
                <a:spcPct val="20000"/>
              </a:spcBef>
              <a:buClr>
                <a:schemeClr val="accent2"/>
              </a:buClr>
              <a:buSzPct val="70000"/>
              <a:buFont typeface="Wingdings" pitchFamily="2" charset="2"/>
              <a:buChar char="l"/>
            </a:pPr>
            <a:r>
              <a:rPr lang="en-US" altLang="zh-CN" sz="2400" dirty="0">
                <a:cs typeface="Arial" pitchFamily="34" charset="0"/>
              </a:rPr>
              <a:t>Pr</a:t>
            </a:r>
            <a:r>
              <a:rPr lang="en-US" altLang="zh-CN" sz="2400" baseline="-25000" dirty="0">
                <a:cs typeface="Arial" pitchFamily="34" charset="0"/>
              </a:rPr>
              <a:t>2</a:t>
            </a:r>
            <a:r>
              <a:rPr lang="en-US" altLang="zh-CN" sz="2400" dirty="0">
                <a:cs typeface="Arial" pitchFamily="34" charset="0"/>
              </a:rPr>
              <a:t>Ga</a:t>
            </a:r>
            <a:r>
              <a:rPr lang="en-US" altLang="zh-CN" sz="2400" baseline="-25000" dirty="0">
                <a:cs typeface="Arial" pitchFamily="34" charset="0"/>
              </a:rPr>
              <a:t>2</a:t>
            </a:r>
            <a:r>
              <a:rPr lang="en-US" altLang="zh-CN" sz="2400" dirty="0">
                <a:cs typeface="Arial" pitchFamily="34" charset="0"/>
              </a:rPr>
              <a:t>BeO</a:t>
            </a:r>
            <a:r>
              <a:rPr lang="en-US" altLang="zh-CN" sz="2400" baseline="-25000" dirty="0">
                <a:cs typeface="Arial" pitchFamily="34" charset="0"/>
              </a:rPr>
              <a:t>7</a:t>
            </a:r>
            <a:r>
              <a:rPr lang="en-US" altLang="zh-CN" sz="2400" dirty="0">
                <a:cs typeface="Times New Roman" panose="02020603050405020304" pitchFamily="18" charset="0"/>
              </a:rPr>
              <a:t> no plateau, </a:t>
            </a:r>
          </a:p>
          <a:p>
            <a:pPr marL="344487" lvl="1">
              <a:lnSpc>
                <a:spcPct val="120000"/>
              </a:lnSpc>
              <a:spcBef>
                <a:spcPct val="20000"/>
              </a:spcBef>
              <a:buClr>
                <a:schemeClr val="accent2"/>
              </a:buClr>
              <a:buSzPct val="70000"/>
            </a:pPr>
            <a:r>
              <a:rPr lang="en-US" altLang="zh-CN" sz="2400" baseline="-25000" dirty="0">
                <a:cs typeface="Arial" pitchFamily="34" charset="0"/>
              </a:rPr>
              <a:t>        </a:t>
            </a:r>
            <a:r>
              <a:rPr lang="en-US" altLang="zh-CN" sz="2400" dirty="0">
                <a:cs typeface="Arial" pitchFamily="34" charset="0"/>
              </a:rPr>
              <a:t>Nd</a:t>
            </a:r>
            <a:r>
              <a:rPr lang="en-US" altLang="zh-CN" sz="2400" baseline="-25000" dirty="0">
                <a:cs typeface="Arial" pitchFamily="34" charset="0"/>
              </a:rPr>
              <a:t>2</a:t>
            </a:r>
            <a:r>
              <a:rPr lang="en-US" altLang="zh-CN" sz="2400" dirty="0">
                <a:cs typeface="Arial" pitchFamily="34" charset="0"/>
              </a:rPr>
              <a:t>Ga</a:t>
            </a:r>
            <a:r>
              <a:rPr lang="en-US" altLang="zh-CN" sz="2400" baseline="-25000" dirty="0">
                <a:cs typeface="Arial" pitchFamily="34" charset="0"/>
              </a:rPr>
              <a:t>2</a:t>
            </a:r>
            <a:r>
              <a:rPr lang="en-US" altLang="zh-CN" sz="2400" dirty="0">
                <a:cs typeface="Arial" pitchFamily="34" charset="0"/>
              </a:rPr>
              <a:t>SiO</a:t>
            </a:r>
            <a:r>
              <a:rPr lang="en-US" altLang="zh-CN" sz="2400" baseline="-25000" dirty="0">
                <a:cs typeface="Arial" pitchFamily="34" charset="0"/>
              </a:rPr>
              <a:t>7</a:t>
            </a:r>
            <a:r>
              <a:rPr lang="en-US" altLang="zh-CN" sz="2400" dirty="0">
                <a:cs typeface="Times New Roman" panose="02020603050405020304" pitchFamily="18" charset="0"/>
              </a:rPr>
              <a:t> no 1/3 plateau, </a:t>
            </a:r>
          </a:p>
          <a:p>
            <a:pPr marL="344487" lvl="1">
              <a:lnSpc>
                <a:spcPct val="120000"/>
              </a:lnSpc>
              <a:spcBef>
                <a:spcPct val="20000"/>
              </a:spcBef>
              <a:buClr>
                <a:schemeClr val="accent2"/>
              </a:buClr>
              <a:buSzPct val="70000"/>
            </a:pPr>
            <a:r>
              <a:rPr lang="en-US" altLang="zh-CN" sz="2400" dirty="0">
                <a:cs typeface="Times New Roman" panose="02020603050405020304" pitchFamily="18" charset="0"/>
              </a:rPr>
              <a:t>     But 1/6 and 2/3</a:t>
            </a:r>
            <a:endParaRPr lang="en-US" sz="2400" dirty="0">
              <a:cs typeface="Times New Roman" panose="02020603050405020304" pitchFamily="18" charset="0"/>
            </a:endParaRPr>
          </a:p>
        </p:txBody>
      </p:sp>
      <p:sp>
        <p:nvSpPr>
          <p:cNvPr id="5" name="灯片编号占位符 5">
            <a:extLst>
              <a:ext uri="{FF2B5EF4-FFF2-40B4-BE49-F238E27FC236}">
                <a16:creationId xmlns:a16="http://schemas.microsoft.com/office/drawing/2014/main" id="{CD24D88E-2407-4ACD-ABA0-35E04716CBBB}"/>
              </a:ext>
            </a:extLst>
          </p:cNvPr>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DCEE03D-B834-4389-BA87-D54FC637303B}" type="slidenum">
              <a:rPr kumimoji="0" lang="en-US"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3" name="图片 2">
            <a:extLst>
              <a:ext uri="{FF2B5EF4-FFF2-40B4-BE49-F238E27FC236}">
                <a16:creationId xmlns:a16="http://schemas.microsoft.com/office/drawing/2014/main" id="{2BB7EC2C-2EE5-60AC-EA84-BE309CC8E92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259070" y="1138237"/>
            <a:ext cx="2893060" cy="5143500"/>
          </a:xfrm>
          <a:prstGeom prst="rect">
            <a:avLst/>
          </a:prstGeom>
        </p:spPr>
      </p:pic>
    </p:spTree>
    <p:extLst>
      <p:ext uri="{BB962C8B-B14F-4D97-AF65-F5344CB8AC3E}">
        <p14:creationId xmlns:p14="http://schemas.microsoft.com/office/powerpoint/2010/main" val="595237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idx="4294967295"/>
          </p:nvPr>
        </p:nvSpPr>
        <p:spPr>
          <a:xfrm>
            <a:off x="0" y="86380"/>
            <a:ext cx="9144000" cy="523220"/>
          </a:xfrm>
        </p:spPr>
        <p:txBody>
          <a:bodyPr>
            <a:noAutofit/>
          </a:bodyPr>
          <a:lstStyle/>
          <a:p>
            <a:pPr indent="-342900"/>
            <a:r>
              <a:rPr lang="en-US" altLang="zh-CN" sz="3600" b="1" dirty="0">
                <a:solidFill>
                  <a:srgbClr val="008000"/>
                </a:solidFill>
                <a:latin typeface="+mn-lt"/>
                <a:ea typeface="+mn-ea"/>
                <a:cs typeface="+mn-cs"/>
              </a:rPr>
              <a:t>Quantum Spin Liquid Candidate</a:t>
            </a:r>
            <a:endParaRPr lang="en-US" sz="3600" b="1" dirty="0">
              <a:solidFill>
                <a:srgbClr val="008000"/>
              </a:solidFill>
              <a:latin typeface="+mn-lt"/>
              <a:ea typeface="+mn-ea"/>
              <a:cs typeface="+mn-cs"/>
            </a:endParaRPr>
          </a:p>
        </p:txBody>
      </p:sp>
      <p:pic>
        <p:nvPicPr>
          <p:cNvPr id="43" name="Picture 2" descr="5"/>
          <p:cNvPicPr>
            <a:picLocks noChangeArrowheads="1"/>
          </p:cNvPicPr>
          <p:nvPr/>
        </p:nvPicPr>
        <p:blipFill>
          <a:blip r:embed="rId3" cstate="print"/>
          <a:srcRect/>
          <a:stretch>
            <a:fillRect/>
          </a:stretch>
        </p:blipFill>
        <p:spPr>
          <a:xfrm>
            <a:off x="36368" y="685800"/>
            <a:ext cx="9144000" cy="73025"/>
          </a:xfrm>
          <a:prstGeom prst="rect">
            <a:avLst/>
          </a:prstGeom>
          <a:ln>
            <a:noFill/>
          </a:ln>
        </p:spPr>
      </p:pic>
      <p:sp>
        <p:nvSpPr>
          <p:cNvPr id="44" name="灯片编号占位符 5"/>
          <p:cNvSpPr>
            <a:spLocks noGrp="1"/>
          </p:cNvSpPr>
          <p:nvPr>
            <p:ph type="sldNum" sz="quarter" idx="12"/>
          </p:nvPr>
        </p:nvSpPr>
        <p:spPr>
          <a:xfrm>
            <a:off x="6553200" y="6356350"/>
            <a:ext cx="2133600" cy="365125"/>
          </a:xfrm>
        </p:spPr>
        <p:txBody>
          <a:bodyPr/>
          <a:lstStyle/>
          <a:p>
            <a:r>
              <a:rPr lang="en-US" altLang="en-US" dirty="0"/>
              <a:t>11</a:t>
            </a:r>
          </a:p>
        </p:txBody>
      </p:sp>
      <p:sp>
        <p:nvSpPr>
          <p:cNvPr id="6" name="Rectangle 10">
            <a:extLst>
              <a:ext uri="{FF2B5EF4-FFF2-40B4-BE49-F238E27FC236}">
                <a16:creationId xmlns:a16="http://schemas.microsoft.com/office/drawing/2014/main" id="{6AB4463C-EA48-1F34-5AB8-F9DC5F735425}"/>
              </a:ext>
            </a:extLst>
          </p:cNvPr>
          <p:cNvSpPr>
            <a:spLocks noChangeArrowheads="1"/>
          </p:cNvSpPr>
          <p:nvPr/>
        </p:nvSpPr>
        <p:spPr bwMode="auto">
          <a:xfrm>
            <a:off x="228600" y="762000"/>
            <a:ext cx="8686800" cy="576064"/>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Char char="l"/>
            </a:pPr>
            <a:r>
              <a:rPr lang="en-US" altLang="zh-CN" sz="2400" dirty="0" err="1">
                <a:cs typeface="Arial" pitchFamily="34" charset="0"/>
              </a:rPr>
              <a:t>REChX</a:t>
            </a:r>
            <a:r>
              <a:rPr lang="en-US" altLang="zh-CN" sz="2400" dirty="0">
                <a:cs typeface="Arial" pitchFamily="34" charset="0"/>
              </a:rPr>
              <a:t> (RE = rare earth; Ch = O, S, Se, </a:t>
            </a:r>
            <a:r>
              <a:rPr lang="en-US" altLang="zh-CN" sz="2400" dirty="0" err="1">
                <a:cs typeface="Arial" pitchFamily="34" charset="0"/>
              </a:rPr>
              <a:t>Te</a:t>
            </a:r>
            <a:r>
              <a:rPr lang="en-US" altLang="zh-CN" sz="2400" dirty="0">
                <a:cs typeface="Arial" pitchFamily="34" charset="0"/>
              </a:rPr>
              <a:t>; X = F, Cl, Br, I)</a:t>
            </a:r>
            <a:endParaRPr lang="en-US" altLang="zh-CN" sz="2400" baseline="-25000" dirty="0">
              <a:cs typeface="Arial" pitchFamily="34" charset="0"/>
            </a:endParaRPr>
          </a:p>
        </p:txBody>
      </p:sp>
      <p:sp>
        <p:nvSpPr>
          <p:cNvPr id="2" name="文本框 1">
            <a:extLst>
              <a:ext uri="{FF2B5EF4-FFF2-40B4-BE49-F238E27FC236}">
                <a16:creationId xmlns:a16="http://schemas.microsoft.com/office/drawing/2014/main" id="{ADA0146F-F1AB-D8C5-8231-6AEAFDD0F1AB}"/>
              </a:ext>
            </a:extLst>
          </p:cNvPr>
          <p:cNvSpPr txBox="1"/>
          <p:nvPr/>
        </p:nvSpPr>
        <p:spPr>
          <a:xfrm>
            <a:off x="691301" y="1257526"/>
            <a:ext cx="3880699" cy="307777"/>
          </a:xfrm>
          <a:prstGeom prst="rect">
            <a:avLst/>
          </a:prstGeom>
          <a:noFill/>
        </p:spPr>
        <p:txBody>
          <a:bodyPr wrap="square">
            <a:spAutoFit/>
          </a:bodyPr>
          <a:lstStyle/>
          <a:p>
            <a:r>
              <a:rPr lang="fr-FR" altLang="zh-CN" sz="1400" dirty="0">
                <a:latin typeface="Calibri (正文)"/>
              </a:rPr>
              <a:t>Chin. Phys. </a:t>
            </a:r>
            <a:r>
              <a:rPr lang="fr-FR" altLang="zh-CN" sz="1400" dirty="0" err="1">
                <a:latin typeface="Calibri (正文)"/>
              </a:rPr>
              <a:t>Lett</a:t>
            </a:r>
            <a:r>
              <a:rPr lang="fr-FR" altLang="zh-CN" sz="1400" dirty="0">
                <a:latin typeface="Calibri (正文)"/>
              </a:rPr>
              <a:t>. 38</a:t>
            </a:r>
            <a:r>
              <a:rPr lang="zh-CN" altLang="en-US" sz="1400" dirty="0">
                <a:latin typeface="Calibri (正文)"/>
              </a:rPr>
              <a:t>，</a:t>
            </a:r>
            <a:r>
              <a:rPr lang="fr-FR" altLang="zh-CN" sz="1400" dirty="0">
                <a:latin typeface="Calibri (正文)"/>
              </a:rPr>
              <a:t> 047502 (2021)</a:t>
            </a:r>
            <a:endParaRPr lang="zh-CN" altLang="en-US" sz="1400" dirty="0">
              <a:latin typeface="Calibri (正文)"/>
            </a:endParaRPr>
          </a:p>
        </p:txBody>
      </p:sp>
      <p:pic>
        <p:nvPicPr>
          <p:cNvPr id="4098" name="Picture 2" descr="Fig. 1.">
            <a:extLst>
              <a:ext uri="{FF2B5EF4-FFF2-40B4-BE49-F238E27FC236}">
                <a16:creationId xmlns:a16="http://schemas.microsoft.com/office/drawing/2014/main" id="{53961A13-FCF7-B574-383C-B94BA5BF7F4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8333"/>
          <a:stretch/>
        </p:blipFill>
        <p:spPr bwMode="auto">
          <a:xfrm>
            <a:off x="362635" y="2060830"/>
            <a:ext cx="4018927" cy="35391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g. 2.">
            <a:extLst>
              <a:ext uri="{FF2B5EF4-FFF2-40B4-BE49-F238E27FC236}">
                <a16:creationId xmlns:a16="http://schemas.microsoft.com/office/drawing/2014/main" id="{51DFF801-89EE-46F7-0AB1-A77C958E84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3333"/>
          <a:stretch/>
        </p:blipFill>
        <p:spPr bwMode="auto">
          <a:xfrm>
            <a:off x="4533900" y="2060829"/>
            <a:ext cx="4343400" cy="353919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ig. 3.">
            <a:extLst>
              <a:ext uri="{FF2B5EF4-FFF2-40B4-BE49-F238E27FC236}">
                <a16:creationId xmlns:a16="http://schemas.microsoft.com/office/drawing/2014/main" id="{93DC2B4C-A8E2-A5DD-DC2F-DD185E303F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7274" y="1981930"/>
            <a:ext cx="6893251" cy="437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07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6800" y="0"/>
            <a:ext cx="7162800" cy="646331"/>
          </a:xfrm>
          <a:prstGeom prst="rect">
            <a:avLst/>
          </a:prstGeom>
        </p:spPr>
        <p:txBody>
          <a:bodyPr wrap="square">
            <a:spAutoFit/>
          </a:bodyPr>
          <a:lstStyle/>
          <a:p>
            <a:pPr algn="ctr"/>
            <a:r>
              <a:rPr lang="en-US" sz="3600" b="1" dirty="0">
                <a:solidFill>
                  <a:srgbClr val="008000"/>
                </a:solidFill>
              </a:rPr>
              <a:t>Acknowledgements</a:t>
            </a:r>
            <a:endParaRPr lang="en-US" sz="3600" dirty="0">
              <a:solidFill>
                <a:srgbClr val="008000"/>
              </a:solidFill>
            </a:endParaRPr>
          </a:p>
        </p:txBody>
      </p:sp>
      <p:sp>
        <p:nvSpPr>
          <p:cNvPr id="12" name="Rectangle 4"/>
          <p:cNvSpPr>
            <a:spLocks noChangeArrowheads="1"/>
          </p:cNvSpPr>
          <p:nvPr/>
        </p:nvSpPr>
        <p:spPr bwMode="auto">
          <a:xfrm>
            <a:off x="58159" y="685800"/>
            <a:ext cx="6067227" cy="6172200"/>
          </a:xfrm>
          <a:prstGeom prst="rect">
            <a:avLst/>
          </a:prstGeom>
          <a:noFill/>
          <a:ln w="9525">
            <a:noFill/>
            <a:miter lim="800000"/>
            <a:headEnd/>
            <a:tailEnd/>
          </a:ln>
          <a:effectLst/>
        </p:spPr>
        <p:txBody>
          <a:bodyPr/>
          <a:lstStyle/>
          <a:p>
            <a:pPr>
              <a:spcBef>
                <a:spcPts val="600"/>
              </a:spcBef>
            </a:pPr>
            <a:r>
              <a:rPr lang="en-US" altLang="zh-CN" sz="2000" b="1" i="1" dirty="0">
                <a:latin typeface="Calibri (正文)"/>
              </a:rPr>
              <a:t>Sample synthesis and characterization:</a:t>
            </a:r>
            <a:endParaRPr lang="en-US" sz="2000" b="1" i="1" dirty="0">
              <a:latin typeface="Calibri (正文)"/>
            </a:endParaRPr>
          </a:p>
          <a:p>
            <a:pPr marL="342900" indent="-342900">
              <a:buClr>
                <a:schemeClr val="tx2"/>
              </a:buClr>
              <a:buSzPct val="70000"/>
              <a:defRPr/>
            </a:pPr>
            <a:r>
              <a:rPr lang="en-US" altLang="zh-CN" sz="2000" dirty="0">
                <a:latin typeface="Calibri (正文)"/>
              </a:rPr>
              <a:t>A. Brassington, H. D. Zhou,</a:t>
            </a:r>
            <a:r>
              <a:rPr lang="zh-CN" altLang="en-US" sz="2000" dirty="0">
                <a:latin typeface="Calibri (正文)"/>
              </a:rPr>
              <a:t> </a:t>
            </a:r>
            <a:r>
              <a:rPr lang="en-US" altLang="zh-CN" sz="2000" dirty="0">
                <a:latin typeface="Calibri (正文)"/>
              </a:rPr>
              <a:t>H. Wang, W. Xie</a:t>
            </a:r>
            <a:endParaRPr lang="en-US" sz="2000" b="1" i="1" dirty="0">
              <a:latin typeface="Calibri (正文)"/>
            </a:endParaRPr>
          </a:p>
          <a:p>
            <a:pPr>
              <a:spcBef>
                <a:spcPts val="600"/>
              </a:spcBef>
            </a:pPr>
            <a:r>
              <a:rPr lang="en-US" altLang="zh-CN" sz="2000" b="1" i="1" dirty="0">
                <a:latin typeface="Calibri (正文)"/>
              </a:rPr>
              <a:t>Thermal conductivity:</a:t>
            </a:r>
          </a:p>
          <a:p>
            <a:pPr marL="342900" indent="-342900">
              <a:spcBef>
                <a:spcPts val="600"/>
              </a:spcBef>
              <a:spcAft>
                <a:spcPct val="10000"/>
              </a:spcAft>
              <a:buClr>
                <a:schemeClr val="tx2"/>
              </a:buClr>
              <a:buSzPct val="70000"/>
              <a:defRPr/>
            </a:pPr>
            <a:r>
              <a:rPr lang="en-US" altLang="zh-CN" sz="2000" dirty="0">
                <a:latin typeface="Calibri (正文)"/>
              </a:rPr>
              <a:t> C. Kim, H. Yang, N. Li, X.F. Sun</a:t>
            </a:r>
            <a:endParaRPr lang="en-US" altLang="zh-CN" sz="2000" b="1" i="1" dirty="0">
              <a:latin typeface="Calibri (正文)"/>
            </a:endParaRPr>
          </a:p>
          <a:p>
            <a:pPr>
              <a:spcBef>
                <a:spcPts val="600"/>
              </a:spcBef>
            </a:pPr>
            <a:r>
              <a:rPr lang="en-US" sz="2000" b="1" i="1" dirty="0">
                <a:latin typeface="Calibri (正文)"/>
              </a:rPr>
              <a:t>Theoretical calculation</a:t>
            </a:r>
            <a:r>
              <a:rPr lang="en-US" sz="2000" b="1" dirty="0">
                <a:latin typeface="Calibri (正文)"/>
              </a:rPr>
              <a:t>: </a:t>
            </a:r>
          </a:p>
          <a:p>
            <a:pPr>
              <a:spcBef>
                <a:spcPts val="600"/>
              </a:spcBef>
            </a:pPr>
            <a:r>
              <a:rPr lang="en-US" altLang="zh-CN" sz="2000" dirty="0">
                <a:solidFill>
                  <a:srgbClr val="000000"/>
                </a:solidFill>
                <a:effectLst/>
                <a:latin typeface="Calibri (正文)"/>
                <a:ea typeface="等线" panose="02010600030101010101" pitchFamily="2" charset="-122"/>
              </a:rPr>
              <a:t>Y. Wan</a:t>
            </a:r>
            <a:r>
              <a:rPr lang="en-US" altLang="zh-CN" sz="2000" dirty="0">
                <a:solidFill>
                  <a:srgbClr val="000000"/>
                </a:solidFill>
                <a:latin typeface="Calibri (正文)"/>
                <a:ea typeface="等线" panose="02010600030101010101" pitchFamily="2" charset="-122"/>
              </a:rPr>
              <a:t>, </a:t>
            </a:r>
            <a:r>
              <a:rPr lang="en-US" altLang="zh-CN" sz="2000" dirty="0">
                <a:latin typeface="Calibri (正文)"/>
              </a:rPr>
              <a:t>C. Liu, R. Yu, J. G. Park</a:t>
            </a:r>
            <a:endParaRPr lang="en-US" sz="2000" b="1" i="1" dirty="0">
              <a:latin typeface="Calibri (正文)"/>
            </a:endParaRPr>
          </a:p>
          <a:p>
            <a:pPr>
              <a:spcBef>
                <a:spcPts val="600"/>
              </a:spcBef>
            </a:pPr>
            <a:r>
              <a:rPr lang="en-US" sz="2000" b="1" i="1" dirty="0">
                <a:latin typeface="Calibri (正文)"/>
              </a:rPr>
              <a:t>Neutron Scattering:</a:t>
            </a:r>
          </a:p>
          <a:p>
            <a:pPr>
              <a:spcBef>
                <a:spcPts val="600"/>
              </a:spcBef>
            </a:pPr>
            <a:r>
              <a:rPr lang="en-US" altLang="zh-CN" sz="2000" b="1" i="1" dirty="0">
                <a:latin typeface="Calibri (正文)"/>
              </a:rPr>
              <a:t>SNS &amp; HFIR: </a:t>
            </a:r>
            <a:r>
              <a:rPr lang="en-US" altLang="zh-CN" sz="2000" dirty="0"/>
              <a:t>M. Matsuda, </a:t>
            </a:r>
            <a:r>
              <a:rPr lang="en-US" altLang="zh-CN" sz="2000" dirty="0">
                <a:latin typeface="Calibri (正文)"/>
              </a:rPr>
              <a:t>T. </a:t>
            </a:r>
            <a:r>
              <a:rPr lang="en-US" altLang="zh-CN" sz="2000" dirty="0">
                <a:solidFill>
                  <a:srgbClr val="000000"/>
                </a:solidFill>
                <a:effectLst/>
                <a:latin typeface="Calibri (正文)"/>
                <a:ea typeface="宋体" panose="02010600030101010101" pitchFamily="2" charset="-122"/>
              </a:rPr>
              <a:t>Hong etc.</a:t>
            </a:r>
            <a:endParaRPr lang="en-US" altLang="zh-CN" sz="2000" b="1" i="1" dirty="0">
              <a:latin typeface="Calibri (正文)"/>
            </a:endParaRPr>
          </a:p>
          <a:p>
            <a:r>
              <a:rPr lang="en-US" altLang="zh-CN" sz="2000" b="1" i="1" dirty="0">
                <a:latin typeface="Calibri (正文)"/>
              </a:rPr>
              <a:t>  JRR-3</a:t>
            </a:r>
            <a:r>
              <a:rPr lang="en-US" sz="2000" b="1" i="1" dirty="0">
                <a:latin typeface="Calibri (正文)"/>
              </a:rPr>
              <a:t>: </a:t>
            </a:r>
            <a:r>
              <a:rPr lang="en-US" altLang="zh-CN" sz="2000" dirty="0">
                <a:latin typeface="Calibri (正文)"/>
              </a:rPr>
              <a:t>H. Kikuchi, T. Masuda</a:t>
            </a:r>
          </a:p>
          <a:p>
            <a:r>
              <a:rPr lang="en-US" altLang="zh-CN" sz="2000" b="1" i="1" dirty="0">
                <a:latin typeface="Calibri (正文)"/>
              </a:rPr>
              <a:t>    ISIS: </a:t>
            </a:r>
            <a:r>
              <a:rPr lang="en-US" altLang="zh-CN" sz="2000" dirty="0">
                <a:latin typeface="Calibri (正文)"/>
              </a:rPr>
              <a:t>D. </a:t>
            </a:r>
            <a:r>
              <a:rPr lang="en-US" altLang="zh-CN" sz="2000" dirty="0" err="1">
                <a:latin typeface="Calibri (正文)"/>
              </a:rPr>
              <a:t>Adroja</a:t>
            </a:r>
            <a:endParaRPr lang="en-US" altLang="zh-CN" sz="2000" dirty="0">
              <a:latin typeface="Calibri (正文)"/>
            </a:endParaRPr>
          </a:p>
          <a:p>
            <a:r>
              <a:rPr lang="en-US" altLang="zh-CN" sz="2000" b="1" i="1" dirty="0"/>
              <a:t>FRM-II</a:t>
            </a:r>
            <a:r>
              <a:rPr lang="en-US" altLang="zh-CN" sz="2000" b="1" dirty="0"/>
              <a:t>, J</a:t>
            </a:r>
            <a:r>
              <a:rPr lang="en-US" altLang="zh-CN" sz="2000" b="1" i="1" dirty="0"/>
              <a:t>-Parc, PSI, ANSTO, </a:t>
            </a:r>
            <a:r>
              <a:rPr lang="en-US" altLang="zh-CN" sz="2000" dirty="0" err="1"/>
              <a:t>etc</a:t>
            </a:r>
            <a:endParaRPr lang="en-US" sz="2000" b="1" i="1" dirty="0">
              <a:latin typeface="Calibri (正文)"/>
            </a:endParaRPr>
          </a:p>
          <a:p>
            <a:r>
              <a:rPr lang="el-GR" altLang="zh-CN" sz="2000" b="1" i="1" dirty="0">
                <a:latin typeface="Calibri (正文)"/>
              </a:rPr>
              <a:t>μ</a:t>
            </a:r>
            <a:r>
              <a:rPr lang="en-US" altLang="zh-CN" sz="2000" b="1" i="1" dirty="0">
                <a:latin typeface="Calibri (正文)"/>
              </a:rPr>
              <a:t>SR:  </a:t>
            </a:r>
          </a:p>
          <a:p>
            <a:r>
              <a:rPr lang="en-US" altLang="zh-CN" sz="2000" b="1" i="1" dirty="0">
                <a:latin typeface="Calibri (正文)"/>
              </a:rPr>
              <a:t>  </a:t>
            </a:r>
            <a:r>
              <a:rPr lang="en-US" altLang="zh-CN" sz="2000" b="1" i="1" dirty="0" err="1">
                <a:latin typeface="Calibri (正文)"/>
              </a:rPr>
              <a:t>MuSR</a:t>
            </a:r>
            <a:r>
              <a:rPr lang="en-US" altLang="zh-CN" sz="2000" b="1" i="1" dirty="0">
                <a:latin typeface="Calibri (正文)"/>
              </a:rPr>
              <a:t>: </a:t>
            </a:r>
            <a:r>
              <a:rPr lang="en-US" altLang="zh-CN" sz="2000" dirty="0">
                <a:latin typeface="Calibri (正文)"/>
              </a:rPr>
              <a:t>P. J. Baker</a:t>
            </a:r>
            <a:endParaRPr lang="en-US" altLang="zh-CN" sz="2000" b="1" i="1" dirty="0">
              <a:latin typeface="Calibri (正文)"/>
            </a:endParaRPr>
          </a:p>
          <a:p>
            <a:pPr>
              <a:spcBef>
                <a:spcPts val="600"/>
              </a:spcBef>
            </a:pPr>
            <a:r>
              <a:rPr lang="en-US" altLang="zh-CN" sz="2000" b="1" i="1" dirty="0">
                <a:latin typeface="Calibri (正文)"/>
              </a:rPr>
              <a:t>East China Normal University</a:t>
            </a:r>
          </a:p>
          <a:p>
            <a:pPr>
              <a:spcBef>
                <a:spcPts val="600"/>
              </a:spcBef>
            </a:pPr>
            <a:r>
              <a:rPr lang="en-US" altLang="zh-CN" sz="2000" dirty="0">
                <a:latin typeface="Calibri (正文)"/>
              </a:rPr>
              <a:t>  Tian Shang</a:t>
            </a:r>
          </a:p>
          <a:p>
            <a:pPr>
              <a:spcBef>
                <a:spcPts val="600"/>
              </a:spcBef>
            </a:pPr>
            <a:r>
              <a:rPr lang="en-US" altLang="zh-CN" sz="2000" b="1" i="1" dirty="0">
                <a:latin typeface="Calibri (正文)"/>
              </a:rPr>
              <a:t>Shanghai Jiao Tong University</a:t>
            </a:r>
          </a:p>
          <a:p>
            <a:pPr>
              <a:spcBef>
                <a:spcPts val="600"/>
              </a:spcBef>
            </a:pPr>
            <a:r>
              <a:rPr lang="en-US" altLang="zh-CN" sz="2000" dirty="0">
                <a:latin typeface="Calibri (正文)"/>
              </a:rPr>
              <a:t>  M. F. Shu</a:t>
            </a:r>
          </a:p>
        </p:txBody>
      </p:sp>
      <p:pic>
        <p:nvPicPr>
          <p:cNvPr id="7" name="Picture 2" descr="5"/>
          <p:cNvPicPr>
            <a:picLocks noChangeArrowheads="1"/>
          </p:cNvPicPr>
          <p:nvPr/>
        </p:nvPicPr>
        <p:blipFill>
          <a:blip r:embed="rId3" cstate="print"/>
          <a:srcRect/>
          <a:stretch>
            <a:fillRect/>
          </a:stretch>
        </p:blipFill>
        <p:spPr>
          <a:xfrm>
            <a:off x="36368" y="685800"/>
            <a:ext cx="9144000" cy="73025"/>
          </a:xfrm>
          <a:prstGeom prst="rect">
            <a:avLst/>
          </a:prstGeom>
          <a:ln>
            <a:noFill/>
          </a:ln>
        </p:spPr>
      </p:pic>
      <p:sp>
        <p:nvSpPr>
          <p:cNvPr id="14" name="灯片编号占位符 5">
            <a:extLst>
              <a:ext uri="{FF2B5EF4-FFF2-40B4-BE49-F238E27FC236}">
                <a16:creationId xmlns:a16="http://schemas.microsoft.com/office/drawing/2014/main" id="{E2C618A2-4B9E-4A0F-B66C-95175C38ACE9}"/>
              </a:ext>
            </a:extLst>
          </p:cNvPr>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DCEE03D-B834-4389-BA87-D54FC637303B}" type="slidenum">
              <a:rPr kumimoji="0" lang="en-US"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9218" name="Picture 2" descr="中国人民大学校徽图案图片素材|png - 设计盒子">
            <a:extLst>
              <a:ext uri="{FF2B5EF4-FFF2-40B4-BE49-F238E27FC236}">
                <a16:creationId xmlns:a16="http://schemas.microsoft.com/office/drawing/2014/main" id="{4B3DD7D8-958F-00F4-0C82-5644AB0D67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1486" y="2492933"/>
            <a:ext cx="831344" cy="8265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安徽大学 - 搜狗百科">
            <a:extLst>
              <a:ext uri="{FF2B5EF4-FFF2-40B4-BE49-F238E27FC236}">
                <a16:creationId xmlns:a16="http://schemas.microsoft.com/office/drawing/2014/main" id="{B8FE431B-D22A-3A1D-465F-249423D407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31" t="20226" r="19247" b="18489"/>
          <a:stretch/>
        </p:blipFill>
        <p:spPr bwMode="auto">
          <a:xfrm>
            <a:off x="7019819" y="1807717"/>
            <a:ext cx="811559" cy="8217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上海交通大学新版校徽矢量图__企业LOGO标志_标志图标_矢量图库_昵图网nipic.com">
            <a:extLst>
              <a:ext uri="{FF2B5EF4-FFF2-40B4-BE49-F238E27FC236}">
                <a16:creationId xmlns:a16="http://schemas.microsoft.com/office/drawing/2014/main" id="{076CD86A-A6FB-7765-F53A-2A8D6B5489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9563" y="5811404"/>
            <a:ext cx="984672" cy="98467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中国科学技术大学logo设计含义及设计理念-三文品牌">
            <a:extLst>
              <a:ext uri="{FF2B5EF4-FFF2-40B4-BE49-F238E27FC236}">
                <a16:creationId xmlns:a16="http://schemas.microsoft.com/office/drawing/2014/main" id="{1152B88A-AED3-FD18-3277-291B9DE30D8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245" t="4930" r="16245" b="4930"/>
          <a:stretch/>
        </p:blipFill>
        <p:spPr bwMode="auto">
          <a:xfrm>
            <a:off x="7836482" y="3788675"/>
            <a:ext cx="786236" cy="78623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ichigan State Logo - ClipArt Best">
            <a:extLst>
              <a:ext uri="{FF2B5EF4-FFF2-40B4-BE49-F238E27FC236}">
                <a16:creationId xmlns:a16="http://schemas.microsoft.com/office/drawing/2014/main" id="{62C0D817-67F5-7E17-72CD-63DB39FFDAA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5600" y="931912"/>
            <a:ext cx="821795" cy="82179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ePubs">
            <a:extLst>
              <a:ext uri="{FF2B5EF4-FFF2-40B4-BE49-F238E27FC236}">
                <a16:creationId xmlns:a16="http://schemas.microsoft.com/office/drawing/2014/main" id="{0BD9E5B5-4E0C-C149-1709-7BFEF2E572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47358" y="5086833"/>
            <a:ext cx="2199429" cy="56589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JRR-3Users Office">
            <a:extLst>
              <a:ext uri="{FF2B5EF4-FFF2-40B4-BE49-F238E27FC236}">
                <a16:creationId xmlns:a16="http://schemas.microsoft.com/office/drawing/2014/main" id="{ECCB6820-966D-806E-C855-1FBC2C2D44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01999" y="3800265"/>
            <a:ext cx="1733550" cy="630382"/>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a:extLst>
              <a:ext uri="{FF2B5EF4-FFF2-40B4-BE49-F238E27FC236}">
                <a16:creationId xmlns:a16="http://schemas.microsoft.com/office/drawing/2014/main" id="{8F2B284B-ADF7-6CA5-4567-41E2734A383B}"/>
              </a:ext>
            </a:extLst>
          </p:cNvPr>
          <p:cNvPicPr>
            <a:picLocks noChangeAspect="1"/>
          </p:cNvPicPr>
          <p:nvPr/>
        </p:nvPicPr>
        <p:blipFill>
          <a:blip r:embed="rId11"/>
          <a:stretch>
            <a:fillRect/>
          </a:stretch>
        </p:blipFill>
        <p:spPr>
          <a:xfrm>
            <a:off x="7469158" y="2751913"/>
            <a:ext cx="1478895" cy="632109"/>
          </a:xfrm>
          <a:prstGeom prst="rect">
            <a:avLst/>
          </a:prstGeom>
        </p:spPr>
      </p:pic>
      <p:pic>
        <p:nvPicPr>
          <p:cNvPr id="4" name="Picture 1">
            <a:extLst>
              <a:ext uri="{FF2B5EF4-FFF2-40B4-BE49-F238E27FC236}">
                <a16:creationId xmlns:a16="http://schemas.microsoft.com/office/drawing/2014/main" id="{B0631B9F-1AE0-B821-E066-5C3EB795FB20}"/>
              </a:ext>
            </a:extLst>
          </p:cNvPr>
          <p:cNvPicPr>
            <a:picLocks noChangeAspect="1" noChangeArrowheads="1"/>
          </p:cNvPicPr>
          <p:nvPr/>
        </p:nvPicPr>
        <p:blipFill>
          <a:blip r:embed="rId12" cstate="print"/>
          <a:srcRect l="77785" t="67608" r="13598" b="18593"/>
          <a:stretch/>
        </p:blipFill>
        <p:spPr bwMode="auto">
          <a:xfrm>
            <a:off x="5692641" y="907255"/>
            <a:ext cx="811559" cy="730625"/>
          </a:xfrm>
          <a:prstGeom prst="rect">
            <a:avLst/>
          </a:prstGeom>
          <a:noFill/>
          <a:ln w="9525">
            <a:noFill/>
            <a:miter lim="800000"/>
            <a:headEnd/>
            <a:tailEnd/>
          </a:ln>
        </p:spPr>
      </p:pic>
      <p:pic>
        <p:nvPicPr>
          <p:cNvPr id="5" name="Picture 1">
            <a:extLst>
              <a:ext uri="{FF2B5EF4-FFF2-40B4-BE49-F238E27FC236}">
                <a16:creationId xmlns:a16="http://schemas.microsoft.com/office/drawing/2014/main" id="{BE7AA9FA-4877-BE8B-F496-746314584258}"/>
              </a:ext>
            </a:extLst>
          </p:cNvPr>
          <p:cNvPicPr>
            <a:picLocks noChangeAspect="1" noChangeArrowheads="1"/>
          </p:cNvPicPr>
          <p:nvPr/>
        </p:nvPicPr>
        <p:blipFill>
          <a:blip r:embed="rId12" cstate="print"/>
          <a:srcRect l="61494" t="46794" r="24797" b="35471"/>
          <a:stretch>
            <a:fillRect/>
          </a:stretch>
        </p:blipFill>
        <p:spPr bwMode="auto">
          <a:xfrm>
            <a:off x="4788027" y="2922377"/>
            <a:ext cx="1136501" cy="826547"/>
          </a:xfrm>
          <a:prstGeom prst="rect">
            <a:avLst/>
          </a:prstGeom>
          <a:noFill/>
          <a:ln w="9525">
            <a:noFill/>
            <a:miter lim="800000"/>
            <a:headEnd/>
            <a:tailEnd/>
          </a:ln>
        </p:spPr>
      </p:pic>
      <p:pic>
        <p:nvPicPr>
          <p:cNvPr id="6" name="Picture 2">
            <a:extLst>
              <a:ext uri="{FF2B5EF4-FFF2-40B4-BE49-F238E27FC236}">
                <a16:creationId xmlns:a16="http://schemas.microsoft.com/office/drawing/2014/main" id="{922A2ABB-ABEA-952B-8D39-CE1120B627D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43429" y="4639386"/>
            <a:ext cx="1157734" cy="5758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ul Scherrer Institute (PSI ...">
            <a:extLst>
              <a:ext uri="{FF2B5EF4-FFF2-40B4-BE49-F238E27FC236}">
                <a16:creationId xmlns:a16="http://schemas.microsoft.com/office/drawing/2014/main" id="{6F2A1980-E94B-ECE0-AE76-9E85E03ED7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31983" y="5909301"/>
            <a:ext cx="1576885"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World-leading particle accelerator ...">
            <a:extLst>
              <a:ext uri="{FF2B5EF4-FFF2-40B4-BE49-F238E27FC236}">
                <a16:creationId xmlns:a16="http://schemas.microsoft.com/office/drawing/2014/main" id="{112F9A10-0A7C-3A99-5BBD-A03A6F7A2D6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0000" t="33114" r="7333" b="35470"/>
          <a:stretch/>
        </p:blipFill>
        <p:spPr bwMode="auto">
          <a:xfrm>
            <a:off x="5105864" y="4630036"/>
            <a:ext cx="1398336" cy="2975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elmholtz-Zentrum Berlin - Wikipedia">
            <a:extLst>
              <a:ext uri="{FF2B5EF4-FFF2-40B4-BE49-F238E27FC236}">
                <a16:creationId xmlns:a16="http://schemas.microsoft.com/office/drawing/2014/main" id="{9B4B6040-5829-3A61-5E18-BDF88AFA82D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90704" y="3537084"/>
            <a:ext cx="1344920" cy="4600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High Resolution Neutron Scattering | NIST">
            <a:extLst>
              <a:ext uri="{FF2B5EF4-FFF2-40B4-BE49-F238E27FC236}">
                <a16:creationId xmlns:a16="http://schemas.microsoft.com/office/drawing/2014/main" id="{5425A1BE-22CA-9C89-E715-6091D4855B6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25386" y="4200899"/>
            <a:ext cx="1575527" cy="4009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中国科学院物理研究所_360百科">
            <a:extLst>
              <a:ext uri="{FF2B5EF4-FFF2-40B4-BE49-F238E27FC236}">
                <a16:creationId xmlns:a16="http://schemas.microsoft.com/office/drawing/2014/main" id="{5EC1A17E-35AD-633E-E334-D03D17A988D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500475" y="2323087"/>
            <a:ext cx="689362" cy="6893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ANSTO">
            <a:extLst>
              <a:ext uri="{FF2B5EF4-FFF2-40B4-BE49-F238E27FC236}">
                <a16:creationId xmlns:a16="http://schemas.microsoft.com/office/drawing/2014/main" id="{69E5689A-31E9-25E9-E5F6-3AC063699E8E}"/>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2130" t="17676" r="14255" b="18447"/>
          <a:stretch/>
        </p:blipFill>
        <p:spPr bwMode="auto">
          <a:xfrm>
            <a:off x="7974573" y="5378006"/>
            <a:ext cx="742928" cy="6446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05000" y="2667000"/>
            <a:ext cx="5181600" cy="923330"/>
          </a:xfrm>
          <a:prstGeom prst="rect">
            <a:avLst/>
          </a:prstGeom>
        </p:spPr>
        <p:txBody>
          <a:bodyPr wrap="square">
            <a:spAutoFit/>
          </a:bodyPr>
          <a:lstStyle/>
          <a:p>
            <a:pPr algn="ctr"/>
            <a:r>
              <a:rPr lang="en-US" sz="5400" b="1" dirty="0"/>
              <a:t>Thanks!</a:t>
            </a:r>
            <a:endParaRPr lang="en-US" sz="5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312CF-17D1-6049-83B1-F95B0038C4CF}"/>
            </a:ext>
          </a:extLst>
        </p:cNvPr>
        <p:cNvGrpSpPr/>
        <p:nvPr/>
      </p:nvGrpSpPr>
      <p:grpSpPr>
        <a:xfrm>
          <a:off x="0" y="0"/>
          <a:ext cx="0" cy="0"/>
          <a:chOff x="0" y="0"/>
          <a:chExt cx="0" cy="0"/>
        </a:xfrm>
      </p:grpSpPr>
      <p:pic>
        <p:nvPicPr>
          <p:cNvPr id="19" name="Picture 2" descr="5">
            <a:extLst>
              <a:ext uri="{FF2B5EF4-FFF2-40B4-BE49-F238E27FC236}">
                <a16:creationId xmlns:a16="http://schemas.microsoft.com/office/drawing/2014/main" id="{FDD0036B-4942-3D5D-F50C-3DD05167DFC3}"/>
              </a:ext>
            </a:extLst>
          </p:cNvPr>
          <p:cNvPicPr>
            <a:picLocks noChangeArrowheads="1"/>
          </p:cNvPicPr>
          <p:nvPr/>
        </p:nvPicPr>
        <p:blipFill>
          <a:blip r:embed="rId3" cstate="print"/>
          <a:srcRect/>
          <a:stretch>
            <a:fillRect/>
          </a:stretch>
        </p:blipFill>
        <p:spPr>
          <a:xfrm>
            <a:off x="36368" y="685800"/>
            <a:ext cx="9144000" cy="73025"/>
          </a:xfrm>
          <a:prstGeom prst="rect">
            <a:avLst/>
          </a:prstGeom>
          <a:ln>
            <a:noFill/>
          </a:ln>
        </p:spPr>
      </p:pic>
      <p:sp>
        <p:nvSpPr>
          <p:cNvPr id="2" name="文本框 1">
            <a:extLst>
              <a:ext uri="{FF2B5EF4-FFF2-40B4-BE49-F238E27FC236}">
                <a16:creationId xmlns:a16="http://schemas.microsoft.com/office/drawing/2014/main" id="{77D1EE39-3864-3E42-7F42-A1287DE3E507}"/>
              </a:ext>
            </a:extLst>
          </p:cNvPr>
          <p:cNvSpPr txBox="1"/>
          <p:nvPr/>
        </p:nvSpPr>
        <p:spPr>
          <a:xfrm>
            <a:off x="15104" y="28444"/>
            <a:ext cx="9128896" cy="584775"/>
          </a:xfrm>
          <a:prstGeom prst="rect">
            <a:avLst/>
          </a:prstGeom>
          <a:noFill/>
        </p:spPr>
        <p:txBody>
          <a:bodyPr wrap="square" rtlCol="0">
            <a:spAutoFit/>
          </a:bodyPr>
          <a:lstStyle/>
          <a:p>
            <a:pPr indent="-342900" algn="ctr"/>
            <a:r>
              <a:rPr lang="en-US" altLang="zh-CN" sz="3200" b="1" dirty="0">
                <a:solidFill>
                  <a:srgbClr val="008000"/>
                </a:solidFill>
                <a:latin typeface="+mn-lt"/>
                <a:ea typeface="+mn-ea"/>
                <a:cs typeface="+mn-cs"/>
              </a:rPr>
              <a:t>Thermal conductivity</a:t>
            </a:r>
            <a:endParaRPr lang="en-US" altLang="zh-CN" sz="3200" b="1" baseline="-25000" dirty="0">
              <a:solidFill>
                <a:srgbClr val="008000"/>
              </a:solidFill>
              <a:latin typeface="+mn-lt"/>
              <a:ea typeface="+mn-ea"/>
              <a:cs typeface="+mn-cs"/>
            </a:endParaRPr>
          </a:p>
        </p:txBody>
      </p:sp>
      <p:sp>
        <p:nvSpPr>
          <p:cNvPr id="14" name="灯片编号占位符 5">
            <a:extLst>
              <a:ext uri="{FF2B5EF4-FFF2-40B4-BE49-F238E27FC236}">
                <a16:creationId xmlns:a16="http://schemas.microsoft.com/office/drawing/2014/main" id="{ED14A57F-80A8-CDEC-B20D-83FDE6C34460}"/>
              </a:ext>
            </a:extLst>
          </p:cNvPr>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DCEE03D-B834-4389-BA87-D54FC637303B}" type="slidenum">
              <a:rPr kumimoji="0" lang="en-US"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6" name="文本框 15">
            <a:extLst>
              <a:ext uri="{FF2B5EF4-FFF2-40B4-BE49-F238E27FC236}">
                <a16:creationId xmlns:a16="http://schemas.microsoft.com/office/drawing/2014/main" id="{845352CA-1874-E696-D21C-078FBC920B32}"/>
              </a:ext>
            </a:extLst>
          </p:cNvPr>
          <p:cNvSpPr txBox="1"/>
          <p:nvPr/>
        </p:nvSpPr>
        <p:spPr>
          <a:xfrm>
            <a:off x="341168" y="846458"/>
            <a:ext cx="8955232" cy="589072"/>
          </a:xfrm>
          <a:prstGeom prst="rect">
            <a:avLst/>
          </a:prstGeom>
          <a:noFill/>
        </p:spPr>
        <p:txBody>
          <a:bodyPr wrap="square">
            <a:spAutoFit/>
          </a:bodyPr>
          <a:lstStyle/>
          <a:p>
            <a:pPr>
              <a:lnSpc>
                <a:spcPct val="150000"/>
              </a:lnSpc>
              <a:defRPr/>
            </a:pPr>
            <a:r>
              <a:rPr lang="en-US" altLang="zh-CN" sz="2400" dirty="0">
                <a:latin typeface="Calibri (正文)"/>
              </a:rPr>
              <a:t>zero </a:t>
            </a:r>
            <a:r>
              <a:rPr lang="en-US" altLang="zh-CN" sz="2400" i="1" dirty="0">
                <a:latin typeface="Calibri (正文)"/>
              </a:rPr>
              <a:t>κ</a:t>
            </a:r>
            <a:r>
              <a:rPr lang="en-US" altLang="zh-CN" sz="2400" i="1" baseline="-25000" dirty="0">
                <a:latin typeface="Calibri (正文)"/>
              </a:rPr>
              <a:t>0</a:t>
            </a:r>
            <a:r>
              <a:rPr lang="en-US" altLang="zh-CN" sz="2400" i="1" dirty="0">
                <a:latin typeface="Calibri (正文)"/>
              </a:rPr>
              <a:t>/T</a:t>
            </a:r>
            <a:r>
              <a:rPr lang="en-US" altLang="zh-CN" sz="2400" dirty="0">
                <a:latin typeface="Calibri (正文)"/>
              </a:rPr>
              <a:t> term with other supporting evidence for QSL state</a:t>
            </a:r>
            <a:endParaRPr lang="zh-CN" altLang="en-US" sz="2400" dirty="0">
              <a:latin typeface="Calibri (正文)"/>
            </a:endParaRPr>
          </a:p>
        </p:txBody>
      </p:sp>
      <p:graphicFrame>
        <p:nvGraphicFramePr>
          <p:cNvPr id="18" name="表格 17">
            <a:extLst>
              <a:ext uri="{FF2B5EF4-FFF2-40B4-BE49-F238E27FC236}">
                <a16:creationId xmlns:a16="http://schemas.microsoft.com/office/drawing/2014/main" id="{BD4F537B-36D7-ACDC-07BA-7C5A085899F9}"/>
              </a:ext>
            </a:extLst>
          </p:cNvPr>
          <p:cNvGraphicFramePr>
            <a:graphicFrameLocks noGrp="1"/>
          </p:cNvGraphicFramePr>
          <p:nvPr/>
        </p:nvGraphicFramePr>
        <p:xfrm>
          <a:off x="74340" y="1603266"/>
          <a:ext cx="9107632" cy="4228779"/>
        </p:xfrm>
        <a:graphic>
          <a:graphicData uri="http://schemas.openxmlformats.org/drawingml/2006/table">
            <a:tbl>
              <a:tblPr firstRow="1" firstCol="1" bandRow="1">
                <a:tableStyleId>{5C22544A-7EE6-4342-B048-85BDC9FD1C3A}</a:tableStyleId>
              </a:tblPr>
              <a:tblGrid>
                <a:gridCol w="2783032">
                  <a:extLst>
                    <a:ext uri="{9D8B030D-6E8A-4147-A177-3AD203B41FA5}">
                      <a16:colId xmlns:a16="http://schemas.microsoft.com/office/drawing/2014/main" val="3265463099"/>
                    </a:ext>
                  </a:extLst>
                </a:gridCol>
                <a:gridCol w="1828800">
                  <a:extLst>
                    <a:ext uri="{9D8B030D-6E8A-4147-A177-3AD203B41FA5}">
                      <a16:colId xmlns:a16="http://schemas.microsoft.com/office/drawing/2014/main" val="900182731"/>
                    </a:ext>
                  </a:extLst>
                </a:gridCol>
                <a:gridCol w="4495800">
                  <a:extLst>
                    <a:ext uri="{9D8B030D-6E8A-4147-A177-3AD203B41FA5}">
                      <a16:colId xmlns:a16="http://schemas.microsoft.com/office/drawing/2014/main" val="2125674226"/>
                    </a:ext>
                  </a:extLst>
                </a:gridCol>
              </a:tblGrid>
              <a:tr h="434342">
                <a:tc>
                  <a:txBody>
                    <a:bodyPr/>
                    <a:lstStyle/>
                    <a:p>
                      <a:pPr>
                        <a:lnSpc>
                          <a:spcPts val="2000"/>
                        </a:lnSpc>
                      </a:pPr>
                      <a:r>
                        <a:rPr lang="en-US" sz="2200" kern="100" dirty="0">
                          <a:effectLst/>
                        </a:rPr>
                        <a:t>Material</a:t>
                      </a:r>
                      <a:endParaRPr lang="zh-CN" sz="22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200" kern="100" dirty="0">
                          <a:effectLst/>
                        </a:rPr>
                        <a:t>Structure</a:t>
                      </a:r>
                      <a:endParaRPr lang="zh-CN" sz="22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200" kern="100" dirty="0">
                          <a:effectLst/>
                        </a:rPr>
                        <a:t>Other signatures for QSL</a:t>
                      </a:r>
                      <a:endParaRPr lang="zh-CN" sz="22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561790226"/>
                  </a:ext>
                </a:extLst>
              </a:tr>
              <a:tr h="743839">
                <a:tc>
                  <a:txBody>
                    <a:bodyPr/>
                    <a:lstStyle/>
                    <a:p>
                      <a:pPr>
                        <a:lnSpc>
                          <a:spcPts val="2000"/>
                        </a:lnSpc>
                      </a:pPr>
                      <a:endParaRPr lang="en-US" sz="2200" kern="100" dirty="0">
                        <a:effectLst/>
                      </a:endParaRPr>
                    </a:p>
                    <a:p>
                      <a:pPr>
                        <a:lnSpc>
                          <a:spcPts val="2000"/>
                        </a:lnSpc>
                      </a:pPr>
                      <a:r>
                        <a:rPr lang="en-US" sz="2200" kern="100" dirty="0">
                          <a:effectLst/>
                        </a:rPr>
                        <a:t>κ-(BEDT-TTF)</a:t>
                      </a:r>
                      <a:r>
                        <a:rPr lang="en-US" sz="2200" kern="100" baseline="-25000" dirty="0">
                          <a:effectLst/>
                        </a:rPr>
                        <a:t>2</a:t>
                      </a:r>
                      <a:r>
                        <a:rPr lang="en-US" sz="2200" kern="100" dirty="0">
                          <a:effectLst/>
                        </a:rPr>
                        <a:t>Cu</a:t>
                      </a:r>
                      <a:r>
                        <a:rPr lang="en-US" sz="2200" kern="100" baseline="-25000" dirty="0">
                          <a:effectLst/>
                        </a:rPr>
                        <a:t>2</a:t>
                      </a:r>
                      <a:r>
                        <a:rPr lang="en-US" sz="2200" kern="100" dirty="0">
                          <a:effectLst/>
                        </a:rPr>
                        <a:t>(CN)</a:t>
                      </a:r>
                      <a:r>
                        <a:rPr lang="en-US" sz="2200" kern="100" baseline="-25000" dirty="0">
                          <a:effectLst/>
                        </a:rPr>
                        <a:t>3</a:t>
                      </a:r>
                      <a:endParaRPr lang="zh-CN" sz="22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endParaRPr lang="en-US" sz="2200" kern="100" dirty="0">
                        <a:effectLst/>
                      </a:endParaRPr>
                    </a:p>
                    <a:p>
                      <a:pPr>
                        <a:lnSpc>
                          <a:spcPts val="2000"/>
                        </a:lnSpc>
                      </a:pPr>
                      <a:r>
                        <a:rPr lang="en-US" sz="2200" kern="100" dirty="0">
                          <a:effectLst/>
                        </a:rPr>
                        <a:t>triangular</a:t>
                      </a:r>
                      <a:endParaRPr lang="zh-CN" sz="22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200" kern="100" dirty="0">
                          <a:effectLst/>
                        </a:rPr>
                        <a:t> </a:t>
                      </a:r>
                    </a:p>
                    <a:p>
                      <a:pPr>
                        <a:lnSpc>
                          <a:spcPts val="2000"/>
                        </a:lnSpc>
                      </a:pPr>
                      <a:r>
                        <a:rPr lang="en-US" sz="2200" kern="100" dirty="0">
                          <a:effectLst/>
                        </a:rPr>
                        <a:t>linear-T dependent specific heat</a:t>
                      </a:r>
                      <a:endParaRPr lang="zh-CN" sz="22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520874072"/>
                  </a:ext>
                </a:extLst>
              </a:tr>
              <a:tr h="719645">
                <a:tc>
                  <a:txBody>
                    <a:bodyPr/>
                    <a:lstStyle/>
                    <a:p>
                      <a:pPr>
                        <a:lnSpc>
                          <a:spcPts val="2000"/>
                        </a:lnSpc>
                      </a:pPr>
                      <a:endParaRPr lang="en-US" sz="2200" kern="100" dirty="0">
                        <a:effectLst/>
                      </a:endParaRPr>
                    </a:p>
                    <a:p>
                      <a:pPr>
                        <a:lnSpc>
                          <a:spcPts val="2000"/>
                        </a:lnSpc>
                      </a:pPr>
                      <a:r>
                        <a:rPr lang="en-US" sz="2200" kern="100" dirty="0">
                          <a:effectLst/>
                        </a:rPr>
                        <a:t>ZnCu</a:t>
                      </a:r>
                      <a:r>
                        <a:rPr lang="en-US" sz="2200" kern="100" baseline="-25000" dirty="0">
                          <a:effectLst/>
                        </a:rPr>
                        <a:t>3</a:t>
                      </a:r>
                      <a:r>
                        <a:rPr lang="en-US" sz="2200" kern="100" dirty="0">
                          <a:effectLst/>
                        </a:rPr>
                        <a:t>(OH)</a:t>
                      </a:r>
                      <a:r>
                        <a:rPr lang="en-US" sz="2200" kern="100" baseline="-25000" dirty="0">
                          <a:effectLst/>
                        </a:rPr>
                        <a:t>6</a:t>
                      </a:r>
                      <a:r>
                        <a:rPr lang="en-US" sz="2200" kern="100" dirty="0">
                          <a:effectLst/>
                        </a:rPr>
                        <a:t>Cl</a:t>
                      </a:r>
                      <a:r>
                        <a:rPr lang="en-US" sz="2200" kern="100" baseline="-25000" dirty="0">
                          <a:effectLst/>
                        </a:rPr>
                        <a:t>2</a:t>
                      </a:r>
                      <a:endParaRPr lang="zh-CN" sz="22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endParaRPr lang="en-US" sz="2200" kern="100" dirty="0">
                        <a:effectLst/>
                      </a:endParaRPr>
                    </a:p>
                    <a:p>
                      <a:pPr>
                        <a:lnSpc>
                          <a:spcPts val="2000"/>
                        </a:lnSpc>
                      </a:pPr>
                      <a:r>
                        <a:rPr lang="en-US" sz="2200" kern="100" dirty="0">
                          <a:effectLst/>
                        </a:rPr>
                        <a:t>Kagome</a:t>
                      </a:r>
                      <a:endParaRPr lang="zh-CN" sz="22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200" kern="100" dirty="0">
                          <a:effectLst/>
                        </a:rPr>
                        <a:t>power law of specific heat,</a:t>
                      </a:r>
                    </a:p>
                    <a:p>
                      <a:pPr>
                        <a:lnSpc>
                          <a:spcPts val="2000"/>
                        </a:lnSpc>
                      </a:pPr>
                      <a:r>
                        <a:rPr lang="en-US" sz="2200" kern="100" dirty="0">
                          <a:effectLst/>
                        </a:rPr>
                        <a:t>continuum mode</a:t>
                      </a:r>
                      <a:endParaRPr lang="zh-CN" sz="22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199373613"/>
                  </a:ext>
                </a:extLst>
              </a:tr>
              <a:tr h="786379">
                <a:tc>
                  <a:txBody>
                    <a:bodyPr/>
                    <a:lstStyle/>
                    <a:p>
                      <a:pPr>
                        <a:lnSpc>
                          <a:spcPts val="2000"/>
                        </a:lnSpc>
                      </a:pPr>
                      <a:endParaRPr lang="en-US" sz="2200" kern="100" dirty="0">
                        <a:effectLst/>
                      </a:endParaRPr>
                    </a:p>
                    <a:p>
                      <a:pPr>
                        <a:lnSpc>
                          <a:spcPts val="2000"/>
                        </a:lnSpc>
                      </a:pPr>
                      <a:r>
                        <a:rPr lang="en-US" sz="2200" kern="100" dirty="0">
                          <a:effectLst/>
                        </a:rPr>
                        <a:t>YCu</a:t>
                      </a:r>
                      <a:r>
                        <a:rPr lang="en-US" sz="2200" kern="100" baseline="-25000" dirty="0">
                          <a:effectLst/>
                        </a:rPr>
                        <a:t>3</a:t>
                      </a:r>
                      <a:r>
                        <a:rPr lang="en-US" sz="2200" kern="100" dirty="0">
                          <a:effectLst/>
                        </a:rPr>
                        <a:t>(OH)</a:t>
                      </a:r>
                      <a:r>
                        <a:rPr lang="en-US" sz="2200" kern="100" baseline="-25000" dirty="0">
                          <a:effectLst/>
                        </a:rPr>
                        <a:t>6.5</a:t>
                      </a:r>
                      <a:r>
                        <a:rPr lang="en-US" sz="2200" kern="100" dirty="0">
                          <a:effectLst/>
                        </a:rPr>
                        <a:t>Br</a:t>
                      </a:r>
                      <a:r>
                        <a:rPr lang="en-US" sz="2200" kern="100" baseline="-25000" dirty="0">
                          <a:effectLst/>
                        </a:rPr>
                        <a:t>2.5</a:t>
                      </a:r>
                      <a:endParaRPr lang="zh-CN" sz="22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endParaRPr lang="en-US" sz="2200" kern="100" dirty="0">
                        <a:effectLst/>
                      </a:endParaRPr>
                    </a:p>
                    <a:p>
                      <a:pPr>
                        <a:lnSpc>
                          <a:spcPts val="2000"/>
                        </a:lnSpc>
                      </a:pPr>
                      <a:r>
                        <a:rPr lang="en-US" sz="2200" kern="100" dirty="0">
                          <a:effectLst/>
                        </a:rPr>
                        <a:t>Kagome</a:t>
                      </a:r>
                      <a:endParaRPr lang="zh-CN" sz="22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endParaRPr lang="en-US" sz="2200" kern="100" dirty="0">
                        <a:effectLst/>
                      </a:endParaRPr>
                    </a:p>
                    <a:p>
                      <a:pPr>
                        <a:lnSpc>
                          <a:spcPts val="2000"/>
                        </a:lnSpc>
                      </a:pPr>
                      <a:r>
                        <a:rPr lang="en-US" sz="2200" kern="100" dirty="0">
                          <a:effectLst/>
                        </a:rPr>
                        <a:t>T</a:t>
                      </a:r>
                      <a:r>
                        <a:rPr lang="en-US" sz="2200" kern="100" baseline="30000" dirty="0">
                          <a:effectLst/>
                        </a:rPr>
                        <a:t>2</a:t>
                      </a:r>
                      <a:r>
                        <a:rPr lang="en-US" sz="2200" kern="100" dirty="0">
                          <a:effectLst/>
                        </a:rPr>
                        <a:t> dependent specific heat,</a:t>
                      </a:r>
                    </a:p>
                    <a:p>
                      <a:pPr>
                        <a:lnSpc>
                          <a:spcPts val="2000"/>
                        </a:lnSpc>
                      </a:pPr>
                      <a:r>
                        <a:rPr lang="en-US" sz="2200" kern="100" dirty="0">
                          <a:effectLst/>
                        </a:rPr>
                        <a:t>continuum mode</a:t>
                      </a:r>
                      <a:endParaRPr lang="zh-CN" sz="22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715118953"/>
                  </a:ext>
                </a:extLst>
              </a:tr>
              <a:tr h="512826">
                <a:tc>
                  <a:txBody>
                    <a:bodyPr/>
                    <a:lstStyle/>
                    <a:p>
                      <a:pPr>
                        <a:lnSpc>
                          <a:spcPts val="2000"/>
                        </a:lnSpc>
                      </a:pPr>
                      <a:endParaRPr lang="en-US" sz="2200" kern="100" dirty="0">
                        <a:effectLst/>
                      </a:endParaRPr>
                    </a:p>
                    <a:p>
                      <a:pPr>
                        <a:lnSpc>
                          <a:spcPts val="2000"/>
                        </a:lnSpc>
                      </a:pPr>
                      <a:r>
                        <a:rPr lang="en-US" sz="2200" kern="100" dirty="0">
                          <a:effectLst/>
                        </a:rPr>
                        <a:t>NaYbSe</a:t>
                      </a:r>
                      <a:r>
                        <a:rPr lang="en-US" sz="2200" kern="100" baseline="-25000" dirty="0">
                          <a:effectLst/>
                        </a:rPr>
                        <a:t>2</a:t>
                      </a:r>
                      <a:endParaRPr lang="zh-CN" sz="22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endParaRPr lang="en-US" sz="2200" kern="100" dirty="0">
                        <a:effectLst/>
                      </a:endParaRPr>
                    </a:p>
                    <a:p>
                      <a:pPr>
                        <a:lnSpc>
                          <a:spcPts val="2000"/>
                        </a:lnSpc>
                      </a:pPr>
                      <a:r>
                        <a:rPr lang="en-US" sz="2200" kern="100" dirty="0">
                          <a:effectLst/>
                        </a:rPr>
                        <a:t>Triangular</a:t>
                      </a:r>
                      <a:endParaRPr lang="zh-CN" sz="22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200" kern="100" dirty="0">
                          <a:effectLst/>
                        </a:rPr>
                        <a:t>linear-T dependent specific heat, continuum mode, </a:t>
                      </a:r>
                    </a:p>
                    <a:p>
                      <a:pPr>
                        <a:lnSpc>
                          <a:spcPts val="2000"/>
                        </a:lnSpc>
                      </a:pPr>
                      <a:r>
                        <a:rPr lang="en-US" sz="2200" kern="100" dirty="0">
                          <a:effectLst/>
                        </a:rPr>
                        <a:t>plateau of muon spin relaxation rate</a:t>
                      </a:r>
                      <a:endParaRPr lang="zh-CN" sz="22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679925199"/>
                  </a:ext>
                </a:extLst>
              </a:tr>
              <a:tr h="0">
                <a:tc>
                  <a:txBody>
                    <a:bodyPr/>
                    <a:lstStyle/>
                    <a:p>
                      <a:pPr>
                        <a:lnSpc>
                          <a:spcPts val="2000"/>
                        </a:lnSpc>
                      </a:pPr>
                      <a:endParaRPr lang="en-US" sz="2200" kern="100" dirty="0">
                        <a:effectLst/>
                      </a:endParaRPr>
                    </a:p>
                    <a:p>
                      <a:pPr>
                        <a:lnSpc>
                          <a:spcPts val="2000"/>
                        </a:lnSpc>
                      </a:pPr>
                      <a:r>
                        <a:rPr lang="en-US" sz="2200" kern="100" dirty="0">
                          <a:effectLst/>
                        </a:rPr>
                        <a:t>Ca</a:t>
                      </a:r>
                      <a:r>
                        <a:rPr lang="en-US" sz="2200" kern="100" baseline="-25000" dirty="0">
                          <a:effectLst/>
                        </a:rPr>
                        <a:t>10</a:t>
                      </a:r>
                      <a:r>
                        <a:rPr lang="en-US" sz="2200" kern="100" dirty="0">
                          <a:effectLst/>
                        </a:rPr>
                        <a:t>Cr</a:t>
                      </a:r>
                      <a:r>
                        <a:rPr lang="en-US" sz="2200" kern="100" baseline="-25000" dirty="0">
                          <a:effectLst/>
                        </a:rPr>
                        <a:t>7</a:t>
                      </a:r>
                      <a:r>
                        <a:rPr lang="en-US" sz="2200" kern="100" dirty="0">
                          <a:effectLst/>
                        </a:rPr>
                        <a:t>O</a:t>
                      </a:r>
                      <a:r>
                        <a:rPr lang="en-US" sz="2200" kern="100" baseline="-25000" dirty="0">
                          <a:effectLst/>
                        </a:rPr>
                        <a:t>28</a:t>
                      </a:r>
                      <a:endParaRPr lang="zh-CN" sz="22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endParaRPr lang="en-US" sz="2200" kern="100" dirty="0">
                        <a:effectLst/>
                      </a:endParaRPr>
                    </a:p>
                    <a:p>
                      <a:pPr>
                        <a:lnSpc>
                          <a:spcPts val="2000"/>
                        </a:lnSpc>
                      </a:pPr>
                      <a:r>
                        <a:rPr lang="en-US" sz="2200" kern="100" dirty="0">
                          <a:effectLst/>
                        </a:rPr>
                        <a:t>Bilayer-Kagome</a:t>
                      </a:r>
                      <a:endParaRPr lang="zh-CN" sz="22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200" kern="100" dirty="0">
                          <a:effectLst/>
                        </a:rPr>
                        <a:t>continuum mode, </a:t>
                      </a:r>
                    </a:p>
                    <a:p>
                      <a:pPr>
                        <a:lnSpc>
                          <a:spcPts val="2000"/>
                        </a:lnSpc>
                      </a:pPr>
                      <a:r>
                        <a:rPr lang="en-US" sz="2200" kern="100" dirty="0">
                          <a:effectLst/>
                        </a:rPr>
                        <a:t>plateau of muon spin relaxation rate, linear-T dependent specific heat</a:t>
                      </a:r>
                      <a:endParaRPr lang="zh-CN" sz="22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47192627"/>
                  </a:ext>
                </a:extLst>
              </a:tr>
            </a:tbl>
          </a:graphicData>
        </a:graphic>
      </p:graphicFrame>
    </p:spTree>
    <p:extLst>
      <p:ext uri="{BB962C8B-B14F-4D97-AF65-F5344CB8AC3E}">
        <p14:creationId xmlns:p14="http://schemas.microsoft.com/office/powerpoint/2010/main" val="3132262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F6493-92EA-732A-7DD7-A2ED8F678BB9}"/>
            </a:ext>
          </a:extLst>
        </p:cNvPr>
        <p:cNvGrpSpPr/>
        <p:nvPr/>
      </p:nvGrpSpPr>
      <p:grpSpPr>
        <a:xfrm>
          <a:off x="0" y="0"/>
          <a:ext cx="0" cy="0"/>
          <a:chOff x="0" y="0"/>
          <a:chExt cx="0" cy="0"/>
        </a:xfrm>
      </p:grpSpPr>
      <p:pic>
        <p:nvPicPr>
          <p:cNvPr id="5" name="Picture 2" descr="5">
            <a:extLst>
              <a:ext uri="{FF2B5EF4-FFF2-40B4-BE49-F238E27FC236}">
                <a16:creationId xmlns:a16="http://schemas.microsoft.com/office/drawing/2014/main" id="{CD17E4C3-81ED-687E-0144-D888FA8BA5C3}"/>
              </a:ext>
            </a:extLst>
          </p:cNvPr>
          <p:cNvPicPr>
            <a:picLocks noChangeArrowheads="1"/>
          </p:cNvPicPr>
          <p:nvPr/>
        </p:nvPicPr>
        <p:blipFill>
          <a:blip r:embed="rId2" cstate="print"/>
          <a:srcRect/>
          <a:stretch>
            <a:fillRect/>
          </a:stretch>
        </p:blipFill>
        <p:spPr>
          <a:xfrm>
            <a:off x="0" y="624544"/>
            <a:ext cx="9144000" cy="76792"/>
          </a:xfrm>
          <a:prstGeom prst="rect">
            <a:avLst/>
          </a:prstGeom>
          <a:ln>
            <a:noFill/>
          </a:ln>
        </p:spPr>
      </p:pic>
      <p:grpSp>
        <p:nvGrpSpPr>
          <p:cNvPr id="9" name="组合 8">
            <a:extLst>
              <a:ext uri="{FF2B5EF4-FFF2-40B4-BE49-F238E27FC236}">
                <a16:creationId xmlns:a16="http://schemas.microsoft.com/office/drawing/2014/main" id="{BA954CFF-F08F-0CC0-9D80-0CAFE21B33B3}"/>
              </a:ext>
            </a:extLst>
          </p:cNvPr>
          <p:cNvGrpSpPr/>
          <p:nvPr/>
        </p:nvGrpSpPr>
        <p:grpSpPr>
          <a:xfrm>
            <a:off x="0" y="159798"/>
            <a:ext cx="9144000" cy="541538"/>
            <a:chOff x="0" y="159798"/>
            <a:chExt cx="9144000" cy="541538"/>
          </a:xfrm>
        </p:grpSpPr>
        <p:sp>
          <p:nvSpPr>
            <p:cNvPr id="10" name="Rectangle 2">
              <a:extLst>
                <a:ext uri="{FF2B5EF4-FFF2-40B4-BE49-F238E27FC236}">
                  <a16:creationId xmlns:a16="http://schemas.microsoft.com/office/drawing/2014/main" id="{DD8ED28D-670A-0341-085A-77856CFB4E6A}"/>
                </a:ext>
              </a:extLst>
            </p:cNvPr>
            <p:cNvSpPr txBox="1">
              <a:spLocks/>
            </p:cNvSpPr>
            <p:nvPr/>
          </p:nvSpPr>
          <p:spPr>
            <a:xfrm>
              <a:off x="0" y="159798"/>
              <a:ext cx="8867706" cy="39241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57175"/>
              <a:r>
                <a:rPr lang="en-US" altLang="zh-CN" sz="3600" b="1" dirty="0">
                  <a:solidFill>
                    <a:srgbClr val="008000"/>
                  </a:solidFill>
                  <a:latin typeface="Arial" panose="020B0604020202020204" pitchFamily="34" charset="0"/>
                  <a:ea typeface="+mn-ea"/>
                  <a:cs typeface="Arial" panose="020B0604020202020204" pitchFamily="34" charset="0"/>
                </a:rPr>
                <a:t>Fitting results-considering internal field </a:t>
              </a:r>
              <a:endParaRPr lang="en-US" sz="3600" b="1" dirty="0">
                <a:solidFill>
                  <a:srgbClr val="008000"/>
                </a:solidFill>
                <a:latin typeface="Arial" panose="020B0604020202020204" pitchFamily="34" charset="0"/>
                <a:ea typeface="+mn-ea"/>
                <a:cs typeface="Arial" panose="020B0604020202020204" pitchFamily="34" charset="0"/>
              </a:endParaRPr>
            </a:p>
          </p:txBody>
        </p:sp>
        <p:pic>
          <p:nvPicPr>
            <p:cNvPr id="11" name="Picture 2" descr="5">
              <a:extLst>
                <a:ext uri="{FF2B5EF4-FFF2-40B4-BE49-F238E27FC236}">
                  <a16:creationId xmlns:a16="http://schemas.microsoft.com/office/drawing/2014/main" id="{E8BCF0C9-1A74-EEA7-E355-A7DA0ACFC7F4}"/>
                </a:ext>
              </a:extLst>
            </p:cNvPr>
            <p:cNvPicPr>
              <a:picLocks noChangeArrowheads="1"/>
            </p:cNvPicPr>
            <p:nvPr/>
          </p:nvPicPr>
          <p:blipFill>
            <a:blip r:embed="rId2" cstate="print"/>
            <a:srcRect/>
            <a:stretch>
              <a:fillRect/>
            </a:stretch>
          </p:blipFill>
          <p:spPr>
            <a:xfrm>
              <a:off x="0" y="624544"/>
              <a:ext cx="9144000" cy="76792"/>
            </a:xfrm>
            <a:prstGeom prst="rect">
              <a:avLst/>
            </a:prstGeom>
            <a:ln>
              <a:noFill/>
            </a:ln>
          </p:spPr>
        </p:pic>
      </p:grpSp>
      <p:pic>
        <p:nvPicPr>
          <p:cNvPr id="12" name="图片 11">
            <a:extLst>
              <a:ext uri="{FF2B5EF4-FFF2-40B4-BE49-F238E27FC236}">
                <a16:creationId xmlns:a16="http://schemas.microsoft.com/office/drawing/2014/main" id="{9F060F4A-263A-9C10-AD1D-9B1231A302C3}"/>
              </a:ext>
            </a:extLst>
          </p:cNvPr>
          <p:cNvPicPr>
            <a:picLocks noChangeAspect="1"/>
          </p:cNvPicPr>
          <p:nvPr/>
        </p:nvPicPr>
        <p:blipFill>
          <a:blip r:embed="rId3"/>
          <a:stretch>
            <a:fillRect/>
          </a:stretch>
        </p:blipFill>
        <p:spPr>
          <a:xfrm>
            <a:off x="507371" y="848664"/>
            <a:ext cx="7400812" cy="554184"/>
          </a:xfrm>
          <a:prstGeom prst="rect">
            <a:avLst/>
          </a:prstGeom>
        </p:spPr>
      </p:pic>
      <p:graphicFrame>
        <p:nvGraphicFramePr>
          <p:cNvPr id="2" name="对象 1">
            <a:extLst>
              <a:ext uri="{FF2B5EF4-FFF2-40B4-BE49-F238E27FC236}">
                <a16:creationId xmlns:a16="http://schemas.microsoft.com/office/drawing/2014/main" id="{49C09815-823E-43E5-2A91-69A966547B6A}"/>
              </a:ext>
            </a:extLst>
          </p:cNvPr>
          <p:cNvGraphicFramePr>
            <a:graphicFrameLocks noChangeAspect="1"/>
          </p:cNvGraphicFramePr>
          <p:nvPr>
            <p:extLst>
              <p:ext uri="{D42A27DB-BD31-4B8C-83A1-F6EECF244321}">
                <p14:modId xmlns:p14="http://schemas.microsoft.com/office/powerpoint/2010/main" val="198816347"/>
              </p:ext>
            </p:extLst>
          </p:nvPr>
        </p:nvGraphicFramePr>
        <p:xfrm>
          <a:off x="1066800" y="1623132"/>
          <a:ext cx="6043141" cy="4731644"/>
        </p:xfrm>
        <a:graphic>
          <a:graphicData uri="http://schemas.openxmlformats.org/presentationml/2006/ole">
            <mc:AlternateContent xmlns:mc="http://schemas.openxmlformats.org/markup-compatibility/2006">
              <mc:Choice xmlns:v="urn:schemas-microsoft-com:vml" Requires="v">
                <p:oleObj name="Graph" r:id="rId4" imgW="17376439" imgH="13603006" progId="Origin95.Graph">
                  <p:embed/>
                </p:oleObj>
              </mc:Choice>
              <mc:Fallback>
                <p:oleObj name="Graph" r:id="rId4" imgW="17376439" imgH="13603006" progId="Origin95.Graph">
                  <p:embed/>
                  <p:pic>
                    <p:nvPicPr>
                      <p:cNvPr id="2" name="对象 1">
                        <a:extLst>
                          <a:ext uri="{FF2B5EF4-FFF2-40B4-BE49-F238E27FC236}">
                            <a16:creationId xmlns:a16="http://schemas.microsoft.com/office/drawing/2014/main" id="{3BC0DE37-E45C-48C5-FEE0-0507DD70CED0}"/>
                          </a:ext>
                        </a:extLst>
                      </p:cNvPr>
                      <p:cNvPicPr/>
                      <p:nvPr/>
                    </p:nvPicPr>
                    <p:blipFill>
                      <a:blip r:embed="rId5"/>
                      <a:stretch>
                        <a:fillRect/>
                      </a:stretch>
                    </p:blipFill>
                    <p:spPr>
                      <a:xfrm>
                        <a:off x="1066800" y="1623132"/>
                        <a:ext cx="6043141" cy="4731644"/>
                      </a:xfrm>
                      <a:prstGeom prst="rect">
                        <a:avLst/>
                      </a:prstGeom>
                    </p:spPr>
                  </p:pic>
                </p:oleObj>
              </mc:Fallback>
            </mc:AlternateContent>
          </a:graphicData>
        </a:graphic>
      </p:graphicFrame>
    </p:spTree>
    <p:extLst>
      <p:ext uri="{BB962C8B-B14F-4D97-AF65-F5344CB8AC3E}">
        <p14:creationId xmlns:p14="http://schemas.microsoft.com/office/powerpoint/2010/main" val="3070871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B2F93-CF73-FAA6-FD20-2713EFC58439}"/>
            </a:ext>
          </a:extLst>
        </p:cNvPr>
        <p:cNvGrpSpPr/>
        <p:nvPr/>
      </p:nvGrpSpPr>
      <p:grpSpPr>
        <a:xfrm>
          <a:off x="0" y="0"/>
          <a:ext cx="0" cy="0"/>
          <a:chOff x="0" y="0"/>
          <a:chExt cx="0" cy="0"/>
        </a:xfrm>
      </p:grpSpPr>
      <p:sp>
        <p:nvSpPr>
          <p:cNvPr id="56" name="Rectangle 10">
            <a:extLst>
              <a:ext uri="{FF2B5EF4-FFF2-40B4-BE49-F238E27FC236}">
                <a16:creationId xmlns:a16="http://schemas.microsoft.com/office/drawing/2014/main" id="{44EC59E9-95A8-8CF3-EB5D-5D2C0331B240}"/>
              </a:ext>
            </a:extLst>
          </p:cNvPr>
          <p:cNvSpPr>
            <a:spLocks noChangeArrowheads="1"/>
          </p:cNvSpPr>
          <p:nvPr/>
        </p:nvSpPr>
        <p:spPr bwMode="auto">
          <a:xfrm>
            <a:off x="0" y="812304"/>
            <a:ext cx="8892480" cy="864096"/>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Char char="l"/>
            </a:pPr>
            <a:r>
              <a:rPr lang="en-US" sz="2400" dirty="0"/>
              <a:t>C</a:t>
            </a:r>
            <a:r>
              <a:rPr lang="en-US" sz="2400" dirty="0">
                <a:cs typeface="Arial" pitchFamily="34" charset="0"/>
              </a:rPr>
              <a:t>ompeting or contradictory constraints on a large fraction of the magnetic sites ─ </a:t>
            </a:r>
            <a:r>
              <a:rPr lang="en-US" sz="2400" b="1" dirty="0">
                <a:cs typeface="Arial" pitchFamily="34" charset="0"/>
              </a:rPr>
              <a:t>geometric magnetic frustration</a:t>
            </a:r>
            <a:endParaRPr lang="en-US" sz="2400" b="1" dirty="0"/>
          </a:p>
        </p:txBody>
      </p:sp>
      <p:pic>
        <p:nvPicPr>
          <p:cNvPr id="43" name="Picture 2" descr="5">
            <a:extLst>
              <a:ext uri="{FF2B5EF4-FFF2-40B4-BE49-F238E27FC236}">
                <a16:creationId xmlns:a16="http://schemas.microsoft.com/office/drawing/2014/main" id="{CC3299F4-3AA6-37EF-E9BF-F50ADAE18CBA}"/>
              </a:ext>
            </a:extLst>
          </p:cNvPr>
          <p:cNvPicPr>
            <a:picLocks noChangeArrowheads="1"/>
          </p:cNvPicPr>
          <p:nvPr/>
        </p:nvPicPr>
        <p:blipFill>
          <a:blip r:embed="rId3" cstate="print"/>
          <a:srcRect/>
          <a:stretch>
            <a:fillRect/>
          </a:stretch>
        </p:blipFill>
        <p:spPr>
          <a:xfrm>
            <a:off x="36368" y="685800"/>
            <a:ext cx="9144000" cy="73025"/>
          </a:xfrm>
          <a:prstGeom prst="rect">
            <a:avLst/>
          </a:prstGeom>
          <a:ln>
            <a:noFill/>
          </a:ln>
        </p:spPr>
      </p:pic>
      <p:sp>
        <p:nvSpPr>
          <p:cNvPr id="33" name="灯片编号占位符 5">
            <a:extLst>
              <a:ext uri="{FF2B5EF4-FFF2-40B4-BE49-F238E27FC236}">
                <a16:creationId xmlns:a16="http://schemas.microsoft.com/office/drawing/2014/main" id="{D4E773AB-2EDF-90FA-7212-A92B6E8E24C3}"/>
              </a:ext>
            </a:extLst>
          </p:cNvPr>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DCEE03D-B834-4389-BA87-D54FC637303B}" type="slidenum">
              <a:rPr kumimoji="0" lang="en-US"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7" name="Rectangle 2">
            <a:extLst>
              <a:ext uri="{FF2B5EF4-FFF2-40B4-BE49-F238E27FC236}">
                <a16:creationId xmlns:a16="http://schemas.microsoft.com/office/drawing/2014/main" id="{A483486D-3036-91BD-9BC6-1E0048542BCD}"/>
              </a:ext>
            </a:extLst>
          </p:cNvPr>
          <p:cNvSpPr txBox="1">
            <a:spLocks/>
          </p:cNvSpPr>
          <p:nvPr/>
        </p:nvSpPr>
        <p:spPr>
          <a:xfrm>
            <a:off x="0" y="86380"/>
            <a:ext cx="9144000" cy="523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342900" algn="ctr"/>
            <a:r>
              <a:rPr lang="en-US" sz="3600" b="1" dirty="0">
                <a:solidFill>
                  <a:srgbClr val="008000"/>
                </a:solidFill>
                <a:latin typeface="+mn-lt"/>
                <a:ea typeface="+mn-ea"/>
                <a:cs typeface="+mn-cs"/>
              </a:rPr>
              <a:t>Quantum Spin Liquid</a:t>
            </a:r>
          </a:p>
        </p:txBody>
      </p:sp>
      <p:sp>
        <p:nvSpPr>
          <p:cNvPr id="2" name="Rectangle 10">
            <a:extLst>
              <a:ext uri="{FF2B5EF4-FFF2-40B4-BE49-F238E27FC236}">
                <a16:creationId xmlns:a16="http://schemas.microsoft.com/office/drawing/2014/main" id="{004E68A3-3528-5B3C-4E6A-213E3003C0BE}"/>
              </a:ext>
            </a:extLst>
          </p:cNvPr>
          <p:cNvSpPr>
            <a:spLocks noChangeArrowheads="1"/>
          </p:cNvSpPr>
          <p:nvPr/>
        </p:nvSpPr>
        <p:spPr bwMode="auto">
          <a:xfrm>
            <a:off x="0" y="1905000"/>
            <a:ext cx="4932040" cy="576064"/>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Char char="l"/>
            </a:pPr>
            <a:r>
              <a:rPr lang="en-US" altLang="zh-CN" sz="2400" dirty="0">
                <a:cs typeface="Arial" pitchFamily="34" charset="0"/>
              </a:rPr>
              <a:t>Quantum Spin Liquid</a:t>
            </a:r>
          </a:p>
        </p:txBody>
      </p:sp>
      <p:sp>
        <p:nvSpPr>
          <p:cNvPr id="4" name="矩形 3">
            <a:extLst>
              <a:ext uri="{FF2B5EF4-FFF2-40B4-BE49-F238E27FC236}">
                <a16:creationId xmlns:a16="http://schemas.microsoft.com/office/drawing/2014/main" id="{78499C39-AA51-6B08-18CF-1DD5F27DB138}"/>
              </a:ext>
            </a:extLst>
          </p:cNvPr>
          <p:cNvSpPr/>
          <p:nvPr/>
        </p:nvSpPr>
        <p:spPr>
          <a:xfrm>
            <a:off x="216024" y="2362200"/>
            <a:ext cx="4932040" cy="1323439"/>
          </a:xfrm>
          <a:prstGeom prst="rect">
            <a:avLst/>
          </a:prstGeom>
        </p:spPr>
        <p:txBody>
          <a:bodyPr wrap="square">
            <a:spAutoFit/>
          </a:bodyPr>
          <a:lstStyle/>
          <a:p>
            <a:pPr eaLnBrk="1" hangingPunct="1"/>
            <a:r>
              <a:rPr lang="en-US" sz="2000" dirty="0">
                <a:latin typeface="Arial" pitchFamily="34" charset="0"/>
                <a:cs typeface="Arial" pitchFamily="34" charset="0"/>
              </a:rPr>
              <a:t> ─ No magnetic long-range ordering </a:t>
            </a:r>
          </a:p>
          <a:p>
            <a:pPr eaLnBrk="1" hangingPunct="1"/>
            <a:r>
              <a:rPr lang="en-US" sz="2000" dirty="0">
                <a:latin typeface="Arial" pitchFamily="34" charset="0"/>
                <a:cs typeface="Arial" pitchFamily="34" charset="0"/>
              </a:rPr>
              <a:t> ─ No symmetry broken</a:t>
            </a:r>
          </a:p>
          <a:p>
            <a:pPr eaLnBrk="1" hangingPunct="1"/>
            <a:r>
              <a:rPr lang="en-US" altLang="zh-CN" sz="2000" dirty="0">
                <a:latin typeface="Arial" pitchFamily="34" charset="0"/>
                <a:cs typeface="Arial" pitchFamily="34" charset="0"/>
              </a:rPr>
              <a:t> ─ </a:t>
            </a:r>
            <a:r>
              <a:rPr lang="en-US" sz="2000" dirty="0">
                <a:latin typeface="Arial" pitchFamily="34" charset="0"/>
                <a:cs typeface="Arial" pitchFamily="34" charset="0"/>
              </a:rPr>
              <a:t>Fractional excitation: </a:t>
            </a:r>
            <a:r>
              <a:rPr lang="en-US" sz="2000" dirty="0" err="1">
                <a:latin typeface="Arial" pitchFamily="34" charset="0"/>
                <a:cs typeface="Arial" pitchFamily="34" charset="0"/>
              </a:rPr>
              <a:t>spinon</a:t>
            </a:r>
            <a:endParaRPr lang="en-US" sz="2000" dirty="0">
              <a:latin typeface="Arial" pitchFamily="34" charset="0"/>
              <a:cs typeface="Arial" pitchFamily="34" charset="0"/>
            </a:endParaRPr>
          </a:p>
          <a:p>
            <a:pPr eaLnBrk="1" hangingPunct="1"/>
            <a:r>
              <a:rPr lang="en-US" altLang="zh-CN" sz="2000" dirty="0">
                <a:latin typeface="Arial" pitchFamily="34" charset="0"/>
                <a:cs typeface="Arial" pitchFamily="34" charset="0"/>
              </a:rPr>
              <a:t> ─ Strong fluctuation at low energy</a:t>
            </a:r>
            <a:endParaRPr lang="en-US" sz="2000" dirty="0">
              <a:latin typeface="Arial" pitchFamily="34" charset="0"/>
              <a:cs typeface="Arial" pitchFamily="34" charset="0"/>
            </a:endParaRPr>
          </a:p>
        </p:txBody>
      </p:sp>
      <p:pic>
        <p:nvPicPr>
          <p:cNvPr id="6" name="图片 4">
            <a:extLst>
              <a:ext uri="{FF2B5EF4-FFF2-40B4-BE49-F238E27FC236}">
                <a16:creationId xmlns:a16="http://schemas.microsoft.com/office/drawing/2014/main" id="{AFBAFA82-4FA1-50A3-B38B-988706E1EA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2337167"/>
            <a:ext cx="36861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38A7F22F-8EAF-8831-4066-35A51E82FC5B}"/>
              </a:ext>
            </a:extLst>
          </p:cNvPr>
          <p:cNvPicPr>
            <a:picLocks noChangeAspect="1"/>
          </p:cNvPicPr>
          <p:nvPr/>
        </p:nvPicPr>
        <p:blipFill>
          <a:blip r:embed="rId5"/>
          <a:stretch>
            <a:fillRect/>
          </a:stretch>
        </p:blipFill>
        <p:spPr>
          <a:xfrm>
            <a:off x="582149" y="4362240"/>
            <a:ext cx="4455530" cy="1650754"/>
          </a:xfrm>
          <a:prstGeom prst="rect">
            <a:avLst/>
          </a:prstGeom>
        </p:spPr>
      </p:pic>
      <p:pic>
        <p:nvPicPr>
          <p:cNvPr id="40" name="图片 39">
            <a:extLst>
              <a:ext uri="{FF2B5EF4-FFF2-40B4-BE49-F238E27FC236}">
                <a16:creationId xmlns:a16="http://schemas.microsoft.com/office/drawing/2014/main" id="{D6683319-8ECB-57A3-DA58-CC59269C2A4B}"/>
              </a:ext>
            </a:extLst>
          </p:cNvPr>
          <p:cNvPicPr>
            <a:picLocks noChangeAspect="1"/>
          </p:cNvPicPr>
          <p:nvPr/>
        </p:nvPicPr>
        <p:blipFill>
          <a:blip r:embed="rId6"/>
          <a:stretch>
            <a:fillRect/>
          </a:stretch>
        </p:blipFill>
        <p:spPr>
          <a:xfrm>
            <a:off x="304800" y="6132016"/>
            <a:ext cx="5010229" cy="639604"/>
          </a:xfrm>
          <a:prstGeom prst="rect">
            <a:avLst/>
          </a:prstGeom>
        </p:spPr>
      </p:pic>
      <p:sp>
        <p:nvSpPr>
          <p:cNvPr id="41" name="Rectangle 10">
            <a:extLst>
              <a:ext uri="{FF2B5EF4-FFF2-40B4-BE49-F238E27FC236}">
                <a16:creationId xmlns:a16="http://schemas.microsoft.com/office/drawing/2014/main" id="{79AB336E-4D74-303F-4082-717E3F912FF3}"/>
              </a:ext>
            </a:extLst>
          </p:cNvPr>
          <p:cNvSpPr>
            <a:spLocks noChangeArrowheads="1"/>
          </p:cNvSpPr>
          <p:nvPr/>
        </p:nvSpPr>
        <p:spPr bwMode="auto">
          <a:xfrm>
            <a:off x="36368" y="3826442"/>
            <a:ext cx="5760640" cy="698103"/>
          </a:xfrm>
          <a:prstGeom prst="rect">
            <a:avLst/>
          </a:prstGeom>
          <a:noFill/>
          <a:ln w="9525">
            <a:noFill/>
            <a:miter lim="800000"/>
            <a:headEnd/>
            <a:tailEnd/>
          </a:ln>
          <a:effectLst/>
        </p:spPr>
        <p:txBody>
          <a:bodyPr/>
          <a:lstStyle/>
          <a:p>
            <a:pPr marL="342900" lvl="1" indent="-342900">
              <a:spcBef>
                <a:spcPct val="20000"/>
              </a:spcBef>
              <a:buClr>
                <a:schemeClr val="tx2"/>
              </a:buClr>
              <a:buSzPct val="70000"/>
              <a:buFont typeface="Wingdings" pitchFamily="2" charset="2"/>
              <a:buChar char="l"/>
            </a:pPr>
            <a:r>
              <a:rPr lang="zh-CN" altLang="en-US" sz="2400" dirty="0"/>
              <a:t>Anyons in an exactly solved model</a:t>
            </a:r>
          </a:p>
        </p:txBody>
      </p:sp>
      <p:pic>
        <p:nvPicPr>
          <p:cNvPr id="42" name="图片 41">
            <a:extLst>
              <a:ext uri="{FF2B5EF4-FFF2-40B4-BE49-F238E27FC236}">
                <a16:creationId xmlns:a16="http://schemas.microsoft.com/office/drawing/2014/main" id="{379C6CFF-D39B-3B61-4909-CE7F023061AB}"/>
              </a:ext>
            </a:extLst>
          </p:cNvPr>
          <p:cNvPicPr>
            <a:picLocks noChangeAspect="1"/>
          </p:cNvPicPr>
          <p:nvPr/>
        </p:nvPicPr>
        <p:blipFill>
          <a:blip r:embed="rId7"/>
          <a:stretch>
            <a:fillRect/>
          </a:stretch>
        </p:blipFill>
        <p:spPr>
          <a:xfrm>
            <a:off x="5130807" y="4713109"/>
            <a:ext cx="2344678" cy="1431530"/>
          </a:xfrm>
          <a:prstGeom prst="rect">
            <a:avLst/>
          </a:prstGeom>
        </p:spPr>
      </p:pic>
      <p:pic>
        <p:nvPicPr>
          <p:cNvPr id="44" name="图片 43">
            <a:extLst>
              <a:ext uri="{FF2B5EF4-FFF2-40B4-BE49-F238E27FC236}">
                <a16:creationId xmlns:a16="http://schemas.microsoft.com/office/drawing/2014/main" id="{306E933C-1EE9-0BA8-055E-A06B2025AC5D}"/>
              </a:ext>
            </a:extLst>
          </p:cNvPr>
          <p:cNvPicPr>
            <a:picLocks noChangeAspect="1"/>
          </p:cNvPicPr>
          <p:nvPr/>
        </p:nvPicPr>
        <p:blipFill>
          <a:blip r:embed="rId8"/>
          <a:stretch>
            <a:fillRect/>
          </a:stretch>
        </p:blipFill>
        <p:spPr>
          <a:xfrm>
            <a:off x="7476417" y="4637290"/>
            <a:ext cx="1642869" cy="1375704"/>
          </a:xfrm>
          <a:prstGeom prst="rect">
            <a:avLst/>
          </a:prstGeom>
        </p:spPr>
      </p:pic>
      <p:sp>
        <p:nvSpPr>
          <p:cNvPr id="45" name="Rectangle 10">
            <a:extLst>
              <a:ext uri="{FF2B5EF4-FFF2-40B4-BE49-F238E27FC236}">
                <a16:creationId xmlns:a16="http://schemas.microsoft.com/office/drawing/2014/main" id="{D204E6D2-D474-3BA4-CB4E-944FDD654608}"/>
              </a:ext>
            </a:extLst>
          </p:cNvPr>
          <p:cNvSpPr>
            <a:spLocks noChangeArrowheads="1"/>
          </p:cNvSpPr>
          <p:nvPr/>
        </p:nvSpPr>
        <p:spPr bwMode="auto">
          <a:xfrm>
            <a:off x="5267220" y="3924225"/>
            <a:ext cx="2208265" cy="563840"/>
          </a:xfrm>
          <a:prstGeom prst="rect">
            <a:avLst/>
          </a:prstGeom>
          <a:noFill/>
          <a:ln w="9525">
            <a:noFill/>
            <a:miter lim="800000"/>
            <a:headEnd/>
            <a:tailEnd/>
          </a:ln>
          <a:effectLst/>
        </p:spPr>
        <p:txBody>
          <a:bodyPr/>
          <a:lstStyle/>
          <a:p>
            <a:pPr marL="692150" lvl="1" indent="-347663">
              <a:spcBef>
                <a:spcPct val="20000"/>
              </a:spcBef>
              <a:buClr>
                <a:schemeClr val="accent2"/>
              </a:buClr>
              <a:buSzPct val="70000"/>
              <a:buFont typeface="Wingdings" pitchFamily="2" charset="2"/>
              <a:buChar char="l"/>
            </a:pPr>
            <a:r>
              <a:rPr lang="el-GR" altLang="zh-CN" sz="2600" b="1" dirty="0">
                <a:latin typeface="Calibri (正文)"/>
                <a:ea typeface="SimSun" pitchFamily="2" charset="-122"/>
                <a:cs typeface="Arial" pitchFamily="34" charset="0"/>
              </a:rPr>
              <a:t>α</a:t>
            </a:r>
            <a:r>
              <a:rPr lang="en-US" altLang="zh-CN" sz="2600" b="1" dirty="0">
                <a:latin typeface="Calibri (正文)"/>
                <a:ea typeface="SimSun" pitchFamily="2" charset="-122"/>
                <a:cs typeface="Arial" pitchFamily="34" charset="0"/>
              </a:rPr>
              <a:t>-RuCl</a:t>
            </a:r>
            <a:r>
              <a:rPr lang="en-US" altLang="zh-CN" sz="2600" b="1" baseline="-25000" dirty="0">
                <a:latin typeface="Calibri (正文)"/>
                <a:ea typeface="SimSun" pitchFamily="2" charset="-122"/>
                <a:cs typeface="Arial" pitchFamily="34" charset="0"/>
              </a:rPr>
              <a:t>3</a:t>
            </a:r>
            <a:endParaRPr lang="en-US" sz="2600" b="1" baseline="-25000" dirty="0">
              <a:latin typeface="Calibri (正文)"/>
              <a:cs typeface="Arial" pitchFamily="34" charset="0"/>
            </a:endParaRPr>
          </a:p>
        </p:txBody>
      </p:sp>
      <p:pic>
        <p:nvPicPr>
          <p:cNvPr id="46" name="图片 45">
            <a:extLst>
              <a:ext uri="{FF2B5EF4-FFF2-40B4-BE49-F238E27FC236}">
                <a16:creationId xmlns:a16="http://schemas.microsoft.com/office/drawing/2014/main" id="{22C662F0-A88D-9D3C-EB69-3F1C4C8B3F2F}"/>
              </a:ext>
            </a:extLst>
          </p:cNvPr>
          <p:cNvPicPr>
            <a:picLocks noChangeAspect="1"/>
          </p:cNvPicPr>
          <p:nvPr/>
        </p:nvPicPr>
        <p:blipFill>
          <a:blip r:embed="rId9"/>
          <a:stretch>
            <a:fillRect/>
          </a:stretch>
        </p:blipFill>
        <p:spPr>
          <a:xfrm>
            <a:off x="5315029" y="1525107"/>
            <a:ext cx="3284130" cy="2485202"/>
          </a:xfrm>
          <a:prstGeom prst="rect">
            <a:avLst/>
          </a:prstGeom>
        </p:spPr>
      </p:pic>
    </p:spTree>
    <p:extLst>
      <p:ext uri="{BB962C8B-B14F-4D97-AF65-F5344CB8AC3E}">
        <p14:creationId xmlns:p14="http://schemas.microsoft.com/office/powerpoint/2010/main" val="2672252855"/>
      </p:ext>
    </p:extLst>
  </p:cSld>
  <p:clrMapOvr>
    <a:masterClrMapping/>
  </p:clrMapOvr>
  <mc:AlternateContent xmlns:mc="http://schemas.openxmlformats.org/markup-compatibility/2006" xmlns:p14="http://schemas.microsoft.com/office/powerpoint/2010/main">
    <mc:Choice Requires="p14">
      <p:transition spd="slow" p14:dur="2000" advTm="2779"/>
    </mc:Choice>
    <mc:Fallback xmlns="">
      <p:transition spd="slow" advTm="27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183C8-AA5C-C897-BEA0-D3542EAA704A}"/>
            </a:ext>
          </a:extLst>
        </p:cNvPr>
        <p:cNvGrpSpPr/>
        <p:nvPr/>
      </p:nvGrpSpPr>
      <p:grpSpPr>
        <a:xfrm>
          <a:off x="0" y="0"/>
          <a:ext cx="0" cy="0"/>
          <a:chOff x="0" y="0"/>
          <a:chExt cx="0" cy="0"/>
        </a:xfrm>
      </p:grpSpPr>
      <p:sp>
        <p:nvSpPr>
          <p:cNvPr id="56" name="Rectangle 10">
            <a:extLst>
              <a:ext uri="{FF2B5EF4-FFF2-40B4-BE49-F238E27FC236}">
                <a16:creationId xmlns:a16="http://schemas.microsoft.com/office/drawing/2014/main" id="{3687F698-F3CD-B6B5-B2B2-975CBE7869B4}"/>
              </a:ext>
            </a:extLst>
          </p:cNvPr>
          <p:cNvSpPr>
            <a:spLocks noChangeArrowheads="1"/>
          </p:cNvSpPr>
          <p:nvPr/>
        </p:nvSpPr>
        <p:spPr bwMode="auto">
          <a:xfrm>
            <a:off x="0" y="812304"/>
            <a:ext cx="8892480" cy="864096"/>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Char char="l"/>
            </a:pPr>
            <a:r>
              <a:rPr lang="en-US" sz="2400" dirty="0"/>
              <a:t>C</a:t>
            </a:r>
            <a:r>
              <a:rPr lang="en-US" sz="2400" dirty="0">
                <a:cs typeface="Arial" pitchFamily="34" charset="0"/>
              </a:rPr>
              <a:t>ompeting or contradictory constraints on a large fraction of the magnetic sites ─ </a:t>
            </a:r>
            <a:r>
              <a:rPr lang="en-US" sz="2400" b="1" dirty="0">
                <a:cs typeface="Arial" pitchFamily="34" charset="0"/>
              </a:rPr>
              <a:t>geometric magnetic frustration</a:t>
            </a:r>
            <a:endParaRPr lang="en-US" sz="2400" b="1" dirty="0"/>
          </a:p>
        </p:txBody>
      </p:sp>
      <p:pic>
        <p:nvPicPr>
          <p:cNvPr id="43" name="Picture 2" descr="5">
            <a:extLst>
              <a:ext uri="{FF2B5EF4-FFF2-40B4-BE49-F238E27FC236}">
                <a16:creationId xmlns:a16="http://schemas.microsoft.com/office/drawing/2014/main" id="{91C40E26-F026-1314-A969-53079FC508DB}"/>
              </a:ext>
            </a:extLst>
          </p:cNvPr>
          <p:cNvPicPr>
            <a:picLocks noChangeArrowheads="1"/>
          </p:cNvPicPr>
          <p:nvPr/>
        </p:nvPicPr>
        <p:blipFill>
          <a:blip r:embed="rId3" cstate="print"/>
          <a:srcRect/>
          <a:stretch>
            <a:fillRect/>
          </a:stretch>
        </p:blipFill>
        <p:spPr>
          <a:xfrm>
            <a:off x="36368" y="685800"/>
            <a:ext cx="9144000" cy="73025"/>
          </a:xfrm>
          <a:prstGeom prst="rect">
            <a:avLst/>
          </a:prstGeom>
          <a:ln>
            <a:noFill/>
          </a:ln>
        </p:spPr>
      </p:pic>
      <p:sp>
        <p:nvSpPr>
          <p:cNvPr id="33" name="灯片编号占位符 5">
            <a:extLst>
              <a:ext uri="{FF2B5EF4-FFF2-40B4-BE49-F238E27FC236}">
                <a16:creationId xmlns:a16="http://schemas.microsoft.com/office/drawing/2014/main" id="{8F4DB5D2-0B0C-CF29-F099-070DAA985990}"/>
              </a:ext>
            </a:extLst>
          </p:cNvPr>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DCEE03D-B834-4389-BA87-D54FC637303B}" type="slidenum">
              <a:rPr kumimoji="0" lang="en-US"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7" name="Rectangle 2">
            <a:extLst>
              <a:ext uri="{FF2B5EF4-FFF2-40B4-BE49-F238E27FC236}">
                <a16:creationId xmlns:a16="http://schemas.microsoft.com/office/drawing/2014/main" id="{54123FC7-56D1-B838-5905-9FEC704034DB}"/>
              </a:ext>
            </a:extLst>
          </p:cNvPr>
          <p:cNvSpPr txBox="1">
            <a:spLocks/>
          </p:cNvSpPr>
          <p:nvPr/>
        </p:nvSpPr>
        <p:spPr>
          <a:xfrm>
            <a:off x="0" y="86380"/>
            <a:ext cx="9144000" cy="523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342900" algn="ctr"/>
            <a:r>
              <a:rPr lang="en-US" sz="3600" b="1" dirty="0">
                <a:solidFill>
                  <a:srgbClr val="008000"/>
                </a:solidFill>
                <a:latin typeface="+mn-lt"/>
                <a:ea typeface="+mn-ea"/>
                <a:cs typeface="+mn-cs"/>
              </a:rPr>
              <a:t>Quantum Spin Liquid</a:t>
            </a:r>
          </a:p>
        </p:txBody>
      </p:sp>
      <p:pic>
        <p:nvPicPr>
          <p:cNvPr id="4" name="图片 3">
            <a:extLst>
              <a:ext uri="{FF2B5EF4-FFF2-40B4-BE49-F238E27FC236}">
                <a16:creationId xmlns:a16="http://schemas.microsoft.com/office/drawing/2014/main" id="{61CD32DE-3BE3-07E6-B8B7-58171D8BBE9A}"/>
              </a:ext>
            </a:extLst>
          </p:cNvPr>
          <p:cNvPicPr>
            <a:picLocks noChangeAspect="1"/>
          </p:cNvPicPr>
          <p:nvPr/>
        </p:nvPicPr>
        <p:blipFill rotWithShape="1">
          <a:blip r:embed="rId4"/>
          <a:srcRect t="2" r="50115" b="52614"/>
          <a:stretch/>
        </p:blipFill>
        <p:spPr>
          <a:xfrm>
            <a:off x="129589" y="4800114"/>
            <a:ext cx="2406378" cy="1720602"/>
          </a:xfrm>
          <a:prstGeom prst="rect">
            <a:avLst/>
          </a:prstGeom>
        </p:spPr>
      </p:pic>
      <p:sp>
        <p:nvSpPr>
          <p:cNvPr id="9" name="TextBox 12">
            <a:extLst>
              <a:ext uri="{FF2B5EF4-FFF2-40B4-BE49-F238E27FC236}">
                <a16:creationId xmlns:a16="http://schemas.microsoft.com/office/drawing/2014/main" id="{9037EC3A-DA42-F771-37AE-AA2BB8E679C3}"/>
              </a:ext>
            </a:extLst>
          </p:cNvPr>
          <p:cNvSpPr txBox="1">
            <a:spLocks noChangeArrowheads="1"/>
          </p:cNvSpPr>
          <p:nvPr/>
        </p:nvSpPr>
        <p:spPr bwMode="auto">
          <a:xfrm>
            <a:off x="30892" y="6512292"/>
            <a:ext cx="5787558" cy="307777"/>
          </a:xfrm>
          <a:prstGeom prst="rect">
            <a:avLst/>
          </a:prstGeom>
          <a:noFill/>
          <a:ln w="9525">
            <a:noFill/>
            <a:miter lim="800000"/>
            <a:headEnd/>
            <a:tailEnd/>
          </a:ln>
        </p:spPr>
        <p:txBody>
          <a:bodyPr wrap="square">
            <a:spAutoFit/>
          </a:bodyPr>
          <a:lstStyle/>
          <a:p>
            <a:r>
              <a:rPr lang="en-US" altLang="zh-CN" sz="1400" dirty="0">
                <a:latin typeface="+mj-lt"/>
                <a:cs typeface="Arial" panose="020B0604020202020204" pitchFamily="34" charset="0"/>
              </a:rPr>
              <a:t>Nature </a:t>
            </a:r>
            <a:r>
              <a:rPr lang="it-IT" altLang="zh-CN" sz="1400" dirty="0">
                <a:latin typeface="+mj-lt"/>
                <a:cs typeface="Arial" panose="020B0604020202020204" pitchFamily="34" charset="0"/>
              </a:rPr>
              <a:t>540 22 </a:t>
            </a:r>
            <a:r>
              <a:rPr lang="en-US" altLang="zh-CN" sz="1400" dirty="0">
                <a:latin typeface="+mj-lt"/>
                <a:cs typeface="Arial" panose="020B0604020202020204" pitchFamily="34" charset="0"/>
              </a:rPr>
              <a:t>(2016); Nat. Phys. 17, 726 (2021); </a:t>
            </a:r>
            <a:r>
              <a:rPr lang="fr-FR" altLang="zh-CN" sz="1400" dirty="0">
                <a:latin typeface="+mj-lt"/>
                <a:cs typeface="Arial" panose="020B0604020202020204" pitchFamily="34" charset="0"/>
              </a:rPr>
              <a:t>Nat. </a:t>
            </a:r>
            <a:r>
              <a:rPr lang="fr-FR" altLang="zh-CN" sz="1400" dirty="0" err="1">
                <a:latin typeface="+mj-lt"/>
                <a:cs typeface="Arial" panose="020B0604020202020204" pitchFamily="34" charset="0"/>
              </a:rPr>
              <a:t>Comm</a:t>
            </a:r>
            <a:r>
              <a:rPr lang="fr-FR" altLang="zh-CN" sz="1400" dirty="0">
                <a:latin typeface="+mj-lt"/>
                <a:cs typeface="Arial" panose="020B0604020202020204" pitchFamily="34" charset="0"/>
              </a:rPr>
              <a:t>. 13, 5796 (2022)</a:t>
            </a:r>
            <a:endParaRPr lang="zh-CN" altLang="en-US" sz="1400" dirty="0">
              <a:latin typeface="+mj-lt"/>
              <a:cs typeface="Arial" panose="020B0604020202020204" pitchFamily="34" charset="0"/>
            </a:endParaRPr>
          </a:p>
        </p:txBody>
      </p:sp>
      <p:pic>
        <p:nvPicPr>
          <p:cNvPr id="10" name="图片 9">
            <a:extLst>
              <a:ext uri="{FF2B5EF4-FFF2-40B4-BE49-F238E27FC236}">
                <a16:creationId xmlns:a16="http://schemas.microsoft.com/office/drawing/2014/main" id="{AE9C3D2C-E581-8C79-6A19-8BE3597BDEDD}"/>
              </a:ext>
            </a:extLst>
          </p:cNvPr>
          <p:cNvPicPr>
            <a:picLocks noChangeAspect="1"/>
          </p:cNvPicPr>
          <p:nvPr/>
        </p:nvPicPr>
        <p:blipFill rotWithShape="1">
          <a:blip r:embed="rId4"/>
          <a:srcRect t="49185" r="51186" b="-269"/>
          <a:stretch/>
        </p:blipFill>
        <p:spPr>
          <a:xfrm>
            <a:off x="4699273" y="4792515"/>
            <a:ext cx="2180094" cy="1717409"/>
          </a:xfrm>
          <a:prstGeom prst="rect">
            <a:avLst/>
          </a:prstGeom>
        </p:spPr>
      </p:pic>
      <p:pic>
        <p:nvPicPr>
          <p:cNvPr id="11" name="图片 10">
            <a:extLst>
              <a:ext uri="{FF2B5EF4-FFF2-40B4-BE49-F238E27FC236}">
                <a16:creationId xmlns:a16="http://schemas.microsoft.com/office/drawing/2014/main" id="{5F734E83-2469-4D28-8389-A39B5475E6BB}"/>
              </a:ext>
            </a:extLst>
          </p:cNvPr>
          <p:cNvPicPr>
            <a:picLocks noChangeAspect="1"/>
          </p:cNvPicPr>
          <p:nvPr/>
        </p:nvPicPr>
        <p:blipFill rotWithShape="1">
          <a:blip r:embed="rId4"/>
          <a:srcRect l="59111" t="6813" r="-8996" b="45803"/>
          <a:stretch/>
        </p:blipFill>
        <p:spPr>
          <a:xfrm>
            <a:off x="2518454" y="4817920"/>
            <a:ext cx="2406378" cy="1720602"/>
          </a:xfrm>
          <a:prstGeom prst="rect">
            <a:avLst/>
          </a:prstGeom>
        </p:spPr>
      </p:pic>
      <p:pic>
        <p:nvPicPr>
          <p:cNvPr id="12" name="图片 11">
            <a:extLst>
              <a:ext uri="{FF2B5EF4-FFF2-40B4-BE49-F238E27FC236}">
                <a16:creationId xmlns:a16="http://schemas.microsoft.com/office/drawing/2014/main" id="{FAA14071-CEDB-E064-57DC-A18614F9834F}"/>
              </a:ext>
            </a:extLst>
          </p:cNvPr>
          <p:cNvPicPr>
            <a:picLocks noChangeAspect="1"/>
          </p:cNvPicPr>
          <p:nvPr/>
        </p:nvPicPr>
        <p:blipFill rotWithShape="1">
          <a:blip r:embed="rId4"/>
          <a:srcRect l="59050" t="50968" r="2" b="-269"/>
          <a:stretch/>
        </p:blipFill>
        <p:spPr>
          <a:xfrm>
            <a:off x="6879366" y="4792514"/>
            <a:ext cx="1866843" cy="1691965"/>
          </a:xfrm>
          <a:prstGeom prst="rect">
            <a:avLst/>
          </a:prstGeom>
        </p:spPr>
      </p:pic>
      <p:sp>
        <p:nvSpPr>
          <p:cNvPr id="13" name="Rectangle 10">
            <a:extLst>
              <a:ext uri="{FF2B5EF4-FFF2-40B4-BE49-F238E27FC236}">
                <a16:creationId xmlns:a16="http://schemas.microsoft.com/office/drawing/2014/main" id="{C042AC8F-F320-20B3-74B9-81751E868DA6}"/>
              </a:ext>
            </a:extLst>
          </p:cNvPr>
          <p:cNvSpPr>
            <a:spLocks noChangeArrowheads="1"/>
          </p:cNvSpPr>
          <p:nvPr/>
        </p:nvSpPr>
        <p:spPr bwMode="auto">
          <a:xfrm>
            <a:off x="30190" y="1867307"/>
            <a:ext cx="8568952" cy="576064"/>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Char char="l"/>
            </a:pPr>
            <a:r>
              <a:rPr lang="en-US" altLang="zh-CN" sz="2400" dirty="0">
                <a:cs typeface="Arial" pitchFamily="34" charset="0"/>
              </a:rPr>
              <a:t>Identification of quantum-spin-liquid</a:t>
            </a:r>
          </a:p>
        </p:txBody>
      </p:sp>
      <p:sp>
        <p:nvSpPr>
          <p:cNvPr id="14" name="矩形 13">
            <a:extLst>
              <a:ext uri="{FF2B5EF4-FFF2-40B4-BE49-F238E27FC236}">
                <a16:creationId xmlns:a16="http://schemas.microsoft.com/office/drawing/2014/main" id="{E2CC4FA1-2989-4A2F-BD8C-96F510B4EFF1}"/>
              </a:ext>
            </a:extLst>
          </p:cNvPr>
          <p:cNvSpPr/>
          <p:nvPr/>
        </p:nvSpPr>
        <p:spPr>
          <a:xfrm>
            <a:off x="217206" y="2290971"/>
            <a:ext cx="8892480" cy="1061829"/>
          </a:xfrm>
          <a:prstGeom prst="rect">
            <a:avLst/>
          </a:prstGeom>
        </p:spPr>
        <p:txBody>
          <a:bodyPr wrap="square">
            <a:spAutoFit/>
          </a:bodyPr>
          <a:lstStyle/>
          <a:p>
            <a:pPr>
              <a:buFont typeface="Arial" panose="020B0604020202020204" pitchFamily="34" charset="0"/>
              <a:buChar char="•"/>
            </a:pPr>
            <a:r>
              <a:rPr lang="en-US" sz="2100" b="1" dirty="0"/>
              <a:t> Specific heat measurements</a:t>
            </a:r>
            <a:r>
              <a:rPr lang="en-US" sz="2100" dirty="0"/>
              <a:t>: the low-energy density of states</a:t>
            </a:r>
          </a:p>
          <a:p>
            <a:pPr>
              <a:buFont typeface="Arial" panose="020B0604020202020204" pitchFamily="34" charset="0"/>
              <a:buChar char="•"/>
            </a:pPr>
            <a:r>
              <a:rPr lang="en-US" sz="2100" b="1" dirty="0"/>
              <a:t> Thermal transport measurements</a:t>
            </a:r>
            <a:r>
              <a:rPr lang="en-US" sz="2100" dirty="0"/>
              <a:t>: localized or itinerant excitations</a:t>
            </a:r>
          </a:p>
          <a:p>
            <a:pPr>
              <a:buFont typeface="Arial" panose="020B0604020202020204" pitchFamily="34" charset="0"/>
              <a:buChar char="•"/>
            </a:pPr>
            <a:r>
              <a:rPr lang="en-US" sz="2100" b="1" dirty="0"/>
              <a:t> Neutron scattering/Nuclear-magnetic resonance:</a:t>
            </a:r>
            <a:r>
              <a:rPr lang="en-US" sz="2100" dirty="0"/>
              <a:t> excitations and correlations</a:t>
            </a:r>
          </a:p>
        </p:txBody>
      </p:sp>
      <p:sp>
        <p:nvSpPr>
          <p:cNvPr id="15" name="矩形 14">
            <a:extLst>
              <a:ext uri="{FF2B5EF4-FFF2-40B4-BE49-F238E27FC236}">
                <a16:creationId xmlns:a16="http://schemas.microsoft.com/office/drawing/2014/main" id="{61CFA2BE-C081-5E03-6805-B24D8988BCC9}"/>
              </a:ext>
            </a:extLst>
          </p:cNvPr>
          <p:cNvSpPr/>
          <p:nvPr/>
        </p:nvSpPr>
        <p:spPr>
          <a:xfrm>
            <a:off x="4572000" y="3475347"/>
            <a:ext cx="3496278" cy="784830"/>
          </a:xfrm>
          <a:prstGeom prst="rect">
            <a:avLst/>
          </a:prstGeom>
          <a:solidFill>
            <a:schemeClr val="bg1"/>
          </a:solidFill>
        </p:spPr>
        <p:txBody>
          <a:bodyPr wrap="none">
            <a:spAutoFit/>
          </a:bodyPr>
          <a:lstStyle/>
          <a:p>
            <a:r>
              <a:rPr lang="en-US" altLang="zh-CN" sz="2250" b="1" dirty="0">
                <a:latin typeface="Calibri (正文)"/>
                <a:cs typeface="Times New Roman" panose="02020603050405020304" pitchFamily="18" charset="0"/>
              </a:rPr>
              <a:t>Spin-orbital (Wilson Ratio)</a:t>
            </a:r>
          </a:p>
          <a:p>
            <a:r>
              <a:rPr lang="en-US" altLang="zh-CN" sz="2250" b="1" dirty="0">
                <a:latin typeface="+mj-lt"/>
                <a:cs typeface="Times New Roman" panose="02020603050405020304" pitchFamily="18" charset="0"/>
              </a:rPr>
              <a:t>     R</a:t>
            </a:r>
            <a:r>
              <a:rPr lang="en-US" altLang="zh-CN" sz="2250" b="1" baseline="-25000" dirty="0">
                <a:latin typeface="+mj-lt"/>
                <a:cs typeface="Times New Roman" panose="02020603050405020304" pitchFamily="18" charset="0"/>
              </a:rPr>
              <a:t> </a:t>
            </a:r>
            <a:r>
              <a:rPr lang="en-US" altLang="zh-CN" sz="2250" b="1" dirty="0">
                <a:latin typeface="+mj-lt"/>
                <a:cs typeface="Times New Roman" panose="02020603050405020304" pitchFamily="18" charset="0"/>
              </a:rPr>
              <a:t>= [4π</a:t>
            </a:r>
            <a:r>
              <a:rPr lang="en-US" altLang="zh-CN" sz="2250" b="1" baseline="30000" dirty="0">
                <a:latin typeface="+mj-lt"/>
                <a:cs typeface="Times New Roman" panose="02020603050405020304" pitchFamily="18" charset="0"/>
              </a:rPr>
              <a:t>2</a:t>
            </a:r>
            <a:r>
              <a:rPr lang="en-US" altLang="zh-CN" sz="2250" b="1" dirty="0">
                <a:latin typeface="+mj-lt"/>
                <a:cs typeface="Times New Roman" panose="02020603050405020304" pitchFamily="18" charset="0"/>
              </a:rPr>
              <a:t>k</a:t>
            </a:r>
            <a:r>
              <a:rPr lang="en-US" altLang="zh-CN" sz="2250" b="1" baseline="-25000" dirty="0">
                <a:latin typeface="+mj-lt"/>
                <a:cs typeface="Times New Roman" panose="02020603050405020304" pitchFamily="18" charset="0"/>
              </a:rPr>
              <a:t>B</a:t>
            </a:r>
            <a:r>
              <a:rPr lang="en-US" altLang="zh-CN" sz="2250" b="1" baseline="30000" dirty="0">
                <a:latin typeface="+mj-lt"/>
                <a:cs typeface="Times New Roman" panose="02020603050405020304" pitchFamily="18" charset="0"/>
              </a:rPr>
              <a:t>2</a:t>
            </a:r>
            <a:r>
              <a:rPr lang="el-GR" altLang="zh-CN" sz="2250" b="1" dirty="0">
                <a:latin typeface="+mj-lt"/>
                <a:cs typeface="Times New Roman" panose="02020603050405020304" pitchFamily="18" charset="0"/>
              </a:rPr>
              <a:t>χ</a:t>
            </a:r>
            <a:r>
              <a:rPr lang="en-US" altLang="zh-CN" sz="2250" b="1" baseline="-25000" dirty="0">
                <a:latin typeface="+mj-lt"/>
                <a:cs typeface="Times New Roman" panose="02020603050405020304" pitchFamily="18" charset="0"/>
              </a:rPr>
              <a:t>0</a:t>
            </a:r>
            <a:r>
              <a:rPr lang="en-US" altLang="zh-CN" sz="2250" b="1" dirty="0">
                <a:latin typeface="+mj-lt"/>
                <a:cs typeface="Times New Roman" panose="02020603050405020304" pitchFamily="18" charset="0"/>
              </a:rPr>
              <a:t>] / [3(g</a:t>
            </a:r>
            <a:r>
              <a:rPr lang="el-GR" altLang="zh-CN" sz="2250" b="1" dirty="0">
                <a:latin typeface="+mj-lt"/>
                <a:cs typeface="Times New Roman" panose="02020603050405020304" pitchFamily="18" charset="0"/>
              </a:rPr>
              <a:t>μ</a:t>
            </a:r>
            <a:r>
              <a:rPr lang="en-US" altLang="zh-CN" sz="2250" b="1" baseline="-25000" dirty="0">
                <a:latin typeface="+mj-lt"/>
                <a:cs typeface="Times New Roman" panose="02020603050405020304" pitchFamily="18" charset="0"/>
              </a:rPr>
              <a:t>B</a:t>
            </a:r>
            <a:r>
              <a:rPr lang="en-US" altLang="zh-CN" sz="2250" b="1" dirty="0">
                <a:latin typeface="+mj-lt"/>
                <a:cs typeface="Times New Roman" panose="02020603050405020304" pitchFamily="18" charset="0"/>
              </a:rPr>
              <a:t>)</a:t>
            </a:r>
            <a:r>
              <a:rPr lang="en-US" altLang="zh-CN" sz="2250" b="1" baseline="30000" dirty="0">
                <a:latin typeface="+mj-lt"/>
                <a:cs typeface="Times New Roman" panose="02020603050405020304" pitchFamily="18" charset="0"/>
              </a:rPr>
              <a:t>2</a:t>
            </a:r>
            <a:r>
              <a:rPr lang="el-GR" altLang="zh-CN" sz="2250" b="1" dirty="0">
                <a:latin typeface="+mj-lt"/>
                <a:cs typeface="Times New Roman" panose="02020603050405020304" pitchFamily="18" charset="0"/>
              </a:rPr>
              <a:t>γ</a:t>
            </a:r>
            <a:r>
              <a:rPr lang="en-US" altLang="zh-CN" sz="2250" b="1" dirty="0">
                <a:latin typeface="+mj-lt"/>
                <a:cs typeface="Times New Roman" panose="02020603050405020304" pitchFamily="18" charset="0"/>
              </a:rPr>
              <a:t>] </a:t>
            </a:r>
            <a:endParaRPr lang="en-US" sz="2250" b="1" dirty="0">
              <a:latin typeface="+mj-lt"/>
            </a:endParaRPr>
          </a:p>
        </p:txBody>
      </p:sp>
      <p:grpSp>
        <p:nvGrpSpPr>
          <p:cNvPr id="16" name="组合 15">
            <a:extLst>
              <a:ext uri="{FF2B5EF4-FFF2-40B4-BE49-F238E27FC236}">
                <a16:creationId xmlns:a16="http://schemas.microsoft.com/office/drawing/2014/main" id="{27A8CFF2-B1A6-990E-0F7D-FCC5A6B6E795}"/>
              </a:ext>
            </a:extLst>
          </p:cNvPr>
          <p:cNvGrpSpPr/>
          <p:nvPr/>
        </p:nvGrpSpPr>
        <p:grpSpPr>
          <a:xfrm>
            <a:off x="762000" y="3420600"/>
            <a:ext cx="2402122" cy="975782"/>
            <a:chOff x="2240967" y="4091675"/>
            <a:chExt cx="2461250" cy="1109189"/>
          </a:xfrm>
        </p:grpSpPr>
        <p:pic>
          <p:nvPicPr>
            <p:cNvPr id="17" name="图片 16">
              <a:extLst>
                <a:ext uri="{FF2B5EF4-FFF2-40B4-BE49-F238E27FC236}">
                  <a16:creationId xmlns:a16="http://schemas.microsoft.com/office/drawing/2014/main" id="{3DCB1348-A411-04FD-0634-66619490CB5A}"/>
                </a:ext>
              </a:extLst>
            </p:cNvPr>
            <p:cNvPicPr>
              <a:picLocks noChangeAspect="1"/>
            </p:cNvPicPr>
            <p:nvPr/>
          </p:nvPicPr>
          <p:blipFill>
            <a:blip r:embed="rId5"/>
            <a:stretch>
              <a:fillRect/>
            </a:stretch>
          </p:blipFill>
          <p:spPr>
            <a:xfrm>
              <a:off x="3406979" y="4450990"/>
              <a:ext cx="1295238" cy="749874"/>
            </a:xfrm>
            <a:prstGeom prst="rect">
              <a:avLst/>
            </a:prstGeom>
          </p:spPr>
        </p:pic>
        <p:sp>
          <p:nvSpPr>
            <p:cNvPr id="18" name="Rectangle 10">
              <a:extLst>
                <a:ext uri="{FF2B5EF4-FFF2-40B4-BE49-F238E27FC236}">
                  <a16:creationId xmlns:a16="http://schemas.microsoft.com/office/drawing/2014/main" id="{47C980F0-9926-A9F5-C95F-7E061B170A0D}"/>
                </a:ext>
              </a:extLst>
            </p:cNvPr>
            <p:cNvSpPr>
              <a:spLocks noChangeArrowheads="1"/>
            </p:cNvSpPr>
            <p:nvPr/>
          </p:nvSpPr>
          <p:spPr bwMode="auto">
            <a:xfrm>
              <a:off x="2240967" y="4091675"/>
              <a:ext cx="1826608" cy="442119"/>
            </a:xfrm>
            <a:prstGeom prst="rect">
              <a:avLst/>
            </a:prstGeom>
            <a:noFill/>
            <a:ln w="9525">
              <a:noFill/>
              <a:miter lim="800000"/>
              <a:headEnd/>
              <a:tailEnd/>
            </a:ln>
            <a:effectLst/>
          </p:spPr>
          <p:txBody>
            <a:bodyPr/>
            <a:lstStyle/>
            <a:p>
              <a:pPr>
                <a:spcBef>
                  <a:spcPct val="20000"/>
                </a:spcBef>
                <a:buClr>
                  <a:schemeClr val="tx2"/>
                </a:buClr>
                <a:buSzPct val="70000"/>
              </a:pPr>
              <a:r>
                <a:rPr lang="en-US" altLang="zh-CN" sz="2250" b="1" dirty="0">
                  <a:cs typeface="Arial" pitchFamily="34" charset="0"/>
                </a:rPr>
                <a:t>Frustration</a:t>
              </a:r>
            </a:p>
          </p:txBody>
        </p:sp>
      </p:grpSp>
      <p:pic>
        <p:nvPicPr>
          <p:cNvPr id="2" name="图片 1">
            <a:extLst>
              <a:ext uri="{FF2B5EF4-FFF2-40B4-BE49-F238E27FC236}">
                <a16:creationId xmlns:a16="http://schemas.microsoft.com/office/drawing/2014/main" id="{E09B3AD5-099C-8E61-CE96-8131C32E2E5E}"/>
              </a:ext>
            </a:extLst>
          </p:cNvPr>
          <p:cNvPicPr>
            <a:picLocks noChangeAspect="1"/>
          </p:cNvPicPr>
          <p:nvPr/>
        </p:nvPicPr>
        <p:blipFill>
          <a:blip r:embed="rId6"/>
          <a:stretch>
            <a:fillRect/>
          </a:stretch>
        </p:blipFill>
        <p:spPr>
          <a:xfrm>
            <a:off x="5942121" y="1409800"/>
            <a:ext cx="2683794" cy="2130520"/>
          </a:xfrm>
          <a:prstGeom prst="rect">
            <a:avLst/>
          </a:prstGeom>
        </p:spPr>
      </p:pic>
    </p:spTree>
    <p:extLst>
      <p:ext uri="{BB962C8B-B14F-4D97-AF65-F5344CB8AC3E}">
        <p14:creationId xmlns:p14="http://schemas.microsoft.com/office/powerpoint/2010/main" val="3473519190"/>
      </p:ext>
    </p:extLst>
  </p:cSld>
  <p:clrMapOvr>
    <a:masterClrMapping/>
  </p:clrMapOvr>
  <mc:AlternateContent xmlns:mc="http://schemas.openxmlformats.org/markup-compatibility/2006" xmlns:p14="http://schemas.microsoft.com/office/powerpoint/2010/main">
    <mc:Choice Requires="p14">
      <p:transition spd="slow" p14:dur="2000" advTm="2779"/>
    </mc:Choice>
    <mc:Fallback xmlns="">
      <p:transition spd="slow" advTm="27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F75ED-1557-5056-D57B-3109FCE6D3FD}"/>
            </a:ext>
          </a:extLst>
        </p:cNvPr>
        <p:cNvGrpSpPr/>
        <p:nvPr/>
      </p:nvGrpSpPr>
      <p:grpSpPr>
        <a:xfrm>
          <a:off x="0" y="0"/>
          <a:ext cx="0" cy="0"/>
          <a:chOff x="0" y="0"/>
          <a:chExt cx="0" cy="0"/>
        </a:xfrm>
      </p:grpSpPr>
      <p:sp>
        <p:nvSpPr>
          <p:cNvPr id="56" name="Rectangle 10">
            <a:extLst>
              <a:ext uri="{FF2B5EF4-FFF2-40B4-BE49-F238E27FC236}">
                <a16:creationId xmlns:a16="http://schemas.microsoft.com/office/drawing/2014/main" id="{F55B590C-111F-8B0C-7D2B-C8ECE84A0CFA}"/>
              </a:ext>
            </a:extLst>
          </p:cNvPr>
          <p:cNvSpPr>
            <a:spLocks noChangeArrowheads="1"/>
          </p:cNvSpPr>
          <p:nvPr/>
        </p:nvSpPr>
        <p:spPr bwMode="auto">
          <a:xfrm>
            <a:off x="0" y="812304"/>
            <a:ext cx="8892480" cy="864096"/>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Char char="l"/>
            </a:pPr>
            <a:r>
              <a:rPr lang="en-US" sz="2400" dirty="0"/>
              <a:t>C</a:t>
            </a:r>
            <a:r>
              <a:rPr lang="en-US" sz="2400" dirty="0">
                <a:cs typeface="Arial" pitchFamily="34" charset="0"/>
              </a:rPr>
              <a:t>ompeting or contradictory constraints on a large fraction of the magnetic sites ─ </a:t>
            </a:r>
            <a:r>
              <a:rPr lang="en-US" sz="2400" b="1" dirty="0">
                <a:cs typeface="Arial" pitchFamily="34" charset="0"/>
              </a:rPr>
              <a:t>geometric magnetic frustration</a:t>
            </a:r>
            <a:endParaRPr lang="en-US" sz="2400" b="1" dirty="0"/>
          </a:p>
        </p:txBody>
      </p:sp>
      <p:pic>
        <p:nvPicPr>
          <p:cNvPr id="43" name="Picture 2" descr="5">
            <a:extLst>
              <a:ext uri="{FF2B5EF4-FFF2-40B4-BE49-F238E27FC236}">
                <a16:creationId xmlns:a16="http://schemas.microsoft.com/office/drawing/2014/main" id="{F5C7237D-ADC6-3BDB-7EC1-5E9B4068F9B5}"/>
              </a:ext>
            </a:extLst>
          </p:cNvPr>
          <p:cNvPicPr>
            <a:picLocks noChangeArrowheads="1"/>
          </p:cNvPicPr>
          <p:nvPr/>
        </p:nvPicPr>
        <p:blipFill>
          <a:blip r:embed="rId3" cstate="print"/>
          <a:srcRect/>
          <a:stretch>
            <a:fillRect/>
          </a:stretch>
        </p:blipFill>
        <p:spPr>
          <a:xfrm>
            <a:off x="36368" y="685800"/>
            <a:ext cx="9144000" cy="73025"/>
          </a:xfrm>
          <a:prstGeom prst="rect">
            <a:avLst/>
          </a:prstGeom>
          <a:ln>
            <a:noFill/>
          </a:ln>
        </p:spPr>
      </p:pic>
      <p:sp>
        <p:nvSpPr>
          <p:cNvPr id="33" name="灯片编号占位符 5">
            <a:extLst>
              <a:ext uri="{FF2B5EF4-FFF2-40B4-BE49-F238E27FC236}">
                <a16:creationId xmlns:a16="http://schemas.microsoft.com/office/drawing/2014/main" id="{A1A59163-6145-AAE9-2002-605190FF588D}"/>
              </a:ext>
            </a:extLst>
          </p:cNvPr>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DCEE03D-B834-4389-BA87-D54FC637303B}" type="slidenum">
              <a:rPr kumimoji="0" lang="en-US"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7" name="Rectangle 2">
            <a:extLst>
              <a:ext uri="{FF2B5EF4-FFF2-40B4-BE49-F238E27FC236}">
                <a16:creationId xmlns:a16="http://schemas.microsoft.com/office/drawing/2014/main" id="{0DFC3667-8365-0E3B-32F4-B88509D6CEB8}"/>
              </a:ext>
            </a:extLst>
          </p:cNvPr>
          <p:cNvSpPr txBox="1">
            <a:spLocks/>
          </p:cNvSpPr>
          <p:nvPr/>
        </p:nvSpPr>
        <p:spPr>
          <a:xfrm>
            <a:off x="0" y="86380"/>
            <a:ext cx="9144000" cy="523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342900" algn="ctr"/>
            <a:r>
              <a:rPr lang="en-US" sz="3600" b="1" dirty="0">
                <a:solidFill>
                  <a:srgbClr val="008000"/>
                </a:solidFill>
                <a:latin typeface="+mn-lt"/>
                <a:ea typeface="+mn-ea"/>
                <a:cs typeface="+mn-cs"/>
              </a:rPr>
              <a:t>Quantum Spin Liquid</a:t>
            </a:r>
          </a:p>
        </p:txBody>
      </p:sp>
      <p:sp>
        <p:nvSpPr>
          <p:cNvPr id="6" name="Rectangle 10">
            <a:extLst>
              <a:ext uri="{FF2B5EF4-FFF2-40B4-BE49-F238E27FC236}">
                <a16:creationId xmlns:a16="http://schemas.microsoft.com/office/drawing/2014/main" id="{C23DD299-DC3E-535B-6258-F13DFF405134}"/>
              </a:ext>
            </a:extLst>
          </p:cNvPr>
          <p:cNvSpPr>
            <a:spLocks noChangeArrowheads="1"/>
          </p:cNvSpPr>
          <p:nvPr/>
        </p:nvSpPr>
        <p:spPr bwMode="auto">
          <a:xfrm>
            <a:off x="30190" y="1867307"/>
            <a:ext cx="8568952" cy="576064"/>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Char char="l"/>
            </a:pPr>
            <a:r>
              <a:rPr lang="en-US" altLang="zh-CN" sz="2400" dirty="0">
                <a:cs typeface="Arial" pitchFamily="34" charset="0"/>
              </a:rPr>
              <a:t>Identification of quantum-spin-liquid</a:t>
            </a:r>
          </a:p>
        </p:txBody>
      </p:sp>
      <p:sp>
        <p:nvSpPr>
          <p:cNvPr id="7" name="矩形 6">
            <a:extLst>
              <a:ext uri="{FF2B5EF4-FFF2-40B4-BE49-F238E27FC236}">
                <a16:creationId xmlns:a16="http://schemas.microsoft.com/office/drawing/2014/main" id="{A7E75B10-9D83-6B82-B5D4-C79F2C7F52EB}"/>
              </a:ext>
            </a:extLst>
          </p:cNvPr>
          <p:cNvSpPr/>
          <p:nvPr/>
        </p:nvSpPr>
        <p:spPr>
          <a:xfrm>
            <a:off x="217206" y="2290971"/>
            <a:ext cx="8892480" cy="1061829"/>
          </a:xfrm>
          <a:prstGeom prst="rect">
            <a:avLst/>
          </a:prstGeom>
        </p:spPr>
        <p:txBody>
          <a:bodyPr wrap="square">
            <a:spAutoFit/>
          </a:bodyPr>
          <a:lstStyle/>
          <a:p>
            <a:pPr>
              <a:buFont typeface="Arial" panose="020B0604020202020204" pitchFamily="34" charset="0"/>
              <a:buChar char="•"/>
            </a:pPr>
            <a:r>
              <a:rPr lang="en-US" sz="2100" b="1" dirty="0"/>
              <a:t> Specific heat measurements</a:t>
            </a:r>
            <a:r>
              <a:rPr lang="en-US" sz="2100" dirty="0"/>
              <a:t>: the low-energy density of states</a:t>
            </a:r>
          </a:p>
          <a:p>
            <a:pPr>
              <a:buFont typeface="Arial" panose="020B0604020202020204" pitchFamily="34" charset="0"/>
              <a:buChar char="•"/>
            </a:pPr>
            <a:r>
              <a:rPr lang="en-US" sz="2100" b="1" dirty="0"/>
              <a:t> Thermal transport measurements</a:t>
            </a:r>
            <a:r>
              <a:rPr lang="en-US" sz="2100" dirty="0"/>
              <a:t>: localized or itinerant excitations</a:t>
            </a:r>
          </a:p>
          <a:p>
            <a:pPr>
              <a:buFont typeface="Arial" panose="020B0604020202020204" pitchFamily="34" charset="0"/>
              <a:buChar char="•"/>
            </a:pPr>
            <a:r>
              <a:rPr lang="en-US" sz="2100" b="1" dirty="0"/>
              <a:t> Neutron scattering/Nuclear-magnetic resonance:</a:t>
            </a:r>
            <a:r>
              <a:rPr lang="en-US" sz="2100" dirty="0"/>
              <a:t> excitations and correlations</a:t>
            </a:r>
          </a:p>
        </p:txBody>
      </p:sp>
      <p:sp>
        <p:nvSpPr>
          <p:cNvPr id="3" name="Rectangle 10">
            <a:extLst>
              <a:ext uri="{FF2B5EF4-FFF2-40B4-BE49-F238E27FC236}">
                <a16:creationId xmlns:a16="http://schemas.microsoft.com/office/drawing/2014/main" id="{CF21DED1-CF38-D153-63F4-969CADCFDCEB}"/>
              </a:ext>
            </a:extLst>
          </p:cNvPr>
          <p:cNvSpPr>
            <a:spLocks noChangeArrowheads="1"/>
          </p:cNvSpPr>
          <p:nvPr/>
        </p:nvSpPr>
        <p:spPr bwMode="auto">
          <a:xfrm>
            <a:off x="-52187" y="3657600"/>
            <a:ext cx="8568952" cy="576064"/>
          </a:xfrm>
          <a:prstGeom prst="rect">
            <a:avLst/>
          </a:prstGeom>
          <a:noFill/>
          <a:ln w="9525">
            <a:noFill/>
            <a:miter lim="800000"/>
            <a:headEnd/>
            <a:tailEnd/>
          </a:ln>
          <a:effectLst/>
        </p:spPr>
        <p:txBody>
          <a:bodyPr/>
          <a:lstStyle/>
          <a:p>
            <a:pPr marL="342900" indent="-342900">
              <a:spcBef>
                <a:spcPct val="20000"/>
              </a:spcBef>
              <a:buClr>
                <a:schemeClr val="tx2"/>
              </a:buClr>
              <a:buSzPct val="70000"/>
              <a:buFont typeface="Wingdings" pitchFamily="2" charset="2"/>
              <a:buChar char="l"/>
            </a:pPr>
            <a:r>
              <a:rPr lang="en-US" altLang="zh-CN" sz="2400" dirty="0">
                <a:cs typeface="Arial" pitchFamily="34" charset="0"/>
              </a:rPr>
              <a:t>Examples of quantum-spin-liquid</a:t>
            </a:r>
          </a:p>
        </p:txBody>
      </p:sp>
      <p:sp>
        <p:nvSpPr>
          <p:cNvPr id="5" name="矩形 4">
            <a:extLst>
              <a:ext uri="{FF2B5EF4-FFF2-40B4-BE49-F238E27FC236}">
                <a16:creationId xmlns:a16="http://schemas.microsoft.com/office/drawing/2014/main" id="{8B300E66-E56D-CD23-9C23-FBA9883928EF}"/>
              </a:ext>
            </a:extLst>
          </p:cNvPr>
          <p:cNvSpPr/>
          <p:nvPr/>
        </p:nvSpPr>
        <p:spPr>
          <a:xfrm>
            <a:off x="7393312" y="4292416"/>
            <a:ext cx="1698501" cy="2462213"/>
          </a:xfrm>
          <a:prstGeom prst="rect">
            <a:avLst/>
          </a:prstGeom>
        </p:spPr>
        <p:txBody>
          <a:bodyPr wrap="square">
            <a:spAutoFit/>
          </a:bodyPr>
          <a:lstStyle/>
          <a:p>
            <a:r>
              <a:rPr lang="en-US" altLang="zh-CN" sz="1400" dirty="0">
                <a:latin typeface="+mj-lt"/>
                <a:cs typeface="Arial" panose="020B0604020202020204" pitchFamily="34" charset="0"/>
              </a:rPr>
              <a:t>PRL 91, 107001 (2003); PRL 100, 087202 (2008); PRL 95, 177001 (2005); JACS 130, 2922 (2008); Nat. Phys. 6, 865 (2010); Nature 464, 199 (2010); </a:t>
            </a:r>
            <a:r>
              <a:rPr lang="en-US" altLang="zh-CN" sz="1400" dirty="0" err="1">
                <a:latin typeface="+mj-lt"/>
                <a:cs typeface="Arial" panose="020B0604020202020204" pitchFamily="34" charset="0"/>
              </a:rPr>
              <a:t>npj</a:t>
            </a:r>
            <a:r>
              <a:rPr lang="en-US" altLang="zh-CN" sz="1400" dirty="0">
                <a:latin typeface="+mj-lt"/>
                <a:cs typeface="Arial" panose="020B0604020202020204" pitchFamily="34" charset="0"/>
              </a:rPr>
              <a:t> Quant. Mater. 4, 12 (2019); </a:t>
            </a:r>
            <a:r>
              <a:rPr lang="en-US" altLang="zh-CN" sz="1400" dirty="0" err="1">
                <a:latin typeface="+mj-lt"/>
                <a:cs typeface="Arial" panose="020B0604020202020204" pitchFamily="34" charset="0"/>
              </a:rPr>
              <a:t>npj</a:t>
            </a:r>
            <a:r>
              <a:rPr lang="en-US" altLang="zh-CN" sz="1400" dirty="0">
                <a:latin typeface="+mj-lt"/>
                <a:cs typeface="Arial" panose="020B0604020202020204" pitchFamily="34" charset="0"/>
              </a:rPr>
              <a:t> Comp. Mater. 8, 10 (2022).</a:t>
            </a:r>
          </a:p>
        </p:txBody>
      </p:sp>
      <p:graphicFrame>
        <p:nvGraphicFramePr>
          <p:cNvPr id="8" name="表格 7">
            <a:extLst>
              <a:ext uri="{FF2B5EF4-FFF2-40B4-BE49-F238E27FC236}">
                <a16:creationId xmlns:a16="http://schemas.microsoft.com/office/drawing/2014/main" id="{1328CF93-817F-E7A3-B5E6-3816C4AF78D0}"/>
              </a:ext>
            </a:extLst>
          </p:cNvPr>
          <p:cNvGraphicFramePr>
            <a:graphicFrameLocks noGrp="1"/>
          </p:cNvGraphicFramePr>
          <p:nvPr>
            <p:extLst>
              <p:ext uri="{D42A27DB-BD31-4B8C-83A1-F6EECF244321}">
                <p14:modId xmlns:p14="http://schemas.microsoft.com/office/powerpoint/2010/main" val="380504011"/>
              </p:ext>
            </p:extLst>
          </p:nvPr>
        </p:nvGraphicFramePr>
        <p:xfrm>
          <a:off x="248280" y="4219618"/>
          <a:ext cx="6844566" cy="2615502"/>
        </p:xfrm>
        <a:graphic>
          <a:graphicData uri="http://schemas.openxmlformats.org/drawingml/2006/table">
            <a:tbl>
              <a:tblPr firstRow="1" firstCol="1" bandRow="1">
                <a:tableStyleId>{5C22544A-7EE6-4342-B048-85BDC9FD1C3A}</a:tableStyleId>
              </a:tblPr>
              <a:tblGrid>
                <a:gridCol w="2557763">
                  <a:extLst>
                    <a:ext uri="{9D8B030D-6E8A-4147-A177-3AD203B41FA5}">
                      <a16:colId xmlns:a16="http://schemas.microsoft.com/office/drawing/2014/main" val="3518903996"/>
                    </a:ext>
                  </a:extLst>
                </a:gridCol>
                <a:gridCol w="1810578">
                  <a:extLst>
                    <a:ext uri="{9D8B030D-6E8A-4147-A177-3AD203B41FA5}">
                      <a16:colId xmlns:a16="http://schemas.microsoft.com/office/drawing/2014/main" val="1731815948"/>
                    </a:ext>
                  </a:extLst>
                </a:gridCol>
                <a:gridCol w="1219200">
                  <a:extLst>
                    <a:ext uri="{9D8B030D-6E8A-4147-A177-3AD203B41FA5}">
                      <a16:colId xmlns:a16="http://schemas.microsoft.com/office/drawing/2014/main" val="2449967775"/>
                    </a:ext>
                  </a:extLst>
                </a:gridCol>
                <a:gridCol w="1257025">
                  <a:extLst>
                    <a:ext uri="{9D8B030D-6E8A-4147-A177-3AD203B41FA5}">
                      <a16:colId xmlns:a16="http://schemas.microsoft.com/office/drawing/2014/main" val="4021843956"/>
                    </a:ext>
                  </a:extLst>
                </a:gridCol>
              </a:tblGrid>
              <a:tr h="342299">
                <a:tc>
                  <a:txBody>
                    <a:bodyPr/>
                    <a:lstStyle/>
                    <a:p>
                      <a:pPr marL="0" marR="0" algn="ctr">
                        <a:lnSpc>
                          <a:spcPct val="107000"/>
                        </a:lnSpc>
                        <a:spcBef>
                          <a:spcPts val="0"/>
                        </a:spcBef>
                        <a:spcAft>
                          <a:spcPts val="800"/>
                        </a:spcAft>
                      </a:pPr>
                      <a:r>
                        <a:rPr lang="en-US" sz="1800" dirty="0">
                          <a:solidFill>
                            <a:schemeClr val="tx1"/>
                          </a:solidFill>
                          <a:effectLst/>
                        </a:rPr>
                        <a:t>Material</a:t>
                      </a:r>
                      <a:endParaRPr lang="en-US" sz="18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07000"/>
                        </a:lnSpc>
                        <a:spcBef>
                          <a:spcPts val="0"/>
                        </a:spcBef>
                        <a:spcAft>
                          <a:spcPts val="800"/>
                        </a:spcAft>
                      </a:pPr>
                      <a:r>
                        <a:rPr lang="en-US" sz="1800" dirty="0">
                          <a:solidFill>
                            <a:schemeClr val="tx1"/>
                          </a:solidFill>
                          <a:effectLst/>
                        </a:rPr>
                        <a:t>Lattice</a:t>
                      </a:r>
                      <a:endParaRPr lang="en-US" sz="18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07000"/>
                        </a:lnSpc>
                        <a:spcBef>
                          <a:spcPts val="0"/>
                        </a:spcBef>
                        <a:spcAft>
                          <a:spcPts val="800"/>
                        </a:spcAft>
                      </a:pPr>
                      <a:r>
                        <a:rPr lang="el-GR" sz="1800" dirty="0">
                          <a:solidFill>
                            <a:schemeClr val="tx1"/>
                          </a:solidFill>
                          <a:effectLst/>
                        </a:rPr>
                        <a:t>Θ</a:t>
                      </a:r>
                      <a:r>
                        <a:rPr lang="en-US" sz="1800" baseline="-25000" dirty="0" err="1">
                          <a:solidFill>
                            <a:schemeClr val="tx1"/>
                          </a:solidFill>
                          <a:effectLst/>
                        </a:rPr>
                        <a:t>cw</a:t>
                      </a:r>
                      <a:r>
                        <a:rPr lang="en-US" sz="1800" dirty="0">
                          <a:solidFill>
                            <a:schemeClr val="tx1"/>
                          </a:solidFill>
                          <a:effectLst/>
                        </a:rPr>
                        <a:t> (K)</a:t>
                      </a:r>
                      <a:endParaRPr lang="en-US" sz="18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07000"/>
                        </a:lnSpc>
                        <a:spcBef>
                          <a:spcPts val="0"/>
                        </a:spcBef>
                        <a:spcAft>
                          <a:spcPts val="800"/>
                        </a:spcAft>
                      </a:pPr>
                      <a:r>
                        <a:rPr lang="en-US" sz="18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J (K)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31141158"/>
                  </a:ext>
                </a:extLst>
              </a:tr>
              <a:tr h="171450">
                <a:tc>
                  <a:txBody>
                    <a:bodyPr/>
                    <a:lstStyle/>
                    <a:p>
                      <a:pPr marL="0" marR="0" algn="ctr">
                        <a:lnSpc>
                          <a:spcPct val="107000"/>
                        </a:lnSpc>
                        <a:spcBef>
                          <a:spcPts val="0"/>
                        </a:spcBef>
                        <a:spcAft>
                          <a:spcPts val="800"/>
                        </a:spcAft>
                      </a:pPr>
                      <a:r>
                        <a:rPr lang="en-US" sz="1400" dirty="0">
                          <a:solidFill>
                            <a:schemeClr val="tx1"/>
                          </a:solidFill>
                          <a:effectLst/>
                          <a:latin typeface="+mn-lt"/>
                        </a:rPr>
                        <a:t> </a:t>
                      </a:r>
                      <a:r>
                        <a:rPr lang="el-GR" sz="1400" dirty="0">
                          <a:solidFill>
                            <a:schemeClr val="tx1"/>
                          </a:solidFill>
                          <a:effectLst/>
                          <a:latin typeface="+mn-lt"/>
                        </a:rPr>
                        <a:t>κ</a:t>
                      </a:r>
                      <a:r>
                        <a:rPr lang="en-US" sz="1400" dirty="0">
                          <a:solidFill>
                            <a:schemeClr val="tx1"/>
                          </a:solidFill>
                          <a:effectLst/>
                          <a:latin typeface="+mn-lt"/>
                        </a:rPr>
                        <a:t>-(BEDT-TTF)</a:t>
                      </a:r>
                      <a:r>
                        <a:rPr lang="en-US" sz="1400" baseline="-25000" dirty="0">
                          <a:solidFill>
                            <a:schemeClr val="tx1"/>
                          </a:solidFill>
                          <a:effectLst/>
                          <a:latin typeface="+mn-lt"/>
                        </a:rPr>
                        <a:t>2</a:t>
                      </a:r>
                      <a:r>
                        <a:rPr lang="en-US" sz="1400" dirty="0">
                          <a:solidFill>
                            <a:schemeClr val="tx1"/>
                          </a:solidFill>
                          <a:effectLst/>
                          <a:latin typeface="+mn-lt"/>
                        </a:rPr>
                        <a:t>Cu</a:t>
                      </a:r>
                      <a:r>
                        <a:rPr lang="en-US" sz="1400" baseline="-25000" dirty="0">
                          <a:solidFill>
                            <a:schemeClr val="tx1"/>
                          </a:solidFill>
                          <a:effectLst/>
                          <a:latin typeface="+mn-lt"/>
                        </a:rPr>
                        <a:t>2</a:t>
                      </a:r>
                      <a:r>
                        <a:rPr lang="en-US" sz="1400" dirty="0">
                          <a:solidFill>
                            <a:schemeClr val="tx1"/>
                          </a:solidFill>
                          <a:effectLst/>
                          <a:latin typeface="+mn-lt"/>
                        </a:rPr>
                        <a:t>(CN)</a:t>
                      </a:r>
                      <a:r>
                        <a:rPr lang="en-US" sz="1400" baseline="-25000" dirty="0">
                          <a:solidFill>
                            <a:schemeClr val="tx1"/>
                          </a:solidFill>
                          <a:effectLst/>
                          <a:latin typeface="+mn-lt"/>
                        </a:rPr>
                        <a:t>3</a:t>
                      </a:r>
                      <a:endParaRPr lang="en-US"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dirty="0">
                          <a:solidFill>
                            <a:schemeClr val="tx1"/>
                          </a:solidFill>
                          <a:effectLst/>
                          <a:latin typeface="+mn-lt"/>
                        </a:rPr>
                        <a:t> anisotropic triangular</a:t>
                      </a:r>
                      <a:endParaRPr lang="en-US"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dirty="0">
                          <a:solidFill>
                            <a:schemeClr val="tx1"/>
                          </a:solidFill>
                          <a:effectLst/>
                          <a:latin typeface="+mn-lt"/>
                        </a:rPr>
                        <a:t> -375</a:t>
                      </a:r>
                      <a:endParaRPr lang="en-US"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dirty="0">
                          <a:solidFill>
                            <a:schemeClr val="tx1"/>
                          </a:solidFill>
                          <a:effectLst/>
                          <a:latin typeface="+mn-lt"/>
                          <a:ea typeface="DengXian" panose="02010600030101010101" pitchFamily="2" charset="-122"/>
                          <a:cs typeface="Times New Roman" panose="02020603050405020304" pitchFamily="18" charset="0"/>
                        </a:rPr>
                        <a:t>250</a:t>
                      </a: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8110579"/>
                  </a:ext>
                </a:extLst>
              </a:tr>
              <a:tr h="276225">
                <a:tc>
                  <a:txBody>
                    <a:bodyPr/>
                    <a:lstStyle/>
                    <a:p>
                      <a:pPr marL="0" marR="0" algn="ctr">
                        <a:lnSpc>
                          <a:spcPct val="107000"/>
                        </a:lnSpc>
                        <a:spcBef>
                          <a:spcPts val="0"/>
                        </a:spcBef>
                        <a:spcAft>
                          <a:spcPts val="800"/>
                        </a:spcAft>
                      </a:pPr>
                      <a:r>
                        <a:rPr lang="en-US" sz="1400" dirty="0">
                          <a:solidFill>
                            <a:schemeClr val="tx1"/>
                          </a:solidFill>
                          <a:effectLst/>
                          <a:latin typeface="+mn-lt"/>
                        </a:rPr>
                        <a:t>EtMe</a:t>
                      </a:r>
                      <a:r>
                        <a:rPr lang="en-US" sz="1400" baseline="-25000" dirty="0">
                          <a:solidFill>
                            <a:schemeClr val="tx1"/>
                          </a:solidFill>
                          <a:effectLst/>
                          <a:latin typeface="+mn-lt"/>
                        </a:rPr>
                        <a:t>3</a:t>
                      </a:r>
                      <a:r>
                        <a:rPr lang="en-US" sz="1400" dirty="0">
                          <a:solidFill>
                            <a:schemeClr val="tx1"/>
                          </a:solidFill>
                          <a:effectLst/>
                          <a:latin typeface="+mn-lt"/>
                        </a:rPr>
                        <a:t>Sb[</a:t>
                      </a:r>
                      <a:r>
                        <a:rPr lang="en-US" sz="1400" dirty="0" err="1">
                          <a:solidFill>
                            <a:schemeClr val="tx1"/>
                          </a:solidFill>
                          <a:effectLst/>
                          <a:latin typeface="+mn-lt"/>
                        </a:rPr>
                        <a:t>Pd</a:t>
                      </a:r>
                      <a:r>
                        <a:rPr lang="en-US" sz="1400" dirty="0">
                          <a:solidFill>
                            <a:schemeClr val="tx1"/>
                          </a:solidFill>
                          <a:effectLst/>
                          <a:latin typeface="+mn-lt"/>
                        </a:rPr>
                        <a:t>(</a:t>
                      </a:r>
                      <a:r>
                        <a:rPr lang="en-US" sz="1400" dirty="0" err="1">
                          <a:solidFill>
                            <a:schemeClr val="tx1"/>
                          </a:solidFill>
                          <a:effectLst/>
                          <a:latin typeface="+mn-lt"/>
                        </a:rPr>
                        <a:t>dmit</a:t>
                      </a:r>
                      <a:r>
                        <a:rPr lang="en-US" sz="1400" dirty="0">
                          <a:solidFill>
                            <a:schemeClr val="tx1"/>
                          </a:solidFill>
                          <a:effectLst/>
                          <a:latin typeface="+mn-lt"/>
                        </a:rPr>
                        <a:t>)</a:t>
                      </a:r>
                      <a:r>
                        <a:rPr lang="en-US" sz="1400" baseline="-25000" dirty="0">
                          <a:solidFill>
                            <a:schemeClr val="tx1"/>
                          </a:solidFill>
                          <a:effectLst/>
                          <a:latin typeface="+mn-lt"/>
                        </a:rPr>
                        <a:t>2</a:t>
                      </a:r>
                      <a:r>
                        <a:rPr lang="en-US" sz="1400" dirty="0">
                          <a:solidFill>
                            <a:schemeClr val="tx1"/>
                          </a:solidFill>
                          <a:effectLst/>
                          <a:latin typeface="+mn-lt"/>
                        </a:rPr>
                        <a:t>]</a:t>
                      </a:r>
                      <a:r>
                        <a:rPr lang="en-US" sz="1400" baseline="-25000" dirty="0">
                          <a:solidFill>
                            <a:schemeClr val="tx1"/>
                          </a:solidFill>
                          <a:effectLst/>
                          <a:latin typeface="+mn-lt"/>
                        </a:rPr>
                        <a:t>2</a:t>
                      </a:r>
                      <a:r>
                        <a:rPr lang="en-US" sz="1400" dirty="0">
                          <a:solidFill>
                            <a:schemeClr val="tx1"/>
                          </a:solidFill>
                          <a:effectLst/>
                          <a:latin typeface="+mn-lt"/>
                        </a:rPr>
                        <a:t> </a:t>
                      </a:r>
                      <a:endParaRPr lang="en-US"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dirty="0">
                          <a:solidFill>
                            <a:schemeClr val="tx1"/>
                          </a:solidFill>
                          <a:effectLst/>
                          <a:latin typeface="+mn-lt"/>
                        </a:rPr>
                        <a:t> anisotropic triangular</a:t>
                      </a:r>
                      <a:endParaRPr lang="en-US"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dirty="0">
                          <a:solidFill>
                            <a:schemeClr val="tx1"/>
                          </a:solidFill>
                          <a:effectLst/>
                          <a:latin typeface="+mn-lt"/>
                        </a:rPr>
                        <a:t>-375~-325 </a:t>
                      </a:r>
                      <a:endParaRPr lang="en-US"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dirty="0">
                          <a:solidFill>
                            <a:schemeClr val="tx1"/>
                          </a:solidFill>
                          <a:effectLst/>
                          <a:latin typeface="+mn-lt"/>
                          <a:ea typeface="DengXian" panose="02010600030101010101" pitchFamily="2" charset="-122"/>
                          <a:cs typeface="Times New Roman" panose="02020603050405020304" pitchFamily="18" charset="0"/>
                        </a:rPr>
                        <a:t>220-250</a:t>
                      </a: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839364"/>
                  </a:ext>
                </a:extLst>
              </a:tr>
              <a:tr h="228600">
                <a:tc>
                  <a:txBody>
                    <a:bodyPr/>
                    <a:lstStyle/>
                    <a:p>
                      <a:pPr marL="0" marR="0" algn="ctr">
                        <a:lnSpc>
                          <a:spcPct val="107000"/>
                        </a:lnSpc>
                        <a:spcBef>
                          <a:spcPts val="0"/>
                        </a:spcBef>
                        <a:spcAft>
                          <a:spcPts val="800"/>
                        </a:spcAft>
                      </a:pPr>
                      <a:r>
                        <a:rPr lang="en-US" sz="1400" dirty="0">
                          <a:solidFill>
                            <a:schemeClr val="tx1"/>
                          </a:solidFill>
                          <a:effectLst/>
                          <a:latin typeface="+mn-lt"/>
                        </a:rPr>
                        <a:t>YbMgGaO</a:t>
                      </a:r>
                      <a:r>
                        <a:rPr lang="en-US" sz="1400" baseline="-25000" dirty="0">
                          <a:solidFill>
                            <a:schemeClr val="tx1"/>
                          </a:solidFill>
                          <a:effectLst/>
                          <a:latin typeface="+mn-lt"/>
                        </a:rPr>
                        <a:t>4</a:t>
                      </a:r>
                      <a:r>
                        <a:rPr lang="en-US" sz="1400" dirty="0">
                          <a:solidFill>
                            <a:schemeClr val="tx1"/>
                          </a:solidFill>
                          <a:effectLst/>
                          <a:latin typeface="+mn-lt"/>
                        </a:rPr>
                        <a:t> </a:t>
                      </a:r>
                      <a:endParaRPr lang="en-US"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altLang="zh-CN" sz="1400" dirty="0">
                          <a:solidFill>
                            <a:schemeClr val="tx1"/>
                          </a:solidFill>
                          <a:effectLst/>
                          <a:latin typeface="+mn-lt"/>
                        </a:rPr>
                        <a:t>Triangular</a:t>
                      </a:r>
                      <a:r>
                        <a:rPr lang="en-US" sz="1400" dirty="0">
                          <a:solidFill>
                            <a:schemeClr val="tx1"/>
                          </a:solidFill>
                          <a:effectLst/>
                          <a:latin typeface="+mn-lt"/>
                        </a:rPr>
                        <a:t> </a:t>
                      </a:r>
                      <a:endParaRPr lang="en-US"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dirty="0">
                          <a:solidFill>
                            <a:schemeClr val="tx1"/>
                          </a:solidFill>
                          <a:effectLst/>
                          <a:latin typeface="+mn-lt"/>
                        </a:rPr>
                        <a:t> -4</a:t>
                      </a:r>
                      <a:endParaRPr lang="en-US"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dirty="0">
                          <a:solidFill>
                            <a:schemeClr val="tx1"/>
                          </a:solidFill>
                          <a:effectLst/>
                          <a:latin typeface="+mn-lt"/>
                          <a:ea typeface="DengXian" panose="02010600030101010101" pitchFamily="2" charset="-122"/>
                          <a:cs typeface="Times New Roman" panose="02020603050405020304" pitchFamily="18" charset="0"/>
                        </a:rPr>
                        <a:t>1.5</a:t>
                      </a: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1407068"/>
                  </a:ext>
                </a:extLst>
              </a:tr>
              <a:tr h="311785">
                <a:tc>
                  <a:txBody>
                    <a:bodyPr/>
                    <a:lstStyle/>
                    <a:p>
                      <a:pPr marL="0" marR="0" algn="ctr">
                        <a:lnSpc>
                          <a:spcPct val="107000"/>
                        </a:lnSpc>
                        <a:spcBef>
                          <a:spcPts val="0"/>
                        </a:spcBef>
                        <a:spcAft>
                          <a:spcPts val="800"/>
                        </a:spcAft>
                      </a:pPr>
                      <a:r>
                        <a:rPr lang="en-US" sz="1400" dirty="0">
                          <a:solidFill>
                            <a:schemeClr val="tx1"/>
                          </a:solidFill>
                          <a:effectLst/>
                          <a:latin typeface="+mn-lt"/>
                        </a:rPr>
                        <a:t>Na</a:t>
                      </a:r>
                      <a:r>
                        <a:rPr lang="en-US" sz="1400" baseline="-25000" dirty="0">
                          <a:solidFill>
                            <a:schemeClr val="tx1"/>
                          </a:solidFill>
                          <a:effectLst/>
                          <a:latin typeface="+mn-lt"/>
                        </a:rPr>
                        <a:t>4</a:t>
                      </a:r>
                      <a:r>
                        <a:rPr lang="en-US" sz="1400" dirty="0">
                          <a:solidFill>
                            <a:schemeClr val="tx1"/>
                          </a:solidFill>
                          <a:effectLst/>
                          <a:latin typeface="+mn-lt"/>
                        </a:rPr>
                        <a:t>Ir</a:t>
                      </a:r>
                      <a:r>
                        <a:rPr lang="en-US" sz="1400" baseline="-25000" dirty="0">
                          <a:solidFill>
                            <a:schemeClr val="tx1"/>
                          </a:solidFill>
                          <a:effectLst/>
                          <a:latin typeface="+mn-lt"/>
                        </a:rPr>
                        <a:t>3</a:t>
                      </a:r>
                      <a:r>
                        <a:rPr lang="en-US" sz="1400" dirty="0">
                          <a:solidFill>
                            <a:schemeClr val="tx1"/>
                          </a:solidFill>
                          <a:effectLst/>
                          <a:latin typeface="+mn-lt"/>
                        </a:rPr>
                        <a:t>O</a:t>
                      </a:r>
                      <a:r>
                        <a:rPr lang="en-US" sz="1400" baseline="-25000" dirty="0">
                          <a:solidFill>
                            <a:schemeClr val="tx1"/>
                          </a:solidFill>
                          <a:effectLst/>
                          <a:latin typeface="+mn-lt"/>
                        </a:rPr>
                        <a:t>8</a:t>
                      </a:r>
                      <a:r>
                        <a:rPr lang="en-US" sz="1400" dirty="0">
                          <a:solidFill>
                            <a:schemeClr val="tx1"/>
                          </a:solidFill>
                          <a:effectLst/>
                          <a:latin typeface="+mn-lt"/>
                        </a:rPr>
                        <a:t> </a:t>
                      </a:r>
                      <a:endParaRPr lang="en-US"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ctr">
                        <a:lnSpc>
                          <a:spcPct val="107000"/>
                        </a:lnSpc>
                        <a:spcBef>
                          <a:spcPts val="0"/>
                        </a:spcBef>
                        <a:spcAft>
                          <a:spcPts val="800"/>
                        </a:spcAft>
                      </a:pPr>
                      <a:r>
                        <a:rPr lang="en-US" sz="1400">
                          <a:solidFill>
                            <a:schemeClr val="tx1"/>
                          </a:solidFill>
                          <a:effectLst/>
                          <a:latin typeface="+mn-lt"/>
                        </a:rPr>
                        <a:t> Hyperkagome</a:t>
                      </a:r>
                      <a:endParaRPr lang="en-US" sz="140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dirty="0">
                          <a:solidFill>
                            <a:schemeClr val="tx1"/>
                          </a:solidFill>
                          <a:effectLst/>
                          <a:latin typeface="+mn-lt"/>
                        </a:rPr>
                        <a:t> -650</a:t>
                      </a:r>
                      <a:endParaRPr lang="en-US"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dirty="0">
                          <a:solidFill>
                            <a:schemeClr val="tx1"/>
                          </a:solidFill>
                          <a:effectLst/>
                          <a:latin typeface="+mn-lt"/>
                          <a:ea typeface="DengXian" panose="02010600030101010101" pitchFamily="2" charset="-122"/>
                          <a:cs typeface="Times New Roman" panose="02020603050405020304" pitchFamily="18" charset="0"/>
                        </a:rPr>
                        <a:t>430</a:t>
                      </a: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5327108"/>
                  </a:ext>
                </a:extLst>
              </a:tr>
              <a:tr h="221615">
                <a:tc>
                  <a:txBody>
                    <a:bodyPr/>
                    <a:lstStyle/>
                    <a:p>
                      <a:pPr marL="0" marR="0" algn="ctr">
                        <a:lnSpc>
                          <a:spcPct val="107000"/>
                        </a:lnSpc>
                        <a:spcBef>
                          <a:spcPts val="0"/>
                        </a:spcBef>
                        <a:spcAft>
                          <a:spcPts val="800"/>
                        </a:spcAft>
                      </a:pPr>
                      <a:r>
                        <a:rPr lang="en-US" sz="1400" dirty="0">
                          <a:solidFill>
                            <a:schemeClr val="tx1"/>
                          </a:solidFill>
                          <a:effectLst/>
                          <a:latin typeface="+mn-lt"/>
                        </a:rPr>
                        <a:t>PbCuTe</a:t>
                      </a:r>
                      <a:r>
                        <a:rPr lang="en-US" sz="1400" baseline="-25000" dirty="0">
                          <a:solidFill>
                            <a:schemeClr val="tx1"/>
                          </a:solidFill>
                          <a:effectLst/>
                          <a:latin typeface="+mn-lt"/>
                        </a:rPr>
                        <a:t>2</a:t>
                      </a:r>
                      <a:r>
                        <a:rPr lang="en-US" sz="1400" dirty="0">
                          <a:solidFill>
                            <a:schemeClr val="tx1"/>
                          </a:solidFill>
                          <a:effectLst/>
                          <a:latin typeface="+mn-lt"/>
                        </a:rPr>
                        <a:t>O</a:t>
                      </a:r>
                      <a:r>
                        <a:rPr lang="en-US" sz="1400" baseline="-25000" dirty="0">
                          <a:solidFill>
                            <a:schemeClr val="tx1"/>
                          </a:solidFill>
                          <a:effectLst/>
                          <a:latin typeface="+mn-lt"/>
                        </a:rPr>
                        <a:t>6</a:t>
                      </a:r>
                      <a:r>
                        <a:rPr lang="en-US" sz="1400" dirty="0">
                          <a:solidFill>
                            <a:schemeClr val="tx1"/>
                          </a:solidFill>
                          <a:effectLst/>
                          <a:latin typeface="+mn-lt"/>
                        </a:rPr>
                        <a:t> </a:t>
                      </a:r>
                      <a:endParaRPr lang="en-US"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a:txBody>
                    <a:bodyPr/>
                    <a:lstStyle/>
                    <a:p>
                      <a:pPr marL="0" marR="0" algn="ctr">
                        <a:lnSpc>
                          <a:spcPct val="107000"/>
                        </a:lnSpc>
                        <a:spcBef>
                          <a:spcPts val="0"/>
                        </a:spcBef>
                        <a:spcAft>
                          <a:spcPts val="800"/>
                        </a:spcAft>
                      </a:pPr>
                      <a:r>
                        <a:rPr lang="en-US" sz="1400" dirty="0">
                          <a:solidFill>
                            <a:schemeClr val="tx1"/>
                          </a:solidFill>
                          <a:effectLst/>
                          <a:latin typeface="+mn-lt"/>
                        </a:rPr>
                        <a:t> -22</a:t>
                      </a:r>
                      <a:endParaRPr lang="en-US"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dirty="0">
                          <a:solidFill>
                            <a:schemeClr val="tx1"/>
                          </a:solidFill>
                          <a:effectLst/>
                          <a:latin typeface="+mn-lt"/>
                          <a:ea typeface="DengXian" panose="02010600030101010101" pitchFamily="2" charset="-122"/>
                          <a:cs typeface="Times New Roman" panose="02020603050405020304" pitchFamily="18" charset="0"/>
                        </a:rPr>
                        <a:t>15</a:t>
                      </a: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5265294"/>
                  </a:ext>
                </a:extLst>
              </a:tr>
              <a:tr h="228600">
                <a:tc>
                  <a:txBody>
                    <a:bodyPr/>
                    <a:lstStyle/>
                    <a:p>
                      <a:pPr marL="0" marR="0" algn="ctr">
                        <a:lnSpc>
                          <a:spcPct val="107000"/>
                        </a:lnSpc>
                        <a:spcBef>
                          <a:spcPts val="0"/>
                        </a:spcBef>
                        <a:spcAft>
                          <a:spcPts val="800"/>
                        </a:spcAft>
                      </a:pPr>
                      <a:r>
                        <a:rPr lang="en-US" altLang="zh-CN" sz="1400" dirty="0">
                          <a:solidFill>
                            <a:schemeClr val="tx1"/>
                          </a:solidFill>
                          <a:effectLst/>
                          <a:latin typeface="+mn-lt"/>
                        </a:rPr>
                        <a:t>ZnCu</a:t>
                      </a:r>
                      <a:r>
                        <a:rPr lang="en-US" altLang="zh-CN" sz="1400" baseline="-25000" dirty="0">
                          <a:solidFill>
                            <a:schemeClr val="tx1"/>
                          </a:solidFill>
                          <a:effectLst/>
                          <a:latin typeface="+mn-lt"/>
                        </a:rPr>
                        <a:t>3</a:t>
                      </a:r>
                      <a:r>
                        <a:rPr lang="en-US" altLang="zh-CN" sz="1400" dirty="0">
                          <a:solidFill>
                            <a:schemeClr val="tx1"/>
                          </a:solidFill>
                          <a:effectLst/>
                          <a:latin typeface="+mn-lt"/>
                        </a:rPr>
                        <a:t>(OH)</a:t>
                      </a:r>
                      <a:r>
                        <a:rPr lang="en-US" altLang="zh-CN" sz="1400" baseline="-25000" dirty="0">
                          <a:solidFill>
                            <a:schemeClr val="tx1"/>
                          </a:solidFill>
                          <a:effectLst/>
                          <a:latin typeface="+mn-lt"/>
                        </a:rPr>
                        <a:t>6</a:t>
                      </a:r>
                      <a:r>
                        <a:rPr lang="en-US" altLang="zh-CN" sz="1400" dirty="0">
                          <a:solidFill>
                            <a:schemeClr val="tx1"/>
                          </a:solidFill>
                          <a:effectLst/>
                          <a:latin typeface="+mn-lt"/>
                        </a:rPr>
                        <a:t>Cl</a:t>
                      </a:r>
                      <a:r>
                        <a:rPr lang="en-US" altLang="zh-CN" sz="1400" baseline="-25000" dirty="0">
                          <a:solidFill>
                            <a:schemeClr val="tx1"/>
                          </a:solidFill>
                          <a:effectLst/>
                          <a:latin typeface="+mn-lt"/>
                        </a:rPr>
                        <a:t>2</a:t>
                      </a:r>
                      <a:r>
                        <a:rPr lang="en-US" altLang="zh-CN" sz="1400" dirty="0">
                          <a:solidFill>
                            <a:schemeClr val="tx1"/>
                          </a:solidFill>
                          <a:effectLst/>
                          <a:latin typeface="+mn-lt"/>
                        </a:rPr>
                        <a:t> (</a:t>
                      </a:r>
                      <a:r>
                        <a:rPr lang="en-US" altLang="zh-CN" sz="1400" dirty="0" err="1">
                          <a:solidFill>
                            <a:schemeClr val="tx1"/>
                          </a:solidFill>
                          <a:effectLst/>
                          <a:latin typeface="+mn-lt"/>
                        </a:rPr>
                        <a:t>herbertsmithite</a:t>
                      </a:r>
                      <a:r>
                        <a:rPr lang="en-US" altLang="zh-CN" sz="1400" dirty="0">
                          <a:solidFill>
                            <a:schemeClr val="tx1"/>
                          </a:solidFill>
                          <a:effectLst/>
                          <a:latin typeface="+mn-lt"/>
                        </a:rPr>
                        <a:t>)</a:t>
                      </a:r>
                      <a:endParaRPr lang="en-US"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a:solidFill>
                            <a:schemeClr val="tx1"/>
                          </a:solidFill>
                          <a:effectLst/>
                          <a:latin typeface="+mn-lt"/>
                        </a:rPr>
                        <a:t> Kagome</a:t>
                      </a:r>
                      <a:endParaRPr lang="en-US" sz="140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pPr>
                      <a:r>
                        <a:rPr lang="en-US" sz="1400" dirty="0">
                          <a:solidFill>
                            <a:schemeClr val="tx1"/>
                          </a:solidFill>
                          <a:effectLst/>
                          <a:latin typeface="+mn-lt"/>
                        </a:rPr>
                        <a:t>-314</a:t>
                      </a: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pPr>
                      <a:r>
                        <a:rPr lang="en-US" sz="1400" dirty="0">
                          <a:solidFill>
                            <a:schemeClr val="tx1"/>
                          </a:solidFill>
                          <a:effectLst/>
                          <a:latin typeface="+mn-lt"/>
                        </a:rPr>
                        <a:t>170</a:t>
                      </a: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7334500"/>
                  </a:ext>
                </a:extLst>
              </a:tr>
              <a:tr h="228600">
                <a:tc>
                  <a:txBody>
                    <a:bodyPr/>
                    <a:lstStyle/>
                    <a:p>
                      <a:pPr marL="0" marR="0" algn="ctr">
                        <a:lnSpc>
                          <a:spcPct val="107000"/>
                        </a:lnSpc>
                        <a:spcBef>
                          <a:spcPts val="0"/>
                        </a:spcBef>
                        <a:spcAft>
                          <a:spcPts val="800"/>
                        </a:spcAft>
                      </a:pPr>
                      <a:r>
                        <a:rPr lang="en-US" altLang="zh-CN" sz="1400" dirty="0">
                          <a:solidFill>
                            <a:schemeClr val="tx1"/>
                          </a:solidFill>
                          <a:effectLst/>
                          <a:latin typeface="+mn-lt"/>
                        </a:rPr>
                        <a:t>Cu</a:t>
                      </a:r>
                      <a:r>
                        <a:rPr lang="en-US" altLang="zh-CN" sz="1400" baseline="-25000" dirty="0">
                          <a:solidFill>
                            <a:schemeClr val="tx1"/>
                          </a:solidFill>
                          <a:effectLst/>
                          <a:latin typeface="+mn-lt"/>
                        </a:rPr>
                        <a:t>2</a:t>
                      </a:r>
                      <a:r>
                        <a:rPr lang="en-US" altLang="zh-CN" sz="1400" dirty="0">
                          <a:solidFill>
                            <a:schemeClr val="tx1"/>
                          </a:solidFill>
                          <a:effectLst/>
                          <a:latin typeface="+mn-lt"/>
                        </a:rPr>
                        <a:t>Zn(OH)</a:t>
                      </a:r>
                      <a:r>
                        <a:rPr lang="en-US" altLang="zh-CN" sz="1400" baseline="-25000" dirty="0">
                          <a:solidFill>
                            <a:schemeClr val="tx1"/>
                          </a:solidFill>
                          <a:effectLst/>
                          <a:latin typeface="+mn-lt"/>
                        </a:rPr>
                        <a:t>6</a:t>
                      </a:r>
                      <a:r>
                        <a:rPr lang="en-US" altLang="zh-CN" sz="1400" dirty="0">
                          <a:solidFill>
                            <a:schemeClr val="tx1"/>
                          </a:solidFill>
                          <a:effectLst/>
                          <a:latin typeface="+mn-lt"/>
                        </a:rPr>
                        <a:t>FBr (</a:t>
                      </a:r>
                      <a:r>
                        <a:rPr lang="en-US" altLang="zh-CN" sz="1400" dirty="0" err="1">
                          <a:solidFill>
                            <a:schemeClr val="tx1"/>
                          </a:solidFill>
                          <a:effectLst/>
                          <a:latin typeface="+mn-lt"/>
                        </a:rPr>
                        <a:t>barlowite</a:t>
                      </a:r>
                      <a:r>
                        <a:rPr lang="en-US" altLang="zh-CN" sz="1400" dirty="0">
                          <a:solidFill>
                            <a:schemeClr val="tx1"/>
                          </a:solidFill>
                          <a:effectLst/>
                          <a:latin typeface="+mn-lt"/>
                        </a:rPr>
                        <a:t>) </a:t>
                      </a:r>
                      <a:endParaRPr lang="en-US" altLang="zh-CN"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a:solidFill>
                            <a:schemeClr val="tx1"/>
                          </a:solidFill>
                          <a:effectLst/>
                          <a:latin typeface="+mn-lt"/>
                        </a:rPr>
                        <a:t> Kagome</a:t>
                      </a:r>
                      <a:endParaRPr lang="en-US" sz="140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dirty="0">
                          <a:solidFill>
                            <a:schemeClr val="tx1"/>
                          </a:solidFill>
                          <a:effectLst/>
                          <a:latin typeface="+mn-lt"/>
                        </a:rPr>
                        <a:t> -200</a:t>
                      </a:r>
                      <a:endParaRPr lang="en-US"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dirty="0">
                          <a:solidFill>
                            <a:schemeClr val="tx1"/>
                          </a:solidFill>
                          <a:effectLst/>
                          <a:latin typeface="+mn-lt"/>
                          <a:ea typeface="DengXian" panose="02010600030101010101" pitchFamily="2" charset="-122"/>
                          <a:cs typeface="Times New Roman" panose="02020603050405020304" pitchFamily="18" charset="0"/>
                        </a:rPr>
                        <a:t>170</a:t>
                      </a: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052518"/>
                  </a:ext>
                </a:extLst>
              </a:tr>
              <a:tr h="228600">
                <a:tc>
                  <a:txBody>
                    <a:bodyPr/>
                    <a:lstStyle/>
                    <a:p>
                      <a:pPr marL="0" marR="0" algn="ctr">
                        <a:lnSpc>
                          <a:spcPct val="107000"/>
                        </a:lnSpc>
                        <a:spcBef>
                          <a:spcPts val="0"/>
                        </a:spcBef>
                        <a:spcAft>
                          <a:spcPts val="800"/>
                        </a:spcAft>
                      </a:pPr>
                      <a:r>
                        <a:rPr lang="en-US" sz="1400" dirty="0">
                          <a:solidFill>
                            <a:schemeClr val="tx1"/>
                          </a:solidFill>
                          <a:effectLst/>
                          <a:latin typeface="+mn-lt"/>
                        </a:rPr>
                        <a:t> Rb</a:t>
                      </a:r>
                      <a:r>
                        <a:rPr lang="en-US" sz="1400" baseline="-25000" dirty="0">
                          <a:solidFill>
                            <a:schemeClr val="tx1"/>
                          </a:solidFill>
                          <a:effectLst/>
                          <a:latin typeface="+mn-lt"/>
                        </a:rPr>
                        <a:t>2</a:t>
                      </a:r>
                      <a:r>
                        <a:rPr lang="en-US" sz="1400" dirty="0">
                          <a:solidFill>
                            <a:schemeClr val="tx1"/>
                          </a:solidFill>
                          <a:effectLst/>
                          <a:latin typeface="+mn-lt"/>
                        </a:rPr>
                        <a:t>Cu</a:t>
                      </a:r>
                      <a:r>
                        <a:rPr lang="en-US" sz="1400" baseline="-25000" dirty="0">
                          <a:solidFill>
                            <a:schemeClr val="tx1"/>
                          </a:solidFill>
                          <a:effectLst/>
                          <a:latin typeface="+mn-lt"/>
                        </a:rPr>
                        <a:t>3</a:t>
                      </a:r>
                      <a:r>
                        <a:rPr lang="en-US" sz="1400" dirty="0">
                          <a:solidFill>
                            <a:schemeClr val="tx1"/>
                          </a:solidFill>
                          <a:effectLst/>
                          <a:latin typeface="+mn-lt"/>
                        </a:rPr>
                        <a:t>SnF</a:t>
                      </a:r>
                      <a:r>
                        <a:rPr lang="en-US" sz="1400" baseline="-25000" dirty="0">
                          <a:solidFill>
                            <a:schemeClr val="tx1"/>
                          </a:solidFill>
                          <a:effectLst/>
                          <a:latin typeface="+mn-lt"/>
                        </a:rPr>
                        <a:t>12</a:t>
                      </a:r>
                      <a:endParaRPr lang="en-US"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dirty="0">
                          <a:solidFill>
                            <a:schemeClr val="tx1"/>
                          </a:solidFill>
                          <a:effectLst/>
                          <a:latin typeface="+mn-lt"/>
                        </a:rPr>
                        <a:t> Kagome</a:t>
                      </a:r>
                      <a:endParaRPr lang="en-US"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dirty="0">
                          <a:solidFill>
                            <a:schemeClr val="tx1"/>
                          </a:solidFill>
                          <a:effectLst/>
                          <a:latin typeface="+mn-lt"/>
                        </a:rPr>
                        <a:t> -100</a:t>
                      </a:r>
                      <a:endParaRPr lang="en-US"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dirty="0">
                          <a:solidFill>
                            <a:schemeClr val="tx1"/>
                          </a:solidFill>
                          <a:effectLst/>
                          <a:latin typeface="+mn-lt"/>
                          <a:ea typeface="DengXian" panose="02010600030101010101" pitchFamily="2" charset="-122"/>
                          <a:cs typeface="Times New Roman" panose="02020603050405020304" pitchFamily="18" charset="0"/>
                        </a:rPr>
                        <a:t>154.4</a:t>
                      </a: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9537379"/>
                  </a:ext>
                </a:extLst>
              </a:tr>
              <a:tr h="285750">
                <a:tc>
                  <a:txBody>
                    <a:bodyPr/>
                    <a:lstStyle/>
                    <a:p>
                      <a:pPr marL="0" marR="0" algn="ctr">
                        <a:lnSpc>
                          <a:spcPct val="107000"/>
                        </a:lnSpc>
                        <a:spcBef>
                          <a:spcPts val="0"/>
                        </a:spcBef>
                        <a:spcAft>
                          <a:spcPts val="800"/>
                        </a:spcAft>
                      </a:pPr>
                      <a:r>
                        <a:rPr lang="en-US" sz="1400" dirty="0">
                          <a:solidFill>
                            <a:schemeClr val="tx1"/>
                          </a:solidFill>
                          <a:effectLst/>
                          <a:latin typeface="+mn-lt"/>
                        </a:rPr>
                        <a:t> Ca</a:t>
                      </a:r>
                      <a:r>
                        <a:rPr lang="en-US" sz="1400" baseline="-25000" dirty="0">
                          <a:solidFill>
                            <a:schemeClr val="tx1"/>
                          </a:solidFill>
                          <a:effectLst/>
                          <a:latin typeface="+mn-lt"/>
                        </a:rPr>
                        <a:t>3</a:t>
                      </a:r>
                      <a:r>
                        <a:rPr lang="en-US" sz="1400" dirty="0">
                          <a:solidFill>
                            <a:schemeClr val="tx1"/>
                          </a:solidFill>
                          <a:effectLst/>
                          <a:latin typeface="+mn-lt"/>
                        </a:rPr>
                        <a:t>Cr</a:t>
                      </a:r>
                      <a:r>
                        <a:rPr lang="en-US" sz="1400" baseline="-25000" dirty="0">
                          <a:solidFill>
                            <a:schemeClr val="tx1"/>
                          </a:solidFill>
                          <a:effectLst/>
                          <a:latin typeface="+mn-lt"/>
                        </a:rPr>
                        <a:t>7</a:t>
                      </a:r>
                      <a:r>
                        <a:rPr lang="en-US" sz="1400" baseline="0" dirty="0">
                          <a:solidFill>
                            <a:schemeClr val="tx1"/>
                          </a:solidFill>
                          <a:effectLst/>
                          <a:latin typeface="+mn-lt"/>
                        </a:rPr>
                        <a:t>O</a:t>
                      </a:r>
                      <a:r>
                        <a:rPr lang="en-US" sz="1400" baseline="-25000" dirty="0">
                          <a:solidFill>
                            <a:schemeClr val="tx1"/>
                          </a:solidFill>
                          <a:effectLst/>
                          <a:latin typeface="+mn-lt"/>
                        </a:rPr>
                        <a:t>28</a:t>
                      </a:r>
                      <a:endParaRPr lang="en-US" sz="1400" baseline="-250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altLang="zh-CN" sz="1400" dirty="0">
                          <a:solidFill>
                            <a:schemeClr val="tx1"/>
                          </a:solidFill>
                          <a:effectLst/>
                          <a:latin typeface="+mn-lt"/>
                        </a:rPr>
                        <a:t>Distorted Kagome</a:t>
                      </a:r>
                      <a:endParaRPr lang="en-US"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endParaRPr lang="en-US" sz="14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400" dirty="0">
                          <a:solidFill>
                            <a:schemeClr val="tx1"/>
                          </a:solidFill>
                          <a:effectLst/>
                          <a:latin typeface="+mn-lt"/>
                          <a:ea typeface="DengXian" panose="02010600030101010101" pitchFamily="2" charset="-122"/>
                          <a:cs typeface="Times New Roman" panose="02020603050405020304" pitchFamily="18" charset="0"/>
                        </a:rPr>
                        <a:t>-9</a:t>
                      </a: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425832"/>
                  </a:ext>
                </a:extLst>
              </a:tr>
            </a:tbl>
          </a:graphicData>
        </a:graphic>
      </p:graphicFrame>
    </p:spTree>
    <p:extLst>
      <p:ext uri="{BB962C8B-B14F-4D97-AF65-F5344CB8AC3E}">
        <p14:creationId xmlns:p14="http://schemas.microsoft.com/office/powerpoint/2010/main" val="1059952478"/>
      </p:ext>
    </p:extLst>
  </p:cSld>
  <p:clrMapOvr>
    <a:masterClrMapping/>
  </p:clrMapOvr>
  <mc:AlternateContent xmlns:mc="http://schemas.openxmlformats.org/markup-compatibility/2006" xmlns:p14="http://schemas.microsoft.com/office/powerpoint/2010/main">
    <mc:Choice Requires="p14">
      <p:transition spd="slow" p14:dur="2000" advTm="2779"/>
    </mc:Choice>
    <mc:Fallback xmlns="">
      <p:transition spd="slow" advTm="27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5C9DB11-714B-3D52-9888-715AB68A260D}"/>
              </a:ext>
            </a:extLst>
          </p:cNvPr>
          <p:cNvSpPr txBox="1"/>
          <p:nvPr/>
        </p:nvSpPr>
        <p:spPr>
          <a:xfrm>
            <a:off x="15104" y="28444"/>
            <a:ext cx="9128896" cy="584775"/>
          </a:xfrm>
          <a:prstGeom prst="rect">
            <a:avLst/>
          </a:prstGeom>
          <a:noFill/>
        </p:spPr>
        <p:txBody>
          <a:bodyPr wrap="square" rtlCol="0">
            <a:spAutoFit/>
          </a:bodyPr>
          <a:lstStyle/>
          <a:p>
            <a:pPr indent="-342900" algn="ctr"/>
            <a:r>
              <a:rPr lang="en-US" altLang="zh-CN" sz="3200" b="1" dirty="0">
                <a:solidFill>
                  <a:srgbClr val="008000"/>
                </a:solidFill>
                <a:latin typeface="+mn-lt"/>
                <a:ea typeface="+mn-ea"/>
                <a:cs typeface="+mn-cs"/>
              </a:rPr>
              <a:t>YbMgGaO</a:t>
            </a:r>
            <a:r>
              <a:rPr lang="en-US" altLang="zh-CN" sz="3200" b="1" baseline="-25000" dirty="0">
                <a:solidFill>
                  <a:srgbClr val="008000"/>
                </a:solidFill>
                <a:latin typeface="+mn-lt"/>
                <a:ea typeface="+mn-ea"/>
                <a:cs typeface="+mn-cs"/>
              </a:rPr>
              <a:t>4</a:t>
            </a:r>
          </a:p>
        </p:txBody>
      </p:sp>
      <p:pic>
        <p:nvPicPr>
          <p:cNvPr id="7" name="图片 6">
            <a:extLst>
              <a:ext uri="{FF2B5EF4-FFF2-40B4-BE49-F238E27FC236}">
                <a16:creationId xmlns:a16="http://schemas.microsoft.com/office/drawing/2014/main" id="{F4DB0B58-CC8D-F267-1A9A-2D7D6F72A72A}"/>
              </a:ext>
            </a:extLst>
          </p:cNvPr>
          <p:cNvPicPr>
            <a:picLocks noChangeAspect="1"/>
          </p:cNvPicPr>
          <p:nvPr/>
        </p:nvPicPr>
        <p:blipFill rotWithShape="1">
          <a:blip r:embed="rId3"/>
          <a:srcRect r="34634"/>
          <a:stretch/>
        </p:blipFill>
        <p:spPr>
          <a:xfrm>
            <a:off x="-24321" y="3340753"/>
            <a:ext cx="3851396" cy="2677656"/>
          </a:xfrm>
          <a:prstGeom prst="rect">
            <a:avLst/>
          </a:prstGeom>
        </p:spPr>
      </p:pic>
      <p:pic>
        <p:nvPicPr>
          <p:cNvPr id="9" name="图片 8">
            <a:extLst>
              <a:ext uri="{FF2B5EF4-FFF2-40B4-BE49-F238E27FC236}">
                <a16:creationId xmlns:a16="http://schemas.microsoft.com/office/drawing/2014/main" id="{CE52AAD9-6175-8F74-F7C3-9A17772ED2AF}"/>
              </a:ext>
            </a:extLst>
          </p:cNvPr>
          <p:cNvPicPr>
            <a:picLocks noChangeAspect="1"/>
          </p:cNvPicPr>
          <p:nvPr/>
        </p:nvPicPr>
        <p:blipFill>
          <a:blip r:embed="rId4"/>
          <a:stretch>
            <a:fillRect/>
          </a:stretch>
        </p:blipFill>
        <p:spPr>
          <a:xfrm>
            <a:off x="-76200" y="1018449"/>
            <a:ext cx="4180999" cy="1961077"/>
          </a:xfrm>
          <a:prstGeom prst="rect">
            <a:avLst/>
          </a:prstGeom>
        </p:spPr>
      </p:pic>
      <p:sp>
        <p:nvSpPr>
          <p:cNvPr id="10" name="文本框 9">
            <a:extLst>
              <a:ext uri="{FF2B5EF4-FFF2-40B4-BE49-F238E27FC236}">
                <a16:creationId xmlns:a16="http://schemas.microsoft.com/office/drawing/2014/main" id="{A4AB20F4-C07E-8C02-C812-4A57326A36B3}"/>
              </a:ext>
            </a:extLst>
          </p:cNvPr>
          <p:cNvSpPr txBox="1"/>
          <p:nvPr/>
        </p:nvSpPr>
        <p:spPr>
          <a:xfrm>
            <a:off x="762000" y="6230983"/>
            <a:ext cx="4829161" cy="523220"/>
          </a:xfrm>
          <a:prstGeom prst="rect">
            <a:avLst/>
          </a:prstGeom>
          <a:noFill/>
        </p:spPr>
        <p:txBody>
          <a:bodyPr wrap="square">
            <a:spAutoFit/>
          </a:bodyPr>
          <a:lstStyle/>
          <a:p>
            <a:r>
              <a:rPr lang="en-US" altLang="zh-CN" sz="1400" dirty="0">
                <a:latin typeface="+mj-lt"/>
                <a:cs typeface="Arial" panose="020B0604020202020204" pitchFamily="34" charset="0"/>
              </a:rPr>
              <a:t>Nature 540, 559 (2016); PRL 117, 267202 (2016); Adv. Quant. Technol., 1900089 (2019); </a:t>
            </a:r>
            <a:r>
              <a:rPr lang="en-US" altLang="zh-CN" sz="1400" dirty="0" err="1">
                <a:latin typeface="+mj-lt"/>
                <a:cs typeface="Arial" panose="020B0604020202020204" pitchFamily="34" charset="0"/>
              </a:rPr>
              <a:t>npj</a:t>
            </a:r>
            <a:r>
              <a:rPr lang="en-US" altLang="zh-CN" sz="1400" dirty="0">
                <a:latin typeface="+mj-lt"/>
                <a:cs typeface="Arial" panose="020B0604020202020204" pitchFamily="34" charset="0"/>
              </a:rPr>
              <a:t> Quant. Mater. 4, 12 (2019).</a:t>
            </a:r>
          </a:p>
        </p:txBody>
      </p:sp>
      <p:sp>
        <p:nvSpPr>
          <p:cNvPr id="12" name="文本框 11">
            <a:extLst>
              <a:ext uri="{FF2B5EF4-FFF2-40B4-BE49-F238E27FC236}">
                <a16:creationId xmlns:a16="http://schemas.microsoft.com/office/drawing/2014/main" id="{07EC9EC2-B832-7A13-941B-F9108C637496}"/>
              </a:ext>
            </a:extLst>
          </p:cNvPr>
          <p:cNvSpPr txBox="1"/>
          <p:nvPr/>
        </p:nvSpPr>
        <p:spPr>
          <a:xfrm>
            <a:off x="6174445" y="1018449"/>
            <a:ext cx="2893355" cy="5262979"/>
          </a:xfrm>
          <a:prstGeom prst="rect">
            <a:avLst/>
          </a:prstGeom>
          <a:noFill/>
          <a:ln w="25400">
            <a:solidFill>
              <a:srgbClr val="0000FF"/>
            </a:solidFill>
          </a:ln>
        </p:spPr>
        <p:txBody>
          <a:bodyPr wrap="square">
            <a:spAutoFit/>
          </a:bodyPr>
          <a:lstStyle/>
          <a:p>
            <a:r>
              <a:rPr lang="en-US" altLang="zh-CN" sz="1600" dirty="0">
                <a:latin typeface="Times New Roman" panose="02020603050405020304" pitchFamily="18" charset="0"/>
                <a:cs typeface="Times New Roman" panose="02020603050405020304" pitchFamily="18" charset="0"/>
              </a:rPr>
              <a:t>(a) QSL’ evidences:</a:t>
            </a:r>
          </a:p>
          <a:p>
            <a:endParaRPr lang="en-US" altLang="zh-CN" sz="1600" dirty="0">
              <a:latin typeface="Times New Roman" panose="02020603050405020304" pitchFamily="18" charset="0"/>
              <a:cs typeface="Times New Roman" panose="02020603050405020304" pitchFamily="18" charset="0"/>
            </a:endParaRPr>
          </a:p>
          <a:p>
            <a:pPr marL="342900" indent="-342900">
              <a:buAutoNum type="arabicParenR"/>
            </a:pPr>
            <a:r>
              <a:rPr lang="en-US" altLang="zh-CN" sz="1600" dirty="0">
                <a:latin typeface="Times New Roman" panose="02020603050405020304" pitchFamily="18" charset="0"/>
                <a:cs typeface="Times New Roman" panose="02020603050405020304" pitchFamily="18" charset="0"/>
              </a:rPr>
              <a:t>C</a:t>
            </a:r>
            <a:r>
              <a:rPr lang="en-US" altLang="zh-CN" sz="1600" baseline="-25000"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 ≈ T</a:t>
            </a:r>
            <a:r>
              <a:rPr lang="en-US" altLang="zh-CN" sz="1600" baseline="30000" dirty="0">
                <a:latin typeface="Times New Roman" panose="02020603050405020304" pitchFamily="18" charset="0"/>
                <a:cs typeface="Times New Roman" panose="02020603050405020304" pitchFamily="18" charset="0"/>
              </a:rPr>
              <a:t>0.7</a:t>
            </a:r>
            <a:r>
              <a:rPr lang="en-US" altLang="zh-CN" sz="1600" dirty="0">
                <a:latin typeface="Times New Roman" panose="02020603050405020304" pitchFamily="18" charset="0"/>
                <a:cs typeface="Times New Roman" panose="02020603050405020304" pitchFamily="18" charset="0"/>
              </a:rPr>
              <a:t> below ≈2K, gapless low-energy spin excitations;</a:t>
            </a:r>
          </a:p>
          <a:p>
            <a:pPr marL="342900" indent="-342900">
              <a:buAutoNum type="arabicParenR"/>
            </a:pPr>
            <a:r>
              <a:rPr lang="zh-CN" altLang="en-US" sz="1600" dirty="0">
                <a:latin typeface="Times New Roman" panose="02020603050405020304" pitchFamily="18" charset="0"/>
                <a:cs typeface="Times New Roman" panose="02020603050405020304" pitchFamily="18" charset="0"/>
              </a:rPr>
              <a:t>𝜇</a:t>
            </a:r>
            <a:r>
              <a:rPr lang="en-US" altLang="zh-CN" sz="1600" dirty="0">
                <a:latin typeface="Times New Roman" panose="02020603050405020304" pitchFamily="18" charset="0"/>
                <a:cs typeface="Times New Roman" panose="02020603050405020304" pitchFamily="18" charset="0"/>
              </a:rPr>
              <a:t>SR spectra: no spin freezing down to 48 </a:t>
            </a:r>
            <a:r>
              <a:rPr lang="en-US" altLang="zh-CN" sz="1600" dirty="0" err="1">
                <a:latin typeface="Times New Roman" panose="02020603050405020304" pitchFamily="18" charset="0"/>
                <a:cs typeface="Times New Roman" panose="02020603050405020304" pitchFamily="18" charset="0"/>
              </a:rPr>
              <a:t>mK</a:t>
            </a:r>
            <a:r>
              <a:rPr lang="en-US" altLang="zh-CN" sz="1600" dirty="0">
                <a:latin typeface="Times New Roman" panose="02020603050405020304" pitchFamily="18" charset="0"/>
                <a:cs typeface="Times New Roman" panose="02020603050405020304" pitchFamily="18" charset="0"/>
              </a:rPr>
              <a:t> with robust dynamics and strong (zero-point) quantum fluctuations;</a:t>
            </a:r>
          </a:p>
          <a:p>
            <a:pPr marL="342900" indent="-342900">
              <a:buAutoNum type="arabicParenR"/>
            </a:pPr>
            <a:r>
              <a:rPr lang="en-US" altLang="zh-CN" sz="1600" dirty="0">
                <a:latin typeface="Times New Roman" panose="02020603050405020304" pitchFamily="18" charset="0"/>
                <a:cs typeface="Times New Roman" panose="02020603050405020304" pitchFamily="18" charset="0"/>
              </a:rPr>
              <a:t>Continuous spin excitations.</a:t>
            </a:r>
          </a:p>
          <a:p>
            <a:pPr marL="342900" indent="-342900">
              <a:buAutoNum type="arabicParenR"/>
            </a:pPr>
            <a:endParaRPr lang="en-US" altLang="zh-CN" sz="1600" dirty="0">
              <a:latin typeface="Times New Roman" panose="02020603050405020304" pitchFamily="18" charset="0"/>
              <a:cs typeface="Times New Roman" panose="02020603050405020304" pitchFamily="18" charset="0"/>
            </a:endParaRPr>
          </a:p>
          <a:p>
            <a:r>
              <a:rPr lang="en-US" altLang="zh-CN" sz="1600" dirty="0">
                <a:latin typeface="Times New Roman" panose="02020603050405020304" pitchFamily="18" charset="0"/>
                <a:cs typeface="Times New Roman" panose="02020603050405020304" pitchFamily="18" charset="0"/>
              </a:rPr>
              <a:t>(b) Evidences against QSL:</a:t>
            </a:r>
          </a:p>
          <a:p>
            <a:endParaRPr lang="en-US" altLang="zh-CN" sz="1600" dirty="0">
              <a:latin typeface="Times New Roman" panose="02020603050405020304" pitchFamily="18" charset="0"/>
              <a:cs typeface="Times New Roman" panose="02020603050405020304" pitchFamily="18" charset="0"/>
            </a:endParaRPr>
          </a:p>
          <a:p>
            <a:pPr marL="342900" indent="-342900">
              <a:buAutoNum type="arabicParenR"/>
            </a:pPr>
            <a:r>
              <a:rPr lang="en-US" altLang="zh-CN" sz="1600" dirty="0">
                <a:latin typeface="Times New Roman" panose="02020603050405020304" pitchFamily="18" charset="0"/>
                <a:cs typeface="Times New Roman" panose="02020603050405020304" pitchFamily="18" charset="0"/>
              </a:rPr>
              <a:t>AC susceptibility shows strong frequency-dependent peaks around 0.1K, </a:t>
            </a:r>
            <a:r>
              <a:rPr lang="en-US" altLang="zh-CN" sz="1600" b="1" dirty="0">
                <a:latin typeface="Times New Roman" panose="02020603050405020304" pitchFamily="18" charset="0"/>
                <a:cs typeface="Times New Roman" panose="02020603050405020304" pitchFamily="18" charset="0"/>
              </a:rPr>
              <a:t>spin glass ?</a:t>
            </a:r>
          </a:p>
          <a:p>
            <a:pPr marL="342900" indent="-342900">
              <a:buAutoNum type="arabicParenR"/>
            </a:pPr>
            <a:r>
              <a:rPr lang="en-US" altLang="zh-CN" sz="1600" dirty="0">
                <a:latin typeface="Times New Roman" panose="02020603050405020304" pitchFamily="18" charset="0"/>
                <a:cs typeface="Times New Roman" panose="02020603050405020304" pitchFamily="18" charset="0"/>
              </a:rPr>
              <a:t>Thermal conductivity indicates no contribution from magnetic excitations.</a:t>
            </a:r>
          </a:p>
        </p:txBody>
      </p:sp>
      <p:grpSp>
        <p:nvGrpSpPr>
          <p:cNvPr id="14" name="组合 13">
            <a:extLst>
              <a:ext uri="{FF2B5EF4-FFF2-40B4-BE49-F238E27FC236}">
                <a16:creationId xmlns:a16="http://schemas.microsoft.com/office/drawing/2014/main" id="{EBF90B8F-DC18-8914-CB67-C3DAC58D4764}"/>
              </a:ext>
            </a:extLst>
          </p:cNvPr>
          <p:cNvGrpSpPr/>
          <p:nvPr/>
        </p:nvGrpSpPr>
        <p:grpSpPr>
          <a:xfrm>
            <a:off x="3990831" y="2397394"/>
            <a:ext cx="2050338" cy="3468983"/>
            <a:chOff x="5457382" y="1302647"/>
            <a:chExt cx="2214020" cy="3745917"/>
          </a:xfrm>
        </p:grpSpPr>
        <p:pic>
          <p:nvPicPr>
            <p:cNvPr id="15" name="图片 14">
              <a:extLst>
                <a:ext uri="{FF2B5EF4-FFF2-40B4-BE49-F238E27FC236}">
                  <a16:creationId xmlns:a16="http://schemas.microsoft.com/office/drawing/2014/main" id="{F33196A9-5FEF-881B-6A3F-BD6C26BF253F}"/>
                </a:ext>
              </a:extLst>
            </p:cNvPr>
            <p:cNvPicPr>
              <a:picLocks noChangeAspect="1"/>
            </p:cNvPicPr>
            <p:nvPr/>
          </p:nvPicPr>
          <p:blipFill>
            <a:blip r:embed="rId5"/>
            <a:stretch>
              <a:fillRect/>
            </a:stretch>
          </p:blipFill>
          <p:spPr>
            <a:xfrm>
              <a:off x="5523707" y="3157770"/>
              <a:ext cx="2147695" cy="1890794"/>
            </a:xfrm>
            <a:prstGeom prst="rect">
              <a:avLst/>
            </a:prstGeom>
          </p:spPr>
        </p:pic>
        <p:pic>
          <p:nvPicPr>
            <p:cNvPr id="16" name="图片 15">
              <a:extLst>
                <a:ext uri="{FF2B5EF4-FFF2-40B4-BE49-F238E27FC236}">
                  <a16:creationId xmlns:a16="http://schemas.microsoft.com/office/drawing/2014/main" id="{881BEDBF-4935-D21C-2D75-E4AEDADD3D58}"/>
                </a:ext>
              </a:extLst>
            </p:cNvPr>
            <p:cNvPicPr>
              <a:picLocks noChangeAspect="1"/>
            </p:cNvPicPr>
            <p:nvPr/>
          </p:nvPicPr>
          <p:blipFill>
            <a:blip r:embed="rId6"/>
            <a:stretch>
              <a:fillRect/>
            </a:stretch>
          </p:blipFill>
          <p:spPr>
            <a:xfrm>
              <a:off x="5605020" y="1302647"/>
              <a:ext cx="2058578" cy="1722782"/>
            </a:xfrm>
            <a:prstGeom prst="rect">
              <a:avLst/>
            </a:prstGeom>
          </p:spPr>
        </p:pic>
        <p:sp>
          <p:nvSpPr>
            <p:cNvPr id="18" name="矩形 17">
              <a:extLst>
                <a:ext uri="{FF2B5EF4-FFF2-40B4-BE49-F238E27FC236}">
                  <a16:creationId xmlns:a16="http://schemas.microsoft.com/office/drawing/2014/main" id="{16C80B4A-CB2D-2B38-24C2-6413E597687A}"/>
                </a:ext>
              </a:extLst>
            </p:cNvPr>
            <p:cNvSpPr/>
            <p:nvPr/>
          </p:nvSpPr>
          <p:spPr>
            <a:xfrm>
              <a:off x="5457382" y="3031791"/>
              <a:ext cx="218725"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Picture 2" descr="5">
            <a:extLst>
              <a:ext uri="{FF2B5EF4-FFF2-40B4-BE49-F238E27FC236}">
                <a16:creationId xmlns:a16="http://schemas.microsoft.com/office/drawing/2014/main" id="{1A9C4C4C-FAAC-4C32-BD2B-A9ECA68B1309}"/>
              </a:ext>
            </a:extLst>
          </p:cNvPr>
          <p:cNvPicPr>
            <a:picLocks noChangeArrowheads="1"/>
          </p:cNvPicPr>
          <p:nvPr/>
        </p:nvPicPr>
        <p:blipFill>
          <a:blip r:embed="rId7" cstate="print"/>
          <a:srcRect/>
          <a:stretch>
            <a:fillRect/>
          </a:stretch>
        </p:blipFill>
        <p:spPr>
          <a:xfrm>
            <a:off x="36368" y="685800"/>
            <a:ext cx="9144000" cy="73025"/>
          </a:xfrm>
          <a:prstGeom prst="rect">
            <a:avLst/>
          </a:prstGeom>
          <a:ln>
            <a:noFill/>
          </a:ln>
        </p:spPr>
      </p:pic>
      <p:sp>
        <p:nvSpPr>
          <p:cNvPr id="2" name="灯片编号占位符 5">
            <a:extLst>
              <a:ext uri="{FF2B5EF4-FFF2-40B4-BE49-F238E27FC236}">
                <a16:creationId xmlns:a16="http://schemas.microsoft.com/office/drawing/2014/main" id="{33BFAC67-2AE7-34EB-8EBB-ECEA05A1221B}"/>
              </a:ext>
            </a:extLst>
          </p:cNvPr>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DCEE03D-B834-4389-BA87-D54FC637303B}" type="slidenum">
              <a:rPr kumimoji="0" lang="en-US"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391315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5">
            <a:extLst>
              <a:ext uri="{FF2B5EF4-FFF2-40B4-BE49-F238E27FC236}">
                <a16:creationId xmlns:a16="http://schemas.microsoft.com/office/drawing/2014/main" id="{1A9C4C4C-FAAC-4C32-BD2B-A9ECA68B1309}"/>
              </a:ext>
            </a:extLst>
          </p:cNvPr>
          <p:cNvPicPr>
            <a:picLocks noChangeArrowheads="1"/>
          </p:cNvPicPr>
          <p:nvPr/>
        </p:nvPicPr>
        <p:blipFill>
          <a:blip r:embed="rId3" cstate="print"/>
          <a:srcRect/>
          <a:stretch>
            <a:fillRect/>
          </a:stretch>
        </p:blipFill>
        <p:spPr>
          <a:xfrm>
            <a:off x="36368" y="685800"/>
            <a:ext cx="9144000" cy="73025"/>
          </a:xfrm>
          <a:prstGeom prst="rect">
            <a:avLst/>
          </a:prstGeom>
          <a:ln>
            <a:noFill/>
          </a:ln>
        </p:spPr>
      </p:pic>
      <p:sp>
        <p:nvSpPr>
          <p:cNvPr id="20" name="文本框 19">
            <a:extLst>
              <a:ext uri="{FF2B5EF4-FFF2-40B4-BE49-F238E27FC236}">
                <a16:creationId xmlns:a16="http://schemas.microsoft.com/office/drawing/2014/main" id="{B1D2A9CF-B9BF-56E1-4A1F-636DB8A18DB3}"/>
              </a:ext>
            </a:extLst>
          </p:cNvPr>
          <p:cNvSpPr txBox="1"/>
          <p:nvPr/>
        </p:nvSpPr>
        <p:spPr>
          <a:xfrm>
            <a:off x="2540011" y="6486945"/>
            <a:ext cx="4876800" cy="307777"/>
          </a:xfrm>
          <a:prstGeom prst="rect">
            <a:avLst/>
          </a:prstGeom>
          <a:noFill/>
        </p:spPr>
        <p:txBody>
          <a:bodyPr wrap="square">
            <a:spAutoFit/>
          </a:bodyPr>
          <a:lstStyle/>
          <a:p>
            <a:r>
              <a:rPr lang="en-US" altLang="zh-CN" sz="1400" dirty="0">
                <a:latin typeface="+mj-lt"/>
                <a:cs typeface="Arial" panose="020B0604020202020204" pitchFamily="34" charset="0"/>
              </a:rPr>
              <a:t>PRX 11, 021044 (2021); The Inn. 4, 100459 (2023).</a:t>
            </a:r>
          </a:p>
        </p:txBody>
      </p:sp>
      <p:sp>
        <p:nvSpPr>
          <p:cNvPr id="21" name="文本框 20">
            <a:extLst>
              <a:ext uri="{FF2B5EF4-FFF2-40B4-BE49-F238E27FC236}">
                <a16:creationId xmlns:a16="http://schemas.microsoft.com/office/drawing/2014/main" id="{A955480B-B583-EC4D-4763-E516000E352F}"/>
              </a:ext>
            </a:extLst>
          </p:cNvPr>
          <p:cNvSpPr txBox="1"/>
          <p:nvPr/>
        </p:nvSpPr>
        <p:spPr>
          <a:xfrm>
            <a:off x="5486852" y="1072826"/>
            <a:ext cx="3460886" cy="5078313"/>
          </a:xfrm>
          <a:prstGeom prst="rect">
            <a:avLst/>
          </a:prstGeom>
          <a:noFill/>
          <a:ln w="25400">
            <a:solidFill>
              <a:srgbClr val="0000FF"/>
            </a:solidFill>
          </a:ln>
        </p:spPr>
        <p:txBody>
          <a:bodyPr wrap="square">
            <a:spAutoFit/>
          </a:bodyPr>
          <a:lstStyle/>
          <a:p>
            <a:r>
              <a:rPr lang="en-US" altLang="zh-CN" dirty="0">
                <a:latin typeface="Times New Roman" panose="02020603050405020304" pitchFamily="18" charset="0"/>
                <a:cs typeface="Times New Roman" panose="02020603050405020304" pitchFamily="18" charset="0"/>
              </a:rPr>
              <a:t>(a) QSL’s evidences:</a:t>
            </a:r>
          </a:p>
          <a:p>
            <a:pPr marL="342900" indent="-342900">
              <a:buAutoNum type="arabicParenR"/>
            </a:pPr>
            <a:r>
              <a:rPr lang="en-US" altLang="zh-CN" dirty="0">
                <a:latin typeface="Times New Roman" panose="02020603050405020304" pitchFamily="18" charset="0"/>
                <a:cs typeface="Times New Roman" panose="02020603050405020304" pitchFamily="18" charset="0"/>
              </a:rPr>
              <a:t>C</a:t>
            </a:r>
            <a:r>
              <a:rPr lang="en-US" altLang="zh-CN" baseline="-25000" dirty="0">
                <a:latin typeface="Times New Roman" panose="02020603050405020304" pitchFamily="18" charset="0"/>
                <a:cs typeface="Times New Roman" panose="02020603050405020304" pitchFamily="18" charset="0"/>
              </a:rPr>
              <a:t>m</a:t>
            </a:r>
            <a:r>
              <a:rPr lang="en-US" altLang="zh-CN" dirty="0">
                <a:latin typeface="Times New Roman" panose="02020603050405020304" pitchFamily="18" charset="0"/>
                <a:cs typeface="Times New Roman" panose="02020603050405020304" pitchFamily="18" charset="0"/>
              </a:rPr>
              <a:t>/T (&lt;0.5 K) is almost a constant, indicating the </a:t>
            </a:r>
            <a:r>
              <a:rPr lang="en-US" altLang="zh-CN" dirty="0" err="1">
                <a:latin typeface="Times New Roman" panose="02020603050405020304" pitchFamily="18" charset="0"/>
                <a:cs typeface="Times New Roman" panose="02020603050405020304" pitchFamily="18" charset="0"/>
              </a:rPr>
              <a:t>spinon</a:t>
            </a:r>
            <a:r>
              <a:rPr lang="en-US" altLang="zh-CN" dirty="0">
                <a:latin typeface="Times New Roman" panose="02020603050405020304" pitchFamily="18" charset="0"/>
                <a:cs typeface="Times New Roman" panose="02020603050405020304" pitchFamily="18" charset="0"/>
              </a:rPr>
              <a:t> Fermi surface spin liquid;</a:t>
            </a:r>
          </a:p>
          <a:p>
            <a:pPr marL="342900" indent="-342900">
              <a:buAutoNum type="arabicParenR"/>
            </a:pPr>
            <a:r>
              <a:rPr lang="en-US" altLang="zh-CN" dirty="0">
                <a:latin typeface="Times New Roman" panose="02020603050405020304" pitchFamily="18" charset="0"/>
                <a:cs typeface="Times New Roman" panose="02020603050405020304" pitchFamily="18" charset="0"/>
              </a:rPr>
              <a:t>the </a:t>
            </a:r>
            <a:r>
              <a:rPr lang="zh-CN" altLang="en-US" dirty="0">
                <a:latin typeface="Times New Roman" panose="02020603050405020304" pitchFamily="18" charset="0"/>
                <a:cs typeface="Times New Roman" panose="02020603050405020304" pitchFamily="18" charset="0"/>
              </a:rPr>
              <a:t>𝜇</a:t>
            </a:r>
            <a:r>
              <a:rPr lang="en-US" altLang="zh-CN" dirty="0">
                <a:latin typeface="Times New Roman" panose="02020603050405020304" pitchFamily="18" charset="0"/>
                <a:cs typeface="Times New Roman" panose="02020603050405020304" pitchFamily="18" charset="0"/>
              </a:rPr>
              <a:t>SR spectra show no spin freezing with robust dynamics and strong quantum fluctuations;</a:t>
            </a:r>
          </a:p>
          <a:p>
            <a:pPr marL="342900" indent="-342900">
              <a:buAutoNum type="arabicParenR"/>
            </a:pPr>
            <a:r>
              <a:rPr lang="en-US" altLang="zh-CN" dirty="0">
                <a:latin typeface="Times New Roman" panose="02020603050405020304" pitchFamily="18" charset="0"/>
                <a:cs typeface="Times New Roman" panose="02020603050405020304" pitchFamily="18" charset="0"/>
              </a:rPr>
              <a:t>Continuous spin excitations by INS.</a:t>
            </a:r>
          </a:p>
          <a:p>
            <a:pPr marL="342900" indent="-342900">
              <a:buAutoNum type="arabicParenR"/>
            </a:pPr>
            <a:r>
              <a:rPr lang="en-US" altLang="zh-CN" dirty="0">
                <a:latin typeface="Times New Roman" panose="02020603050405020304" pitchFamily="18" charset="0"/>
                <a:cs typeface="Times New Roman" panose="02020603050405020304" pitchFamily="18" charset="0"/>
              </a:rPr>
              <a:t>NMR indicates the coexistence of short-range magnetic order and QSL</a:t>
            </a:r>
          </a:p>
          <a:p>
            <a:pPr marL="342900" indent="-342900">
              <a:buAutoNum type="arabicParenR"/>
            </a:pP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(b) Evidences against QSL:</a:t>
            </a:r>
          </a:p>
          <a:p>
            <a:r>
              <a:rPr lang="en-US" altLang="zh-CN" dirty="0">
                <a:latin typeface="Times New Roman" panose="02020603050405020304" pitchFamily="18" charset="0"/>
                <a:cs typeface="Times New Roman" panose="02020603050405020304" pitchFamily="18" charset="0"/>
              </a:rPr>
              <a:t>Thermal conductivity indicates no contribution from magnetic excitations.</a:t>
            </a:r>
          </a:p>
        </p:txBody>
      </p:sp>
      <p:pic>
        <p:nvPicPr>
          <p:cNvPr id="22" name="图片 21">
            <a:extLst>
              <a:ext uri="{FF2B5EF4-FFF2-40B4-BE49-F238E27FC236}">
                <a16:creationId xmlns:a16="http://schemas.microsoft.com/office/drawing/2014/main" id="{9EEEFF07-C580-9CB9-FA24-827DAA15E82A}"/>
              </a:ext>
            </a:extLst>
          </p:cNvPr>
          <p:cNvPicPr>
            <a:picLocks noChangeAspect="1"/>
          </p:cNvPicPr>
          <p:nvPr/>
        </p:nvPicPr>
        <p:blipFill rotWithShape="1">
          <a:blip r:embed="rId4"/>
          <a:srcRect r="55512"/>
          <a:stretch/>
        </p:blipFill>
        <p:spPr>
          <a:xfrm>
            <a:off x="2540011" y="2681126"/>
            <a:ext cx="1862931" cy="1365393"/>
          </a:xfrm>
          <a:prstGeom prst="rect">
            <a:avLst/>
          </a:prstGeom>
        </p:spPr>
      </p:pic>
      <p:pic>
        <p:nvPicPr>
          <p:cNvPr id="23" name="图片 22">
            <a:extLst>
              <a:ext uri="{FF2B5EF4-FFF2-40B4-BE49-F238E27FC236}">
                <a16:creationId xmlns:a16="http://schemas.microsoft.com/office/drawing/2014/main" id="{9729A104-C6F2-1D8C-46EB-4D07A770147E}"/>
              </a:ext>
            </a:extLst>
          </p:cNvPr>
          <p:cNvPicPr>
            <a:picLocks noChangeAspect="1"/>
          </p:cNvPicPr>
          <p:nvPr/>
        </p:nvPicPr>
        <p:blipFill>
          <a:blip r:embed="rId5"/>
          <a:stretch>
            <a:fillRect/>
          </a:stretch>
        </p:blipFill>
        <p:spPr>
          <a:xfrm>
            <a:off x="257331" y="786767"/>
            <a:ext cx="4086069" cy="1816030"/>
          </a:xfrm>
          <a:prstGeom prst="rect">
            <a:avLst/>
          </a:prstGeom>
        </p:spPr>
      </p:pic>
      <p:pic>
        <p:nvPicPr>
          <p:cNvPr id="24" name="图片 23">
            <a:extLst>
              <a:ext uri="{FF2B5EF4-FFF2-40B4-BE49-F238E27FC236}">
                <a16:creationId xmlns:a16="http://schemas.microsoft.com/office/drawing/2014/main" id="{A24155E8-D717-0FF2-E7BF-F0F827519C50}"/>
              </a:ext>
            </a:extLst>
          </p:cNvPr>
          <p:cNvPicPr>
            <a:picLocks noChangeAspect="1"/>
          </p:cNvPicPr>
          <p:nvPr/>
        </p:nvPicPr>
        <p:blipFill>
          <a:blip r:embed="rId6"/>
          <a:stretch>
            <a:fillRect/>
          </a:stretch>
        </p:blipFill>
        <p:spPr>
          <a:xfrm>
            <a:off x="223335" y="5224557"/>
            <a:ext cx="2077844" cy="1544085"/>
          </a:xfrm>
          <a:prstGeom prst="rect">
            <a:avLst/>
          </a:prstGeom>
        </p:spPr>
      </p:pic>
      <p:pic>
        <p:nvPicPr>
          <p:cNvPr id="25" name="图片 24">
            <a:extLst>
              <a:ext uri="{FF2B5EF4-FFF2-40B4-BE49-F238E27FC236}">
                <a16:creationId xmlns:a16="http://schemas.microsoft.com/office/drawing/2014/main" id="{0781E800-F468-2848-94DD-56F60C55D809}"/>
              </a:ext>
            </a:extLst>
          </p:cNvPr>
          <p:cNvPicPr>
            <a:picLocks noChangeAspect="1"/>
          </p:cNvPicPr>
          <p:nvPr/>
        </p:nvPicPr>
        <p:blipFill>
          <a:blip r:embed="rId7"/>
          <a:stretch>
            <a:fillRect/>
          </a:stretch>
        </p:blipFill>
        <p:spPr>
          <a:xfrm>
            <a:off x="223335" y="2602797"/>
            <a:ext cx="1712564" cy="2558339"/>
          </a:xfrm>
          <a:prstGeom prst="rect">
            <a:avLst/>
          </a:prstGeom>
        </p:spPr>
      </p:pic>
      <p:sp>
        <p:nvSpPr>
          <p:cNvPr id="27" name="文本框 26">
            <a:extLst>
              <a:ext uri="{FF2B5EF4-FFF2-40B4-BE49-F238E27FC236}">
                <a16:creationId xmlns:a16="http://schemas.microsoft.com/office/drawing/2014/main" id="{C3F8877E-5191-1A2C-E45F-9043FF1CE10A}"/>
              </a:ext>
            </a:extLst>
          </p:cNvPr>
          <p:cNvSpPr txBox="1"/>
          <p:nvPr/>
        </p:nvSpPr>
        <p:spPr>
          <a:xfrm>
            <a:off x="15104" y="28444"/>
            <a:ext cx="9128896" cy="584775"/>
          </a:xfrm>
          <a:prstGeom prst="rect">
            <a:avLst/>
          </a:prstGeom>
          <a:noFill/>
        </p:spPr>
        <p:txBody>
          <a:bodyPr wrap="square" rtlCol="0">
            <a:spAutoFit/>
          </a:bodyPr>
          <a:lstStyle/>
          <a:p>
            <a:pPr indent="-342900" algn="ctr"/>
            <a:r>
              <a:rPr lang="en-US" altLang="zh-CN" sz="3200" b="1" dirty="0">
                <a:solidFill>
                  <a:srgbClr val="008000"/>
                </a:solidFill>
                <a:latin typeface="+mn-lt"/>
                <a:ea typeface="+mn-ea"/>
                <a:cs typeface="+mn-cs"/>
              </a:rPr>
              <a:t>NaYbSe</a:t>
            </a:r>
            <a:r>
              <a:rPr lang="en-US" altLang="zh-CN" sz="3200" b="1" baseline="-25000" dirty="0">
                <a:solidFill>
                  <a:srgbClr val="008000"/>
                </a:solidFill>
              </a:rPr>
              <a:t>2</a:t>
            </a:r>
            <a:endParaRPr lang="en-US" altLang="zh-CN" sz="3200" b="1" baseline="-25000" dirty="0">
              <a:solidFill>
                <a:srgbClr val="008000"/>
              </a:solidFill>
              <a:latin typeface="+mn-lt"/>
              <a:ea typeface="+mn-ea"/>
              <a:cs typeface="+mn-cs"/>
            </a:endParaRPr>
          </a:p>
        </p:txBody>
      </p:sp>
      <p:pic>
        <p:nvPicPr>
          <p:cNvPr id="28" name="图片 27">
            <a:extLst>
              <a:ext uri="{FF2B5EF4-FFF2-40B4-BE49-F238E27FC236}">
                <a16:creationId xmlns:a16="http://schemas.microsoft.com/office/drawing/2014/main" id="{DE1899E4-794C-4A85-4117-B722E731546C}"/>
              </a:ext>
            </a:extLst>
          </p:cNvPr>
          <p:cNvPicPr>
            <a:picLocks noChangeAspect="1"/>
          </p:cNvPicPr>
          <p:nvPr/>
        </p:nvPicPr>
        <p:blipFill rotWithShape="1">
          <a:blip r:embed="rId4"/>
          <a:srcRect l="51115" t="-3726" r="2996"/>
          <a:stretch/>
        </p:blipFill>
        <p:spPr>
          <a:xfrm>
            <a:off x="2643626" y="4031282"/>
            <a:ext cx="1852583" cy="1365393"/>
          </a:xfrm>
          <a:prstGeom prst="rect">
            <a:avLst/>
          </a:prstGeom>
        </p:spPr>
      </p:pic>
      <p:pic>
        <p:nvPicPr>
          <p:cNvPr id="26" name="图片 25">
            <a:extLst>
              <a:ext uri="{FF2B5EF4-FFF2-40B4-BE49-F238E27FC236}">
                <a16:creationId xmlns:a16="http://schemas.microsoft.com/office/drawing/2014/main" id="{B4C59985-F0B4-CBE8-836D-A9973C1D4522}"/>
              </a:ext>
            </a:extLst>
          </p:cNvPr>
          <p:cNvPicPr>
            <a:picLocks noChangeAspect="1"/>
          </p:cNvPicPr>
          <p:nvPr/>
        </p:nvPicPr>
        <p:blipFill>
          <a:blip r:embed="rId8"/>
          <a:stretch>
            <a:fillRect/>
          </a:stretch>
        </p:blipFill>
        <p:spPr>
          <a:xfrm>
            <a:off x="2578725" y="4293299"/>
            <a:ext cx="2577339" cy="1862516"/>
          </a:xfrm>
          <a:prstGeom prst="rect">
            <a:avLst/>
          </a:prstGeom>
        </p:spPr>
      </p:pic>
      <p:sp>
        <p:nvSpPr>
          <p:cNvPr id="29" name="灯片编号占位符 5">
            <a:extLst>
              <a:ext uri="{FF2B5EF4-FFF2-40B4-BE49-F238E27FC236}">
                <a16:creationId xmlns:a16="http://schemas.microsoft.com/office/drawing/2014/main" id="{9C225341-9E7B-F589-EE71-A7BA9CD72A89}"/>
              </a:ext>
            </a:extLst>
          </p:cNvPr>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DCEE03D-B834-4389-BA87-D54FC637303B}" type="slidenum">
              <a:rPr kumimoji="0" lang="en-US"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380055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07E84-8ED5-0783-ACD6-1DCA7803D4CF}"/>
            </a:ext>
          </a:extLst>
        </p:cNvPr>
        <p:cNvGrpSpPr/>
        <p:nvPr/>
      </p:nvGrpSpPr>
      <p:grpSpPr>
        <a:xfrm>
          <a:off x="0" y="0"/>
          <a:ext cx="0" cy="0"/>
          <a:chOff x="0" y="0"/>
          <a:chExt cx="0" cy="0"/>
        </a:xfrm>
      </p:grpSpPr>
      <p:pic>
        <p:nvPicPr>
          <p:cNvPr id="19" name="Picture 2" descr="5">
            <a:extLst>
              <a:ext uri="{FF2B5EF4-FFF2-40B4-BE49-F238E27FC236}">
                <a16:creationId xmlns:a16="http://schemas.microsoft.com/office/drawing/2014/main" id="{A24D37B9-1ABF-0331-B998-2DC50B504974}"/>
              </a:ext>
            </a:extLst>
          </p:cNvPr>
          <p:cNvPicPr>
            <a:picLocks noChangeArrowheads="1"/>
          </p:cNvPicPr>
          <p:nvPr/>
        </p:nvPicPr>
        <p:blipFill>
          <a:blip r:embed="rId3" cstate="print"/>
          <a:srcRect/>
          <a:stretch>
            <a:fillRect/>
          </a:stretch>
        </p:blipFill>
        <p:spPr>
          <a:xfrm>
            <a:off x="36368" y="685800"/>
            <a:ext cx="9144000" cy="73025"/>
          </a:xfrm>
          <a:prstGeom prst="rect">
            <a:avLst/>
          </a:prstGeom>
          <a:ln>
            <a:noFill/>
          </a:ln>
        </p:spPr>
      </p:pic>
      <p:sp>
        <p:nvSpPr>
          <p:cNvPr id="2" name="文本框 1">
            <a:extLst>
              <a:ext uri="{FF2B5EF4-FFF2-40B4-BE49-F238E27FC236}">
                <a16:creationId xmlns:a16="http://schemas.microsoft.com/office/drawing/2014/main" id="{F3C372E6-7B62-D356-7AD0-49BA650ED093}"/>
              </a:ext>
            </a:extLst>
          </p:cNvPr>
          <p:cNvSpPr txBox="1"/>
          <p:nvPr/>
        </p:nvSpPr>
        <p:spPr>
          <a:xfrm>
            <a:off x="15104" y="28444"/>
            <a:ext cx="9128896" cy="584775"/>
          </a:xfrm>
          <a:prstGeom prst="rect">
            <a:avLst/>
          </a:prstGeom>
          <a:noFill/>
        </p:spPr>
        <p:txBody>
          <a:bodyPr wrap="square" rtlCol="0">
            <a:spAutoFit/>
          </a:bodyPr>
          <a:lstStyle/>
          <a:p>
            <a:pPr indent="-342900" algn="ctr"/>
            <a:r>
              <a:rPr lang="en-US" altLang="zh-CN" sz="3200" b="1" dirty="0">
                <a:solidFill>
                  <a:srgbClr val="008000"/>
                </a:solidFill>
                <a:latin typeface="+mn-lt"/>
                <a:ea typeface="+mn-ea"/>
                <a:cs typeface="+mn-cs"/>
              </a:rPr>
              <a:t>Thermal conductivity</a:t>
            </a:r>
            <a:endParaRPr lang="en-US" altLang="zh-CN" sz="3200" b="1" baseline="-25000" dirty="0">
              <a:solidFill>
                <a:srgbClr val="008000"/>
              </a:solidFill>
              <a:latin typeface="+mn-lt"/>
              <a:ea typeface="+mn-ea"/>
              <a:cs typeface="+mn-cs"/>
            </a:endParaRPr>
          </a:p>
        </p:txBody>
      </p:sp>
      <p:sp>
        <p:nvSpPr>
          <p:cNvPr id="14" name="灯片编号占位符 5">
            <a:extLst>
              <a:ext uri="{FF2B5EF4-FFF2-40B4-BE49-F238E27FC236}">
                <a16:creationId xmlns:a16="http://schemas.microsoft.com/office/drawing/2014/main" id="{BCC43CE2-358D-E732-E0C4-63175EDE469D}"/>
              </a:ext>
            </a:extLst>
          </p:cNvPr>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DCEE03D-B834-4389-BA87-D54FC637303B}" type="slidenum">
              <a:rPr kumimoji="0" lang="en-US"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graphicFrame>
        <p:nvGraphicFramePr>
          <p:cNvPr id="3" name="表格 2">
            <a:extLst>
              <a:ext uri="{FF2B5EF4-FFF2-40B4-BE49-F238E27FC236}">
                <a16:creationId xmlns:a16="http://schemas.microsoft.com/office/drawing/2014/main" id="{85C825EF-BC1F-FD39-3E99-2D624C525AEB}"/>
              </a:ext>
            </a:extLst>
          </p:cNvPr>
          <p:cNvGraphicFramePr>
            <a:graphicFrameLocks noGrp="1"/>
          </p:cNvGraphicFramePr>
          <p:nvPr>
            <p:extLst>
              <p:ext uri="{D42A27DB-BD31-4B8C-83A1-F6EECF244321}">
                <p14:modId xmlns:p14="http://schemas.microsoft.com/office/powerpoint/2010/main" val="1660891344"/>
              </p:ext>
            </p:extLst>
          </p:nvPr>
        </p:nvGraphicFramePr>
        <p:xfrm>
          <a:off x="76200" y="1066800"/>
          <a:ext cx="9031433" cy="3290279"/>
        </p:xfrm>
        <a:graphic>
          <a:graphicData uri="http://schemas.openxmlformats.org/drawingml/2006/table">
            <a:tbl>
              <a:tblPr firstRow="1" firstCol="1" bandRow="1">
                <a:tableStyleId>{5C22544A-7EE6-4342-B048-85BDC9FD1C3A}</a:tableStyleId>
              </a:tblPr>
              <a:tblGrid>
                <a:gridCol w="2478232">
                  <a:extLst>
                    <a:ext uri="{9D8B030D-6E8A-4147-A177-3AD203B41FA5}">
                      <a16:colId xmlns:a16="http://schemas.microsoft.com/office/drawing/2014/main" val="3418569525"/>
                    </a:ext>
                  </a:extLst>
                </a:gridCol>
                <a:gridCol w="2246168">
                  <a:extLst>
                    <a:ext uri="{9D8B030D-6E8A-4147-A177-3AD203B41FA5}">
                      <a16:colId xmlns:a16="http://schemas.microsoft.com/office/drawing/2014/main" val="3706102978"/>
                    </a:ext>
                  </a:extLst>
                </a:gridCol>
                <a:gridCol w="1574421">
                  <a:extLst>
                    <a:ext uri="{9D8B030D-6E8A-4147-A177-3AD203B41FA5}">
                      <a16:colId xmlns:a16="http://schemas.microsoft.com/office/drawing/2014/main" val="2735704343"/>
                    </a:ext>
                  </a:extLst>
                </a:gridCol>
                <a:gridCol w="2732612">
                  <a:extLst>
                    <a:ext uri="{9D8B030D-6E8A-4147-A177-3AD203B41FA5}">
                      <a16:colId xmlns:a16="http://schemas.microsoft.com/office/drawing/2014/main" val="3097939440"/>
                    </a:ext>
                  </a:extLst>
                </a:gridCol>
              </a:tblGrid>
              <a:tr h="269277">
                <a:tc>
                  <a:txBody>
                    <a:bodyPr/>
                    <a:lstStyle/>
                    <a:p>
                      <a:pPr>
                        <a:lnSpc>
                          <a:spcPts val="2000"/>
                        </a:lnSpc>
                      </a:pPr>
                      <a:r>
                        <a:rPr lang="en-US" sz="2000" kern="100">
                          <a:effectLst/>
                        </a:rPr>
                        <a:t>Material</a:t>
                      </a:r>
                      <a:endParaRPr lang="zh-CN" sz="20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000" kern="100">
                          <a:effectLst/>
                        </a:rPr>
                        <a:t>Structure</a:t>
                      </a:r>
                      <a:endParaRPr lang="zh-CN" sz="20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gn="ctr">
                        <a:lnSpc>
                          <a:spcPts val="2000"/>
                        </a:lnSpc>
                      </a:pPr>
                      <a:r>
                        <a:rPr lang="en-US" sz="2000" kern="100" dirty="0">
                          <a:effectLst/>
                        </a:rPr>
                        <a:t>κ</a:t>
                      </a:r>
                      <a:r>
                        <a:rPr lang="en-US" sz="2000" kern="100" baseline="-25000" dirty="0">
                          <a:effectLst/>
                        </a:rPr>
                        <a:t>0</a:t>
                      </a:r>
                      <a:r>
                        <a:rPr lang="en-US" sz="2000" kern="100" dirty="0">
                          <a:effectLst/>
                        </a:rPr>
                        <a:t>/T </a:t>
                      </a:r>
                    </a:p>
                    <a:p>
                      <a:pPr algn="ctr">
                        <a:lnSpc>
                          <a:spcPts val="2000"/>
                        </a:lnSpc>
                      </a:pPr>
                      <a:r>
                        <a:rPr lang="en-US" sz="2000" kern="100" dirty="0">
                          <a:effectLst/>
                        </a:rPr>
                        <a:t>(WK</a:t>
                      </a:r>
                      <a:r>
                        <a:rPr lang="en-US" sz="2000" kern="100" baseline="30000" dirty="0">
                          <a:effectLst/>
                        </a:rPr>
                        <a:t>-2</a:t>
                      </a:r>
                      <a:r>
                        <a:rPr lang="en-US" sz="2000" kern="100" dirty="0">
                          <a:effectLst/>
                        </a:rPr>
                        <a:t>m</a:t>
                      </a:r>
                      <a:r>
                        <a:rPr lang="en-US" sz="2000" kern="100" baseline="30000" dirty="0">
                          <a:effectLst/>
                        </a:rPr>
                        <a:t>-1</a:t>
                      </a:r>
                      <a:r>
                        <a:rPr lang="en-US" sz="2000" kern="100" dirty="0">
                          <a:effectLst/>
                        </a:rPr>
                        <a:t>)</a:t>
                      </a:r>
                      <a:endParaRPr lang="zh-CN" sz="20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000" kern="100">
                          <a:effectLst/>
                        </a:rPr>
                        <a:t>Note</a:t>
                      </a:r>
                      <a:endParaRPr lang="zh-CN" sz="20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24795372"/>
                  </a:ext>
                </a:extLst>
              </a:tr>
              <a:tr h="554700">
                <a:tc>
                  <a:txBody>
                    <a:bodyPr/>
                    <a:lstStyle/>
                    <a:p>
                      <a:pPr>
                        <a:lnSpc>
                          <a:spcPts val="2000"/>
                        </a:lnSpc>
                      </a:pPr>
                      <a:r>
                        <a:rPr lang="en-US" sz="2000" kern="100" dirty="0">
                          <a:effectLst/>
                        </a:rPr>
                        <a:t>EtMe</a:t>
                      </a:r>
                      <a:r>
                        <a:rPr lang="en-US" sz="2000" kern="100" baseline="-25000" dirty="0">
                          <a:effectLst/>
                        </a:rPr>
                        <a:t>3</a:t>
                      </a:r>
                      <a:r>
                        <a:rPr lang="en-US" sz="2000" kern="100" dirty="0">
                          <a:effectLst/>
                        </a:rPr>
                        <a:t>Sb[Pd(</a:t>
                      </a:r>
                      <a:r>
                        <a:rPr lang="en-US" sz="2000" kern="100" dirty="0" err="1">
                          <a:effectLst/>
                        </a:rPr>
                        <a:t>dmit</a:t>
                      </a:r>
                      <a:r>
                        <a:rPr lang="en-US" sz="2000" kern="100" dirty="0">
                          <a:effectLst/>
                        </a:rPr>
                        <a:t>)</a:t>
                      </a:r>
                      <a:r>
                        <a:rPr lang="en-US" sz="2000" kern="100" baseline="-25000" dirty="0">
                          <a:effectLst/>
                        </a:rPr>
                        <a:t>2</a:t>
                      </a:r>
                      <a:r>
                        <a:rPr lang="en-US" sz="2000" kern="100" dirty="0">
                          <a:effectLst/>
                        </a:rPr>
                        <a:t>]</a:t>
                      </a:r>
                      <a:r>
                        <a:rPr lang="en-US" sz="2000" kern="100" baseline="-25000" dirty="0">
                          <a:effectLst/>
                        </a:rPr>
                        <a:t>2</a:t>
                      </a:r>
                      <a:endParaRPr lang="zh-CN" sz="20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000" kern="100">
                          <a:effectLst/>
                        </a:rPr>
                        <a:t>triangular</a:t>
                      </a:r>
                      <a:endParaRPr lang="zh-CN" sz="20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000" kern="100">
                          <a:effectLst/>
                        </a:rPr>
                        <a:t>0.194 </a:t>
                      </a:r>
                      <a:endParaRPr lang="zh-CN" sz="20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000" kern="100" dirty="0">
                          <a:effectLst/>
                        </a:rPr>
                        <a:t>sample dependent, zero κ</a:t>
                      </a:r>
                      <a:r>
                        <a:rPr lang="en-US" sz="2000" kern="100" baseline="-25000" dirty="0">
                          <a:effectLst/>
                        </a:rPr>
                        <a:t>0</a:t>
                      </a:r>
                      <a:r>
                        <a:rPr lang="en-US" sz="2000" kern="100" dirty="0">
                          <a:effectLst/>
                        </a:rPr>
                        <a:t>/T term reported</a:t>
                      </a:r>
                      <a:endParaRPr lang="zh-CN" sz="20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31213275"/>
                  </a:ext>
                </a:extLst>
              </a:tr>
              <a:tr h="554700">
                <a:tc>
                  <a:txBody>
                    <a:bodyPr/>
                    <a:lstStyle/>
                    <a:p>
                      <a:pPr>
                        <a:lnSpc>
                          <a:spcPts val="2000"/>
                        </a:lnSpc>
                      </a:pPr>
                      <a:r>
                        <a:rPr lang="en-US" sz="2000" kern="100" dirty="0">
                          <a:effectLst/>
                        </a:rPr>
                        <a:t>1T-TaS</a:t>
                      </a:r>
                      <a:r>
                        <a:rPr lang="en-US" sz="2000" kern="100" baseline="-25000" dirty="0">
                          <a:effectLst/>
                        </a:rPr>
                        <a:t>2</a:t>
                      </a:r>
                      <a:endParaRPr lang="zh-CN" sz="20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000" kern="100">
                          <a:effectLst/>
                        </a:rPr>
                        <a:t>triangular</a:t>
                      </a:r>
                      <a:endParaRPr lang="zh-CN" sz="20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000" kern="100" dirty="0">
                          <a:effectLst/>
                        </a:rPr>
                        <a:t>0.05</a:t>
                      </a:r>
                      <a:endParaRPr lang="zh-CN" sz="20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000" kern="100" dirty="0">
                          <a:effectLst/>
                        </a:rPr>
                        <a:t>sample dependent, zero κ</a:t>
                      </a:r>
                      <a:r>
                        <a:rPr lang="en-US" sz="2000" kern="100" baseline="-25000" dirty="0">
                          <a:effectLst/>
                        </a:rPr>
                        <a:t>0</a:t>
                      </a:r>
                      <a:r>
                        <a:rPr lang="en-US" sz="2000" kern="100" dirty="0">
                          <a:effectLst/>
                        </a:rPr>
                        <a:t>/T term reported</a:t>
                      </a:r>
                      <a:endParaRPr lang="zh-CN" sz="20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545565667"/>
                  </a:ext>
                </a:extLst>
              </a:tr>
              <a:tr h="554700">
                <a:tc>
                  <a:txBody>
                    <a:bodyPr/>
                    <a:lstStyle/>
                    <a:p>
                      <a:pPr>
                        <a:lnSpc>
                          <a:spcPts val="2000"/>
                        </a:lnSpc>
                      </a:pPr>
                      <a:r>
                        <a:rPr lang="en-US" sz="2000" kern="100" dirty="0">
                          <a:effectLst/>
                        </a:rPr>
                        <a:t>PbCuTe</a:t>
                      </a:r>
                      <a:r>
                        <a:rPr lang="en-US" sz="2000" kern="100" baseline="-25000" dirty="0">
                          <a:effectLst/>
                        </a:rPr>
                        <a:t>2</a:t>
                      </a:r>
                      <a:r>
                        <a:rPr lang="en-US" sz="2000" kern="100" dirty="0">
                          <a:effectLst/>
                        </a:rPr>
                        <a:t>O</a:t>
                      </a:r>
                      <a:r>
                        <a:rPr lang="en-US" sz="2000" kern="100" baseline="-25000" dirty="0">
                          <a:effectLst/>
                        </a:rPr>
                        <a:t>6</a:t>
                      </a:r>
                      <a:endParaRPr lang="zh-CN" sz="20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000" kern="100">
                          <a:effectLst/>
                        </a:rPr>
                        <a:t>hyperhyperkagome</a:t>
                      </a:r>
                      <a:endParaRPr lang="zh-CN" sz="20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000" kern="100">
                          <a:effectLst/>
                        </a:rPr>
                        <a:t>0.0075</a:t>
                      </a:r>
                      <a:endParaRPr lang="zh-CN" sz="20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000" kern="100" dirty="0">
                          <a:effectLst/>
                        </a:rPr>
                        <a:t>depletion of </a:t>
                      </a:r>
                      <a:r>
                        <a:rPr lang="en-US" sz="2000" kern="100" dirty="0" err="1">
                          <a:effectLst/>
                        </a:rPr>
                        <a:t>spinon</a:t>
                      </a:r>
                      <a:r>
                        <a:rPr lang="en-US" sz="2000" kern="100" dirty="0">
                          <a:effectLst/>
                        </a:rPr>
                        <a:t> transport below 0.3 K</a:t>
                      </a:r>
                      <a:endParaRPr lang="zh-CN" sz="20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954603917"/>
                  </a:ext>
                </a:extLst>
              </a:tr>
              <a:tr h="845346">
                <a:tc>
                  <a:txBody>
                    <a:bodyPr/>
                    <a:lstStyle/>
                    <a:p>
                      <a:pPr>
                        <a:lnSpc>
                          <a:spcPts val="2000"/>
                        </a:lnSpc>
                      </a:pPr>
                      <a:r>
                        <a:rPr lang="en-US" sz="2000" kern="100" dirty="0">
                          <a:effectLst/>
                        </a:rPr>
                        <a:t>YbMgGaO</a:t>
                      </a:r>
                      <a:r>
                        <a:rPr lang="en-US" sz="2000" kern="100" baseline="-25000" dirty="0">
                          <a:effectLst/>
                        </a:rPr>
                        <a:t>4</a:t>
                      </a:r>
                      <a:endParaRPr lang="zh-CN" sz="20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000" kern="100">
                          <a:effectLst/>
                        </a:rPr>
                        <a:t>triangular</a:t>
                      </a:r>
                      <a:endParaRPr lang="zh-CN" sz="20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000" kern="100">
                          <a:effectLst/>
                        </a:rPr>
                        <a:t>0.0058</a:t>
                      </a:r>
                      <a:endParaRPr lang="zh-CN" sz="20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000" kern="100" dirty="0" err="1">
                          <a:effectLst/>
                        </a:rPr>
                        <a:t>spinon</a:t>
                      </a:r>
                      <a:r>
                        <a:rPr lang="en-US" sz="2000" kern="100" dirty="0">
                          <a:effectLst/>
                        </a:rPr>
                        <a:t>-phonon scattering, zero κ</a:t>
                      </a:r>
                      <a:r>
                        <a:rPr lang="en-US" sz="2000" kern="100" baseline="-25000" dirty="0">
                          <a:effectLst/>
                        </a:rPr>
                        <a:t>0</a:t>
                      </a:r>
                      <a:r>
                        <a:rPr lang="en-US" sz="2000" kern="100" dirty="0">
                          <a:effectLst/>
                        </a:rPr>
                        <a:t>/T term reported</a:t>
                      </a:r>
                      <a:endParaRPr lang="zh-CN" sz="20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29891734"/>
                  </a:ext>
                </a:extLst>
              </a:tr>
              <a:tr h="269277">
                <a:tc>
                  <a:txBody>
                    <a:bodyPr/>
                    <a:lstStyle/>
                    <a:p>
                      <a:pPr>
                        <a:lnSpc>
                          <a:spcPts val="2000"/>
                        </a:lnSpc>
                      </a:pPr>
                      <a:r>
                        <a:rPr lang="en-US" sz="2000" kern="100">
                          <a:effectLst/>
                        </a:rPr>
                        <a:t>Na</a:t>
                      </a:r>
                      <a:r>
                        <a:rPr lang="en-US" sz="2000" kern="100" baseline="-25000">
                          <a:effectLst/>
                        </a:rPr>
                        <a:t>2</a:t>
                      </a:r>
                      <a:r>
                        <a:rPr lang="en-US" sz="2000" kern="100">
                          <a:effectLst/>
                        </a:rPr>
                        <a:t>BaCo(PO</a:t>
                      </a:r>
                      <a:r>
                        <a:rPr lang="en-US" sz="2000" kern="100" baseline="-25000">
                          <a:effectLst/>
                        </a:rPr>
                        <a:t>4</a:t>
                      </a:r>
                      <a:r>
                        <a:rPr lang="en-US" sz="2000" kern="100">
                          <a:effectLst/>
                        </a:rPr>
                        <a:t>)</a:t>
                      </a:r>
                      <a:r>
                        <a:rPr lang="en-US" sz="2000" kern="100" baseline="-25000">
                          <a:effectLst/>
                        </a:rPr>
                        <a:t>2</a:t>
                      </a:r>
                      <a:endParaRPr lang="zh-CN" sz="20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000" kern="100">
                          <a:effectLst/>
                        </a:rPr>
                        <a:t>triangular</a:t>
                      </a:r>
                      <a:endParaRPr lang="zh-CN" sz="20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000" kern="100">
                          <a:effectLst/>
                        </a:rPr>
                        <a:t>0.0062</a:t>
                      </a:r>
                      <a:endParaRPr lang="zh-CN" sz="2000" kern="1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tc>
                  <a:txBody>
                    <a:bodyPr/>
                    <a:lstStyle/>
                    <a:p>
                      <a:pPr>
                        <a:lnSpc>
                          <a:spcPts val="2000"/>
                        </a:lnSpc>
                      </a:pPr>
                      <a:r>
                        <a:rPr lang="en-US" sz="2000" kern="100" dirty="0">
                          <a:effectLst/>
                        </a:rPr>
                        <a:t>T</a:t>
                      </a:r>
                      <a:r>
                        <a:rPr lang="en-US" sz="2000" kern="100" baseline="-25000" dirty="0">
                          <a:effectLst/>
                        </a:rPr>
                        <a:t>N</a:t>
                      </a:r>
                      <a:r>
                        <a:rPr lang="en-US" sz="2000" kern="100" dirty="0">
                          <a:effectLst/>
                        </a:rPr>
                        <a:t> = 148 </a:t>
                      </a:r>
                      <a:r>
                        <a:rPr lang="en-US" sz="2000" kern="100" dirty="0" err="1">
                          <a:effectLst/>
                        </a:rPr>
                        <a:t>mK</a:t>
                      </a:r>
                      <a:endParaRPr lang="zh-CN" sz="2000" kern="1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465995502"/>
                  </a:ext>
                </a:extLst>
              </a:tr>
            </a:tbl>
          </a:graphicData>
        </a:graphic>
      </p:graphicFrame>
      <p:sp>
        <p:nvSpPr>
          <p:cNvPr id="16" name="文本框 15">
            <a:extLst>
              <a:ext uri="{FF2B5EF4-FFF2-40B4-BE49-F238E27FC236}">
                <a16:creationId xmlns:a16="http://schemas.microsoft.com/office/drawing/2014/main" id="{49043D15-1327-BFBC-92BF-CD514BDB00AC}"/>
              </a:ext>
            </a:extLst>
          </p:cNvPr>
          <p:cNvSpPr txBox="1"/>
          <p:nvPr/>
        </p:nvSpPr>
        <p:spPr>
          <a:xfrm>
            <a:off x="304800" y="4422775"/>
            <a:ext cx="8534400" cy="2251065"/>
          </a:xfrm>
          <a:prstGeom prst="rect">
            <a:avLst/>
          </a:prstGeom>
          <a:noFill/>
        </p:spPr>
        <p:txBody>
          <a:bodyPr wrap="square">
            <a:spAutoFit/>
          </a:bodyPr>
          <a:lstStyle/>
          <a:p>
            <a:pPr marL="514350" marR="0" lvl="0" indent="-514350" algn="l" defTabSz="914400" rtl="0" eaLnBrk="1" fontAlgn="auto" latinLnBrk="0" hangingPunct="1">
              <a:lnSpc>
                <a:spcPct val="150000"/>
              </a:lnSpc>
              <a:spcBef>
                <a:spcPts val="0"/>
              </a:spcBef>
              <a:spcAft>
                <a:spcPts val="0"/>
              </a:spcAft>
              <a:buClrTx/>
              <a:buSzTx/>
              <a:buFontTx/>
              <a:buAutoNum type="romanLcParenR"/>
              <a:tabLst/>
              <a:defRPr/>
            </a:pPr>
            <a:r>
              <a:rPr lang="zh-CN" altLang="en-US" sz="2400" dirty="0">
                <a:latin typeface="Calibri (正文)"/>
              </a:rPr>
              <a:t>κ</a:t>
            </a:r>
            <a:r>
              <a:rPr lang="zh-CN" altLang="en-US" sz="2400" baseline="-25000" dirty="0">
                <a:latin typeface="Calibri (正文)"/>
              </a:rPr>
              <a:t>0</a:t>
            </a:r>
            <a:r>
              <a:rPr lang="zh-CN" altLang="en-US" sz="2400" dirty="0">
                <a:latin typeface="Calibri (正文)"/>
              </a:rPr>
              <a:t>/T value (nonzero or zero) is sample dependent; </a:t>
            </a:r>
            <a:endParaRPr lang="en-US" altLang="zh-CN" sz="2400" dirty="0">
              <a:latin typeface="Calibri (正文)"/>
            </a:endParaRPr>
          </a:p>
          <a:p>
            <a:pPr marL="514350" marR="0" lvl="0" indent="-514350" algn="l" defTabSz="914400" rtl="0" eaLnBrk="1" fontAlgn="auto" latinLnBrk="0" hangingPunct="1">
              <a:lnSpc>
                <a:spcPct val="150000"/>
              </a:lnSpc>
              <a:spcBef>
                <a:spcPts val="0"/>
              </a:spcBef>
              <a:spcAft>
                <a:spcPts val="0"/>
              </a:spcAft>
              <a:buClrTx/>
              <a:buSzTx/>
              <a:buFontTx/>
              <a:buAutoNum type="romanLcParenR"/>
              <a:tabLst/>
              <a:defRPr/>
            </a:pPr>
            <a:r>
              <a:rPr lang="zh-CN" altLang="en-US" sz="2400" dirty="0">
                <a:latin typeface="Calibri (正文)"/>
              </a:rPr>
              <a:t>pretty small due to spin-phonon scatterings; </a:t>
            </a:r>
            <a:endParaRPr lang="en-US" altLang="zh-CN" sz="2400" dirty="0">
              <a:latin typeface="Calibri (正文)"/>
            </a:endParaRPr>
          </a:p>
          <a:p>
            <a:pPr marL="514350" marR="0" lvl="0" indent="-514350" algn="l" defTabSz="914400" rtl="0" eaLnBrk="1" fontAlgn="auto" latinLnBrk="0" hangingPunct="1">
              <a:lnSpc>
                <a:spcPct val="150000"/>
              </a:lnSpc>
              <a:spcBef>
                <a:spcPts val="0"/>
              </a:spcBef>
              <a:spcAft>
                <a:spcPts val="0"/>
              </a:spcAft>
              <a:buClrTx/>
              <a:buSzTx/>
              <a:buFontTx/>
              <a:buAutoNum type="romanLcParenR"/>
              <a:tabLst/>
              <a:defRPr/>
            </a:pPr>
            <a:r>
              <a:rPr lang="zh-CN" altLang="en-US" sz="2400" dirty="0">
                <a:latin typeface="Calibri (正文)"/>
              </a:rPr>
              <a:t>demises while approaching </a:t>
            </a:r>
            <a:r>
              <a:rPr lang="en-US" altLang="zh-CN" sz="2400" dirty="0">
                <a:latin typeface="Calibri (正文)"/>
              </a:rPr>
              <a:t>0 K</a:t>
            </a:r>
            <a:r>
              <a:rPr lang="zh-CN" altLang="en-US" sz="2400" dirty="0">
                <a:latin typeface="Calibri (正文)"/>
              </a:rPr>
              <a:t> as an effect of strong disorder, magnetic ordering, or possibly a gap opening.</a:t>
            </a:r>
          </a:p>
        </p:txBody>
      </p:sp>
    </p:spTree>
    <p:extLst>
      <p:ext uri="{BB962C8B-B14F-4D97-AF65-F5344CB8AC3E}">
        <p14:creationId xmlns:p14="http://schemas.microsoft.com/office/powerpoint/2010/main" val="207191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5">
            <a:extLst>
              <a:ext uri="{FF2B5EF4-FFF2-40B4-BE49-F238E27FC236}">
                <a16:creationId xmlns:a16="http://schemas.microsoft.com/office/drawing/2014/main" id="{1A9C4C4C-FAAC-4C32-BD2B-A9ECA68B1309}"/>
              </a:ext>
            </a:extLst>
          </p:cNvPr>
          <p:cNvPicPr>
            <a:picLocks noChangeArrowheads="1"/>
          </p:cNvPicPr>
          <p:nvPr/>
        </p:nvPicPr>
        <p:blipFill>
          <a:blip r:embed="rId3" cstate="print"/>
          <a:srcRect/>
          <a:stretch>
            <a:fillRect/>
          </a:stretch>
        </p:blipFill>
        <p:spPr>
          <a:xfrm>
            <a:off x="36368" y="685800"/>
            <a:ext cx="9144000" cy="73025"/>
          </a:xfrm>
          <a:prstGeom prst="rect">
            <a:avLst/>
          </a:prstGeom>
          <a:ln>
            <a:noFill/>
          </a:ln>
        </p:spPr>
      </p:pic>
      <p:sp>
        <p:nvSpPr>
          <p:cNvPr id="2" name="文本框 1">
            <a:extLst>
              <a:ext uri="{FF2B5EF4-FFF2-40B4-BE49-F238E27FC236}">
                <a16:creationId xmlns:a16="http://schemas.microsoft.com/office/drawing/2014/main" id="{376BCD43-56DC-D9CE-1396-2C1587A78E34}"/>
              </a:ext>
            </a:extLst>
          </p:cNvPr>
          <p:cNvSpPr txBox="1"/>
          <p:nvPr/>
        </p:nvSpPr>
        <p:spPr>
          <a:xfrm>
            <a:off x="15104" y="28444"/>
            <a:ext cx="9128896" cy="584775"/>
          </a:xfrm>
          <a:prstGeom prst="rect">
            <a:avLst/>
          </a:prstGeom>
          <a:noFill/>
        </p:spPr>
        <p:txBody>
          <a:bodyPr wrap="square" rtlCol="0">
            <a:spAutoFit/>
          </a:bodyPr>
          <a:lstStyle/>
          <a:p>
            <a:pPr indent="-342900" algn="ctr"/>
            <a:r>
              <a:rPr lang="en-US" altLang="zh-CN" sz="3200" b="1" dirty="0">
                <a:solidFill>
                  <a:srgbClr val="008000"/>
                </a:solidFill>
                <a:latin typeface="+mn-lt"/>
                <a:ea typeface="+mn-ea"/>
                <a:cs typeface="+mn-cs"/>
              </a:rPr>
              <a:t>Is there a pure QSL?</a:t>
            </a:r>
            <a:endParaRPr lang="en-US" altLang="zh-CN" sz="3200" b="1" baseline="-25000" dirty="0">
              <a:solidFill>
                <a:srgbClr val="008000"/>
              </a:solidFill>
              <a:latin typeface="+mn-lt"/>
              <a:ea typeface="+mn-ea"/>
              <a:cs typeface="+mn-cs"/>
            </a:endParaRPr>
          </a:p>
        </p:txBody>
      </p:sp>
      <p:pic>
        <p:nvPicPr>
          <p:cNvPr id="4" name="图片 3">
            <a:extLst>
              <a:ext uri="{FF2B5EF4-FFF2-40B4-BE49-F238E27FC236}">
                <a16:creationId xmlns:a16="http://schemas.microsoft.com/office/drawing/2014/main" id="{D6A9BB19-A37C-A7F2-4499-0911056B9387}"/>
              </a:ext>
            </a:extLst>
          </p:cNvPr>
          <p:cNvPicPr>
            <a:picLocks noChangeAspect="1"/>
          </p:cNvPicPr>
          <p:nvPr/>
        </p:nvPicPr>
        <p:blipFill rotWithShape="1">
          <a:blip r:embed="rId4"/>
          <a:srcRect l="37937"/>
          <a:stretch/>
        </p:blipFill>
        <p:spPr>
          <a:xfrm>
            <a:off x="5748566" y="4022109"/>
            <a:ext cx="3431802" cy="1501615"/>
          </a:xfrm>
          <a:prstGeom prst="rect">
            <a:avLst/>
          </a:prstGeom>
        </p:spPr>
      </p:pic>
      <p:pic>
        <p:nvPicPr>
          <p:cNvPr id="5" name="图片 4">
            <a:extLst>
              <a:ext uri="{FF2B5EF4-FFF2-40B4-BE49-F238E27FC236}">
                <a16:creationId xmlns:a16="http://schemas.microsoft.com/office/drawing/2014/main" id="{7D1DEE41-6F1B-8DBA-0336-B4C7E2D982EA}"/>
              </a:ext>
            </a:extLst>
          </p:cNvPr>
          <p:cNvPicPr>
            <a:picLocks noChangeAspect="1"/>
          </p:cNvPicPr>
          <p:nvPr/>
        </p:nvPicPr>
        <p:blipFill rotWithShape="1">
          <a:blip r:embed="rId5"/>
          <a:srcRect r="50230"/>
          <a:stretch/>
        </p:blipFill>
        <p:spPr>
          <a:xfrm>
            <a:off x="3760681" y="2979175"/>
            <a:ext cx="1994695" cy="2859344"/>
          </a:xfrm>
          <a:prstGeom prst="rect">
            <a:avLst/>
          </a:prstGeom>
        </p:spPr>
      </p:pic>
      <p:sp>
        <p:nvSpPr>
          <p:cNvPr id="6" name="文本框 5">
            <a:extLst>
              <a:ext uri="{FF2B5EF4-FFF2-40B4-BE49-F238E27FC236}">
                <a16:creationId xmlns:a16="http://schemas.microsoft.com/office/drawing/2014/main" id="{8F72BDF6-1A03-1C77-B624-D244DF5DD9A0}"/>
              </a:ext>
            </a:extLst>
          </p:cNvPr>
          <p:cNvSpPr txBox="1"/>
          <p:nvPr/>
        </p:nvSpPr>
        <p:spPr>
          <a:xfrm>
            <a:off x="139795" y="6146502"/>
            <a:ext cx="7924800" cy="307777"/>
          </a:xfrm>
          <a:prstGeom prst="rect">
            <a:avLst/>
          </a:prstGeom>
          <a:noFill/>
        </p:spPr>
        <p:txBody>
          <a:bodyPr wrap="square">
            <a:spAutoFit/>
          </a:bodyPr>
          <a:lstStyle/>
          <a:p>
            <a:r>
              <a:rPr lang="en-US" altLang="zh-CN" sz="1400" dirty="0">
                <a:latin typeface="+mj-lt"/>
                <a:cs typeface="Arial" panose="020B0604020202020204" pitchFamily="34" charset="0"/>
              </a:rPr>
              <a:t>Adv. Quant. Technol., 1900089 (2019); The Inn. 4, 100484, (2023); </a:t>
            </a:r>
            <a:r>
              <a:rPr lang="fr-FR" altLang="zh-CN" sz="1400" dirty="0">
                <a:latin typeface="+mj-lt"/>
                <a:cs typeface="Arial" panose="020B0604020202020204" pitchFamily="34" charset="0"/>
              </a:rPr>
              <a:t>Nat. Phys. 19, 922 (2023)</a:t>
            </a:r>
            <a:r>
              <a:rPr lang="en-US" altLang="zh-CN" sz="1400" dirty="0">
                <a:latin typeface="+mj-lt"/>
                <a:cs typeface="Arial" panose="020B0604020202020204" pitchFamily="34" charset="0"/>
              </a:rPr>
              <a:t>.</a:t>
            </a:r>
          </a:p>
        </p:txBody>
      </p:sp>
      <p:pic>
        <p:nvPicPr>
          <p:cNvPr id="7" name="Picture 2" descr="Fig. 1">
            <a:extLst>
              <a:ext uri="{FF2B5EF4-FFF2-40B4-BE49-F238E27FC236}">
                <a16:creationId xmlns:a16="http://schemas.microsoft.com/office/drawing/2014/main" id="{D27F083D-18ED-0DE8-9E12-2BE14C630CF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905" t="744" r="-2002"/>
          <a:stretch/>
        </p:blipFill>
        <p:spPr bwMode="auto">
          <a:xfrm>
            <a:off x="58858" y="3163125"/>
            <a:ext cx="3651700" cy="2675393"/>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2E230157-0BA2-C66D-83B1-1D69DB8495E0}"/>
              </a:ext>
            </a:extLst>
          </p:cNvPr>
          <p:cNvSpPr txBox="1"/>
          <p:nvPr/>
        </p:nvSpPr>
        <p:spPr>
          <a:xfrm>
            <a:off x="149320" y="2594491"/>
            <a:ext cx="6097280" cy="307777"/>
          </a:xfrm>
          <a:prstGeom prst="rect">
            <a:avLst/>
          </a:prstGeom>
          <a:noFill/>
        </p:spPr>
        <p:txBody>
          <a:bodyPr wrap="square">
            <a:spAutoFit/>
          </a:bodyPr>
          <a:lstStyle/>
          <a:p>
            <a:r>
              <a:rPr lang="en-US" altLang="zh-CN" sz="1400" dirty="0">
                <a:latin typeface="Arial" panose="020B0604020202020204" pitchFamily="34" charset="0"/>
                <a:cs typeface="Arial" panose="020B0604020202020204" pitchFamily="34" charset="0"/>
              </a:rPr>
              <a:t>PRB 108, 174424 (2023); </a:t>
            </a:r>
            <a:r>
              <a:rPr lang="en-US" altLang="zh-CN" sz="1400" dirty="0" err="1">
                <a:latin typeface="Arial" panose="020B0604020202020204" pitchFamily="34" charset="0"/>
                <a:cs typeface="Arial" panose="020B0604020202020204" pitchFamily="34" charset="0"/>
              </a:rPr>
              <a:t>arxiv</a:t>
            </a:r>
            <a:r>
              <a:rPr lang="en-US" altLang="zh-CN" sz="1400" dirty="0">
                <a:latin typeface="Arial" panose="020B0604020202020204" pitchFamily="34" charset="0"/>
                <a:cs typeface="Arial" panose="020B0604020202020204" pitchFamily="34" charset="0"/>
              </a:rPr>
              <a:t> 2402.07730 (2024) </a:t>
            </a:r>
            <a:endParaRPr lang="zh-CN" altLang="en-US" sz="1400" dirty="0"/>
          </a:p>
        </p:txBody>
      </p:sp>
      <p:pic>
        <p:nvPicPr>
          <p:cNvPr id="9" name="图片 8">
            <a:extLst>
              <a:ext uri="{FF2B5EF4-FFF2-40B4-BE49-F238E27FC236}">
                <a16:creationId xmlns:a16="http://schemas.microsoft.com/office/drawing/2014/main" id="{75A8B787-99F4-4FAF-148A-9F761B583A49}"/>
              </a:ext>
            </a:extLst>
          </p:cNvPr>
          <p:cNvPicPr>
            <a:picLocks noChangeAspect="1"/>
          </p:cNvPicPr>
          <p:nvPr/>
        </p:nvPicPr>
        <p:blipFill>
          <a:blip r:embed="rId7"/>
          <a:stretch>
            <a:fillRect/>
          </a:stretch>
        </p:blipFill>
        <p:spPr>
          <a:xfrm>
            <a:off x="2667000" y="1018149"/>
            <a:ext cx="3273939" cy="1576341"/>
          </a:xfrm>
          <a:prstGeom prst="rect">
            <a:avLst/>
          </a:prstGeom>
        </p:spPr>
      </p:pic>
      <p:sp>
        <p:nvSpPr>
          <p:cNvPr id="10" name="文本框 9">
            <a:extLst>
              <a:ext uri="{FF2B5EF4-FFF2-40B4-BE49-F238E27FC236}">
                <a16:creationId xmlns:a16="http://schemas.microsoft.com/office/drawing/2014/main" id="{9CEE1E24-BFD0-AB4A-D644-DA129D6C1C2C}"/>
              </a:ext>
            </a:extLst>
          </p:cNvPr>
          <p:cNvSpPr txBox="1"/>
          <p:nvPr/>
        </p:nvSpPr>
        <p:spPr>
          <a:xfrm>
            <a:off x="165428" y="770339"/>
            <a:ext cx="1472191" cy="307777"/>
          </a:xfrm>
          <a:prstGeom prst="rect">
            <a:avLst/>
          </a:prstGeom>
          <a:noFill/>
        </p:spPr>
        <p:txBody>
          <a:bodyPr wrap="square">
            <a:spAutoFit/>
          </a:bodyPr>
          <a:lstStyle/>
          <a:p>
            <a:r>
              <a:rPr lang="en-US" altLang="zh-CN" sz="1400" b="1" dirty="0">
                <a:latin typeface="Arial" panose="020B0604020202020204" pitchFamily="34" charset="0"/>
                <a:cs typeface="Arial" panose="020B0604020202020204" pitchFamily="34" charset="0"/>
              </a:rPr>
              <a:t>Ba</a:t>
            </a:r>
            <a:r>
              <a:rPr lang="en-US" altLang="zh-CN" sz="1400" b="1" baseline="-25000" dirty="0">
                <a:latin typeface="Arial" panose="020B0604020202020204" pitchFamily="34" charset="0"/>
                <a:cs typeface="Arial" panose="020B0604020202020204" pitchFamily="34" charset="0"/>
              </a:rPr>
              <a:t>3</a:t>
            </a:r>
            <a:r>
              <a:rPr lang="en-US" altLang="zh-CN" sz="1400" b="1" dirty="0">
                <a:latin typeface="Arial" panose="020B0604020202020204" pitchFamily="34" charset="0"/>
                <a:cs typeface="Arial" panose="020B0604020202020204" pitchFamily="34" charset="0"/>
              </a:rPr>
              <a:t>MnSb</a:t>
            </a:r>
            <a:r>
              <a:rPr lang="en-US" altLang="zh-CN" sz="1400" b="1" baseline="-25000" dirty="0">
                <a:latin typeface="Arial" panose="020B0604020202020204" pitchFamily="34" charset="0"/>
                <a:cs typeface="Arial" panose="020B0604020202020204" pitchFamily="34" charset="0"/>
              </a:rPr>
              <a:t>2</a:t>
            </a:r>
            <a:r>
              <a:rPr lang="en-US" altLang="zh-CN" sz="1400" b="1" dirty="0">
                <a:latin typeface="Arial" panose="020B0604020202020204" pitchFamily="34" charset="0"/>
                <a:cs typeface="Arial" panose="020B0604020202020204" pitchFamily="34" charset="0"/>
              </a:rPr>
              <a:t>O</a:t>
            </a:r>
            <a:r>
              <a:rPr lang="en-US" altLang="zh-CN" sz="1400" b="1" baseline="-25000" dirty="0">
                <a:latin typeface="Arial" panose="020B0604020202020204" pitchFamily="34" charset="0"/>
                <a:cs typeface="Arial" panose="020B0604020202020204" pitchFamily="34" charset="0"/>
              </a:rPr>
              <a:t>9</a:t>
            </a:r>
            <a:endParaRPr lang="zh-CN" altLang="en-US" sz="1400" b="1" baseline="-25000" dirty="0"/>
          </a:p>
        </p:txBody>
      </p:sp>
      <p:sp>
        <p:nvSpPr>
          <p:cNvPr id="11" name="文本框 10">
            <a:extLst>
              <a:ext uri="{FF2B5EF4-FFF2-40B4-BE49-F238E27FC236}">
                <a16:creationId xmlns:a16="http://schemas.microsoft.com/office/drawing/2014/main" id="{9E961CF4-AB31-9E80-B581-E0900372EF6D}"/>
              </a:ext>
            </a:extLst>
          </p:cNvPr>
          <p:cNvSpPr txBox="1"/>
          <p:nvPr/>
        </p:nvSpPr>
        <p:spPr>
          <a:xfrm>
            <a:off x="2831778" y="770339"/>
            <a:ext cx="1472191" cy="307777"/>
          </a:xfrm>
          <a:prstGeom prst="rect">
            <a:avLst/>
          </a:prstGeom>
          <a:noFill/>
        </p:spPr>
        <p:txBody>
          <a:bodyPr wrap="square">
            <a:spAutoFit/>
          </a:bodyPr>
          <a:lstStyle/>
          <a:p>
            <a:r>
              <a:rPr lang="en-US" altLang="zh-CN" sz="1400" b="1" dirty="0">
                <a:latin typeface="Arial" panose="020B0604020202020204" pitchFamily="34" charset="0"/>
                <a:cs typeface="Arial" panose="020B0604020202020204" pitchFamily="34" charset="0"/>
              </a:rPr>
              <a:t>Na</a:t>
            </a:r>
            <a:r>
              <a:rPr lang="en-US" altLang="zh-CN" sz="1400" b="1" baseline="-25000" dirty="0">
                <a:latin typeface="Arial" panose="020B0604020202020204" pitchFamily="34" charset="0"/>
                <a:cs typeface="Arial" panose="020B0604020202020204" pitchFamily="34" charset="0"/>
              </a:rPr>
              <a:t>2</a:t>
            </a:r>
            <a:r>
              <a:rPr lang="en-US" altLang="zh-CN" sz="1400" b="1" dirty="0">
                <a:latin typeface="Arial" panose="020B0604020202020204" pitchFamily="34" charset="0"/>
                <a:cs typeface="Arial" panose="020B0604020202020204" pitchFamily="34" charset="0"/>
              </a:rPr>
              <a:t>BaCo(PO</a:t>
            </a:r>
            <a:r>
              <a:rPr lang="en-US" altLang="zh-CN" sz="1400" b="1" baseline="-25000" dirty="0">
                <a:latin typeface="Arial" panose="020B0604020202020204" pitchFamily="34" charset="0"/>
                <a:cs typeface="Arial" panose="020B0604020202020204" pitchFamily="34" charset="0"/>
              </a:rPr>
              <a:t>4</a:t>
            </a:r>
            <a:r>
              <a:rPr lang="en-US" altLang="zh-CN" sz="1400" b="1" dirty="0">
                <a:latin typeface="Arial" panose="020B0604020202020204" pitchFamily="34" charset="0"/>
                <a:cs typeface="Arial" panose="020B0604020202020204" pitchFamily="34" charset="0"/>
              </a:rPr>
              <a:t>)</a:t>
            </a:r>
            <a:r>
              <a:rPr lang="en-US" altLang="zh-CN" sz="1400" b="1" baseline="-25000" dirty="0">
                <a:latin typeface="Arial" panose="020B0604020202020204" pitchFamily="34" charset="0"/>
                <a:cs typeface="Arial" panose="020B0604020202020204" pitchFamily="34" charset="0"/>
              </a:rPr>
              <a:t>2</a:t>
            </a:r>
            <a:endParaRPr lang="zh-CN" altLang="en-US" sz="1400" b="1" baseline="-25000" dirty="0"/>
          </a:p>
        </p:txBody>
      </p:sp>
      <p:pic>
        <p:nvPicPr>
          <p:cNvPr id="12" name="图片 11">
            <a:extLst>
              <a:ext uri="{FF2B5EF4-FFF2-40B4-BE49-F238E27FC236}">
                <a16:creationId xmlns:a16="http://schemas.microsoft.com/office/drawing/2014/main" id="{335A1516-3CFD-A798-4641-E5CE062267D1}"/>
              </a:ext>
            </a:extLst>
          </p:cNvPr>
          <p:cNvPicPr>
            <a:picLocks noChangeAspect="1"/>
          </p:cNvPicPr>
          <p:nvPr/>
        </p:nvPicPr>
        <p:blipFill>
          <a:blip r:embed="rId8"/>
          <a:stretch>
            <a:fillRect/>
          </a:stretch>
        </p:blipFill>
        <p:spPr>
          <a:xfrm>
            <a:off x="267937" y="1097859"/>
            <a:ext cx="2321582" cy="1478934"/>
          </a:xfrm>
          <a:prstGeom prst="rect">
            <a:avLst/>
          </a:prstGeom>
        </p:spPr>
      </p:pic>
      <p:pic>
        <p:nvPicPr>
          <p:cNvPr id="13" name="图片 12">
            <a:extLst>
              <a:ext uri="{FF2B5EF4-FFF2-40B4-BE49-F238E27FC236}">
                <a16:creationId xmlns:a16="http://schemas.microsoft.com/office/drawing/2014/main" id="{3C887103-B66F-FA2E-6A54-DAED624AAD66}"/>
              </a:ext>
            </a:extLst>
          </p:cNvPr>
          <p:cNvPicPr>
            <a:picLocks noChangeAspect="1"/>
          </p:cNvPicPr>
          <p:nvPr/>
        </p:nvPicPr>
        <p:blipFill>
          <a:blip r:embed="rId9"/>
          <a:stretch>
            <a:fillRect/>
          </a:stretch>
        </p:blipFill>
        <p:spPr>
          <a:xfrm>
            <a:off x="6731000" y="1650975"/>
            <a:ext cx="1633547" cy="1811214"/>
          </a:xfrm>
          <a:prstGeom prst="rect">
            <a:avLst/>
          </a:prstGeom>
        </p:spPr>
      </p:pic>
      <p:sp>
        <p:nvSpPr>
          <p:cNvPr id="14" name="灯片编号占位符 5">
            <a:extLst>
              <a:ext uri="{FF2B5EF4-FFF2-40B4-BE49-F238E27FC236}">
                <a16:creationId xmlns:a16="http://schemas.microsoft.com/office/drawing/2014/main" id="{AD52CE9A-4416-FD3B-8F95-676528BAB853}"/>
              </a:ext>
            </a:extLst>
          </p:cNvPr>
          <p:cNvSpPr txBox="1">
            <a:spLocks/>
          </p:cNvSpPr>
          <p:nvPr/>
        </p:nvSpPr>
        <p:spPr>
          <a:xfrm>
            <a:off x="6705600" y="65087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DCEE03D-B834-4389-BA87-D54FC637303B}" type="slidenum">
              <a:rPr kumimoji="0" lang="en-US"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342536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39510</TotalTime>
  <Words>2229</Words>
  <Application>Microsoft Office PowerPoint</Application>
  <PresentationFormat>全屏显示(4:3)</PresentationFormat>
  <Paragraphs>327</Paragraphs>
  <Slides>27</Slides>
  <Notes>21</Notes>
  <HiddenSlides>0</HiddenSlides>
  <MMClips>0</MMClips>
  <ScaleCrop>false</ScaleCrop>
  <HeadingPairs>
    <vt:vector size="8" baseType="variant">
      <vt:variant>
        <vt:lpstr>已用的字体</vt:lpstr>
      </vt:variant>
      <vt:variant>
        <vt:i4>8</vt:i4>
      </vt:variant>
      <vt:variant>
        <vt:lpstr>主题</vt:lpstr>
      </vt:variant>
      <vt:variant>
        <vt:i4>3</vt:i4>
      </vt:variant>
      <vt:variant>
        <vt:lpstr>嵌入 OLE 服务器</vt:lpstr>
      </vt:variant>
      <vt:variant>
        <vt:i4>1</vt:i4>
      </vt:variant>
      <vt:variant>
        <vt:lpstr>幻灯片标题</vt:lpstr>
      </vt:variant>
      <vt:variant>
        <vt:i4>27</vt:i4>
      </vt:variant>
    </vt:vector>
  </HeadingPairs>
  <TitlesOfParts>
    <vt:vector size="39" baseType="lpstr">
      <vt:lpstr>宋体</vt:lpstr>
      <vt:lpstr>微软雅黑</vt:lpstr>
      <vt:lpstr>Arial</vt:lpstr>
      <vt:lpstr>Calibri</vt:lpstr>
      <vt:lpstr>Calibri (正文)</vt:lpstr>
      <vt:lpstr>Cambria Math</vt:lpstr>
      <vt:lpstr>Times New Roman</vt:lpstr>
      <vt:lpstr>Wingdings</vt:lpstr>
      <vt:lpstr>Office 主题</vt:lpstr>
      <vt:lpstr>1_自定义设计方案</vt:lpstr>
      <vt:lpstr>自定义设计方案</vt:lpstr>
      <vt:lpstr>Graph</vt:lpstr>
      <vt:lpstr>Neutron scattering and muSR study on the QSL behavior of Pr2Ga2BeO7</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Shastry-Sutherland lattice</vt:lpstr>
      <vt:lpstr>Pr2Ga2BeO7</vt:lpstr>
      <vt:lpstr>Thermal conductivity</vt:lpstr>
      <vt:lpstr>Magnetization</vt:lpstr>
      <vt:lpstr>Heat Capacity</vt:lpstr>
      <vt:lpstr>Thermal conductivity</vt:lpstr>
      <vt:lpstr>Dynamic spectrum</vt:lpstr>
      <vt:lpstr>PowerPoint 演示文稿</vt:lpstr>
      <vt:lpstr>PowerPoint 演示文稿</vt:lpstr>
      <vt:lpstr>PowerPoint 演示文稿</vt:lpstr>
      <vt:lpstr>PowerPoint 演示文稿</vt:lpstr>
      <vt:lpstr>PowerPoint 演示文稿</vt:lpstr>
      <vt:lpstr>Conclusions</vt:lpstr>
      <vt:lpstr>Quantum Spin Liquid Candidate</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mal</dc:creator>
  <cp:lastModifiedBy>杰 马</cp:lastModifiedBy>
  <cp:revision>1235</cp:revision>
  <dcterms:created xsi:type="dcterms:W3CDTF">2012-02-06T18:38:39Z</dcterms:created>
  <dcterms:modified xsi:type="dcterms:W3CDTF">2025-01-10T03:52:37Z</dcterms:modified>
</cp:coreProperties>
</file>