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321" r:id="rId2"/>
    <p:sldId id="377" r:id="rId3"/>
    <p:sldId id="322" r:id="rId4"/>
    <p:sldId id="435" r:id="rId5"/>
    <p:sldId id="257" r:id="rId6"/>
    <p:sldId id="434" r:id="rId7"/>
    <p:sldId id="261" r:id="rId8"/>
    <p:sldId id="262" r:id="rId9"/>
    <p:sldId id="263" r:id="rId10"/>
    <p:sldId id="394" r:id="rId11"/>
    <p:sldId id="300" r:id="rId12"/>
    <p:sldId id="265" r:id="rId13"/>
    <p:sldId id="266" r:id="rId14"/>
    <p:sldId id="393" r:id="rId15"/>
    <p:sldId id="269" r:id="rId16"/>
    <p:sldId id="270" r:id="rId17"/>
    <p:sldId id="267" r:id="rId18"/>
    <p:sldId id="268" r:id="rId19"/>
    <p:sldId id="302" r:id="rId20"/>
    <p:sldId id="389" r:id="rId21"/>
    <p:sldId id="304" r:id="rId22"/>
    <p:sldId id="305" r:id="rId23"/>
    <p:sldId id="303" r:id="rId24"/>
    <p:sldId id="275" r:id="rId25"/>
    <p:sldId id="276" r:id="rId26"/>
    <p:sldId id="411" r:id="rId27"/>
    <p:sldId id="418" r:id="rId28"/>
    <p:sldId id="412" r:id="rId29"/>
    <p:sldId id="413" r:id="rId30"/>
    <p:sldId id="414" r:id="rId31"/>
    <p:sldId id="415" r:id="rId32"/>
    <p:sldId id="407" r:id="rId33"/>
    <p:sldId id="416" r:id="rId34"/>
    <p:sldId id="400" r:id="rId35"/>
    <p:sldId id="401" r:id="rId36"/>
    <p:sldId id="419" r:id="rId37"/>
    <p:sldId id="420" r:id="rId38"/>
    <p:sldId id="421" r:id="rId39"/>
    <p:sldId id="410" r:id="rId40"/>
    <p:sldId id="432" r:id="rId41"/>
    <p:sldId id="433" r:id="rId42"/>
    <p:sldId id="409" r:id="rId43"/>
    <p:sldId id="384" r:id="rId44"/>
    <p:sldId id="310" r:id="rId45"/>
    <p:sldId id="311" r:id="rId46"/>
    <p:sldId id="309" r:id="rId47"/>
    <p:sldId id="312" r:id="rId48"/>
    <p:sldId id="313" r:id="rId49"/>
    <p:sldId id="286" r:id="rId50"/>
    <p:sldId id="402" r:id="rId51"/>
    <p:sldId id="403" r:id="rId52"/>
    <p:sldId id="404" r:id="rId53"/>
    <p:sldId id="405" r:id="rId54"/>
    <p:sldId id="406" r:id="rId55"/>
    <p:sldId id="437" r:id="rId56"/>
    <p:sldId id="436" r:id="rId57"/>
    <p:sldId id="385" r:id="rId58"/>
    <p:sldId id="288" r:id="rId59"/>
    <p:sldId id="289" r:id="rId60"/>
    <p:sldId id="290" r:id="rId61"/>
    <p:sldId id="291" r:id="rId62"/>
    <p:sldId id="292" r:id="rId63"/>
    <p:sldId id="293" r:id="rId64"/>
    <p:sldId id="294" r:id="rId65"/>
    <p:sldId id="295" r:id="rId66"/>
    <p:sldId id="296" r:id="rId67"/>
    <p:sldId id="297" r:id="rId68"/>
    <p:sldId id="298" r:id="rId69"/>
    <p:sldId id="299" r:id="rId7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1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38B2D-535A-40C9-8E5B-D5400A08A71D}" type="datetimeFigureOut">
              <a:rPr lang="zh-CN" altLang="en-US" smtClean="0"/>
              <a:pPr/>
              <a:t>2025/1/10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96AA8-7102-4B7F-B997-8CAF877C0E1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2895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依靠技术的进步和材料的研发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B18FD-5824-4FBD-BDC4-B35D7DBD49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85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96AA8-7102-4B7F-B997-8CAF877C0E1B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8587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A0241-3974-4AD5-AE7C-59AF2840CB13}" type="datetime1">
              <a:rPr lang="zh-CN" altLang="en-US" smtClean="0"/>
              <a:pPr/>
              <a:t>2025/1/10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357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DCDEC-2594-4001-8ED3-EFB5CD9CD561}" type="datetime1">
              <a:rPr lang="zh-CN" altLang="en-US" smtClean="0"/>
              <a:pPr/>
              <a:t>2025/1/10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87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D340D-5680-49F8-B2B5-81F4C4F98B86}" type="datetime1">
              <a:rPr lang="zh-CN" altLang="en-US" smtClean="0"/>
              <a:pPr/>
              <a:t>2025/1/10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385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359CECB-34D9-4B12-92B9-3295B5355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501" y="526090"/>
            <a:ext cx="9671992" cy="871870"/>
          </a:xfrm>
        </p:spPr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77D929C1-C44C-4270-8717-935CE098D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75E39-D309-4051-976D-68311C1160DB}" type="datetime1">
              <a:rPr lang="en-US" smtClean="0"/>
              <a:t>1/10/2025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53CF21CC-AD5B-4771-A1A1-5CBC97987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E41C67CD-DD89-44C0-8C80-9A3900E16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56E1B42-3C5E-461A-A3C9-4E577D764DD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内容占位符 2">
            <a:extLst>
              <a:ext uri="{FF2B5EF4-FFF2-40B4-BE49-F238E27FC236}">
                <a16:creationId xmlns="" xmlns:a16="http://schemas.microsoft.com/office/drawing/2014/main" id="{A7ED26D2-71DD-4B83-ACDE-7DCAD139A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502" y="1397961"/>
            <a:ext cx="10922997" cy="368477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12" name="内容占位符 12">
            <a:extLst>
              <a:ext uri="{FF2B5EF4-FFF2-40B4-BE49-F238E27FC236}">
                <a16:creationId xmlns="" xmlns:a16="http://schemas.microsoft.com/office/drawing/2014/main" id="{0489D4E5-96E7-4E46-AAB7-33B653AE1F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2000" y="5082733"/>
            <a:ext cx="10668000" cy="98266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13" name="内容占位符 15">
            <a:extLst>
              <a:ext uri="{FF2B5EF4-FFF2-40B4-BE49-F238E27FC236}">
                <a16:creationId xmlns="" xmlns:a16="http://schemas.microsoft.com/office/drawing/2014/main" id="{C68ACD92-B361-4E12-BCD7-9BFCCAAB2F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61999" y="6331911"/>
            <a:ext cx="7446335" cy="38956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i="1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260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14A13-1C13-4DFB-A34C-B9F0D8843BBB}" type="datetime1">
              <a:rPr lang="zh-CN" altLang="en-US" smtClean="0"/>
              <a:pPr/>
              <a:t>2025/1/10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147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A23D0-B48D-4BFD-AEA5-57A5D4D74221}" type="datetime1">
              <a:rPr lang="zh-CN" altLang="en-US" smtClean="0"/>
              <a:pPr/>
              <a:t>2025/1/10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7304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9954-2E5B-4E43-9DE0-3D3CFE309B58}" type="datetime1">
              <a:rPr lang="zh-CN" altLang="en-US" smtClean="0"/>
              <a:pPr/>
              <a:t>2025/1/10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999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73CC-0042-457D-81ED-EA781F8F15B1}" type="datetime1">
              <a:rPr lang="zh-CN" altLang="en-US" smtClean="0"/>
              <a:pPr/>
              <a:t>2025/1/10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27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571AE-B0DF-4ED8-9AE1-108A52A40237}" type="datetime1">
              <a:rPr lang="zh-CN" altLang="en-US" smtClean="0"/>
              <a:pPr/>
              <a:t>2025/1/10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27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0F202-CA05-4123-BF68-3BAF5B2CE9AE}" type="datetime1">
              <a:rPr lang="zh-CN" altLang="en-US" smtClean="0"/>
              <a:pPr/>
              <a:t>2025/1/10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848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B9CB-1299-4F68-9F5F-D742AA51E413}" type="datetime1">
              <a:rPr lang="zh-CN" altLang="en-US" smtClean="0"/>
              <a:pPr/>
              <a:t>2025/1/10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61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D1E2F-2291-4207-B6F2-A948E112644F}" type="datetime1">
              <a:rPr lang="zh-CN" altLang="en-US" smtClean="0"/>
              <a:pPr/>
              <a:t>2025/1/10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92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4432B-6AE8-4DBA-9A98-12F80A4109C9}" type="datetime1">
              <a:rPr lang="zh-CN" altLang="en-US" smtClean="0"/>
              <a:pPr/>
              <a:t>2025/1/10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244AF8-4013-4C95-934F-7F7EAE57F71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701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if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3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4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5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6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5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5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4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7.emf"/><Relationship Id="rId2" Type="http://schemas.openxmlformats.org/officeDocument/2006/relationships/tags" Target="../tags/tag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56.emf"/><Relationship Id="rId4" Type="http://schemas.openxmlformats.org/officeDocument/2006/relationships/oleObject" Target="../embeddings/oleObject11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7.png"/><Relationship Id="rId5" Type="http://schemas.openxmlformats.org/officeDocument/2006/relationships/image" Target="../media/image75.wmf"/><Relationship Id="rId4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78.wmf"/><Relationship Id="rId4" Type="http://schemas.openxmlformats.org/officeDocument/2006/relationships/oleObject" Target="../embeddings/oleObject14.bin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82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84.png"/><Relationship Id="rId4" Type="http://schemas.openxmlformats.org/officeDocument/2006/relationships/image" Target="../media/image83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85.wmf"/><Relationship Id="rId4" Type="http://schemas.openxmlformats.org/officeDocument/2006/relationships/oleObject" Target="../embeddings/oleObject17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png"/><Relationship Id="rId4" Type="http://schemas.openxmlformats.org/officeDocument/2006/relationships/image" Target="../media/image86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2"/>
          <p:cNvSpPr txBox="1">
            <a:spLocks noChangeArrowheads="1"/>
          </p:cNvSpPr>
          <p:nvPr/>
        </p:nvSpPr>
        <p:spPr bwMode="auto">
          <a:xfrm>
            <a:off x="1202690" y="948236"/>
            <a:ext cx="9961719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altLang="zh-CN" sz="2800" b="1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Investigation </a:t>
            </a:r>
            <a:r>
              <a:rPr lang="en-US" altLang="zh-CN" sz="2800" b="1" dirty="0">
                <a:latin typeface="Times New Roman"/>
                <a:ea typeface="+mj-ea"/>
                <a:cs typeface="Times New Roman"/>
              </a:rPr>
              <a:t>of  Novel </a:t>
            </a:r>
            <a:r>
              <a:rPr lang="en-US" altLang="zh-CN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Magnetic Semiconductors</a:t>
            </a:r>
            <a:endParaRPr lang="zh-CN" altLang="zh-CN" sz="28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en-US" altLang="zh-CN" sz="28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Fanlong Ning </a:t>
            </a:r>
            <a:r>
              <a:rPr lang="zh-CN" altLang="en-US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宁凡龙</a:t>
            </a:r>
            <a:endParaRPr lang="en-US" altLang="zh-CN" sz="28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endParaRPr lang="en-US" altLang="zh-CN" sz="1200" b="1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School of Physics, Zhejiang University</a:t>
            </a:r>
          </a:p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(Material synthesis +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μSR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NMR)</a:t>
            </a:r>
          </a:p>
        </p:txBody>
      </p:sp>
      <p:pic>
        <p:nvPicPr>
          <p:cNvPr id="146440" name="Picture 8" descr="zj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232" y="4758516"/>
            <a:ext cx="1902399" cy="190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446415" y="3877521"/>
            <a:ext cx="895114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 dirty="0">
                <a:ea typeface="+mn-ea"/>
                <a:cs typeface="Times New Roman" panose="02020603050405020304" pitchFamily="18" charset="0"/>
              </a:rPr>
              <a:t>MELODY – CSNS (Dongguan)</a:t>
            </a:r>
          </a:p>
          <a:p>
            <a:pPr algn="ctr" eaLnBrk="1" hangingPunct="1"/>
            <a:r>
              <a:rPr lang="en-US" altLang="zh-CN" sz="2800" b="1" dirty="0">
                <a:cs typeface="Times New Roman" panose="02020603050405020304" pitchFamily="18" charset="0"/>
              </a:rPr>
              <a:t>Jan-11th, 2025</a:t>
            </a:r>
          </a:p>
          <a:p>
            <a:pPr algn="ctr" eaLnBrk="1" hangingPunct="1"/>
            <a:endParaRPr lang="en-US" altLang="zh-CN" sz="1200" b="1" dirty="0">
              <a:ea typeface="+mn-ea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zh-CN" sz="2400" b="1" dirty="0">
                <a:ea typeface="+mn-ea"/>
                <a:cs typeface="Times New Roman" panose="02020603050405020304" pitchFamily="18" charset="0"/>
              </a:rPr>
              <a:t>Supported by </a:t>
            </a:r>
            <a:r>
              <a:rPr lang="en-US" altLang="zh-CN" sz="2400" b="1" dirty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>MOST</a:t>
            </a:r>
            <a:r>
              <a:rPr lang="en-US" altLang="zh-CN" sz="2400" b="1" dirty="0"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zh-CN" sz="2400" b="1" dirty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>NSFC</a:t>
            </a:r>
            <a:r>
              <a:rPr lang="en-US" altLang="zh-CN" sz="2400" b="1" dirty="0">
                <a:ea typeface="+mn-ea"/>
                <a:cs typeface="Times New Roman" panose="02020603050405020304" pitchFamily="18" charset="0"/>
              </a:rPr>
              <a:t> and </a:t>
            </a:r>
            <a:r>
              <a:rPr lang="en-US" altLang="zh-CN" sz="2400" b="1" dirty="0">
                <a:solidFill>
                  <a:srgbClr val="FF0000"/>
                </a:solidFill>
                <a:ea typeface="+mn-ea"/>
                <a:cs typeface="Times New Roman" panose="02020603050405020304" pitchFamily="18" charset="0"/>
              </a:rPr>
              <a:t>ZJ-NSF</a:t>
            </a:r>
          </a:p>
        </p:txBody>
      </p:sp>
    </p:spTree>
    <p:extLst>
      <p:ext uri="{BB962C8B-B14F-4D97-AF65-F5344CB8AC3E}">
        <p14:creationId xmlns:p14="http://schemas.microsoft.com/office/powerpoint/2010/main" val="53183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10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491" y="922020"/>
            <a:ext cx="9474891" cy="4546092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8330184" y="1990344"/>
            <a:ext cx="1280160" cy="182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431792" y="1972056"/>
            <a:ext cx="1280160" cy="182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9043416" y="2443607"/>
            <a:ext cx="1280160" cy="182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74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694087E5-181C-4C91-B162-97C63EDCD2B9}" type="slidenum">
              <a:rPr lang="en-US" altLang="zh-CN">
                <a:latin typeface="Arial" panose="020B0604020202020204" pitchFamily="34" charset="0"/>
              </a:rPr>
              <a:pPr/>
              <a:t>11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7411" name="Text Box 10"/>
          <p:cNvSpPr txBox="1">
            <a:spLocks noChangeArrowheads="1"/>
          </p:cNvSpPr>
          <p:nvPr/>
        </p:nvSpPr>
        <p:spPr bwMode="auto">
          <a:xfrm>
            <a:off x="4274541" y="188913"/>
            <a:ext cx="57832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Arial" panose="020B0604020202020204" pitchFamily="34" charset="0"/>
              </a:rPr>
              <a:t>“III-V”               “I-II-V”          “II-VI”</a:t>
            </a:r>
            <a:endParaRPr lang="en-US" altLang="zh-CN" sz="2400" dirty="0">
              <a:latin typeface="Arial" panose="020B0604020202020204" pitchFamily="34" charset="0"/>
            </a:endParaRPr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9" y="765176"/>
            <a:ext cx="24352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765175"/>
            <a:ext cx="2663825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18"/>
          <p:cNvSpPr>
            <a:spLocks noChangeArrowheads="1"/>
          </p:cNvSpPr>
          <p:nvPr/>
        </p:nvSpPr>
        <p:spPr bwMode="auto">
          <a:xfrm>
            <a:off x="6672263" y="2997200"/>
            <a:ext cx="18716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LiZnAs (1.6ev)</a:t>
            </a:r>
          </a:p>
          <a:p>
            <a:pPr eaLnBrk="1" hangingPunct="1"/>
            <a:r>
              <a:rPr lang="en-US" altLang="zh-CN" b="1">
                <a:latin typeface="Arial" panose="020B0604020202020204" pitchFamily="34" charset="0"/>
              </a:rPr>
              <a:t>LiZnP (2.04ev)</a:t>
            </a:r>
          </a:p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LiCdP (1.30ev)</a:t>
            </a:r>
          </a:p>
        </p:txBody>
      </p:sp>
      <p:sp>
        <p:nvSpPr>
          <p:cNvPr id="17415" name="Text Box 19"/>
          <p:cNvSpPr txBox="1">
            <a:spLocks noChangeArrowheads="1"/>
          </p:cNvSpPr>
          <p:nvPr/>
        </p:nvSpPr>
        <p:spPr bwMode="auto">
          <a:xfrm>
            <a:off x="4184650" y="3213101"/>
            <a:ext cx="1695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CC6600"/>
                </a:solidFill>
                <a:latin typeface="Arial" panose="020B0604020202020204" pitchFamily="34" charset="0"/>
              </a:rPr>
              <a:t>GaAs (1.42ev)</a:t>
            </a:r>
          </a:p>
        </p:txBody>
      </p:sp>
      <p:sp>
        <p:nvSpPr>
          <p:cNvPr id="17416" name="Text Box 20"/>
          <p:cNvSpPr txBox="1">
            <a:spLocks noChangeArrowheads="1"/>
          </p:cNvSpPr>
          <p:nvPr/>
        </p:nvSpPr>
        <p:spPr bwMode="auto">
          <a:xfrm>
            <a:off x="2279651" y="3933826"/>
            <a:ext cx="8101013" cy="24415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CC6600"/>
                </a:solidFill>
                <a:latin typeface="Arial" panose="020B0604020202020204" pitchFamily="34" charset="0"/>
              </a:rPr>
              <a:t>Ga</a:t>
            </a:r>
            <a:r>
              <a:rPr lang="en-US" altLang="zh-CN" b="1" baseline="-25000">
                <a:solidFill>
                  <a:srgbClr val="CC6600"/>
                </a:solidFill>
                <a:latin typeface="Arial" panose="020B0604020202020204" pitchFamily="34" charset="0"/>
              </a:rPr>
              <a:t>1-x</a:t>
            </a:r>
            <a:r>
              <a:rPr lang="en-US" altLang="zh-CN" b="1">
                <a:solidFill>
                  <a:srgbClr val="CC6600"/>
                </a:solidFill>
                <a:latin typeface="Arial" panose="020B0604020202020204" pitchFamily="34" charset="0"/>
              </a:rPr>
              <a:t>Mn</a:t>
            </a:r>
            <a:r>
              <a:rPr lang="en-US" altLang="zh-CN" b="1" baseline="-25000">
                <a:solidFill>
                  <a:srgbClr val="CC6600"/>
                </a:solidFill>
                <a:latin typeface="Arial" panose="020B0604020202020204" pitchFamily="34" charset="0"/>
              </a:rPr>
              <a:t>x</a:t>
            </a:r>
            <a:r>
              <a:rPr lang="en-US" altLang="zh-CN" b="1">
                <a:solidFill>
                  <a:srgbClr val="CC6600"/>
                </a:solidFill>
                <a:latin typeface="Arial" panose="020B0604020202020204" pitchFamily="34" charset="0"/>
              </a:rPr>
              <a:t>As: Mn dope both spins and holes</a:t>
            </a:r>
          </a:p>
          <a:p>
            <a:pPr eaLnBrk="1" hangingPunct="1"/>
            <a:endParaRPr lang="en-US" altLang="zh-CN" b="1">
              <a:solidFill>
                <a:srgbClr val="CC66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Li</a:t>
            </a:r>
            <a:r>
              <a:rPr lang="en-US" altLang="zh-CN" b="1" baseline="-25000">
                <a:solidFill>
                  <a:srgbClr val="FF0000"/>
                </a:solidFill>
                <a:latin typeface="Arial" panose="020B0604020202020204" pitchFamily="34" charset="0"/>
              </a:rPr>
              <a:t>1+y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(Zn</a:t>
            </a:r>
            <a:r>
              <a:rPr lang="en-US" altLang="zh-CN" b="1" baseline="30000">
                <a:solidFill>
                  <a:srgbClr val="FF0000"/>
                </a:solidFill>
                <a:latin typeface="Arial" panose="020B0604020202020204" pitchFamily="34" charset="0"/>
              </a:rPr>
              <a:t>+2</a:t>
            </a:r>
            <a:r>
              <a:rPr lang="en-US" altLang="zh-CN" b="1" baseline="-25000">
                <a:solidFill>
                  <a:srgbClr val="FF0000"/>
                </a:solidFill>
                <a:latin typeface="Arial" panose="020B0604020202020204" pitchFamily="34" charset="0"/>
              </a:rPr>
              <a:t>1-x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Mn</a:t>
            </a:r>
            <a:r>
              <a:rPr lang="en-US" altLang="zh-CN" b="1" baseline="30000">
                <a:solidFill>
                  <a:srgbClr val="FF0000"/>
                </a:solidFill>
                <a:latin typeface="Arial" panose="020B0604020202020204" pitchFamily="34" charset="0"/>
              </a:rPr>
              <a:t>+2</a:t>
            </a:r>
            <a:r>
              <a:rPr lang="en-US" altLang="zh-CN" b="1" baseline="-2500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)As,</a:t>
            </a:r>
            <a:r>
              <a:rPr lang="en-US" altLang="zh-CN">
                <a:latin typeface="Arial" panose="020B0604020202020204" pitchFamily="34" charset="0"/>
              </a:rPr>
              <a:t> </a:t>
            </a:r>
            <a:r>
              <a:rPr lang="en-US" altLang="zh-CN" b="1">
                <a:latin typeface="Arial" panose="020B0604020202020204" pitchFamily="34" charset="0"/>
              </a:rPr>
              <a:t>Li</a:t>
            </a:r>
            <a:r>
              <a:rPr lang="en-US" altLang="zh-CN" b="1" baseline="-25000">
                <a:latin typeface="Arial" panose="020B0604020202020204" pitchFamily="34" charset="0"/>
              </a:rPr>
              <a:t>1+y</a:t>
            </a:r>
            <a:r>
              <a:rPr lang="en-US" altLang="zh-CN" b="1">
                <a:latin typeface="Arial" panose="020B0604020202020204" pitchFamily="34" charset="0"/>
              </a:rPr>
              <a:t>(Zn</a:t>
            </a:r>
            <a:r>
              <a:rPr lang="en-US" altLang="zh-CN" b="1" baseline="30000">
                <a:latin typeface="Arial" panose="020B0604020202020204" pitchFamily="34" charset="0"/>
              </a:rPr>
              <a:t>+2</a:t>
            </a:r>
            <a:r>
              <a:rPr lang="en-US" altLang="zh-CN" b="1" baseline="-25000">
                <a:latin typeface="Arial" panose="020B0604020202020204" pitchFamily="34" charset="0"/>
              </a:rPr>
              <a:t>1-x</a:t>
            </a:r>
            <a:r>
              <a:rPr lang="en-US" altLang="zh-CN" b="1">
                <a:latin typeface="Arial" panose="020B0604020202020204" pitchFamily="34" charset="0"/>
              </a:rPr>
              <a:t>Mn</a:t>
            </a:r>
            <a:r>
              <a:rPr lang="en-US" altLang="zh-CN" b="1" baseline="30000">
                <a:latin typeface="Arial" panose="020B0604020202020204" pitchFamily="34" charset="0"/>
              </a:rPr>
              <a:t>+2</a:t>
            </a:r>
            <a:r>
              <a:rPr lang="en-US" altLang="zh-CN" b="1" baseline="-25000">
                <a:latin typeface="Arial" panose="020B0604020202020204" pitchFamily="34" charset="0"/>
              </a:rPr>
              <a:t>x</a:t>
            </a:r>
            <a:r>
              <a:rPr lang="en-US" altLang="zh-CN" b="1">
                <a:latin typeface="Arial" panose="020B0604020202020204" pitchFamily="34" charset="0"/>
              </a:rPr>
              <a:t>)P,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 Li</a:t>
            </a:r>
            <a:r>
              <a:rPr lang="en-US" altLang="zh-CN" b="1" baseline="-25000">
                <a:solidFill>
                  <a:srgbClr val="FF0000"/>
                </a:solidFill>
                <a:latin typeface="Arial" panose="020B0604020202020204" pitchFamily="34" charset="0"/>
              </a:rPr>
              <a:t>1+y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(Cd</a:t>
            </a:r>
            <a:r>
              <a:rPr lang="en-US" altLang="zh-CN" b="1" baseline="30000">
                <a:solidFill>
                  <a:srgbClr val="FF0000"/>
                </a:solidFill>
                <a:latin typeface="Arial" panose="020B0604020202020204" pitchFamily="34" charset="0"/>
              </a:rPr>
              <a:t>+2</a:t>
            </a:r>
            <a:r>
              <a:rPr lang="en-US" altLang="zh-CN" b="1" baseline="-25000">
                <a:solidFill>
                  <a:srgbClr val="FF0000"/>
                </a:solidFill>
                <a:latin typeface="Arial" panose="020B0604020202020204" pitchFamily="34" charset="0"/>
              </a:rPr>
              <a:t>1-x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Mn</a:t>
            </a:r>
            <a:r>
              <a:rPr lang="en-US" altLang="zh-CN" b="1" baseline="30000">
                <a:solidFill>
                  <a:srgbClr val="FF0000"/>
                </a:solidFill>
                <a:latin typeface="Arial" panose="020B0604020202020204" pitchFamily="34" charset="0"/>
              </a:rPr>
              <a:t>+2</a:t>
            </a:r>
            <a:r>
              <a:rPr lang="en-US" altLang="zh-CN" b="1" baseline="-2500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)P (</a:t>
            </a:r>
            <a:r>
              <a:rPr lang="en-US" altLang="zh-CN" b="1" i="1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en-US" altLang="zh-CN" b="1" i="1" baseline="-25000">
                <a:solidFill>
                  <a:srgbClr val="FF0000"/>
                </a:solidFill>
                <a:latin typeface="Arial" panose="020B0604020202020204" pitchFamily="34" charset="0"/>
              </a:rPr>
              <a:t>C 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~40-50K)</a:t>
            </a:r>
          </a:p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: decouple spins and carriers </a:t>
            </a:r>
          </a:p>
          <a:p>
            <a:pPr eaLnBrk="1" hangingPunct="1"/>
            <a:endParaRPr lang="en-US" altLang="zh-CN" sz="1000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zh-CN">
                <a:latin typeface="Arial" panose="020B0604020202020204" pitchFamily="34" charset="0"/>
              </a:rPr>
              <a:t> Mn doping induces local moments</a:t>
            </a:r>
          </a:p>
          <a:p>
            <a:pPr eaLnBrk="1" hangingPunct="1">
              <a:buFontTx/>
              <a:buChar char="•"/>
            </a:pPr>
            <a:r>
              <a:rPr lang="en-US" altLang="zh-CN">
                <a:latin typeface="Arial" panose="020B0604020202020204" pitchFamily="34" charset="0"/>
              </a:rPr>
              <a:t> Li extra or deficiencies create carriers---use Li to control the type of carriers</a:t>
            </a:r>
          </a:p>
          <a:p>
            <a:pPr eaLnBrk="1" hangingPunct="1">
              <a:buFontTx/>
              <a:buChar char="•"/>
            </a:pPr>
            <a:endParaRPr lang="en-US" altLang="zh-CN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(C.Q. Jin’s group in IOP, Z. Deng et al, Nature Comm.,2011, PRB 2013)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4151313" y="5300663"/>
            <a:ext cx="5473700" cy="946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LiZnAs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 LiFeAs</a:t>
            </a:r>
          </a:p>
          <a:p>
            <a:pPr algn="ctr" eaLnBrk="1" hangingPunct="1"/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</a:rPr>
              <a:t>“111” 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family of Fe-based SC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）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7418" name="Text Box 22"/>
          <p:cNvSpPr txBox="1">
            <a:spLocks noChangeArrowheads="1"/>
          </p:cNvSpPr>
          <p:nvPr/>
        </p:nvSpPr>
        <p:spPr bwMode="auto">
          <a:xfrm>
            <a:off x="1703389" y="1196976"/>
            <a:ext cx="2217737" cy="14652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(Li</a:t>
            </a:r>
            <a:r>
              <a:rPr lang="en-US" altLang="zh-CN" b="1" baseline="30000">
                <a:solidFill>
                  <a:srgbClr val="FF0000"/>
                </a:solidFill>
                <a:latin typeface="Arial" panose="020B0604020202020204" pitchFamily="34" charset="0"/>
              </a:rPr>
              <a:t>+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Zn</a:t>
            </a:r>
            <a:r>
              <a:rPr lang="en-US" altLang="zh-CN" b="1" baseline="30000">
                <a:solidFill>
                  <a:srgbClr val="FF0000"/>
                </a:solidFill>
                <a:latin typeface="Arial" panose="020B0604020202020204" pitchFamily="34" charset="0"/>
              </a:rPr>
              <a:t>2+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) = Ga</a:t>
            </a:r>
            <a:r>
              <a:rPr lang="en-US" altLang="zh-CN" b="1" baseline="30000">
                <a:solidFill>
                  <a:srgbClr val="FF0000"/>
                </a:solidFill>
                <a:latin typeface="Arial" panose="020B0604020202020204" pitchFamily="34" charset="0"/>
              </a:rPr>
              <a:t>3+</a:t>
            </a:r>
            <a:endParaRPr lang="en-US" altLang="zh-CN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à"/>
            </a:pP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LiZnAs =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GaAs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CN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(Li</a:t>
            </a:r>
            <a:r>
              <a:rPr lang="en-US" altLang="zh-CN" b="1" baseline="30000">
                <a:solidFill>
                  <a:srgbClr val="FF0000"/>
                </a:solidFill>
                <a:latin typeface="Arial" panose="020B0604020202020204" pitchFamily="34" charset="0"/>
              </a:rPr>
              <a:t>+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As</a:t>
            </a:r>
            <a:r>
              <a:rPr lang="en-US" altLang="zh-CN" b="1" baseline="30000">
                <a:solidFill>
                  <a:srgbClr val="FF0000"/>
                </a:solidFill>
                <a:latin typeface="Arial" panose="020B0604020202020204" pitchFamily="34" charset="0"/>
              </a:rPr>
              <a:t>3-</a:t>
            </a: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) = Se</a:t>
            </a:r>
            <a:r>
              <a:rPr lang="en-US" altLang="zh-CN" b="1" baseline="30000">
                <a:solidFill>
                  <a:srgbClr val="FF0000"/>
                </a:solidFill>
                <a:latin typeface="Arial" panose="020B0604020202020204" pitchFamily="34" charset="0"/>
              </a:rPr>
              <a:t>2-</a:t>
            </a:r>
          </a:p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 Zn(LiAs) = ZnSe</a:t>
            </a:r>
          </a:p>
        </p:txBody>
      </p:sp>
      <p:sp>
        <p:nvSpPr>
          <p:cNvPr id="17419" name="Line 24"/>
          <p:cNvSpPr>
            <a:spLocks noChangeShapeType="1"/>
          </p:cNvSpPr>
          <p:nvPr/>
        </p:nvSpPr>
        <p:spPr bwMode="auto">
          <a:xfrm>
            <a:off x="5880100" y="476250"/>
            <a:ext cx="6477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420" name="Line 25"/>
          <p:cNvSpPr>
            <a:spLocks noChangeShapeType="1"/>
          </p:cNvSpPr>
          <p:nvPr/>
        </p:nvSpPr>
        <p:spPr bwMode="auto">
          <a:xfrm>
            <a:off x="8021080" y="476250"/>
            <a:ext cx="7207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57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DC0A7130-B46A-44BA-B625-A6EF2D66394E}" type="slidenum">
              <a:rPr lang="en-US" altLang="zh-CN">
                <a:latin typeface="Arial" panose="020B0604020202020204" pitchFamily="34" charset="0"/>
              </a:rPr>
              <a:pPr/>
              <a:t>12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9459" name="Text Box 601"/>
          <p:cNvSpPr txBox="1">
            <a:spLocks noChangeArrowheads="1"/>
          </p:cNvSpPr>
          <p:nvPr/>
        </p:nvSpPr>
        <p:spPr bwMode="auto">
          <a:xfrm>
            <a:off x="2424114" y="188913"/>
            <a:ext cx="6408737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2400" b="1"/>
              <a:t>“111”- Li</a:t>
            </a:r>
            <a:r>
              <a:rPr lang="en-US" altLang="zh-CN" sz="2400" b="1" baseline="-25000"/>
              <a:t>1+y</a:t>
            </a:r>
            <a:r>
              <a:rPr lang="en-US" altLang="zh-CN" sz="2400" b="1"/>
              <a:t>(Zn</a:t>
            </a:r>
            <a:r>
              <a:rPr lang="en-US" altLang="zh-CN" sz="2400" b="1" baseline="30000"/>
              <a:t>+2</a:t>
            </a:r>
            <a:r>
              <a:rPr lang="en-US" altLang="zh-CN" sz="2400" b="1" baseline="-25000"/>
              <a:t>1-x</a:t>
            </a:r>
            <a:r>
              <a:rPr lang="en-US" altLang="zh-CN" sz="2400" b="1"/>
              <a:t>Mn</a:t>
            </a:r>
            <a:r>
              <a:rPr lang="en-US" altLang="zh-CN" sz="2400" b="1" baseline="30000"/>
              <a:t>+2</a:t>
            </a:r>
            <a:r>
              <a:rPr lang="en-US" altLang="zh-CN" sz="2400" b="1" baseline="-25000"/>
              <a:t>x</a:t>
            </a:r>
            <a:r>
              <a:rPr lang="en-US" altLang="zh-CN" sz="2400" b="1"/>
              <a:t>)As </a:t>
            </a:r>
            <a:r>
              <a:rPr lang="zh-CN" altLang="en-US" sz="2400" b="1"/>
              <a:t>（</a:t>
            </a:r>
            <a:r>
              <a:rPr lang="en-US" altLang="zh-CN" sz="2400" b="1"/>
              <a:t>T</a:t>
            </a:r>
            <a:r>
              <a:rPr lang="en-US" altLang="zh-CN" sz="2400" b="1" baseline="-25000"/>
              <a:t>C</a:t>
            </a:r>
            <a:r>
              <a:rPr lang="en-US" altLang="zh-CN" sz="2400" b="1"/>
              <a:t> ~ 50 K)</a:t>
            </a:r>
            <a:endParaRPr lang="en-US" altLang="zh-CN" sz="2400"/>
          </a:p>
        </p:txBody>
      </p:sp>
      <p:pic>
        <p:nvPicPr>
          <p:cNvPr id="19460" name="Picture 603" descr="LiZ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908050"/>
            <a:ext cx="4652962" cy="43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604"/>
          <p:cNvSpPr>
            <a:spLocks noChangeArrowheads="1"/>
          </p:cNvSpPr>
          <p:nvPr/>
        </p:nvSpPr>
        <p:spPr bwMode="auto">
          <a:xfrm>
            <a:off x="2095501" y="5214938"/>
            <a:ext cx="44336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Z. Deng et al, Nature Communications (2011)</a:t>
            </a:r>
          </a:p>
        </p:txBody>
      </p:sp>
      <p:sp>
        <p:nvSpPr>
          <p:cNvPr id="19462" name="Text Box 605"/>
          <p:cNvSpPr txBox="1">
            <a:spLocks noChangeArrowheads="1"/>
          </p:cNvSpPr>
          <p:nvPr/>
        </p:nvSpPr>
        <p:spPr bwMode="auto">
          <a:xfrm>
            <a:off x="6667500" y="2234767"/>
            <a:ext cx="3702050" cy="20621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Tx/>
              <a:buChar char="•"/>
            </a:pPr>
            <a:r>
              <a:rPr lang="en-US" altLang="zh-CN" b="1" dirty="0">
                <a:cs typeface="Times New Roman" panose="02020603050405020304" pitchFamily="18" charset="0"/>
              </a:rPr>
              <a:t> Saturation moments continuously </a:t>
            </a:r>
          </a:p>
          <a:p>
            <a:r>
              <a:rPr lang="en-US" altLang="zh-CN" b="1" dirty="0">
                <a:cs typeface="Times New Roman" panose="02020603050405020304" pitchFamily="18" charset="0"/>
              </a:rPr>
              <a:t> decrease with more </a:t>
            </a:r>
            <a:r>
              <a:rPr lang="en-US" altLang="zh-CN" b="1" dirty="0" err="1">
                <a:cs typeface="Times New Roman" panose="02020603050405020304" pitchFamily="18" charset="0"/>
              </a:rPr>
              <a:t>Mn</a:t>
            </a:r>
            <a:endParaRPr lang="zh-CN" altLang="en-US" b="1" dirty="0">
              <a:cs typeface="Times New Roman" panose="02020603050405020304" pitchFamily="18" charset="0"/>
            </a:endParaRPr>
          </a:p>
          <a:p>
            <a:endParaRPr lang="zh-CN" altLang="en-US" sz="1000" b="1" dirty="0"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zh-CN" altLang="en-US" b="1" dirty="0"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cs typeface="Times New Roman" panose="02020603050405020304" pitchFamily="18" charset="0"/>
              </a:rPr>
              <a:t>Effective moment is 5~6</a:t>
            </a:r>
            <a:r>
              <a:rPr lang="el-GR" altLang="zh-CN" b="1" dirty="0">
                <a:cs typeface="Times New Roman" panose="02020603050405020304" pitchFamily="18" charset="0"/>
              </a:rPr>
              <a:t>μ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B</a:t>
            </a:r>
            <a:r>
              <a:rPr lang="en-US" altLang="zh-CN" b="1" dirty="0">
                <a:cs typeface="Times New Roman" panose="02020603050405020304" pitchFamily="18" charset="0"/>
              </a:rPr>
              <a:t>/</a:t>
            </a:r>
            <a:r>
              <a:rPr lang="en-US" altLang="zh-CN" b="1" dirty="0" err="1">
                <a:cs typeface="Times New Roman" panose="02020603050405020304" pitchFamily="18" charset="0"/>
              </a:rPr>
              <a:t>Mn</a:t>
            </a:r>
            <a:r>
              <a:rPr lang="zh-CN" altLang="en-US" b="1" dirty="0">
                <a:cs typeface="Times New Roman" panose="02020603050405020304" pitchFamily="18" charset="0"/>
              </a:rPr>
              <a:t>，</a:t>
            </a:r>
          </a:p>
          <a:p>
            <a:r>
              <a:rPr lang="zh-CN" altLang="en-US" b="1" dirty="0">
                <a:cs typeface="Times New Roman" panose="02020603050405020304" pitchFamily="18" charset="0"/>
              </a:rPr>
              <a:t>   </a:t>
            </a:r>
            <a:r>
              <a:rPr lang="en-US" altLang="zh-CN" b="1" dirty="0">
                <a:cs typeface="Times New Roman" panose="02020603050405020304" pitchFamily="18" charset="0"/>
              </a:rPr>
              <a:t>high spin state</a:t>
            </a:r>
            <a:endParaRPr lang="zh-CN" altLang="en-US" b="1" dirty="0">
              <a:cs typeface="Times New Roman" panose="02020603050405020304" pitchFamily="18" charset="0"/>
            </a:endParaRPr>
          </a:p>
          <a:p>
            <a:endParaRPr lang="zh-CN" altLang="en-US" sz="1000" b="1" dirty="0"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zh-CN" altLang="en-US" b="1" dirty="0"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cs typeface="Times New Roman" panose="02020603050405020304" pitchFamily="18" charset="0"/>
              </a:rPr>
              <a:t>Coercive field ~ 50 </a:t>
            </a:r>
            <a:r>
              <a:rPr lang="en-US" altLang="zh-CN" b="1" dirty="0" err="1">
                <a:cs typeface="Times New Roman" panose="02020603050405020304" pitchFamily="18" charset="0"/>
              </a:rPr>
              <a:t>Oe</a:t>
            </a:r>
            <a:r>
              <a:rPr lang="zh-CN" altLang="en-US" b="1" dirty="0">
                <a:cs typeface="Times New Roman" panose="02020603050405020304" pitchFamily="18" charset="0"/>
              </a:rPr>
              <a:t>，</a:t>
            </a:r>
            <a:endParaRPr lang="en-US" altLang="zh-CN" b="1" dirty="0">
              <a:cs typeface="Times New Roman" panose="02020603050405020304" pitchFamily="18" charset="0"/>
            </a:endParaRPr>
          </a:p>
          <a:p>
            <a:r>
              <a:rPr lang="en-US" altLang="zh-CN" b="1" dirty="0">
                <a:cs typeface="Times New Roman" panose="02020603050405020304" pitchFamily="18" charset="0"/>
              </a:rPr>
              <a:t> for magnetic manipulation</a:t>
            </a:r>
            <a:endParaRPr lang="zh-CN" altLang="en-US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64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CA715DD0-F73C-415E-87BD-1F61E53318BF}" type="slidenum">
              <a:rPr lang="en-US" altLang="zh-CN">
                <a:latin typeface="Arial" panose="020B0604020202020204" pitchFamily="34" charset="0"/>
              </a:rPr>
              <a:pPr/>
              <a:t>13</a:t>
            </a:fld>
            <a:endParaRPr lang="en-US" altLang="zh-CN">
              <a:latin typeface="Arial" panose="020B0604020202020204" pitchFamily="34" charset="0"/>
            </a:endParaRPr>
          </a:p>
        </p:txBody>
      </p:sp>
      <p:pic>
        <p:nvPicPr>
          <p:cNvPr id="18435" name="Picture 4" descr="LiZnMnP-T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125539"/>
            <a:ext cx="3887788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LiZnMnP-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9" y="1196976"/>
            <a:ext cx="4175125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6240463" y="5013326"/>
            <a:ext cx="4176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Deng et al, PRB 88,081203(R) (2013)</a:t>
            </a:r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3287714" y="404813"/>
            <a:ext cx="51956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Arial" panose="020B0604020202020204" pitchFamily="34" charset="0"/>
              </a:rPr>
              <a:t>Li</a:t>
            </a:r>
            <a:r>
              <a:rPr lang="en-US" altLang="zh-CN" sz="2400" b="1" baseline="-25000" dirty="0">
                <a:latin typeface="Arial" panose="020B0604020202020204" pitchFamily="34" charset="0"/>
              </a:rPr>
              <a:t>1+y</a:t>
            </a:r>
            <a:r>
              <a:rPr lang="en-US" altLang="zh-CN" sz="2400" b="1" dirty="0">
                <a:latin typeface="Arial" panose="020B0604020202020204" pitchFamily="34" charset="0"/>
              </a:rPr>
              <a:t>(Zn</a:t>
            </a:r>
            <a:r>
              <a:rPr lang="en-US" altLang="zh-CN" sz="2400" b="1" baseline="30000" dirty="0">
                <a:latin typeface="Arial" panose="020B0604020202020204" pitchFamily="34" charset="0"/>
              </a:rPr>
              <a:t>+2</a:t>
            </a:r>
            <a:r>
              <a:rPr lang="en-US" altLang="zh-CN" sz="2400" b="1" baseline="-25000" dirty="0">
                <a:latin typeface="Arial" panose="020B0604020202020204" pitchFamily="34" charset="0"/>
              </a:rPr>
              <a:t>1-x</a:t>
            </a:r>
            <a:r>
              <a:rPr lang="en-US" altLang="zh-CN" sz="2400" b="1" dirty="0">
                <a:latin typeface="Arial" panose="020B0604020202020204" pitchFamily="34" charset="0"/>
              </a:rPr>
              <a:t>Mn</a:t>
            </a:r>
            <a:r>
              <a:rPr lang="en-US" altLang="zh-CN" sz="2400" b="1" baseline="30000" dirty="0">
                <a:latin typeface="Arial" panose="020B0604020202020204" pitchFamily="34" charset="0"/>
              </a:rPr>
              <a:t>+2</a:t>
            </a:r>
            <a:r>
              <a:rPr lang="en-US" altLang="zh-CN" sz="2400" b="1" baseline="-25000" dirty="0">
                <a:latin typeface="Arial" panose="020B0604020202020204" pitchFamily="34" charset="0"/>
              </a:rPr>
              <a:t>x</a:t>
            </a:r>
            <a:r>
              <a:rPr lang="en-US" altLang="zh-CN" sz="2400" b="1" dirty="0">
                <a:latin typeface="Arial" panose="020B0604020202020204" pitchFamily="34" charset="0"/>
              </a:rPr>
              <a:t>)P: Max T</a:t>
            </a:r>
            <a:r>
              <a:rPr lang="en-US" altLang="zh-CN" sz="2400" b="1" baseline="-25000" dirty="0">
                <a:latin typeface="Arial" panose="020B0604020202020204" pitchFamily="34" charset="0"/>
              </a:rPr>
              <a:t>C</a:t>
            </a:r>
            <a:r>
              <a:rPr lang="en-US" altLang="zh-CN" sz="2400" b="1" dirty="0">
                <a:latin typeface="Arial" panose="020B0604020202020204" pitchFamily="34" charset="0"/>
              </a:rPr>
              <a:t> ~ 40 K</a:t>
            </a:r>
          </a:p>
        </p:txBody>
      </p:sp>
      <p:pic>
        <p:nvPicPr>
          <p:cNvPr id="18439" name="Picture 9" descr="M-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4005264"/>
            <a:ext cx="4032250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68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94" name="Group 602"/>
          <p:cNvGrpSpPr>
            <a:grpSpLocks/>
          </p:cNvGrpSpPr>
          <p:nvPr/>
        </p:nvGrpSpPr>
        <p:grpSpPr bwMode="auto">
          <a:xfrm>
            <a:off x="2279651" y="4033838"/>
            <a:ext cx="7820025" cy="2851150"/>
            <a:chOff x="476" y="2314"/>
            <a:chExt cx="4926" cy="2023"/>
          </a:xfrm>
        </p:grpSpPr>
        <p:sp>
          <p:nvSpPr>
            <p:cNvPr id="8198" name="Text Box 6"/>
            <p:cNvSpPr txBox="1">
              <a:spLocks noChangeArrowheads="1"/>
            </p:cNvSpPr>
            <p:nvPr/>
          </p:nvSpPr>
          <p:spPr bwMode="auto">
            <a:xfrm>
              <a:off x="3606" y="2478"/>
              <a:ext cx="1594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i="1"/>
                <a:t>T</a:t>
              </a:r>
              <a:r>
                <a:rPr lang="en-US" altLang="zh-CN" i="1" baseline="-25000"/>
                <a:t>c</a:t>
              </a:r>
              <a:r>
                <a:rPr lang="en-US" altLang="zh-CN"/>
                <a:t> and moment size at 6K</a:t>
              </a:r>
            </a:p>
          </p:txBody>
        </p:sp>
        <p:sp>
          <p:nvSpPr>
            <p:cNvPr id="8230" name="Rectangle 38"/>
            <p:cNvSpPr>
              <a:spLocks noChangeArrowheads="1"/>
            </p:cNvSpPr>
            <p:nvPr/>
          </p:nvSpPr>
          <p:spPr bwMode="auto">
            <a:xfrm>
              <a:off x="4132" y="3757"/>
              <a:ext cx="635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zh-CN" sz="1800" b="1">
                  <a:solidFill>
                    <a:srgbClr val="FF0000"/>
                  </a:solidFill>
                </a:rPr>
                <a:t>43</a:t>
              </a:r>
            </a:p>
          </p:txBody>
        </p:sp>
        <p:sp>
          <p:nvSpPr>
            <p:cNvPr id="8228" name="Rectangle 36"/>
            <p:cNvSpPr>
              <a:spLocks noChangeArrowheads="1"/>
            </p:cNvSpPr>
            <p:nvPr/>
          </p:nvSpPr>
          <p:spPr bwMode="auto">
            <a:xfrm>
              <a:off x="4132" y="3527"/>
              <a:ext cx="635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zh-CN" sz="1800"/>
                <a:t>35</a:t>
              </a:r>
            </a:p>
          </p:txBody>
        </p:sp>
        <p:sp>
          <p:nvSpPr>
            <p:cNvPr id="8226" name="Rectangle 34"/>
            <p:cNvSpPr>
              <a:spLocks noChangeArrowheads="1"/>
            </p:cNvSpPr>
            <p:nvPr/>
          </p:nvSpPr>
          <p:spPr bwMode="auto">
            <a:xfrm>
              <a:off x="4132" y="3297"/>
              <a:ext cx="635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zh-CN" sz="1800"/>
                <a:t>28</a:t>
              </a:r>
            </a:p>
          </p:txBody>
        </p:sp>
        <p:sp>
          <p:nvSpPr>
            <p:cNvPr id="8224" name="Rectangle 32"/>
            <p:cNvSpPr>
              <a:spLocks noChangeArrowheads="1"/>
            </p:cNvSpPr>
            <p:nvPr/>
          </p:nvSpPr>
          <p:spPr bwMode="auto">
            <a:xfrm>
              <a:off x="4132" y="3067"/>
              <a:ext cx="635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zh-CN" sz="1800"/>
                <a:t>21</a:t>
              </a:r>
            </a:p>
          </p:txBody>
        </p:sp>
        <p:sp>
          <p:nvSpPr>
            <p:cNvPr id="8222" name="Rectangle 30"/>
            <p:cNvSpPr>
              <a:spLocks noChangeArrowheads="1"/>
            </p:cNvSpPr>
            <p:nvPr/>
          </p:nvSpPr>
          <p:spPr bwMode="auto">
            <a:xfrm>
              <a:off x="4132" y="2795"/>
              <a:ext cx="635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zh-CN" sz="1800" i="1"/>
                <a:t>T</a:t>
              </a:r>
              <a:r>
                <a:rPr lang="en-US" altLang="zh-CN" sz="1800" i="1" baseline="-25000"/>
                <a:t>c</a:t>
              </a:r>
            </a:p>
          </p:txBody>
        </p:sp>
        <p:sp>
          <p:nvSpPr>
            <p:cNvPr id="8219" name="Rectangle 27"/>
            <p:cNvSpPr>
              <a:spLocks noChangeArrowheads="1"/>
            </p:cNvSpPr>
            <p:nvPr/>
          </p:nvSpPr>
          <p:spPr bwMode="auto">
            <a:xfrm>
              <a:off x="4767" y="3527"/>
              <a:ext cx="635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zh-CN" sz="1800"/>
                <a:t>0.75</a:t>
              </a:r>
            </a:p>
          </p:txBody>
        </p:sp>
        <p:sp>
          <p:nvSpPr>
            <p:cNvPr id="8217" name="Rectangle 25"/>
            <p:cNvSpPr>
              <a:spLocks noChangeArrowheads="1"/>
            </p:cNvSpPr>
            <p:nvPr/>
          </p:nvSpPr>
          <p:spPr bwMode="auto">
            <a:xfrm>
              <a:off x="3424" y="3527"/>
              <a:ext cx="708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zh-CN" sz="1800"/>
                <a:t>7.5</a:t>
              </a:r>
            </a:p>
          </p:txBody>
        </p:sp>
        <p:sp>
          <p:nvSpPr>
            <p:cNvPr id="8207" name="Rectangle 15"/>
            <p:cNvSpPr>
              <a:spLocks noChangeArrowheads="1"/>
            </p:cNvSpPr>
            <p:nvPr/>
          </p:nvSpPr>
          <p:spPr bwMode="auto">
            <a:xfrm>
              <a:off x="4767" y="3757"/>
              <a:ext cx="635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zh-CN" sz="1800"/>
                <a:t>0.65</a:t>
              </a:r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auto">
            <a:xfrm>
              <a:off x="3424" y="3757"/>
              <a:ext cx="708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zh-CN" sz="1800"/>
                <a:t>10</a:t>
              </a:r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auto">
            <a:xfrm>
              <a:off x="4767" y="3297"/>
              <a:ext cx="635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zh-CN" sz="1800"/>
                <a:t>0.90</a:t>
              </a:r>
            </a:p>
          </p:txBody>
        </p:sp>
        <p:sp>
          <p:nvSpPr>
            <p:cNvPr id="8204" name="Rectangle 12"/>
            <p:cNvSpPr>
              <a:spLocks noChangeArrowheads="1"/>
            </p:cNvSpPr>
            <p:nvPr/>
          </p:nvSpPr>
          <p:spPr bwMode="auto">
            <a:xfrm>
              <a:off x="3424" y="3297"/>
              <a:ext cx="708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zh-CN" sz="1800"/>
                <a:t>5.0</a:t>
              </a:r>
            </a:p>
          </p:txBody>
        </p:sp>
        <p:sp>
          <p:nvSpPr>
            <p:cNvPr id="8203" name="Rectangle 11"/>
            <p:cNvSpPr>
              <a:spLocks noChangeArrowheads="1"/>
            </p:cNvSpPr>
            <p:nvPr/>
          </p:nvSpPr>
          <p:spPr bwMode="auto">
            <a:xfrm>
              <a:off x="4767" y="3067"/>
              <a:ext cx="635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zh-CN" sz="1800"/>
                <a:t>1.00</a:t>
              </a:r>
            </a:p>
          </p:txBody>
        </p:sp>
        <p:sp>
          <p:nvSpPr>
            <p:cNvPr id="8202" name="Rectangle 10"/>
            <p:cNvSpPr>
              <a:spLocks noChangeArrowheads="1"/>
            </p:cNvSpPr>
            <p:nvPr/>
          </p:nvSpPr>
          <p:spPr bwMode="auto">
            <a:xfrm>
              <a:off x="3424" y="3067"/>
              <a:ext cx="708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zh-CN" sz="1800"/>
                <a:t>2.5</a:t>
              </a:r>
            </a:p>
          </p:txBody>
        </p:sp>
        <p:sp>
          <p:nvSpPr>
            <p:cNvPr id="8201" name="Rectangle 9"/>
            <p:cNvSpPr>
              <a:spLocks noChangeArrowheads="1"/>
            </p:cNvSpPr>
            <p:nvPr/>
          </p:nvSpPr>
          <p:spPr bwMode="auto">
            <a:xfrm>
              <a:off x="4767" y="2795"/>
              <a:ext cx="635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zh-CN" sz="1800"/>
                <a:t>Mn(6K)</a:t>
              </a:r>
            </a:p>
          </p:txBody>
        </p:sp>
        <p:sp>
          <p:nvSpPr>
            <p:cNvPr id="8200" name="Rectangle 8"/>
            <p:cNvSpPr>
              <a:spLocks noChangeArrowheads="1"/>
            </p:cNvSpPr>
            <p:nvPr/>
          </p:nvSpPr>
          <p:spPr bwMode="auto">
            <a:xfrm>
              <a:off x="3424" y="2795"/>
              <a:ext cx="708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zh-CN" sz="1800"/>
                <a:t>x*(100%)</a:t>
              </a:r>
            </a:p>
          </p:txBody>
        </p:sp>
        <p:sp>
          <p:nvSpPr>
            <p:cNvPr id="8208" name="Line 16"/>
            <p:cNvSpPr>
              <a:spLocks noChangeShapeType="1"/>
            </p:cNvSpPr>
            <p:nvPr/>
          </p:nvSpPr>
          <p:spPr bwMode="auto">
            <a:xfrm>
              <a:off x="3424" y="2795"/>
              <a:ext cx="708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09" name="Line 17"/>
            <p:cNvSpPr>
              <a:spLocks noChangeShapeType="1"/>
            </p:cNvSpPr>
            <p:nvPr/>
          </p:nvSpPr>
          <p:spPr bwMode="auto">
            <a:xfrm>
              <a:off x="3424" y="3067"/>
              <a:ext cx="19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0" name="Line 18"/>
            <p:cNvSpPr>
              <a:spLocks noChangeShapeType="1"/>
            </p:cNvSpPr>
            <p:nvPr/>
          </p:nvSpPr>
          <p:spPr bwMode="auto">
            <a:xfrm>
              <a:off x="3424" y="3297"/>
              <a:ext cx="19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1" name="Line 19"/>
            <p:cNvSpPr>
              <a:spLocks noChangeShapeType="1"/>
            </p:cNvSpPr>
            <p:nvPr/>
          </p:nvSpPr>
          <p:spPr bwMode="auto">
            <a:xfrm>
              <a:off x="3424" y="3527"/>
              <a:ext cx="19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2" name="Line 20"/>
            <p:cNvSpPr>
              <a:spLocks noChangeShapeType="1"/>
            </p:cNvSpPr>
            <p:nvPr/>
          </p:nvSpPr>
          <p:spPr bwMode="auto">
            <a:xfrm>
              <a:off x="3424" y="3987"/>
              <a:ext cx="19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3" name="Line 21"/>
            <p:cNvSpPr>
              <a:spLocks noChangeShapeType="1"/>
            </p:cNvSpPr>
            <p:nvPr/>
          </p:nvSpPr>
          <p:spPr bwMode="auto">
            <a:xfrm>
              <a:off x="3424" y="2795"/>
              <a:ext cx="0" cy="272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4" name="Line 22"/>
            <p:cNvSpPr>
              <a:spLocks noChangeShapeType="1"/>
            </p:cNvSpPr>
            <p:nvPr/>
          </p:nvSpPr>
          <p:spPr bwMode="auto">
            <a:xfrm>
              <a:off x="4132" y="2795"/>
              <a:ext cx="0" cy="1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5" name="Line 23"/>
            <p:cNvSpPr>
              <a:spLocks noChangeShapeType="1"/>
            </p:cNvSpPr>
            <p:nvPr/>
          </p:nvSpPr>
          <p:spPr bwMode="auto">
            <a:xfrm>
              <a:off x="5402" y="2795"/>
              <a:ext cx="0" cy="272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18" name="Line 26"/>
            <p:cNvSpPr>
              <a:spLocks noChangeShapeType="1"/>
            </p:cNvSpPr>
            <p:nvPr/>
          </p:nvSpPr>
          <p:spPr bwMode="auto">
            <a:xfrm>
              <a:off x="3424" y="3757"/>
              <a:ext cx="197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23" name="Line 31"/>
            <p:cNvSpPr>
              <a:spLocks noChangeShapeType="1"/>
            </p:cNvSpPr>
            <p:nvPr/>
          </p:nvSpPr>
          <p:spPr bwMode="auto">
            <a:xfrm>
              <a:off x="4767" y="2795"/>
              <a:ext cx="0" cy="1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71" name="Line 479"/>
            <p:cNvSpPr>
              <a:spLocks noChangeShapeType="1"/>
            </p:cNvSpPr>
            <p:nvPr/>
          </p:nvSpPr>
          <p:spPr bwMode="auto">
            <a:xfrm>
              <a:off x="4132" y="2795"/>
              <a:ext cx="635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72" name="Line 480"/>
            <p:cNvSpPr>
              <a:spLocks noChangeShapeType="1"/>
            </p:cNvSpPr>
            <p:nvPr/>
          </p:nvSpPr>
          <p:spPr bwMode="auto">
            <a:xfrm>
              <a:off x="3424" y="3067"/>
              <a:ext cx="0" cy="23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73" name="Line 481"/>
            <p:cNvSpPr>
              <a:spLocks noChangeShapeType="1"/>
            </p:cNvSpPr>
            <p:nvPr/>
          </p:nvSpPr>
          <p:spPr bwMode="auto">
            <a:xfrm>
              <a:off x="4767" y="2795"/>
              <a:ext cx="635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76" name="Line 484"/>
            <p:cNvSpPr>
              <a:spLocks noChangeShapeType="1"/>
            </p:cNvSpPr>
            <p:nvPr/>
          </p:nvSpPr>
          <p:spPr bwMode="auto">
            <a:xfrm>
              <a:off x="5402" y="3067"/>
              <a:ext cx="0" cy="23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78" name="Line 486"/>
            <p:cNvSpPr>
              <a:spLocks noChangeShapeType="1"/>
            </p:cNvSpPr>
            <p:nvPr/>
          </p:nvSpPr>
          <p:spPr bwMode="auto">
            <a:xfrm>
              <a:off x="3424" y="3297"/>
              <a:ext cx="0" cy="23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86" name="Line 494"/>
            <p:cNvSpPr>
              <a:spLocks noChangeShapeType="1"/>
            </p:cNvSpPr>
            <p:nvPr/>
          </p:nvSpPr>
          <p:spPr bwMode="auto">
            <a:xfrm>
              <a:off x="5402" y="3297"/>
              <a:ext cx="0" cy="23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88" name="Line 496"/>
            <p:cNvSpPr>
              <a:spLocks noChangeShapeType="1"/>
            </p:cNvSpPr>
            <p:nvPr/>
          </p:nvSpPr>
          <p:spPr bwMode="auto">
            <a:xfrm>
              <a:off x="3424" y="3527"/>
              <a:ext cx="0" cy="23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96" name="Line 504"/>
            <p:cNvSpPr>
              <a:spLocks noChangeShapeType="1"/>
            </p:cNvSpPr>
            <p:nvPr/>
          </p:nvSpPr>
          <p:spPr bwMode="auto">
            <a:xfrm>
              <a:off x="5402" y="3527"/>
              <a:ext cx="0" cy="23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98" name="Line 506"/>
            <p:cNvSpPr>
              <a:spLocks noChangeShapeType="1"/>
            </p:cNvSpPr>
            <p:nvPr/>
          </p:nvSpPr>
          <p:spPr bwMode="auto">
            <a:xfrm>
              <a:off x="3424" y="3757"/>
              <a:ext cx="0" cy="23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06" name="Line 514"/>
            <p:cNvSpPr>
              <a:spLocks noChangeShapeType="1"/>
            </p:cNvSpPr>
            <p:nvPr/>
          </p:nvSpPr>
          <p:spPr bwMode="auto">
            <a:xfrm>
              <a:off x="5402" y="3757"/>
              <a:ext cx="0" cy="23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8480" name="Picture 28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314"/>
              <a:ext cx="2404" cy="20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790" name="Group 598"/>
          <p:cNvGrpSpPr>
            <a:grpSpLocks/>
          </p:cNvGrpSpPr>
          <p:nvPr/>
        </p:nvGrpSpPr>
        <p:grpSpPr bwMode="auto">
          <a:xfrm>
            <a:off x="6456363" y="836614"/>
            <a:ext cx="3600450" cy="2808287"/>
            <a:chOff x="249" y="119"/>
            <a:chExt cx="2268" cy="1924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19"/>
              <a:ext cx="2268" cy="1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785" name="Line 593"/>
            <p:cNvSpPr>
              <a:spLocks noChangeShapeType="1"/>
            </p:cNvSpPr>
            <p:nvPr/>
          </p:nvSpPr>
          <p:spPr bwMode="auto">
            <a:xfrm>
              <a:off x="1474" y="1071"/>
              <a:ext cx="0" cy="318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86" name="Line 594"/>
            <p:cNvSpPr>
              <a:spLocks noChangeShapeType="1"/>
            </p:cNvSpPr>
            <p:nvPr/>
          </p:nvSpPr>
          <p:spPr bwMode="auto">
            <a:xfrm>
              <a:off x="1247" y="1026"/>
              <a:ext cx="0" cy="31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87" name="Line 595"/>
            <p:cNvSpPr>
              <a:spLocks noChangeShapeType="1"/>
            </p:cNvSpPr>
            <p:nvPr/>
          </p:nvSpPr>
          <p:spPr bwMode="auto">
            <a:xfrm>
              <a:off x="1111" y="980"/>
              <a:ext cx="0" cy="31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88" name="Line 596"/>
            <p:cNvSpPr>
              <a:spLocks noChangeShapeType="1"/>
            </p:cNvSpPr>
            <p:nvPr/>
          </p:nvSpPr>
          <p:spPr bwMode="auto">
            <a:xfrm>
              <a:off x="975" y="1026"/>
              <a:ext cx="0" cy="3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89" name="Text Box 597"/>
            <p:cNvSpPr txBox="1">
              <a:spLocks noChangeArrowheads="1"/>
            </p:cNvSpPr>
            <p:nvPr/>
          </p:nvSpPr>
          <p:spPr bwMode="auto">
            <a:xfrm>
              <a:off x="1035" y="750"/>
              <a:ext cx="218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 i="1"/>
                <a:t>T</a:t>
              </a:r>
              <a:r>
                <a:rPr lang="en-US" altLang="zh-CN" b="1" i="1" baseline="-25000"/>
                <a:t>c</a:t>
              </a:r>
            </a:p>
          </p:txBody>
        </p:sp>
      </p:grpSp>
      <p:pic>
        <p:nvPicPr>
          <p:cNvPr id="8792" name="Picture 6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836614"/>
            <a:ext cx="3697288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93" name="Text Box 601"/>
          <p:cNvSpPr txBox="1">
            <a:spLocks noChangeArrowheads="1"/>
          </p:cNvSpPr>
          <p:nvPr/>
        </p:nvSpPr>
        <p:spPr bwMode="auto">
          <a:xfrm>
            <a:off x="4367214" y="188913"/>
            <a:ext cx="3457575" cy="57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/>
              <a:t>Li</a:t>
            </a:r>
            <a:r>
              <a:rPr lang="en-US" altLang="zh-CN" sz="2400" b="1" baseline="-25000"/>
              <a:t>1+y</a:t>
            </a:r>
            <a:r>
              <a:rPr lang="en-US" altLang="zh-CN" sz="2400" b="1"/>
              <a:t>(Cd</a:t>
            </a:r>
            <a:r>
              <a:rPr lang="en-US" altLang="zh-CN" sz="2400" b="1" baseline="30000"/>
              <a:t>+2</a:t>
            </a:r>
            <a:r>
              <a:rPr lang="en-US" altLang="zh-CN" sz="2400" b="1" baseline="-25000"/>
              <a:t>1-x</a:t>
            </a:r>
            <a:r>
              <a:rPr lang="en-US" altLang="zh-CN" sz="2400" b="1"/>
              <a:t>Mn</a:t>
            </a:r>
            <a:r>
              <a:rPr lang="en-US" altLang="zh-CN" sz="2400" b="1" baseline="30000"/>
              <a:t>+2</a:t>
            </a:r>
            <a:r>
              <a:rPr lang="en-US" altLang="zh-CN" sz="2400" b="1" baseline="-25000"/>
              <a:t>x</a:t>
            </a:r>
            <a:r>
              <a:rPr lang="en-US" altLang="zh-CN" sz="2400" b="1"/>
              <a:t>)P</a:t>
            </a:r>
            <a:endParaRPr lang="en-US" altLang="zh-CN" sz="2400"/>
          </a:p>
        </p:txBody>
      </p:sp>
      <p:sp>
        <p:nvSpPr>
          <p:cNvPr id="50" name="矩形 49"/>
          <p:cNvSpPr/>
          <p:nvPr/>
        </p:nvSpPr>
        <p:spPr>
          <a:xfrm>
            <a:off x="7403661" y="359818"/>
            <a:ext cx="4583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Wei Han et al, Scientific Reports 9, 7490 (2019)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67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8BF7CC2-4538-4A5D-BB5A-F3AD4BF61882}" type="slidenum">
              <a:rPr lang="en-US" altLang="zh-CN">
                <a:latin typeface="Arial" panose="020B0604020202020204" pitchFamily="34" charset="0"/>
              </a:rPr>
              <a:pPr/>
              <a:t>15</a:t>
            </a:fld>
            <a:endParaRPr lang="en-US" altLang="zh-CN">
              <a:latin typeface="Arial" panose="020B0604020202020204" pitchFamily="34" charset="0"/>
            </a:endParaRPr>
          </a:p>
        </p:txBody>
      </p:sp>
      <p:pic>
        <p:nvPicPr>
          <p:cNvPr id="22531" name="Picture 4" descr="QQ截图201307152017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016001"/>
            <a:ext cx="546735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2947857" y="260350"/>
            <a:ext cx="496093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/>
              <a:t>(La</a:t>
            </a:r>
            <a:r>
              <a:rPr lang="en-US" altLang="zh-CN" sz="2400" b="1" baseline="-25000" dirty="0"/>
              <a:t>1-x</a:t>
            </a:r>
            <a:r>
              <a:rPr lang="en-US" altLang="zh-CN" sz="2400" b="1" dirty="0"/>
              <a:t>Ba</a:t>
            </a:r>
            <a:r>
              <a:rPr lang="en-US" altLang="zh-CN" sz="2400" b="1" baseline="-25000" dirty="0"/>
              <a:t>x</a:t>
            </a:r>
            <a:r>
              <a:rPr lang="en-US" altLang="zh-CN" sz="2400" b="1" dirty="0"/>
              <a:t>)(Zn</a:t>
            </a:r>
            <a:r>
              <a:rPr lang="en-US" altLang="zh-CN" sz="2400" b="1" baseline="-25000" dirty="0"/>
              <a:t>1-x</a:t>
            </a:r>
            <a:r>
              <a:rPr lang="en-US" altLang="zh-CN" sz="2400" b="1" dirty="0"/>
              <a:t>Mn</a:t>
            </a:r>
            <a:r>
              <a:rPr lang="en-US" altLang="zh-CN" sz="2400" b="1" baseline="-25000" dirty="0"/>
              <a:t>x</a:t>
            </a:r>
            <a:r>
              <a:rPr lang="en-US" altLang="zh-CN" sz="2400" b="1" dirty="0"/>
              <a:t>)</a:t>
            </a:r>
            <a:r>
              <a:rPr lang="en-US" altLang="zh-CN" sz="2400" b="1" dirty="0" err="1"/>
              <a:t>AsO</a:t>
            </a:r>
            <a:r>
              <a:rPr lang="en-US" altLang="zh-CN" sz="2400" b="1" dirty="0"/>
              <a:t>   T</a:t>
            </a:r>
            <a:r>
              <a:rPr lang="en-US" altLang="zh-CN" sz="2400" b="1" baseline="-25000" dirty="0"/>
              <a:t>C</a:t>
            </a:r>
            <a:r>
              <a:rPr lang="en-US" altLang="zh-CN" sz="2400" b="1" dirty="0"/>
              <a:t> ~40K</a:t>
            </a:r>
            <a:endParaRPr lang="en-US" altLang="zh-CN" b="1" dirty="0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8029740" y="2196827"/>
            <a:ext cx="3022600" cy="6461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Tx/>
              <a:buChar char="•"/>
            </a:pPr>
            <a:r>
              <a:rPr lang="en-US" altLang="zh-CN" dirty="0"/>
              <a:t> </a:t>
            </a:r>
            <a:r>
              <a:rPr lang="en-US" altLang="zh-CN" b="1" dirty="0" err="1">
                <a:cs typeface="Times New Roman" panose="02020603050405020304" pitchFamily="18" charset="0"/>
              </a:rPr>
              <a:t>Isostructral</a:t>
            </a:r>
            <a:r>
              <a:rPr lang="en-US" altLang="zh-CN" b="1" dirty="0">
                <a:cs typeface="Times New Roman" panose="02020603050405020304" pitchFamily="18" charset="0"/>
              </a:rPr>
              <a:t> to Fe-based SC</a:t>
            </a:r>
          </a:p>
          <a:p>
            <a:r>
              <a:rPr lang="zh-CN" altLang="en-US" b="1" dirty="0">
                <a:cs typeface="Times New Roman" panose="02020603050405020304" pitchFamily="18" charset="0"/>
              </a:rPr>
              <a:t>“</a:t>
            </a:r>
            <a:r>
              <a:rPr lang="en-US" altLang="zh-CN" b="1" dirty="0">
                <a:cs typeface="Times New Roman" panose="02020603050405020304" pitchFamily="18" charset="0"/>
              </a:rPr>
              <a:t>1111”-LaFeAsO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1-x</a:t>
            </a:r>
            <a:r>
              <a:rPr lang="en-US" altLang="zh-CN" b="1" dirty="0">
                <a:cs typeface="Times New Roman" panose="02020603050405020304" pitchFamily="18" charset="0"/>
              </a:rPr>
              <a:t>F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x </a:t>
            </a:r>
            <a:endParaRPr lang="zh-CN" altLang="en-US" b="1" dirty="0">
              <a:cs typeface="Times New Roman" panose="02020603050405020304" pitchFamily="18" charset="0"/>
            </a:endParaRPr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5303839" y="6092825"/>
            <a:ext cx="45626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C. Ding and F.L. Ning, PRB 88, 041102 (2013)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4151313" y="5300663"/>
            <a:ext cx="5473700" cy="946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LaZnAsO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 </a:t>
            </a:r>
            <a:r>
              <a:rPr lang="en-US" altLang="zh-CN" sz="2800" b="1" dirty="0" err="1">
                <a:solidFill>
                  <a:srgbClr val="FF0000"/>
                </a:solidFill>
                <a:latin typeface="Arial" panose="020B0604020202020204" pitchFamily="34" charset="0"/>
              </a:rPr>
              <a:t>LaFeAsO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“1111” 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family of Fe-based SC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）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0942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F1EB8448-9665-4C07-B071-BAA1E948D51C}" type="slidenum">
              <a:rPr lang="en-US" altLang="zh-CN">
                <a:latin typeface="Arial" panose="020B0604020202020204" pitchFamily="34" charset="0"/>
              </a:rPr>
              <a:pPr/>
              <a:t>16</a:t>
            </a:fld>
            <a:endParaRPr lang="en-US" altLang="zh-CN">
              <a:latin typeface="Arial" panose="020B0604020202020204" pitchFamily="34" charset="0"/>
            </a:endParaRPr>
          </a:p>
        </p:txBody>
      </p:sp>
      <p:pic>
        <p:nvPicPr>
          <p:cNvPr id="23555" name="Picture 4" descr="QQ截图201307152019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785813"/>
            <a:ext cx="4654550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3648076" y="260351"/>
            <a:ext cx="4923977" cy="46166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/>
              <a:t>(La</a:t>
            </a:r>
            <a:r>
              <a:rPr lang="en-US" altLang="zh-CN" sz="2400" b="1" baseline="-25000" dirty="0"/>
              <a:t>1-x</a:t>
            </a:r>
            <a:r>
              <a:rPr lang="en-US" altLang="zh-CN" sz="2400" b="1" dirty="0"/>
              <a:t>Ba</a:t>
            </a:r>
            <a:r>
              <a:rPr lang="en-US" altLang="zh-CN" sz="2400" b="1" baseline="-25000" dirty="0"/>
              <a:t>x</a:t>
            </a:r>
            <a:r>
              <a:rPr lang="en-US" altLang="zh-CN" sz="2400" b="1" dirty="0"/>
              <a:t>)(Zn</a:t>
            </a:r>
            <a:r>
              <a:rPr lang="en-US" altLang="zh-CN" sz="2400" b="1" baseline="-25000" dirty="0"/>
              <a:t>1-x</a:t>
            </a:r>
            <a:r>
              <a:rPr lang="en-US" altLang="zh-CN" sz="2400" b="1" dirty="0"/>
              <a:t>Mn</a:t>
            </a:r>
            <a:r>
              <a:rPr lang="en-US" altLang="zh-CN" sz="2400" b="1" i="1" baseline="-25000" dirty="0"/>
              <a:t>x</a:t>
            </a:r>
            <a:r>
              <a:rPr lang="en-US" altLang="zh-CN" sz="2400" b="1" dirty="0"/>
              <a:t>)</a:t>
            </a:r>
            <a:r>
              <a:rPr lang="en-US" altLang="zh-CN" sz="2400" b="1" dirty="0" err="1"/>
              <a:t>AsO</a:t>
            </a:r>
            <a:r>
              <a:rPr lang="en-US" altLang="zh-CN" sz="2400" b="1" dirty="0"/>
              <a:t>   T</a:t>
            </a:r>
            <a:r>
              <a:rPr lang="en-US" altLang="zh-CN" sz="2400" b="1" baseline="-25000" dirty="0"/>
              <a:t>C</a:t>
            </a:r>
            <a:r>
              <a:rPr lang="en-US" altLang="zh-CN" sz="2400" b="1" dirty="0"/>
              <a:t> ~40K</a:t>
            </a:r>
            <a:endParaRPr lang="en-US" altLang="zh-CN" b="1" dirty="0"/>
          </a:p>
        </p:txBody>
      </p:sp>
      <p:sp>
        <p:nvSpPr>
          <p:cNvPr id="23558" name="Line 8"/>
          <p:cNvSpPr>
            <a:spLocks noChangeShapeType="1"/>
          </p:cNvSpPr>
          <p:nvPr/>
        </p:nvSpPr>
        <p:spPr bwMode="auto">
          <a:xfrm>
            <a:off x="5024438" y="1928813"/>
            <a:ext cx="0" cy="6477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559" name="Text Box 9"/>
          <p:cNvSpPr txBox="1">
            <a:spLocks noChangeArrowheads="1"/>
          </p:cNvSpPr>
          <p:nvPr/>
        </p:nvSpPr>
        <p:spPr bwMode="auto">
          <a:xfrm>
            <a:off x="4810125" y="1571626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>
                <a:solidFill>
                  <a:srgbClr val="FF0000"/>
                </a:solidFill>
              </a:rPr>
              <a:t>T</a:t>
            </a:r>
            <a:r>
              <a:rPr lang="en-US" altLang="zh-CN" baseline="-25000">
                <a:solidFill>
                  <a:srgbClr val="FF0000"/>
                </a:solidFill>
              </a:rPr>
              <a:t>C</a:t>
            </a:r>
            <a:r>
              <a:rPr lang="en-US" altLang="zh-CN" baseline="-25000"/>
              <a:t> </a:t>
            </a:r>
          </a:p>
        </p:txBody>
      </p:sp>
      <p:sp>
        <p:nvSpPr>
          <p:cNvPr id="23560" name="Text Box 10"/>
          <p:cNvSpPr txBox="1">
            <a:spLocks noChangeArrowheads="1"/>
          </p:cNvSpPr>
          <p:nvPr/>
        </p:nvSpPr>
        <p:spPr bwMode="auto">
          <a:xfrm>
            <a:off x="6096000" y="1857376"/>
            <a:ext cx="4687888" cy="20621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buFontTx/>
              <a:buChar char="•"/>
            </a:pPr>
            <a:r>
              <a:rPr lang="en-US" altLang="zh-CN" b="1"/>
              <a:t> doping Mn only, paramagnetic state</a:t>
            </a:r>
            <a:endParaRPr lang="zh-CN" altLang="en-US" b="1"/>
          </a:p>
          <a:p>
            <a:pPr>
              <a:buFontTx/>
              <a:buChar char="•"/>
            </a:pPr>
            <a:endParaRPr lang="zh-CN" altLang="en-US" sz="1000" b="1"/>
          </a:p>
          <a:p>
            <a:pPr>
              <a:buFontTx/>
              <a:buChar char="•"/>
            </a:pPr>
            <a:r>
              <a:rPr lang="zh-CN" altLang="en-US" b="1"/>
              <a:t> </a:t>
            </a:r>
            <a:r>
              <a:rPr lang="en-US" altLang="zh-CN" b="1"/>
              <a:t>Only when carriers are doped via Ba</a:t>
            </a:r>
          </a:p>
          <a:p>
            <a:r>
              <a:rPr lang="en-US" altLang="zh-CN" b="1"/>
              <a:t>  substitution for La, FM ordering is observed</a:t>
            </a:r>
            <a:endParaRPr lang="zh-CN" altLang="en-US" b="1"/>
          </a:p>
          <a:p>
            <a:r>
              <a:rPr lang="zh-CN" altLang="en-US" b="1"/>
              <a:t>   </a:t>
            </a:r>
          </a:p>
          <a:p>
            <a:pPr>
              <a:buFontTx/>
              <a:buChar char="•"/>
            </a:pPr>
            <a:r>
              <a:rPr lang="zh-CN" altLang="en-US" b="1"/>
              <a:t> </a:t>
            </a:r>
            <a:r>
              <a:rPr lang="en-US" altLang="zh-CN" b="1"/>
              <a:t>From resitivity, semiconducting behavior</a:t>
            </a:r>
            <a:endParaRPr lang="zh-CN" altLang="en-US" b="1"/>
          </a:p>
          <a:p>
            <a:pPr>
              <a:buFontTx/>
              <a:buChar char="•"/>
            </a:pPr>
            <a:endParaRPr lang="zh-CN" altLang="en-US" sz="1000" b="1"/>
          </a:p>
          <a:p>
            <a:pPr>
              <a:buFontTx/>
              <a:buChar char="•"/>
            </a:pPr>
            <a:r>
              <a:rPr lang="zh-CN" altLang="en-US" b="1"/>
              <a:t> </a:t>
            </a:r>
            <a:r>
              <a:rPr lang="en-US" altLang="zh-CN" b="1"/>
              <a:t>Large coercive field ~ 1 Tesla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486719" y="5303116"/>
            <a:ext cx="45626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C. Ding and F.L. Ning, PRB 88, 041102 (2013)</a:t>
            </a:r>
          </a:p>
        </p:txBody>
      </p:sp>
    </p:spTree>
    <p:extLst>
      <p:ext uri="{BB962C8B-B14F-4D97-AF65-F5344CB8AC3E}">
        <p14:creationId xmlns:p14="http://schemas.microsoft.com/office/powerpoint/2010/main" val="214510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1EA20343-2B48-4FC9-8913-101EA500DD43}" type="slidenum">
              <a:rPr lang="en-US" altLang="zh-CN">
                <a:latin typeface="Arial" panose="020B0604020202020204" pitchFamily="34" charset="0"/>
              </a:rPr>
              <a:pPr/>
              <a:t>17</a:t>
            </a:fld>
            <a:endParaRPr lang="en-US" altLang="zh-CN">
              <a:latin typeface="Arial" panose="020B0604020202020204" pitchFamily="34" charset="0"/>
            </a:endParaRPr>
          </a:p>
        </p:txBody>
      </p:sp>
      <p:pic>
        <p:nvPicPr>
          <p:cNvPr id="20483" name="Picture 4" descr="QQ截图201307152004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6" y="714376"/>
            <a:ext cx="6448425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4024313" y="6143625"/>
            <a:ext cx="5250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K. Zhao et al, Nature Communications, 4, 1442 (2013)</a:t>
            </a:r>
          </a:p>
        </p:txBody>
      </p:sp>
      <p:sp>
        <p:nvSpPr>
          <p:cNvPr id="6" name="矩形 5"/>
          <p:cNvSpPr/>
          <p:nvPr/>
        </p:nvSpPr>
        <p:spPr>
          <a:xfrm>
            <a:off x="3523128" y="210790"/>
            <a:ext cx="52148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(Ba</a:t>
            </a:r>
            <a:r>
              <a:rPr lang="en-US" altLang="zh-CN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1-x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zh-CN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)(Zn</a:t>
            </a:r>
            <a:r>
              <a:rPr lang="en-US" altLang="zh-CN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1-y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altLang="zh-CN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zh-CN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US" altLang="zh-CN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      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~180K</a:t>
            </a:r>
          </a:p>
        </p:txBody>
      </p:sp>
    </p:spTree>
    <p:extLst>
      <p:ext uri="{BB962C8B-B14F-4D97-AF65-F5344CB8AC3E}">
        <p14:creationId xmlns:p14="http://schemas.microsoft.com/office/powerpoint/2010/main" val="111373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F49B72EE-A555-452F-A8BA-9A5202A6C6E5}" type="slidenum">
              <a:rPr lang="en-US" altLang="zh-CN">
                <a:latin typeface="Arial" panose="020B0604020202020204" pitchFamily="34" charset="0"/>
              </a:rPr>
              <a:pPr/>
              <a:t>18</a:t>
            </a:fld>
            <a:endParaRPr lang="en-US" altLang="zh-CN">
              <a:latin typeface="Arial" panose="020B0604020202020204" pitchFamily="34" charset="0"/>
            </a:endParaRPr>
          </a:p>
        </p:txBody>
      </p:sp>
      <p:pic>
        <p:nvPicPr>
          <p:cNvPr id="21507" name="Picture 4" descr="QQ截图201307152001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640" y="833236"/>
            <a:ext cx="6751637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523128" y="210790"/>
            <a:ext cx="52148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(Ba</a:t>
            </a:r>
            <a:r>
              <a:rPr lang="en-US" altLang="zh-CN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1-x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zh-CN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)(Zn</a:t>
            </a:r>
            <a:r>
              <a:rPr lang="en-US" altLang="zh-CN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1-y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altLang="zh-CN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zh-CN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US" altLang="zh-CN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      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 ~180K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932870" y="6210129"/>
            <a:ext cx="5250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K. Zhao et al, Nature Communications, 4, 1442 (2013)</a:t>
            </a:r>
          </a:p>
        </p:txBody>
      </p:sp>
    </p:spTree>
    <p:extLst>
      <p:ext uri="{BB962C8B-B14F-4D97-AF65-F5344CB8AC3E}">
        <p14:creationId xmlns:p14="http://schemas.microsoft.com/office/powerpoint/2010/main" val="142819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19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810" y="198738"/>
            <a:ext cx="6992379" cy="24581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01" y="2599379"/>
            <a:ext cx="3821486" cy="294193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6767314" y="5048745"/>
            <a:ext cx="2690" cy="49257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288099" y="5579618"/>
            <a:ext cx="1476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en-US" altLang="zh-CN" sz="2400" b="1" i="1" baseline="-25000" dirty="0" smtClean="0">
                <a:solidFill>
                  <a:srgbClr val="FF0000"/>
                </a:solidFill>
                <a:latin typeface="Arial" panose="020B0604020202020204" pitchFamily="34" charset="0"/>
              </a:rPr>
              <a:t>C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~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230K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399120" y="5579618"/>
            <a:ext cx="5473700" cy="946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BaZn</a:t>
            </a:r>
            <a:r>
              <a:rPr lang="en-US" altLang="zh-CN" sz="28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As</a:t>
            </a:r>
            <a:r>
              <a:rPr lang="en-US" altLang="zh-CN" sz="28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  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BaFe</a:t>
            </a:r>
            <a:r>
              <a:rPr lang="en-US" altLang="zh-CN" sz="28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As</a:t>
            </a:r>
            <a:r>
              <a:rPr lang="en-US" altLang="zh-CN" sz="2800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  <a:p>
            <a:pPr algn="ctr"/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</a:rPr>
              <a:t>“122” 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family of Fe-based SC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）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42248" y="4187952"/>
            <a:ext cx="25345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Record </a:t>
            </a:r>
            <a:r>
              <a:rPr lang="en-US" altLang="zh-CN" sz="2400" b="1" i="1" dirty="0" smtClean="0">
                <a:solidFill>
                  <a:srgbClr val="C00000"/>
                </a:solidFill>
                <a:latin typeface="Arial" panose="020B0604020202020204" pitchFamily="34" charset="0"/>
              </a:rPr>
              <a:t>T</a:t>
            </a:r>
            <a:r>
              <a:rPr lang="en-US" altLang="zh-CN" sz="2400" b="1" i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C </a:t>
            </a:r>
            <a:r>
              <a:rPr lang="en-US" altLang="zh-CN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~ 200K</a:t>
            </a:r>
            <a:endParaRPr lang="zh-CN" altLang="en-US" sz="2400" b="1" dirty="0">
              <a:solidFill>
                <a:srgbClr val="C00000"/>
              </a:solidFill>
            </a:endParaRPr>
          </a:p>
          <a:p>
            <a:r>
              <a:rPr lang="en-US" altLang="zh-CN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 Ga</a:t>
            </a:r>
            <a:r>
              <a:rPr lang="en-US" altLang="zh-CN" sz="2400" b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1-x</a:t>
            </a:r>
            <a:r>
              <a:rPr lang="en-US" altLang="zh-CN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Mn</a:t>
            </a:r>
            <a:r>
              <a:rPr lang="en-US" altLang="zh-CN" sz="2400" b="1" baseline="-25000" dirty="0" smtClean="0">
                <a:solidFill>
                  <a:srgbClr val="C00000"/>
                </a:solidFill>
                <a:latin typeface="Arial" panose="020B0604020202020204" pitchFamily="34" charset="0"/>
              </a:rPr>
              <a:t>x</a:t>
            </a:r>
            <a:r>
              <a:rPr lang="en-US" altLang="zh-CN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As</a:t>
            </a:r>
            <a:endParaRPr lang="zh-CN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9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2335531" y="710375"/>
            <a:ext cx="7777163" cy="566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cs typeface="Times New Roman" panose="02020603050405020304" pitchFamily="18" charset="0"/>
              </a:rPr>
              <a:t>In collaboration with:</a:t>
            </a:r>
          </a:p>
          <a:p>
            <a:pPr eaLnBrk="1" hangingPunct="1"/>
            <a:r>
              <a:rPr lang="en-US" altLang="zh-CN" sz="2000" dirty="0">
                <a:cs typeface="Times New Roman" panose="02020603050405020304" pitchFamily="18" charset="0"/>
              </a:rPr>
              <a:t>Y.J. </a:t>
            </a:r>
            <a:r>
              <a:rPr lang="en-US" altLang="zh-CN" sz="2000" dirty="0" err="1">
                <a:cs typeface="Times New Roman" panose="02020603050405020304" pitchFamily="18" charset="0"/>
              </a:rPr>
              <a:t>Uemura</a:t>
            </a:r>
            <a:r>
              <a:rPr lang="en-US" altLang="zh-CN" sz="2000" dirty="0">
                <a:cs typeface="Times New Roman" panose="02020603050405020304" pitchFamily="18" charset="0"/>
              </a:rPr>
              <a:t>’ Group (Columbia)</a:t>
            </a:r>
          </a:p>
          <a:p>
            <a:pPr eaLnBrk="1" hangingPunct="1"/>
            <a:r>
              <a:rPr lang="en-US" altLang="zh-CN" sz="2000" dirty="0" err="1">
                <a:cs typeface="Times New Roman" panose="02020603050405020304" pitchFamily="18" charset="0"/>
              </a:rPr>
              <a:t>G.Luke</a:t>
            </a:r>
            <a:r>
              <a:rPr lang="en-US" altLang="zh-CN" sz="2000" dirty="0">
                <a:cs typeface="Times New Roman" panose="02020603050405020304" pitchFamily="18" charset="0"/>
              </a:rPr>
              <a:t>’ Group (McMaster)</a:t>
            </a:r>
          </a:p>
          <a:p>
            <a:pPr eaLnBrk="1" hangingPunct="1"/>
            <a:r>
              <a:rPr lang="en-US" altLang="zh-CN" sz="2000" dirty="0" err="1">
                <a:cs typeface="Times New Roman" panose="02020603050405020304" pitchFamily="18" charset="0"/>
              </a:rPr>
              <a:t>Changqing</a:t>
            </a:r>
            <a:r>
              <a:rPr lang="en-US" altLang="zh-CN" sz="2000" dirty="0"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cs typeface="Times New Roman" panose="02020603050405020304" pitchFamily="18" charset="0"/>
              </a:rPr>
              <a:t>Jin’s</a:t>
            </a:r>
            <a:r>
              <a:rPr lang="en-US" altLang="zh-CN" sz="2000" dirty="0">
                <a:cs typeface="Times New Roman" panose="02020603050405020304" pitchFamily="18" charset="0"/>
              </a:rPr>
              <a:t> Group (IOP)</a:t>
            </a:r>
            <a:r>
              <a:rPr lang="en-US" altLang="zh-CN" dirty="0">
                <a:cs typeface="Times New Roman" panose="02020603050405020304" pitchFamily="18" charset="0"/>
              </a:rPr>
              <a:t> </a:t>
            </a:r>
          </a:p>
          <a:p>
            <a:pPr eaLnBrk="1" hangingPunct="1"/>
            <a:endParaRPr lang="en-US" altLang="zh-CN" dirty="0"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CN" sz="2800" b="1" dirty="0">
                <a:cs typeface="Times New Roman" panose="02020603050405020304" pitchFamily="18" charset="0"/>
              </a:rPr>
              <a:t>Experiments:  </a:t>
            </a:r>
          </a:p>
          <a:p>
            <a:r>
              <a:rPr lang="en-US" altLang="zh-CN" sz="2000" dirty="0">
                <a:cs typeface="Times New Roman" panose="02020603050405020304" pitchFamily="18" charset="0"/>
              </a:rPr>
              <a:t>Dr. </a:t>
            </a:r>
            <a:r>
              <a:rPr lang="en-US" altLang="zh-CN" sz="2000" dirty="0" err="1">
                <a:cs typeface="Times New Roman" panose="02020603050405020304" pitchFamily="18" charset="0"/>
              </a:rPr>
              <a:t>Huiyuan</a:t>
            </a:r>
            <a:r>
              <a:rPr lang="en-US" altLang="zh-CN" sz="2000" dirty="0">
                <a:cs typeface="Times New Roman" panose="02020603050405020304" pitchFamily="18" charset="0"/>
              </a:rPr>
              <a:t> Man (now a postdoc at </a:t>
            </a:r>
            <a:r>
              <a:rPr lang="en-US" altLang="zh-CN" sz="2000" dirty="0" err="1">
                <a:cs typeface="Times New Roman" panose="02020603050405020304" pitchFamily="18" charset="0"/>
              </a:rPr>
              <a:t>Standford</a:t>
            </a:r>
            <a:r>
              <a:rPr lang="en-US" altLang="zh-CN" sz="2000" dirty="0">
                <a:cs typeface="Times New Roman" panose="02020603050405020304" pitchFamily="18" charset="0"/>
              </a:rPr>
              <a:t> with Prof. Kathryn </a:t>
            </a:r>
            <a:r>
              <a:rPr lang="en-US" altLang="zh-CN" sz="2000" dirty="0" err="1">
                <a:cs typeface="Times New Roman" panose="02020603050405020304" pitchFamily="18" charset="0"/>
              </a:rPr>
              <a:t>Moler</a:t>
            </a:r>
            <a:r>
              <a:rPr lang="en-US" altLang="zh-CN" sz="2000" dirty="0">
                <a:cs typeface="Times New Roman" panose="02020603050405020304" pitchFamily="18" charset="0"/>
              </a:rPr>
              <a:t>)</a:t>
            </a:r>
          </a:p>
          <a:p>
            <a:r>
              <a:rPr lang="en-US" altLang="zh-CN" sz="2000" dirty="0">
                <a:cs typeface="Times New Roman" panose="02020603050405020304" pitchFamily="18" charset="0"/>
              </a:rPr>
              <a:t>Dr. Cui Ding (now a postdoc at Tsinghua with Prof. </a:t>
            </a:r>
            <a:r>
              <a:rPr lang="en-US" altLang="zh-CN" sz="2000" dirty="0" err="1">
                <a:cs typeface="Times New Roman" panose="02020603050405020304" pitchFamily="18" charset="0"/>
              </a:rPr>
              <a:t>Qikun</a:t>
            </a:r>
            <a:r>
              <a:rPr lang="en-US" altLang="zh-CN" sz="2000" dirty="0"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cs typeface="Times New Roman" panose="02020603050405020304" pitchFamily="18" charset="0"/>
              </a:rPr>
              <a:t>Xue</a:t>
            </a:r>
            <a:r>
              <a:rPr lang="en-US" altLang="zh-CN" sz="2000" dirty="0">
                <a:cs typeface="Times New Roman" panose="02020603050405020304" pitchFamily="18" charset="0"/>
              </a:rPr>
              <a:t>)</a:t>
            </a:r>
          </a:p>
          <a:p>
            <a:r>
              <a:rPr lang="en-US" altLang="zh-CN" sz="2000" dirty="0">
                <a:cs typeface="Times New Roman" panose="02020603050405020304" pitchFamily="18" charset="0"/>
              </a:rPr>
              <a:t>Dr. </a:t>
            </a:r>
            <a:r>
              <a:rPr lang="en-US" altLang="zh-CN" sz="2000" dirty="0" err="1">
                <a:cs typeface="Times New Roman" panose="02020603050405020304" pitchFamily="18" charset="0"/>
              </a:rPr>
              <a:t>Shengli</a:t>
            </a:r>
            <a:r>
              <a:rPr lang="en-US" altLang="zh-CN" sz="2000" dirty="0"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cs typeface="Times New Roman" panose="02020603050405020304" pitchFamily="18" charset="0"/>
              </a:rPr>
              <a:t>Guo</a:t>
            </a:r>
            <a:r>
              <a:rPr lang="en-US" altLang="zh-CN" sz="2000" dirty="0">
                <a:cs typeface="Times New Roman" panose="02020603050405020304" pitchFamily="18" charset="0"/>
              </a:rPr>
              <a:t> (now in industry)</a:t>
            </a:r>
          </a:p>
          <a:p>
            <a:r>
              <a:rPr lang="en-US" altLang="zh-CN" sz="2000" dirty="0">
                <a:cs typeface="Times New Roman" panose="02020603050405020304" pitchFamily="18" charset="0"/>
              </a:rPr>
              <a:t>Dr. </a:t>
            </a:r>
            <a:r>
              <a:rPr lang="en-US" altLang="zh-CN" sz="2000" dirty="0" err="1">
                <a:cs typeface="Times New Roman" panose="02020603050405020304" pitchFamily="18" charset="0"/>
              </a:rPr>
              <a:t>Licheng</a:t>
            </a:r>
            <a:r>
              <a:rPr lang="en-US" altLang="zh-CN" sz="2000" dirty="0">
                <a:cs typeface="Times New Roman" panose="02020603050405020304" pitchFamily="18" charset="0"/>
              </a:rPr>
              <a:t> Fu, Dr. </a:t>
            </a:r>
            <a:r>
              <a:rPr lang="en-US" altLang="zh-CN" sz="2000" dirty="0" err="1">
                <a:cs typeface="Times New Roman" panose="02020603050405020304" pitchFamily="18" charset="0"/>
              </a:rPr>
              <a:t>Yilun</a:t>
            </a:r>
            <a:r>
              <a:rPr lang="en-US" altLang="zh-CN" sz="2000" dirty="0">
                <a:cs typeface="Times New Roman" panose="02020603050405020304" pitchFamily="18" charset="0"/>
              </a:rPr>
              <a:t> </a:t>
            </a:r>
            <a:r>
              <a:rPr lang="en-US" altLang="zh-CN" sz="2000" dirty="0" err="1">
                <a:cs typeface="Times New Roman" panose="02020603050405020304" pitchFamily="18" charset="0"/>
              </a:rPr>
              <a:t>Gu</a:t>
            </a:r>
            <a:r>
              <a:rPr lang="en-US" altLang="zh-CN" sz="2000" dirty="0">
                <a:cs typeface="Times New Roman" panose="02020603050405020304" pitchFamily="18" charset="0"/>
              </a:rPr>
              <a:t>, Yao Zhao, Kai Wang</a:t>
            </a:r>
          </a:p>
          <a:p>
            <a:pPr eaLnBrk="1" hangingPunct="1"/>
            <a:endParaRPr lang="en-US" altLang="zh-CN" sz="2000" dirty="0"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cs typeface="Times New Roman" panose="02020603050405020304" pitchFamily="18" charset="0"/>
              </a:rPr>
              <a:t>Acknowledgement</a:t>
            </a:r>
          </a:p>
          <a:p>
            <a:pPr>
              <a:spcBef>
                <a:spcPct val="0"/>
              </a:spcBef>
            </a:pPr>
            <a:r>
              <a:rPr kumimoji="1" lang="en-US" altLang="zh-CN" sz="2000" b="1" dirty="0"/>
              <a:t>TRIUMF: </a:t>
            </a:r>
            <a:r>
              <a:rPr kumimoji="1" lang="en-US" altLang="zh-CN" sz="2000" dirty="0"/>
              <a:t>Prof. Jess Brewer,   Dr. Syd </a:t>
            </a:r>
            <a:r>
              <a:rPr kumimoji="1" lang="en-US" altLang="zh-CN" sz="2000" dirty="0" err="1"/>
              <a:t>Kreizman</a:t>
            </a:r>
            <a:r>
              <a:rPr kumimoji="1" lang="en-US" altLang="zh-CN" sz="2000" dirty="0"/>
              <a:t>,   Dr. </a:t>
            </a:r>
            <a:r>
              <a:rPr kumimoji="1" lang="en-US" altLang="zh-CN" sz="2000" dirty="0" err="1"/>
              <a:t>Bessam</a:t>
            </a:r>
            <a:r>
              <a:rPr kumimoji="1" lang="en-US" altLang="zh-CN" sz="2000" dirty="0"/>
              <a:t> </a:t>
            </a:r>
            <a:r>
              <a:rPr kumimoji="1" lang="en-US" altLang="zh-CN" sz="2000" dirty="0" err="1"/>
              <a:t>Hitti</a:t>
            </a:r>
            <a:endParaRPr kumimoji="1" lang="en-US" altLang="zh-CN" sz="2000" dirty="0"/>
          </a:p>
          <a:p>
            <a:r>
              <a:rPr lang="en-US" altLang="zh-CN" sz="2000" dirty="0">
                <a:cs typeface="Times New Roman" panose="02020603050405020304" pitchFamily="18" charset="0"/>
              </a:rPr>
              <a:t>Jianhua Zhao(Semi), Kai Chang (Semi), </a:t>
            </a:r>
            <a:r>
              <a:rPr lang="en-US" altLang="zh-CN" sz="2000" dirty="0" err="1">
                <a:cs typeface="Times New Roman" panose="02020603050405020304" pitchFamily="18" charset="0"/>
              </a:rPr>
              <a:t>Kaiyou</a:t>
            </a:r>
            <a:r>
              <a:rPr lang="en-US" altLang="zh-CN" sz="2000" dirty="0">
                <a:cs typeface="Times New Roman" panose="02020603050405020304" pitchFamily="18" charset="0"/>
              </a:rPr>
              <a:t> Wang(Semi)</a:t>
            </a:r>
            <a:r>
              <a:rPr lang="zh-CN" altLang="en-US" sz="2000" dirty="0">
                <a:cs typeface="Times New Roman" panose="02020603050405020304" pitchFamily="18" charset="0"/>
              </a:rPr>
              <a:t>，</a:t>
            </a:r>
            <a:r>
              <a:rPr lang="en-US" altLang="zh-CN" sz="2000" dirty="0">
                <a:cs typeface="Times New Roman" panose="02020603050405020304" pitchFamily="18" charset="0"/>
              </a:rPr>
              <a:t>Igor </a:t>
            </a:r>
            <a:r>
              <a:rPr lang="en-US" altLang="zh-CN" sz="2000" dirty="0" err="1">
                <a:cs typeface="Times New Roman" panose="02020603050405020304" pitchFamily="18" charset="0"/>
              </a:rPr>
              <a:t>Zutic</a:t>
            </a:r>
            <a:r>
              <a:rPr lang="en-US" altLang="zh-CN" sz="2000" dirty="0">
                <a:cs typeface="Times New Roman" panose="02020603050405020304" pitchFamily="18" charset="0"/>
              </a:rPr>
              <a:t> (Buffalo), S. </a:t>
            </a:r>
            <a:r>
              <a:rPr lang="en-US" altLang="zh-CN" sz="2000" dirty="0" err="1">
                <a:cs typeface="Times New Roman" panose="02020603050405020304" pitchFamily="18" charset="0"/>
              </a:rPr>
              <a:t>Maekawa</a:t>
            </a:r>
            <a:r>
              <a:rPr lang="en-US" altLang="zh-CN" sz="2000" dirty="0">
                <a:cs typeface="Times New Roman" panose="02020603050405020304" pitchFamily="18" charset="0"/>
              </a:rPr>
              <a:t> (JAEA), Bo </a:t>
            </a:r>
            <a:r>
              <a:rPr lang="en-US" altLang="zh-CN" sz="2000" dirty="0" err="1">
                <a:cs typeface="Times New Roman" panose="02020603050405020304" pitchFamily="18" charset="0"/>
              </a:rPr>
              <a:t>Gu</a:t>
            </a:r>
            <a:r>
              <a:rPr lang="en-US" altLang="zh-CN" sz="2000" dirty="0">
                <a:cs typeface="Times New Roman" panose="02020603050405020304" pitchFamily="18" charset="0"/>
              </a:rPr>
              <a:t>(KITS), Igor </a:t>
            </a:r>
            <a:r>
              <a:rPr lang="en-US" altLang="zh-CN" sz="2000" dirty="0" err="1">
                <a:cs typeface="Times New Roman" panose="02020603050405020304" pitchFamily="18" charset="0"/>
              </a:rPr>
              <a:t>Mazin</a:t>
            </a:r>
            <a:r>
              <a:rPr lang="en-US" altLang="zh-CN" sz="2000" dirty="0">
                <a:cs typeface="Times New Roman" panose="02020603050405020304" pitchFamily="18" charset="0"/>
              </a:rPr>
              <a:t> (Navy), </a:t>
            </a:r>
            <a:r>
              <a:rPr lang="en-US" altLang="zh-CN" sz="2000" dirty="0" err="1">
                <a:cs typeface="Times New Roman" panose="02020603050405020304" pitchFamily="18" charset="0"/>
              </a:rPr>
              <a:t>Ravin</a:t>
            </a:r>
            <a:r>
              <a:rPr lang="en-US" altLang="zh-CN" sz="2000" dirty="0">
                <a:cs typeface="Times New Roman" panose="02020603050405020304" pitchFamily="18" charset="0"/>
              </a:rPr>
              <a:t> Bhatt (Princeton), Xin Wan (ZJU), Chao Cao (HZNU)</a:t>
            </a:r>
          </a:p>
          <a:p>
            <a:endParaRPr lang="en-US" altLang="zh-CN" sz="2000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10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33C1B9C3-B6EB-4FA4-A57D-E08DF4875855}" type="slidenum">
              <a:rPr lang="en-US" altLang="zh-CN">
                <a:latin typeface="Arial" panose="020B0604020202020204" pitchFamily="34" charset="0"/>
              </a:rPr>
              <a:pPr/>
              <a:t>20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2711450" y="476250"/>
            <a:ext cx="6991350" cy="656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GaAs   ------------  </a:t>
            </a:r>
            <a:r>
              <a:rPr lang="en-US" altLang="zh-CN" dirty="0" smtClean="0">
                <a:latin typeface="Arial" panose="020B0604020202020204" pitchFamily="34" charset="0"/>
              </a:rPr>
              <a:t>(Ga</a:t>
            </a:r>
            <a:r>
              <a:rPr lang="en-US" altLang="zh-CN" baseline="-25000" dirty="0" smtClean="0">
                <a:latin typeface="Arial" panose="020B0604020202020204" pitchFamily="34" charset="0"/>
              </a:rPr>
              <a:t>1-x</a:t>
            </a:r>
            <a:r>
              <a:rPr lang="en-US" altLang="zh-CN" dirty="0" smtClean="0">
                <a:latin typeface="Arial" panose="020B0604020202020204" pitchFamily="34" charset="0"/>
              </a:rPr>
              <a:t>Mn</a:t>
            </a:r>
            <a:r>
              <a:rPr lang="en-US" altLang="zh-CN" baseline="-25000" dirty="0" smtClean="0">
                <a:latin typeface="Arial" panose="020B0604020202020204" pitchFamily="34" charset="0"/>
              </a:rPr>
              <a:t>x</a:t>
            </a:r>
            <a:r>
              <a:rPr lang="en-US" altLang="zh-CN" dirty="0" smtClean="0">
                <a:latin typeface="Arial" panose="020B0604020202020204" pitchFamily="34" charset="0"/>
              </a:rPr>
              <a:t>)As   </a:t>
            </a:r>
            <a:r>
              <a:rPr lang="en-US" altLang="zh-CN" dirty="0">
                <a:latin typeface="Arial" panose="020B0604020202020204" pitchFamily="34" charset="0"/>
              </a:rPr>
              <a:t>------------------------  </a:t>
            </a:r>
            <a:r>
              <a:rPr lang="en-US" altLang="zh-CN" dirty="0" err="1">
                <a:latin typeface="Arial" panose="020B0604020202020204" pitchFamily="34" charset="0"/>
              </a:rPr>
              <a:t>MnAs</a:t>
            </a:r>
            <a:endParaRPr lang="en-US" altLang="zh-CN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FM, </a:t>
            </a:r>
            <a:r>
              <a:rPr lang="en-US" altLang="zh-CN" i="1" dirty="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en-US" altLang="zh-CN" i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en-US" altLang="zh-CN" i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~ 210K(film)</a:t>
            </a:r>
            <a:r>
              <a:rPr lang="en-US" altLang="zh-CN" dirty="0">
                <a:latin typeface="Arial" panose="020B0604020202020204" pitchFamily="34" charset="0"/>
              </a:rPr>
              <a:t>                    FM, </a:t>
            </a:r>
            <a:r>
              <a:rPr lang="en-US" altLang="zh-CN" i="1" dirty="0">
                <a:latin typeface="Arial" panose="020B0604020202020204" pitchFamily="34" charset="0"/>
              </a:rPr>
              <a:t>T</a:t>
            </a:r>
            <a:r>
              <a:rPr lang="en-US" altLang="zh-CN" i="1" baseline="-25000" dirty="0">
                <a:latin typeface="Arial" panose="020B0604020202020204" pitchFamily="34" charset="0"/>
              </a:rPr>
              <a:t>c</a:t>
            </a:r>
            <a:r>
              <a:rPr lang="en-US" altLang="zh-CN" dirty="0">
                <a:latin typeface="Arial" panose="020B0604020202020204" pitchFamily="34" charset="0"/>
              </a:rPr>
              <a:t> ~ 320K</a:t>
            </a:r>
          </a:p>
          <a:p>
            <a:pPr eaLnBrk="1" hangingPunct="1"/>
            <a:endParaRPr lang="en-US" altLang="zh-CN" sz="1000" dirty="0">
              <a:latin typeface="Arial" panose="020B0604020202020204" pitchFamily="34" charset="0"/>
            </a:endParaRPr>
          </a:p>
          <a:p>
            <a:pPr eaLnBrk="1" hangingPunct="1"/>
            <a:endParaRPr lang="en-US" altLang="zh-CN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dirty="0" err="1">
                <a:latin typeface="Arial" panose="020B0604020202020204" pitchFamily="34" charset="0"/>
              </a:rPr>
              <a:t>LiZnAs</a:t>
            </a:r>
            <a:r>
              <a:rPr lang="en-US" altLang="zh-CN" dirty="0">
                <a:latin typeface="Arial" panose="020B0604020202020204" pitchFamily="34" charset="0"/>
              </a:rPr>
              <a:t>  ---------   </a:t>
            </a:r>
            <a:r>
              <a:rPr lang="en-US" altLang="zh-CN" dirty="0" smtClean="0">
                <a:latin typeface="Arial" panose="020B0604020202020204" pitchFamily="34" charset="0"/>
              </a:rPr>
              <a:t>Li(Zn</a:t>
            </a:r>
            <a:r>
              <a:rPr lang="en-US" altLang="zh-CN" baseline="-25000" dirty="0" smtClean="0">
                <a:latin typeface="Arial" panose="020B0604020202020204" pitchFamily="34" charset="0"/>
              </a:rPr>
              <a:t>1-x</a:t>
            </a:r>
            <a:r>
              <a:rPr lang="en-US" altLang="zh-CN" dirty="0" smtClean="0">
                <a:latin typeface="Arial" panose="020B0604020202020204" pitchFamily="34" charset="0"/>
              </a:rPr>
              <a:t>Mn</a:t>
            </a:r>
            <a:r>
              <a:rPr lang="en-US" altLang="zh-CN" baseline="-25000" dirty="0" smtClean="0">
                <a:latin typeface="Arial" panose="020B0604020202020204" pitchFamily="34" charset="0"/>
              </a:rPr>
              <a:t>x</a:t>
            </a:r>
            <a:r>
              <a:rPr lang="en-US" altLang="zh-CN" dirty="0" smtClean="0">
                <a:latin typeface="Arial" panose="020B0604020202020204" pitchFamily="34" charset="0"/>
              </a:rPr>
              <a:t>)As  </a:t>
            </a:r>
            <a:r>
              <a:rPr lang="en-US" altLang="zh-CN" dirty="0">
                <a:latin typeface="Arial" panose="020B0604020202020204" pitchFamily="34" charset="0"/>
              </a:rPr>
              <a:t>----------------------- </a:t>
            </a:r>
            <a:r>
              <a:rPr lang="en-US" altLang="zh-CN" dirty="0" err="1">
                <a:latin typeface="Arial" panose="020B0604020202020204" pitchFamily="34" charset="0"/>
              </a:rPr>
              <a:t>LiMnAs</a:t>
            </a:r>
            <a:endParaRPr lang="en-US" altLang="zh-CN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“111”                  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FM, </a:t>
            </a:r>
            <a:r>
              <a:rPr lang="en-US" altLang="zh-CN" i="1" dirty="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en-US" altLang="zh-CN" i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en-US" altLang="zh-CN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~ 55K(bulk)</a:t>
            </a:r>
            <a:r>
              <a:rPr lang="en-US" altLang="zh-CN" dirty="0">
                <a:latin typeface="Arial" panose="020B0604020202020204" pitchFamily="34" charset="0"/>
              </a:rPr>
              <a:t>                     AFM, </a:t>
            </a:r>
            <a:r>
              <a:rPr lang="en-US" altLang="zh-CN" i="1" dirty="0">
                <a:latin typeface="Arial" panose="020B0604020202020204" pitchFamily="34" charset="0"/>
              </a:rPr>
              <a:t>T</a:t>
            </a:r>
            <a:r>
              <a:rPr lang="en-US" altLang="zh-CN" i="1" baseline="-25000" dirty="0">
                <a:latin typeface="Arial" panose="020B0604020202020204" pitchFamily="34" charset="0"/>
              </a:rPr>
              <a:t>N</a:t>
            </a:r>
            <a:r>
              <a:rPr lang="en-US" altLang="zh-CN" dirty="0">
                <a:latin typeface="Arial" panose="020B0604020202020204" pitchFamily="34" charset="0"/>
              </a:rPr>
              <a:t>~ 400K</a:t>
            </a:r>
            <a:endParaRPr lang="en-US" altLang="zh-CN" sz="1000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 I-II-V                  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</a:rPr>
              <a:t>(Nature Comm. 2011, IOP)</a:t>
            </a:r>
          </a:p>
          <a:p>
            <a:pPr eaLnBrk="1" hangingPunct="1"/>
            <a:endParaRPr lang="en-US" altLang="zh-CN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BaZn</a:t>
            </a:r>
            <a:r>
              <a:rPr lang="en-US" altLang="zh-CN" baseline="-25000" dirty="0">
                <a:latin typeface="Arial" panose="020B0604020202020204" pitchFamily="34" charset="0"/>
              </a:rPr>
              <a:t>2</a:t>
            </a:r>
            <a:r>
              <a:rPr lang="en-US" altLang="zh-CN" dirty="0">
                <a:latin typeface="Arial" panose="020B0604020202020204" pitchFamily="34" charset="0"/>
              </a:rPr>
              <a:t>As</a:t>
            </a:r>
            <a:r>
              <a:rPr lang="en-US" altLang="zh-CN" baseline="-25000" dirty="0">
                <a:latin typeface="Arial" panose="020B0604020202020204" pitchFamily="34" charset="0"/>
              </a:rPr>
              <a:t>2  </a:t>
            </a:r>
            <a:r>
              <a:rPr lang="en-US" altLang="zh-CN" dirty="0">
                <a:latin typeface="Arial" panose="020B0604020202020204" pitchFamily="34" charset="0"/>
              </a:rPr>
              <a:t>----  </a:t>
            </a:r>
            <a:r>
              <a:rPr lang="en-US" altLang="zh-CN" dirty="0" smtClean="0">
                <a:latin typeface="Arial" panose="020B0604020202020204" pitchFamily="34" charset="0"/>
              </a:rPr>
              <a:t>(Ba</a:t>
            </a:r>
            <a:r>
              <a:rPr lang="en-US" altLang="zh-CN" baseline="-25000" dirty="0" smtClean="0">
                <a:latin typeface="Arial" panose="020B0604020202020204" pitchFamily="34" charset="0"/>
              </a:rPr>
              <a:t>1-y</a:t>
            </a:r>
            <a:r>
              <a:rPr lang="en-US" altLang="zh-CN" dirty="0" smtClean="0">
                <a:latin typeface="Arial" panose="020B0604020202020204" pitchFamily="34" charset="0"/>
              </a:rPr>
              <a:t>K</a:t>
            </a:r>
            <a:r>
              <a:rPr lang="en-US" altLang="zh-CN" baseline="-25000" dirty="0" smtClean="0">
                <a:latin typeface="Arial" panose="020B0604020202020204" pitchFamily="34" charset="0"/>
              </a:rPr>
              <a:t>y</a:t>
            </a:r>
            <a:r>
              <a:rPr lang="en-US" altLang="zh-CN" dirty="0" smtClean="0">
                <a:latin typeface="Arial" panose="020B0604020202020204" pitchFamily="34" charset="0"/>
              </a:rPr>
              <a:t>)(Zn</a:t>
            </a:r>
            <a:r>
              <a:rPr lang="en-US" altLang="zh-CN" baseline="-25000" dirty="0" smtClean="0">
                <a:latin typeface="Arial" panose="020B0604020202020204" pitchFamily="34" charset="0"/>
              </a:rPr>
              <a:t>1-x</a:t>
            </a:r>
            <a:r>
              <a:rPr lang="en-US" altLang="zh-CN" dirty="0" smtClean="0">
                <a:latin typeface="Arial" panose="020B0604020202020204" pitchFamily="34" charset="0"/>
              </a:rPr>
              <a:t>Mn</a:t>
            </a:r>
            <a:r>
              <a:rPr lang="en-US" altLang="zh-CN" baseline="-25000" dirty="0" smtClean="0">
                <a:latin typeface="Arial" panose="020B0604020202020204" pitchFamily="34" charset="0"/>
              </a:rPr>
              <a:t>x</a:t>
            </a:r>
            <a:r>
              <a:rPr lang="en-US" altLang="zh-CN" dirty="0" smtClean="0">
                <a:latin typeface="Arial" panose="020B0604020202020204" pitchFamily="34" charset="0"/>
              </a:rPr>
              <a:t>)</a:t>
            </a:r>
            <a:r>
              <a:rPr lang="en-US" altLang="zh-CN" baseline="-25000" dirty="0" smtClean="0">
                <a:latin typeface="Arial" panose="020B0604020202020204" pitchFamily="34" charset="0"/>
              </a:rPr>
              <a:t>2</a:t>
            </a:r>
            <a:r>
              <a:rPr lang="en-US" altLang="zh-CN" dirty="0" smtClean="0">
                <a:latin typeface="Arial" panose="020B0604020202020204" pitchFamily="34" charset="0"/>
              </a:rPr>
              <a:t>As</a:t>
            </a:r>
            <a:r>
              <a:rPr lang="en-US" altLang="zh-CN" baseline="-25000" dirty="0" smtClean="0">
                <a:latin typeface="Arial" panose="020B0604020202020204" pitchFamily="34" charset="0"/>
              </a:rPr>
              <a:t>2  </a:t>
            </a:r>
            <a:r>
              <a:rPr lang="en-US" altLang="zh-CN" dirty="0">
                <a:latin typeface="Arial" panose="020B0604020202020204" pitchFamily="34" charset="0"/>
              </a:rPr>
              <a:t>---------------- BaMn</a:t>
            </a:r>
            <a:r>
              <a:rPr lang="en-US" altLang="zh-CN" baseline="-25000" dirty="0">
                <a:latin typeface="Arial" panose="020B0604020202020204" pitchFamily="34" charset="0"/>
              </a:rPr>
              <a:t>2</a:t>
            </a:r>
            <a:r>
              <a:rPr lang="en-US" altLang="zh-CN" dirty="0">
                <a:latin typeface="Arial" panose="020B0604020202020204" pitchFamily="34" charset="0"/>
              </a:rPr>
              <a:t>As</a:t>
            </a:r>
            <a:r>
              <a:rPr lang="en-US" altLang="zh-CN" baseline="-25000" dirty="0">
                <a:latin typeface="Arial" panose="020B0604020202020204" pitchFamily="34" charset="0"/>
              </a:rPr>
              <a:t>2</a:t>
            </a: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“122”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FM, </a:t>
            </a:r>
            <a:r>
              <a:rPr lang="en-US" altLang="zh-CN" i="1" dirty="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en-US" altLang="zh-CN" i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c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~ 230K(bulk)</a:t>
            </a:r>
            <a:r>
              <a:rPr lang="en-US" altLang="zh-CN" dirty="0">
                <a:latin typeface="Arial" panose="020B0604020202020204" pitchFamily="34" charset="0"/>
              </a:rPr>
              <a:t>                   AFM, </a:t>
            </a:r>
            <a:r>
              <a:rPr lang="en-US" altLang="zh-CN" i="1" dirty="0">
                <a:latin typeface="Arial" panose="020B0604020202020204" pitchFamily="34" charset="0"/>
              </a:rPr>
              <a:t>T</a:t>
            </a:r>
            <a:r>
              <a:rPr lang="en-US" altLang="zh-CN" i="1" baseline="-25000" dirty="0">
                <a:latin typeface="Arial" panose="020B0604020202020204" pitchFamily="34" charset="0"/>
              </a:rPr>
              <a:t>N</a:t>
            </a:r>
            <a:r>
              <a:rPr lang="en-US" altLang="zh-CN" dirty="0">
                <a:latin typeface="Arial" panose="020B0604020202020204" pitchFamily="34" charset="0"/>
              </a:rPr>
              <a:t>~ 620K</a:t>
            </a:r>
            <a:endParaRPr lang="en-US" altLang="zh-CN" sz="1000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 II-II-V                  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</a:rPr>
              <a:t>(Nature Comm. 2013, IOP)</a:t>
            </a:r>
          </a:p>
          <a:p>
            <a:pPr eaLnBrk="1" hangingPunct="1"/>
            <a:endParaRPr lang="en-US" altLang="zh-CN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dirty="0" err="1">
                <a:latin typeface="Arial" panose="020B0604020202020204" pitchFamily="34" charset="0"/>
              </a:rPr>
              <a:t>LaZnAsO</a:t>
            </a:r>
            <a:r>
              <a:rPr lang="en-US" altLang="zh-CN" dirty="0">
                <a:latin typeface="Arial" panose="020B0604020202020204" pitchFamily="34" charset="0"/>
              </a:rPr>
              <a:t> ---- </a:t>
            </a:r>
            <a:r>
              <a:rPr lang="en-US" altLang="zh-CN" dirty="0" smtClean="0">
                <a:latin typeface="Arial" panose="020B0604020202020204" pitchFamily="34" charset="0"/>
              </a:rPr>
              <a:t>(La</a:t>
            </a:r>
            <a:r>
              <a:rPr lang="en-US" altLang="zh-CN" baseline="-25000" dirty="0" smtClean="0">
                <a:latin typeface="Arial" panose="020B0604020202020204" pitchFamily="34" charset="0"/>
              </a:rPr>
              <a:t>1-y</a:t>
            </a:r>
            <a:r>
              <a:rPr lang="en-US" altLang="zh-CN" dirty="0" smtClean="0">
                <a:latin typeface="Arial" panose="020B0604020202020204" pitchFamily="34" charset="0"/>
              </a:rPr>
              <a:t>Ba</a:t>
            </a:r>
            <a:r>
              <a:rPr lang="en-US" altLang="zh-CN" baseline="-25000" dirty="0" smtClean="0">
                <a:latin typeface="Arial" panose="020B0604020202020204" pitchFamily="34" charset="0"/>
              </a:rPr>
              <a:t>y</a:t>
            </a:r>
            <a:r>
              <a:rPr lang="en-US" altLang="zh-CN" dirty="0" smtClean="0">
                <a:latin typeface="Arial" panose="020B0604020202020204" pitchFamily="34" charset="0"/>
              </a:rPr>
              <a:t>)(Zn</a:t>
            </a:r>
            <a:r>
              <a:rPr lang="en-US" altLang="zh-CN" baseline="-25000" dirty="0" smtClean="0">
                <a:latin typeface="Arial" panose="020B0604020202020204" pitchFamily="34" charset="0"/>
              </a:rPr>
              <a:t>1-x</a:t>
            </a:r>
            <a:r>
              <a:rPr lang="en-US" altLang="zh-CN" dirty="0" smtClean="0">
                <a:latin typeface="Arial" panose="020B0604020202020204" pitchFamily="34" charset="0"/>
              </a:rPr>
              <a:t>Mn</a:t>
            </a:r>
            <a:r>
              <a:rPr lang="en-US" altLang="zh-CN" baseline="-25000" dirty="0" smtClean="0">
                <a:latin typeface="Arial" panose="020B0604020202020204" pitchFamily="34" charset="0"/>
              </a:rPr>
              <a:t>x</a:t>
            </a:r>
            <a:r>
              <a:rPr lang="en-US" altLang="zh-CN" dirty="0" smtClean="0">
                <a:latin typeface="Arial" panose="020B0604020202020204" pitchFamily="34" charset="0"/>
              </a:rPr>
              <a:t>)</a:t>
            </a:r>
            <a:r>
              <a:rPr lang="en-US" altLang="zh-CN" dirty="0" err="1" smtClean="0">
                <a:latin typeface="Arial" panose="020B0604020202020204" pitchFamily="34" charset="0"/>
              </a:rPr>
              <a:t>AsO</a:t>
            </a:r>
            <a:r>
              <a:rPr lang="en-US" altLang="zh-CN" dirty="0" smtClean="0">
                <a:latin typeface="Arial" panose="020B0604020202020204" pitchFamily="34" charset="0"/>
              </a:rPr>
              <a:t>   </a:t>
            </a:r>
            <a:r>
              <a:rPr lang="en-US" altLang="zh-CN" dirty="0">
                <a:latin typeface="Arial" panose="020B0604020202020204" pitchFamily="34" charset="0"/>
              </a:rPr>
              <a:t>---------------   </a:t>
            </a:r>
            <a:r>
              <a:rPr lang="en-US" altLang="zh-CN" dirty="0" err="1">
                <a:latin typeface="Arial" panose="020B0604020202020204" pitchFamily="34" charset="0"/>
              </a:rPr>
              <a:t>LaMnAsO</a:t>
            </a:r>
            <a:endParaRPr lang="en-US" altLang="zh-CN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“1111”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                FM, </a:t>
            </a:r>
            <a:r>
              <a:rPr lang="en-US" altLang="zh-CN" i="1" dirty="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en-US" altLang="zh-CN" i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c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~ 40K(bulk)</a:t>
            </a:r>
            <a:r>
              <a:rPr lang="en-US" altLang="zh-CN" dirty="0">
                <a:latin typeface="Arial" panose="020B0604020202020204" pitchFamily="34" charset="0"/>
              </a:rPr>
              <a:t>                        AFM, </a:t>
            </a:r>
            <a:r>
              <a:rPr lang="en-US" altLang="zh-CN" i="1" dirty="0">
                <a:latin typeface="Arial" panose="020B0604020202020204" pitchFamily="34" charset="0"/>
              </a:rPr>
              <a:t>T</a:t>
            </a:r>
            <a:r>
              <a:rPr lang="en-US" altLang="zh-CN" i="1" baseline="-25000" dirty="0">
                <a:latin typeface="Arial" panose="020B0604020202020204" pitchFamily="34" charset="0"/>
              </a:rPr>
              <a:t>N</a:t>
            </a:r>
            <a:r>
              <a:rPr lang="en-US" altLang="zh-CN" dirty="0">
                <a:latin typeface="Arial" panose="020B0604020202020204" pitchFamily="34" charset="0"/>
              </a:rPr>
              <a:t> ~ 320K</a:t>
            </a:r>
          </a:p>
          <a:p>
            <a:pPr eaLnBrk="1" hangingPunct="1"/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</a:rPr>
              <a:t>                            (PRB 2013, Zhejiang)</a:t>
            </a:r>
          </a:p>
          <a:p>
            <a:pPr eaLnBrk="1" hangingPunct="1"/>
            <a:endParaRPr lang="en-US" altLang="zh-CN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“32522”   ----  (Sr</a:t>
            </a:r>
            <a:r>
              <a:rPr lang="en-US" altLang="zh-CN" baseline="-25000" dirty="0">
                <a:latin typeface="Arial" panose="020B0604020202020204" pitchFamily="34" charset="0"/>
              </a:rPr>
              <a:t>3</a:t>
            </a:r>
            <a:r>
              <a:rPr lang="en-US" altLang="zh-CN" dirty="0">
                <a:latin typeface="Arial" panose="020B0604020202020204" pitchFamily="34" charset="0"/>
              </a:rPr>
              <a:t>La</a:t>
            </a:r>
            <a:r>
              <a:rPr lang="en-US" altLang="zh-CN" baseline="-25000" dirty="0">
                <a:latin typeface="Arial" panose="020B0604020202020204" pitchFamily="34" charset="0"/>
              </a:rPr>
              <a:t>2</a:t>
            </a:r>
            <a:r>
              <a:rPr lang="en-US" altLang="zh-CN" dirty="0">
                <a:latin typeface="Arial" panose="020B0604020202020204" pitchFamily="34" charset="0"/>
              </a:rPr>
              <a:t>O</a:t>
            </a:r>
            <a:r>
              <a:rPr lang="en-US" altLang="zh-CN" baseline="-25000" dirty="0">
                <a:latin typeface="Arial" panose="020B0604020202020204" pitchFamily="34" charset="0"/>
              </a:rPr>
              <a:t>5</a:t>
            </a:r>
            <a:r>
              <a:rPr lang="en-US" altLang="zh-CN" dirty="0">
                <a:latin typeface="Arial" panose="020B0604020202020204" pitchFamily="34" charset="0"/>
              </a:rPr>
              <a:t>)(Zn</a:t>
            </a:r>
            <a:r>
              <a:rPr lang="en-US" altLang="zh-CN" baseline="-25000" dirty="0">
                <a:latin typeface="Arial" panose="020B0604020202020204" pitchFamily="34" charset="0"/>
              </a:rPr>
              <a:t>1-x</a:t>
            </a:r>
            <a:r>
              <a:rPr lang="en-US" altLang="zh-CN" dirty="0">
                <a:latin typeface="Arial" panose="020B0604020202020204" pitchFamily="34" charset="0"/>
              </a:rPr>
              <a:t>Mn</a:t>
            </a:r>
            <a:r>
              <a:rPr lang="en-US" altLang="zh-CN" baseline="-25000" dirty="0">
                <a:latin typeface="Arial" panose="020B0604020202020204" pitchFamily="34" charset="0"/>
              </a:rPr>
              <a:t>x</a:t>
            </a:r>
            <a:r>
              <a:rPr lang="en-US" altLang="zh-CN" dirty="0">
                <a:latin typeface="Arial" panose="020B0604020202020204" pitchFamily="34" charset="0"/>
              </a:rPr>
              <a:t>)</a:t>
            </a:r>
            <a:r>
              <a:rPr lang="en-US" altLang="zh-CN" baseline="-25000" dirty="0">
                <a:latin typeface="Arial" panose="020B0604020202020204" pitchFamily="34" charset="0"/>
              </a:rPr>
              <a:t>2</a:t>
            </a:r>
            <a:r>
              <a:rPr lang="en-US" altLang="zh-CN" dirty="0">
                <a:latin typeface="Arial" panose="020B0604020202020204" pitchFamily="34" charset="0"/>
              </a:rPr>
              <a:t>As</a:t>
            </a:r>
            <a:r>
              <a:rPr lang="en-US" altLang="zh-CN" baseline="-25000" dirty="0">
                <a:latin typeface="Arial" panose="020B0604020202020204" pitchFamily="34" charset="0"/>
              </a:rPr>
              <a:t>2</a:t>
            </a:r>
            <a:r>
              <a:rPr lang="en-US" altLang="zh-CN" dirty="0">
                <a:latin typeface="Arial" panose="020B0604020202020204" pitchFamily="34" charset="0"/>
              </a:rPr>
              <a:t> --------------- AFM(?)</a:t>
            </a:r>
          </a:p>
          <a:p>
            <a:pPr eaLnBrk="1" hangingPunct="1"/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FM, </a:t>
            </a:r>
            <a:r>
              <a:rPr lang="en-US" altLang="zh-CN" i="1" dirty="0">
                <a:solidFill>
                  <a:srgbClr val="FF0000"/>
                </a:solidFill>
                <a:latin typeface="Arial" panose="020B0604020202020204" pitchFamily="34" charset="0"/>
              </a:rPr>
              <a:t>Tc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~ 40K(bulk)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</a:rPr>
              <a:t>                           (EPL 2014, Zhejiang)</a:t>
            </a:r>
          </a:p>
          <a:p>
            <a:pPr eaLnBrk="1" hangingPunct="1"/>
            <a:endParaRPr lang="en-US" altLang="zh-CN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“42622” ----  (Sr</a:t>
            </a:r>
            <a:r>
              <a:rPr lang="en-US" altLang="zh-CN" baseline="-25000" dirty="0">
                <a:latin typeface="Arial" panose="020B0604020202020204" pitchFamily="34" charset="0"/>
              </a:rPr>
              <a:t>1-x</a:t>
            </a:r>
            <a:r>
              <a:rPr lang="en-US" altLang="zh-CN" dirty="0">
                <a:latin typeface="Arial" panose="020B0604020202020204" pitchFamily="34" charset="0"/>
              </a:rPr>
              <a:t>K</a:t>
            </a:r>
            <a:r>
              <a:rPr lang="en-US" altLang="zh-CN" baseline="-25000" dirty="0">
                <a:latin typeface="Arial" panose="020B0604020202020204" pitchFamily="34" charset="0"/>
              </a:rPr>
              <a:t>x</a:t>
            </a:r>
            <a:r>
              <a:rPr lang="en-US" altLang="zh-CN" dirty="0">
                <a:latin typeface="Arial" panose="020B0604020202020204" pitchFamily="34" charset="0"/>
              </a:rPr>
              <a:t>)</a:t>
            </a:r>
            <a:r>
              <a:rPr lang="en-US" altLang="zh-CN" baseline="-25000" dirty="0">
                <a:latin typeface="Arial" panose="020B0604020202020204" pitchFamily="34" charset="0"/>
              </a:rPr>
              <a:t>4</a:t>
            </a:r>
            <a:r>
              <a:rPr lang="en-US" altLang="zh-CN" dirty="0">
                <a:latin typeface="Arial" panose="020B0604020202020204" pitchFamily="34" charset="0"/>
              </a:rPr>
              <a:t>Ti</a:t>
            </a:r>
            <a:r>
              <a:rPr lang="en-US" altLang="zh-CN" baseline="-25000" dirty="0">
                <a:latin typeface="Arial" panose="020B0604020202020204" pitchFamily="34" charset="0"/>
              </a:rPr>
              <a:t>2</a:t>
            </a:r>
            <a:r>
              <a:rPr lang="en-US" altLang="zh-CN" dirty="0">
                <a:latin typeface="Arial" panose="020B0604020202020204" pitchFamily="34" charset="0"/>
              </a:rPr>
              <a:t>O</a:t>
            </a:r>
            <a:r>
              <a:rPr lang="en-US" altLang="zh-CN" baseline="-25000" dirty="0">
                <a:latin typeface="Arial" panose="020B0604020202020204" pitchFamily="34" charset="0"/>
              </a:rPr>
              <a:t>6</a:t>
            </a:r>
            <a:r>
              <a:rPr lang="en-US" altLang="zh-CN" dirty="0">
                <a:latin typeface="Arial" panose="020B0604020202020204" pitchFamily="34" charset="0"/>
              </a:rPr>
              <a:t>(Zn</a:t>
            </a:r>
            <a:r>
              <a:rPr lang="en-US" altLang="zh-CN" baseline="-25000" dirty="0">
                <a:latin typeface="Arial" panose="020B0604020202020204" pitchFamily="34" charset="0"/>
              </a:rPr>
              <a:t>1-x</a:t>
            </a:r>
            <a:r>
              <a:rPr lang="en-US" altLang="zh-CN" dirty="0">
                <a:latin typeface="Arial" panose="020B0604020202020204" pitchFamily="34" charset="0"/>
              </a:rPr>
              <a:t>Mn</a:t>
            </a:r>
            <a:r>
              <a:rPr lang="en-US" altLang="zh-CN" baseline="-25000" dirty="0">
                <a:latin typeface="Arial" panose="020B0604020202020204" pitchFamily="34" charset="0"/>
              </a:rPr>
              <a:t>x</a:t>
            </a:r>
            <a:r>
              <a:rPr lang="en-US" altLang="zh-CN" dirty="0">
                <a:latin typeface="Arial" panose="020B0604020202020204" pitchFamily="34" charset="0"/>
              </a:rPr>
              <a:t>)</a:t>
            </a:r>
            <a:r>
              <a:rPr lang="en-US" altLang="zh-CN" baseline="-25000" dirty="0">
                <a:latin typeface="Arial" panose="020B0604020202020204" pitchFamily="34" charset="0"/>
              </a:rPr>
              <a:t>2</a:t>
            </a:r>
            <a:r>
              <a:rPr lang="en-US" altLang="zh-CN" dirty="0">
                <a:latin typeface="Arial" panose="020B0604020202020204" pitchFamily="34" charset="0"/>
              </a:rPr>
              <a:t>As</a:t>
            </a:r>
            <a:r>
              <a:rPr lang="en-US" altLang="zh-CN" baseline="-25000" dirty="0">
                <a:latin typeface="Arial" panose="020B0604020202020204" pitchFamily="34" charset="0"/>
              </a:rPr>
              <a:t>2 </a:t>
            </a:r>
            <a:r>
              <a:rPr lang="en-US" altLang="zh-CN" dirty="0">
                <a:latin typeface="Arial" panose="020B0604020202020204" pitchFamily="34" charset="0"/>
              </a:rPr>
              <a:t>--------------- AFM(?)</a:t>
            </a:r>
            <a:endParaRPr lang="en-US" altLang="zh-CN" baseline="-25000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FM, </a:t>
            </a:r>
            <a:r>
              <a:rPr lang="en-US" altLang="zh-CN" i="1" dirty="0">
                <a:solidFill>
                  <a:srgbClr val="FF0000"/>
                </a:solidFill>
                <a:latin typeface="Arial" panose="020B0604020202020204" pitchFamily="34" charset="0"/>
              </a:rPr>
              <a:t>Tc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~ 25K(bulk)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</a:rPr>
              <a:t>                          (To be submitted, Zhejiang)</a:t>
            </a:r>
          </a:p>
          <a:p>
            <a:pPr eaLnBrk="1" hangingPunct="1"/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1847851" y="-26988"/>
            <a:ext cx="57903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latin typeface="Arial" panose="020B0604020202020204" pitchFamily="34" charset="0"/>
              </a:rPr>
              <a:t>Fabricate new DMS and what we have</a:t>
            </a:r>
            <a:endParaRPr lang="en-US" altLang="zh-CN" sz="2400" dirty="0">
              <a:latin typeface="Arial" panose="020B0604020202020204" pitchFamily="34" charset="0"/>
            </a:endParaRPr>
          </a:p>
        </p:txBody>
      </p:sp>
      <p:sp>
        <p:nvSpPr>
          <p:cNvPr id="27653" name="Line 12"/>
          <p:cNvSpPr>
            <a:spLocks noChangeShapeType="1"/>
          </p:cNvSpPr>
          <p:nvPr/>
        </p:nvSpPr>
        <p:spPr bwMode="auto">
          <a:xfrm>
            <a:off x="2279650" y="765176"/>
            <a:ext cx="0" cy="5688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711450" y="2478024"/>
            <a:ext cx="6991350" cy="1124712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65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21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68" y="298580"/>
            <a:ext cx="4881096" cy="11677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97" y="1725920"/>
            <a:ext cx="4003287" cy="4053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318" y="298580"/>
            <a:ext cx="5265926" cy="1094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828" y="1821630"/>
            <a:ext cx="5206054" cy="358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5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22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32" y="208936"/>
            <a:ext cx="4886728" cy="1669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45" y="2212975"/>
            <a:ext cx="3600450" cy="4143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716" y="319185"/>
            <a:ext cx="4917030" cy="1289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32" y="2212975"/>
            <a:ext cx="3210697" cy="384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8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23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29" y="231612"/>
            <a:ext cx="4525637" cy="21325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73" y="2596049"/>
            <a:ext cx="4203148" cy="3261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911" y="231612"/>
            <a:ext cx="5705669" cy="19681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703" y="2324552"/>
            <a:ext cx="2929808" cy="380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2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3354C90B-507F-453B-A395-9DEE48303165}" type="slidenum">
              <a:rPr lang="en-US" altLang="zh-CN">
                <a:latin typeface="Arial" panose="020B0604020202020204" pitchFamily="34" charset="0"/>
              </a:rPr>
              <a:pPr/>
              <a:t>24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2279650" y="549276"/>
            <a:ext cx="31945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Ga</a:t>
            </a:r>
            <a:r>
              <a:rPr lang="en-US" altLang="zh-CN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1-x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Mn</a:t>
            </a:r>
            <a:r>
              <a:rPr lang="en-US" altLang="zh-CN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As </a:t>
            </a:r>
            <a:r>
              <a:rPr lang="en-US" altLang="zh-CN" b="1" i="1" dirty="0">
                <a:solidFill>
                  <a:srgbClr val="FF0000"/>
                </a:solidFill>
                <a:latin typeface="Arial" panose="020B0604020202020204" pitchFamily="34" charset="0"/>
              </a:rPr>
              <a:t>Tc 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~ 200K(film) </a:t>
            </a: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2279650" y="981076"/>
            <a:ext cx="41447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Li(Zn</a:t>
            </a:r>
            <a:r>
              <a:rPr lang="en-US" altLang="zh-CN" baseline="-25000" dirty="0">
                <a:latin typeface="Arial" panose="020B0604020202020204" pitchFamily="34" charset="0"/>
              </a:rPr>
              <a:t>1-x</a:t>
            </a:r>
            <a:r>
              <a:rPr lang="en-US" altLang="zh-CN" dirty="0">
                <a:latin typeface="Arial" panose="020B0604020202020204" pitchFamily="34" charset="0"/>
              </a:rPr>
              <a:t>Mn</a:t>
            </a:r>
            <a:r>
              <a:rPr lang="en-US" altLang="zh-CN" baseline="-25000" dirty="0">
                <a:latin typeface="Arial" panose="020B0604020202020204" pitchFamily="34" charset="0"/>
              </a:rPr>
              <a:t>x</a:t>
            </a:r>
            <a:r>
              <a:rPr lang="en-US" altLang="zh-CN" dirty="0">
                <a:latin typeface="Arial" panose="020B0604020202020204" pitchFamily="34" charset="0"/>
              </a:rPr>
              <a:t>)As </a:t>
            </a:r>
            <a:r>
              <a:rPr lang="en-US" altLang="zh-CN" i="1" dirty="0">
                <a:latin typeface="Arial" panose="020B0604020202020204" pitchFamily="34" charset="0"/>
              </a:rPr>
              <a:t>Tc</a:t>
            </a:r>
            <a:r>
              <a:rPr lang="en-US" altLang="zh-CN" dirty="0">
                <a:latin typeface="Arial" panose="020B0604020202020204" pitchFamily="34" charset="0"/>
              </a:rPr>
              <a:t> ~ 55K(bulk)-----”111” </a:t>
            </a: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2279650" y="1412876"/>
            <a:ext cx="50238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(Ba</a:t>
            </a:r>
            <a:r>
              <a:rPr lang="en-US" altLang="zh-CN" baseline="-25000" dirty="0">
                <a:latin typeface="Arial" panose="020B0604020202020204" pitchFamily="34" charset="0"/>
              </a:rPr>
              <a:t>1-y</a:t>
            </a:r>
            <a:r>
              <a:rPr lang="en-US" altLang="zh-CN" dirty="0">
                <a:latin typeface="Arial" panose="020B0604020202020204" pitchFamily="34" charset="0"/>
              </a:rPr>
              <a:t>K</a:t>
            </a:r>
            <a:r>
              <a:rPr lang="en-US" altLang="zh-CN" baseline="-25000" dirty="0">
                <a:latin typeface="Arial" panose="020B0604020202020204" pitchFamily="34" charset="0"/>
              </a:rPr>
              <a:t>y</a:t>
            </a:r>
            <a:r>
              <a:rPr lang="en-US" altLang="zh-CN" dirty="0">
                <a:latin typeface="Arial" panose="020B0604020202020204" pitchFamily="34" charset="0"/>
              </a:rPr>
              <a:t>)(Zn</a:t>
            </a:r>
            <a:r>
              <a:rPr lang="en-US" altLang="zh-CN" baseline="-25000" dirty="0">
                <a:latin typeface="Arial" panose="020B0604020202020204" pitchFamily="34" charset="0"/>
              </a:rPr>
              <a:t>1-x</a:t>
            </a:r>
            <a:r>
              <a:rPr lang="en-US" altLang="zh-CN" dirty="0">
                <a:latin typeface="Arial" panose="020B0604020202020204" pitchFamily="34" charset="0"/>
              </a:rPr>
              <a:t>Mn</a:t>
            </a:r>
            <a:r>
              <a:rPr lang="en-US" altLang="zh-CN" baseline="-25000" dirty="0">
                <a:latin typeface="Arial" panose="020B0604020202020204" pitchFamily="34" charset="0"/>
              </a:rPr>
              <a:t>x</a:t>
            </a:r>
            <a:r>
              <a:rPr lang="en-US" altLang="zh-CN" dirty="0">
                <a:latin typeface="Arial" panose="020B0604020202020204" pitchFamily="34" charset="0"/>
              </a:rPr>
              <a:t>)</a:t>
            </a:r>
            <a:r>
              <a:rPr lang="en-US" altLang="zh-CN" baseline="-25000" dirty="0">
                <a:latin typeface="Arial" panose="020B0604020202020204" pitchFamily="34" charset="0"/>
              </a:rPr>
              <a:t>2</a:t>
            </a:r>
            <a:r>
              <a:rPr lang="en-US" altLang="zh-CN" dirty="0">
                <a:latin typeface="Arial" panose="020B0604020202020204" pitchFamily="34" charset="0"/>
              </a:rPr>
              <a:t>As</a:t>
            </a:r>
            <a:r>
              <a:rPr lang="en-US" altLang="zh-CN" baseline="-25000" dirty="0">
                <a:latin typeface="Arial" panose="020B0604020202020204" pitchFamily="34" charset="0"/>
              </a:rPr>
              <a:t>2</a:t>
            </a:r>
            <a:r>
              <a:rPr lang="en-US" altLang="zh-CN" dirty="0">
                <a:latin typeface="Arial" panose="020B0604020202020204" pitchFamily="34" charset="0"/>
              </a:rPr>
              <a:t> </a:t>
            </a:r>
            <a:r>
              <a:rPr lang="en-US" altLang="zh-CN" i="1" dirty="0">
                <a:latin typeface="Arial" panose="020B0604020202020204" pitchFamily="34" charset="0"/>
              </a:rPr>
              <a:t>Tc</a:t>
            </a:r>
            <a:r>
              <a:rPr lang="en-US" altLang="zh-CN" dirty="0">
                <a:latin typeface="Arial" panose="020B0604020202020204" pitchFamily="34" charset="0"/>
              </a:rPr>
              <a:t> ~ 230K(bulk)---”122” </a:t>
            </a: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2279651" y="1844676"/>
            <a:ext cx="49307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(La</a:t>
            </a:r>
            <a:r>
              <a:rPr lang="en-US" altLang="zh-CN" baseline="-25000" dirty="0">
                <a:latin typeface="Arial" panose="020B0604020202020204" pitchFamily="34" charset="0"/>
              </a:rPr>
              <a:t>1-y</a:t>
            </a:r>
            <a:r>
              <a:rPr lang="en-US" altLang="zh-CN" dirty="0">
                <a:latin typeface="Arial" panose="020B0604020202020204" pitchFamily="34" charset="0"/>
              </a:rPr>
              <a:t>Ba</a:t>
            </a:r>
            <a:r>
              <a:rPr lang="en-US" altLang="zh-CN" baseline="-25000" dirty="0">
                <a:latin typeface="Arial" panose="020B0604020202020204" pitchFamily="34" charset="0"/>
              </a:rPr>
              <a:t>y</a:t>
            </a:r>
            <a:r>
              <a:rPr lang="en-US" altLang="zh-CN" dirty="0">
                <a:latin typeface="Arial" panose="020B0604020202020204" pitchFamily="34" charset="0"/>
              </a:rPr>
              <a:t>)Zn</a:t>
            </a:r>
            <a:r>
              <a:rPr lang="en-US" altLang="zh-CN" baseline="-25000" dirty="0">
                <a:latin typeface="Arial" panose="020B0604020202020204" pitchFamily="34" charset="0"/>
              </a:rPr>
              <a:t>1-x</a:t>
            </a:r>
            <a:r>
              <a:rPr lang="en-US" altLang="zh-CN" dirty="0">
                <a:latin typeface="Arial" panose="020B0604020202020204" pitchFamily="34" charset="0"/>
              </a:rPr>
              <a:t>Mn</a:t>
            </a:r>
            <a:r>
              <a:rPr lang="en-US" altLang="zh-CN" baseline="-25000" dirty="0">
                <a:latin typeface="Arial" panose="020B0604020202020204" pitchFamily="34" charset="0"/>
              </a:rPr>
              <a:t>x</a:t>
            </a:r>
            <a:r>
              <a:rPr lang="en-US" altLang="zh-CN" dirty="0">
                <a:latin typeface="Arial" panose="020B0604020202020204" pitchFamily="34" charset="0"/>
              </a:rPr>
              <a:t>AsO </a:t>
            </a:r>
            <a:r>
              <a:rPr lang="en-US" altLang="zh-CN" i="1" dirty="0">
                <a:latin typeface="Arial" panose="020B0604020202020204" pitchFamily="34" charset="0"/>
              </a:rPr>
              <a:t>Tc</a:t>
            </a:r>
            <a:r>
              <a:rPr lang="en-US" altLang="zh-CN" dirty="0">
                <a:latin typeface="Arial" panose="020B0604020202020204" pitchFamily="34" charset="0"/>
              </a:rPr>
              <a:t> ~ 40K(bulk) ---”1111”</a:t>
            </a:r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2279651" y="2276476"/>
            <a:ext cx="534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(Sr</a:t>
            </a:r>
            <a:r>
              <a:rPr lang="en-US" altLang="zh-CN" baseline="-25000">
                <a:latin typeface="Arial" panose="020B0604020202020204" pitchFamily="34" charset="0"/>
              </a:rPr>
              <a:t>3</a:t>
            </a:r>
            <a:r>
              <a:rPr lang="en-US" altLang="zh-CN">
                <a:latin typeface="Arial" panose="020B0604020202020204" pitchFamily="34" charset="0"/>
              </a:rPr>
              <a:t>La</a:t>
            </a:r>
            <a:r>
              <a:rPr lang="en-US" altLang="zh-CN" baseline="-25000">
                <a:latin typeface="Arial" panose="020B0604020202020204" pitchFamily="34" charset="0"/>
              </a:rPr>
              <a:t>2</a:t>
            </a:r>
            <a:r>
              <a:rPr lang="en-US" altLang="zh-CN">
                <a:latin typeface="Arial" panose="020B0604020202020204" pitchFamily="34" charset="0"/>
              </a:rPr>
              <a:t>O</a:t>
            </a:r>
            <a:r>
              <a:rPr lang="en-US" altLang="zh-CN" baseline="-25000">
                <a:latin typeface="Arial" panose="020B0604020202020204" pitchFamily="34" charset="0"/>
              </a:rPr>
              <a:t>5</a:t>
            </a:r>
            <a:r>
              <a:rPr lang="en-US" altLang="zh-CN">
                <a:latin typeface="Arial" panose="020B0604020202020204" pitchFamily="34" charset="0"/>
              </a:rPr>
              <a:t>)(Zn</a:t>
            </a:r>
            <a:r>
              <a:rPr lang="en-US" altLang="zh-CN" baseline="-25000">
                <a:latin typeface="Arial" panose="020B0604020202020204" pitchFamily="34" charset="0"/>
              </a:rPr>
              <a:t>1-x</a:t>
            </a:r>
            <a:r>
              <a:rPr lang="en-US" altLang="zh-CN">
                <a:latin typeface="Arial" panose="020B0604020202020204" pitchFamily="34" charset="0"/>
              </a:rPr>
              <a:t>Mn</a:t>
            </a:r>
            <a:r>
              <a:rPr lang="en-US" altLang="zh-CN" baseline="-25000">
                <a:latin typeface="Arial" panose="020B0604020202020204" pitchFamily="34" charset="0"/>
              </a:rPr>
              <a:t>x</a:t>
            </a:r>
            <a:r>
              <a:rPr lang="en-US" altLang="zh-CN">
                <a:latin typeface="Arial" panose="020B0604020202020204" pitchFamily="34" charset="0"/>
              </a:rPr>
              <a:t>)</a:t>
            </a:r>
            <a:r>
              <a:rPr lang="en-US" altLang="zh-CN" baseline="-25000">
                <a:latin typeface="Arial" panose="020B0604020202020204" pitchFamily="34" charset="0"/>
              </a:rPr>
              <a:t>2</a:t>
            </a:r>
            <a:r>
              <a:rPr lang="en-US" altLang="zh-CN">
                <a:latin typeface="Arial" panose="020B0604020202020204" pitchFamily="34" charset="0"/>
              </a:rPr>
              <a:t>As</a:t>
            </a:r>
            <a:r>
              <a:rPr lang="en-US" altLang="zh-CN" baseline="-25000">
                <a:latin typeface="Arial" panose="020B0604020202020204" pitchFamily="34" charset="0"/>
              </a:rPr>
              <a:t>2</a:t>
            </a:r>
            <a:r>
              <a:rPr lang="en-US" altLang="zh-CN">
                <a:latin typeface="Arial" panose="020B0604020202020204" pitchFamily="34" charset="0"/>
              </a:rPr>
              <a:t> </a:t>
            </a:r>
            <a:r>
              <a:rPr lang="en-US" altLang="zh-CN" i="1">
                <a:latin typeface="Arial" panose="020B0604020202020204" pitchFamily="34" charset="0"/>
              </a:rPr>
              <a:t>Tc</a:t>
            </a:r>
            <a:r>
              <a:rPr lang="en-US" altLang="zh-CN">
                <a:latin typeface="Arial" panose="020B0604020202020204" pitchFamily="34" charset="0"/>
              </a:rPr>
              <a:t> ~ 40K(bulk)---”32522” </a:t>
            </a:r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2279651" y="2708276"/>
            <a:ext cx="5719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(Sr</a:t>
            </a:r>
            <a:r>
              <a:rPr lang="en-US" altLang="zh-CN" baseline="-25000">
                <a:latin typeface="Arial" panose="020B0604020202020204" pitchFamily="34" charset="0"/>
              </a:rPr>
              <a:t>1-x</a:t>
            </a:r>
            <a:r>
              <a:rPr lang="en-US" altLang="zh-CN">
                <a:latin typeface="Arial" panose="020B0604020202020204" pitchFamily="34" charset="0"/>
              </a:rPr>
              <a:t>K</a:t>
            </a:r>
            <a:r>
              <a:rPr lang="en-US" altLang="zh-CN" baseline="-25000">
                <a:latin typeface="Arial" panose="020B0604020202020204" pitchFamily="34" charset="0"/>
              </a:rPr>
              <a:t>x</a:t>
            </a:r>
            <a:r>
              <a:rPr lang="en-US" altLang="zh-CN">
                <a:latin typeface="Arial" panose="020B0604020202020204" pitchFamily="34" charset="0"/>
              </a:rPr>
              <a:t>)</a:t>
            </a:r>
            <a:r>
              <a:rPr lang="en-US" altLang="zh-CN" baseline="-25000">
                <a:latin typeface="Arial" panose="020B0604020202020204" pitchFamily="34" charset="0"/>
              </a:rPr>
              <a:t>4</a:t>
            </a:r>
            <a:r>
              <a:rPr lang="en-US" altLang="zh-CN">
                <a:latin typeface="Arial" panose="020B0604020202020204" pitchFamily="34" charset="0"/>
              </a:rPr>
              <a:t>Ti</a:t>
            </a:r>
            <a:r>
              <a:rPr lang="en-US" altLang="zh-CN" baseline="-25000">
                <a:latin typeface="Arial" panose="020B0604020202020204" pitchFamily="34" charset="0"/>
              </a:rPr>
              <a:t>2</a:t>
            </a:r>
            <a:r>
              <a:rPr lang="en-US" altLang="zh-CN">
                <a:latin typeface="Arial" panose="020B0604020202020204" pitchFamily="34" charset="0"/>
              </a:rPr>
              <a:t>O</a:t>
            </a:r>
            <a:r>
              <a:rPr lang="en-US" altLang="zh-CN" baseline="-25000">
                <a:latin typeface="Arial" panose="020B0604020202020204" pitchFamily="34" charset="0"/>
              </a:rPr>
              <a:t>6</a:t>
            </a:r>
            <a:r>
              <a:rPr lang="en-US" altLang="zh-CN">
                <a:latin typeface="Arial" panose="020B0604020202020204" pitchFamily="34" charset="0"/>
              </a:rPr>
              <a:t>(Zn</a:t>
            </a:r>
            <a:r>
              <a:rPr lang="en-US" altLang="zh-CN" baseline="-25000">
                <a:latin typeface="Arial" panose="020B0604020202020204" pitchFamily="34" charset="0"/>
              </a:rPr>
              <a:t>1-x</a:t>
            </a:r>
            <a:r>
              <a:rPr lang="en-US" altLang="zh-CN">
                <a:latin typeface="Arial" panose="020B0604020202020204" pitchFamily="34" charset="0"/>
              </a:rPr>
              <a:t>Mn</a:t>
            </a:r>
            <a:r>
              <a:rPr lang="en-US" altLang="zh-CN" baseline="-25000">
                <a:latin typeface="Arial" panose="020B0604020202020204" pitchFamily="34" charset="0"/>
              </a:rPr>
              <a:t>x</a:t>
            </a:r>
            <a:r>
              <a:rPr lang="en-US" altLang="zh-CN">
                <a:latin typeface="Arial" panose="020B0604020202020204" pitchFamily="34" charset="0"/>
              </a:rPr>
              <a:t>)</a:t>
            </a:r>
            <a:r>
              <a:rPr lang="en-US" altLang="zh-CN" baseline="-25000">
                <a:latin typeface="Arial" panose="020B0604020202020204" pitchFamily="34" charset="0"/>
              </a:rPr>
              <a:t>2</a:t>
            </a:r>
            <a:r>
              <a:rPr lang="en-US" altLang="zh-CN">
                <a:latin typeface="Arial" panose="020B0604020202020204" pitchFamily="34" charset="0"/>
              </a:rPr>
              <a:t>As</a:t>
            </a:r>
            <a:r>
              <a:rPr lang="en-US" altLang="zh-CN" baseline="-25000">
                <a:latin typeface="Arial" panose="020B0604020202020204" pitchFamily="34" charset="0"/>
              </a:rPr>
              <a:t>2</a:t>
            </a:r>
            <a:r>
              <a:rPr lang="en-US" altLang="zh-CN">
                <a:latin typeface="Arial" panose="020B0604020202020204" pitchFamily="34" charset="0"/>
              </a:rPr>
              <a:t> </a:t>
            </a:r>
            <a:r>
              <a:rPr lang="en-US" altLang="zh-CN" i="1">
                <a:latin typeface="Arial" panose="020B0604020202020204" pitchFamily="34" charset="0"/>
              </a:rPr>
              <a:t>Tc</a:t>
            </a:r>
            <a:r>
              <a:rPr lang="en-US" altLang="zh-CN">
                <a:latin typeface="Arial" panose="020B0604020202020204" pitchFamily="34" charset="0"/>
              </a:rPr>
              <a:t> ~ 25K(bulk)---”42622” </a:t>
            </a:r>
          </a:p>
        </p:txBody>
      </p:sp>
      <p:sp>
        <p:nvSpPr>
          <p:cNvPr id="28681" name="AutoShape 10"/>
          <p:cNvSpPr>
            <a:spLocks noChangeArrowheads="1"/>
          </p:cNvSpPr>
          <p:nvPr/>
        </p:nvSpPr>
        <p:spPr bwMode="auto">
          <a:xfrm>
            <a:off x="7104063" y="1557339"/>
            <a:ext cx="1223962" cy="287337"/>
          </a:xfrm>
          <a:prstGeom prst="rightArrow">
            <a:avLst>
              <a:gd name="adj1" fmla="val 50000"/>
              <a:gd name="adj2" fmla="val 1064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8616951" y="1484313"/>
            <a:ext cx="1878013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latin typeface="Arial" panose="020B0604020202020204" pitchFamily="34" charset="0"/>
              </a:rPr>
              <a:t>P-type DMS</a:t>
            </a:r>
          </a:p>
        </p:txBody>
      </p:sp>
      <p:sp>
        <p:nvSpPr>
          <p:cNvPr id="28683" name="Line 12"/>
          <p:cNvSpPr>
            <a:spLocks noChangeShapeType="1"/>
          </p:cNvSpPr>
          <p:nvPr/>
        </p:nvSpPr>
        <p:spPr bwMode="auto">
          <a:xfrm>
            <a:off x="2279650" y="3429000"/>
            <a:ext cx="7920038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2403475" y="4573588"/>
            <a:ext cx="715803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latin typeface="Arial" panose="020B0604020202020204" pitchFamily="34" charset="0"/>
              </a:rPr>
              <a:t>For making junctions, </a:t>
            </a:r>
            <a:r>
              <a:rPr lang="en-US" altLang="zh-CN" sz="2400" b="1">
                <a:solidFill>
                  <a:srgbClr val="FF0000"/>
                </a:solidFill>
                <a:latin typeface="Arial" panose="020B0604020202020204" pitchFamily="34" charset="0"/>
              </a:rPr>
              <a:t>n-type</a:t>
            </a:r>
            <a:r>
              <a:rPr lang="en-US" altLang="zh-CN" sz="2400" b="1">
                <a:latin typeface="Arial" panose="020B0604020202020204" pitchFamily="34" charset="0"/>
              </a:rPr>
              <a:t> DMS are expected!</a:t>
            </a:r>
          </a:p>
        </p:txBody>
      </p:sp>
    </p:spTree>
    <p:extLst>
      <p:ext uri="{BB962C8B-B14F-4D97-AF65-F5344CB8AC3E}">
        <p14:creationId xmlns:p14="http://schemas.microsoft.com/office/powerpoint/2010/main" val="208717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5A529EFD-AFE4-4661-8D2D-B18BFED583AF}" type="slidenum">
              <a:rPr lang="en-US" altLang="zh-CN">
                <a:latin typeface="Arial" panose="020B0604020202020204" pitchFamily="34" charset="0"/>
              </a:rPr>
              <a:pPr/>
              <a:t>25</a:t>
            </a:fld>
            <a:endParaRPr lang="en-US" altLang="zh-CN">
              <a:latin typeface="Arial" panose="020B0604020202020204" pitchFamily="34" charset="0"/>
            </a:endParaRPr>
          </a:p>
        </p:txBody>
      </p:sp>
      <p:grpSp>
        <p:nvGrpSpPr>
          <p:cNvPr id="1028" name="Group 18"/>
          <p:cNvGrpSpPr>
            <a:grpSpLocks/>
          </p:cNvGrpSpPr>
          <p:nvPr/>
        </p:nvGrpSpPr>
        <p:grpSpPr bwMode="auto">
          <a:xfrm>
            <a:off x="1971676" y="260350"/>
            <a:ext cx="4675188" cy="5805488"/>
            <a:chOff x="2640" y="255"/>
            <a:chExt cx="2945" cy="3657"/>
          </a:xfrm>
        </p:grpSpPr>
        <p:sp>
          <p:nvSpPr>
            <p:cNvPr id="1031" name="Text Box 12"/>
            <p:cNvSpPr txBox="1">
              <a:spLocks noChangeArrowheads="1"/>
            </p:cNvSpPr>
            <p:nvPr/>
          </p:nvSpPr>
          <p:spPr bwMode="auto">
            <a:xfrm>
              <a:off x="2640" y="255"/>
              <a:ext cx="275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400" b="1" dirty="0">
                  <a:latin typeface="Arial" panose="020B0604020202020204" pitchFamily="34" charset="0"/>
                </a:rPr>
                <a:t>“122” – Ba(Fe</a:t>
              </a:r>
              <a:r>
                <a:rPr lang="en-US" altLang="zh-CN" sz="2400" b="1" baseline="-25000" dirty="0">
                  <a:latin typeface="Arial" panose="020B0604020202020204" pitchFamily="34" charset="0"/>
                </a:rPr>
                <a:t>1-x</a:t>
              </a:r>
              <a:r>
                <a:rPr lang="en-US" altLang="zh-CN" sz="2400" b="1" dirty="0">
                  <a:latin typeface="Arial" panose="020B0604020202020204" pitchFamily="34" charset="0"/>
                </a:rPr>
                <a:t>Co</a:t>
              </a:r>
              <a:r>
                <a:rPr lang="en-US" altLang="zh-CN" sz="2400" b="1" baseline="-25000" dirty="0">
                  <a:latin typeface="Arial" panose="020B0604020202020204" pitchFamily="34" charset="0"/>
                </a:rPr>
                <a:t>x</a:t>
              </a:r>
              <a:r>
                <a:rPr lang="en-US" altLang="zh-CN" sz="2400" b="1" dirty="0">
                  <a:latin typeface="Arial" panose="020B0604020202020204" pitchFamily="34" charset="0"/>
                </a:rPr>
                <a:t>)</a:t>
              </a:r>
              <a:r>
                <a:rPr lang="en-US" altLang="zh-CN" sz="24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zh-CN" sz="2400" b="1" dirty="0">
                  <a:latin typeface="Arial" panose="020B0604020202020204" pitchFamily="34" charset="0"/>
                </a:rPr>
                <a:t>As</a:t>
              </a:r>
              <a:r>
                <a:rPr lang="en-US" altLang="zh-CN" sz="2400" b="1" baseline="-25000" dirty="0">
                  <a:latin typeface="Arial" panose="020B0604020202020204" pitchFamily="34" charset="0"/>
                </a:rPr>
                <a:t>2</a:t>
              </a:r>
              <a:r>
                <a:rPr lang="en-US" altLang="zh-CN" sz="2400" b="1" dirty="0">
                  <a:latin typeface="Arial" panose="020B0604020202020204" pitchFamily="34" charset="0"/>
                </a:rPr>
                <a:t>- SC</a:t>
              </a:r>
            </a:p>
            <a:p>
              <a:pPr algn="ctr" eaLnBrk="1" hangingPunct="1"/>
              <a:r>
                <a:rPr lang="en-US" altLang="zh-CN" sz="2400" b="1" dirty="0">
                  <a:latin typeface="Arial" panose="020B0604020202020204" pitchFamily="34" charset="0"/>
                </a:rPr>
                <a:t>Tc = 25 K</a:t>
              </a:r>
            </a:p>
          </p:txBody>
        </p:sp>
        <p:pic>
          <p:nvPicPr>
            <p:cNvPr id="1032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845"/>
              <a:ext cx="1134" cy="1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3" y="2750"/>
              <a:ext cx="1407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" name="AutoShape 16"/>
            <p:cNvSpPr>
              <a:spLocks noChangeArrowheads="1"/>
            </p:cNvSpPr>
            <p:nvPr/>
          </p:nvSpPr>
          <p:spPr bwMode="auto">
            <a:xfrm>
              <a:off x="3878" y="1888"/>
              <a:ext cx="91" cy="816"/>
            </a:xfrm>
            <a:prstGeom prst="downArrow">
              <a:avLst>
                <a:gd name="adj1" fmla="val 50000"/>
                <a:gd name="adj2" fmla="val 22417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1035" name="Text Box 17"/>
            <p:cNvSpPr txBox="1">
              <a:spLocks noChangeArrowheads="1"/>
            </p:cNvSpPr>
            <p:nvPr/>
          </p:nvSpPr>
          <p:spPr bwMode="auto">
            <a:xfrm>
              <a:off x="4133" y="2069"/>
              <a:ext cx="1452" cy="4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FF0000"/>
                  </a:solidFill>
                  <a:latin typeface="Arial" panose="020B0604020202020204" pitchFamily="34" charset="0"/>
                </a:rPr>
                <a:t>Doping Co,</a:t>
              </a:r>
            </a:p>
            <a:p>
              <a:pPr eaLnBrk="1" hangingPunct="1"/>
              <a:r>
                <a:rPr lang="en-US" altLang="zh-CN" b="1">
                  <a:solidFill>
                    <a:srgbClr val="FF0000"/>
                  </a:solidFill>
                  <a:latin typeface="Arial" panose="020B0604020202020204" pitchFamily="34" charset="0"/>
                </a:rPr>
                <a:t>introduce electrons</a:t>
              </a:r>
            </a:p>
          </p:txBody>
        </p:sp>
      </p:grpSp>
      <p:graphicFrame>
        <p:nvGraphicFramePr>
          <p:cNvPr id="1026" name="Object 19"/>
          <p:cNvGraphicFramePr>
            <a:graphicFrameLocks noChangeAspect="1"/>
          </p:cNvGraphicFramePr>
          <p:nvPr/>
        </p:nvGraphicFramePr>
        <p:xfrm>
          <a:off x="6959601" y="1773239"/>
          <a:ext cx="2951163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1" name="KGPlot" r:id="rId5" imgW="6969252" imgH="6829044" progId="KGraph_Plot">
                  <p:embed/>
                </p:oleObj>
              </mc:Choice>
              <mc:Fallback>
                <p:oleObj name="KGPlot" r:id="rId5" imgW="6969252" imgH="6829044" progId="KGraph_Plot">
                  <p:embed/>
                  <p:pic>
                    <p:nvPicPr>
                      <p:cNvPr id="0" name="Picture 3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601" y="1773239"/>
                        <a:ext cx="2951163" cy="288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20"/>
          <p:cNvSpPr txBox="1">
            <a:spLocks noChangeArrowheads="1"/>
          </p:cNvSpPr>
          <p:nvPr/>
        </p:nvSpPr>
        <p:spPr bwMode="auto">
          <a:xfrm>
            <a:off x="6788150" y="4868863"/>
            <a:ext cx="3879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CA" altLang="zh-CN" dirty="0"/>
              <a:t>F.L. Ning et al, JPSJ 78, 013711(2009)</a:t>
            </a:r>
            <a:endParaRPr kumimoji="1" lang="en-US" altLang="zh-CN" dirty="0"/>
          </a:p>
        </p:txBody>
      </p:sp>
      <p:sp>
        <p:nvSpPr>
          <p:cNvPr id="2" name="矩形 1"/>
          <p:cNvSpPr/>
          <p:nvPr/>
        </p:nvSpPr>
        <p:spPr>
          <a:xfrm>
            <a:off x="6800598" y="5161788"/>
            <a:ext cx="3934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altLang="zh-CN" kern="100" dirty="0">
                <a:latin typeface="Times New Roman" panose="02020603050405020304" pitchFamily="18" charset="0"/>
              </a:rPr>
              <a:t>F.L. Ning et al, PRL 104, 037001 (2010)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3206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4128F578-B480-41C4-B29B-E1832C14DF63}" type="slidenum">
              <a:rPr lang="en-US" altLang="zh-CN">
                <a:latin typeface="Arial" panose="020B0604020202020204" pitchFamily="34" charset="0"/>
              </a:rPr>
              <a:pPr/>
              <a:t>26</a:t>
            </a:fld>
            <a:endParaRPr lang="en-US" altLang="zh-CN">
              <a:latin typeface="Arial" panose="020B0604020202020204" pitchFamily="34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766763" y="1193801"/>
            <a:ext cx="4503738" cy="4106863"/>
            <a:chOff x="-613" y="403"/>
            <a:chExt cx="2837" cy="2587"/>
          </a:xfrm>
        </p:grpSpPr>
        <p:pic>
          <p:nvPicPr>
            <p:cNvPr id="29703" name="Picture 5" descr="BaZn2As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13" y="572"/>
              <a:ext cx="2767" cy="2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4" name="Text Box 6"/>
            <p:cNvSpPr txBox="1">
              <a:spLocks noChangeArrowheads="1"/>
            </p:cNvSpPr>
            <p:nvPr/>
          </p:nvSpPr>
          <p:spPr bwMode="auto">
            <a:xfrm>
              <a:off x="1053" y="403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0000FF"/>
                  </a:solidFill>
                  <a:latin typeface="Arial" panose="020B0604020202020204" pitchFamily="34" charset="0"/>
                </a:rPr>
                <a:t>Ba</a:t>
              </a:r>
            </a:p>
          </p:txBody>
        </p:sp>
        <p:sp>
          <p:nvSpPr>
            <p:cNvPr id="29705" name="Text Box 7"/>
            <p:cNvSpPr txBox="1">
              <a:spLocks noChangeArrowheads="1"/>
            </p:cNvSpPr>
            <p:nvPr/>
          </p:nvSpPr>
          <p:spPr bwMode="auto">
            <a:xfrm>
              <a:off x="1234" y="1111"/>
              <a:ext cx="990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Zn </a:t>
              </a:r>
              <a:r>
                <a:rPr lang="en-US" altLang="zh-CN" sz="2400" b="1" dirty="0">
                  <a:solidFill>
                    <a:srgbClr val="FF0000"/>
                  </a:solidFill>
                  <a:latin typeface="Arial" panose="020B0604020202020204" pitchFamily="34" charset="0"/>
                  <a:sym typeface="Wingdings" panose="05000000000000000000" pitchFamily="2" charset="2"/>
                </a:rPr>
                <a:t></a:t>
              </a:r>
              <a:r>
                <a:rPr lang="en-US" altLang="zh-CN" b="1" dirty="0">
                  <a:solidFill>
                    <a:srgbClr val="FF0000"/>
                  </a:solidFill>
                  <a:latin typeface="Arial" panose="020B0604020202020204" pitchFamily="34" charset="0"/>
                  <a:sym typeface="Wingdings" panose="05000000000000000000" pitchFamily="2" charset="2"/>
                </a:rPr>
                <a:t>   </a:t>
              </a:r>
              <a:r>
                <a:rPr lang="en-US" altLang="zh-CN" sz="32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Co</a:t>
              </a:r>
            </a:p>
          </p:txBody>
        </p:sp>
        <p:sp>
          <p:nvSpPr>
            <p:cNvPr id="29706" name="Line 8"/>
            <p:cNvSpPr>
              <a:spLocks noChangeShapeType="1"/>
            </p:cNvSpPr>
            <p:nvPr/>
          </p:nvSpPr>
          <p:spPr bwMode="auto">
            <a:xfrm>
              <a:off x="1111" y="1298"/>
              <a:ext cx="181" cy="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07" name="Text Box 9"/>
            <p:cNvSpPr txBox="1">
              <a:spLocks noChangeArrowheads="1"/>
            </p:cNvSpPr>
            <p:nvPr/>
          </p:nvSpPr>
          <p:spPr bwMode="auto">
            <a:xfrm>
              <a:off x="1371" y="812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336600"/>
                  </a:solidFill>
                  <a:latin typeface="Arial" panose="020B0604020202020204" pitchFamily="34" charset="0"/>
                </a:rPr>
                <a:t>As</a:t>
              </a:r>
            </a:p>
          </p:txBody>
        </p:sp>
      </p:grpSp>
      <p:sp>
        <p:nvSpPr>
          <p:cNvPr id="29700" name="Text Box 10"/>
          <p:cNvSpPr txBox="1">
            <a:spLocks noChangeArrowheads="1"/>
          </p:cNvSpPr>
          <p:nvPr/>
        </p:nvSpPr>
        <p:spPr bwMode="auto">
          <a:xfrm>
            <a:off x="2063751" y="595313"/>
            <a:ext cx="2646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latin typeface="Arial" panose="020B0604020202020204" pitchFamily="34" charset="0"/>
              </a:rPr>
              <a:t>“122” - BaZn</a:t>
            </a:r>
            <a:r>
              <a:rPr lang="en-US" altLang="zh-CN" sz="2400" b="1" baseline="-25000">
                <a:latin typeface="Arial" panose="020B0604020202020204" pitchFamily="34" charset="0"/>
              </a:rPr>
              <a:t>2</a:t>
            </a:r>
            <a:r>
              <a:rPr lang="en-US" altLang="zh-CN" sz="2400" b="1">
                <a:latin typeface="Arial" panose="020B0604020202020204" pitchFamily="34" charset="0"/>
              </a:rPr>
              <a:t>As</a:t>
            </a:r>
            <a:r>
              <a:rPr lang="en-US" altLang="zh-CN" sz="2400" b="1" baseline="-2500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29702" name="Text Box 13"/>
          <p:cNvSpPr txBox="1">
            <a:spLocks noChangeArrowheads="1"/>
          </p:cNvSpPr>
          <p:nvPr/>
        </p:nvSpPr>
        <p:spPr bwMode="auto">
          <a:xfrm>
            <a:off x="6064377" y="2235627"/>
            <a:ext cx="5596404" cy="10156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 dirty="0">
                <a:latin typeface="Arial" panose="020B0604020202020204" pitchFamily="34" charset="0"/>
              </a:rPr>
              <a:t>The idea here is:</a:t>
            </a:r>
          </a:p>
          <a:p>
            <a:pPr eaLnBrk="1" hangingPunct="1"/>
            <a:endParaRPr lang="en-US" altLang="zh-CN" sz="2000" b="1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sz="2000" b="1" dirty="0">
                <a:latin typeface="Arial" panose="020B0604020202020204" pitchFamily="34" charset="0"/>
              </a:rPr>
              <a:t>---Co introduce both moments and electrons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336792" y="3867912"/>
            <a:ext cx="3669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/>
              <a:t>（</a:t>
            </a:r>
            <a:r>
              <a:rPr lang="en-US" altLang="zh-CN" sz="2400" dirty="0"/>
              <a:t>Started the work in 2013)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2393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151" y="523827"/>
            <a:ext cx="7252211" cy="583252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27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38" y="1141673"/>
            <a:ext cx="2162707" cy="39918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76945" y="1237405"/>
            <a:ext cx="47320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/>
              <a:t>﻿</a:t>
            </a:r>
            <a:r>
              <a:rPr lang="en-US" sz="2200" dirty="0">
                <a:solidFill>
                  <a:srgbClr val="7030A0"/>
                </a:solidFill>
              </a:rPr>
              <a:t>Ba</a:t>
            </a:r>
          </a:p>
        </p:txBody>
      </p:sp>
      <p:sp>
        <p:nvSpPr>
          <p:cNvPr id="6" name="Rectangle 5"/>
          <p:cNvSpPr/>
          <p:nvPr/>
        </p:nvSpPr>
        <p:spPr>
          <a:xfrm>
            <a:off x="2374551" y="2128053"/>
            <a:ext cx="8723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>
                <a:solidFill>
                  <a:schemeClr val="accent5">
                    <a:lumMod val="75000"/>
                  </a:schemeClr>
                </a:solidFill>
              </a:rPr>
              <a:t>﻿Zn/Co</a:t>
            </a:r>
          </a:p>
        </p:txBody>
      </p:sp>
      <p:sp>
        <p:nvSpPr>
          <p:cNvPr id="7" name="Rectangle 6"/>
          <p:cNvSpPr/>
          <p:nvPr/>
        </p:nvSpPr>
        <p:spPr>
          <a:xfrm>
            <a:off x="2545270" y="4123108"/>
            <a:ext cx="45878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>
                <a:solidFill>
                  <a:schemeClr val="accent6">
                    <a:lumMod val="75000"/>
                  </a:schemeClr>
                </a:solidFill>
              </a:rPr>
              <a:t>﻿As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521560" y="158702"/>
            <a:ext cx="6309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Until 2016: </a:t>
            </a:r>
            <a:r>
              <a:rPr lang="en-US" altLang="zh-CN" sz="2400" b="1" u="sng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Shengli</a:t>
            </a:r>
            <a:r>
              <a:rPr lang="en-US" altLang="zh-CN" sz="2400" b="1" u="sng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u="sng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Guo</a:t>
            </a:r>
            <a:r>
              <a:rPr lang="en-US" altLang="zh-CN" sz="2400" b="1" u="sng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obtained pure phase</a:t>
            </a:r>
            <a:endParaRPr lang="zh-CN" altLang="en-US" sz="2400" b="1" u="sng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13961" y="6354247"/>
            <a:ext cx="5678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000" kern="100" dirty="0">
                <a:latin typeface="Times New Roman" panose="02020603050405020304" pitchFamily="18" charset="0"/>
              </a:rPr>
              <a:t>S.L. </a:t>
            </a:r>
            <a:r>
              <a:rPr lang="en-US" altLang="zh-CN" sz="2000" kern="100" dirty="0" err="1">
                <a:latin typeface="Times New Roman" panose="02020603050405020304" pitchFamily="18" charset="0"/>
              </a:rPr>
              <a:t>Guo</a:t>
            </a:r>
            <a:r>
              <a:rPr lang="en-US" altLang="zh-CN" sz="2000" kern="100" dirty="0">
                <a:latin typeface="Times New Roman" panose="02020603050405020304" pitchFamily="18" charset="0"/>
              </a:rPr>
              <a:t> and F.L. Ning et al, PRB 99,155201 (2019).</a:t>
            </a:r>
            <a:endParaRPr lang="zh-CN" altLang="zh-CN" sz="16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5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522632"/>
              </p:ext>
            </p:extLst>
          </p:nvPr>
        </p:nvGraphicFramePr>
        <p:xfrm>
          <a:off x="696906" y="-161977"/>
          <a:ext cx="9966839" cy="616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3" name="Graph" r:id="rId3" imgW="7112865" imgH="4525307" progId="Origin50.Graph">
                  <p:embed/>
                </p:oleObj>
              </mc:Choice>
              <mc:Fallback>
                <p:oleObj name="Graph" r:id="rId3" imgW="7112865" imgH="4525307" progId="Origin50.Graph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06" y="-161977"/>
                        <a:ext cx="9966839" cy="61603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3311625" y="5905238"/>
            <a:ext cx="5678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000" kern="100" dirty="0">
                <a:latin typeface="Times New Roman" panose="02020603050405020304" pitchFamily="18" charset="0"/>
              </a:rPr>
              <a:t>S.L. </a:t>
            </a:r>
            <a:r>
              <a:rPr lang="en-US" altLang="zh-CN" sz="2000" kern="100" dirty="0" err="1">
                <a:latin typeface="Times New Roman" panose="02020603050405020304" pitchFamily="18" charset="0"/>
              </a:rPr>
              <a:t>Guo</a:t>
            </a:r>
            <a:r>
              <a:rPr lang="en-US" altLang="zh-CN" sz="2000" kern="100" dirty="0">
                <a:latin typeface="Times New Roman" panose="02020603050405020304" pitchFamily="18" charset="0"/>
              </a:rPr>
              <a:t> and F.L. Ning et al, PRB 99,155201 (2019).</a:t>
            </a:r>
            <a:endParaRPr lang="zh-CN" altLang="zh-CN" sz="16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86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819928"/>
              </p:ext>
            </p:extLst>
          </p:nvPr>
        </p:nvGraphicFramePr>
        <p:xfrm>
          <a:off x="1199645" y="138321"/>
          <a:ext cx="9398586" cy="5809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77" name="Graph" r:id="rId3" imgW="7112865" imgH="4525307" progId="Origin50.Graph">
                  <p:embed/>
                </p:oleObj>
              </mc:Choice>
              <mc:Fallback>
                <p:oleObj name="Graph" r:id="rId3" imgW="7112865" imgH="4525307" progId="Origin50.Graph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9645" y="138321"/>
                        <a:ext cx="9398586" cy="58090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接连接符 2"/>
          <p:cNvCxnSpPr/>
          <p:nvPr/>
        </p:nvCxnSpPr>
        <p:spPr>
          <a:xfrm>
            <a:off x="6135624" y="704088"/>
            <a:ext cx="0" cy="431596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3467073" y="6041761"/>
            <a:ext cx="5678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000" kern="100" dirty="0">
                <a:latin typeface="Times New Roman" panose="02020603050405020304" pitchFamily="18" charset="0"/>
              </a:rPr>
              <a:t>S.L. </a:t>
            </a:r>
            <a:r>
              <a:rPr lang="en-US" altLang="zh-CN" sz="2000" kern="100" dirty="0" err="1">
                <a:latin typeface="Times New Roman" panose="02020603050405020304" pitchFamily="18" charset="0"/>
              </a:rPr>
              <a:t>Guo</a:t>
            </a:r>
            <a:r>
              <a:rPr lang="en-US" altLang="zh-CN" sz="2000" kern="100" dirty="0">
                <a:latin typeface="Times New Roman" panose="02020603050405020304" pitchFamily="18" charset="0"/>
              </a:rPr>
              <a:t> and F.L. Ning et al, PRB 99,155201 (2019).</a:t>
            </a:r>
            <a:endParaRPr lang="zh-CN" altLang="zh-CN" sz="20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67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4736338" y="477175"/>
            <a:ext cx="1492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/>
              <a:t>Outline</a:t>
            </a:r>
          </a:p>
        </p:txBody>
      </p:sp>
      <p:sp>
        <p:nvSpPr>
          <p:cNvPr id="6" name="矩形 5"/>
          <p:cNvSpPr/>
          <p:nvPr/>
        </p:nvSpPr>
        <p:spPr>
          <a:xfrm>
            <a:off x="1895856" y="1267653"/>
            <a:ext cx="8665464" cy="390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AutoNum type="alphaLcPeriod"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Motivations </a:t>
            </a:r>
          </a:p>
          <a:p>
            <a:pPr marL="457200" lvl="0" indent="-457200">
              <a:lnSpc>
                <a:spcPct val="150000"/>
              </a:lnSpc>
              <a:buAutoNum type="alphaLcPeriod"/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some newly fabricated DMSs </a:t>
            </a:r>
          </a:p>
          <a:p>
            <a:pPr lvl="0">
              <a:lnSpc>
                <a:spcPct val="150000"/>
              </a:lnSpc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----- 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altLang="zh-CN" sz="24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1+y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(Zn</a:t>
            </a:r>
            <a:r>
              <a:rPr lang="en-US" altLang="zh-CN" sz="24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altLang="zh-CN" sz="24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)As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----- N-type 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Ba(Zn</a:t>
            </a:r>
            <a:r>
              <a:rPr lang="en-US" altLang="zh-CN" sz="24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zh-CN" sz="24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4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altLang="zh-CN" sz="24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lvl="0">
              <a:lnSpc>
                <a:spcPct val="150000"/>
              </a:lnSpc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Microscopic characterization</a:t>
            </a:r>
          </a:p>
          <a:p>
            <a:pPr lvl="0">
              <a:lnSpc>
                <a:spcPct val="150000"/>
              </a:lnSpc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----- </a:t>
            </a:r>
            <a:r>
              <a:rPr lang="el-GR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 results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bulk form DMSs</a:t>
            </a:r>
          </a:p>
          <a:p>
            <a:pPr lvl="0">
              <a:lnSpc>
                <a:spcPct val="150000"/>
              </a:lnSpc>
            </a:pP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-----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NMR results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Li</a:t>
            </a:r>
            <a:r>
              <a:rPr lang="en-US" altLang="zh-CN" sz="2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(Cd</a:t>
            </a:r>
            <a:r>
              <a:rPr lang="en-US" altLang="zh-CN" sz="2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altLang="zh-CN" sz="2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)P  and Li</a:t>
            </a:r>
            <a:r>
              <a:rPr lang="en-US" altLang="zh-CN" sz="2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1.15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(Zn</a:t>
            </a:r>
            <a:r>
              <a:rPr lang="en-US" altLang="zh-CN" sz="2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altLang="zh-CN" sz="2400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)P</a:t>
            </a:r>
          </a:p>
        </p:txBody>
      </p:sp>
    </p:spTree>
    <p:extLst>
      <p:ext uri="{BB962C8B-B14F-4D97-AF65-F5344CB8AC3E}">
        <p14:creationId xmlns:p14="http://schemas.microsoft.com/office/powerpoint/2010/main" val="6158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250379" y="325521"/>
            <a:ext cx="41296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Ba(Z</a:t>
            </a:r>
            <a:r>
              <a:rPr lang="en-US" altLang="zh-CN" sz="4000" dirty="0"/>
              <a:t>n</a:t>
            </a:r>
            <a:r>
              <a:rPr lang="en-US" altLang="zh-CN" sz="4000" baseline="-25000" dirty="0"/>
              <a:t>0.96</a:t>
            </a:r>
            <a:r>
              <a:rPr lang="en-US" sz="4000" dirty="0"/>
              <a:t>Co</a:t>
            </a:r>
            <a:r>
              <a:rPr lang="en-US" sz="4000" baseline="-25000" dirty="0"/>
              <a:t>0.04</a:t>
            </a:r>
            <a:r>
              <a:rPr lang="en-US" sz="4000" dirty="0"/>
              <a:t>)</a:t>
            </a:r>
            <a:r>
              <a:rPr lang="en-US" sz="4000" baseline="-25000" dirty="0"/>
              <a:t>2</a:t>
            </a:r>
            <a:r>
              <a:rPr lang="en-US" sz="4000" dirty="0"/>
              <a:t>As</a:t>
            </a:r>
            <a:r>
              <a:rPr lang="en-US" sz="4000" baseline="-25000" dirty="0"/>
              <a:t>2</a:t>
            </a: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/>
          </p:nvPr>
        </p:nvGraphicFramePr>
        <p:xfrm>
          <a:off x="1564788" y="731372"/>
          <a:ext cx="9500837" cy="5872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01" name="Graph" r:id="rId3" imgW="7168190" imgH="4472033" progId="Origin50.Graph">
                  <p:embed/>
                </p:oleObj>
              </mc:Choice>
              <mc:Fallback>
                <p:oleObj name="Graph" r:id="rId3" imgW="7168190" imgH="4472033" progId="Origin50.Graph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4788" y="731372"/>
                        <a:ext cx="9500837" cy="58722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351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/>
          </p:nvPr>
        </p:nvGraphicFramePr>
        <p:xfrm>
          <a:off x="-72668" y="2481062"/>
          <a:ext cx="5028922" cy="3108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08" name="Graph" r:id="rId3" imgW="7168190" imgH="4472033" progId="Origin50.Graph">
                  <p:embed/>
                </p:oleObj>
              </mc:Choice>
              <mc:Fallback>
                <p:oleObj name="Graph" r:id="rId3" imgW="7168190" imgH="4472033" progId="Origin50.Graph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2668" y="2481062"/>
                        <a:ext cx="5028922" cy="31082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/>
          </p:nvPr>
        </p:nvGraphicFramePr>
        <p:xfrm>
          <a:off x="4250379" y="1217182"/>
          <a:ext cx="8641357" cy="5341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09" name="Graph" r:id="rId5" imgW="7168190" imgH="4472033" progId="Origin50.Graph">
                  <p:embed/>
                </p:oleObj>
              </mc:Choice>
              <mc:Fallback>
                <p:oleObj name="Graph" r:id="rId5" imgW="7168190" imgH="4472033" progId="Origin50.Graph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0379" y="1217182"/>
                        <a:ext cx="8641357" cy="5341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4250379" y="325521"/>
            <a:ext cx="41296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Ba(Z</a:t>
            </a:r>
            <a:r>
              <a:rPr lang="en-US" altLang="zh-CN" sz="4000" dirty="0"/>
              <a:t>n</a:t>
            </a:r>
            <a:r>
              <a:rPr lang="en-US" altLang="zh-CN" sz="4000" baseline="-25000" dirty="0"/>
              <a:t>0.96</a:t>
            </a:r>
            <a:r>
              <a:rPr lang="en-US" sz="4000" dirty="0"/>
              <a:t>Co</a:t>
            </a:r>
            <a:r>
              <a:rPr lang="en-US" sz="4000" baseline="-25000" dirty="0"/>
              <a:t>0.04</a:t>
            </a:r>
            <a:r>
              <a:rPr lang="en-US" sz="4000" dirty="0"/>
              <a:t>)</a:t>
            </a:r>
            <a:r>
              <a:rPr lang="en-US" sz="4000" baseline="-25000" dirty="0"/>
              <a:t>2</a:t>
            </a:r>
            <a:r>
              <a:rPr lang="en-US" sz="4000" dirty="0"/>
              <a:t>As</a:t>
            </a:r>
            <a:r>
              <a:rPr lang="en-US" sz="4000" baseline="-25000" dirty="0"/>
              <a:t>2</a:t>
            </a:r>
          </a:p>
        </p:txBody>
      </p:sp>
      <p:sp>
        <p:nvSpPr>
          <p:cNvPr id="5" name="矩形 4"/>
          <p:cNvSpPr/>
          <p:nvPr/>
        </p:nvSpPr>
        <p:spPr>
          <a:xfrm>
            <a:off x="2598393" y="6372689"/>
            <a:ext cx="5678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000" kern="100" dirty="0">
                <a:latin typeface="Times New Roman" panose="02020603050405020304" pitchFamily="18" charset="0"/>
              </a:rPr>
              <a:t>S.L. </a:t>
            </a:r>
            <a:r>
              <a:rPr lang="en-US" altLang="zh-CN" sz="2000" kern="100" dirty="0" err="1">
                <a:latin typeface="Times New Roman" panose="02020603050405020304" pitchFamily="18" charset="0"/>
              </a:rPr>
              <a:t>Guo</a:t>
            </a:r>
            <a:r>
              <a:rPr lang="en-US" altLang="zh-CN" sz="2000" kern="100" dirty="0">
                <a:latin typeface="Times New Roman" panose="02020603050405020304" pitchFamily="18" charset="0"/>
              </a:rPr>
              <a:t> and F.L. Ning et al, PRB 99,155201 (2019).</a:t>
            </a:r>
            <a:endParaRPr lang="zh-CN" altLang="zh-CN" sz="16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5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32</a:t>
            </a:fld>
            <a:endParaRPr lang="zh-CN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30" y="1518887"/>
            <a:ext cx="12258851" cy="402689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414216" y="5832086"/>
            <a:ext cx="5678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000" kern="100" dirty="0">
                <a:latin typeface="Times New Roman" panose="02020603050405020304" pitchFamily="18" charset="0"/>
              </a:rPr>
              <a:t>S.L. </a:t>
            </a:r>
            <a:r>
              <a:rPr lang="en-US" altLang="zh-CN" sz="2000" kern="100" dirty="0" err="1">
                <a:latin typeface="Times New Roman" panose="02020603050405020304" pitchFamily="18" charset="0"/>
              </a:rPr>
              <a:t>Guo</a:t>
            </a:r>
            <a:r>
              <a:rPr lang="en-US" altLang="zh-CN" sz="2000" kern="100" dirty="0">
                <a:latin typeface="Times New Roman" panose="02020603050405020304" pitchFamily="18" charset="0"/>
              </a:rPr>
              <a:t> and F.L. Ning et al, PRB 99,155201 (2019).</a:t>
            </a:r>
            <a:endParaRPr lang="zh-CN" altLang="zh-CN" sz="20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15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13" y="60557"/>
            <a:ext cx="10862769" cy="671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0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41" y="384020"/>
            <a:ext cx="10137238" cy="628988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347942" y="205891"/>
            <a:ext cx="2720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-n VS. T plot</a:t>
            </a:r>
          </a:p>
        </p:txBody>
      </p:sp>
    </p:spTree>
    <p:extLst>
      <p:ext uri="{BB962C8B-B14F-4D97-AF65-F5344CB8AC3E}">
        <p14:creationId xmlns:p14="http://schemas.microsoft.com/office/powerpoint/2010/main" val="23556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35</a:t>
            </a:fld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010149" y="406315"/>
            <a:ext cx="6187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Negative </a:t>
            </a:r>
            <a:r>
              <a:rPr lang="en-US" sz="4000" dirty="0" err="1"/>
              <a:t>Seebeck</a:t>
            </a:r>
            <a:r>
              <a:rPr lang="en-US" sz="4000" dirty="0"/>
              <a:t> coefficient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52" y="1434683"/>
            <a:ext cx="11400147" cy="369471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264844" y="5401802"/>
            <a:ext cx="56784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000" kern="100" dirty="0">
                <a:latin typeface="Times New Roman" panose="02020603050405020304" pitchFamily="18" charset="0"/>
              </a:rPr>
              <a:t>S.L. </a:t>
            </a:r>
            <a:r>
              <a:rPr lang="en-US" altLang="zh-CN" sz="2000" kern="100" dirty="0" err="1">
                <a:latin typeface="Times New Roman" panose="02020603050405020304" pitchFamily="18" charset="0"/>
              </a:rPr>
              <a:t>Guo</a:t>
            </a:r>
            <a:r>
              <a:rPr lang="en-US" altLang="zh-CN" sz="2000" kern="100" dirty="0">
                <a:latin typeface="Times New Roman" panose="02020603050405020304" pitchFamily="18" charset="0"/>
              </a:rPr>
              <a:t> and F.L. Ning et al, PRB 99,155201 (2019).</a:t>
            </a:r>
            <a:endParaRPr lang="zh-CN" altLang="zh-CN" sz="2000" kern="1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6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36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089785" y="295275"/>
            <a:ext cx="7875270" cy="58356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Effects of chemical pressure on  Ba(Zn,</a:t>
            </a:r>
            <a:r>
              <a:rPr lang="en-US" altLang="zh-CN" sz="3200" dirty="0">
                <a:solidFill>
                  <a:schemeClr val="tx1"/>
                </a:solidFill>
              </a:rPr>
              <a:t>Co</a:t>
            </a:r>
            <a:r>
              <a:rPr lang="zh-CN" altLang="en-US" sz="3200" dirty="0">
                <a:solidFill>
                  <a:schemeClr val="tx1"/>
                </a:solidFill>
              </a:rPr>
              <a:t>)</a:t>
            </a:r>
            <a:r>
              <a:rPr lang="zh-CN" altLang="en-US" sz="3200" baseline="-25000" dirty="0">
                <a:solidFill>
                  <a:schemeClr val="tx1"/>
                </a:solidFill>
              </a:rPr>
              <a:t>2</a:t>
            </a:r>
            <a:r>
              <a:rPr lang="zh-CN" altLang="en-US" sz="3200" dirty="0">
                <a:solidFill>
                  <a:schemeClr val="tx1"/>
                </a:solidFill>
              </a:rPr>
              <a:t>As</a:t>
            </a:r>
            <a:r>
              <a:rPr lang="zh-CN" altLang="en-US" sz="3200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70977" y="1256285"/>
            <a:ext cx="4050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/>
              <a:t>Ba(Zn</a:t>
            </a:r>
            <a:r>
              <a:rPr lang="zh-CN" altLang="en-US" sz="2800" baseline="-25000" dirty="0"/>
              <a:t>0.96</a:t>
            </a:r>
            <a:r>
              <a:rPr lang="zh-CN" altLang="en-US" sz="2800" dirty="0"/>
              <a:t>Co</a:t>
            </a:r>
            <a:r>
              <a:rPr lang="zh-CN" altLang="en-US" sz="2800" baseline="-25000" dirty="0"/>
              <a:t>0.04</a:t>
            </a:r>
            <a:r>
              <a:rPr lang="zh-CN" altLang="en-US" sz="2800" dirty="0"/>
              <a:t>)</a:t>
            </a:r>
            <a:r>
              <a:rPr lang="zh-CN" altLang="en-US" sz="2800" baseline="-25000" dirty="0"/>
              <a:t>2</a:t>
            </a:r>
            <a:r>
              <a:rPr lang="zh-CN" altLang="en-US" sz="2800" dirty="0"/>
              <a:t>(As</a:t>
            </a:r>
            <a:r>
              <a:rPr lang="zh-CN" altLang="en-US" sz="2800" baseline="-25000" dirty="0"/>
              <a:t>1-y</a:t>
            </a:r>
            <a:r>
              <a:rPr lang="zh-CN" altLang="en-US" sz="2800" dirty="0"/>
              <a:t>Sb</a:t>
            </a:r>
            <a:r>
              <a:rPr lang="zh-CN" altLang="en-US" sz="2800" baseline="-25000" dirty="0"/>
              <a:t>y</a:t>
            </a:r>
            <a:r>
              <a:rPr lang="zh-CN" altLang="en-US" sz="2800" dirty="0"/>
              <a:t>)</a:t>
            </a:r>
            <a:r>
              <a:rPr lang="zh-CN" altLang="en-US" sz="2800" baseline="-25000" dirty="0"/>
              <a:t>2</a:t>
            </a: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158586"/>
              </p:ext>
            </p:extLst>
          </p:nvPr>
        </p:nvGraphicFramePr>
        <p:xfrm>
          <a:off x="-256540" y="1431876"/>
          <a:ext cx="7077075" cy="4937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08" r:id="rId3" imgW="5022963" imgH="3561635" progId="Origin50.Graph">
                  <p:embed/>
                </p:oleObj>
              </mc:Choice>
              <mc:Fallback>
                <p:oleObj r:id="rId3" imgW="5022963" imgH="3561635" progId="Origin50.Graph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56540" y="1431876"/>
                        <a:ext cx="7077075" cy="49377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5615305" y="1470025"/>
          <a:ext cx="6783705" cy="488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209" r:id="rId5" imgW="5022963" imgH="3561635" progId="Origin50.Graph">
                  <p:embed/>
                </p:oleObj>
              </mc:Choice>
              <mc:Fallback>
                <p:oleObj r:id="rId5" imgW="5022963" imgH="3561635" progId="Origin50.Graph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5305" y="1470025"/>
                        <a:ext cx="6783705" cy="4886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4343400" y="6169581"/>
            <a:ext cx="5990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Licheng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 and Fanlong Ning,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Scientific Reports 2022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27311" y="1272628"/>
            <a:ext cx="71665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Doping Sb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 Nega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tive chemical pressure, T</a:t>
            </a:r>
            <a:r>
              <a:rPr lang="en-US" altLang="zh-CN" sz="2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decreases</a:t>
            </a:r>
            <a:endParaRPr lang="zh-CN" altLang="en-US" sz="2400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74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37</a:t>
            </a:fld>
            <a:endParaRPr lang="zh-CN" altLang="en-US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-115570" y="1232535"/>
          <a:ext cx="6840855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32" r:id="rId3" imgW="5022963" imgH="3561635" progId="Origin50.Graph">
                  <p:embed/>
                </p:oleObj>
              </mc:Choice>
              <mc:Fallback>
                <p:oleObj r:id="rId3" imgW="5022963" imgH="3561635" progId="Origin50.Graph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5570" y="1232535"/>
                        <a:ext cx="6840855" cy="533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091652" y="1136614"/>
            <a:ext cx="384257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/>
              <a:t>(Ba</a:t>
            </a:r>
            <a:r>
              <a:rPr lang="zh-CN" altLang="en-US" sz="2800" baseline="-25000" dirty="0"/>
              <a:t>1-x</a:t>
            </a:r>
            <a:r>
              <a:rPr lang="zh-CN" altLang="en-US" sz="2800" dirty="0"/>
              <a:t>Sr</a:t>
            </a:r>
            <a:r>
              <a:rPr lang="zh-CN" altLang="en-US" sz="2800" baseline="-25000" dirty="0"/>
              <a:t>x</a:t>
            </a:r>
            <a:r>
              <a:rPr lang="zh-CN" altLang="en-US" sz="2800" dirty="0"/>
              <a:t>)(Zn</a:t>
            </a:r>
            <a:r>
              <a:rPr lang="zh-CN" altLang="en-US" sz="2800" baseline="-25000" dirty="0"/>
              <a:t>0.96</a:t>
            </a:r>
            <a:r>
              <a:rPr lang="zh-CN" altLang="en-US" sz="2800" dirty="0"/>
              <a:t>Co</a:t>
            </a:r>
            <a:r>
              <a:rPr lang="zh-CN" altLang="en-US" sz="2800" baseline="-25000" dirty="0"/>
              <a:t>0.04</a:t>
            </a:r>
            <a:r>
              <a:rPr lang="zh-CN" altLang="en-US" sz="2800" dirty="0"/>
              <a:t>)</a:t>
            </a:r>
            <a:r>
              <a:rPr lang="zh-CN" altLang="en-US" sz="2800" baseline="-25000" dirty="0"/>
              <a:t>2</a:t>
            </a:r>
            <a:r>
              <a:rPr lang="zh-CN" altLang="en-US" sz="2800" dirty="0"/>
              <a:t>As</a:t>
            </a:r>
            <a:r>
              <a:rPr lang="zh-CN" altLang="en-US" sz="2800" baseline="-25000" dirty="0"/>
              <a:t>2</a:t>
            </a: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331460" y="1320800"/>
          <a:ext cx="7021830" cy="5135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33" r:id="rId5" imgW="5022963" imgH="3561635" progId="Origin50.Graph">
                  <p:embed/>
                </p:oleObj>
              </mc:Choice>
              <mc:Fallback>
                <p:oleObj r:id="rId5" imgW="5022963" imgH="3561635" progId="Origin50.Graph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1460" y="1320800"/>
                        <a:ext cx="7021830" cy="51352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4343400" y="6169581"/>
            <a:ext cx="5990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Licheng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 and Fanlong Ning,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Scientific Reports 2022)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79947" y="1178251"/>
            <a:ext cx="7272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Doping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 chemical pressure, T</a:t>
            </a:r>
            <a:r>
              <a:rPr lang="en-US" altLang="zh-CN" sz="2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increases</a:t>
            </a:r>
            <a:endParaRPr lang="zh-CN" altLang="en-US" sz="2400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89785" y="295275"/>
            <a:ext cx="7875270" cy="58356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Effects of chemical pressure on  Ba(Zn,</a:t>
            </a:r>
            <a:r>
              <a:rPr lang="en-US" altLang="zh-CN" sz="3200" dirty="0">
                <a:solidFill>
                  <a:schemeClr val="tx1"/>
                </a:solidFill>
              </a:rPr>
              <a:t>Co</a:t>
            </a:r>
            <a:r>
              <a:rPr lang="zh-CN" altLang="en-US" sz="3200" dirty="0">
                <a:solidFill>
                  <a:schemeClr val="tx1"/>
                </a:solidFill>
              </a:rPr>
              <a:t>)</a:t>
            </a:r>
            <a:r>
              <a:rPr lang="zh-CN" altLang="en-US" sz="3200" baseline="-25000" dirty="0">
                <a:solidFill>
                  <a:schemeClr val="tx1"/>
                </a:solidFill>
              </a:rPr>
              <a:t>2</a:t>
            </a:r>
            <a:r>
              <a:rPr lang="zh-CN" altLang="en-US" sz="3200" dirty="0">
                <a:solidFill>
                  <a:schemeClr val="tx1"/>
                </a:solidFill>
              </a:rPr>
              <a:t>As</a:t>
            </a:r>
            <a:r>
              <a:rPr lang="zh-CN" altLang="en-US" sz="3200" baseline="-25000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1660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38</a:t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00023" y="1015510"/>
            <a:ext cx="3865161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dirty="0">
                <a:sym typeface="+mn-ea"/>
              </a:rPr>
              <a:t>(Ba</a:t>
            </a:r>
            <a:r>
              <a:rPr lang="zh-CN" altLang="en-US" sz="2800" baseline="-25000" dirty="0">
                <a:sym typeface="+mn-ea"/>
              </a:rPr>
              <a:t>1-x</a:t>
            </a:r>
            <a:r>
              <a:rPr lang="zh-CN" altLang="en-US" sz="2800" dirty="0">
                <a:sym typeface="+mn-ea"/>
              </a:rPr>
              <a:t>Sr</a:t>
            </a:r>
            <a:r>
              <a:rPr lang="zh-CN" altLang="en-US" sz="2800" baseline="-25000" dirty="0">
                <a:sym typeface="+mn-ea"/>
              </a:rPr>
              <a:t>x</a:t>
            </a:r>
            <a:r>
              <a:rPr lang="zh-CN" altLang="en-US" sz="2800" dirty="0">
                <a:sym typeface="+mn-ea"/>
              </a:rPr>
              <a:t>)(Zn</a:t>
            </a:r>
            <a:r>
              <a:rPr lang="zh-CN" altLang="en-US" sz="2800" baseline="-25000" dirty="0">
                <a:sym typeface="+mn-ea"/>
              </a:rPr>
              <a:t>0.96</a:t>
            </a:r>
            <a:r>
              <a:rPr lang="zh-CN" altLang="en-US" sz="2800" dirty="0">
                <a:sym typeface="+mn-ea"/>
              </a:rPr>
              <a:t>Co</a:t>
            </a:r>
            <a:r>
              <a:rPr lang="zh-CN" altLang="en-US" sz="2800" baseline="-25000" dirty="0">
                <a:sym typeface="+mn-ea"/>
              </a:rPr>
              <a:t>0.04</a:t>
            </a:r>
            <a:r>
              <a:rPr lang="zh-CN" altLang="en-US" sz="2800" dirty="0">
                <a:sym typeface="+mn-ea"/>
              </a:rPr>
              <a:t>)</a:t>
            </a:r>
            <a:r>
              <a:rPr lang="zh-CN" altLang="en-US" sz="2800" baseline="-25000" dirty="0">
                <a:sym typeface="+mn-ea"/>
              </a:rPr>
              <a:t>2</a:t>
            </a:r>
            <a:r>
              <a:rPr lang="zh-CN" altLang="en-US" sz="2800" dirty="0">
                <a:sym typeface="+mn-ea"/>
              </a:rPr>
              <a:t>As</a:t>
            </a:r>
            <a:r>
              <a:rPr lang="zh-CN" altLang="en-US" sz="2800" baseline="-25000" dirty="0">
                <a:sym typeface="+mn-ea"/>
              </a:rPr>
              <a:t>2</a:t>
            </a: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-436880" y="1208405"/>
          <a:ext cx="7162165" cy="5513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6" r:id="rId4" imgW="5022963" imgH="3561635" progId="Origin50.Graph">
                  <p:embed/>
                </p:oleObj>
              </mc:Choice>
              <mc:Fallback>
                <p:oleObj r:id="rId4" imgW="5022963" imgH="3561635" progId="Origin50.Graph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36880" y="1208405"/>
                        <a:ext cx="7162165" cy="55130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5566410" y="1569085"/>
          <a:ext cx="7000875" cy="4779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57" r:id="rId6" imgW="5022963" imgH="3561635" progId="Origin50.Graph">
                  <p:embed/>
                </p:oleObj>
              </mc:Choice>
              <mc:Fallback>
                <p:oleObj r:id="rId6" imgW="5022963" imgH="3561635" progId="Origin50.Graph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6410" y="1569085"/>
                        <a:ext cx="7000875" cy="47790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4343400" y="6169581"/>
            <a:ext cx="5990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Licheng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 and Fanlong Ning,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Scientific Reports 2022)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95468" y="1077065"/>
            <a:ext cx="72726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Doping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 chemical pressure, T</a:t>
            </a:r>
            <a:r>
              <a:rPr lang="en-US" altLang="zh-CN" sz="24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increases</a:t>
            </a:r>
            <a:endParaRPr lang="zh-CN" altLang="en-US" sz="2400" baseline="-25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2918079" y="5102352"/>
            <a:ext cx="941832" cy="59436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905331" y="4723876"/>
            <a:ext cx="438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00B0F0"/>
                </a:solidFill>
              </a:rPr>
              <a:t>T</a:t>
            </a:r>
            <a:r>
              <a:rPr lang="en-US" altLang="zh-CN" sz="2400" baseline="-25000" dirty="0">
                <a:solidFill>
                  <a:srgbClr val="00B0F0"/>
                </a:solidFill>
              </a:rPr>
              <a:t>C</a:t>
            </a:r>
            <a:endParaRPr lang="zh-CN" altLang="en-US" sz="2400" baseline="-25000" dirty="0">
              <a:solidFill>
                <a:srgbClr val="00B0F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089785" y="295275"/>
            <a:ext cx="7875270" cy="58356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</a:rPr>
              <a:t>Effects of chemical pressure on  Ba(Zn,</a:t>
            </a:r>
            <a:r>
              <a:rPr lang="en-US" altLang="zh-CN" sz="3200" dirty="0">
                <a:solidFill>
                  <a:schemeClr val="tx1"/>
                </a:solidFill>
              </a:rPr>
              <a:t>Co</a:t>
            </a:r>
            <a:r>
              <a:rPr lang="zh-CN" altLang="en-US" sz="3200" dirty="0">
                <a:solidFill>
                  <a:schemeClr val="tx1"/>
                </a:solidFill>
              </a:rPr>
              <a:t>)</a:t>
            </a:r>
            <a:r>
              <a:rPr lang="zh-CN" altLang="en-US" sz="3200" baseline="-25000" dirty="0">
                <a:solidFill>
                  <a:schemeClr val="tx1"/>
                </a:solidFill>
              </a:rPr>
              <a:t>2</a:t>
            </a:r>
            <a:r>
              <a:rPr lang="zh-CN" altLang="en-US" sz="3200" dirty="0">
                <a:solidFill>
                  <a:schemeClr val="tx1"/>
                </a:solidFill>
              </a:rPr>
              <a:t>As</a:t>
            </a:r>
            <a:r>
              <a:rPr lang="zh-CN" altLang="en-US" sz="3200" baseline="-25000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4533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92448" y="752458"/>
            <a:ext cx="8256650" cy="5859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zh-CN" b="1" dirty="0">
                <a:latin typeface="Times New Roman" pitchFamily="18" charset="0"/>
                <a:cs typeface="Times New Roman" panose="02020603050405020304" pitchFamily="18" charset="0"/>
              </a:rPr>
              <a:t>(La</a:t>
            </a:r>
            <a:r>
              <a:rPr lang="en-US" altLang="zh-C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zh-C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)(Zn</a:t>
            </a:r>
            <a:r>
              <a:rPr lang="en-US" altLang="zh-C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altLang="zh-C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(T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=40K)   (PRB</a:t>
            </a:r>
            <a:r>
              <a:rPr lang="zh-CN" altLang="en-US" b="1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2013)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(SrLa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)(Zn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1-x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(T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=40K)   (EPL</a:t>
            </a:r>
            <a:r>
              <a:rPr lang="zh-CN" altLang="en-US" b="1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2014)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 Li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1+y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(Zn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1-x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)As  (T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=210K)   (JAP</a:t>
            </a:r>
            <a:r>
              <a:rPr lang="zh-CN" altLang="en-US" b="1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2014)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 Ba(Zn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1−2x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 (T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=70K)   (SR, 2015)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 (Ba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1-x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)(Cu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1-x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)Se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 (T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=18K)  ( JMMM, 2016)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 Li(Zn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1-2x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)As  (T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=33K)  (JPCM, 2016)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 La(Zn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1−2x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b="1" dirty="0" err="1">
                <a:latin typeface="Times New Roman" pitchFamily="18" charset="0"/>
                <a:cs typeface="Times New Roman" pitchFamily="18" charset="0"/>
              </a:rPr>
              <a:t>AsO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 (T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=8K)  (EPL, 2016)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 (La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1−x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)(Zn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1−x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b="1" dirty="0" err="1">
                <a:latin typeface="Times New Roman" pitchFamily="18" charset="0"/>
                <a:cs typeface="Times New Roman" pitchFamily="18" charset="0"/>
              </a:rPr>
              <a:t>AsO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 (T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=30K)  (JPCM, 2016)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 La(Zn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1−2x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b="1" dirty="0" err="1">
                <a:latin typeface="Times New Roman" pitchFamily="18" charset="0"/>
                <a:cs typeface="Times New Roman" pitchFamily="18" charset="0"/>
              </a:rPr>
              <a:t>SbO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 (T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=15K)  (EPL, 2017)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(Zn</a:t>
            </a:r>
            <a:r>
              <a:rPr lang="en-US" altLang="zh-C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zh-C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altLang="zh-C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=40K)  </a:t>
            </a: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(N-type, PRB, 2019)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 (Sr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1-x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)F(Zn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1-x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)Sb (T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=40K)  (JMMM, 2019)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 Cu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(Zn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1-x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)(Sn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1-y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)Se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(T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=5K)  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JMMM</a:t>
            </a:r>
            <a:r>
              <a:rPr lang="en-US" altLang="zh-CN" b="1" dirty="0" smtClean="0">
                <a:latin typeface="Times New Roman" pitchFamily="18" charset="0"/>
                <a:cs typeface="Times New Roman" pitchFamily="18" charset="0"/>
              </a:rPr>
              <a:t>, 2022)</a:t>
            </a:r>
            <a:endParaRPr lang="en-US" altLang="zh-CN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(Ba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1-x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)(Zn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1-y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Sb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en-US" altLang="zh-CN" b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=275K</a:t>
            </a:r>
            <a:r>
              <a:rPr lang="zh-CN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？</a:t>
            </a: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preparation, 2020)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(Ca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1-x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)(Zn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1-y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Sb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(T</a:t>
            </a:r>
            <a:r>
              <a:rPr lang="en-US" altLang="zh-CN" b="1" baseline="-25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 =10K) (CPB, 2020)</a:t>
            </a:r>
            <a:endParaRPr lang="zh-CN" altLang="en-US" b="1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72945" y="243440"/>
            <a:ext cx="76234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New Diluted Ferromagnetic Semiconductors 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Zhejing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 U)</a:t>
            </a:r>
          </a:p>
        </p:txBody>
      </p:sp>
    </p:spTree>
    <p:extLst>
      <p:ext uri="{BB962C8B-B14F-4D97-AF65-F5344CB8AC3E}">
        <p14:creationId xmlns:p14="http://schemas.microsoft.com/office/powerpoint/2010/main" val="367858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="" xmlns:a16="http://schemas.microsoft.com/office/drawing/2014/main" id="{0910EF05-75FC-486A-B784-660179F90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4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C8F292E6-016B-4E48-86F3-DA353AD05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33E0A77A-5DD6-498E-B46E-AFD1019A203B}"/>
              </a:ext>
            </a:extLst>
          </p:cNvPr>
          <p:cNvSpPr txBox="1"/>
          <p:nvPr/>
        </p:nvSpPr>
        <p:spPr>
          <a:xfrm>
            <a:off x="6730066" y="2613813"/>
            <a:ext cx="2306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highlight>
                  <a:srgbClr val="000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Semiconductors</a:t>
            </a:r>
          </a:p>
          <a:p>
            <a:r>
              <a:rPr lang="en-US" altLang="zh-CN" sz="2400" b="1" dirty="0">
                <a:solidFill>
                  <a:srgbClr val="FF0000"/>
                </a:solidFill>
                <a:highlight>
                  <a:srgbClr val="000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(since 1700s)</a:t>
            </a:r>
            <a:endParaRPr lang="zh-CN" altLang="en-US" sz="2400" b="1" dirty="0">
              <a:solidFill>
                <a:srgbClr val="FF0000"/>
              </a:solidFill>
              <a:highlight>
                <a:srgbClr val="00008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BDCDC721-5FE6-4DA5-B8A9-099D5C01F721}"/>
              </a:ext>
            </a:extLst>
          </p:cNvPr>
          <p:cNvSpPr txBox="1"/>
          <p:nvPr/>
        </p:nvSpPr>
        <p:spPr>
          <a:xfrm>
            <a:off x="3545047" y="2613813"/>
            <a:ext cx="2306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  <a:highlight>
                  <a:srgbClr val="000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Magnetism</a:t>
            </a:r>
          </a:p>
          <a:p>
            <a:pPr algn="ctr"/>
            <a:r>
              <a:rPr lang="en-US" altLang="zh-CN" sz="2000" b="1" dirty="0">
                <a:solidFill>
                  <a:srgbClr val="FF0000"/>
                </a:solidFill>
                <a:highlight>
                  <a:srgbClr val="000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(since 400 B.C.)</a:t>
            </a:r>
            <a:endParaRPr lang="zh-CN" altLang="en-US" sz="2000" b="1" dirty="0">
              <a:solidFill>
                <a:srgbClr val="FF0000"/>
              </a:solidFill>
              <a:highlight>
                <a:srgbClr val="00008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942513" y="3383254"/>
            <a:ext cx="2306973" cy="2642463"/>
            <a:chOff x="4942513" y="3383254"/>
            <a:chExt cx="2306973" cy="2642463"/>
          </a:xfrm>
        </p:grpSpPr>
        <p:grpSp>
          <p:nvGrpSpPr>
            <p:cNvPr id="8" name="组合 7">
              <a:extLst>
                <a:ext uri="{FF2B5EF4-FFF2-40B4-BE49-F238E27FC236}">
                  <a16:creationId xmlns="" xmlns:a16="http://schemas.microsoft.com/office/drawing/2014/main" id="{0004AD39-0698-4CA9-B0C3-E28CBF15A42D}"/>
                </a:ext>
              </a:extLst>
            </p:cNvPr>
            <p:cNvGrpSpPr/>
            <p:nvPr/>
          </p:nvGrpSpPr>
          <p:grpSpPr>
            <a:xfrm>
              <a:off x="4942513" y="4135099"/>
              <a:ext cx="2306973" cy="1890618"/>
              <a:chOff x="4942513" y="4135099"/>
              <a:chExt cx="2306973" cy="1890618"/>
            </a:xfrm>
          </p:grpSpPr>
          <p:sp>
            <p:nvSpPr>
              <p:cNvPr id="7" name="文本框 6">
                <a:extLst>
                  <a:ext uri="{FF2B5EF4-FFF2-40B4-BE49-F238E27FC236}">
                    <a16:creationId xmlns="" xmlns:a16="http://schemas.microsoft.com/office/drawing/2014/main" id="{065ACDF7-63DA-49F5-A89B-2BAF8EDE74C7}"/>
                  </a:ext>
                </a:extLst>
              </p:cNvPr>
              <p:cNvSpPr txBox="1"/>
              <p:nvPr/>
            </p:nvSpPr>
            <p:spPr>
              <a:xfrm>
                <a:off x="4942513" y="4825388"/>
                <a:ext cx="230697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rgbClr val="FF0000"/>
                    </a:solidFill>
                    <a:highlight>
                      <a:srgbClr val="C0C0C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Magnetic Semiconductors</a:t>
                </a:r>
              </a:p>
              <a:p>
                <a:pPr algn="ctr"/>
                <a:r>
                  <a:rPr lang="en-US" altLang="zh-CN" sz="2400" b="1" dirty="0">
                    <a:solidFill>
                      <a:srgbClr val="FF0000"/>
                    </a:solidFill>
                    <a:highlight>
                      <a:srgbClr val="C0C0C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(since 1960s)</a:t>
                </a:r>
                <a:endParaRPr lang="zh-CN" altLang="en-US" sz="2400" b="1" dirty="0">
                  <a:solidFill>
                    <a:srgbClr val="FF0000"/>
                  </a:solidFill>
                  <a:highlight>
                    <a:srgbClr val="C0C0C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91138" name="Picture 2" descr="https://img1.baidu.com/it/u=851954998,63285307&amp;fm=253&amp;fmt=auto&amp;app=120&amp;f=JPEG?w=1294&amp;h=800">
                <a:extLst>
                  <a:ext uri="{FF2B5EF4-FFF2-40B4-BE49-F238E27FC236}">
                    <a16:creationId xmlns="" xmlns:a16="http://schemas.microsoft.com/office/drawing/2014/main" id="{B5A13554-B322-4281-8C29-C5FAD4E077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485424" y="4135099"/>
                <a:ext cx="1244642" cy="7694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9" name="直接箭头连接符 8"/>
            <p:cNvCxnSpPr/>
            <p:nvPr/>
          </p:nvCxnSpPr>
          <p:spPr>
            <a:xfrm>
              <a:off x="5239512" y="3383254"/>
              <a:ext cx="384048" cy="740794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/>
            <p:nvPr/>
          </p:nvCxnSpPr>
          <p:spPr>
            <a:xfrm flipH="1">
              <a:off x="6679003" y="3402981"/>
              <a:ext cx="255950" cy="721067"/>
            </a:xfrm>
            <a:prstGeom prst="straightConnector1">
              <a:avLst/>
            </a:prstGeom>
            <a:ln w="762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399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4">
            <a:extLst>
              <a:ext uri="{FF2B5EF4-FFF2-40B4-BE49-F238E27FC236}">
                <a16:creationId xmlns="" xmlns:a16="http://schemas.microsoft.com/office/drawing/2014/main" id="{FEF3CA5E-5838-4C03-85BB-51854DDC43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310943"/>
              </p:ext>
            </p:extLst>
          </p:nvPr>
        </p:nvGraphicFramePr>
        <p:xfrm>
          <a:off x="648236" y="357390"/>
          <a:ext cx="10895528" cy="61722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6528">
                  <a:extLst>
                    <a:ext uri="{9D8B030D-6E8A-4147-A177-3AD203B41FA5}">
                      <a16:colId xmlns="" xmlns:a16="http://schemas.microsoft.com/office/drawing/2014/main" val="795451351"/>
                    </a:ext>
                  </a:extLst>
                </a:gridCol>
                <a:gridCol w="936480">
                  <a:extLst>
                    <a:ext uri="{9D8B030D-6E8A-4147-A177-3AD203B41FA5}">
                      <a16:colId xmlns="" xmlns:a16="http://schemas.microsoft.com/office/drawing/2014/main" val="1906493986"/>
                    </a:ext>
                  </a:extLst>
                </a:gridCol>
                <a:gridCol w="1556504">
                  <a:extLst>
                    <a:ext uri="{9D8B030D-6E8A-4147-A177-3AD203B41FA5}">
                      <a16:colId xmlns="" xmlns:a16="http://schemas.microsoft.com/office/drawing/2014/main" val="3192893475"/>
                    </a:ext>
                  </a:extLst>
                </a:gridCol>
                <a:gridCol w="1556504">
                  <a:extLst>
                    <a:ext uri="{9D8B030D-6E8A-4147-A177-3AD203B41FA5}">
                      <a16:colId xmlns="" xmlns:a16="http://schemas.microsoft.com/office/drawing/2014/main" val="514123486"/>
                    </a:ext>
                  </a:extLst>
                </a:gridCol>
                <a:gridCol w="1556504">
                  <a:extLst>
                    <a:ext uri="{9D8B030D-6E8A-4147-A177-3AD203B41FA5}">
                      <a16:colId xmlns="" xmlns:a16="http://schemas.microsoft.com/office/drawing/2014/main" val="2369487679"/>
                    </a:ext>
                  </a:extLst>
                </a:gridCol>
                <a:gridCol w="1556504">
                  <a:extLst>
                    <a:ext uri="{9D8B030D-6E8A-4147-A177-3AD203B41FA5}">
                      <a16:colId xmlns="" xmlns:a16="http://schemas.microsoft.com/office/drawing/2014/main" val="2412532921"/>
                    </a:ext>
                  </a:extLst>
                </a:gridCol>
                <a:gridCol w="1556504">
                  <a:extLst>
                    <a:ext uri="{9D8B030D-6E8A-4147-A177-3AD203B41FA5}">
                      <a16:colId xmlns="" xmlns:a16="http://schemas.microsoft.com/office/drawing/2014/main" val="2124644229"/>
                    </a:ext>
                  </a:extLst>
                </a:gridCol>
              </a:tblGrid>
              <a:tr h="464843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Sample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US" altLang="zh-CN" b="1" baseline="-25000" dirty="0">
                          <a:solidFill>
                            <a:srgbClr val="FF0000"/>
                          </a:solidFill>
                        </a:rPr>
                        <a:t>C </a:t>
                      </a:r>
                      <a:r>
                        <a:rPr lang="en-US" altLang="zh-CN" b="1" baseline="0" dirty="0">
                          <a:solidFill>
                            <a:srgbClr val="FF0000"/>
                          </a:solidFill>
                        </a:rPr>
                        <a:t>(K)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Structure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 (Å)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b (Å)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c (Å)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Gap (eV)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72857588"/>
                  </a:ext>
                </a:extLst>
              </a:tr>
              <a:tr h="4713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Li(</a:t>
                      </a:r>
                      <a:r>
                        <a:rPr lang="en-US" altLang="zh-CN" dirty="0" err="1"/>
                        <a:t>Zn,Cr</a:t>
                      </a:r>
                      <a:r>
                        <a:rPr lang="en-US" altLang="zh-CN" dirty="0"/>
                        <a:t>)As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</a:rPr>
                        <a:t>218</a:t>
                      </a:r>
                      <a:endParaRPr lang="en-US" altLang="zh-CN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/>
                        <a:t>cubic</a:t>
                      </a:r>
                      <a:endParaRPr lang="en-US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5.929 </a:t>
                      </a:r>
                      <a:endParaRPr lang="en-US" altLang="zh-CN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5.929 </a:t>
                      </a:r>
                      <a:endParaRPr lang="en-US" altLang="zh-CN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5.929 </a:t>
                      </a:r>
                      <a:endParaRPr lang="en-US" altLang="zh-CN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1.6</a:t>
                      </a:r>
                      <a:endParaRPr lang="en-US" altLang="zh-CN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="" xmlns:a16="http://schemas.microsoft.com/office/drawing/2014/main" val="1408289099"/>
                  </a:ext>
                </a:extLst>
              </a:tr>
              <a:tr h="4713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Li(</a:t>
                      </a:r>
                      <a:r>
                        <a:rPr lang="en-US" altLang="zh-CN" dirty="0" err="1"/>
                        <a:t>Zn,Mn,Cu</a:t>
                      </a:r>
                      <a:r>
                        <a:rPr lang="en-US" altLang="zh-CN" dirty="0"/>
                        <a:t>)As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</a:rPr>
                        <a:t>33</a:t>
                      </a:r>
                      <a:endParaRPr lang="en-US" altLang="zh-CN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/>
                        <a:t>cubic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5.941 </a:t>
                      </a:r>
                      <a:endParaRPr lang="en-US" altLang="zh-CN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5.941 </a:t>
                      </a:r>
                      <a:endParaRPr lang="en-US" altLang="zh-CN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5.941 </a:t>
                      </a:r>
                      <a:endParaRPr lang="en-US" altLang="zh-CN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1.6</a:t>
                      </a:r>
                      <a:endParaRPr lang="en-US" altLang="zh-CN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="" xmlns:a16="http://schemas.microsoft.com/office/drawing/2014/main" val="2220068704"/>
                  </a:ext>
                </a:extLst>
              </a:tr>
              <a:tr h="471300">
                <a:tc>
                  <a:txBody>
                    <a:bodyPr/>
                    <a:lstStyle/>
                    <a:p>
                      <a:pPr algn="ctr"/>
                      <a:r>
                        <a:rPr lang="en-US" altLang="zh-CN"/>
                        <a:t>(Ba,K)(Cu,Mn)</a:t>
                      </a:r>
                      <a:r>
                        <a:rPr lang="en-US" altLang="zh-CN" baseline="-25000"/>
                        <a:t>2</a:t>
                      </a:r>
                      <a:r>
                        <a:rPr lang="en-US" altLang="zh-CN"/>
                        <a:t>Se</a:t>
                      </a:r>
                      <a:r>
                        <a:rPr lang="en-US" altLang="zh-CN" baseline="-2500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</a:rPr>
                        <a:t>18</a:t>
                      </a:r>
                      <a:endParaRPr lang="en-US" altLang="zh-CN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/>
                        <a:t>orthorhombic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9.610 </a:t>
                      </a:r>
                      <a:endParaRPr lang="en-US" altLang="zh-CN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4.219 </a:t>
                      </a:r>
                      <a:endParaRPr lang="en-US" altLang="zh-CN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10.793 </a:t>
                      </a:r>
                      <a:endParaRPr lang="en-US" altLang="zh-CN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1.3</a:t>
                      </a:r>
                      <a:endParaRPr lang="en-US" altLang="zh-CN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="" xmlns:a16="http://schemas.microsoft.com/office/drawing/2014/main" val="2723614905"/>
                  </a:ext>
                </a:extLst>
              </a:tr>
              <a:tr h="4713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Ba(</a:t>
                      </a:r>
                      <a:r>
                        <a:rPr lang="en-US" altLang="zh-CN" dirty="0" err="1"/>
                        <a:t>Zn,Co</a:t>
                      </a:r>
                      <a:r>
                        <a:rPr lang="en-US" altLang="zh-CN" dirty="0"/>
                        <a:t>)</a:t>
                      </a:r>
                      <a:r>
                        <a:rPr lang="en-US" altLang="zh-CN" baseline="-25000" dirty="0"/>
                        <a:t>2</a:t>
                      </a:r>
                      <a:r>
                        <a:rPr lang="en-US" altLang="zh-CN" dirty="0"/>
                        <a:t>As</a:t>
                      </a:r>
                      <a:r>
                        <a:rPr lang="en-US" altLang="zh-CN" baseline="-250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</a:rPr>
                        <a:t>45</a:t>
                      </a:r>
                      <a:endParaRPr lang="en-US" altLang="zh-CN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/>
                        <a:t>tetragonal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/>
                        <a:t>4.125 </a:t>
                      </a:r>
                      <a:endParaRPr lang="en-US" altLang="zh-CN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/>
                        <a:t>4.125 </a:t>
                      </a:r>
                      <a:endParaRPr lang="en-US" altLang="zh-CN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13.571 </a:t>
                      </a:r>
                      <a:endParaRPr lang="en-US" altLang="zh-CN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0.2</a:t>
                      </a:r>
                      <a:endParaRPr lang="en-US" altLang="zh-CN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="" xmlns:a16="http://schemas.microsoft.com/office/drawing/2014/main" val="2276232659"/>
                  </a:ext>
                </a:extLst>
              </a:tr>
              <a:tr h="4713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/>
                        <a:t>Ba(</a:t>
                      </a:r>
                      <a:r>
                        <a:rPr lang="en-US" sz="1800" kern="1200" dirty="0" err="1"/>
                        <a:t>Zn,Mn,Cu</a:t>
                      </a:r>
                      <a:r>
                        <a:rPr lang="en-US" sz="1800" kern="1200" dirty="0"/>
                        <a:t>)</a:t>
                      </a:r>
                      <a:r>
                        <a:rPr lang="en-US" sz="1800" kern="1200" baseline="-25000" dirty="0"/>
                        <a:t>2</a:t>
                      </a:r>
                      <a:r>
                        <a:rPr lang="en-US" sz="1800" kern="1200" dirty="0"/>
                        <a:t>As</a:t>
                      </a:r>
                      <a:r>
                        <a:rPr lang="en-US" sz="1800" kern="1200" baseline="-25000" dirty="0"/>
                        <a:t>2</a:t>
                      </a:r>
                      <a:endParaRPr lang="en-US" sz="1800" kern="1200" baseline="-25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kern="1200">
                          <a:solidFill>
                            <a:srgbClr val="FF0000"/>
                          </a:solidFill>
                        </a:rPr>
                        <a:t>70</a:t>
                      </a:r>
                      <a:endParaRPr lang="en-US" altLang="zh-CN" sz="1800" b="1" kern="120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/>
                        <a:t>tetragonal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/>
                        <a:t>4.140 </a:t>
                      </a:r>
                      <a:endParaRPr lang="en-US" altLang="zh-CN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4.140 </a:t>
                      </a:r>
                      <a:endParaRPr lang="en-US" altLang="zh-CN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13.300 </a:t>
                      </a:r>
                      <a:endParaRPr lang="en-US" altLang="zh-CN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0.2</a:t>
                      </a:r>
                      <a:endParaRPr lang="en-US" altLang="zh-CN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="" xmlns:a16="http://schemas.microsoft.com/office/drawing/2014/main" val="1595576503"/>
                  </a:ext>
                </a:extLst>
              </a:tr>
              <a:tr h="4713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kern="1200" dirty="0"/>
                        <a:t>(La,Ba)(Zn,Mn)AsO</a:t>
                      </a:r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kern="120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en-US" altLang="zh-CN" sz="1800" b="1" kern="120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/>
                        <a:t>tetragonal</a:t>
                      </a:r>
                      <a:endParaRPr lang="en-US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/>
                        <a:t>4.112 </a:t>
                      </a:r>
                      <a:endParaRPr lang="en-US" altLang="zh-CN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/>
                        <a:t>4.112 </a:t>
                      </a:r>
                      <a:endParaRPr lang="en-US" altLang="zh-CN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9.107 </a:t>
                      </a:r>
                      <a:endParaRPr lang="en-US" altLang="zh-CN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1.5</a:t>
                      </a:r>
                      <a:endParaRPr lang="en-US" altLang="zh-CN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="" xmlns:a16="http://schemas.microsoft.com/office/drawing/2014/main" val="187814028"/>
                  </a:ext>
                </a:extLst>
              </a:tr>
              <a:tr h="4713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kern="1200" dirty="0"/>
                        <a:t>(La,Sr)(Zn,Mn)AsO</a:t>
                      </a:r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</a:rPr>
                        <a:t>35</a:t>
                      </a:r>
                      <a:endParaRPr lang="en-US" altLang="zh-CN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/>
                        <a:t>tetragonal</a:t>
                      </a:r>
                      <a:endParaRPr lang="en-US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4.105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4.105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9.106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="" xmlns:a16="http://schemas.microsoft.com/office/drawing/2014/main" val="2833205487"/>
                  </a:ext>
                </a:extLst>
              </a:tr>
              <a:tr h="4713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kern="1200" dirty="0"/>
                        <a:t>(La,Ca)(Zn,Mn)AsO</a:t>
                      </a:r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en-US" altLang="zh-CN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/>
                        <a:t>tetragonal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4.102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4.102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9.076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="" xmlns:a16="http://schemas.microsoft.com/office/drawing/2014/main" val="3089582218"/>
                  </a:ext>
                </a:extLst>
              </a:tr>
              <a:tr h="4713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800" kern="1200" dirty="0"/>
                        <a:t>La(Zn,Mn,Cu)AsO</a:t>
                      </a:r>
                      <a:endParaRPr lang="es-E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altLang="zh-CN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/>
                        <a:t>tetragonal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4.101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4.101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9.073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="" xmlns:a16="http://schemas.microsoft.com/office/drawing/2014/main" val="1677044372"/>
                  </a:ext>
                </a:extLst>
              </a:tr>
              <a:tr h="4713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/>
                        <a:t>La(</a:t>
                      </a:r>
                      <a:r>
                        <a:rPr lang="en-US" sz="1800" kern="1200" dirty="0" err="1"/>
                        <a:t>Zn,Mn,Cu</a:t>
                      </a:r>
                      <a:r>
                        <a:rPr lang="en-US" sz="1800" kern="1200" dirty="0"/>
                        <a:t>)</a:t>
                      </a:r>
                      <a:r>
                        <a:rPr lang="en-US" sz="1800" kern="1200" dirty="0" err="1"/>
                        <a:t>SbO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</a:rPr>
                        <a:t>15</a:t>
                      </a:r>
                      <a:endParaRPr lang="en-US" altLang="zh-CN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/>
                        <a:t>tetragonal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4.228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4.228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9.565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="" xmlns:a16="http://schemas.microsoft.com/office/drawing/2014/main" val="1011809636"/>
                  </a:ext>
                </a:extLst>
              </a:tr>
              <a:tr h="4713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err="1"/>
                        <a:t>SrF</a:t>
                      </a:r>
                      <a:r>
                        <a:rPr lang="en-US" sz="1800" kern="1200" dirty="0"/>
                        <a:t>(</a:t>
                      </a:r>
                      <a:r>
                        <a:rPr lang="en-US" sz="1800" kern="1200" dirty="0" err="1"/>
                        <a:t>Zn,Mn,Cu</a:t>
                      </a:r>
                      <a:r>
                        <a:rPr lang="en-US" sz="1800" kern="1200" dirty="0"/>
                        <a:t>)Sb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en-US" altLang="zh-CN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/>
                        <a:t>tetragonal</a:t>
                      </a:r>
                      <a:endParaRPr lang="en-US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4.293 </a:t>
                      </a:r>
                      <a:endParaRPr lang="en-US" altLang="zh-CN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/>
                        <a:t>4.293 </a:t>
                      </a:r>
                      <a:endParaRPr lang="en-US" altLang="zh-CN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/>
                        <a:t>9.526 </a:t>
                      </a:r>
                      <a:endParaRPr lang="en-US" altLang="zh-CN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/>
                        <a:t>-</a:t>
                      </a:r>
                      <a:endParaRPr lang="en-US" altLang="zh-CN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="" xmlns:a16="http://schemas.microsoft.com/office/drawing/2014/main" val="2403890369"/>
                  </a:ext>
                </a:extLst>
              </a:tr>
              <a:tr h="52306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/>
                        <a:t>(Sr</a:t>
                      </a:r>
                      <a:r>
                        <a:rPr lang="en-US" sz="1800" kern="1200" baseline="-25000" dirty="0"/>
                        <a:t>3</a:t>
                      </a:r>
                      <a:r>
                        <a:rPr lang="en-US" sz="1800" kern="1200" dirty="0"/>
                        <a:t>La</a:t>
                      </a:r>
                      <a:r>
                        <a:rPr lang="en-US" sz="1800" kern="1200" baseline="-25000" dirty="0"/>
                        <a:t>2</a:t>
                      </a:r>
                      <a:r>
                        <a:rPr lang="en-US" sz="1800" kern="1200" dirty="0"/>
                        <a:t>O</a:t>
                      </a:r>
                      <a:r>
                        <a:rPr lang="en-US" sz="1800" kern="1200" baseline="-25000" dirty="0"/>
                        <a:t>5</a:t>
                      </a:r>
                      <a:r>
                        <a:rPr lang="en-US" sz="1800" kern="1200" dirty="0"/>
                        <a:t>)(</a:t>
                      </a:r>
                      <a:r>
                        <a:rPr lang="en-US" sz="1800" kern="1200" dirty="0" err="1"/>
                        <a:t>Zn,Mn</a:t>
                      </a:r>
                      <a:r>
                        <a:rPr lang="en-US" sz="1800" kern="1200" dirty="0"/>
                        <a:t>)</a:t>
                      </a:r>
                      <a:r>
                        <a:rPr lang="en-US" sz="1800" kern="1200" baseline="-25000" dirty="0"/>
                        <a:t>2</a:t>
                      </a:r>
                      <a:r>
                        <a:rPr lang="en-US" sz="1800" kern="1200" dirty="0"/>
                        <a:t>As</a:t>
                      </a:r>
                      <a:r>
                        <a:rPr lang="en-US" sz="1800" kern="1200" baseline="-25000" dirty="0"/>
                        <a:t>2</a:t>
                      </a:r>
                      <a:endParaRPr lang="en-US" sz="1800" kern="1200" baseline="-250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en-US" altLang="zh-CN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/>
                        <a:t>tetragonal</a:t>
                      </a:r>
                      <a:endParaRPr lang="en-US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4.261 </a:t>
                      </a:r>
                      <a:endParaRPr lang="en-US" altLang="zh-CN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4.261 </a:t>
                      </a:r>
                      <a:endParaRPr lang="en-US" altLang="zh-CN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/>
                        <a:t>27.675 </a:t>
                      </a:r>
                      <a:endParaRPr lang="en-US" altLang="zh-CN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/>
                        <a:t>-</a:t>
                      </a:r>
                      <a:endParaRPr lang="en-US" altLang="zh-CN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="" xmlns:a16="http://schemas.microsoft.com/office/drawing/2014/main" val="18488124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78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4">
            <a:extLst>
              <a:ext uri="{FF2B5EF4-FFF2-40B4-BE49-F238E27FC236}">
                <a16:creationId xmlns="" xmlns:a16="http://schemas.microsoft.com/office/drawing/2014/main" id="{9FF10914-8C94-4D62-AB9C-DF8A781B62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770412"/>
              </p:ext>
            </p:extLst>
          </p:nvPr>
        </p:nvGraphicFramePr>
        <p:xfrm>
          <a:off x="1015284" y="228600"/>
          <a:ext cx="10161432" cy="640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1708">
                  <a:extLst>
                    <a:ext uri="{9D8B030D-6E8A-4147-A177-3AD203B41FA5}">
                      <a16:colId xmlns="" xmlns:a16="http://schemas.microsoft.com/office/drawing/2014/main" val="2107098145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3449782267"/>
                    </a:ext>
                  </a:extLst>
                </a:gridCol>
                <a:gridCol w="1352281">
                  <a:extLst>
                    <a:ext uri="{9D8B030D-6E8A-4147-A177-3AD203B41FA5}">
                      <a16:colId xmlns="" xmlns:a16="http://schemas.microsoft.com/office/drawing/2014/main" val="3427360017"/>
                    </a:ext>
                  </a:extLst>
                </a:gridCol>
                <a:gridCol w="1017431">
                  <a:extLst>
                    <a:ext uri="{9D8B030D-6E8A-4147-A177-3AD203B41FA5}">
                      <a16:colId xmlns="" xmlns:a16="http://schemas.microsoft.com/office/drawing/2014/main" val="275288330"/>
                    </a:ext>
                  </a:extLst>
                </a:gridCol>
                <a:gridCol w="1043189">
                  <a:extLst>
                    <a:ext uri="{9D8B030D-6E8A-4147-A177-3AD203B41FA5}">
                      <a16:colId xmlns="" xmlns:a16="http://schemas.microsoft.com/office/drawing/2014/main" val="2789055366"/>
                    </a:ext>
                  </a:extLst>
                </a:gridCol>
                <a:gridCol w="1081825">
                  <a:extLst>
                    <a:ext uri="{9D8B030D-6E8A-4147-A177-3AD203B41FA5}">
                      <a16:colId xmlns="" xmlns:a16="http://schemas.microsoft.com/office/drawing/2014/main" val="632574696"/>
                    </a:ext>
                  </a:extLst>
                </a:gridCol>
                <a:gridCol w="1200419">
                  <a:extLst>
                    <a:ext uri="{9D8B030D-6E8A-4147-A177-3AD203B41FA5}">
                      <a16:colId xmlns="" xmlns:a16="http://schemas.microsoft.com/office/drawing/2014/main" val="3713239058"/>
                    </a:ext>
                  </a:extLst>
                </a:gridCol>
                <a:gridCol w="1270179">
                  <a:extLst>
                    <a:ext uri="{9D8B030D-6E8A-4147-A177-3AD203B41FA5}">
                      <a16:colId xmlns="" xmlns:a16="http://schemas.microsoft.com/office/drawing/2014/main" val="3960452716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Sample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rgbClr val="FF0000"/>
                          </a:solidFill>
                        </a:rPr>
                        <a:t>T</a:t>
                      </a:r>
                      <a:r>
                        <a:rPr lang="en-US" altLang="zh-CN" sz="1800" b="1" baseline="-25000" dirty="0">
                          <a:solidFill>
                            <a:srgbClr val="FF0000"/>
                          </a:solidFill>
                        </a:rPr>
                        <a:t>C </a:t>
                      </a:r>
                      <a:r>
                        <a:rPr lang="en-US" altLang="zh-CN" sz="1800" b="1" baseline="0" dirty="0">
                          <a:solidFill>
                            <a:srgbClr val="FF0000"/>
                          </a:solidFill>
                        </a:rPr>
                        <a:t>(K)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Structure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a (Å)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b (Å)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c (Å)</a:t>
                      </a:r>
                      <a:endParaRPr lang="zh-CN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/>
                        <a:t>Gap (eV)</a:t>
                      </a:r>
                      <a:endParaRPr lang="zh-CN" alt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1200" dirty="0"/>
                        <a:t>group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="" xmlns:a16="http://schemas.microsoft.com/office/drawing/2014/main" val="1298996825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/>
                        <a:t>Li(</a:t>
                      </a:r>
                      <a:r>
                        <a:rPr lang="en-US" sz="1800" kern="1200" dirty="0" err="1"/>
                        <a:t>Zn,Mn</a:t>
                      </a:r>
                      <a:r>
                        <a:rPr lang="en-US" sz="1800" kern="1200" dirty="0"/>
                        <a:t>)P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</a:rPr>
                        <a:t>34</a:t>
                      </a:r>
                      <a:endParaRPr lang="en-US" altLang="zh-CN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/>
                        <a:t>cubic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/>
                        <a:t>5.766 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5.766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5.766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2.0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/>
                        <a:t>Jin</a:t>
                      </a:r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="" xmlns:a16="http://schemas.microsoft.com/office/drawing/2014/main" val="221250764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/>
                        <a:t>Li(</a:t>
                      </a:r>
                      <a:r>
                        <a:rPr lang="en-US" sz="1800" kern="1200" dirty="0" err="1"/>
                        <a:t>Cd,Mn</a:t>
                      </a:r>
                      <a:r>
                        <a:rPr lang="en-US" sz="1800" kern="1200" dirty="0"/>
                        <a:t>)P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</a:rPr>
                        <a:t>45</a:t>
                      </a:r>
                      <a:endParaRPr lang="en-US" altLang="zh-CN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/>
                        <a:t>cubic</a:t>
                      </a:r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/>
                        <a:t>6.071 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/>
                        <a:t>6.071 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6.071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0.6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err="1"/>
                        <a:t>Jin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="" xmlns:a16="http://schemas.microsoft.com/office/drawing/2014/main" val="2334885829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kern="1200"/>
                        <a:t>Li(Zn,Co,Mn)As</a:t>
                      </a:r>
                      <a:endParaRPr lang="pl-PL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en-US" altLang="zh-CN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/>
                        <a:t>cubic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5.950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/>
                        <a:t>5.950 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5.950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1.6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/>
                        <a:t>Jin</a:t>
                      </a:r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="" xmlns:a16="http://schemas.microsoft.com/office/drawing/2014/main" val="29614539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/>
                        <a:t>Li(Zn,Mn)As</a:t>
                      </a:r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</a:rPr>
                        <a:t>50</a:t>
                      </a:r>
                      <a:endParaRPr lang="en-US" altLang="zh-CN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/>
                        <a:t>cubic</a:t>
                      </a:r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5.941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/>
                        <a:t>5.941 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5.941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1.6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/>
                        <a:t>Jin</a:t>
                      </a:r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="" xmlns:a16="http://schemas.microsoft.com/office/drawing/2014/main" val="3728056589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/>
                        <a:t>(</a:t>
                      </a:r>
                      <a:r>
                        <a:rPr lang="en-US" sz="1800" kern="1200" dirty="0" err="1"/>
                        <a:t>Ca,Na</a:t>
                      </a:r>
                      <a:r>
                        <a:rPr lang="en-US" sz="1800" kern="1200" dirty="0"/>
                        <a:t>)(</a:t>
                      </a:r>
                      <a:r>
                        <a:rPr lang="en-US" sz="1800" kern="1200" dirty="0" err="1"/>
                        <a:t>Zn,Mn</a:t>
                      </a:r>
                      <a:r>
                        <a:rPr lang="en-US" sz="1800" kern="1200" dirty="0"/>
                        <a:t>)</a:t>
                      </a:r>
                      <a:r>
                        <a:rPr lang="en-US" sz="1800" kern="1200" baseline="-25000" dirty="0"/>
                        <a:t>2</a:t>
                      </a:r>
                      <a:r>
                        <a:rPr lang="en-US" sz="1800" kern="1200" dirty="0"/>
                        <a:t>As</a:t>
                      </a:r>
                      <a:r>
                        <a:rPr lang="en-US" sz="1800" kern="1200" baseline="-25000" dirty="0"/>
                        <a:t>2</a:t>
                      </a:r>
                      <a:endParaRPr lang="en-US" sz="1800" kern="1200" baseline="-25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</a:rPr>
                        <a:t>33</a:t>
                      </a:r>
                      <a:endParaRPr lang="en-US" altLang="zh-CN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/>
                        <a:t>hexagonal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4.160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/>
                        <a:t>4.160 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/>
                        <a:t>7.025 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0.1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/>
                        <a:t>Jin</a:t>
                      </a:r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="" xmlns:a16="http://schemas.microsoft.com/office/drawing/2014/main" val="3996041288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/>
                        <a:t>(Sr,Na)(Zn,Mn)</a:t>
                      </a:r>
                      <a:r>
                        <a:rPr lang="pt-BR" sz="1800" kern="1200" baseline="-25000" dirty="0"/>
                        <a:t>2</a:t>
                      </a:r>
                      <a:r>
                        <a:rPr lang="pt-BR" sz="1800" kern="1200" dirty="0"/>
                        <a:t>As</a:t>
                      </a:r>
                      <a:r>
                        <a:rPr lang="pt-BR" sz="1800" kern="1200" baseline="-25000" dirty="0"/>
                        <a:t>2</a:t>
                      </a:r>
                      <a:endParaRPr lang="pt-BR" sz="1800" kern="1200" baseline="-25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</a:rPr>
                        <a:t>24</a:t>
                      </a:r>
                      <a:endParaRPr lang="en-US" altLang="zh-CN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/>
                        <a:t>hexagonal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4.233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4.233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/>
                        <a:t>7.291 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1.2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/>
                        <a:t>Jin</a:t>
                      </a:r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="" xmlns:a16="http://schemas.microsoft.com/office/drawing/2014/main" val="25018799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/>
                        <a:t>(Sr,K)(Zn,Mn)</a:t>
                      </a:r>
                      <a:r>
                        <a:rPr lang="pt-BR" sz="1800" kern="1200" baseline="-25000" dirty="0"/>
                        <a:t>2</a:t>
                      </a:r>
                      <a:r>
                        <a:rPr lang="pt-BR" sz="1800" kern="1200" dirty="0"/>
                        <a:t>As</a:t>
                      </a:r>
                      <a:r>
                        <a:rPr lang="pt-BR" sz="1800" kern="1200" baseline="-25000" dirty="0"/>
                        <a:t>2</a:t>
                      </a:r>
                      <a:endParaRPr lang="pt-BR" sz="1800" kern="1200" baseline="-25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</a:rPr>
                        <a:t>12</a:t>
                      </a:r>
                      <a:endParaRPr lang="en-US" altLang="zh-CN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/>
                        <a:t>hexagonal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4.232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4.232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/>
                        <a:t>7.280 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0.2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rgbClr val="0070C0"/>
                          </a:solidFill>
                        </a:rPr>
                        <a:t>Xu</a:t>
                      </a:r>
                      <a:endParaRPr lang="en-US" sz="18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="" xmlns:a16="http://schemas.microsoft.com/office/drawing/2014/main" val="565312377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800" kern="1200" dirty="0"/>
                        <a:t>(Sr,Na)(Cd,Mn)</a:t>
                      </a:r>
                      <a:r>
                        <a:rPr lang="pt-BR" sz="1800" kern="1200" baseline="-25000" dirty="0"/>
                        <a:t>2</a:t>
                      </a:r>
                      <a:r>
                        <a:rPr lang="pt-BR" sz="1800" kern="1200" dirty="0"/>
                        <a:t>As</a:t>
                      </a:r>
                      <a:r>
                        <a:rPr lang="pt-BR" sz="1800" kern="1200" baseline="-25000" dirty="0"/>
                        <a:t>2</a:t>
                      </a:r>
                      <a:endParaRPr lang="pt-BR" sz="1800" kern="1200" baseline="-25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</a:rPr>
                        <a:t>13</a:t>
                      </a:r>
                      <a:endParaRPr lang="en-US" altLang="zh-CN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/>
                        <a:t>hexagonal</a:t>
                      </a:r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4.444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4.444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/>
                        <a:t>4.438 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0.2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/>
                        <a:t>Jin</a:t>
                      </a:r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="" xmlns:a16="http://schemas.microsoft.com/office/drawing/2014/main" val="2477976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l-PL" sz="1800" kern="1200" dirty="0"/>
                        <a:t>(Ba,Na)(Zn,Mn)</a:t>
                      </a:r>
                      <a:r>
                        <a:rPr lang="pl-PL" sz="1800" kern="1200" baseline="-25000" dirty="0"/>
                        <a:t>2</a:t>
                      </a:r>
                      <a:r>
                        <a:rPr lang="pl-PL" sz="1800" kern="1200" dirty="0"/>
                        <a:t>As</a:t>
                      </a:r>
                      <a:r>
                        <a:rPr lang="pl-PL" sz="1800" kern="1200" baseline="-25000" dirty="0"/>
                        <a:t>2</a:t>
                      </a:r>
                      <a:endParaRPr lang="pl-PL" sz="1800" kern="1200" baseline="-25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en-US" altLang="zh-CN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/>
                        <a:t>tetragonal</a:t>
                      </a:r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4.117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4.117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/>
                        <a:t>13.433 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0.2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/>
                        <a:t>Jin</a:t>
                      </a:r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="" xmlns:a16="http://schemas.microsoft.com/office/drawing/2014/main" val="35950768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/>
                        <a:t>(</a:t>
                      </a:r>
                      <a:r>
                        <a:rPr lang="en-US" sz="1800" kern="1200" dirty="0" err="1"/>
                        <a:t>Ba,K</a:t>
                      </a:r>
                      <a:r>
                        <a:rPr lang="en-US" sz="1800" kern="1200" dirty="0"/>
                        <a:t>)(</a:t>
                      </a:r>
                      <a:r>
                        <a:rPr lang="en-US" sz="1800" kern="1200" dirty="0" err="1"/>
                        <a:t>Zn,Mn</a:t>
                      </a:r>
                      <a:r>
                        <a:rPr lang="en-US" sz="1800" kern="1200" dirty="0"/>
                        <a:t>)</a:t>
                      </a:r>
                      <a:r>
                        <a:rPr lang="en-US" sz="1800" kern="1200" baseline="-25000" dirty="0"/>
                        <a:t>2</a:t>
                      </a:r>
                      <a:r>
                        <a:rPr lang="en-US" sz="1800" kern="1200" dirty="0"/>
                        <a:t>As</a:t>
                      </a:r>
                      <a:r>
                        <a:rPr lang="en-US" sz="1800" kern="1200" baseline="-25000" dirty="0"/>
                        <a:t>2</a:t>
                      </a:r>
                      <a:endParaRPr lang="en-US" sz="1800" kern="1200" baseline="-25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</a:rPr>
                        <a:t>230</a:t>
                      </a:r>
                      <a:endParaRPr lang="en-US" altLang="zh-CN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/>
                        <a:t>tetragonal</a:t>
                      </a:r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4.130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4.130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/>
                        <a:t>13.509 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0.2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/>
                        <a:t>Jin</a:t>
                      </a:r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="" xmlns:a16="http://schemas.microsoft.com/office/drawing/2014/main" val="952773388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/>
                        <a:t>(</a:t>
                      </a:r>
                      <a:r>
                        <a:rPr lang="en-US" sz="1800" kern="1200" dirty="0" err="1"/>
                        <a:t>Ba,K</a:t>
                      </a:r>
                      <a:r>
                        <a:rPr lang="en-US" sz="1800" kern="1200" dirty="0"/>
                        <a:t>)(</a:t>
                      </a:r>
                      <a:r>
                        <a:rPr lang="en-US" sz="1800" kern="1200" dirty="0" err="1"/>
                        <a:t>Cd,Mn</a:t>
                      </a:r>
                      <a:r>
                        <a:rPr lang="en-US" sz="1800" kern="1200" dirty="0"/>
                        <a:t>)</a:t>
                      </a:r>
                      <a:r>
                        <a:rPr lang="en-US" sz="1800" kern="1200" baseline="-25000" dirty="0"/>
                        <a:t>2</a:t>
                      </a:r>
                      <a:r>
                        <a:rPr lang="en-US" sz="1800" kern="1200" dirty="0"/>
                        <a:t>As</a:t>
                      </a:r>
                      <a:r>
                        <a:rPr lang="en-US" sz="1800" kern="1200" baseline="-25000" dirty="0"/>
                        <a:t>2</a:t>
                      </a:r>
                      <a:endParaRPr lang="en-US" sz="1800" kern="1200" baseline="-25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en-US" altLang="zh-CN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/>
                        <a:t>hexagonal</a:t>
                      </a:r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4.499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4.499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/>
                        <a:t>7.692 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0.4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rgbClr val="0070C0"/>
                          </a:solidFill>
                        </a:rPr>
                        <a:t>Xu</a:t>
                      </a:r>
                      <a:endParaRPr lang="en-US" sz="18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="" xmlns:a16="http://schemas.microsoft.com/office/drawing/2014/main" val="7282248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/>
                        <a:t>(</a:t>
                      </a:r>
                      <a:r>
                        <a:rPr lang="en-US" sz="1800" kern="1200" dirty="0" err="1"/>
                        <a:t>La,Ca</a:t>
                      </a:r>
                      <a:r>
                        <a:rPr lang="en-US" sz="1800" kern="1200" dirty="0"/>
                        <a:t>)(</a:t>
                      </a:r>
                      <a:r>
                        <a:rPr lang="en-US" sz="1800" kern="1200" dirty="0" err="1"/>
                        <a:t>Zn,Mn</a:t>
                      </a:r>
                      <a:r>
                        <a:rPr lang="en-US" sz="1800" kern="1200" dirty="0"/>
                        <a:t>)</a:t>
                      </a:r>
                      <a:r>
                        <a:rPr lang="en-US" sz="1800" kern="1200" dirty="0" err="1"/>
                        <a:t>SbO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en-US" altLang="zh-CN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/>
                        <a:t>tetragonal</a:t>
                      </a:r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4.228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4.228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/>
                        <a:t>9.566 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/>
                        <a:t>0.3 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 err="1"/>
                        <a:t>Jin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="" xmlns:a16="http://schemas.microsoft.com/office/drawing/2014/main" val="3624709497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/>
                        <a:t>(</a:t>
                      </a:r>
                      <a:r>
                        <a:rPr lang="en-US" sz="1800" kern="1200" dirty="0" err="1"/>
                        <a:t>Ba,K</a:t>
                      </a:r>
                      <a:r>
                        <a:rPr lang="en-US" sz="1800" kern="1200" dirty="0"/>
                        <a:t>)F(</a:t>
                      </a:r>
                      <a:r>
                        <a:rPr lang="en-US" sz="1800" kern="1200" dirty="0" err="1"/>
                        <a:t>Zn,Mn</a:t>
                      </a:r>
                      <a:r>
                        <a:rPr lang="en-US" sz="1800" kern="1200" dirty="0"/>
                        <a:t>)As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en-US" altLang="zh-CN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/>
                        <a:t>tetragonal</a:t>
                      </a:r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4.241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4.241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9.538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/>
                        <a:t>0.9 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/>
                        <a:t>Jin</a:t>
                      </a:r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="" xmlns:a16="http://schemas.microsoft.com/office/drawing/2014/main" val="347525183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/>
                        <a:t>(La,Sr)(Cu,Mn)SO</a:t>
                      </a:r>
                      <a:endParaRPr lang="en-US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b="1" kern="1200" dirty="0">
                          <a:solidFill>
                            <a:srgbClr val="FF0000"/>
                          </a:solidFill>
                        </a:rPr>
                        <a:t>200</a:t>
                      </a:r>
                      <a:endParaRPr lang="en-US" altLang="zh-CN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/>
                        <a:t>tetragonal</a:t>
                      </a: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3.996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/>
                        <a:t>3.996 </a:t>
                      </a:r>
                      <a:endParaRPr lang="en-US" altLang="zh-CN"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/>
                        <a:t>8.519 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800" kern="1200" dirty="0"/>
                        <a:t>3.1 </a:t>
                      </a:r>
                      <a:endParaRPr lang="en-US" altLang="zh-CN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kern="1200" dirty="0">
                          <a:solidFill>
                            <a:srgbClr val="0070C0"/>
                          </a:solidFill>
                        </a:rPr>
                        <a:t>Xu</a:t>
                      </a:r>
                      <a:endParaRPr lang="en-US" sz="18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="" xmlns:a16="http://schemas.microsoft.com/office/drawing/2014/main" val="1874816871"/>
                  </a:ext>
                </a:extLst>
              </a:tr>
            </a:tbl>
          </a:graphicData>
        </a:graphic>
      </p:graphicFrame>
      <p:sp>
        <p:nvSpPr>
          <p:cNvPr id="2" name="圆角矩形 1"/>
          <p:cNvSpPr/>
          <p:nvPr/>
        </p:nvSpPr>
        <p:spPr>
          <a:xfrm>
            <a:off x="1015284" y="4480560"/>
            <a:ext cx="10161432" cy="420624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599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054736" y="1109311"/>
            <a:ext cx="5057025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/>
              <a:t>1, S.L. </a:t>
            </a:r>
            <a:r>
              <a:rPr lang="en-US" altLang="zh-CN" dirty="0" err="1"/>
              <a:t>Guo</a:t>
            </a:r>
            <a:r>
              <a:rPr lang="en-US" altLang="zh-CN" dirty="0"/>
              <a:t> et al, PRB 99, 155201 (2019)</a:t>
            </a:r>
          </a:p>
          <a:p>
            <a:r>
              <a:rPr lang="en-US" altLang="zh-CN" dirty="0"/>
              <a:t>2, L.C. Fu et al, JMMM 483, 95 (2019)</a:t>
            </a:r>
          </a:p>
          <a:p>
            <a:r>
              <a:rPr lang="en-US" altLang="zh-CN" dirty="0"/>
              <a:t>3, Y.L. </a:t>
            </a:r>
            <a:r>
              <a:rPr lang="en-US" altLang="zh-CN" dirty="0" err="1"/>
              <a:t>Gu</a:t>
            </a:r>
            <a:r>
              <a:rPr lang="en-US" altLang="zh-CN" dirty="0"/>
              <a:t> et al, JOS 40, 081506 (2019)</a:t>
            </a:r>
          </a:p>
          <a:p>
            <a:r>
              <a:rPr lang="en-US" altLang="zh-CN" dirty="0"/>
              <a:t>4, G.X. </a:t>
            </a:r>
            <a:r>
              <a:rPr lang="en-US" altLang="zh-CN" dirty="0" err="1"/>
              <a:t>Zhi</a:t>
            </a:r>
            <a:r>
              <a:rPr lang="en-US" altLang="zh-CN" dirty="0"/>
              <a:t> et al, </a:t>
            </a:r>
            <a:r>
              <a:rPr lang="en-US" altLang="zh-CN" dirty="0" err="1"/>
              <a:t>Cond</a:t>
            </a:r>
            <a:r>
              <a:rPr lang="en-US" altLang="zh-CN" dirty="0"/>
              <a:t> Matt 3, 42(2018)</a:t>
            </a:r>
          </a:p>
          <a:p>
            <a:r>
              <a:rPr lang="en-US" altLang="zh-CN" dirty="0"/>
              <a:t>5, S.L. </a:t>
            </a:r>
            <a:r>
              <a:rPr lang="en-US" altLang="zh-CN" dirty="0" err="1"/>
              <a:t>Guo</a:t>
            </a:r>
            <a:r>
              <a:rPr lang="en-US" altLang="zh-CN" dirty="0"/>
              <a:t> et al, CPB 27, 097502(2018)</a:t>
            </a:r>
          </a:p>
          <a:p>
            <a:r>
              <a:rPr lang="en-US" altLang="zh-CN" dirty="0"/>
              <a:t>6, Yao Zhao et al, EPL  120, 47005 (2017)</a:t>
            </a:r>
          </a:p>
          <a:p>
            <a:r>
              <a:rPr lang="en-US" altLang="zh-CN" dirty="0"/>
              <a:t>7, F.F. Zhu et al, APL 111, 062106 (2017)</a:t>
            </a:r>
          </a:p>
          <a:p>
            <a:r>
              <a:rPr lang="en-US" altLang="zh-CN" dirty="0"/>
              <a:t>8 S.L. </a:t>
            </a:r>
            <a:r>
              <a:rPr lang="en-US" altLang="zh-CN" dirty="0" err="1"/>
              <a:t>Guo</a:t>
            </a:r>
            <a:r>
              <a:rPr lang="en-US" altLang="zh-CN" dirty="0"/>
              <a:t> et al, EPL 114, 57008 (2016)</a:t>
            </a:r>
          </a:p>
          <a:p>
            <a:r>
              <a:rPr lang="en-US" altLang="zh-CN" dirty="0"/>
              <a:t>9, S.L. </a:t>
            </a:r>
            <a:r>
              <a:rPr lang="en-US" altLang="zh-CN" dirty="0" err="1"/>
              <a:t>Guo</a:t>
            </a:r>
            <a:r>
              <a:rPr lang="en-US" altLang="zh-CN" dirty="0"/>
              <a:t> et al, JMMM 400, 295 (2016)</a:t>
            </a:r>
          </a:p>
          <a:p>
            <a:r>
              <a:rPr lang="en-US" altLang="zh-CN" dirty="0"/>
              <a:t>10, Cui Ding et al, JPCM 28, 026003 (2016)</a:t>
            </a:r>
          </a:p>
          <a:p>
            <a:r>
              <a:rPr lang="en-US" altLang="zh-CN" dirty="0"/>
              <a:t>11, S.L. </a:t>
            </a:r>
            <a:r>
              <a:rPr lang="en-US" altLang="zh-CN" dirty="0" err="1"/>
              <a:t>Guo</a:t>
            </a:r>
            <a:r>
              <a:rPr lang="en-US" altLang="zh-CN" dirty="0"/>
              <a:t> et al, JPCM 28, 366001 (2016)</a:t>
            </a:r>
          </a:p>
          <a:p>
            <a:r>
              <a:rPr lang="en-US" altLang="zh-CN" dirty="0"/>
              <a:t>12, H.Y. Man et al, Scientific Reports 5, 15507 (2015)</a:t>
            </a:r>
          </a:p>
          <a:p>
            <a:r>
              <a:rPr lang="en-US" altLang="zh-CN" dirty="0"/>
              <a:t>13, Cui Ding et al, Science China (2014) </a:t>
            </a:r>
          </a:p>
          <a:p>
            <a:r>
              <a:rPr lang="en-US" altLang="zh-CN" dirty="0"/>
              <a:t>14, Cui Ding et al, EPL 107, 17004 (2014)</a:t>
            </a:r>
          </a:p>
          <a:p>
            <a:r>
              <a:rPr lang="en-US" altLang="zh-CN" dirty="0"/>
              <a:t>15, F.L. Ning et al, PRB 90, 185023 (2014)</a:t>
            </a:r>
          </a:p>
          <a:p>
            <a:r>
              <a:rPr lang="en-US" altLang="zh-CN" dirty="0"/>
              <a:t>16, H.Y. Man et al, EPL 105, 67004 (2014)</a:t>
            </a:r>
          </a:p>
          <a:p>
            <a:r>
              <a:rPr lang="en-US" altLang="zh-CN" dirty="0"/>
              <a:t>17, Q. Wang et al, JAP 115, 083917 (2014)</a:t>
            </a:r>
          </a:p>
          <a:p>
            <a:r>
              <a:rPr lang="en-US" altLang="zh-CN" dirty="0"/>
              <a:t>18, J.C. Lu et al, EPL 103, 67001 (2013)</a:t>
            </a:r>
          </a:p>
          <a:p>
            <a:r>
              <a:rPr lang="en-US" altLang="zh-CN" dirty="0"/>
              <a:t>19, C. Ding et al PRB 88, 041102(R) (2013)</a:t>
            </a:r>
          </a:p>
          <a:p>
            <a:r>
              <a:rPr lang="en-US" altLang="zh-CN" dirty="0"/>
              <a:t>20, C. Ding et al PRB 88, 041108(R) (2013)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6198836" y="1118619"/>
            <a:ext cx="5544018" cy="56323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21, W. Han et al, Scientific Reports 9, 7490 (2019)</a:t>
            </a:r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22, Y.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</a:rPr>
              <a:t>Peng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 et al, CPB 28, 057501 (2019)</a:t>
            </a:r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23, G.Q. Zhao et al, JPCM 30, 254001 (2018)</a:t>
            </a:r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24, G.X.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</a:rPr>
              <a:t>Gu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 et al, APL 112, 032402 (2018)</a:t>
            </a:r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25,  Sun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</a:rPr>
              <a:t>Fei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 et al, CPL 34, 0256 (2017)</a:t>
            </a:r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26, R. Wang et al,  AIP Advances 7, 045017 (2017)</a:t>
            </a:r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27, Sun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</a:rPr>
              <a:t>Fei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 et al, PRB 95, 094412 (2017)</a:t>
            </a:r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28,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</a:rPr>
              <a:t>B.J.Chen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 et al, Scientific Reports 6, 36578 (2016) </a:t>
            </a:r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29,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</a:rPr>
              <a:t>B.Frandsen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 and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</a:rPr>
              <a:t>Uemura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 et al, PRB 94, 094102 (2016) </a:t>
            </a:r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30, F. Sun et al, PRB  93, 224403 (2016) </a:t>
            </a:r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31, H. Suzuki and Fujimori et al, PRB 92, 215320 (2015)</a:t>
            </a:r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32, H. Suzuki and Fujimori et al, PRB 91, 140401 (2015)</a:t>
            </a:r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33, K. Zhao et al, Chin. Sci. Bull. (2014)</a:t>
            </a:r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34, B.J. Chen et al PRB 90, 155202 (2014) </a:t>
            </a:r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35, B.J. Chen et al JAP  116,163906 (2014)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endParaRPr lang="en-US" altLang="zh-CN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36, W. Han et al, Science China (2013)</a:t>
            </a:r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37, Z. Deng et al, PRB 88, 081203(R) (2013)</a:t>
            </a:r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38, K. Zhao et al, Nature Comm. 4, 1442 (2013)</a:t>
            </a:r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39, Z. Deng et al, JPCS 400, 032033 (2012)</a:t>
            </a:r>
          </a:p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40, Z. Deng et al, Nature Comm. 2, 422 (2011)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42</a:t>
            </a:fld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422903" y="220288"/>
            <a:ext cx="884075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/>
              <a:t>In past several years, our collaboration team </a:t>
            </a:r>
            <a:r>
              <a:rPr lang="en-US" altLang="zh-CN" sz="2400" b="1" dirty="0">
                <a:solidFill>
                  <a:schemeClr val="accent1"/>
                </a:solidFill>
              </a:rPr>
              <a:t>(</a:t>
            </a:r>
            <a:r>
              <a:rPr lang="en-US" altLang="zh-CN" sz="2400" b="1" dirty="0" err="1">
                <a:solidFill>
                  <a:schemeClr val="accent1"/>
                </a:solidFill>
              </a:rPr>
              <a:t>Uemura</a:t>
            </a:r>
            <a:r>
              <a:rPr lang="en-US" altLang="zh-CN" sz="2400" b="1" dirty="0">
                <a:solidFill>
                  <a:schemeClr val="accent1"/>
                </a:solidFill>
              </a:rPr>
              <a:t> &amp; Jin &amp; Ning) </a:t>
            </a:r>
          </a:p>
          <a:p>
            <a:pPr algn="ctr"/>
            <a:r>
              <a:rPr lang="en-US" altLang="zh-CN" sz="2400" b="1" dirty="0"/>
              <a:t>published </a:t>
            </a:r>
            <a:r>
              <a:rPr lang="en-US" altLang="zh-CN" sz="2800" b="1" dirty="0">
                <a:solidFill>
                  <a:srgbClr val="FF0000"/>
                </a:solidFill>
              </a:rPr>
              <a:t>~ 60 </a:t>
            </a:r>
            <a:r>
              <a:rPr lang="en-US" altLang="zh-CN" sz="2400" b="1" dirty="0"/>
              <a:t>papers on DMS</a:t>
            </a:r>
            <a:endParaRPr lang="zh-CN" altLang="en-US" sz="2400" b="1" dirty="0"/>
          </a:p>
        </p:txBody>
      </p:sp>
      <p:grpSp>
        <p:nvGrpSpPr>
          <p:cNvPr id="5" name="组合 4"/>
          <p:cNvGrpSpPr/>
          <p:nvPr/>
        </p:nvGrpSpPr>
        <p:grpSpPr>
          <a:xfrm>
            <a:off x="1098274" y="1118619"/>
            <a:ext cx="3976646" cy="5253671"/>
            <a:chOff x="1098274" y="1118619"/>
            <a:chExt cx="3976646" cy="5253671"/>
          </a:xfrm>
        </p:grpSpPr>
        <p:sp>
          <p:nvSpPr>
            <p:cNvPr id="7" name="文本框 6"/>
            <p:cNvSpPr txBox="1"/>
            <p:nvPr/>
          </p:nvSpPr>
          <p:spPr>
            <a:xfrm>
              <a:off x="1098274" y="1118619"/>
              <a:ext cx="3755008" cy="3693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110924" y="6002958"/>
              <a:ext cx="3899988" cy="3693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110924" y="3846576"/>
              <a:ext cx="3963996" cy="3693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110924" y="4924767"/>
              <a:ext cx="3899988" cy="36933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6208904" y="6352143"/>
            <a:ext cx="4663312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198836" y="5818292"/>
            <a:ext cx="4663312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198836" y="3275482"/>
            <a:ext cx="536832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08904" y="4978880"/>
            <a:ext cx="4663312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87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4801553" y="687487"/>
            <a:ext cx="1492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/>
              <a:t>Outline</a:t>
            </a:r>
          </a:p>
        </p:txBody>
      </p:sp>
      <p:sp>
        <p:nvSpPr>
          <p:cNvPr id="6" name="矩形 5"/>
          <p:cNvSpPr/>
          <p:nvPr/>
        </p:nvSpPr>
        <p:spPr>
          <a:xfrm>
            <a:off x="1895856" y="1706565"/>
            <a:ext cx="7650480" cy="3268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Introduction of some newly fabricated DMSs </a:t>
            </a:r>
          </a:p>
          <a:p>
            <a:pPr lvl="0">
              <a:lnSpc>
                <a:spcPct val="150000"/>
              </a:lnSpc>
            </a:pPr>
            <a:r>
              <a:rPr lang="en-US" altLang="zh-CN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“111”, 122”,”1111”, “42622”,”32522”</a:t>
            </a:r>
          </a:p>
          <a:p>
            <a:pPr lvl="0">
              <a:lnSpc>
                <a:spcPct val="150000"/>
              </a:lnSpc>
            </a:pPr>
            <a:r>
              <a:rPr lang="en-US" altLang="zh-CN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----- </a:t>
            </a:r>
            <a:r>
              <a:rPr lang="en-US" altLang="zh-CN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altLang="zh-CN" sz="2000" b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1+y</a:t>
            </a:r>
            <a:r>
              <a:rPr lang="en-US" altLang="zh-CN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(Zn</a:t>
            </a:r>
            <a:r>
              <a:rPr lang="en-US" altLang="zh-CN" sz="2000" b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altLang="zh-CN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altLang="zh-CN" sz="2000" b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)P</a:t>
            </a:r>
            <a:endParaRPr lang="en-US" altLang="zh-CN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----- n-type </a:t>
            </a:r>
            <a:r>
              <a:rPr lang="en-US" altLang="zh-CN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Ba(Zn</a:t>
            </a:r>
            <a:r>
              <a:rPr lang="en-US" altLang="zh-CN" sz="2000" b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1-2x</a:t>
            </a:r>
            <a:r>
              <a:rPr lang="en-US" altLang="zh-CN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zh-CN" sz="2000" b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altLang="zh-CN" sz="2000" b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000" b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altLang="zh-CN" sz="2000" b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lvl="0">
              <a:lnSpc>
                <a:spcPct val="150000"/>
              </a:lnSpc>
            </a:pP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b. Microscopic characterization</a:t>
            </a:r>
          </a:p>
          <a:p>
            <a:pPr lvl="0">
              <a:lnSpc>
                <a:spcPct val="150000"/>
              </a:lnSpc>
            </a:pP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----- </a:t>
            </a:r>
            <a:r>
              <a:rPr lang="el-GR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 results on (</a:t>
            </a:r>
            <a:r>
              <a:rPr lang="en-US" altLang="zh-CN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Ga,Mn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)As and Li</a:t>
            </a:r>
            <a:r>
              <a:rPr lang="en-US" altLang="zh-CN" sz="20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1.15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(Zn</a:t>
            </a:r>
            <a:r>
              <a:rPr lang="en-US" altLang="zh-CN" sz="20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altLang="zh-CN" sz="20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)P</a:t>
            </a:r>
          </a:p>
          <a:p>
            <a:pPr lvl="0">
              <a:lnSpc>
                <a:spcPct val="150000"/>
              </a:lnSpc>
            </a:pPr>
            <a:r>
              <a:rPr lang="en-US" altLang="zh-CN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-----NMR results on Li</a:t>
            </a:r>
            <a:r>
              <a:rPr lang="en-US" altLang="zh-CN" sz="2000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</a:t>
            </a:r>
            <a:r>
              <a:rPr lang="en-US" altLang="zh-CN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(Cd</a:t>
            </a:r>
            <a:r>
              <a:rPr lang="en-US" altLang="zh-CN" sz="2000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altLang="zh-CN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altLang="zh-CN" sz="2000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)P  and Li</a:t>
            </a:r>
            <a:r>
              <a:rPr lang="en-US" altLang="zh-CN" sz="2000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1.15</a:t>
            </a:r>
            <a:r>
              <a:rPr lang="en-US" altLang="zh-CN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(Zn</a:t>
            </a:r>
            <a:r>
              <a:rPr lang="en-US" altLang="zh-CN" sz="2000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altLang="zh-CN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altLang="zh-CN" sz="2000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)P</a:t>
            </a:r>
          </a:p>
        </p:txBody>
      </p:sp>
    </p:spTree>
    <p:extLst>
      <p:ext uri="{BB962C8B-B14F-4D97-AF65-F5344CB8AC3E}">
        <p14:creationId xmlns:p14="http://schemas.microsoft.com/office/powerpoint/2010/main" val="193899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44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121" y="51997"/>
            <a:ext cx="5601263" cy="20991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725" y="2151123"/>
            <a:ext cx="2909528" cy="44891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064" y="2374780"/>
            <a:ext cx="6531561" cy="347392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508434" y="6072367"/>
            <a:ext cx="5309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μ </a:t>
            </a:r>
            <a:r>
              <a:rPr lang="en-US" altLang="zh-CN" sz="2400" b="1" dirty="0">
                <a:solidFill>
                  <a:srgbClr val="FF0000"/>
                </a:solidFill>
              </a:rPr>
              <a:t>SR experiments were conducted in PSI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041648" y="2151122"/>
            <a:ext cx="6400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810000" y="1782314"/>
            <a:ext cx="779253" cy="7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47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45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166" y="2347101"/>
            <a:ext cx="8642049" cy="382941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337" y="143886"/>
            <a:ext cx="6325966" cy="237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46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39" y="962921"/>
            <a:ext cx="5683460" cy="461837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460991" y="340781"/>
            <a:ext cx="46602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</a:rPr>
              <a:t>Li</a:t>
            </a:r>
            <a:r>
              <a:rPr lang="en-US" altLang="zh-CN" sz="2400" b="1" baseline="-25000" dirty="0">
                <a:solidFill>
                  <a:prstClr val="black"/>
                </a:solidFill>
                <a:latin typeface="Arial" panose="020B0604020202020204" pitchFamily="34" charset="0"/>
              </a:rPr>
              <a:t>1.1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</a:rPr>
              <a:t>(Zn</a:t>
            </a:r>
            <a:r>
              <a:rPr lang="en-US" altLang="zh-CN" sz="2400" b="1" baseline="-25000" dirty="0">
                <a:solidFill>
                  <a:prstClr val="black"/>
                </a:solidFill>
                <a:latin typeface="Arial" panose="020B0604020202020204" pitchFamily="34" charset="0"/>
              </a:rPr>
              <a:t>0.95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</a:rPr>
              <a:t>Mn</a:t>
            </a:r>
            <a:r>
              <a:rPr lang="en-US" altLang="zh-CN" sz="2400" b="1" baseline="-25000" dirty="0">
                <a:solidFill>
                  <a:prstClr val="black"/>
                </a:solidFill>
                <a:latin typeface="Arial" panose="020B0604020202020204" pitchFamily="34" charset="0"/>
              </a:rPr>
              <a:t>0.05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</a:rPr>
              <a:t>)As (T</a:t>
            </a:r>
            <a:r>
              <a:rPr lang="en-US" altLang="zh-CN" sz="2400" b="1" baseline="-25000" dirty="0">
                <a:solidFill>
                  <a:prstClr val="black"/>
                </a:solidFill>
                <a:latin typeface="Arial" panose="020B0604020202020204" pitchFamily="34" charset="0"/>
              </a:rPr>
              <a:t>C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</a:rPr>
              <a:t> ~ 30 K)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782" y="962921"/>
            <a:ext cx="3644607" cy="271193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628" y="3970322"/>
            <a:ext cx="3323124" cy="6253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732" y="4628062"/>
            <a:ext cx="2993506" cy="72951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499302" y="5389927"/>
            <a:ext cx="54310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Arial" panose="020B0604020202020204" pitchFamily="34" charset="0"/>
              </a:rPr>
              <a:t>a</a:t>
            </a:r>
            <a:r>
              <a:rPr lang="en-US" altLang="zh-CN" b="1" baseline="-25000" dirty="0">
                <a:latin typeface="Arial" panose="020B0604020202020204" pitchFamily="34" charset="0"/>
              </a:rPr>
              <a:t>s </a:t>
            </a:r>
            <a:r>
              <a:rPr lang="en-US" altLang="zh-CN" b="1" dirty="0">
                <a:latin typeface="Arial" panose="020B0604020202020204" pitchFamily="34" charset="0"/>
              </a:rPr>
              <a:t>--- relaxation rate (static local field amplitude)</a:t>
            </a:r>
          </a:p>
        </p:txBody>
      </p:sp>
    </p:spTree>
    <p:extLst>
      <p:ext uri="{BB962C8B-B14F-4D97-AF65-F5344CB8AC3E}">
        <p14:creationId xmlns:p14="http://schemas.microsoft.com/office/powerpoint/2010/main" val="138469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47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80" y="1142300"/>
            <a:ext cx="10863421" cy="389604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408785" y="497583"/>
            <a:ext cx="62360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“122”  (Ba</a:t>
            </a:r>
            <a:r>
              <a:rPr lang="en-US" altLang="zh-CN" sz="24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1-x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zh-CN" sz="24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)(Zn</a:t>
            </a:r>
            <a:r>
              <a:rPr lang="en-US" altLang="zh-CN" sz="24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1-y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altLang="zh-CN" sz="24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zh-CN" sz="24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US" altLang="zh-CN" sz="24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</a:t>
            </a:r>
            <a:r>
              <a:rPr lang="en-US" altLang="zh-CN" sz="24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~180 K)</a:t>
            </a:r>
          </a:p>
        </p:txBody>
      </p:sp>
    </p:spTree>
    <p:extLst>
      <p:ext uri="{BB962C8B-B14F-4D97-AF65-F5344CB8AC3E}">
        <p14:creationId xmlns:p14="http://schemas.microsoft.com/office/powerpoint/2010/main" val="70366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48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774" y="1345721"/>
            <a:ext cx="3741361" cy="473060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001656" y="369211"/>
            <a:ext cx="6297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“1111”   (La</a:t>
            </a:r>
            <a:r>
              <a:rPr lang="en-US" altLang="zh-CN" sz="24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1-x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altLang="zh-CN" sz="24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)(Zn</a:t>
            </a:r>
            <a:r>
              <a:rPr lang="en-US" altLang="zh-CN" sz="24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1-x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altLang="zh-CN" sz="2400" b="1" i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zh-CN" sz="24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</a:t>
            </a:r>
            <a:r>
              <a:rPr lang="en-US" altLang="zh-CN" sz="2400" b="1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altLang="zh-CN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 40K</a:t>
            </a:r>
            <a:endParaRPr lang="en-US" altLang="zh-CN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475" y="1483564"/>
            <a:ext cx="6079377" cy="430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1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5F942815-1BA1-4256-9AF0-D039B44F7973}" type="slidenum">
              <a:rPr lang="en-US" altLang="zh-CN">
                <a:latin typeface="Arial" panose="020B0604020202020204" pitchFamily="34" charset="0"/>
              </a:rPr>
              <a:pPr/>
              <a:t>49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3795" name="Rectangle 6"/>
          <p:cNvSpPr>
            <a:spLocks noChangeArrowheads="1"/>
          </p:cNvSpPr>
          <p:nvPr/>
        </p:nvSpPr>
        <p:spPr bwMode="auto">
          <a:xfrm>
            <a:off x="6518467" y="5201666"/>
            <a:ext cx="4408487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latin typeface="Arial" panose="020B0604020202020204" pitchFamily="34" charset="0"/>
              </a:rPr>
              <a:t>T</a:t>
            </a:r>
            <a:r>
              <a:rPr lang="en-US" altLang="zh-CN" b="1" baseline="-25000" dirty="0">
                <a:latin typeface="Arial" panose="020B0604020202020204" pitchFamily="34" charset="0"/>
              </a:rPr>
              <a:t>C</a:t>
            </a:r>
            <a:r>
              <a:rPr lang="en-US" altLang="zh-CN" b="1" dirty="0">
                <a:latin typeface="Arial" panose="020B0604020202020204" pitchFamily="34" charset="0"/>
              </a:rPr>
              <a:t>: which is a measure of the effective </a:t>
            </a:r>
          </a:p>
          <a:p>
            <a:pPr eaLnBrk="1" hangingPunct="1"/>
            <a:r>
              <a:rPr lang="en-US" altLang="zh-CN" b="1" dirty="0">
                <a:latin typeface="Arial" panose="020B0604020202020204" pitchFamily="34" charset="0"/>
              </a:rPr>
              <a:t>average ferromagnetic interaction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1702562" y="1669225"/>
            <a:ext cx="3204723" cy="147732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cs typeface="Times New Roman" panose="02020603050405020304" pitchFamily="18" charset="0"/>
              </a:rPr>
              <a:t>Static local field amplitude</a:t>
            </a:r>
            <a:r>
              <a:rPr lang="en-US" altLang="zh-CN" dirty="0"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cs typeface="Times New Roman" panose="02020603050405020304" pitchFamily="18" charset="0"/>
              </a:rPr>
              <a:t>a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s</a:t>
            </a:r>
            <a:r>
              <a:rPr lang="en-US" altLang="zh-CN" b="1" dirty="0"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zh-CN" b="1" dirty="0">
                <a:cs typeface="Times New Roman" panose="02020603050405020304" pitchFamily="18" charset="0"/>
              </a:rPr>
              <a:t>which is proportional to the</a:t>
            </a:r>
          </a:p>
          <a:p>
            <a:pPr eaLnBrk="1" hangingPunct="1"/>
            <a:r>
              <a:rPr lang="en-US" altLang="zh-CN" b="1" dirty="0">
                <a:cs typeface="Times New Roman" panose="02020603050405020304" pitchFamily="18" charset="0"/>
              </a:rPr>
              <a:t>individual ordered moment </a:t>
            </a:r>
          </a:p>
          <a:p>
            <a:pPr eaLnBrk="1" hangingPunct="1"/>
            <a:r>
              <a:rPr lang="en-US" altLang="zh-CN" b="1" dirty="0">
                <a:cs typeface="Times New Roman" panose="02020603050405020304" pitchFamily="18" charset="0"/>
              </a:rPr>
              <a:t>size multiplied by the moment </a:t>
            </a:r>
          </a:p>
          <a:p>
            <a:pPr eaLnBrk="1" hangingPunct="1"/>
            <a:r>
              <a:rPr lang="en-US" altLang="zh-CN" b="1" dirty="0">
                <a:cs typeface="Times New Roman" panose="02020603050405020304" pitchFamily="18" charset="0"/>
              </a:rPr>
              <a:t>concentration</a:t>
            </a:r>
          </a:p>
        </p:txBody>
      </p:sp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1702562" y="4057079"/>
            <a:ext cx="42100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S. </a:t>
            </a:r>
            <a:r>
              <a:rPr lang="en-US" altLang="zh-CN" dirty="0" err="1">
                <a:latin typeface="Arial" panose="020B0604020202020204" pitchFamily="34" charset="0"/>
              </a:rPr>
              <a:t>Dunsiger</a:t>
            </a:r>
            <a:r>
              <a:rPr lang="en-US" altLang="zh-CN" dirty="0">
                <a:latin typeface="Arial" panose="020B0604020202020204" pitchFamily="34" charset="0"/>
              </a:rPr>
              <a:t>, Nature Material, 2009</a:t>
            </a: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C. Ding, Physical Review B, 2013</a:t>
            </a: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K. Zhao, Nature Communications, 2013</a:t>
            </a: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Z. Deng, Nature Communications, 2011</a:t>
            </a: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F.L. Ning, Physical Review B, 2014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60" y="155448"/>
            <a:ext cx="5429389" cy="482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8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5AE5DBCB-750D-40E7-9E4B-236A4FCAF251}"/>
              </a:ext>
            </a:extLst>
          </p:cNvPr>
          <p:cNvSpPr/>
          <p:nvPr/>
        </p:nvSpPr>
        <p:spPr>
          <a:xfrm>
            <a:off x="2336861" y="2036981"/>
            <a:ext cx="1148316" cy="5475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Electron</a:t>
            </a:r>
          </a:p>
        </p:txBody>
      </p:sp>
      <p:sp>
        <p:nvSpPr>
          <p:cNvPr id="15" name="左大括号 14">
            <a:extLst>
              <a:ext uri="{FF2B5EF4-FFF2-40B4-BE49-F238E27FC236}">
                <a16:creationId xmlns="" xmlns:a16="http://schemas.microsoft.com/office/drawing/2014/main" id="{4964992F-69B7-4BC0-9587-FA3353495E7B}"/>
              </a:ext>
            </a:extLst>
          </p:cNvPr>
          <p:cNvSpPr/>
          <p:nvPr/>
        </p:nvSpPr>
        <p:spPr>
          <a:xfrm>
            <a:off x="3694371" y="1682600"/>
            <a:ext cx="419986" cy="1238693"/>
          </a:xfrm>
          <a:prstGeom prst="leftBrace">
            <a:avLst/>
          </a:prstGeom>
          <a:ln w="25400" cap="sq">
            <a:solidFill>
              <a:schemeClr val="tx1"/>
            </a:solidFill>
            <a:round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C50EA36F-82B4-44FA-B2C4-EBA04B00409E}"/>
              </a:ext>
            </a:extLst>
          </p:cNvPr>
          <p:cNvSpPr/>
          <p:nvPr/>
        </p:nvSpPr>
        <p:spPr>
          <a:xfrm>
            <a:off x="4146254" y="1433735"/>
            <a:ext cx="1148316" cy="5475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Charge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79762BF7-E632-4C17-AAF6-E5CF47963C58}"/>
              </a:ext>
            </a:extLst>
          </p:cNvPr>
          <p:cNvSpPr/>
          <p:nvPr/>
        </p:nvSpPr>
        <p:spPr>
          <a:xfrm>
            <a:off x="4165127" y="2542712"/>
            <a:ext cx="1148316" cy="5475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Spin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箭头: 右 18">
            <a:extLst>
              <a:ext uri="{FF2B5EF4-FFF2-40B4-BE49-F238E27FC236}">
                <a16:creationId xmlns="" xmlns:a16="http://schemas.microsoft.com/office/drawing/2014/main" id="{6BDC5E5D-3011-4228-B025-E3932358B6F7}"/>
              </a:ext>
            </a:extLst>
          </p:cNvPr>
          <p:cNvSpPr/>
          <p:nvPr/>
        </p:nvSpPr>
        <p:spPr>
          <a:xfrm>
            <a:off x="5347733" y="1555011"/>
            <a:ext cx="1254642" cy="255181"/>
          </a:xfrm>
          <a:prstGeom prst="rightArrow">
            <a:avLst>
              <a:gd name="adj1" fmla="val 20833"/>
              <a:gd name="adj2" fmla="val 106250"/>
            </a:avLst>
          </a:prstGeom>
          <a:solidFill>
            <a:schemeClr val="tx1"/>
          </a:solidFill>
          <a:ln w="12700" cap="sq" cmpd="sng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4C5C09F4-F1BB-455E-ACAB-C6033CEFF349}"/>
              </a:ext>
            </a:extLst>
          </p:cNvPr>
          <p:cNvSpPr/>
          <p:nvPr/>
        </p:nvSpPr>
        <p:spPr>
          <a:xfrm>
            <a:off x="6613805" y="1408812"/>
            <a:ext cx="1450016" cy="5475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Electronics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EB62DF28-C3AF-45D9-B871-6384D926A741}"/>
              </a:ext>
            </a:extLst>
          </p:cNvPr>
          <p:cNvSpPr txBox="1"/>
          <p:nvPr/>
        </p:nvSpPr>
        <p:spPr>
          <a:xfrm>
            <a:off x="4532746" y="2018383"/>
            <a:ext cx="538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F2D6EC19-D2A3-4EBD-AAF2-DFA383A225E8}"/>
              </a:ext>
            </a:extLst>
          </p:cNvPr>
          <p:cNvSpPr/>
          <p:nvPr/>
        </p:nvSpPr>
        <p:spPr>
          <a:xfrm>
            <a:off x="6670955" y="2542712"/>
            <a:ext cx="1450016" cy="5475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Spintronics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箭头: 右 24">
            <a:extLst>
              <a:ext uri="{FF2B5EF4-FFF2-40B4-BE49-F238E27FC236}">
                <a16:creationId xmlns="" xmlns:a16="http://schemas.microsoft.com/office/drawing/2014/main" id="{8982B425-2BC7-4B99-86E5-9F90BA6F59CA}"/>
              </a:ext>
            </a:extLst>
          </p:cNvPr>
          <p:cNvSpPr/>
          <p:nvPr/>
        </p:nvSpPr>
        <p:spPr>
          <a:xfrm>
            <a:off x="5347733" y="2666112"/>
            <a:ext cx="1254642" cy="255181"/>
          </a:xfrm>
          <a:prstGeom prst="rightArrow">
            <a:avLst>
              <a:gd name="adj1" fmla="val 20833"/>
              <a:gd name="adj2" fmla="val 106250"/>
            </a:avLst>
          </a:prstGeom>
          <a:solidFill>
            <a:schemeClr val="tx1"/>
          </a:solidFill>
          <a:ln w="12700" cap="sq" cmpd="sng">
            <a:solidFill>
              <a:schemeClr val="accent1">
                <a:shade val="50000"/>
              </a:scheme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标题 26">
            <a:extLst>
              <a:ext uri="{FF2B5EF4-FFF2-40B4-BE49-F238E27FC236}">
                <a16:creationId xmlns="" xmlns:a16="http://schemas.microsoft.com/office/drawing/2014/main" id="{50146FEC-95CA-4E9B-A84F-47733EE1F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Spintronics and</a:t>
            </a:r>
            <a:r>
              <a:rPr lang="en-US" altLang="zh-CN" dirty="0"/>
              <a:t> </a:t>
            </a:r>
            <a:r>
              <a:rPr lang="en-US" altLang="zh-CN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 Semiconductors</a:t>
            </a:r>
            <a:endParaRPr 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="" xmlns:a16="http://schemas.microsoft.com/office/drawing/2014/main" id="{2811CD4B-B237-4015-8A93-4D6B966FF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E1B42-3C5E-461A-A3C9-4E577D764DD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DA46447E-2215-4259-A607-22CB2E42D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181" y="3378093"/>
            <a:ext cx="6229350" cy="17907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6EE27305-9170-4CAE-900D-0918825BE182}"/>
              </a:ext>
            </a:extLst>
          </p:cNvPr>
          <p:cNvSpPr txBox="1"/>
          <p:nvPr/>
        </p:nvSpPr>
        <p:spPr>
          <a:xfrm>
            <a:off x="2080632" y="5395388"/>
            <a:ext cx="17347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magnetic</a:t>
            </a:r>
          </a:p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Semiconductor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D3C9B55F-A16A-4813-BC7C-6059EB403AA3}"/>
              </a:ext>
            </a:extLst>
          </p:cNvPr>
          <p:cNvSpPr txBox="1"/>
          <p:nvPr/>
        </p:nvSpPr>
        <p:spPr>
          <a:xfrm>
            <a:off x="3838587" y="5393529"/>
            <a:ext cx="24192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Condensed Magnetic </a:t>
            </a:r>
          </a:p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Semiconductor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9C0AFAB0-97B9-49D8-B5C0-23C9D871656E}"/>
              </a:ext>
            </a:extLst>
          </p:cNvPr>
          <p:cNvSpPr txBox="1"/>
          <p:nvPr/>
        </p:nvSpPr>
        <p:spPr>
          <a:xfrm>
            <a:off x="6171484" y="5374222"/>
            <a:ext cx="19832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Diluted Magnetic</a:t>
            </a:r>
          </a:p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Semiconductor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6EE6837C-1F80-48A7-BE7E-C2916A3F72D4}"/>
              </a:ext>
            </a:extLst>
          </p:cNvPr>
          <p:cNvSpPr/>
          <p:nvPr/>
        </p:nvSpPr>
        <p:spPr>
          <a:xfrm>
            <a:off x="8819626" y="1670347"/>
            <a:ext cx="2819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</a:rPr>
              <a:t> We want to create </a:t>
            </a:r>
          </a:p>
          <a:p>
            <a:r>
              <a:rPr lang="en-US" altLang="zh-CN" dirty="0">
                <a:latin typeface="Arial" panose="020B0604020202020204" pitchFamily="34" charset="0"/>
              </a:rPr>
              <a:t>“spintronics”, and use </a:t>
            </a:r>
          </a:p>
          <a:p>
            <a:r>
              <a:rPr lang="en-US" altLang="zh-CN" dirty="0">
                <a:latin typeface="Arial" panose="020B0604020202020204" pitchFamily="34" charset="0"/>
              </a:rPr>
              <a:t>not only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charge</a:t>
            </a:r>
            <a:r>
              <a:rPr lang="en-US" altLang="zh-CN" dirty="0">
                <a:latin typeface="Arial" panose="020B0604020202020204" pitchFamily="34" charset="0"/>
              </a:rPr>
              <a:t> but </a:t>
            </a:r>
          </a:p>
          <a:p>
            <a:r>
              <a:rPr lang="en-US" altLang="zh-CN" dirty="0">
                <a:latin typeface="Arial" panose="020B0604020202020204" pitchFamily="34" charset="0"/>
              </a:rPr>
              <a:t>also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spin</a:t>
            </a:r>
            <a:r>
              <a:rPr lang="en-US" altLang="zh-CN" dirty="0">
                <a:latin typeface="Arial" panose="020B0604020202020204" pitchFamily="34" charset="0"/>
              </a:rPr>
              <a:t> information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965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21"/>
    </mc:Choice>
    <mc:Fallback xmlns="">
      <p:transition spd="slow" advTm="40421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50</a:t>
            </a:fld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567" y="1249666"/>
            <a:ext cx="6313753" cy="39024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788" y="106878"/>
            <a:ext cx="110592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/>
              <a:t>Zero field (ZF-) </a:t>
            </a:r>
            <a:r>
              <a:rPr lang="en-US" altLang="zh-CN" sz="4000" dirty="0" err="1"/>
              <a:t>MuSR</a:t>
            </a:r>
            <a:r>
              <a:rPr lang="zh-CN" altLang="en-US" sz="4000" dirty="0"/>
              <a:t> </a:t>
            </a:r>
            <a:r>
              <a:rPr lang="en-US" altLang="zh-CN" sz="4000" dirty="0"/>
              <a:t>asymmetry spectra of Ba(Zn</a:t>
            </a:r>
            <a:r>
              <a:rPr lang="en-US" altLang="zh-CN" sz="4000" baseline="-25000" dirty="0"/>
              <a:t>0.95</a:t>
            </a:r>
            <a:r>
              <a:rPr lang="en-US" altLang="zh-CN" sz="4000" dirty="0"/>
              <a:t>Co</a:t>
            </a:r>
            <a:r>
              <a:rPr lang="en-US" altLang="zh-CN" sz="4000" baseline="-25000" dirty="0"/>
              <a:t>0.05</a:t>
            </a:r>
            <a:r>
              <a:rPr lang="en-US" altLang="zh-CN" sz="4000" dirty="0"/>
              <a:t>)</a:t>
            </a:r>
            <a:r>
              <a:rPr lang="en-US" altLang="zh-CN" sz="4000" baseline="-25000" dirty="0"/>
              <a:t>2</a:t>
            </a:r>
            <a:r>
              <a:rPr lang="en-US" altLang="zh-CN" sz="4000" dirty="0"/>
              <a:t>As</a:t>
            </a:r>
            <a:r>
              <a:rPr lang="en-US" altLang="zh-CN" sz="4000" baseline="-25000" dirty="0"/>
              <a:t>2</a:t>
            </a:r>
            <a:r>
              <a:rPr lang="en-US" altLang="zh-CN" sz="4000" dirty="0"/>
              <a:t> at 2 K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" y="5057068"/>
                <a:ext cx="12192000" cy="2096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Fitting Function for dilute spin systems: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𝐺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𝑧</m:t>
                        </m:r>
                      </m:sub>
                    </m:sSub>
                    <m:r>
                      <a:rPr lang="en-US" sz="2000" b="0" i="1" smtClean="0">
                        <a:latin typeface="Cambria Math" charset="0"/>
                      </a:rPr>
                      <m:t>(</m:t>
                    </m:r>
                    <m:r>
                      <a:rPr lang="en-US" sz="2000" b="0" i="1" smtClean="0">
                        <a:latin typeface="Cambria Math" charset="0"/>
                      </a:rPr>
                      <m:t>𝑡</m:t>
                    </m:r>
                    <m:r>
                      <a:rPr lang="en-US" sz="2000" b="0" i="1" smtClean="0">
                        <a:latin typeface="Cambria Math" charset="0"/>
                      </a:rPr>
                      <m:t>)×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𝑧</m:t>
                        </m:r>
                      </m:sub>
                      <m:sup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𝐺</m:t>
                        </m:r>
                      </m:sup>
                    </m:sSubSup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𝑡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</a:rPr>
                          <m:t>𝐺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charset="0"/>
                          </a:rPr>
                          <m:t>3</m:t>
                        </m:r>
                      </m:den>
                    </m:f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0" i="1" smtClean="0">
                            <a:latin typeface="Cambria Math" charset="0"/>
                          </a:rPr>
                          <m:t>𝑒𝑥𝑝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charset="0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latin typeface="Cambria Math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mr-I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charset="0"/>
                      </a:rPr>
                      <m:t>+</m:t>
                    </m:r>
                    <m:f>
                      <m:fPr>
                        <m:ctrlPr>
                          <a:rPr lang="mr-I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charset="0"/>
                          </a:rPr>
                          <m:t>3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mr-I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1−</m:t>
                        </m:r>
                        <m:f>
                          <m:fPr>
                            <m:ctrlPr>
                              <a:rPr lang="mr-I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mr-I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mr-I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charset="0"/>
                                          </a:rPr>
                                          <m:t>𝑑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latin typeface="Cambria Math" charset="0"/>
                                      </a:rPr>
                                      <m:t>𝑡</m:t>
                                    </m:r>
                                    <m:r>
                                      <a:rPr lang="en-US" sz="2000" b="0" i="1" smtClean="0">
                                        <a:latin typeface="Cambria Math" charset="0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>
                                            <a:latin typeface="Cambria Math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charset="0"/>
                                          </a:rPr>
                                          <m:t>𝑠</m:t>
                                        </m:r>
                                      </m:sub>
                                      <m:sup>
                                        <m:r>
                                          <a:rPr lang="en-US" sz="2000" i="1"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sSup>
                                      <m:s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latin typeface="Cambria Math" charset="0"/>
                                          </a:rPr>
                                          <m:t>𝑡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latin typeface="Cambria Math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f>
                                  <m:fPr>
                                    <m:ctrlPr>
                                      <a:rPr lang="mr-I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den>
                                </m:f>
                              </m:sup>
                            </m:sSup>
                          </m:den>
                        </m:f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𝑒𝑥𝑝</m:t>
                    </m:r>
                    <m:d>
                      <m:dPr>
                        <m:begChr m:val="["/>
                        <m:endChr m:val="]"/>
                        <m:ctrlPr>
                          <a:rPr lang="mr-IN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mr-I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charset="0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 charset="0"/>
                                  </a:rPr>
                                  <m:t>𝑡</m:t>
                                </m:r>
                                <m:r>
                                  <a:rPr lang="en-US" sz="2000" i="1">
                                    <a:latin typeface="Cambria Math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i="1">
                                        <a:latin typeface="Cambria Math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charset="0"/>
                                      </a:rPr>
                                      <m:t>𝑠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mr-I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charset="0"/>
                      </a:rPr>
                      <m:t>,  </m:t>
                    </m:r>
                    <m:sSubSup>
                      <m:sSub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dirty="0" smtClean="0">
                            <a:latin typeface="Cambria Math" charset="0"/>
                          </a:rPr>
                          <m:t>𝑔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charset="0"/>
                          </a:rPr>
                          <m:t>𝑧</m:t>
                        </m:r>
                      </m:sub>
                      <m:sup>
                        <m:r>
                          <a:rPr lang="en-US" sz="2000" b="0" i="1" dirty="0" smtClean="0">
                            <a:latin typeface="Cambria Math" charset="0"/>
                          </a:rPr>
                          <m:t>𝐺</m:t>
                        </m:r>
                      </m:sup>
                    </m:sSubSup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charset="0"/>
                          </a:rPr>
                          <m:t>𝑡</m:t>
                        </m:r>
                      </m:e>
                    </m:d>
                    <m:r>
                      <a:rPr lang="en-US" sz="2000" b="0" i="1" dirty="0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mr-IN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 charset="0"/>
                          </a:rPr>
                          <m:t>3</m:t>
                        </m:r>
                      </m:den>
                    </m:f>
                    <m:r>
                      <a:rPr lang="en-US" sz="2000" b="0" i="1" dirty="0" smtClean="0">
                        <a:latin typeface="Cambria Math" charset="0"/>
                      </a:rPr>
                      <m:t>+</m:t>
                    </m:r>
                    <m:f>
                      <m:fPr>
                        <m:ctrlPr>
                          <a:rPr lang="mr-IN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latin typeface="Cambria Math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dirty="0" smtClean="0">
                            <a:latin typeface="Cambria Math" charset="0"/>
                          </a:rPr>
                          <m:t>3</m:t>
                        </m:r>
                      </m:den>
                    </m:f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charset="0"/>
                          </a:rPr>
                          <m:t>1−</m:t>
                        </m:r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sz="2000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000" b="0" i="1" dirty="0" smtClean="0">
                        <a:latin typeface="Cambria Math" charset="0"/>
                      </a:rPr>
                      <m:t>𝑒𝑥𝑝</m:t>
                    </m:r>
                    <m:d>
                      <m:dPr>
                        <m:ctrlPr>
                          <a:rPr lang="mr-IN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charset="0"/>
                          </a:rPr>
                          <m:t>−</m:t>
                        </m:r>
                        <m:f>
                          <m:fPr>
                            <m:ctrlPr>
                              <a:rPr lang="mr-IN" sz="20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 dirty="0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 dirty="0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  <m:sSubSup>
                          <m:sSub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sz="2000" i="1" dirty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Δ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000" i="1" dirty="0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>
                                <a:latin typeface="Cambria Math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000" i="1" dirty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/>
                  <a:t>.  </a:t>
                </a:r>
                <a:endParaRPr lang="en-US" sz="2000" dirty="0" smtClean="0"/>
              </a:p>
              <a:p>
                <a:pPr algn="ctr"/>
                <a:r>
                  <a:rPr lang="en-US" sz="2000" dirty="0" err="1" smtClean="0"/>
                  <a:t>Uemura</a:t>
                </a:r>
                <a:r>
                  <a:rPr lang="en-US" sz="2000" i="1" dirty="0" err="1" smtClean="0"/>
                  <a:t>et</a:t>
                </a:r>
                <a:r>
                  <a:rPr lang="en-US" sz="2000" i="1" dirty="0" smtClean="0"/>
                  <a:t> </a:t>
                </a:r>
                <a:r>
                  <a:rPr lang="en-US" sz="2000" i="1" dirty="0" err="1"/>
                  <a:t>al.</a:t>
                </a:r>
                <a:r>
                  <a:rPr lang="en-US" sz="2000" dirty="0" err="1"/>
                  <a:t>Phy</a:t>
                </a:r>
                <a:r>
                  <a:rPr lang="en-US" sz="2000" dirty="0"/>
                  <a:t>. Rev. B </a:t>
                </a:r>
                <a:r>
                  <a:rPr lang="is-IS" sz="2000" b="1" dirty="0"/>
                  <a:t>31</a:t>
                </a:r>
                <a:r>
                  <a:rPr lang="is-IS" sz="2000" dirty="0"/>
                  <a:t>, 546 (1985).</a:t>
                </a:r>
              </a:p>
              <a:p>
                <a:pPr algn="ctr"/>
                <a:r>
                  <a:rPr lang="is-IS" sz="2000" dirty="0">
                    <a:solidFill>
                      <a:srgbClr val="FF0000"/>
                    </a:solidFill>
                  </a:rPr>
                  <a:t>One component function, no phase seperation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5057068"/>
                <a:ext cx="12192000" cy="2096921"/>
              </a:xfrm>
              <a:prstGeom prst="rect">
                <a:avLst/>
              </a:prstGeom>
              <a:blipFill rotWithShape="0">
                <a:blip r:embed="rId3"/>
                <a:stretch>
                  <a:fillRect b="-43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926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51</a:t>
            </a:fld>
            <a:endParaRPr lang="zh-CN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771" y="1001485"/>
            <a:ext cx="7776429" cy="50074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44170" y="259216"/>
            <a:ext cx="76645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/>
              <a:t>ZF-</a:t>
            </a:r>
            <a:r>
              <a:rPr lang="en-US" altLang="zh-CN" sz="4000" dirty="0" err="1"/>
              <a:t>MuSR</a:t>
            </a:r>
            <a:r>
              <a:rPr lang="en-US" altLang="zh-CN" sz="4000" dirty="0"/>
              <a:t> results for Ba(Zn</a:t>
            </a:r>
            <a:r>
              <a:rPr lang="en-US" altLang="zh-CN" sz="4000" baseline="-25000" dirty="0"/>
              <a:t>1-x</a:t>
            </a:r>
            <a:r>
              <a:rPr lang="en-US" altLang="zh-CN" sz="4000" dirty="0"/>
              <a:t>Co</a:t>
            </a:r>
            <a:r>
              <a:rPr lang="en-US" altLang="zh-CN" sz="4000" baseline="-25000" dirty="0"/>
              <a:t>x</a:t>
            </a:r>
            <a:r>
              <a:rPr lang="en-US" altLang="zh-CN" sz="4000" dirty="0"/>
              <a:t>)</a:t>
            </a:r>
            <a:r>
              <a:rPr lang="en-US" altLang="zh-CN" sz="4000" baseline="-25000" dirty="0"/>
              <a:t>2</a:t>
            </a:r>
            <a:r>
              <a:rPr lang="en-US" altLang="zh-CN" sz="4000" dirty="0"/>
              <a:t>As</a:t>
            </a:r>
            <a:r>
              <a:rPr lang="en-US" altLang="zh-CN" sz="4000" baseline="-25000" dirty="0"/>
              <a:t>2</a:t>
            </a:r>
            <a:endParaRPr lang="en-US" sz="4000" dirty="0"/>
          </a:p>
          <a:p>
            <a:pPr algn="ctr"/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881709" y="6008916"/>
            <a:ext cx="2699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Static field arises below T</a:t>
            </a:r>
            <a:r>
              <a:rPr lang="en-US" baseline="-25000" dirty="0">
                <a:solidFill>
                  <a:srgbClr val="FF0000"/>
                </a:solidFill>
              </a:rPr>
              <a:t>C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1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52</a:t>
            </a:fld>
            <a:endParaRPr lang="zh-CN" altLang="en-US"/>
          </a:p>
        </p:txBody>
      </p:sp>
      <p:sp>
        <p:nvSpPr>
          <p:cNvPr id="3" name="Rectangle 2"/>
          <p:cNvSpPr/>
          <p:nvPr/>
        </p:nvSpPr>
        <p:spPr>
          <a:xfrm>
            <a:off x="582817" y="239874"/>
            <a:ext cx="10508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/>
              <a:t>Longitudinal field (LF-) </a:t>
            </a:r>
            <a:r>
              <a:rPr lang="en-US" altLang="zh-CN" sz="4000" dirty="0" err="1"/>
              <a:t>MuSR</a:t>
            </a:r>
            <a:r>
              <a:rPr lang="en-US" altLang="zh-CN" sz="4000" dirty="0"/>
              <a:t> results for </a:t>
            </a:r>
          </a:p>
          <a:p>
            <a:pPr algn="ctr"/>
            <a:r>
              <a:rPr lang="en-US" altLang="zh-CN" sz="4000" dirty="0"/>
              <a:t>Ba(Zn</a:t>
            </a:r>
            <a:r>
              <a:rPr lang="en-US" altLang="zh-CN" sz="4000" baseline="-25000" dirty="0"/>
              <a:t>1-x</a:t>
            </a:r>
            <a:r>
              <a:rPr lang="en-US" altLang="zh-CN" sz="4000" dirty="0"/>
              <a:t>Co</a:t>
            </a:r>
            <a:r>
              <a:rPr lang="en-US" altLang="zh-CN" sz="4000" baseline="-25000" dirty="0"/>
              <a:t>x</a:t>
            </a:r>
            <a:r>
              <a:rPr lang="en-US" altLang="zh-CN" sz="4000" dirty="0"/>
              <a:t>)</a:t>
            </a:r>
            <a:r>
              <a:rPr lang="en-US" altLang="zh-CN" sz="4000" baseline="-25000" dirty="0"/>
              <a:t>2</a:t>
            </a:r>
            <a:r>
              <a:rPr lang="en-US" altLang="zh-CN" sz="4000" dirty="0"/>
              <a:t>As</a:t>
            </a:r>
            <a:r>
              <a:rPr lang="en-US" altLang="zh-CN" sz="4000" baseline="-25000" dirty="0"/>
              <a:t>2</a:t>
            </a:r>
            <a:r>
              <a:rPr lang="en-US" altLang="zh-CN" sz="4000" dirty="0"/>
              <a:t> at 2 K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15" y="1563313"/>
            <a:ext cx="6793198" cy="47930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29713" y="2886752"/>
            <a:ext cx="4061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The asymmetry is fully decoupled at ~ 100 </a:t>
            </a:r>
            <a:r>
              <a:rPr lang="en-US" dirty="0" err="1"/>
              <a:t>Oe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Conclusion: the internal field at 2 K muon suffered is </a:t>
            </a:r>
            <a:r>
              <a:rPr lang="en-US" dirty="0">
                <a:solidFill>
                  <a:srgbClr val="FF0000"/>
                </a:solidFill>
              </a:rPr>
              <a:t>fully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static</a:t>
            </a:r>
            <a:r>
              <a:rPr lang="en-US" dirty="0"/>
              <a:t> and magnitude is </a:t>
            </a:r>
            <a:r>
              <a:rPr lang="en-US" dirty="0">
                <a:solidFill>
                  <a:srgbClr val="FF0000"/>
                </a:solidFill>
              </a:rPr>
              <a:t>~ 10 </a:t>
            </a:r>
            <a:r>
              <a:rPr lang="en-US" dirty="0" err="1">
                <a:solidFill>
                  <a:srgbClr val="FF0000"/>
                </a:solidFill>
              </a:rPr>
              <a:t>Oe</a:t>
            </a:r>
            <a:r>
              <a:rPr lang="en-US" dirty="0"/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58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53</a:t>
            </a:fld>
            <a:endParaRPr lang="zh-CN" altLang="en-US"/>
          </a:p>
        </p:txBody>
      </p:sp>
      <p:sp>
        <p:nvSpPr>
          <p:cNvPr id="3" name="Rectangle 2"/>
          <p:cNvSpPr/>
          <p:nvPr/>
        </p:nvSpPr>
        <p:spPr>
          <a:xfrm>
            <a:off x="582817" y="239874"/>
            <a:ext cx="10508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/>
              <a:t>Temperature scan 100 </a:t>
            </a:r>
            <a:r>
              <a:rPr lang="en-US" altLang="zh-CN" sz="4000" dirty="0" err="1"/>
              <a:t>Oe</a:t>
            </a:r>
            <a:r>
              <a:rPr lang="en-US" altLang="zh-CN" sz="4000" dirty="0"/>
              <a:t> LF-</a:t>
            </a:r>
            <a:r>
              <a:rPr lang="en-US" altLang="zh-CN" sz="4000" dirty="0" err="1"/>
              <a:t>MuSR</a:t>
            </a:r>
            <a:r>
              <a:rPr lang="en-US" altLang="zh-CN" sz="4000" dirty="0"/>
              <a:t> results for </a:t>
            </a:r>
          </a:p>
          <a:p>
            <a:pPr algn="ctr"/>
            <a:r>
              <a:rPr lang="en-US" altLang="zh-CN" sz="4000" dirty="0"/>
              <a:t>Ba(Zn</a:t>
            </a:r>
            <a:r>
              <a:rPr lang="en-US" altLang="zh-CN" sz="4000" baseline="-25000" dirty="0"/>
              <a:t>1-x</a:t>
            </a:r>
            <a:r>
              <a:rPr lang="en-US" altLang="zh-CN" sz="4000" dirty="0"/>
              <a:t>Co</a:t>
            </a:r>
            <a:r>
              <a:rPr lang="en-US" altLang="zh-CN" sz="4000" baseline="-25000" dirty="0"/>
              <a:t>x</a:t>
            </a:r>
            <a:r>
              <a:rPr lang="en-US" altLang="zh-CN" sz="4000" dirty="0"/>
              <a:t>)</a:t>
            </a:r>
            <a:r>
              <a:rPr lang="en-US" altLang="zh-CN" sz="4000" baseline="-25000" dirty="0"/>
              <a:t>2</a:t>
            </a:r>
            <a:r>
              <a:rPr lang="en-US" altLang="zh-CN" sz="4000" dirty="0"/>
              <a:t>As</a:t>
            </a:r>
            <a:r>
              <a:rPr lang="en-US" altLang="zh-CN" sz="4000" baseline="-25000" dirty="0"/>
              <a:t>2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3" y="1563313"/>
            <a:ext cx="11478897" cy="375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710" y="-241359"/>
            <a:ext cx="10058400" cy="621379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4AF8-4013-4C95-934F-7F7EAE57F71A}" type="slidenum">
              <a:rPr lang="zh-CN" altLang="en-US" smtClean="0"/>
              <a:pPr/>
              <a:t>54</a:t>
            </a:fld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739651" y="6100405"/>
            <a:ext cx="9102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Ferromagnetic exchange coupling is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 larger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this system compared these other p-type systems. </a:t>
            </a:r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5029200" y="4315968"/>
            <a:ext cx="749808" cy="1463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5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BD067BB6-F8CB-484E-A116-00DE8DE66292}" type="slidenum">
              <a:rPr lang="en-US" altLang="zh-CN">
                <a:latin typeface="Arial" panose="020B0604020202020204" pitchFamily="34" charset="0"/>
              </a:rPr>
              <a:pPr/>
              <a:t>55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2566989" y="519165"/>
            <a:ext cx="6550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/>
              <a:t>Several advantages of bulk form DMS materials: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1592264" y="1369060"/>
            <a:ext cx="9352945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CN" dirty="0">
                <a:latin typeface="Arial" panose="020B0604020202020204" pitchFamily="34" charset="0"/>
              </a:rPr>
              <a:t> Synthesized in thermally equilibrium condition, 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less defects</a:t>
            </a:r>
            <a:r>
              <a:rPr lang="en-US" altLang="zh-CN" dirty="0">
                <a:latin typeface="Arial" panose="020B0604020202020204" pitchFamily="34" charset="0"/>
              </a:rPr>
              <a:t> are expected;</a:t>
            </a:r>
          </a:p>
          <a:p>
            <a:pPr eaLnBrk="1" hangingPunct="1">
              <a:buFontTx/>
              <a:buChar char="•"/>
            </a:pPr>
            <a:endParaRPr lang="en-US" altLang="zh-CN" sz="1200" dirty="0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zh-CN" dirty="0">
                <a:latin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Bulk form, single crystals</a:t>
            </a:r>
            <a:r>
              <a:rPr lang="en-US" altLang="zh-CN" dirty="0">
                <a:latin typeface="Arial" panose="020B0604020202020204" pitchFamily="34" charset="0"/>
              </a:rPr>
              <a:t> are available, for NMR, neutron, </a:t>
            </a:r>
            <a:r>
              <a:rPr lang="el-GR" altLang="zh-CN" dirty="0">
                <a:latin typeface="Arial" panose="020B0604020202020204" pitchFamily="34" charset="0"/>
              </a:rPr>
              <a:t>μ</a:t>
            </a:r>
            <a:r>
              <a:rPr lang="en-US" altLang="zh-CN" dirty="0">
                <a:latin typeface="Arial" panose="020B0604020202020204" pitchFamily="34" charset="0"/>
              </a:rPr>
              <a:t>SR measurements;</a:t>
            </a:r>
          </a:p>
          <a:p>
            <a:pPr eaLnBrk="1" hangingPunct="1">
              <a:buFontTx/>
              <a:buChar char="•"/>
            </a:pPr>
            <a:endParaRPr lang="en-US" altLang="zh-CN" sz="1200" dirty="0"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zh-CN" dirty="0">
                <a:latin typeface="Arial" panose="020B0604020202020204" pitchFamily="34" charset="0"/>
              </a:rPr>
              <a:t> Carriers can be doped 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at different ionic sites</a:t>
            </a:r>
            <a:r>
              <a:rPr lang="en-US" altLang="zh-CN" dirty="0">
                <a:latin typeface="Arial" panose="020B0604020202020204" pitchFamily="34" charset="0"/>
              </a:rPr>
              <a:t>, for example for BaZn</a:t>
            </a:r>
            <a:r>
              <a:rPr lang="en-US" altLang="zh-CN" baseline="-25000" dirty="0">
                <a:latin typeface="Arial" panose="020B0604020202020204" pitchFamily="34" charset="0"/>
              </a:rPr>
              <a:t>2</a:t>
            </a:r>
            <a:r>
              <a:rPr lang="en-US" altLang="zh-CN" dirty="0">
                <a:latin typeface="Arial" panose="020B0604020202020204" pitchFamily="34" charset="0"/>
              </a:rPr>
              <a:t>As</a:t>
            </a:r>
            <a:r>
              <a:rPr lang="en-US" altLang="zh-CN" baseline="-25000" dirty="0">
                <a:latin typeface="Arial" panose="020B0604020202020204" pitchFamily="34" charset="0"/>
              </a:rPr>
              <a:t>2</a:t>
            </a:r>
            <a:r>
              <a:rPr lang="en-US" altLang="zh-CN" dirty="0">
                <a:latin typeface="Arial" panose="020B0604020202020204" pitchFamily="34" charset="0"/>
              </a:rPr>
              <a:t>, K </a:t>
            </a:r>
          </a:p>
          <a:p>
            <a:r>
              <a:rPr lang="en-US" altLang="zh-CN" dirty="0">
                <a:latin typeface="Arial" panose="020B0604020202020204" pitchFamily="34" charset="0"/>
              </a:rPr>
              <a:t>   substitution for Ba introduces holes, while </a:t>
            </a:r>
            <a:r>
              <a:rPr lang="en-US" altLang="zh-CN" dirty="0" err="1">
                <a:latin typeface="Arial" panose="020B0604020202020204" pitchFamily="34" charset="0"/>
              </a:rPr>
              <a:t>Mn</a:t>
            </a:r>
            <a:r>
              <a:rPr lang="en-US" altLang="zh-CN" dirty="0">
                <a:latin typeface="Arial" panose="020B0604020202020204" pitchFamily="34" charset="0"/>
              </a:rPr>
              <a:t> substitution for Zn introduces electrons;</a:t>
            </a:r>
          </a:p>
          <a:p>
            <a:endParaRPr lang="en-US" altLang="zh-CN" sz="1200" dirty="0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zh-CN" dirty="0">
                <a:latin typeface="Arial" panose="020B0604020202020204" pitchFamily="34" charset="0"/>
              </a:rPr>
              <a:t>Charge and spin doping are 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decoupled</a:t>
            </a:r>
            <a:r>
              <a:rPr lang="en-US" altLang="zh-CN" dirty="0">
                <a:latin typeface="Arial" panose="020B0604020202020204" pitchFamily="34" charset="0"/>
              </a:rPr>
              <a:t>, each can be precisely controlled and tuned;</a:t>
            </a:r>
          </a:p>
          <a:p>
            <a:pPr eaLnBrk="1" hangingPunct="1"/>
            <a:endParaRPr lang="en-US" altLang="zh-CN" sz="1200" dirty="0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zh-CN" dirty="0">
                <a:latin typeface="Arial" panose="020B0604020202020204" pitchFamily="34" charset="0"/>
              </a:rPr>
              <a:t> </a:t>
            </a:r>
            <a:r>
              <a:rPr lang="en-US" altLang="zh-CN" b="1" dirty="0" err="1">
                <a:solidFill>
                  <a:srgbClr val="FF0000"/>
                </a:solidFill>
                <a:latin typeface="Arial" panose="020B0604020202020204" pitchFamily="34" charset="0"/>
              </a:rPr>
              <a:t>Iso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-structural </a:t>
            </a:r>
            <a:r>
              <a:rPr lang="en-US" altLang="zh-CN" dirty="0">
                <a:latin typeface="Arial" panose="020B0604020202020204" pitchFamily="34" charset="0"/>
              </a:rPr>
              <a:t>to its superconductor, </a:t>
            </a:r>
            <a:r>
              <a:rPr lang="en-US" altLang="zh-CN" dirty="0" err="1">
                <a:latin typeface="Arial" panose="020B0604020202020204" pitchFamily="34" charset="0"/>
              </a:rPr>
              <a:t>antiferromagnet</a:t>
            </a:r>
            <a:r>
              <a:rPr lang="en-US" altLang="zh-CN" dirty="0">
                <a:latin typeface="Arial" panose="020B0604020202020204" pitchFamily="34" charset="0"/>
              </a:rPr>
              <a:t> variant, junctions via As layer </a:t>
            </a: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   can be made;</a:t>
            </a:r>
          </a:p>
          <a:p>
            <a:pPr eaLnBrk="1" hangingPunct="1"/>
            <a:endParaRPr lang="en-US" altLang="zh-CN" sz="1200" dirty="0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zh-CN" dirty="0">
                <a:latin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Thin films</a:t>
            </a:r>
            <a:r>
              <a:rPr lang="en-US" altLang="zh-CN" dirty="0">
                <a:latin typeface="Arial" panose="020B0604020202020204" pitchFamily="34" charset="0"/>
              </a:rPr>
              <a:t> of parent compound </a:t>
            </a:r>
            <a:r>
              <a:rPr lang="en-US" altLang="zh-CN" dirty="0" err="1">
                <a:latin typeface="Arial" panose="020B0604020202020204" pitchFamily="34" charset="0"/>
              </a:rPr>
              <a:t>LaZnAsO</a:t>
            </a:r>
            <a:r>
              <a:rPr lang="en-US" altLang="zh-CN" dirty="0">
                <a:latin typeface="Arial" panose="020B0604020202020204" pitchFamily="34" charset="0"/>
              </a:rPr>
              <a:t> and BaZn</a:t>
            </a:r>
            <a:r>
              <a:rPr lang="en-US" altLang="zh-CN" baseline="-25000" dirty="0">
                <a:latin typeface="Arial" panose="020B0604020202020204" pitchFamily="34" charset="0"/>
              </a:rPr>
              <a:t>2</a:t>
            </a:r>
            <a:r>
              <a:rPr lang="en-US" altLang="zh-CN" dirty="0">
                <a:latin typeface="Arial" panose="020B0604020202020204" pitchFamily="34" charset="0"/>
              </a:rPr>
              <a:t>As</a:t>
            </a:r>
            <a:r>
              <a:rPr lang="en-US" altLang="zh-CN" baseline="-25000" dirty="0">
                <a:latin typeface="Arial" panose="020B0604020202020204" pitchFamily="34" charset="0"/>
              </a:rPr>
              <a:t>2 </a:t>
            </a:r>
            <a:r>
              <a:rPr lang="en-US" altLang="zh-CN" dirty="0">
                <a:latin typeface="Arial" panose="020B0604020202020204" pitchFamily="34" charset="0"/>
              </a:rPr>
              <a:t>have been successfully made;</a:t>
            </a:r>
          </a:p>
          <a:p>
            <a:pPr eaLnBrk="1" hangingPunct="1">
              <a:buFontTx/>
              <a:buChar char="•"/>
            </a:pPr>
            <a:endParaRPr lang="en-US" altLang="zh-CN" dirty="0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zh-CN" dirty="0">
                <a:latin typeface="Arial" panose="020B0604020202020204" pitchFamily="34" charset="0"/>
              </a:rPr>
              <a:t> (Ba</a:t>
            </a:r>
            <a:r>
              <a:rPr lang="en-US" altLang="zh-CN" baseline="-25000" dirty="0">
                <a:latin typeface="Arial" panose="020B0604020202020204" pitchFamily="34" charset="0"/>
              </a:rPr>
              <a:t>1-y</a:t>
            </a:r>
            <a:r>
              <a:rPr lang="en-US" altLang="zh-CN" dirty="0">
                <a:latin typeface="Arial" panose="020B0604020202020204" pitchFamily="34" charset="0"/>
              </a:rPr>
              <a:t>K</a:t>
            </a:r>
            <a:r>
              <a:rPr lang="en-US" altLang="zh-CN" baseline="-25000" dirty="0">
                <a:latin typeface="Arial" panose="020B0604020202020204" pitchFamily="34" charset="0"/>
              </a:rPr>
              <a:t>y</a:t>
            </a:r>
            <a:r>
              <a:rPr lang="en-US" altLang="zh-CN" dirty="0">
                <a:latin typeface="Arial" panose="020B0604020202020204" pitchFamily="34" charset="0"/>
              </a:rPr>
              <a:t>)(Zn</a:t>
            </a:r>
            <a:r>
              <a:rPr lang="en-US" altLang="zh-CN" baseline="-25000" dirty="0">
                <a:latin typeface="Arial" panose="020B0604020202020204" pitchFamily="34" charset="0"/>
              </a:rPr>
              <a:t>1-x</a:t>
            </a:r>
            <a:r>
              <a:rPr lang="en-US" altLang="zh-CN" dirty="0">
                <a:latin typeface="Arial" panose="020B0604020202020204" pitchFamily="34" charset="0"/>
              </a:rPr>
              <a:t>Mn</a:t>
            </a:r>
            <a:r>
              <a:rPr lang="en-US" altLang="zh-CN" baseline="-25000" dirty="0">
                <a:latin typeface="Arial" panose="020B0604020202020204" pitchFamily="34" charset="0"/>
              </a:rPr>
              <a:t>x</a:t>
            </a:r>
            <a:r>
              <a:rPr lang="en-US" altLang="zh-CN" dirty="0">
                <a:latin typeface="Arial" panose="020B0604020202020204" pitchFamily="34" charset="0"/>
              </a:rPr>
              <a:t>)</a:t>
            </a:r>
            <a:r>
              <a:rPr lang="en-US" altLang="zh-CN" baseline="-25000" dirty="0">
                <a:latin typeface="Arial" panose="020B0604020202020204" pitchFamily="34" charset="0"/>
              </a:rPr>
              <a:t>2</a:t>
            </a:r>
            <a:r>
              <a:rPr lang="en-US" altLang="zh-CN" dirty="0">
                <a:latin typeface="Arial" panose="020B0604020202020204" pitchFamily="34" charset="0"/>
              </a:rPr>
              <a:t>As</a:t>
            </a:r>
            <a:r>
              <a:rPr lang="en-US" altLang="zh-CN" baseline="-25000" dirty="0">
                <a:latin typeface="Arial" panose="020B0604020202020204" pitchFamily="34" charset="0"/>
              </a:rPr>
              <a:t>2</a:t>
            </a:r>
            <a:r>
              <a:rPr lang="en-US" altLang="zh-CN" dirty="0">
                <a:latin typeface="Arial" panose="020B0604020202020204" pitchFamily="34" charset="0"/>
              </a:rPr>
              <a:t>: T</a:t>
            </a:r>
            <a:r>
              <a:rPr lang="en-US" altLang="zh-CN" baseline="-25000" dirty="0">
                <a:latin typeface="Arial" panose="020B0604020202020204" pitchFamily="34" charset="0"/>
              </a:rPr>
              <a:t>C </a:t>
            </a:r>
            <a:r>
              <a:rPr lang="en-US" altLang="zh-CN" dirty="0">
                <a:latin typeface="Arial" panose="020B0604020202020204" pitchFamily="34" charset="0"/>
              </a:rPr>
              <a:t>=</a:t>
            </a:r>
            <a:r>
              <a:rPr lang="en-US" altLang="zh-CN" baseline="-25000" dirty="0">
                <a:latin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</a:rPr>
              <a:t>230 K for now, thin film may achieve 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higher T</a:t>
            </a:r>
            <a:r>
              <a:rPr lang="en-US" altLang="zh-CN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en-US" altLang="zh-CN" dirty="0">
                <a:solidFill>
                  <a:srgbClr val="2B1BA5"/>
                </a:solidFill>
                <a:latin typeface="Arial" panose="020B0604020202020204" pitchFamily="34" charset="0"/>
              </a:rPr>
              <a:t>? (</a:t>
            </a:r>
            <a:r>
              <a:rPr lang="en-US" altLang="zh-CN" dirty="0" err="1">
                <a:solidFill>
                  <a:srgbClr val="2B1BA5"/>
                </a:solidFill>
                <a:latin typeface="Arial" panose="020B0604020202020204" pitchFamily="34" charset="0"/>
              </a:rPr>
              <a:t>FeSe</a:t>
            </a:r>
            <a:r>
              <a:rPr lang="en-US" altLang="zh-CN" dirty="0">
                <a:solidFill>
                  <a:srgbClr val="2B1BA5"/>
                </a:solidFill>
                <a:latin typeface="Arial" panose="020B0604020202020204" pitchFamily="34" charset="0"/>
              </a:rPr>
              <a:t>-SC)</a:t>
            </a:r>
          </a:p>
          <a:p>
            <a:pPr eaLnBrk="1" hangingPunct="1">
              <a:buFontTx/>
              <a:buChar char="•"/>
            </a:pPr>
            <a:endParaRPr lang="en-US" altLang="zh-CN" sz="1200" dirty="0">
              <a:solidFill>
                <a:srgbClr val="2B1BA5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zh-CN" dirty="0">
                <a:latin typeface="Arial" panose="020B0604020202020204" pitchFamily="34" charset="0"/>
              </a:rPr>
              <a:t> Share 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the same origin of ferromagnetism</a:t>
            </a:r>
            <a:r>
              <a:rPr lang="en-US" altLang="zh-CN" dirty="0">
                <a:latin typeface="Arial" panose="020B0604020202020204" pitchFamily="34" charset="0"/>
              </a:rPr>
              <a:t> as (</a:t>
            </a:r>
            <a:r>
              <a:rPr lang="en-US" altLang="zh-CN" dirty="0" err="1">
                <a:latin typeface="Arial" panose="020B0604020202020204" pitchFamily="34" charset="0"/>
              </a:rPr>
              <a:t>Ga,Mn</a:t>
            </a:r>
            <a:r>
              <a:rPr lang="en-US" altLang="zh-CN" dirty="0">
                <a:latin typeface="Arial" panose="020B0604020202020204" pitchFamily="34" charset="0"/>
              </a:rPr>
              <a:t>)As, helpful to understand the </a:t>
            </a: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   general mechanism;</a:t>
            </a:r>
          </a:p>
        </p:txBody>
      </p:sp>
      <p:sp>
        <p:nvSpPr>
          <p:cNvPr id="30725" name="Text Box 6"/>
          <p:cNvSpPr txBox="1">
            <a:spLocks noChangeArrowheads="1"/>
          </p:cNvSpPr>
          <p:nvPr/>
        </p:nvSpPr>
        <p:spPr bwMode="auto">
          <a:xfrm>
            <a:off x="2116138" y="588327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69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7A8CD053-BBF9-4CF8-9309-616CCCB0B7A2}" type="slidenum">
              <a:rPr lang="en-US" altLang="zh-CN">
                <a:latin typeface="Arial" panose="020B0604020202020204" pitchFamily="34" charset="0"/>
              </a:rPr>
              <a:pPr/>
              <a:t>56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1987" name="Text Box 6"/>
          <p:cNvSpPr txBox="1">
            <a:spLocks noChangeArrowheads="1"/>
          </p:cNvSpPr>
          <p:nvPr/>
        </p:nvSpPr>
        <p:spPr bwMode="auto">
          <a:xfrm>
            <a:off x="1061791" y="649344"/>
            <a:ext cx="10517982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CN" sz="2000" b="1" dirty="0"/>
              <a:t> Series of bulk DMSs with </a:t>
            </a:r>
            <a:r>
              <a:rPr lang="en-US" altLang="zh-CN" sz="2000" b="1" dirty="0">
                <a:solidFill>
                  <a:srgbClr val="FF0000"/>
                </a:solidFill>
              </a:rPr>
              <a:t>(highest T</a:t>
            </a:r>
            <a:r>
              <a:rPr lang="en-US" altLang="zh-CN" sz="2000" b="1" baseline="-25000" dirty="0">
                <a:solidFill>
                  <a:srgbClr val="FF0000"/>
                </a:solidFill>
              </a:rPr>
              <a:t>C</a:t>
            </a:r>
            <a:r>
              <a:rPr lang="en-US" altLang="zh-CN" sz="2000" b="1" dirty="0">
                <a:solidFill>
                  <a:srgbClr val="FF0000"/>
                </a:solidFill>
              </a:rPr>
              <a:t> = 230 K) </a:t>
            </a:r>
            <a:r>
              <a:rPr lang="en-US" altLang="zh-CN" sz="2000" b="1" dirty="0"/>
              <a:t>have been fabricated, and these DMSs have common mechanism with (</a:t>
            </a:r>
            <a:r>
              <a:rPr lang="en-US" altLang="zh-CN" sz="2000" b="1" dirty="0" err="1"/>
              <a:t>Ga,Mn</a:t>
            </a:r>
            <a:r>
              <a:rPr lang="en-US" altLang="zh-CN" sz="2000" b="1" dirty="0"/>
              <a:t>)As, and can serve as model systems to study the ferromagnetism in DMS</a:t>
            </a:r>
          </a:p>
          <a:p>
            <a:pPr eaLnBrk="1" hangingPunct="1"/>
            <a:endParaRPr lang="en-US" altLang="zh-CN" sz="2000" b="1" dirty="0"/>
          </a:p>
          <a:p>
            <a:pPr eaLnBrk="1" hangingPunct="1">
              <a:buFontTx/>
              <a:buChar char="•"/>
            </a:pPr>
            <a:r>
              <a:rPr lang="en-US" altLang="zh-CN" sz="2000" b="1" dirty="0">
                <a:cs typeface="Times New Roman" panose="02020603050405020304" pitchFamily="18" charset="0"/>
              </a:rPr>
              <a:t> A </a:t>
            </a:r>
            <a:r>
              <a:rPr lang="en-US" altLang="zh-CN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n-type</a:t>
            </a:r>
            <a:r>
              <a:rPr lang="en-US" altLang="zh-CN" sz="2000" b="1" dirty="0"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DMS</a:t>
            </a:r>
            <a:r>
              <a:rPr lang="en-US" altLang="zh-CN" sz="2000" b="1" dirty="0">
                <a:cs typeface="Times New Roman" panose="02020603050405020304" pitchFamily="18" charset="0"/>
              </a:rPr>
              <a:t> Ba(Zn</a:t>
            </a:r>
            <a:r>
              <a:rPr lang="en-US" altLang="zh-CN" sz="2000" b="1" baseline="-25000" dirty="0">
                <a:cs typeface="Times New Roman" panose="02020603050405020304" pitchFamily="18" charset="0"/>
              </a:rPr>
              <a:t>1-x</a:t>
            </a:r>
            <a:r>
              <a:rPr lang="en-US" altLang="zh-CN" sz="2000" b="1" dirty="0">
                <a:cs typeface="Times New Roman" panose="02020603050405020304" pitchFamily="18" charset="0"/>
              </a:rPr>
              <a:t>Co</a:t>
            </a:r>
            <a:r>
              <a:rPr lang="en-US" altLang="zh-CN" sz="2000" b="1" baseline="-25000" dirty="0">
                <a:cs typeface="Times New Roman" panose="02020603050405020304" pitchFamily="18" charset="0"/>
              </a:rPr>
              <a:t>x</a:t>
            </a:r>
            <a:r>
              <a:rPr lang="en-US" altLang="zh-CN" sz="2000" b="1" dirty="0">
                <a:cs typeface="Times New Roman" panose="02020603050405020304" pitchFamily="18" charset="0"/>
              </a:rPr>
              <a:t>)</a:t>
            </a:r>
            <a:r>
              <a:rPr lang="en-US" altLang="zh-CN" sz="2000" b="1" baseline="-25000" dirty="0">
                <a:cs typeface="Times New Roman" panose="02020603050405020304" pitchFamily="18" charset="0"/>
              </a:rPr>
              <a:t>2</a:t>
            </a:r>
            <a:r>
              <a:rPr lang="en-US" altLang="zh-CN" sz="2000" b="1" dirty="0">
                <a:cs typeface="Times New Roman" panose="02020603050405020304" pitchFamily="18" charset="0"/>
              </a:rPr>
              <a:t>As</a:t>
            </a:r>
            <a:r>
              <a:rPr lang="en-US" altLang="zh-CN" sz="2000" b="1" baseline="-25000" dirty="0">
                <a:cs typeface="Times New Roman" panose="02020603050405020304" pitchFamily="18" charset="0"/>
              </a:rPr>
              <a:t>2 </a:t>
            </a:r>
            <a:r>
              <a:rPr lang="en-US" altLang="zh-CN" sz="2000" b="1" dirty="0">
                <a:cs typeface="Times New Roman" panose="02020603050405020304" pitchFamily="18" charset="0"/>
              </a:rPr>
              <a:t>(T</a:t>
            </a:r>
            <a:r>
              <a:rPr lang="en-US" altLang="zh-CN" sz="2000" b="1" baseline="-25000" dirty="0">
                <a:cs typeface="Times New Roman" panose="02020603050405020304" pitchFamily="18" charset="0"/>
              </a:rPr>
              <a:t>C</a:t>
            </a:r>
            <a:r>
              <a:rPr lang="en-US" altLang="zh-CN" sz="2000" b="1" dirty="0">
                <a:cs typeface="Times New Roman" panose="02020603050405020304" pitchFamily="18" charset="0"/>
              </a:rPr>
              <a:t> = 45K) have been successfully synthesized</a:t>
            </a:r>
          </a:p>
          <a:p>
            <a:pPr eaLnBrk="1" hangingPunct="1"/>
            <a:endParaRPr lang="en-US" altLang="zh-CN" sz="2000" b="1" dirty="0"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en-US" altLang="zh-CN" sz="2000" b="1" dirty="0"/>
              <a:t> NMR and </a:t>
            </a:r>
            <a:r>
              <a:rPr lang="el-GR" altLang="zh-CN" sz="2000" b="1" dirty="0"/>
              <a:t>μ</a:t>
            </a:r>
            <a:r>
              <a:rPr lang="en-US" altLang="zh-CN" sz="2000" b="1" dirty="0"/>
              <a:t>SR: </a:t>
            </a:r>
            <a:r>
              <a:rPr lang="en-US" altLang="zh-CN" sz="2000" b="1" dirty="0" err="1"/>
              <a:t>Mn</a:t>
            </a:r>
            <a:r>
              <a:rPr lang="en-US" altLang="zh-CN" sz="2000" b="1" dirty="0"/>
              <a:t> atoms are </a:t>
            </a:r>
            <a:r>
              <a:rPr lang="en-US" altLang="zh-CN" sz="2000" b="1" dirty="0">
                <a:solidFill>
                  <a:srgbClr val="FF0000"/>
                </a:solidFill>
              </a:rPr>
              <a:t>homogenously</a:t>
            </a:r>
            <a:r>
              <a:rPr lang="en-US" altLang="zh-CN" sz="2000" b="1" dirty="0"/>
              <a:t> doped, the ferromagnetic ordering is from </a:t>
            </a:r>
            <a:r>
              <a:rPr lang="en-US" altLang="zh-CN" sz="2000" b="1" dirty="0" err="1"/>
              <a:t>Mn</a:t>
            </a:r>
            <a:r>
              <a:rPr lang="en-US" altLang="zh-CN" sz="2000" b="1" dirty="0"/>
              <a:t> in  the ionic Zn site</a:t>
            </a:r>
          </a:p>
          <a:p>
            <a:pPr>
              <a:buFontTx/>
              <a:buChar char="•"/>
            </a:pPr>
            <a:endParaRPr lang="en-US" altLang="zh-CN" sz="2000" b="1" dirty="0"/>
          </a:p>
          <a:p>
            <a:pPr>
              <a:buFontTx/>
              <a:buChar char="•"/>
            </a:pPr>
            <a:r>
              <a:rPr lang="en-US" altLang="zh-CN" sz="2000" b="1" dirty="0"/>
              <a:t> NMR results are consistent with a </a:t>
            </a:r>
            <a:r>
              <a:rPr lang="en-US" altLang="zh-CN" sz="2000" b="1" dirty="0">
                <a:solidFill>
                  <a:srgbClr val="FF0000"/>
                </a:solidFill>
              </a:rPr>
              <a:t>carrier mediated ferromagnetism </a:t>
            </a:r>
            <a:r>
              <a:rPr lang="en-US" altLang="zh-CN" sz="2000" b="1" dirty="0"/>
              <a:t>picture. </a:t>
            </a:r>
          </a:p>
          <a:p>
            <a:pPr eaLnBrk="1" hangingPunct="1"/>
            <a:endParaRPr lang="en-US" altLang="zh-CN" sz="2000" b="1" dirty="0"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en-US" altLang="zh-CN" sz="2000" b="1" dirty="0">
                <a:cs typeface="Times New Roman" panose="02020603050405020304" pitchFamily="18" charset="0"/>
              </a:rPr>
              <a:t> Now with the same 122 tetragonal structure, </a:t>
            </a:r>
            <a:r>
              <a:rPr lang="en-US" altLang="zh-CN" sz="2000" dirty="0">
                <a:cs typeface="Times New Roman" panose="02020603050405020304" pitchFamily="18" charset="0"/>
              </a:rPr>
              <a:t>junctions could be made </a:t>
            </a:r>
            <a:r>
              <a:rPr lang="en-US" altLang="zh-CN" sz="2000" b="1" dirty="0">
                <a:solidFill>
                  <a:srgbClr val="2B1BA5"/>
                </a:solidFill>
                <a:cs typeface="Times New Roman" panose="02020603050405020304" pitchFamily="18" charset="0"/>
              </a:rPr>
              <a:t>via As layer between following materials:</a:t>
            </a:r>
          </a:p>
          <a:p>
            <a:pPr>
              <a:buFontTx/>
              <a:buChar char="•"/>
            </a:pPr>
            <a:endParaRPr lang="en-US" altLang="zh-CN" sz="1000" b="1" dirty="0">
              <a:solidFill>
                <a:srgbClr val="2B1BA5"/>
              </a:solidFill>
              <a:cs typeface="Times New Roman" panose="02020603050405020304" pitchFamily="18" charset="0"/>
            </a:endParaRPr>
          </a:p>
          <a:p>
            <a:r>
              <a:rPr lang="en-US" altLang="zh-CN" b="1" dirty="0">
                <a:solidFill>
                  <a:srgbClr val="FF0000"/>
                </a:solidFill>
                <a:cs typeface="Times New Roman" panose="02020603050405020304" pitchFamily="18" charset="0"/>
              </a:rPr>
              <a:t>       N-type</a:t>
            </a:r>
            <a:r>
              <a:rPr lang="en-US" altLang="zh-CN" b="1" dirty="0"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cs typeface="Times New Roman" panose="02020603050405020304" pitchFamily="18" charset="0"/>
              </a:rPr>
              <a:t>DMS</a:t>
            </a:r>
            <a:r>
              <a:rPr lang="en-US" altLang="zh-CN" b="1" dirty="0">
                <a:cs typeface="Times New Roman" panose="02020603050405020304" pitchFamily="18" charset="0"/>
              </a:rPr>
              <a:t> Ba(Zn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1-x</a:t>
            </a:r>
            <a:r>
              <a:rPr lang="en-US" altLang="zh-CN" b="1" dirty="0">
                <a:cs typeface="Times New Roman" panose="02020603050405020304" pitchFamily="18" charset="0"/>
              </a:rPr>
              <a:t>Co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x</a:t>
            </a:r>
            <a:r>
              <a:rPr lang="en-US" altLang="zh-CN" b="1" dirty="0">
                <a:cs typeface="Times New Roman" panose="02020603050405020304" pitchFamily="18" charset="0"/>
              </a:rPr>
              <a:t>)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cs typeface="Times New Roman" panose="02020603050405020304" pitchFamily="18" charset="0"/>
              </a:rPr>
              <a:t>As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2  </a:t>
            </a:r>
            <a:r>
              <a:rPr lang="en-US" altLang="zh-CN" b="1" dirty="0">
                <a:cs typeface="Times New Roman" panose="02020603050405020304" pitchFamily="18" charset="0"/>
              </a:rPr>
              <a:t>(T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C</a:t>
            </a:r>
            <a:r>
              <a:rPr lang="en-US" altLang="zh-CN" b="1" dirty="0">
                <a:cs typeface="Times New Roman" panose="02020603050405020304" pitchFamily="18" charset="0"/>
              </a:rPr>
              <a:t> = 45K)</a:t>
            </a:r>
          </a:p>
          <a:p>
            <a:r>
              <a:rPr lang="en-US" altLang="zh-CN" b="1" dirty="0">
                <a:solidFill>
                  <a:srgbClr val="FF0000"/>
                </a:solidFill>
                <a:cs typeface="Times New Roman" panose="02020603050405020304" pitchFamily="18" charset="0"/>
              </a:rPr>
              <a:t>       P-type DMS </a:t>
            </a:r>
            <a:r>
              <a:rPr lang="en-US" altLang="zh-CN" b="1" dirty="0">
                <a:cs typeface="Times New Roman" panose="02020603050405020304" pitchFamily="18" charset="0"/>
              </a:rPr>
              <a:t>(Ba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1-y</a:t>
            </a:r>
            <a:r>
              <a:rPr lang="en-US" altLang="zh-CN" b="1" dirty="0">
                <a:cs typeface="Times New Roman" panose="02020603050405020304" pitchFamily="18" charset="0"/>
              </a:rPr>
              <a:t>K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y</a:t>
            </a:r>
            <a:r>
              <a:rPr lang="en-US" altLang="zh-CN" b="1" dirty="0">
                <a:cs typeface="Times New Roman" panose="02020603050405020304" pitchFamily="18" charset="0"/>
              </a:rPr>
              <a:t>)(Zn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1-x</a:t>
            </a:r>
            <a:r>
              <a:rPr lang="en-US" altLang="zh-CN" b="1" dirty="0">
                <a:cs typeface="Times New Roman" panose="02020603050405020304" pitchFamily="18" charset="0"/>
              </a:rPr>
              <a:t>Mn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x</a:t>
            </a:r>
            <a:r>
              <a:rPr lang="en-US" altLang="zh-CN" b="1" dirty="0">
                <a:cs typeface="Times New Roman" panose="02020603050405020304" pitchFamily="18" charset="0"/>
              </a:rPr>
              <a:t>)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cs typeface="Times New Roman" panose="02020603050405020304" pitchFamily="18" charset="0"/>
              </a:rPr>
              <a:t>As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2 </a:t>
            </a:r>
            <a:r>
              <a:rPr lang="en-US" altLang="zh-CN" b="1" dirty="0">
                <a:cs typeface="Times New Roman" panose="02020603050405020304" pitchFamily="18" charset="0"/>
              </a:rPr>
              <a:t>(T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C</a:t>
            </a:r>
            <a:r>
              <a:rPr lang="en-US" altLang="zh-CN" b="1" dirty="0">
                <a:cs typeface="Times New Roman" panose="02020603050405020304" pitchFamily="18" charset="0"/>
              </a:rPr>
              <a:t>=230K)</a:t>
            </a:r>
          </a:p>
          <a:p>
            <a:r>
              <a:rPr lang="en-US" altLang="zh-CN" b="1" dirty="0">
                <a:cs typeface="Times New Roman" panose="02020603050405020304" pitchFamily="18" charset="0"/>
              </a:rPr>
              <a:t>       </a:t>
            </a:r>
            <a:r>
              <a:rPr lang="en-US" altLang="zh-CN" b="1" dirty="0">
                <a:solidFill>
                  <a:srgbClr val="FF0000"/>
                </a:solidFill>
                <a:cs typeface="Times New Roman" panose="02020603050405020304" pitchFamily="18" charset="0"/>
              </a:rPr>
              <a:t>Superconductor</a:t>
            </a:r>
            <a:r>
              <a:rPr lang="en-US" altLang="zh-CN" b="1" dirty="0">
                <a:cs typeface="Times New Roman" panose="02020603050405020304" pitchFamily="18" charset="0"/>
              </a:rPr>
              <a:t> Ba(Fe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1-x</a:t>
            </a:r>
            <a:r>
              <a:rPr lang="en-US" altLang="zh-CN" b="1" dirty="0">
                <a:cs typeface="Times New Roman" panose="02020603050405020304" pitchFamily="18" charset="0"/>
              </a:rPr>
              <a:t>Cox)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cs typeface="Times New Roman" panose="02020603050405020304" pitchFamily="18" charset="0"/>
              </a:rPr>
              <a:t>As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2  </a:t>
            </a:r>
            <a:r>
              <a:rPr lang="en-US" altLang="zh-CN" b="1" dirty="0">
                <a:cs typeface="Times New Roman" panose="02020603050405020304" pitchFamily="18" charset="0"/>
              </a:rPr>
              <a:t>(T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c</a:t>
            </a:r>
            <a:r>
              <a:rPr lang="en-US" altLang="zh-CN" b="1" dirty="0">
                <a:cs typeface="Times New Roman" panose="02020603050405020304" pitchFamily="18" charset="0"/>
              </a:rPr>
              <a:t>=25K)</a:t>
            </a:r>
          </a:p>
          <a:p>
            <a:r>
              <a:rPr lang="en-US" altLang="zh-CN" b="1" dirty="0">
                <a:solidFill>
                  <a:srgbClr val="FF0000"/>
                </a:solidFill>
                <a:cs typeface="Times New Roman" panose="02020603050405020304" pitchFamily="18" charset="0"/>
              </a:rPr>
              <a:t>       </a:t>
            </a:r>
            <a:r>
              <a:rPr lang="en-US" altLang="zh-C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Antiferromagnet</a:t>
            </a:r>
            <a:r>
              <a:rPr lang="en-US" altLang="zh-C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cs typeface="Times New Roman" panose="02020603050405020304" pitchFamily="18" charset="0"/>
              </a:rPr>
              <a:t>BaMn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cs typeface="Times New Roman" panose="02020603050405020304" pitchFamily="18" charset="0"/>
              </a:rPr>
              <a:t>As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2  </a:t>
            </a:r>
            <a:r>
              <a:rPr lang="en-US" altLang="zh-CN" b="1" dirty="0">
                <a:cs typeface="Times New Roman" panose="02020603050405020304" pitchFamily="18" charset="0"/>
              </a:rPr>
              <a:t>(T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N</a:t>
            </a:r>
            <a:r>
              <a:rPr lang="en-US" altLang="zh-CN" b="1" dirty="0">
                <a:cs typeface="Times New Roman" panose="02020603050405020304" pitchFamily="18" charset="0"/>
              </a:rPr>
              <a:t>=625K)</a:t>
            </a:r>
          </a:p>
          <a:p>
            <a:r>
              <a:rPr lang="en-US" altLang="zh-CN" b="1" dirty="0">
                <a:cs typeface="Times New Roman" panose="02020603050405020304" pitchFamily="18" charset="0"/>
              </a:rPr>
              <a:t>       </a:t>
            </a:r>
            <a:r>
              <a:rPr lang="en-US" altLang="zh-CN" b="1" dirty="0">
                <a:solidFill>
                  <a:srgbClr val="FF0000"/>
                </a:solidFill>
                <a:cs typeface="Times New Roman" panose="02020603050405020304" pitchFamily="18" charset="0"/>
              </a:rPr>
              <a:t>Paramagnetic</a:t>
            </a:r>
            <a:r>
              <a:rPr lang="en-US" altLang="zh-CN" b="1" dirty="0">
                <a:cs typeface="Times New Roman" panose="02020603050405020304" pitchFamily="18" charset="0"/>
              </a:rPr>
              <a:t> BaCo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cs typeface="Times New Roman" panose="02020603050405020304" pitchFamily="18" charset="0"/>
              </a:rPr>
              <a:t>As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2</a:t>
            </a:r>
            <a:endParaRPr lang="en-US" altLang="zh-CN" b="1" dirty="0"/>
          </a:p>
          <a:p>
            <a:pPr eaLnBrk="1" hangingPunct="1"/>
            <a:endParaRPr lang="en-US" altLang="zh-CN" sz="2000" b="1" dirty="0"/>
          </a:p>
        </p:txBody>
      </p:sp>
      <p:sp>
        <p:nvSpPr>
          <p:cNvPr id="41988" name="Text Box 7"/>
          <p:cNvSpPr txBox="1">
            <a:spLocks noChangeArrowheads="1"/>
          </p:cNvSpPr>
          <p:nvPr/>
        </p:nvSpPr>
        <p:spPr bwMode="auto">
          <a:xfrm>
            <a:off x="4942488" y="55177"/>
            <a:ext cx="21914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/>
              <a:t>Conclusions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920577" y="6198254"/>
            <a:ext cx="446405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</a:rPr>
              <a:t>Thank you for your attention!</a:t>
            </a:r>
          </a:p>
        </p:txBody>
      </p:sp>
      <p:sp>
        <p:nvSpPr>
          <p:cNvPr id="7" name="左大括号 6"/>
          <p:cNvSpPr/>
          <p:nvPr/>
        </p:nvSpPr>
        <p:spPr>
          <a:xfrm>
            <a:off x="1231116" y="4825545"/>
            <a:ext cx="250212" cy="1345277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940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4" name="Text Box 4"/>
          <p:cNvSpPr txBox="1">
            <a:spLocks noChangeArrowheads="1"/>
          </p:cNvSpPr>
          <p:nvPr/>
        </p:nvSpPr>
        <p:spPr bwMode="auto">
          <a:xfrm>
            <a:off x="4554665" y="769783"/>
            <a:ext cx="14922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/>
              <a:t>Outline</a:t>
            </a:r>
          </a:p>
        </p:txBody>
      </p:sp>
      <p:sp>
        <p:nvSpPr>
          <p:cNvPr id="6" name="矩形 5"/>
          <p:cNvSpPr/>
          <p:nvPr/>
        </p:nvSpPr>
        <p:spPr>
          <a:xfrm>
            <a:off x="1695006" y="1413957"/>
            <a:ext cx="7650480" cy="3268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Introduction of some newly fabricated DMSs </a:t>
            </a:r>
          </a:p>
          <a:p>
            <a:pPr lvl="0">
              <a:lnSpc>
                <a:spcPct val="150000"/>
              </a:lnSpc>
            </a:pPr>
            <a:r>
              <a:rPr lang="en-US" altLang="zh-CN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“111”, 122”,”1111”, “42622”,”32522”</a:t>
            </a:r>
          </a:p>
          <a:p>
            <a:pPr lvl="0">
              <a:lnSpc>
                <a:spcPct val="150000"/>
              </a:lnSpc>
            </a:pPr>
            <a:r>
              <a:rPr lang="en-US" altLang="zh-CN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----- </a:t>
            </a:r>
            <a:r>
              <a:rPr lang="en-US" altLang="zh-CN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altLang="zh-CN" sz="2000" b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1+y</a:t>
            </a:r>
            <a:r>
              <a:rPr lang="en-US" altLang="zh-CN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(Zn</a:t>
            </a:r>
            <a:r>
              <a:rPr lang="en-US" altLang="zh-CN" sz="2000" b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altLang="zh-CN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altLang="zh-CN" sz="2000" b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)P</a:t>
            </a:r>
            <a:endParaRPr lang="en-US" altLang="zh-CN" sz="2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----- n-type </a:t>
            </a:r>
            <a:r>
              <a:rPr lang="en-US" altLang="zh-CN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Ba(Zn</a:t>
            </a:r>
            <a:r>
              <a:rPr lang="en-US" altLang="zh-CN" sz="2000" b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1-2x</a:t>
            </a:r>
            <a:r>
              <a:rPr lang="en-US" altLang="zh-CN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altLang="zh-CN" sz="2000" b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altLang="zh-CN" sz="2000" b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000" b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altLang="zh-CN" sz="2000" b="1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lvl="0">
              <a:lnSpc>
                <a:spcPct val="150000"/>
              </a:lnSpc>
            </a:pPr>
            <a:r>
              <a:rPr lang="en-US" altLang="zh-CN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b. Microscopic characterization</a:t>
            </a:r>
          </a:p>
          <a:p>
            <a:pPr lvl="0">
              <a:lnSpc>
                <a:spcPct val="150000"/>
              </a:lnSpc>
            </a:pPr>
            <a:r>
              <a:rPr lang="en-US" altLang="zh-CN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----- </a:t>
            </a:r>
            <a:r>
              <a:rPr lang="el-GR" altLang="zh-CN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 on Li</a:t>
            </a:r>
            <a:r>
              <a:rPr lang="en-US" altLang="zh-CN" sz="2000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1.15</a:t>
            </a:r>
            <a:r>
              <a:rPr lang="en-US" altLang="zh-CN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(Zn</a:t>
            </a:r>
            <a:r>
              <a:rPr lang="en-US" altLang="zh-CN" sz="2000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altLang="zh-CN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altLang="zh-CN" sz="2000" baseline="-25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)P</a:t>
            </a:r>
          </a:p>
          <a:p>
            <a:pPr lvl="0">
              <a:lnSpc>
                <a:spcPct val="150000"/>
              </a:lnSpc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-----NMR results on Li</a:t>
            </a:r>
            <a:r>
              <a:rPr lang="en-US" altLang="zh-CN" sz="20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(Cd</a:t>
            </a:r>
            <a:r>
              <a:rPr lang="en-US" altLang="zh-CN" sz="20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altLang="zh-CN" sz="20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)P  and Li</a:t>
            </a:r>
            <a:r>
              <a:rPr lang="en-US" altLang="zh-CN" sz="20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1.15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(Zn</a:t>
            </a:r>
            <a:r>
              <a:rPr lang="en-US" altLang="zh-CN" sz="20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1-x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altLang="zh-CN" sz="2000" b="1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)P</a:t>
            </a:r>
          </a:p>
        </p:txBody>
      </p:sp>
    </p:spTree>
    <p:extLst>
      <p:ext uri="{BB962C8B-B14F-4D97-AF65-F5344CB8AC3E}">
        <p14:creationId xmlns:p14="http://schemas.microsoft.com/office/powerpoint/2010/main" val="355375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DB8FFC42-221C-4C45-AAAC-406BCB9FEEF2}" type="slidenum">
              <a:rPr lang="en-US" altLang="zh-CN">
                <a:latin typeface="Arial" panose="020B0604020202020204" pitchFamily="34" charset="0"/>
              </a:rPr>
              <a:pPr/>
              <a:t>58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5843" name="Text Box 2"/>
          <p:cNvSpPr txBox="1">
            <a:spLocks noChangeArrowheads="1"/>
          </p:cNvSpPr>
          <p:nvPr/>
        </p:nvSpPr>
        <p:spPr bwMode="auto">
          <a:xfrm>
            <a:off x="2927351" y="330201"/>
            <a:ext cx="6727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/>
              <a:t>“III-V”    versus   “I-II-V” semiconductors</a:t>
            </a:r>
            <a:r>
              <a:rPr lang="en-US" altLang="zh-CN" sz="24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6" y="981076"/>
            <a:ext cx="24352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9" y="981075"/>
            <a:ext cx="2663825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6743701" y="3284539"/>
            <a:ext cx="187166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LiZnAs (1.6ev)</a:t>
            </a:r>
          </a:p>
          <a:p>
            <a:pPr eaLnBrk="1" hangingPunct="1"/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</a:rPr>
              <a:t>LiZnP (2.04ev)</a:t>
            </a:r>
          </a:p>
          <a:p>
            <a:pPr eaLnBrk="1" hangingPunct="1"/>
            <a:r>
              <a:rPr lang="en-US" altLang="zh-CN" b="1">
                <a:latin typeface="Arial" panose="020B0604020202020204" pitchFamily="34" charset="0"/>
              </a:rPr>
              <a:t>LiCdP (1.30ev)</a:t>
            </a:r>
          </a:p>
        </p:txBody>
      </p:sp>
      <p:sp>
        <p:nvSpPr>
          <p:cNvPr id="35847" name="Text Box 6"/>
          <p:cNvSpPr txBox="1">
            <a:spLocks noChangeArrowheads="1"/>
          </p:cNvSpPr>
          <p:nvPr/>
        </p:nvSpPr>
        <p:spPr bwMode="auto">
          <a:xfrm>
            <a:off x="3536950" y="3357563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CC6600"/>
                </a:solidFill>
                <a:latin typeface="Arial" panose="020B0604020202020204" pitchFamily="34" charset="0"/>
              </a:rPr>
              <a:t>GaAs (1.42ev)</a:t>
            </a:r>
          </a:p>
        </p:txBody>
      </p:sp>
      <p:sp>
        <p:nvSpPr>
          <p:cNvPr id="35848" name="Text Box 7"/>
          <p:cNvSpPr txBox="1">
            <a:spLocks noChangeArrowheads="1"/>
          </p:cNvSpPr>
          <p:nvPr/>
        </p:nvSpPr>
        <p:spPr bwMode="auto">
          <a:xfrm>
            <a:off x="3071813" y="4365625"/>
            <a:ext cx="67691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Li</a:t>
            </a:r>
            <a:r>
              <a:rPr lang="en-US" altLang="zh-CN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1.1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(Cd</a:t>
            </a:r>
            <a:r>
              <a:rPr lang="en-US" altLang="zh-CN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+2</a:t>
            </a:r>
            <a:r>
              <a:rPr lang="en-US" altLang="zh-CN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0.9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Mn</a:t>
            </a:r>
            <a:r>
              <a:rPr lang="en-US" altLang="zh-CN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+2</a:t>
            </a:r>
            <a:r>
              <a:rPr lang="en-US" altLang="zh-CN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0.1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)P</a:t>
            </a:r>
            <a:r>
              <a:rPr lang="en-US" altLang="zh-CN" b="1" dirty="0">
                <a:latin typeface="Arial" panose="020B0604020202020204" pitchFamily="34" charset="0"/>
              </a:rPr>
              <a:t> and 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Li</a:t>
            </a:r>
            <a:r>
              <a:rPr lang="en-US" altLang="zh-CN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1.15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(Zn</a:t>
            </a:r>
            <a:r>
              <a:rPr lang="en-US" altLang="zh-CN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+2</a:t>
            </a:r>
            <a:r>
              <a:rPr lang="en-US" altLang="zh-CN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0.9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Mn</a:t>
            </a:r>
            <a:r>
              <a:rPr lang="en-US" altLang="zh-CN" b="1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+2</a:t>
            </a:r>
            <a:r>
              <a:rPr lang="en-US" altLang="zh-CN" b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0.1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</a:rPr>
              <a:t>)P</a:t>
            </a:r>
          </a:p>
          <a:p>
            <a:pPr eaLnBrk="1" hangingPunct="1"/>
            <a:endParaRPr lang="en-US" altLang="zh-CN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  decouple spins and carriers</a:t>
            </a:r>
          </a:p>
          <a:p>
            <a:pPr eaLnBrk="1" hangingPunct="1">
              <a:buFontTx/>
              <a:buChar char="•"/>
            </a:pPr>
            <a:r>
              <a:rPr lang="en-US" altLang="zh-CN" dirty="0">
                <a:latin typeface="Arial" panose="020B0604020202020204" pitchFamily="34" charset="0"/>
              </a:rPr>
              <a:t> </a:t>
            </a:r>
            <a:r>
              <a:rPr lang="en-US" altLang="zh-CN" dirty="0" err="1">
                <a:latin typeface="Arial" panose="020B0604020202020204" pitchFamily="34" charset="0"/>
              </a:rPr>
              <a:t>Mn</a:t>
            </a:r>
            <a:r>
              <a:rPr lang="en-US" altLang="zh-CN" dirty="0">
                <a:latin typeface="Arial" panose="020B0604020202020204" pitchFamily="34" charset="0"/>
              </a:rPr>
              <a:t> doping induces local moments</a:t>
            </a:r>
          </a:p>
          <a:p>
            <a:pPr eaLnBrk="1" hangingPunct="1">
              <a:buFontTx/>
              <a:buChar char="•"/>
            </a:pPr>
            <a:r>
              <a:rPr lang="en-US" altLang="zh-CN" dirty="0">
                <a:latin typeface="Arial" panose="020B0604020202020204" pitchFamily="34" charset="0"/>
              </a:rPr>
              <a:t> Li extra or deficiencies create itinerant or localized carriers</a:t>
            </a: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----- use Li to control the type of carriers</a:t>
            </a:r>
          </a:p>
        </p:txBody>
      </p:sp>
    </p:spTree>
    <p:extLst>
      <p:ext uri="{BB962C8B-B14F-4D97-AF65-F5344CB8AC3E}">
        <p14:creationId xmlns:p14="http://schemas.microsoft.com/office/powerpoint/2010/main" val="9991169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B53F8CE9-36FC-4BB6-A775-C1141822CA0D}" type="slidenum">
              <a:rPr lang="en-US" altLang="zh-CN">
                <a:latin typeface="Arial" panose="020B0604020202020204" pitchFamily="34" charset="0"/>
              </a:rPr>
              <a:pPr/>
              <a:t>59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3792539" y="423863"/>
            <a:ext cx="4656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baseline="30000">
                <a:latin typeface="Arial" panose="020B0604020202020204" pitchFamily="34" charset="0"/>
              </a:rPr>
              <a:t>7</a:t>
            </a:r>
            <a:r>
              <a:rPr lang="en-US" altLang="zh-CN" sz="2400" b="1">
                <a:latin typeface="Arial" panose="020B0604020202020204" pitchFamily="34" charset="0"/>
              </a:rPr>
              <a:t>Li NMR line shape ---- Li</a:t>
            </a:r>
            <a:r>
              <a:rPr lang="en-US" altLang="zh-CN" sz="2400" b="1" baseline="-25000">
                <a:latin typeface="Arial" panose="020B0604020202020204" pitchFamily="34" charset="0"/>
              </a:rPr>
              <a:t>1.1</a:t>
            </a:r>
            <a:r>
              <a:rPr lang="en-US" altLang="zh-CN" sz="2400" b="1">
                <a:latin typeface="Arial" panose="020B0604020202020204" pitchFamily="34" charset="0"/>
              </a:rPr>
              <a:t>CdP</a:t>
            </a:r>
          </a:p>
        </p:txBody>
      </p:sp>
      <p:grpSp>
        <p:nvGrpSpPr>
          <p:cNvPr id="4101" name="Group 9"/>
          <p:cNvGrpSpPr>
            <a:grpSpLocks/>
          </p:cNvGrpSpPr>
          <p:nvPr/>
        </p:nvGrpSpPr>
        <p:grpSpPr bwMode="auto">
          <a:xfrm>
            <a:off x="3458098" y="3900298"/>
            <a:ext cx="2587625" cy="2527300"/>
            <a:chOff x="748" y="1038"/>
            <a:chExt cx="1630" cy="1592"/>
          </a:xfrm>
        </p:grpSpPr>
        <p:pic>
          <p:nvPicPr>
            <p:cNvPr id="4104" name="Picture 5" descr="Li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1162"/>
              <a:ext cx="1630" cy="1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5" name="Text Box 7"/>
            <p:cNvSpPr txBox="1">
              <a:spLocks noChangeArrowheads="1"/>
            </p:cNvSpPr>
            <p:nvPr/>
          </p:nvSpPr>
          <p:spPr bwMode="auto">
            <a:xfrm>
              <a:off x="1280" y="1537"/>
              <a:ext cx="24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00CC00"/>
                  </a:solidFill>
                  <a:latin typeface="Arial" panose="020B0604020202020204" pitchFamily="34" charset="0"/>
                </a:rPr>
                <a:t>Li</a:t>
              </a:r>
            </a:p>
          </p:txBody>
        </p:sp>
        <p:sp>
          <p:nvSpPr>
            <p:cNvPr id="4106" name="Text Box 8"/>
            <p:cNvSpPr txBox="1">
              <a:spLocks noChangeArrowheads="1"/>
            </p:cNvSpPr>
            <p:nvPr/>
          </p:nvSpPr>
          <p:spPr bwMode="auto">
            <a:xfrm>
              <a:off x="1393" y="1038"/>
              <a:ext cx="3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CC0066"/>
                  </a:solidFill>
                  <a:latin typeface="Arial" panose="020B0604020202020204" pitchFamily="34" charset="0"/>
                </a:rPr>
                <a:t>Cd</a:t>
              </a:r>
            </a:p>
          </p:txBody>
        </p:sp>
      </p:grpSp>
      <p:graphicFrame>
        <p:nvGraphicFramePr>
          <p:cNvPr id="4098" name="Object 15"/>
          <p:cNvGraphicFramePr>
            <a:graphicFrameLocks noChangeAspect="1"/>
          </p:cNvGraphicFramePr>
          <p:nvPr/>
        </p:nvGraphicFramePr>
        <p:xfrm>
          <a:off x="5448301" y="1"/>
          <a:ext cx="5400675" cy="540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07" name="KGPlot" r:id="rId4" imgW="6852657" imgH="6866396" progId="KGraph_Plot">
                  <p:embed/>
                </p:oleObj>
              </mc:Choice>
              <mc:Fallback>
                <p:oleObj name="KGPlot" r:id="rId4" imgW="6852657" imgH="6866396" progId="KGraph_Plot">
                  <p:embed/>
                  <p:pic>
                    <p:nvPicPr>
                      <p:cNvPr id="0" name="Picture 3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1" y="1"/>
                        <a:ext cx="5400675" cy="540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 Box 16"/>
          <p:cNvSpPr txBox="1">
            <a:spLocks noChangeArrowheads="1"/>
          </p:cNvSpPr>
          <p:nvPr/>
        </p:nvSpPr>
        <p:spPr bwMode="auto">
          <a:xfrm>
            <a:off x="2197101" y="1268413"/>
            <a:ext cx="4911725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For </a:t>
            </a:r>
            <a:r>
              <a:rPr lang="en-US" altLang="zh-CN" baseline="30000">
                <a:latin typeface="Arial" panose="020B0604020202020204" pitchFamily="34" charset="0"/>
              </a:rPr>
              <a:t>7</a:t>
            </a:r>
            <a:r>
              <a:rPr lang="en-US" altLang="zh-CN">
                <a:latin typeface="Arial" panose="020B0604020202020204" pitchFamily="34" charset="0"/>
              </a:rPr>
              <a:t>Li:</a:t>
            </a:r>
          </a:p>
          <a:p>
            <a:pPr eaLnBrk="1" hangingPunct="1">
              <a:buFontTx/>
              <a:buChar char="•"/>
            </a:pPr>
            <a:r>
              <a:rPr lang="en-US" altLang="zh-CN">
                <a:latin typeface="Arial" panose="020B0604020202020204" pitchFamily="34" charset="0"/>
              </a:rPr>
              <a:t> Nuclear spin = 3/2</a:t>
            </a:r>
          </a:p>
          <a:p>
            <a:pPr eaLnBrk="1" hangingPunct="1">
              <a:buFontTx/>
              <a:buChar char="•"/>
            </a:pPr>
            <a:r>
              <a:rPr lang="en-US" altLang="zh-CN">
                <a:latin typeface="Arial" panose="020B0604020202020204" pitchFamily="34" charset="0"/>
              </a:rPr>
              <a:t> Gyromagnetic ratio = 16.546MHz/Tesla</a:t>
            </a:r>
          </a:p>
          <a:p>
            <a:pPr eaLnBrk="1" hangingPunct="1">
              <a:buFontTx/>
              <a:buChar char="•"/>
            </a:pPr>
            <a:r>
              <a:rPr lang="en-US" altLang="zh-CN">
                <a:latin typeface="Arial" panose="020B0604020202020204" pitchFamily="34" charset="0"/>
              </a:rPr>
              <a:t> B</a:t>
            </a:r>
            <a:r>
              <a:rPr lang="en-US" altLang="zh-CN" baseline="-25000">
                <a:latin typeface="Arial" panose="020B0604020202020204" pitchFamily="34" charset="0"/>
              </a:rPr>
              <a:t>ext</a:t>
            </a:r>
            <a:r>
              <a:rPr lang="en-US" altLang="zh-CN">
                <a:latin typeface="Arial" panose="020B0604020202020204" pitchFamily="34" charset="0"/>
              </a:rPr>
              <a:t> = 4.5 Tesla </a:t>
            </a:r>
            <a:r>
              <a:rPr lang="en-US" altLang="zh-CN">
                <a:latin typeface="Arial" panose="020B0604020202020204" pitchFamily="34" charset="0"/>
                <a:sym typeface="Wingdings" panose="05000000000000000000" pitchFamily="2" charset="2"/>
              </a:rPr>
              <a:t> f</a:t>
            </a:r>
            <a:r>
              <a:rPr lang="en-US" altLang="zh-CN" baseline="-25000">
                <a:latin typeface="Arial" panose="020B0604020202020204" pitchFamily="34" charset="0"/>
                <a:sym typeface="Wingdings" panose="05000000000000000000" pitchFamily="2" charset="2"/>
              </a:rPr>
              <a:t>resonance</a:t>
            </a:r>
            <a:r>
              <a:rPr lang="en-US" altLang="zh-CN">
                <a:latin typeface="Arial" panose="020B0604020202020204" pitchFamily="34" charset="0"/>
                <a:sym typeface="Wingdings" panose="05000000000000000000" pitchFamily="2" charset="2"/>
              </a:rPr>
              <a:t> = 74.457MHz</a:t>
            </a:r>
          </a:p>
          <a:p>
            <a:pPr eaLnBrk="1" hangingPunct="1"/>
            <a:endParaRPr lang="en-US" altLang="zh-CN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buFontTx/>
              <a:buChar char="•"/>
            </a:pPr>
            <a:r>
              <a:rPr lang="en-US" altLang="zh-CN">
                <a:latin typeface="Arial" panose="020B0604020202020204" pitchFamily="34" charset="0"/>
                <a:sym typeface="Wingdings" panose="05000000000000000000" pitchFamily="2" charset="2"/>
              </a:rPr>
              <a:t> Single line with line width = 4KHz</a:t>
            </a:r>
          </a:p>
          <a:p>
            <a:pPr eaLnBrk="1" hangingPunct="1">
              <a:buFontTx/>
              <a:buChar char="•"/>
            </a:pPr>
            <a:r>
              <a:rPr lang="en-US" altLang="zh-CN">
                <a:latin typeface="Arial" panose="020B0604020202020204" pitchFamily="34" charset="0"/>
                <a:sym typeface="Wingdings" panose="05000000000000000000" pitchFamily="2" charset="2"/>
              </a:rPr>
              <a:t> No additional Li line found for extra 10% Li</a:t>
            </a:r>
          </a:p>
          <a:p>
            <a:pPr eaLnBrk="1" hangingPunct="1">
              <a:buFontTx/>
              <a:buChar char="•"/>
            </a:pPr>
            <a:r>
              <a:rPr lang="en-US" altLang="zh-CN"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zh-CN">
                <a:latin typeface="Arial" panose="020B0604020202020204" pitchFamily="34" charset="0"/>
              </a:rPr>
              <a:t>6 Cd atoms at N.N. site, all Li have the same 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    environment -----define it as Li(0) site</a:t>
            </a:r>
          </a:p>
        </p:txBody>
      </p:sp>
      <p:sp>
        <p:nvSpPr>
          <p:cNvPr id="4103" name="Text Box 18"/>
          <p:cNvSpPr txBox="1">
            <a:spLocks noChangeArrowheads="1"/>
          </p:cNvSpPr>
          <p:nvPr/>
        </p:nvSpPr>
        <p:spPr bwMode="auto">
          <a:xfrm>
            <a:off x="7391400" y="1052513"/>
            <a:ext cx="2305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Spin echo inten(arb.)</a:t>
            </a:r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962723" y="4219575"/>
            <a:ext cx="2581621" cy="1970913"/>
            <a:chOff x="0" y="799"/>
            <a:chExt cx="1970" cy="1561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799"/>
              <a:ext cx="1571" cy="1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884" y="1464"/>
              <a:ext cx="2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0000FF"/>
                  </a:solidFill>
                </a:rPr>
                <a:t>P</a:t>
              </a:r>
            </a:p>
          </p:txBody>
        </p:sp>
        <p:sp>
          <p:nvSpPr>
            <p:cNvPr id="14" name="Text Box 6"/>
            <p:cNvSpPr txBox="1">
              <a:spLocks noChangeArrowheads="1"/>
            </p:cNvSpPr>
            <p:nvPr/>
          </p:nvSpPr>
          <p:spPr bwMode="auto">
            <a:xfrm>
              <a:off x="1306" y="2069"/>
              <a:ext cx="664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 dirty="0">
                  <a:solidFill>
                    <a:srgbClr val="FF3399"/>
                  </a:solidFill>
                </a:rPr>
                <a:t>Cd/</a:t>
              </a:r>
              <a:r>
                <a:rPr lang="en-US" altLang="zh-CN" sz="2400" dirty="0" err="1">
                  <a:solidFill>
                    <a:srgbClr val="FF3399"/>
                  </a:solidFill>
                </a:rPr>
                <a:t>Mn</a:t>
              </a:r>
              <a:endParaRPr lang="en-US" altLang="zh-CN" sz="2400" dirty="0">
                <a:solidFill>
                  <a:srgbClr val="FF3399"/>
                </a:solidFill>
              </a:endParaRP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0" y="1297"/>
              <a:ext cx="243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400">
                  <a:solidFill>
                    <a:srgbClr val="00CC00"/>
                  </a:solidFill>
                </a:rPr>
                <a:t>Li</a:t>
              </a: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703" y="1298"/>
              <a:ext cx="181" cy="1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99299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D6E9A7C7-9378-4CD3-92A6-6E91BB5BECDE}"/>
              </a:ext>
            </a:extLst>
          </p:cNvPr>
          <p:cNvGrpSpPr/>
          <p:nvPr/>
        </p:nvGrpSpPr>
        <p:grpSpPr>
          <a:xfrm>
            <a:off x="82212" y="1365584"/>
            <a:ext cx="12783617" cy="5330491"/>
            <a:chOff x="186987" y="1394159"/>
            <a:chExt cx="12783617" cy="5330491"/>
          </a:xfrm>
        </p:grpSpPr>
        <p:pic>
          <p:nvPicPr>
            <p:cNvPr id="17" name="图片 16">
              <a:extLst>
                <a:ext uri="{FF2B5EF4-FFF2-40B4-BE49-F238E27FC236}">
                  <a16:creationId xmlns="" xmlns:a16="http://schemas.microsoft.com/office/drawing/2014/main" id="{2B28115C-90D5-4380-9EC2-779FB6CB1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65004" flipV="1">
              <a:off x="186987" y="3475858"/>
              <a:ext cx="12783617" cy="2129751"/>
            </a:xfrm>
            <a:prstGeom prst="rect">
              <a:avLst/>
            </a:prstGeom>
            <a:effectLst>
              <a:outerShdw blurRad="50800" dist="38100" dir="2700000" sx="101000" sy="101000" algn="tl" rotWithShape="0">
                <a:schemeClr val="accent1">
                  <a:lumMod val="75000"/>
                  <a:alpha val="40000"/>
                </a:schemeClr>
              </a:outerShdw>
            </a:effectLst>
          </p:spPr>
        </p:pic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42C4CD8C-76E9-4A6C-B27D-93936D816819}"/>
                </a:ext>
              </a:extLst>
            </p:cNvPr>
            <p:cNvSpPr txBox="1"/>
            <p:nvPr/>
          </p:nvSpPr>
          <p:spPr>
            <a:xfrm>
              <a:off x="1267881" y="4693062"/>
              <a:ext cx="1646605" cy="646331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Concentrated</a:t>
              </a:r>
              <a:r>
                <a:rPr lang="zh-CN" altLang="en-US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：</a:t>
              </a:r>
              <a:endParaRPr lang="en-US" altLang="zh-CN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endParaRPr>
            </a:p>
            <a:p>
              <a:pPr algn="ctr"/>
              <a:r>
                <a:rPr lang="en-US" altLang="zh-CN" dirty="0" err="1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EuO</a:t>
              </a:r>
              <a:r>
                <a:rPr lang="zh-CN" altLang="en-US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、</a:t>
              </a:r>
              <a:r>
                <a:rPr lang="en-US" altLang="zh-CN" dirty="0" err="1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EuS</a:t>
              </a:r>
              <a:r>
                <a:rPr lang="en-US" altLang="zh-CN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…</a:t>
              </a:r>
              <a:endParaRPr lang="zh-CN" altLang="en-US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6="http://schemas.microsoft.com/office/drawing/2014/main" id="{2B690BC1-DF0C-4B30-8A52-9362BA7DB6BD}"/>
                </a:ext>
              </a:extLst>
            </p:cNvPr>
            <p:cNvSpPr txBox="1"/>
            <p:nvPr/>
          </p:nvSpPr>
          <p:spPr>
            <a:xfrm>
              <a:off x="2643268" y="3855491"/>
              <a:ext cx="2608406" cy="646331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Ⅱ-Ⅵ</a:t>
              </a:r>
              <a:r>
                <a:rPr lang="zh-CN" altLang="en-US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：</a:t>
              </a:r>
              <a:endParaRPr lang="en-US" altLang="zh-CN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endParaRPr>
            </a:p>
            <a:p>
              <a:pPr algn="ctr"/>
              <a:r>
                <a:rPr lang="en-US" altLang="zh-CN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(</a:t>
              </a:r>
              <a:r>
                <a:rPr lang="en-US" altLang="zh-CN" dirty="0" err="1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Cd,Mn</a:t>
              </a:r>
              <a:r>
                <a:rPr lang="en-US" altLang="zh-CN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)</a:t>
              </a:r>
              <a:r>
                <a:rPr lang="en-US" altLang="zh-CN" dirty="0" err="1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Te</a:t>
              </a:r>
              <a:r>
                <a:rPr lang="zh-CN" altLang="en-US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、</a:t>
              </a:r>
              <a:r>
                <a:rPr lang="en-US" altLang="zh-CN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(</a:t>
              </a:r>
              <a:r>
                <a:rPr lang="en-US" altLang="zh-CN" dirty="0" err="1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Zn,Co</a:t>
              </a:r>
              <a:r>
                <a:rPr lang="en-US" altLang="zh-CN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)S…</a:t>
              </a:r>
              <a:endParaRPr lang="zh-CN" altLang="en-US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="" xmlns:a16="http://schemas.microsoft.com/office/drawing/2014/main" id="{D9EBAD7A-71B9-4515-8DA6-24D86D34EC85}"/>
                </a:ext>
              </a:extLst>
            </p:cNvPr>
            <p:cNvSpPr txBox="1"/>
            <p:nvPr/>
          </p:nvSpPr>
          <p:spPr>
            <a:xfrm>
              <a:off x="4735409" y="2711737"/>
              <a:ext cx="2685351" cy="92333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Ⅲ-Ⅴ</a:t>
              </a:r>
              <a:r>
                <a:rPr lang="zh-CN" altLang="en-US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：</a:t>
              </a:r>
              <a:endParaRPr lang="en-US" altLang="zh-CN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endParaRPr>
            </a:p>
            <a:p>
              <a:pPr algn="ctr"/>
              <a:r>
                <a:rPr lang="en-US" altLang="zh-CN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(</a:t>
              </a:r>
              <a:r>
                <a:rPr lang="en-US" altLang="zh-CN" dirty="0" err="1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Ga,Mn</a:t>
              </a:r>
              <a:r>
                <a:rPr lang="en-US" altLang="zh-CN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)As</a:t>
              </a:r>
              <a:r>
                <a:rPr lang="zh-CN" altLang="en-US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、</a:t>
              </a:r>
              <a:r>
                <a:rPr lang="en-US" altLang="zh-CN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(</a:t>
              </a:r>
              <a:r>
                <a:rPr lang="en-US" altLang="zh-CN" dirty="0" err="1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In,Mn</a:t>
              </a:r>
              <a:r>
                <a:rPr lang="en-US" altLang="zh-CN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)As</a:t>
              </a:r>
              <a:r>
                <a:rPr lang="zh-CN" altLang="en-US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、</a:t>
              </a:r>
              <a:endParaRPr lang="en-US" altLang="zh-CN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endParaRPr>
            </a:p>
            <a:p>
              <a:pPr algn="ctr"/>
              <a:r>
                <a:rPr lang="en-US" altLang="zh-CN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 (</a:t>
              </a:r>
              <a:r>
                <a:rPr lang="en-US" altLang="zh-CN" dirty="0" err="1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Ga,Mn</a:t>
              </a:r>
              <a:r>
                <a:rPr lang="en-US" altLang="zh-CN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)N …</a:t>
              </a:r>
              <a:endParaRPr lang="zh-CN" altLang="en-US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="" xmlns:a16="http://schemas.microsoft.com/office/drawing/2014/main" id="{DF9F1E19-EC6F-4DFD-BF01-C29815735918}"/>
                </a:ext>
              </a:extLst>
            </p:cNvPr>
            <p:cNvSpPr txBox="1"/>
            <p:nvPr/>
          </p:nvSpPr>
          <p:spPr>
            <a:xfrm>
              <a:off x="6107874" y="1394159"/>
              <a:ext cx="3601307" cy="646331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2D, </a:t>
              </a:r>
              <a:r>
                <a:rPr lang="en-US" altLang="zh-CN" dirty="0" err="1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Topoligcal</a:t>
              </a:r>
              <a:r>
                <a:rPr lang="en-US" altLang="zh-CN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, </a:t>
              </a:r>
              <a:r>
                <a:rPr lang="en-US" altLang="zh-CN" dirty="0" err="1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Antiferromagnetic</a:t>
              </a:r>
              <a:r>
                <a:rPr lang="zh-CN" altLang="en-US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：</a:t>
              </a:r>
              <a:endParaRPr lang="en-US" altLang="zh-CN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endParaRPr>
            </a:p>
            <a:p>
              <a:pPr algn="ctr"/>
              <a:r>
                <a:rPr lang="en-US" altLang="zh-CN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CrI</a:t>
              </a:r>
              <a:r>
                <a:rPr lang="en-US" altLang="zh-CN" baseline="-25000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3</a:t>
              </a:r>
              <a:r>
                <a:rPr lang="zh-CN" altLang="en-US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、</a:t>
              </a:r>
              <a:r>
                <a:rPr lang="en-US" altLang="zh-CN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Bi</a:t>
              </a:r>
              <a:r>
                <a:rPr lang="en-US" altLang="zh-CN" baseline="-25000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2</a:t>
              </a:r>
              <a:r>
                <a:rPr lang="en-US" altLang="zh-CN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Se</a:t>
              </a:r>
              <a:r>
                <a:rPr lang="en-US" altLang="zh-CN" baseline="-25000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3</a:t>
              </a:r>
              <a:r>
                <a:rPr lang="en-US" altLang="zh-CN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:Mn</a:t>
              </a:r>
              <a:r>
                <a:rPr lang="zh-CN" altLang="en-US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、</a:t>
              </a:r>
              <a:r>
                <a:rPr lang="en-US" altLang="zh-CN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MnPS</a:t>
              </a:r>
              <a:r>
                <a:rPr lang="en-US" altLang="zh-CN" baseline="-25000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3</a:t>
              </a:r>
              <a:r>
                <a:rPr lang="en-US" altLang="zh-CN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…</a:t>
              </a:r>
              <a:endParaRPr lang="zh-CN" altLang="en-US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="" xmlns:a16="http://schemas.microsoft.com/office/drawing/2014/main" id="{0389BCA5-E84E-47D5-A4DD-44E55F44A69A}"/>
                </a:ext>
              </a:extLst>
            </p:cNvPr>
            <p:cNvSpPr txBox="1"/>
            <p:nvPr/>
          </p:nvSpPr>
          <p:spPr>
            <a:xfrm>
              <a:off x="5854054" y="5801320"/>
              <a:ext cx="5513048" cy="923330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Bulk form, Decoupled Charge and Spin Doping</a:t>
              </a:r>
              <a:r>
                <a:rPr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：</a:t>
              </a:r>
              <a:endPara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en-US" altLang="zh-CN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Na,Ca</a:t>
              </a:r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)(</a:t>
              </a:r>
              <a:r>
                <a:rPr lang="en-US" altLang="zh-CN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Zn,Mn</a:t>
              </a:r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r>
                <a:rPr lang="en-US" altLang="zh-CN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As</a:t>
              </a:r>
              <a:r>
                <a:rPr lang="en-US" altLang="zh-CN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, Li(</a:t>
              </a:r>
              <a:r>
                <a:rPr lang="en-US" altLang="zh-CN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Zn,Mn</a:t>
              </a:r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)As, (</a:t>
              </a:r>
              <a:r>
                <a:rPr lang="en-US" altLang="zh-CN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Ba,K</a:t>
              </a:r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)(</a:t>
              </a:r>
              <a:r>
                <a:rPr lang="en-US" altLang="zh-CN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Zn,Mn</a:t>
              </a:r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r>
                <a:rPr lang="en-US" altLang="zh-CN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As</a:t>
              </a:r>
              <a:r>
                <a:rPr lang="en-US" altLang="zh-CN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</a:p>
            <a:p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(Ba</a:t>
              </a:r>
              <a:r>
                <a:rPr lang="en-US" altLang="zh-CN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1-x</a:t>
              </a:r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K</a:t>
              </a:r>
              <a:r>
                <a:rPr lang="en-US" altLang="zh-CN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)(Cu</a:t>
              </a:r>
              <a:r>
                <a:rPr lang="en-US" altLang="zh-CN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2-x</a:t>
              </a:r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Mn</a:t>
              </a:r>
              <a:r>
                <a:rPr lang="en-US" altLang="zh-CN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x</a:t>
              </a:r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)Se</a:t>
              </a:r>
              <a:r>
                <a:rPr lang="en-US" altLang="zh-CN" baseline="-250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,(</a:t>
              </a:r>
              <a:r>
                <a:rPr lang="en-US" altLang="zh-CN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La,Ba</a:t>
              </a:r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)(</a:t>
              </a:r>
              <a:r>
                <a:rPr lang="en-US" altLang="zh-CN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Zn,Mn</a:t>
              </a:r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r>
                <a:rPr lang="en-US" altLang="zh-CN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AsO</a:t>
              </a:r>
              <a:r>
                <a:rPr lang="en-US" altLang="zh-CN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…</a:t>
              </a:r>
              <a:endPara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="" xmlns:a16="http://schemas.microsoft.com/office/drawing/2014/main" id="{2AE047DE-0375-41C5-9D95-37F974897EA1}"/>
                </a:ext>
              </a:extLst>
            </p:cNvPr>
            <p:cNvSpPr txBox="1"/>
            <p:nvPr/>
          </p:nvSpPr>
          <p:spPr>
            <a:xfrm>
              <a:off x="8450174" y="4702790"/>
              <a:ext cx="1672253" cy="369332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Times New Roman" pitchFamily="18" charset="0"/>
                  <a:ea typeface="宋体" panose="02010600030101010101" pitchFamily="2" charset="-122"/>
                  <a:cs typeface="Times New Roman" pitchFamily="18" charset="0"/>
                </a:rPr>
                <a:t>New, Novel…?</a:t>
              </a:r>
              <a:endParaRPr lang="zh-CN" altLang="en-US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endParaRPr>
            </a:p>
          </p:txBody>
        </p:sp>
        <p:cxnSp>
          <p:nvCxnSpPr>
            <p:cNvPr id="16" name="iS1ide-Straight Connector 27">
              <a:extLst>
                <a:ext uri="{FF2B5EF4-FFF2-40B4-BE49-F238E27FC236}">
                  <a16:creationId xmlns="" xmlns:a16="http://schemas.microsoft.com/office/drawing/2014/main" id="{4124DAC6-BD82-446E-9BAE-45573CCF96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83544" y="5379488"/>
              <a:ext cx="0" cy="647514"/>
            </a:xfrm>
            <a:prstGeom prst="line">
              <a:avLst/>
            </a:prstGeom>
            <a:ln w="31750">
              <a:solidFill>
                <a:srgbClr val="44526F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iS1ide-Straight Connector 27">
              <a:extLst>
                <a:ext uri="{FF2B5EF4-FFF2-40B4-BE49-F238E27FC236}">
                  <a16:creationId xmlns="" xmlns:a16="http://schemas.microsoft.com/office/drawing/2014/main" id="{C36FF2A5-F7E5-44C7-A6B2-3F8BB987E4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58934" y="4540734"/>
              <a:ext cx="0" cy="1321526"/>
            </a:xfrm>
            <a:prstGeom prst="line">
              <a:avLst/>
            </a:prstGeom>
            <a:ln w="31750">
              <a:solidFill>
                <a:srgbClr val="44526F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iS1ide-Straight Connector 27">
              <a:extLst>
                <a:ext uri="{FF2B5EF4-FFF2-40B4-BE49-F238E27FC236}">
                  <a16:creationId xmlns="" xmlns:a16="http://schemas.microsoft.com/office/drawing/2014/main" id="{493AFE7B-36AA-47B8-A19F-5549BEDA3A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44408" y="3683310"/>
              <a:ext cx="0" cy="1579739"/>
            </a:xfrm>
            <a:prstGeom prst="line">
              <a:avLst/>
            </a:prstGeom>
            <a:ln w="31750">
              <a:solidFill>
                <a:srgbClr val="44526F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iS1ide-Straight Connector 27">
              <a:extLst>
                <a:ext uri="{FF2B5EF4-FFF2-40B4-BE49-F238E27FC236}">
                  <a16:creationId xmlns="" xmlns:a16="http://schemas.microsoft.com/office/drawing/2014/main" id="{C7E9C511-EC2E-44EA-A21F-DE1D49633C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46866" y="2356401"/>
              <a:ext cx="0" cy="2044532"/>
            </a:xfrm>
            <a:prstGeom prst="line">
              <a:avLst/>
            </a:prstGeom>
            <a:ln w="31750">
              <a:solidFill>
                <a:srgbClr val="44526F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iS1ide-Straight Connector 27">
              <a:extLst>
                <a:ext uri="{FF2B5EF4-FFF2-40B4-BE49-F238E27FC236}">
                  <a16:creationId xmlns="" xmlns:a16="http://schemas.microsoft.com/office/drawing/2014/main" id="{48180582-B3F9-49EA-80BF-7EF56568696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46799" y="4908486"/>
              <a:ext cx="1" cy="844591"/>
            </a:xfrm>
            <a:prstGeom prst="line">
              <a:avLst/>
            </a:prstGeom>
            <a:ln w="31750">
              <a:solidFill>
                <a:srgbClr val="44526F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iS1ide-Straight Connector 27">
              <a:extLst>
                <a:ext uri="{FF2B5EF4-FFF2-40B4-BE49-F238E27FC236}">
                  <a16:creationId xmlns="" xmlns:a16="http://schemas.microsoft.com/office/drawing/2014/main" id="{EBE4A810-4206-499E-BD0B-5EAF3BF97C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465835" y="3758935"/>
              <a:ext cx="1" cy="895612"/>
            </a:xfrm>
            <a:prstGeom prst="line">
              <a:avLst/>
            </a:prstGeom>
            <a:ln w="31750">
              <a:solidFill>
                <a:srgbClr val="44526F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文本框 38">
            <a:extLst>
              <a:ext uri="{FF2B5EF4-FFF2-40B4-BE49-F238E27FC236}">
                <a16:creationId xmlns="" xmlns:a16="http://schemas.microsoft.com/office/drawing/2014/main" id="{BF75F56A-2C76-41C8-B237-368C5E336998}"/>
              </a:ext>
            </a:extLst>
          </p:cNvPr>
          <p:cNvSpPr txBox="1"/>
          <p:nvPr/>
        </p:nvSpPr>
        <p:spPr>
          <a:xfrm>
            <a:off x="496110" y="166643"/>
            <a:ext cx="836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The Development of Magnetic Semiconductors</a:t>
            </a:r>
            <a:endParaRPr lang="zh-CN" altLang="en-US" sz="3200" b="1" dirty="0">
              <a:latin typeface="Times New Roman" pitchFamily="18" charset="0"/>
              <a:ea typeface="宋体" panose="02010600030101010101" pitchFamily="2" charset="-122"/>
              <a:cs typeface="Times New Roman" pitchFamily="18" charset="0"/>
            </a:endParaRPr>
          </a:p>
        </p:txBody>
      </p:sp>
      <p:cxnSp>
        <p:nvCxnSpPr>
          <p:cNvPr id="43" name="直接连接符 42">
            <a:extLst>
              <a:ext uri="{FF2B5EF4-FFF2-40B4-BE49-F238E27FC236}">
                <a16:creationId xmlns="" xmlns:a16="http://schemas.microsoft.com/office/drawing/2014/main" id="{EF64D8A4-292E-498D-92F6-59ED8B00F8AF}"/>
              </a:ext>
            </a:extLst>
          </p:cNvPr>
          <p:cNvCxnSpPr/>
          <p:nvPr/>
        </p:nvCxnSpPr>
        <p:spPr>
          <a:xfrm>
            <a:off x="259702" y="821089"/>
            <a:ext cx="11672596" cy="0"/>
          </a:xfrm>
          <a:prstGeom prst="line">
            <a:avLst/>
          </a:prstGeom>
          <a:ln w="28575">
            <a:solidFill>
              <a:srgbClr val="44526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34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86FB2214-7A0F-4690-91E7-69826313B3FD}" type="slidenum">
              <a:rPr lang="en-US" altLang="zh-CN">
                <a:latin typeface="Arial" panose="020B0604020202020204" pitchFamily="34" charset="0"/>
              </a:rPr>
              <a:pPr/>
              <a:t>60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792539" y="423863"/>
            <a:ext cx="4656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baseline="30000">
                <a:latin typeface="Arial" panose="020B0604020202020204" pitchFamily="34" charset="0"/>
              </a:rPr>
              <a:t>7</a:t>
            </a:r>
            <a:r>
              <a:rPr lang="en-US" altLang="zh-CN" sz="2400" b="1">
                <a:latin typeface="Arial" panose="020B0604020202020204" pitchFamily="34" charset="0"/>
              </a:rPr>
              <a:t>Li NMR line shape ---- Li</a:t>
            </a:r>
            <a:r>
              <a:rPr lang="en-US" altLang="zh-CN" sz="2400" b="1" baseline="-25000">
                <a:latin typeface="Arial" panose="020B0604020202020204" pitchFamily="34" charset="0"/>
              </a:rPr>
              <a:t>1.1</a:t>
            </a:r>
            <a:r>
              <a:rPr lang="en-US" altLang="zh-CN" sz="2400" b="1">
                <a:latin typeface="Arial" panose="020B0604020202020204" pitchFamily="34" charset="0"/>
              </a:rPr>
              <a:t>CdP</a:t>
            </a:r>
          </a:p>
        </p:txBody>
      </p:sp>
      <p:pic>
        <p:nvPicPr>
          <p:cNvPr id="512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1341438"/>
            <a:ext cx="344805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2" name="Object 11"/>
          <p:cNvGraphicFramePr>
            <a:graphicFrameLocks noChangeAspect="1"/>
          </p:cNvGraphicFramePr>
          <p:nvPr/>
        </p:nvGraphicFramePr>
        <p:xfrm>
          <a:off x="5664200" y="476250"/>
          <a:ext cx="5327650" cy="532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31" name="KGPlot" r:id="rId4" imgW="6852657" imgH="6866396" progId="KGraph_Plot">
                  <p:embed/>
                </p:oleObj>
              </mc:Choice>
              <mc:Fallback>
                <p:oleObj name="KGPlot" r:id="rId4" imgW="6852657" imgH="6866396" progId="KGraph_Plot">
                  <p:embed/>
                  <p:pic>
                    <p:nvPicPr>
                      <p:cNvPr id="0" name="Picture 3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476250"/>
                        <a:ext cx="5327650" cy="532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 Box 12"/>
          <p:cNvSpPr txBox="1">
            <a:spLocks noChangeArrowheads="1"/>
          </p:cNvSpPr>
          <p:nvPr/>
        </p:nvSpPr>
        <p:spPr bwMode="auto">
          <a:xfrm>
            <a:off x="7824788" y="1844675"/>
            <a:ext cx="17272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Linewidth: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~7KHz at 4.2K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~4KHz at 280K</a:t>
            </a:r>
          </a:p>
        </p:txBody>
      </p:sp>
      <p:sp>
        <p:nvSpPr>
          <p:cNvPr id="5127" name="Text Box 13"/>
          <p:cNvSpPr txBox="1">
            <a:spLocks noChangeArrowheads="1"/>
          </p:cNvSpPr>
          <p:nvPr/>
        </p:nvSpPr>
        <p:spPr bwMode="auto">
          <a:xfrm>
            <a:off x="7804150" y="4024314"/>
            <a:ext cx="20066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Knight shift: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~ 0.001% at 4.2K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~ 0.005% at 280K</a:t>
            </a:r>
          </a:p>
        </p:txBody>
      </p:sp>
      <p:sp>
        <p:nvSpPr>
          <p:cNvPr id="5128" name="Text Box 15"/>
          <p:cNvSpPr txBox="1">
            <a:spLocks noChangeArrowheads="1"/>
          </p:cNvSpPr>
          <p:nvPr/>
        </p:nvSpPr>
        <p:spPr bwMode="auto">
          <a:xfrm rot="-5400000">
            <a:off x="950119" y="3461544"/>
            <a:ext cx="2305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Spin echo inten(arb.)</a:t>
            </a:r>
          </a:p>
        </p:txBody>
      </p:sp>
    </p:spTree>
    <p:extLst>
      <p:ext uri="{BB962C8B-B14F-4D97-AF65-F5344CB8AC3E}">
        <p14:creationId xmlns:p14="http://schemas.microsoft.com/office/powerpoint/2010/main" val="13903509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10F87299-3D1C-4524-8368-AD73FC0DAA9F}" type="slidenum">
              <a:rPr lang="en-US" altLang="zh-CN">
                <a:latin typeface="Arial" panose="020B0604020202020204" pitchFamily="34" charset="0"/>
              </a:rPr>
              <a:pPr/>
              <a:t>61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6867" name="Text Box 8"/>
          <p:cNvSpPr txBox="1">
            <a:spLocks noChangeArrowheads="1"/>
          </p:cNvSpPr>
          <p:nvPr/>
        </p:nvSpPr>
        <p:spPr bwMode="auto">
          <a:xfrm>
            <a:off x="3432176" y="423863"/>
            <a:ext cx="566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baseline="30000">
                <a:latin typeface="Arial" panose="020B0604020202020204" pitchFamily="34" charset="0"/>
              </a:rPr>
              <a:t>7</a:t>
            </a:r>
            <a:r>
              <a:rPr lang="en-US" altLang="zh-CN" sz="2400" b="1">
                <a:latin typeface="Arial" panose="020B0604020202020204" pitchFamily="34" charset="0"/>
              </a:rPr>
              <a:t>Li NMR line shape ---- Li</a:t>
            </a:r>
            <a:r>
              <a:rPr lang="en-US" altLang="zh-CN" sz="2400" b="1" baseline="-25000">
                <a:latin typeface="Arial" panose="020B0604020202020204" pitchFamily="34" charset="0"/>
              </a:rPr>
              <a:t>1.1</a:t>
            </a:r>
            <a:r>
              <a:rPr lang="en-US" altLang="zh-CN" sz="2400" b="1">
                <a:latin typeface="Arial" panose="020B0604020202020204" pitchFamily="34" charset="0"/>
              </a:rPr>
              <a:t>Cd</a:t>
            </a:r>
            <a:r>
              <a:rPr lang="en-US" altLang="zh-CN" sz="2400" b="1" baseline="-25000">
                <a:latin typeface="Arial" panose="020B0604020202020204" pitchFamily="34" charset="0"/>
              </a:rPr>
              <a:t>0.9</a:t>
            </a:r>
            <a:r>
              <a:rPr lang="en-US" altLang="zh-CN" sz="2400" b="1">
                <a:latin typeface="Arial" panose="020B0604020202020204" pitchFamily="34" charset="0"/>
              </a:rPr>
              <a:t>Mn</a:t>
            </a:r>
            <a:r>
              <a:rPr lang="en-US" altLang="zh-CN" sz="2400" b="1" baseline="-25000">
                <a:latin typeface="Arial" panose="020B0604020202020204" pitchFamily="34" charset="0"/>
              </a:rPr>
              <a:t>0.1</a:t>
            </a:r>
            <a:r>
              <a:rPr lang="en-US" altLang="zh-CN" sz="2400" b="1"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36868" name="Text Box 46"/>
          <p:cNvSpPr txBox="1">
            <a:spLocks noChangeArrowheads="1"/>
          </p:cNvSpPr>
          <p:nvPr/>
        </p:nvSpPr>
        <p:spPr bwMode="auto">
          <a:xfrm>
            <a:off x="2474913" y="1203325"/>
            <a:ext cx="8013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10% Mn doped into Cd sites, the probability to find n = 0, 1, 2, 3, 4, 5, 6 Mn atoms at N.N. sites are P(n) = C</a:t>
            </a:r>
            <a:r>
              <a:rPr lang="en-US" altLang="zh-CN" baseline="-25000">
                <a:latin typeface="Arial" panose="020B0604020202020204" pitchFamily="34" charset="0"/>
              </a:rPr>
              <a:t>6</a:t>
            </a:r>
            <a:r>
              <a:rPr lang="en-US" altLang="zh-CN" baseline="30000">
                <a:latin typeface="Arial" panose="020B0604020202020204" pitchFamily="34" charset="0"/>
              </a:rPr>
              <a:t>n</a:t>
            </a:r>
            <a:r>
              <a:rPr lang="en-US" altLang="zh-CN">
                <a:latin typeface="Arial" panose="020B0604020202020204" pitchFamily="34" charset="0"/>
              </a:rPr>
              <a:t>(0.1)</a:t>
            </a:r>
            <a:r>
              <a:rPr lang="en-US" altLang="zh-CN" baseline="30000">
                <a:latin typeface="Arial" panose="020B0604020202020204" pitchFamily="34" charset="0"/>
              </a:rPr>
              <a:t>n</a:t>
            </a:r>
            <a:r>
              <a:rPr lang="en-US" altLang="zh-CN">
                <a:latin typeface="Arial" panose="020B0604020202020204" pitchFamily="34" charset="0"/>
              </a:rPr>
              <a:t>(0.9)</a:t>
            </a:r>
            <a:r>
              <a:rPr lang="en-US" altLang="zh-CN" baseline="30000">
                <a:latin typeface="Arial" panose="020B0604020202020204" pitchFamily="34" charset="0"/>
              </a:rPr>
              <a:t>6-n</a:t>
            </a:r>
          </a:p>
        </p:txBody>
      </p:sp>
      <p:grpSp>
        <p:nvGrpSpPr>
          <p:cNvPr id="36869" name="Group 61"/>
          <p:cNvGrpSpPr>
            <a:grpSpLocks/>
          </p:cNvGrpSpPr>
          <p:nvPr/>
        </p:nvGrpSpPr>
        <p:grpSpPr bwMode="auto">
          <a:xfrm>
            <a:off x="1992313" y="2343151"/>
            <a:ext cx="8208962" cy="2022475"/>
            <a:chOff x="295" y="1476"/>
            <a:chExt cx="5171" cy="1274"/>
          </a:xfrm>
        </p:grpSpPr>
        <p:grpSp>
          <p:nvGrpSpPr>
            <p:cNvPr id="36871" name="Group 9"/>
            <p:cNvGrpSpPr>
              <a:grpSpLocks/>
            </p:cNvGrpSpPr>
            <p:nvPr/>
          </p:nvGrpSpPr>
          <p:grpSpPr bwMode="auto">
            <a:xfrm>
              <a:off x="295" y="1477"/>
              <a:ext cx="998" cy="997"/>
              <a:chOff x="295" y="482"/>
              <a:chExt cx="998" cy="997"/>
            </a:xfrm>
          </p:grpSpPr>
          <p:pic>
            <p:nvPicPr>
              <p:cNvPr id="36907" name="Picture 5" descr="Li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" y="643"/>
                <a:ext cx="998" cy="8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908" name="Text Box 6"/>
              <p:cNvSpPr txBox="1">
                <a:spLocks noChangeArrowheads="1"/>
              </p:cNvSpPr>
              <p:nvPr/>
            </p:nvSpPr>
            <p:spPr bwMode="auto">
              <a:xfrm>
                <a:off x="567" y="799"/>
                <a:ext cx="24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b="1">
                    <a:solidFill>
                      <a:srgbClr val="00CC00"/>
                    </a:solidFill>
                    <a:latin typeface="Arial" panose="020B0604020202020204" pitchFamily="34" charset="0"/>
                  </a:rPr>
                  <a:t>Li</a:t>
                </a:r>
              </a:p>
            </p:txBody>
          </p:sp>
          <p:sp>
            <p:nvSpPr>
              <p:cNvPr id="36909" name="Text Box 7"/>
              <p:cNvSpPr txBox="1">
                <a:spLocks noChangeArrowheads="1"/>
              </p:cNvSpPr>
              <p:nvPr/>
            </p:nvSpPr>
            <p:spPr bwMode="auto">
              <a:xfrm>
                <a:off x="657" y="482"/>
                <a:ext cx="30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b="1">
                    <a:solidFill>
                      <a:srgbClr val="CC0066"/>
                    </a:solidFill>
                    <a:latin typeface="Arial" panose="020B0604020202020204" pitchFamily="34" charset="0"/>
                  </a:rPr>
                  <a:t>Cd</a:t>
                </a:r>
              </a:p>
            </p:txBody>
          </p:sp>
        </p:grpSp>
        <p:grpSp>
          <p:nvGrpSpPr>
            <p:cNvPr id="36872" name="Group 22"/>
            <p:cNvGrpSpPr>
              <a:grpSpLocks/>
            </p:cNvGrpSpPr>
            <p:nvPr/>
          </p:nvGrpSpPr>
          <p:grpSpPr bwMode="auto">
            <a:xfrm>
              <a:off x="1338" y="1476"/>
              <a:ext cx="998" cy="997"/>
              <a:chOff x="295" y="482"/>
              <a:chExt cx="998" cy="997"/>
            </a:xfrm>
          </p:grpSpPr>
          <p:pic>
            <p:nvPicPr>
              <p:cNvPr id="36904" name="Picture 23" descr="Li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" y="643"/>
                <a:ext cx="998" cy="8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905" name="Text Box 24"/>
              <p:cNvSpPr txBox="1">
                <a:spLocks noChangeArrowheads="1"/>
              </p:cNvSpPr>
              <p:nvPr/>
            </p:nvSpPr>
            <p:spPr bwMode="auto">
              <a:xfrm>
                <a:off x="567" y="799"/>
                <a:ext cx="24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b="1">
                    <a:solidFill>
                      <a:srgbClr val="00CC00"/>
                    </a:solidFill>
                    <a:latin typeface="Arial" panose="020B0604020202020204" pitchFamily="34" charset="0"/>
                  </a:rPr>
                  <a:t>Li</a:t>
                </a:r>
              </a:p>
            </p:txBody>
          </p:sp>
          <p:sp>
            <p:nvSpPr>
              <p:cNvPr id="36906" name="Text Box 25"/>
              <p:cNvSpPr txBox="1">
                <a:spLocks noChangeArrowheads="1"/>
              </p:cNvSpPr>
              <p:nvPr/>
            </p:nvSpPr>
            <p:spPr bwMode="auto">
              <a:xfrm>
                <a:off x="657" y="482"/>
                <a:ext cx="30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b="1">
                    <a:solidFill>
                      <a:srgbClr val="CC0066"/>
                    </a:solidFill>
                    <a:latin typeface="Arial" panose="020B0604020202020204" pitchFamily="34" charset="0"/>
                  </a:rPr>
                  <a:t>Cd</a:t>
                </a:r>
              </a:p>
            </p:txBody>
          </p:sp>
        </p:grpSp>
        <p:grpSp>
          <p:nvGrpSpPr>
            <p:cNvPr id="36873" name="Group 26"/>
            <p:cNvGrpSpPr>
              <a:grpSpLocks/>
            </p:cNvGrpSpPr>
            <p:nvPr/>
          </p:nvGrpSpPr>
          <p:grpSpPr bwMode="auto">
            <a:xfrm>
              <a:off x="2381" y="1477"/>
              <a:ext cx="998" cy="997"/>
              <a:chOff x="295" y="482"/>
              <a:chExt cx="998" cy="997"/>
            </a:xfrm>
          </p:grpSpPr>
          <p:pic>
            <p:nvPicPr>
              <p:cNvPr id="36901" name="Picture 27" descr="Li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" y="643"/>
                <a:ext cx="998" cy="8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902" name="Text Box 28"/>
              <p:cNvSpPr txBox="1">
                <a:spLocks noChangeArrowheads="1"/>
              </p:cNvSpPr>
              <p:nvPr/>
            </p:nvSpPr>
            <p:spPr bwMode="auto">
              <a:xfrm>
                <a:off x="567" y="799"/>
                <a:ext cx="24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b="1">
                    <a:solidFill>
                      <a:srgbClr val="00CC00"/>
                    </a:solidFill>
                    <a:latin typeface="Arial" panose="020B0604020202020204" pitchFamily="34" charset="0"/>
                  </a:rPr>
                  <a:t>Li</a:t>
                </a:r>
              </a:p>
            </p:txBody>
          </p:sp>
          <p:sp>
            <p:nvSpPr>
              <p:cNvPr id="36903" name="Text Box 29"/>
              <p:cNvSpPr txBox="1">
                <a:spLocks noChangeArrowheads="1"/>
              </p:cNvSpPr>
              <p:nvPr/>
            </p:nvSpPr>
            <p:spPr bwMode="auto">
              <a:xfrm>
                <a:off x="657" y="482"/>
                <a:ext cx="30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b="1">
                    <a:solidFill>
                      <a:srgbClr val="CC0066"/>
                    </a:solidFill>
                    <a:latin typeface="Arial" panose="020B0604020202020204" pitchFamily="34" charset="0"/>
                  </a:rPr>
                  <a:t>Cd</a:t>
                </a:r>
              </a:p>
            </p:txBody>
          </p:sp>
        </p:grpSp>
        <p:grpSp>
          <p:nvGrpSpPr>
            <p:cNvPr id="36874" name="Group 30"/>
            <p:cNvGrpSpPr>
              <a:grpSpLocks/>
            </p:cNvGrpSpPr>
            <p:nvPr/>
          </p:nvGrpSpPr>
          <p:grpSpPr bwMode="auto">
            <a:xfrm>
              <a:off x="3424" y="1476"/>
              <a:ext cx="998" cy="997"/>
              <a:chOff x="295" y="482"/>
              <a:chExt cx="998" cy="997"/>
            </a:xfrm>
          </p:grpSpPr>
          <p:pic>
            <p:nvPicPr>
              <p:cNvPr id="36898" name="Picture 31" descr="Li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" y="643"/>
                <a:ext cx="998" cy="8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899" name="Text Box 32"/>
              <p:cNvSpPr txBox="1">
                <a:spLocks noChangeArrowheads="1"/>
              </p:cNvSpPr>
              <p:nvPr/>
            </p:nvSpPr>
            <p:spPr bwMode="auto">
              <a:xfrm>
                <a:off x="567" y="799"/>
                <a:ext cx="24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b="1">
                    <a:solidFill>
                      <a:srgbClr val="00CC00"/>
                    </a:solidFill>
                    <a:latin typeface="Arial" panose="020B0604020202020204" pitchFamily="34" charset="0"/>
                  </a:rPr>
                  <a:t>Li</a:t>
                </a:r>
              </a:p>
            </p:txBody>
          </p:sp>
          <p:sp>
            <p:nvSpPr>
              <p:cNvPr id="36900" name="Text Box 33"/>
              <p:cNvSpPr txBox="1">
                <a:spLocks noChangeArrowheads="1"/>
              </p:cNvSpPr>
              <p:nvPr/>
            </p:nvSpPr>
            <p:spPr bwMode="auto">
              <a:xfrm>
                <a:off x="657" y="482"/>
                <a:ext cx="30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b="1">
                    <a:solidFill>
                      <a:srgbClr val="CC0066"/>
                    </a:solidFill>
                    <a:latin typeface="Arial" panose="020B0604020202020204" pitchFamily="34" charset="0"/>
                  </a:rPr>
                  <a:t>Cd</a:t>
                </a:r>
              </a:p>
            </p:txBody>
          </p:sp>
        </p:grpSp>
        <p:grpSp>
          <p:nvGrpSpPr>
            <p:cNvPr id="36875" name="Group 34"/>
            <p:cNvGrpSpPr>
              <a:grpSpLocks/>
            </p:cNvGrpSpPr>
            <p:nvPr/>
          </p:nvGrpSpPr>
          <p:grpSpPr bwMode="auto">
            <a:xfrm>
              <a:off x="4468" y="1477"/>
              <a:ext cx="998" cy="997"/>
              <a:chOff x="295" y="482"/>
              <a:chExt cx="998" cy="997"/>
            </a:xfrm>
          </p:grpSpPr>
          <p:pic>
            <p:nvPicPr>
              <p:cNvPr id="36895" name="Picture 35" descr="Li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" y="643"/>
                <a:ext cx="998" cy="8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896" name="Text Box 36"/>
              <p:cNvSpPr txBox="1">
                <a:spLocks noChangeArrowheads="1"/>
              </p:cNvSpPr>
              <p:nvPr/>
            </p:nvSpPr>
            <p:spPr bwMode="auto">
              <a:xfrm>
                <a:off x="567" y="799"/>
                <a:ext cx="24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b="1">
                    <a:solidFill>
                      <a:srgbClr val="00CC00"/>
                    </a:solidFill>
                    <a:latin typeface="Arial" panose="020B0604020202020204" pitchFamily="34" charset="0"/>
                  </a:rPr>
                  <a:t>Li</a:t>
                </a:r>
              </a:p>
            </p:txBody>
          </p:sp>
          <p:sp>
            <p:nvSpPr>
              <p:cNvPr id="36897" name="Text Box 37"/>
              <p:cNvSpPr txBox="1">
                <a:spLocks noChangeArrowheads="1"/>
              </p:cNvSpPr>
              <p:nvPr/>
            </p:nvSpPr>
            <p:spPr bwMode="auto">
              <a:xfrm>
                <a:off x="657" y="482"/>
                <a:ext cx="30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b="1">
                    <a:solidFill>
                      <a:srgbClr val="CC0066"/>
                    </a:solidFill>
                    <a:latin typeface="Arial" panose="020B0604020202020204" pitchFamily="34" charset="0"/>
                  </a:rPr>
                  <a:t>Cd</a:t>
                </a:r>
              </a:p>
            </p:txBody>
          </p:sp>
        </p:grpSp>
        <p:sp>
          <p:nvSpPr>
            <p:cNvPr id="36876" name="Text Box 40"/>
            <p:cNvSpPr txBox="1">
              <a:spLocks noChangeArrowheads="1"/>
            </p:cNvSpPr>
            <p:nvPr/>
          </p:nvSpPr>
          <p:spPr bwMode="auto">
            <a:xfrm>
              <a:off x="385" y="2515"/>
              <a:ext cx="7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latin typeface="Arial" panose="020B0604020202020204" pitchFamily="34" charset="0"/>
                </a:rPr>
                <a:t>Li(0): 53%</a:t>
              </a:r>
            </a:p>
          </p:txBody>
        </p:sp>
        <p:sp>
          <p:nvSpPr>
            <p:cNvPr id="36877" name="Text Box 41"/>
            <p:cNvSpPr txBox="1">
              <a:spLocks noChangeArrowheads="1"/>
            </p:cNvSpPr>
            <p:nvPr/>
          </p:nvSpPr>
          <p:spPr bwMode="auto">
            <a:xfrm>
              <a:off x="1473" y="2519"/>
              <a:ext cx="7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latin typeface="Arial" panose="020B0604020202020204" pitchFamily="34" charset="0"/>
                </a:rPr>
                <a:t>Li(1): 35%</a:t>
              </a:r>
            </a:p>
          </p:txBody>
        </p:sp>
        <p:sp>
          <p:nvSpPr>
            <p:cNvPr id="36878" name="Text Box 42"/>
            <p:cNvSpPr txBox="1">
              <a:spLocks noChangeArrowheads="1"/>
            </p:cNvSpPr>
            <p:nvPr/>
          </p:nvSpPr>
          <p:spPr bwMode="auto">
            <a:xfrm>
              <a:off x="3560" y="2519"/>
              <a:ext cx="8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latin typeface="Arial" panose="020B0604020202020204" pitchFamily="34" charset="0"/>
                </a:rPr>
                <a:t>Li(3): 1.5%</a:t>
              </a:r>
            </a:p>
          </p:txBody>
        </p:sp>
        <p:sp>
          <p:nvSpPr>
            <p:cNvPr id="36879" name="Text Box 43"/>
            <p:cNvSpPr txBox="1">
              <a:spLocks noChangeArrowheads="1"/>
            </p:cNvSpPr>
            <p:nvPr/>
          </p:nvSpPr>
          <p:spPr bwMode="auto">
            <a:xfrm>
              <a:off x="2516" y="2519"/>
              <a:ext cx="7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latin typeface="Arial" panose="020B0604020202020204" pitchFamily="34" charset="0"/>
                </a:rPr>
                <a:t>Li(2): 10%</a:t>
              </a:r>
            </a:p>
          </p:txBody>
        </p:sp>
        <p:sp>
          <p:nvSpPr>
            <p:cNvPr id="36880" name="Text Box 44"/>
            <p:cNvSpPr txBox="1">
              <a:spLocks noChangeArrowheads="1"/>
            </p:cNvSpPr>
            <p:nvPr/>
          </p:nvSpPr>
          <p:spPr bwMode="auto">
            <a:xfrm>
              <a:off x="4603" y="2519"/>
              <a:ext cx="8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latin typeface="Arial" panose="020B0604020202020204" pitchFamily="34" charset="0"/>
                </a:rPr>
                <a:t>Li(4): 0.1%</a:t>
              </a:r>
            </a:p>
          </p:txBody>
        </p:sp>
        <p:sp>
          <p:nvSpPr>
            <p:cNvPr id="36881" name="Oval 47"/>
            <p:cNvSpPr>
              <a:spLocks noChangeArrowheads="1"/>
            </p:cNvSpPr>
            <p:nvPr/>
          </p:nvSpPr>
          <p:spPr bwMode="auto">
            <a:xfrm>
              <a:off x="1791" y="2297"/>
              <a:ext cx="91" cy="9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6882" name="Oval 48"/>
            <p:cNvSpPr>
              <a:spLocks noChangeArrowheads="1"/>
            </p:cNvSpPr>
            <p:nvPr/>
          </p:nvSpPr>
          <p:spPr bwMode="auto">
            <a:xfrm>
              <a:off x="2835" y="2296"/>
              <a:ext cx="91" cy="9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6883" name="Oval 49"/>
            <p:cNvSpPr>
              <a:spLocks noChangeArrowheads="1"/>
            </p:cNvSpPr>
            <p:nvPr/>
          </p:nvSpPr>
          <p:spPr bwMode="auto">
            <a:xfrm>
              <a:off x="3107" y="2025"/>
              <a:ext cx="91" cy="9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6884" name="Oval 50"/>
            <p:cNvSpPr>
              <a:spLocks noChangeArrowheads="1"/>
            </p:cNvSpPr>
            <p:nvPr/>
          </p:nvSpPr>
          <p:spPr bwMode="auto">
            <a:xfrm>
              <a:off x="3878" y="2297"/>
              <a:ext cx="91" cy="9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6885" name="Oval 51"/>
            <p:cNvSpPr>
              <a:spLocks noChangeArrowheads="1"/>
            </p:cNvSpPr>
            <p:nvPr/>
          </p:nvSpPr>
          <p:spPr bwMode="auto">
            <a:xfrm>
              <a:off x="3696" y="2024"/>
              <a:ext cx="91" cy="9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6886" name="Oval 52"/>
            <p:cNvSpPr>
              <a:spLocks noChangeArrowheads="1"/>
            </p:cNvSpPr>
            <p:nvPr/>
          </p:nvSpPr>
          <p:spPr bwMode="auto">
            <a:xfrm>
              <a:off x="4150" y="2024"/>
              <a:ext cx="91" cy="9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6887" name="Oval 53"/>
            <p:cNvSpPr>
              <a:spLocks noChangeArrowheads="1"/>
            </p:cNvSpPr>
            <p:nvPr/>
          </p:nvSpPr>
          <p:spPr bwMode="auto">
            <a:xfrm>
              <a:off x="4649" y="1979"/>
              <a:ext cx="91" cy="9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6888" name="Oval 54"/>
            <p:cNvSpPr>
              <a:spLocks noChangeArrowheads="1"/>
            </p:cNvSpPr>
            <p:nvPr/>
          </p:nvSpPr>
          <p:spPr bwMode="auto">
            <a:xfrm>
              <a:off x="4785" y="2024"/>
              <a:ext cx="91" cy="9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6889" name="Oval 55"/>
            <p:cNvSpPr>
              <a:spLocks noChangeArrowheads="1"/>
            </p:cNvSpPr>
            <p:nvPr/>
          </p:nvSpPr>
          <p:spPr bwMode="auto">
            <a:xfrm>
              <a:off x="5193" y="2024"/>
              <a:ext cx="91" cy="9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6890" name="Oval 56"/>
            <p:cNvSpPr>
              <a:spLocks noChangeArrowheads="1"/>
            </p:cNvSpPr>
            <p:nvPr/>
          </p:nvSpPr>
          <p:spPr bwMode="auto">
            <a:xfrm>
              <a:off x="4921" y="2296"/>
              <a:ext cx="91" cy="9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36891" name="Text Box 57"/>
            <p:cNvSpPr txBox="1">
              <a:spLocks noChangeArrowheads="1"/>
            </p:cNvSpPr>
            <p:nvPr/>
          </p:nvSpPr>
          <p:spPr bwMode="auto">
            <a:xfrm>
              <a:off x="1915" y="2218"/>
              <a:ext cx="3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0000FF"/>
                  </a:solidFill>
                  <a:latin typeface="Arial" panose="020B0604020202020204" pitchFamily="34" charset="0"/>
                </a:rPr>
                <a:t>Mn</a:t>
              </a:r>
            </a:p>
          </p:txBody>
        </p:sp>
        <p:sp>
          <p:nvSpPr>
            <p:cNvPr id="36892" name="Text Box 58"/>
            <p:cNvSpPr txBox="1">
              <a:spLocks noChangeArrowheads="1"/>
            </p:cNvSpPr>
            <p:nvPr/>
          </p:nvSpPr>
          <p:spPr bwMode="auto">
            <a:xfrm>
              <a:off x="5051" y="2205"/>
              <a:ext cx="3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0000FF"/>
                  </a:solidFill>
                  <a:latin typeface="Arial" panose="020B0604020202020204" pitchFamily="34" charset="0"/>
                </a:rPr>
                <a:t>Mn</a:t>
              </a:r>
            </a:p>
          </p:txBody>
        </p:sp>
        <p:sp>
          <p:nvSpPr>
            <p:cNvPr id="36893" name="Text Box 59"/>
            <p:cNvSpPr txBox="1">
              <a:spLocks noChangeArrowheads="1"/>
            </p:cNvSpPr>
            <p:nvPr/>
          </p:nvSpPr>
          <p:spPr bwMode="auto">
            <a:xfrm>
              <a:off x="4008" y="2205"/>
              <a:ext cx="3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0000FF"/>
                  </a:solidFill>
                  <a:latin typeface="Arial" panose="020B0604020202020204" pitchFamily="34" charset="0"/>
                </a:rPr>
                <a:t>Mn</a:t>
              </a:r>
            </a:p>
          </p:txBody>
        </p:sp>
        <p:sp>
          <p:nvSpPr>
            <p:cNvPr id="36894" name="Text Box 60"/>
            <p:cNvSpPr txBox="1">
              <a:spLocks noChangeArrowheads="1"/>
            </p:cNvSpPr>
            <p:nvPr/>
          </p:nvSpPr>
          <p:spPr bwMode="auto">
            <a:xfrm>
              <a:off x="2964" y="2201"/>
              <a:ext cx="3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0000FF"/>
                  </a:solidFill>
                  <a:latin typeface="Arial" panose="020B0604020202020204" pitchFamily="34" charset="0"/>
                </a:rPr>
                <a:t>Mn</a:t>
              </a:r>
            </a:p>
          </p:txBody>
        </p:sp>
      </p:grpSp>
      <p:sp>
        <p:nvSpPr>
          <p:cNvPr id="36870" name="Text Box 62"/>
          <p:cNvSpPr txBox="1">
            <a:spLocks noChangeArrowheads="1"/>
          </p:cNvSpPr>
          <p:nvPr/>
        </p:nvSpPr>
        <p:spPr bwMode="auto">
          <a:xfrm>
            <a:off x="4419600" y="5032375"/>
            <a:ext cx="3511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latin typeface="Arial" panose="020B0604020202020204" pitchFamily="34" charset="0"/>
              </a:rPr>
              <a:t>Li(0):Li(Mn) ~ 50%:50%</a:t>
            </a:r>
          </a:p>
        </p:txBody>
      </p:sp>
    </p:spTree>
    <p:extLst>
      <p:ext uri="{BB962C8B-B14F-4D97-AF65-F5344CB8AC3E}">
        <p14:creationId xmlns:p14="http://schemas.microsoft.com/office/powerpoint/2010/main" val="29444775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C5A147AA-C07A-4869-96EF-D7437666426E}" type="slidenum">
              <a:rPr lang="en-US" altLang="zh-CN">
                <a:latin typeface="Arial" panose="020B0604020202020204" pitchFamily="34" charset="0"/>
              </a:rPr>
              <a:pPr/>
              <a:t>62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2711451" y="423864"/>
            <a:ext cx="30315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baseline="30000">
                <a:latin typeface="Arial" panose="020B0604020202020204" pitchFamily="34" charset="0"/>
              </a:rPr>
              <a:t>7</a:t>
            </a:r>
            <a:r>
              <a:rPr lang="en-US" altLang="zh-CN" sz="2400" b="1">
                <a:latin typeface="Arial" panose="020B0604020202020204" pitchFamily="34" charset="0"/>
              </a:rPr>
              <a:t>Li NMR line shape </a:t>
            </a:r>
          </a:p>
          <a:p>
            <a:pPr eaLnBrk="1" hangingPunct="1"/>
            <a:r>
              <a:rPr lang="en-US" altLang="zh-CN" sz="2400" b="1">
                <a:latin typeface="Arial" panose="020B0604020202020204" pitchFamily="34" charset="0"/>
              </a:rPr>
              <a:t>---- Li</a:t>
            </a:r>
            <a:r>
              <a:rPr lang="en-US" altLang="zh-CN" sz="2400" b="1" baseline="-25000">
                <a:latin typeface="Arial" panose="020B0604020202020204" pitchFamily="34" charset="0"/>
              </a:rPr>
              <a:t>1.1</a:t>
            </a:r>
            <a:r>
              <a:rPr lang="en-US" altLang="zh-CN" sz="2400" b="1">
                <a:latin typeface="Arial" panose="020B0604020202020204" pitchFamily="34" charset="0"/>
              </a:rPr>
              <a:t>Cd</a:t>
            </a:r>
            <a:r>
              <a:rPr lang="en-US" altLang="zh-CN" sz="2400" b="1" baseline="-25000">
                <a:latin typeface="Arial" panose="020B0604020202020204" pitchFamily="34" charset="0"/>
              </a:rPr>
              <a:t>0.9</a:t>
            </a:r>
            <a:r>
              <a:rPr lang="en-US" altLang="zh-CN" sz="2400" b="1">
                <a:latin typeface="Arial" panose="020B0604020202020204" pitchFamily="34" charset="0"/>
              </a:rPr>
              <a:t>Mn</a:t>
            </a:r>
            <a:r>
              <a:rPr lang="en-US" altLang="zh-CN" sz="2400" b="1" baseline="-25000">
                <a:latin typeface="Arial" panose="020B0604020202020204" pitchFamily="34" charset="0"/>
              </a:rPr>
              <a:t>0.1</a:t>
            </a:r>
            <a:r>
              <a:rPr lang="en-US" altLang="zh-CN" sz="2400" b="1">
                <a:latin typeface="Arial" panose="020B0604020202020204" pitchFamily="34" charset="0"/>
              </a:rPr>
              <a:t>P</a:t>
            </a:r>
          </a:p>
        </p:txBody>
      </p:sp>
      <p:pic>
        <p:nvPicPr>
          <p:cNvPr id="3789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44450"/>
            <a:ext cx="5289550" cy="712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8"/>
          <p:cNvSpPr txBox="1">
            <a:spLocks noChangeArrowheads="1"/>
          </p:cNvSpPr>
          <p:nvPr/>
        </p:nvSpPr>
        <p:spPr bwMode="auto">
          <a:xfrm>
            <a:off x="1919289" y="2276476"/>
            <a:ext cx="4746625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Key features:</a:t>
            </a:r>
          </a:p>
          <a:p>
            <a:pPr eaLnBrk="1" hangingPunct="1"/>
            <a:endParaRPr lang="en-US" altLang="zh-CN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zh-CN">
                <a:latin typeface="Arial" panose="020B0604020202020204" pitchFamily="34" charset="0"/>
              </a:rPr>
              <a:t> Li(0) line preserve but broaden</a:t>
            </a:r>
          </a:p>
          <a:p>
            <a:pPr eaLnBrk="1" hangingPunct="1">
              <a:buFontTx/>
              <a:buChar char="•"/>
            </a:pPr>
            <a:endParaRPr lang="en-US" altLang="zh-CN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zh-CN">
                <a:latin typeface="Arial" panose="020B0604020202020204" pitchFamily="34" charset="0"/>
              </a:rPr>
              <a:t> Li(Mn) line appears, broad peak at left hand</a:t>
            </a:r>
          </a:p>
          <a:p>
            <a:pPr eaLnBrk="1" hangingPunct="1">
              <a:buFontTx/>
              <a:buChar char="•"/>
            </a:pPr>
            <a:endParaRPr lang="en-US" altLang="zh-CN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zh-CN">
                <a:latin typeface="Arial" panose="020B0604020202020204" pitchFamily="34" charset="0"/>
              </a:rPr>
              <a:t> Li(Mn) line has a large negative shift</a:t>
            </a:r>
          </a:p>
          <a:p>
            <a:pPr eaLnBrk="1" hangingPunct="1">
              <a:buFontTx/>
              <a:buChar char="•"/>
            </a:pPr>
            <a:endParaRPr lang="en-US" altLang="zh-CN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zh-CN">
                <a:latin typeface="Arial" panose="020B0604020202020204" pitchFamily="34" charset="0"/>
              </a:rPr>
              <a:t> Integrated area, </a:t>
            </a:r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</a:rPr>
              <a:t>Li(Mn):Li(0) = 50:50</a:t>
            </a:r>
          </a:p>
        </p:txBody>
      </p:sp>
    </p:spTree>
    <p:extLst>
      <p:ext uri="{BB962C8B-B14F-4D97-AF65-F5344CB8AC3E}">
        <p14:creationId xmlns:p14="http://schemas.microsoft.com/office/powerpoint/2010/main" val="22504594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71CE0E35-76A1-4333-B993-430836F940BF}" type="slidenum">
              <a:rPr lang="en-US" altLang="zh-CN">
                <a:latin typeface="Arial" panose="020B0604020202020204" pitchFamily="34" charset="0"/>
              </a:rPr>
              <a:pPr/>
              <a:t>63</a:t>
            </a:fld>
            <a:endParaRPr lang="en-US" altLang="zh-CN">
              <a:latin typeface="Arial" panose="020B0604020202020204" pitchFamily="34" charset="0"/>
            </a:endParaRPr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981076"/>
            <a:ext cx="4519612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3503614" y="333375"/>
            <a:ext cx="5832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baseline="30000">
                <a:latin typeface="Arial" panose="020B0604020202020204" pitchFamily="34" charset="0"/>
              </a:rPr>
              <a:t>7</a:t>
            </a:r>
            <a:r>
              <a:rPr lang="en-US" altLang="zh-CN" sz="2400" b="1">
                <a:latin typeface="Arial" panose="020B0604020202020204" pitchFamily="34" charset="0"/>
              </a:rPr>
              <a:t>Li NMR line shape ---- Li</a:t>
            </a:r>
            <a:r>
              <a:rPr lang="en-US" altLang="zh-CN" sz="2400" b="1" baseline="-25000">
                <a:latin typeface="Arial" panose="020B0604020202020204" pitchFamily="34" charset="0"/>
              </a:rPr>
              <a:t>1.1</a:t>
            </a:r>
            <a:r>
              <a:rPr lang="en-US" altLang="zh-CN" sz="2400" b="1">
                <a:latin typeface="Arial" panose="020B0604020202020204" pitchFamily="34" charset="0"/>
              </a:rPr>
              <a:t>Cd</a:t>
            </a:r>
            <a:r>
              <a:rPr lang="en-US" altLang="zh-CN" sz="2400" b="1" baseline="-25000">
                <a:latin typeface="Arial" panose="020B0604020202020204" pitchFamily="34" charset="0"/>
              </a:rPr>
              <a:t>0.9</a:t>
            </a:r>
            <a:r>
              <a:rPr lang="en-US" altLang="zh-CN" sz="2400" b="1">
                <a:latin typeface="Arial" panose="020B0604020202020204" pitchFamily="34" charset="0"/>
              </a:rPr>
              <a:t>Mn</a:t>
            </a:r>
            <a:r>
              <a:rPr lang="en-US" altLang="zh-CN" sz="2400" b="1" baseline="-25000">
                <a:latin typeface="Arial" panose="020B0604020202020204" pitchFamily="34" charset="0"/>
              </a:rPr>
              <a:t>0.1</a:t>
            </a:r>
            <a:r>
              <a:rPr lang="en-US" altLang="zh-CN" sz="2400" b="1"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2927350" y="1046163"/>
            <a:ext cx="884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Li(Mn)</a:t>
            </a:r>
          </a:p>
        </p:txBody>
      </p:sp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4375150" y="1052513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Li(0)</a:t>
            </a:r>
          </a:p>
        </p:txBody>
      </p:sp>
      <p:sp>
        <p:nvSpPr>
          <p:cNvPr id="38919" name="Line 8"/>
          <p:cNvSpPr>
            <a:spLocks noChangeShapeType="1"/>
          </p:cNvSpPr>
          <p:nvPr/>
        </p:nvSpPr>
        <p:spPr bwMode="auto">
          <a:xfrm>
            <a:off x="3648075" y="1341438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20" name="Line 9"/>
          <p:cNvSpPr>
            <a:spLocks noChangeShapeType="1"/>
          </p:cNvSpPr>
          <p:nvPr/>
        </p:nvSpPr>
        <p:spPr bwMode="auto">
          <a:xfrm flipH="1">
            <a:off x="4295775" y="1339851"/>
            <a:ext cx="2159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21" name="Text Box 11"/>
          <p:cNvSpPr txBox="1">
            <a:spLocks noChangeArrowheads="1"/>
          </p:cNvSpPr>
          <p:nvPr/>
        </p:nvSpPr>
        <p:spPr bwMode="auto">
          <a:xfrm>
            <a:off x="6600825" y="1843089"/>
            <a:ext cx="4254500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latin typeface="Arial" panose="020B0604020202020204" pitchFamily="34" charset="0"/>
              </a:rPr>
              <a:t>Key features:</a:t>
            </a:r>
          </a:p>
          <a:p>
            <a:pPr eaLnBrk="1" hangingPunct="1"/>
            <a:endParaRPr lang="en-US" altLang="zh-CN" sz="2400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zh-CN">
                <a:latin typeface="Arial" panose="020B0604020202020204" pitchFamily="34" charset="0"/>
              </a:rPr>
              <a:t> Frequency shifts of Li(Mn) follows 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a Curie-Weiss law</a:t>
            </a:r>
          </a:p>
          <a:p>
            <a:pPr eaLnBrk="1" hangingPunct="1">
              <a:buFontTx/>
              <a:buChar char="•"/>
            </a:pPr>
            <a:endParaRPr lang="en-US" altLang="zh-CN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zh-CN">
                <a:latin typeface="Arial" panose="020B0604020202020204" pitchFamily="34" charset="0"/>
              </a:rPr>
              <a:t> Li(0) continuously broaden from 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20KHz (at 290K) to 240KHz (at 4.2K)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~ 10 times broadening. Line width follow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a Curie-Weiss law</a:t>
            </a:r>
          </a:p>
          <a:p>
            <a:pPr eaLnBrk="1" hangingPunct="1"/>
            <a:endParaRPr lang="en-US" altLang="zh-CN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zh-CN">
                <a:latin typeface="Arial" panose="020B0604020202020204" pitchFamily="34" charset="0"/>
              </a:rPr>
              <a:t> For Li(0) site in the parent 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compound Li</a:t>
            </a:r>
            <a:r>
              <a:rPr lang="en-US" altLang="zh-CN" baseline="-25000">
                <a:latin typeface="Arial" panose="020B0604020202020204" pitchFamily="34" charset="0"/>
              </a:rPr>
              <a:t>1.1</a:t>
            </a:r>
            <a:r>
              <a:rPr lang="en-US" altLang="zh-CN">
                <a:latin typeface="Arial" panose="020B0604020202020204" pitchFamily="34" charset="0"/>
              </a:rPr>
              <a:t>CdP, only increase from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4KHz (at 280K) to 7KHz (at 4.2K).</a:t>
            </a:r>
          </a:p>
          <a:p>
            <a:pPr eaLnBrk="1" hangingPunct="1"/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8922" name="Text Box 12"/>
          <p:cNvSpPr txBox="1">
            <a:spLocks noChangeArrowheads="1"/>
          </p:cNvSpPr>
          <p:nvPr/>
        </p:nvSpPr>
        <p:spPr bwMode="auto">
          <a:xfrm rot="-5400000">
            <a:off x="878682" y="3606007"/>
            <a:ext cx="2305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Spin echo inten(arb.)</a:t>
            </a:r>
          </a:p>
        </p:txBody>
      </p:sp>
    </p:spTree>
    <p:extLst>
      <p:ext uri="{BB962C8B-B14F-4D97-AF65-F5344CB8AC3E}">
        <p14:creationId xmlns:p14="http://schemas.microsoft.com/office/powerpoint/2010/main" val="38704494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F2C55A06-3A9A-4159-B2BD-7FCAFF2A8E0C}" type="slidenum">
              <a:rPr lang="en-US" altLang="zh-CN">
                <a:latin typeface="Arial" panose="020B0604020202020204" pitchFamily="34" charset="0"/>
              </a:rPr>
              <a:pPr/>
              <a:t>64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3719514" y="260350"/>
            <a:ext cx="4232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latin typeface="Arial" panose="020B0604020202020204" pitchFamily="34" charset="0"/>
              </a:rPr>
              <a:t>Frequency VS. Temperature</a:t>
            </a:r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7175500" y="2525713"/>
            <a:ext cx="35369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Negative frequency shift:</a:t>
            </a:r>
          </a:p>
          <a:p>
            <a:pPr eaLnBrk="1" hangingPunct="1"/>
            <a:endParaRPr lang="en-US" altLang="zh-CN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   ---hyperfine coupling constant 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between </a:t>
            </a:r>
            <a:r>
              <a:rPr lang="en-US" altLang="zh-CN" baseline="30000">
                <a:latin typeface="Arial" panose="020B0604020202020204" pitchFamily="34" charset="0"/>
              </a:rPr>
              <a:t>7</a:t>
            </a:r>
            <a:r>
              <a:rPr lang="en-US" altLang="zh-CN">
                <a:latin typeface="Arial" panose="020B0604020202020204" pitchFamily="34" charset="0"/>
              </a:rPr>
              <a:t>Li nuclear spin and </a:t>
            </a:r>
          </a:p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surrounding electrons is negative</a:t>
            </a:r>
          </a:p>
        </p:txBody>
      </p:sp>
      <p:sp>
        <p:nvSpPr>
          <p:cNvPr id="39941" name="AutoShape 7"/>
          <p:cNvSpPr>
            <a:spLocks noChangeAspect="1" noChangeArrowheads="1" noTextEdit="1"/>
          </p:cNvSpPr>
          <p:nvPr/>
        </p:nvSpPr>
        <p:spPr bwMode="auto">
          <a:xfrm>
            <a:off x="1343025" y="233364"/>
            <a:ext cx="6624638" cy="662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9942" name="Group 209"/>
          <p:cNvGrpSpPr>
            <a:grpSpLocks/>
          </p:cNvGrpSpPr>
          <p:nvPr/>
        </p:nvGrpSpPr>
        <p:grpSpPr bwMode="auto">
          <a:xfrm>
            <a:off x="2662239" y="1550989"/>
            <a:ext cx="4429125" cy="4429125"/>
            <a:chOff x="717" y="977"/>
            <a:chExt cx="2790" cy="2790"/>
          </a:xfrm>
        </p:grpSpPr>
        <p:sp>
          <p:nvSpPr>
            <p:cNvPr id="40042" name="Rectangle 9"/>
            <p:cNvSpPr>
              <a:spLocks noChangeArrowheads="1"/>
            </p:cNvSpPr>
            <p:nvPr/>
          </p:nvSpPr>
          <p:spPr bwMode="auto">
            <a:xfrm>
              <a:off x="717" y="3760"/>
              <a:ext cx="54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43" name="Rectangle 10"/>
            <p:cNvSpPr>
              <a:spLocks noChangeArrowheads="1"/>
            </p:cNvSpPr>
            <p:nvPr/>
          </p:nvSpPr>
          <p:spPr bwMode="auto">
            <a:xfrm>
              <a:off x="717" y="3412"/>
              <a:ext cx="5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44" name="Rectangle 11"/>
            <p:cNvSpPr>
              <a:spLocks noChangeArrowheads="1"/>
            </p:cNvSpPr>
            <p:nvPr/>
          </p:nvSpPr>
          <p:spPr bwMode="auto">
            <a:xfrm>
              <a:off x="717" y="3064"/>
              <a:ext cx="5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45" name="Rectangle 12"/>
            <p:cNvSpPr>
              <a:spLocks noChangeArrowheads="1"/>
            </p:cNvSpPr>
            <p:nvPr/>
          </p:nvSpPr>
          <p:spPr bwMode="auto">
            <a:xfrm>
              <a:off x="717" y="2717"/>
              <a:ext cx="54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46" name="Rectangle 13"/>
            <p:cNvSpPr>
              <a:spLocks noChangeArrowheads="1"/>
            </p:cNvSpPr>
            <p:nvPr/>
          </p:nvSpPr>
          <p:spPr bwMode="auto">
            <a:xfrm>
              <a:off x="717" y="2369"/>
              <a:ext cx="54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47" name="Rectangle 14"/>
            <p:cNvSpPr>
              <a:spLocks noChangeArrowheads="1"/>
            </p:cNvSpPr>
            <p:nvPr/>
          </p:nvSpPr>
          <p:spPr bwMode="auto">
            <a:xfrm>
              <a:off x="717" y="2021"/>
              <a:ext cx="54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48" name="Rectangle 15"/>
            <p:cNvSpPr>
              <a:spLocks noChangeArrowheads="1"/>
            </p:cNvSpPr>
            <p:nvPr/>
          </p:nvSpPr>
          <p:spPr bwMode="auto">
            <a:xfrm>
              <a:off x="717" y="1673"/>
              <a:ext cx="5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49" name="Rectangle 16"/>
            <p:cNvSpPr>
              <a:spLocks noChangeArrowheads="1"/>
            </p:cNvSpPr>
            <p:nvPr/>
          </p:nvSpPr>
          <p:spPr bwMode="auto">
            <a:xfrm>
              <a:off x="717" y="1325"/>
              <a:ext cx="54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50" name="Rectangle 17"/>
            <p:cNvSpPr>
              <a:spLocks noChangeArrowheads="1"/>
            </p:cNvSpPr>
            <p:nvPr/>
          </p:nvSpPr>
          <p:spPr bwMode="auto">
            <a:xfrm>
              <a:off x="717" y="977"/>
              <a:ext cx="54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51" name="Rectangle 18"/>
            <p:cNvSpPr>
              <a:spLocks noChangeArrowheads="1"/>
            </p:cNvSpPr>
            <p:nvPr/>
          </p:nvSpPr>
          <p:spPr bwMode="auto">
            <a:xfrm>
              <a:off x="717" y="3690"/>
              <a:ext cx="3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52" name="Rectangle 19"/>
            <p:cNvSpPr>
              <a:spLocks noChangeArrowheads="1"/>
            </p:cNvSpPr>
            <p:nvPr/>
          </p:nvSpPr>
          <p:spPr bwMode="auto">
            <a:xfrm>
              <a:off x="717" y="3620"/>
              <a:ext cx="31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53" name="Rectangle 20"/>
            <p:cNvSpPr>
              <a:spLocks noChangeArrowheads="1"/>
            </p:cNvSpPr>
            <p:nvPr/>
          </p:nvSpPr>
          <p:spPr bwMode="auto">
            <a:xfrm>
              <a:off x="717" y="3551"/>
              <a:ext cx="31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54" name="Rectangle 21"/>
            <p:cNvSpPr>
              <a:spLocks noChangeArrowheads="1"/>
            </p:cNvSpPr>
            <p:nvPr/>
          </p:nvSpPr>
          <p:spPr bwMode="auto">
            <a:xfrm>
              <a:off x="717" y="3481"/>
              <a:ext cx="31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55" name="Rectangle 22"/>
            <p:cNvSpPr>
              <a:spLocks noChangeArrowheads="1"/>
            </p:cNvSpPr>
            <p:nvPr/>
          </p:nvSpPr>
          <p:spPr bwMode="auto">
            <a:xfrm>
              <a:off x="717" y="3342"/>
              <a:ext cx="31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56" name="Rectangle 23"/>
            <p:cNvSpPr>
              <a:spLocks noChangeArrowheads="1"/>
            </p:cNvSpPr>
            <p:nvPr/>
          </p:nvSpPr>
          <p:spPr bwMode="auto">
            <a:xfrm>
              <a:off x="717" y="3273"/>
              <a:ext cx="31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57" name="Rectangle 24"/>
            <p:cNvSpPr>
              <a:spLocks noChangeArrowheads="1"/>
            </p:cNvSpPr>
            <p:nvPr/>
          </p:nvSpPr>
          <p:spPr bwMode="auto">
            <a:xfrm>
              <a:off x="717" y="3203"/>
              <a:ext cx="31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58" name="Rectangle 25"/>
            <p:cNvSpPr>
              <a:spLocks noChangeArrowheads="1"/>
            </p:cNvSpPr>
            <p:nvPr/>
          </p:nvSpPr>
          <p:spPr bwMode="auto">
            <a:xfrm>
              <a:off x="717" y="3133"/>
              <a:ext cx="31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59" name="Rectangle 26"/>
            <p:cNvSpPr>
              <a:spLocks noChangeArrowheads="1"/>
            </p:cNvSpPr>
            <p:nvPr/>
          </p:nvSpPr>
          <p:spPr bwMode="auto">
            <a:xfrm>
              <a:off x="717" y="2994"/>
              <a:ext cx="31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60" name="Rectangle 27"/>
            <p:cNvSpPr>
              <a:spLocks noChangeArrowheads="1"/>
            </p:cNvSpPr>
            <p:nvPr/>
          </p:nvSpPr>
          <p:spPr bwMode="auto">
            <a:xfrm>
              <a:off x="717" y="2926"/>
              <a:ext cx="3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61" name="Rectangle 28"/>
            <p:cNvSpPr>
              <a:spLocks noChangeArrowheads="1"/>
            </p:cNvSpPr>
            <p:nvPr/>
          </p:nvSpPr>
          <p:spPr bwMode="auto">
            <a:xfrm>
              <a:off x="717" y="2856"/>
              <a:ext cx="3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62" name="Rectangle 29"/>
            <p:cNvSpPr>
              <a:spLocks noChangeArrowheads="1"/>
            </p:cNvSpPr>
            <p:nvPr/>
          </p:nvSpPr>
          <p:spPr bwMode="auto">
            <a:xfrm>
              <a:off x="717" y="2786"/>
              <a:ext cx="31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63" name="Rectangle 30"/>
            <p:cNvSpPr>
              <a:spLocks noChangeArrowheads="1"/>
            </p:cNvSpPr>
            <p:nvPr/>
          </p:nvSpPr>
          <p:spPr bwMode="auto">
            <a:xfrm>
              <a:off x="717" y="2647"/>
              <a:ext cx="31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64" name="Rectangle 31"/>
            <p:cNvSpPr>
              <a:spLocks noChangeArrowheads="1"/>
            </p:cNvSpPr>
            <p:nvPr/>
          </p:nvSpPr>
          <p:spPr bwMode="auto">
            <a:xfrm>
              <a:off x="717" y="2578"/>
              <a:ext cx="3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65" name="Rectangle 32"/>
            <p:cNvSpPr>
              <a:spLocks noChangeArrowheads="1"/>
            </p:cNvSpPr>
            <p:nvPr/>
          </p:nvSpPr>
          <p:spPr bwMode="auto">
            <a:xfrm>
              <a:off x="717" y="2508"/>
              <a:ext cx="31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66" name="Rectangle 33"/>
            <p:cNvSpPr>
              <a:spLocks noChangeArrowheads="1"/>
            </p:cNvSpPr>
            <p:nvPr/>
          </p:nvSpPr>
          <p:spPr bwMode="auto">
            <a:xfrm>
              <a:off x="717" y="2439"/>
              <a:ext cx="3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67" name="Rectangle 34"/>
            <p:cNvSpPr>
              <a:spLocks noChangeArrowheads="1"/>
            </p:cNvSpPr>
            <p:nvPr/>
          </p:nvSpPr>
          <p:spPr bwMode="auto">
            <a:xfrm>
              <a:off x="717" y="2299"/>
              <a:ext cx="31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68" name="Rectangle 35"/>
            <p:cNvSpPr>
              <a:spLocks noChangeArrowheads="1"/>
            </p:cNvSpPr>
            <p:nvPr/>
          </p:nvSpPr>
          <p:spPr bwMode="auto">
            <a:xfrm>
              <a:off x="717" y="2230"/>
              <a:ext cx="3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69" name="Rectangle 36"/>
            <p:cNvSpPr>
              <a:spLocks noChangeArrowheads="1"/>
            </p:cNvSpPr>
            <p:nvPr/>
          </p:nvSpPr>
          <p:spPr bwMode="auto">
            <a:xfrm>
              <a:off x="717" y="2160"/>
              <a:ext cx="31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70" name="Rectangle 37"/>
            <p:cNvSpPr>
              <a:spLocks noChangeArrowheads="1"/>
            </p:cNvSpPr>
            <p:nvPr/>
          </p:nvSpPr>
          <p:spPr bwMode="auto">
            <a:xfrm>
              <a:off x="717" y="2091"/>
              <a:ext cx="3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71" name="Rectangle 38"/>
            <p:cNvSpPr>
              <a:spLocks noChangeArrowheads="1"/>
            </p:cNvSpPr>
            <p:nvPr/>
          </p:nvSpPr>
          <p:spPr bwMode="auto">
            <a:xfrm>
              <a:off x="717" y="1951"/>
              <a:ext cx="31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72" name="Rectangle 39"/>
            <p:cNvSpPr>
              <a:spLocks noChangeArrowheads="1"/>
            </p:cNvSpPr>
            <p:nvPr/>
          </p:nvSpPr>
          <p:spPr bwMode="auto">
            <a:xfrm>
              <a:off x="717" y="1882"/>
              <a:ext cx="3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73" name="Rectangle 40"/>
            <p:cNvSpPr>
              <a:spLocks noChangeArrowheads="1"/>
            </p:cNvSpPr>
            <p:nvPr/>
          </p:nvSpPr>
          <p:spPr bwMode="auto">
            <a:xfrm>
              <a:off x="717" y="1812"/>
              <a:ext cx="31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74" name="Rectangle 41"/>
            <p:cNvSpPr>
              <a:spLocks noChangeArrowheads="1"/>
            </p:cNvSpPr>
            <p:nvPr/>
          </p:nvSpPr>
          <p:spPr bwMode="auto">
            <a:xfrm>
              <a:off x="717" y="1743"/>
              <a:ext cx="3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75" name="Rectangle 42"/>
            <p:cNvSpPr>
              <a:spLocks noChangeArrowheads="1"/>
            </p:cNvSpPr>
            <p:nvPr/>
          </p:nvSpPr>
          <p:spPr bwMode="auto">
            <a:xfrm>
              <a:off x="717" y="1604"/>
              <a:ext cx="3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76" name="Rectangle 43"/>
            <p:cNvSpPr>
              <a:spLocks noChangeArrowheads="1"/>
            </p:cNvSpPr>
            <p:nvPr/>
          </p:nvSpPr>
          <p:spPr bwMode="auto">
            <a:xfrm>
              <a:off x="717" y="1534"/>
              <a:ext cx="31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77" name="Rectangle 44"/>
            <p:cNvSpPr>
              <a:spLocks noChangeArrowheads="1"/>
            </p:cNvSpPr>
            <p:nvPr/>
          </p:nvSpPr>
          <p:spPr bwMode="auto">
            <a:xfrm>
              <a:off x="717" y="1464"/>
              <a:ext cx="31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78" name="Rectangle 45"/>
            <p:cNvSpPr>
              <a:spLocks noChangeArrowheads="1"/>
            </p:cNvSpPr>
            <p:nvPr/>
          </p:nvSpPr>
          <p:spPr bwMode="auto">
            <a:xfrm>
              <a:off x="717" y="1395"/>
              <a:ext cx="31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79" name="Rectangle 46"/>
            <p:cNvSpPr>
              <a:spLocks noChangeArrowheads="1"/>
            </p:cNvSpPr>
            <p:nvPr/>
          </p:nvSpPr>
          <p:spPr bwMode="auto">
            <a:xfrm>
              <a:off x="717" y="1256"/>
              <a:ext cx="31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80" name="Rectangle 47"/>
            <p:cNvSpPr>
              <a:spLocks noChangeArrowheads="1"/>
            </p:cNvSpPr>
            <p:nvPr/>
          </p:nvSpPr>
          <p:spPr bwMode="auto">
            <a:xfrm>
              <a:off x="717" y="1186"/>
              <a:ext cx="31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81" name="Rectangle 48"/>
            <p:cNvSpPr>
              <a:spLocks noChangeArrowheads="1"/>
            </p:cNvSpPr>
            <p:nvPr/>
          </p:nvSpPr>
          <p:spPr bwMode="auto">
            <a:xfrm>
              <a:off x="717" y="1116"/>
              <a:ext cx="31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82" name="Rectangle 49"/>
            <p:cNvSpPr>
              <a:spLocks noChangeArrowheads="1"/>
            </p:cNvSpPr>
            <p:nvPr/>
          </p:nvSpPr>
          <p:spPr bwMode="auto">
            <a:xfrm>
              <a:off x="717" y="1047"/>
              <a:ext cx="31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83" name="Rectangle 50"/>
            <p:cNvSpPr>
              <a:spLocks noChangeArrowheads="1"/>
            </p:cNvSpPr>
            <p:nvPr/>
          </p:nvSpPr>
          <p:spPr bwMode="auto">
            <a:xfrm>
              <a:off x="3452" y="3760"/>
              <a:ext cx="55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84" name="Rectangle 51"/>
            <p:cNvSpPr>
              <a:spLocks noChangeArrowheads="1"/>
            </p:cNvSpPr>
            <p:nvPr/>
          </p:nvSpPr>
          <p:spPr bwMode="auto">
            <a:xfrm>
              <a:off x="3452" y="3412"/>
              <a:ext cx="55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85" name="Rectangle 52"/>
            <p:cNvSpPr>
              <a:spLocks noChangeArrowheads="1"/>
            </p:cNvSpPr>
            <p:nvPr/>
          </p:nvSpPr>
          <p:spPr bwMode="auto">
            <a:xfrm>
              <a:off x="3452" y="3064"/>
              <a:ext cx="55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86" name="Rectangle 53"/>
            <p:cNvSpPr>
              <a:spLocks noChangeArrowheads="1"/>
            </p:cNvSpPr>
            <p:nvPr/>
          </p:nvSpPr>
          <p:spPr bwMode="auto">
            <a:xfrm>
              <a:off x="3452" y="2717"/>
              <a:ext cx="55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87" name="Rectangle 54"/>
            <p:cNvSpPr>
              <a:spLocks noChangeArrowheads="1"/>
            </p:cNvSpPr>
            <p:nvPr/>
          </p:nvSpPr>
          <p:spPr bwMode="auto">
            <a:xfrm>
              <a:off x="3452" y="2369"/>
              <a:ext cx="55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88" name="Rectangle 55"/>
            <p:cNvSpPr>
              <a:spLocks noChangeArrowheads="1"/>
            </p:cNvSpPr>
            <p:nvPr/>
          </p:nvSpPr>
          <p:spPr bwMode="auto">
            <a:xfrm>
              <a:off x="3452" y="2021"/>
              <a:ext cx="55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89" name="Rectangle 56"/>
            <p:cNvSpPr>
              <a:spLocks noChangeArrowheads="1"/>
            </p:cNvSpPr>
            <p:nvPr/>
          </p:nvSpPr>
          <p:spPr bwMode="auto">
            <a:xfrm>
              <a:off x="3452" y="1673"/>
              <a:ext cx="55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90" name="Rectangle 57"/>
            <p:cNvSpPr>
              <a:spLocks noChangeArrowheads="1"/>
            </p:cNvSpPr>
            <p:nvPr/>
          </p:nvSpPr>
          <p:spPr bwMode="auto">
            <a:xfrm>
              <a:off x="3452" y="1325"/>
              <a:ext cx="55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91" name="Rectangle 58"/>
            <p:cNvSpPr>
              <a:spLocks noChangeArrowheads="1"/>
            </p:cNvSpPr>
            <p:nvPr/>
          </p:nvSpPr>
          <p:spPr bwMode="auto">
            <a:xfrm>
              <a:off x="3452" y="977"/>
              <a:ext cx="55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92" name="Rectangle 59"/>
            <p:cNvSpPr>
              <a:spLocks noChangeArrowheads="1"/>
            </p:cNvSpPr>
            <p:nvPr/>
          </p:nvSpPr>
          <p:spPr bwMode="auto">
            <a:xfrm>
              <a:off x="3475" y="3690"/>
              <a:ext cx="32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93" name="Rectangle 60"/>
            <p:cNvSpPr>
              <a:spLocks noChangeArrowheads="1"/>
            </p:cNvSpPr>
            <p:nvPr/>
          </p:nvSpPr>
          <p:spPr bwMode="auto">
            <a:xfrm>
              <a:off x="3475" y="3620"/>
              <a:ext cx="3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94" name="Rectangle 61"/>
            <p:cNvSpPr>
              <a:spLocks noChangeArrowheads="1"/>
            </p:cNvSpPr>
            <p:nvPr/>
          </p:nvSpPr>
          <p:spPr bwMode="auto">
            <a:xfrm>
              <a:off x="3475" y="3551"/>
              <a:ext cx="3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95" name="Rectangle 62"/>
            <p:cNvSpPr>
              <a:spLocks noChangeArrowheads="1"/>
            </p:cNvSpPr>
            <p:nvPr/>
          </p:nvSpPr>
          <p:spPr bwMode="auto">
            <a:xfrm>
              <a:off x="3475" y="3481"/>
              <a:ext cx="32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96" name="Rectangle 63"/>
            <p:cNvSpPr>
              <a:spLocks noChangeArrowheads="1"/>
            </p:cNvSpPr>
            <p:nvPr/>
          </p:nvSpPr>
          <p:spPr bwMode="auto">
            <a:xfrm>
              <a:off x="3475" y="3342"/>
              <a:ext cx="32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97" name="Rectangle 64"/>
            <p:cNvSpPr>
              <a:spLocks noChangeArrowheads="1"/>
            </p:cNvSpPr>
            <p:nvPr/>
          </p:nvSpPr>
          <p:spPr bwMode="auto">
            <a:xfrm>
              <a:off x="3475" y="3273"/>
              <a:ext cx="3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98" name="Rectangle 65"/>
            <p:cNvSpPr>
              <a:spLocks noChangeArrowheads="1"/>
            </p:cNvSpPr>
            <p:nvPr/>
          </p:nvSpPr>
          <p:spPr bwMode="auto">
            <a:xfrm>
              <a:off x="3475" y="3203"/>
              <a:ext cx="3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099" name="Rectangle 66"/>
            <p:cNvSpPr>
              <a:spLocks noChangeArrowheads="1"/>
            </p:cNvSpPr>
            <p:nvPr/>
          </p:nvSpPr>
          <p:spPr bwMode="auto">
            <a:xfrm>
              <a:off x="3475" y="3133"/>
              <a:ext cx="32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00" name="Rectangle 67"/>
            <p:cNvSpPr>
              <a:spLocks noChangeArrowheads="1"/>
            </p:cNvSpPr>
            <p:nvPr/>
          </p:nvSpPr>
          <p:spPr bwMode="auto">
            <a:xfrm>
              <a:off x="3475" y="2994"/>
              <a:ext cx="32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01" name="Rectangle 68"/>
            <p:cNvSpPr>
              <a:spLocks noChangeArrowheads="1"/>
            </p:cNvSpPr>
            <p:nvPr/>
          </p:nvSpPr>
          <p:spPr bwMode="auto">
            <a:xfrm>
              <a:off x="3475" y="2926"/>
              <a:ext cx="32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02" name="Rectangle 69"/>
            <p:cNvSpPr>
              <a:spLocks noChangeArrowheads="1"/>
            </p:cNvSpPr>
            <p:nvPr/>
          </p:nvSpPr>
          <p:spPr bwMode="auto">
            <a:xfrm>
              <a:off x="3475" y="2856"/>
              <a:ext cx="32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03" name="Rectangle 70"/>
            <p:cNvSpPr>
              <a:spLocks noChangeArrowheads="1"/>
            </p:cNvSpPr>
            <p:nvPr/>
          </p:nvSpPr>
          <p:spPr bwMode="auto">
            <a:xfrm>
              <a:off x="3475" y="2786"/>
              <a:ext cx="3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04" name="Rectangle 71"/>
            <p:cNvSpPr>
              <a:spLocks noChangeArrowheads="1"/>
            </p:cNvSpPr>
            <p:nvPr/>
          </p:nvSpPr>
          <p:spPr bwMode="auto">
            <a:xfrm>
              <a:off x="3475" y="2647"/>
              <a:ext cx="3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05" name="Rectangle 72"/>
            <p:cNvSpPr>
              <a:spLocks noChangeArrowheads="1"/>
            </p:cNvSpPr>
            <p:nvPr/>
          </p:nvSpPr>
          <p:spPr bwMode="auto">
            <a:xfrm>
              <a:off x="3475" y="2578"/>
              <a:ext cx="32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06" name="Rectangle 73"/>
            <p:cNvSpPr>
              <a:spLocks noChangeArrowheads="1"/>
            </p:cNvSpPr>
            <p:nvPr/>
          </p:nvSpPr>
          <p:spPr bwMode="auto">
            <a:xfrm>
              <a:off x="3475" y="2508"/>
              <a:ext cx="3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07" name="Rectangle 74"/>
            <p:cNvSpPr>
              <a:spLocks noChangeArrowheads="1"/>
            </p:cNvSpPr>
            <p:nvPr/>
          </p:nvSpPr>
          <p:spPr bwMode="auto">
            <a:xfrm>
              <a:off x="3475" y="2439"/>
              <a:ext cx="32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08" name="Rectangle 75"/>
            <p:cNvSpPr>
              <a:spLocks noChangeArrowheads="1"/>
            </p:cNvSpPr>
            <p:nvPr/>
          </p:nvSpPr>
          <p:spPr bwMode="auto">
            <a:xfrm>
              <a:off x="3475" y="2299"/>
              <a:ext cx="3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09" name="Rectangle 76"/>
            <p:cNvSpPr>
              <a:spLocks noChangeArrowheads="1"/>
            </p:cNvSpPr>
            <p:nvPr/>
          </p:nvSpPr>
          <p:spPr bwMode="auto">
            <a:xfrm>
              <a:off x="3475" y="2230"/>
              <a:ext cx="32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10" name="Rectangle 77"/>
            <p:cNvSpPr>
              <a:spLocks noChangeArrowheads="1"/>
            </p:cNvSpPr>
            <p:nvPr/>
          </p:nvSpPr>
          <p:spPr bwMode="auto">
            <a:xfrm>
              <a:off x="3475" y="2160"/>
              <a:ext cx="3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11" name="Rectangle 78"/>
            <p:cNvSpPr>
              <a:spLocks noChangeArrowheads="1"/>
            </p:cNvSpPr>
            <p:nvPr/>
          </p:nvSpPr>
          <p:spPr bwMode="auto">
            <a:xfrm>
              <a:off x="3475" y="2091"/>
              <a:ext cx="32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12" name="Rectangle 79"/>
            <p:cNvSpPr>
              <a:spLocks noChangeArrowheads="1"/>
            </p:cNvSpPr>
            <p:nvPr/>
          </p:nvSpPr>
          <p:spPr bwMode="auto">
            <a:xfrm>
              <a:off x="3475" y="1951"/>
              <a:ext cx="3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13" name="Rectangle 80"/>
            <p:cNvSpPr>
              <a:spLocks noChangeArrowheads="1"/>
            </p:cNvSpPr>
            <p:nvPr/>
          </p:nvSpPr>
          <p:spPr bwMode="auto">
            <a:xfrm>
              <a:off x="3475" y="1882"/>
              <a:ext cx="32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14" name="Rectangle 81"/>
            <p:cNvSpPr>
              <a:spLocks noChangeArrowheads="1"/>
            </p:cNvSpPr>
            <p:nvPr/>
          </p:nvSpPr>
          <p:spPr bwMode="auto">
            <a:xfrm>
              <a:off x="3475" y="1812"/>
              <a:ext cx="3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15" name="Rectangle 82"/>
            <p:cNvSpPr>
              <a:spLocks noChangeArrowheads="1"/>
            </p:cNvSpPr>
            <p:nvPr/>
          </p:nvSpPr>
          <p:spPr bwMode="auto">
            <a:xfrm>
              <a:off x="3475" y="1743"/>
              <a:ext cx="32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16" name="Rectangle 83"/>
            <p:cNvSpPr>
              <a:spLocks noChangeArrowheads="1"/>
            </p:cNvSpPr>
            <p:nvPr/>
          </p:nvSpPr>
          <p:spPr bwMode="auto">
            <a:xfrm>
              <a:off x="3475" y="1604"/>
              <a:ext cx="32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17" name="Rectangle 84"/>
            <p:cNvSpPr>
              <a:spLocks noChangeArrowheads="1"/>
            </p:cNvSpPr>
            <p:nvPr/>
          </p:nvSpPr>
          <p:spPr bwMode="auto">
            <a:xfrm>
              <a:off x="3475" y="1534"/>
              <a:ext cx="32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18" name="Rectangle 85"/>
            <p:cNvSpPr>
              <a:spLocks noChangeArrowheads="1"/>
            </p:cNvSpPr>
            <p:nvPr/>
          </p:nvSpPr>
          <p:spPr bwMode="auto">
            <a:xfrm>
              <a:off x="3475" y="1464"/>
              <a:ext cx="32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19" name="Rectangle 86"/>
            <p:cNvSpPr>
              <a:spLocks noChangeArrowheads="1"/>
            </p:cNvSpPr>
            <p:nvPr/>
          </p:nvSpPr>
          <p:spPr bwMode="auto">
            <a:xfrm>
              <a:off x="3475" y="1395"/>
              <a:ext cx="3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20" name="Rectangle 87"/>
            <p:cNvSpPr>
              <a:spLocks noChangeArrowheads="1"/>
            </p:cNvSpPr>
            <p:nvPr/>
          </p:nvSpPr>
          <p:spPr bwMode="auto">
            <a:xfrm>
              <a:off x="3475" y="1256"/>
              <a:ext cx="3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21" name="Rectangle 88"/>
            <p:cNvSpPr>
              <a:spLocks noChangeArrowheads="1"/>
            </p:cNvSpPr>
            <p:nvPr/>
          </p:nvSpPr>
          <p:spPr bwMode="auto">
            <a:xfrm>
              <a:off x="3475" y="1186"/>
              <a:ext cx="3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22" name="Rectangle 89"/>
            <p:cNvSpPr>
              <a:spLocks noChangeArrowheads="1"/>
            </p:cNvSpPr>
            <p:nvPr/>
          </p:nvSpPr>
          <p:spPr bwMode="auto">
            <a:xfrm>
              <a:off x="3475" y="1116"/>
              <a:ext cx="32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23" name="Rectangle 90"/>
            <p:cNvSpPr>
              <a:spLocks noChangeArrowheads="1"/>
            </p:cNvSpPr>
            <p:nvPr/>
          </p:nvSpPr>
          <p:spPr bwMode="auto">
            <a:xfrm>
              <a:off x="3475" y="1047"/>
              <a:ext cx="32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24" name="Rectangle 91"/>
            <p:cNvSpPr>
              <a:spLocks noChangeArrowheads="1"/>
            </p:cNvSpPr>
            <p:nvPr/>
          </p:nvSpPr>
          <p:spPr bwMode="auto">
            <a:xfrm>
              <a:off x="717" y="3713"/>
              <a:ext cx="8" cy="5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25" name="Rectangle 92"/>
            <p:cNvSpPr>
              <a:spLocks noChangeArrowheads="1"/>
            </p:cNvSpPr>
            <p:nvPr/>
          </p:nvSpPr>
          <p:spPr bwMode="auto">
            <a:xfrm>
              <a:off x="1180" y="3713"/>
              <a:ext cx="8" cy="5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26" name="Rectangle 93"/>
            <p:cNvSpPr>
              <a:spLocks noChangeArrowheads="1"/>
            </p:cNvSpPr>
            <p:nvPr/>
          </p:nvSpPr>
          <p:spPr bwMode="auto">
            <a:xfrm>
              <a:off x="1644" y="3713"/>
              <a:ext cx="8" cy="5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27" name="Rectangle 94"/>
            <p:cNvSpPr>
              <a:spLocks noChangeArrowheads="1"/>
            </p:cNvSpPr>
            <p:nvPr/>
          </p:nvSpPr>
          <p:spPr bwMode="auto">
            <a:xfrm>
              <a:off x="2108" y="3713"/>
              <a:ext cx="7" cy="5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28" name="Rectangle 95"/>
            <p:cNvSpPr>
              <a:spLocks noChangeArrowheads="1"/>
            </p:cNvSpPr>
            <p:nvPr/>
          </p:nvSpPr>
          <p:spPr bwMode="auto">
            <a:xfrm>
              <a:off x="2572" y="3713"/>
              <a:ext cx="7" cy="5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29" name="Rectangle 96"/>
            <p:cNvSpPr>
              <a:spLocks noChangeArrowheads="1"/>
            </p:cNvSpPr>
            <p:nvPr/>
          </p:nvSpPr>
          <p:spPr bwMode="auto">
            <a:xfrm>
              <a:off x="3036" y="3713"/>
              <a:ext cx="7" cy="5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30" name="Rectangle 97"/>
            <p:cNvSpPr>
              <a:spLocks noChangeArrowheads="1"/>
            </p:cNvSpPr>
            <p:nvPr/>
          </p:nvSpPr>
          <p:spPr bwMode="auto">
            <a:xfrm>
              <a:off x="3498" y="3713"/>
              <a:ext cx="9" cy="5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31" name="Rectangle 98"/>
            <p:cNvSpPr>
              <a:spLocks noChangeArrowheads="1"/>
            </p:cNvSpPr>
            <p:nvPr/>
          </p:nvSpPr>
          <p:spPr bwMode="auto">
            <a:xfrm>
              <a:off x="809" y="3736"/>
              <a:ext cx="8" cy="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32" name="Rectangle 99"/>
            <p:cNvSpPr>
              <a:spLocks noChangeArrowheads="1"/>
            </p:cNvSpPr>
            <p:nvPr/>
          </p:nvSpPr>
          <p:spPr bwMode="auto">
            <a:xfrm>
              <a:off x="902" y="3736"/>
              <a:ext cx="7" cy="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33" name="Rectangle 100"/>
            <p:cNvSpPr>
              <a:spLocks noChangeArrowheads="1"/>
            </p:cNvSpPr>
            <p:nvPr/>
          </p:nvSpPr>
          <p:spPr bwMode="auto">
            <a:xfrm>
              <a:off x="995" y="3736"/>
              <a:ext cx="7" cy="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34" name="Rectangle 101"/>
            <p:cNvSpPr>
              <a:spLocks noChangeArrowheads="1"/>
            </p:cNvSpPr>
            <p:nvPr/>
          </p:nvSpPr>
          <p:spPr bwMode="auto">
            <a:xfrm>
              <a:off x="1088" y="3736"/>
              <a:ext cx="7" cy="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35" name="Rectangle 102"/>
            <p:cNvSpPr>
              <a:spLocks noChangeArrowheads="1"/>
            </p:cNvSpPr>
            <p:nvPr/>
          </p:nvSpPr>
          <p:spPr bwMode="auto">
            <a:xfrm>
              <a:off x="1273" y="3736"/>
              <a:ext cx="7" cy="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36" name="Rectangle 103"/>
            <p:cNvSpPr>
              <a:spLocks noChangeArrowheads="1"/>
            </p:cNvSpPr>
            <p:nvPr/>
          </p:nvSpPr>
          <p:spPr bwMode="auto">
            <a:xfrm>
              <a:off x="1366" y="3736"/>
              <a:ext cx="7" cy="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37" name="Rectangle 104"/>
            <p:cNvSpPr>
              <a:spLocks noChangeArrowheads="1"/>
            </p:cNvSpPr>
            <p:nvPr/>
          </p:nvSpPr>
          <p:spPr bwMode="auto">
            <a:xfrm>
              <a:off x="1459" y="3736"/>
              <a:ext cx="7" cy="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38" name="Rectangle 105"/>
            <p:cNvSpPr>
              <a:spLocks noChangeArrowheads="1"/>
            </p:cNvSpPr>
            <p:nvPr/>
          </p:nvSpPr>
          <p:spPr bwMode="auto">
            <a:xfrm>
              <a:off x="1551" y="3736"/>
              <a:ext cx="8" cy="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39" name="Rectangle 106"/>
            <p:cNvSpPr>
              <a:spLocks noChangeArrowheads="1"/>
            </p:cNvSpPr>
            <p:nvPr/>
          </p:nvSpPr>
          <p:spPr bwMode="auto">
            <a:xfrm>
              <a:off x="1737" y="3736"/>
              <a:ext cx="7" cy="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40" name="Rectangle 107"/>
            <p:cNvSpPr>
              <a:spLocks noChangeArrowheads="1"/>
            </p:cNvSpPr>
            <p:nvPr/>
          </p:nvSpPr>
          <p:spPr bwMode="auto">
            <a:xfrm>
              <a:off x="1830" y="3736"/>
              <a:ext cx="7" cy="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41" name="Rectangle 108"/>
            <p:cNvSpPr>
              <a:spLocks noChangeArrowheads="1"/>
            </p:cNvSpPr>
            <p:nvPr/>
          </p:nvSpPr>
          <p:spPr bwMode="auto">
            <a:xfrm>
              <a:off x="1922" y="3736"/>
              <a:ext cx="8" cy="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42" name="Rectangle 109"/>
            <p:cNvSpPr>
              <a:spLocks noChangeArrowheads="1"/>
            </p:cNvSpPr>
            <p:nvPr/>
          </p:nvSpPr>
          <p:spPr bwMode="auto">
            <a:xfrm>
              <a:off x="2015" y="3736"/>
              <a:ext cx="8" cy="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43" name="Rectangle 110"/>
            <p:cNvSpPr>
              <a:spLocks noChangeArrowheads="1"/>
            </p:cNvSpPr>
            <p:nvPr/>
          </p:nvSpPr>
          <p:spPr bwMode="auto">
            <a:xfrm>
              <a:off x="2201" y="3736"/>
              <a:ext cx="7" cy="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44" name="Rectangle 111"/>
            <p:cNvSpPr>
              <a:spLocks noChangeArrowheads="1"/>
            </p:cNvSpPr>
            <p:nvPr/>
          </p:nvSpPr>
          <p:spPr bwMode="auto">
            <a:xfrm>
              <a:off x="2293" y="3736"/>
              <a:ext cx="8" cy="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45" name="Rectangle 112"/>
            <p:cNvSpPr>
              <a:spLocks noChangeArrowheads="1"/>
            </p:cNvSpPr>
            <p:nvPr/>
          </p:nvSpPr>
          <p:spPr bwMode="auto">
            <a:xfrm>
              <a:off x="2386" y="3736"/>
              <a:ext cx="8" cy="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46" name="Rectangle 113"/>
            <p:cNvSpPr>
              <a:spLocks noChangeArrowheads="1"/>
            </p:cNvSpPr>
            <p:nvPr/>
          </p:nvSpPr>
          <p:spPr bwMode="auto">
            <a:xfrm>
              <a:off x="2479" y="3736"/>
              <a:ext cx="7" cy="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47" name="Rectangle 114"/>
            <p:cNvSpPr>
              <a:spLocks noChangeArrowheads="1"/>
            </p:cNvSpPr>
            <p:nvPr/>
          </p:nvSpPr>
          <p:spPr bwMode="auto">
            <a:xfrm>
              <a:off x="2665" y="3736"/>
              <a:ext cx="7" cy="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48" name="Rectangle 115"/>
            <p:cNvSpPr>
              <a:spLocks noChangeArrowheads="1"/>
            </p:cNvSpPr>
            <p:nvPr/>
          </p:nvSpPr>
          <p:spPr bwMode="auto">
            <a:xfrm>
              <a:off x="2757" y="3736"/>
              <a:ext cx="8" cy="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49" name="Rectangle 116"/>
            <p:cNvSpPr>
              <a:spLocks noChangeArrowheads="1"/>
            </p:cNvSpPr>
            <p:nvPr/>
          </p:nvSpPr>
          <p:spPr bwMode="auto">
            <a:xfrm>
              <a:off x="2850" y="3736"/>
              <a:ext cx="7" cy="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50" name="Rectangle 117"/>
            <p:cNvSpPr>
              <a:spLocks noChangeArrowheads="1"/>
            </p:cNvSpPr>
            <p:nvPr/>
          </p:nvSpPr>
          <p:spPr bwMode="auto">
            <a:xfrm>
              <a:off x="2943" y="3736"/>
              <a:ext cx="7" cy="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51" name="Rectangle 118"/>
            <p:cNvSpPr>
              <a:spLocks noChangeArrowheads="1"/>
            </p:cNvSpPr>
            <p:nvPr/>
          </p:nvSpPr>
          <p:spPr bwMode="auto">
            <a:xfrm>
              <a:off x="3128" y="3736"/>
              <a:ext cx="8" cy="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52" name="Rectangle 119"/>
            <p:cNvSpPr>
              <a:spLocks noChangeArrowheads="1"/>
            </p:cNvSpPr>
            <p:nvPr/>
          </p:nvSpPr>
          <p:spPr bwMode="auto">
            <a:xfrm>
              <a:off x="3220" y="3736"/>
              <a:ext cx="8" cy="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53" name="Rectangle 120"/>
            <p:cNvSpPr>
              <a:spLocks noChangeArrowheads="1"/>
            </p:cNvSpPr>
            <p:nvPr/>
          </p:nvSpPr>
          <p:spPr bwMode="auto">
            <a:xfrm>
              <a:off x="3313" y="3736"/>
              <a:ext cx="8" cy="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54" name="Rectangle 121"/>
            <p:cNvSpPr>
              <a:spLocks noChangeArrowheads="1"/>
            </p:cNvSpPr>
            <p:nvPr/>
          </p:nvSpPr>
          <p:spPr bwMode="auto">
            <a:xfrm>
              <a:off x="3406" y="3736"/>
              <a:ext cx="8" cy="3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55" name="Rectangle 122"/>
            <p:cNvSpPr>
              <a:spLocks noChangeArrowheads="1"/>
            </p:cNvSpPr>
            <p:nvPr/>
          </p:nvSpPr>
          <p:spPr bwMode="auto">
            <a:xfrm>
              <a:off x="717" y="977"/>
              <a:ext cx="8" cy="5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56" name="Rectangle 123"/>
            <p:cNvSpPr>
              <a:spLocks noChangeArrowheads="1"/>
            </p:cNvSpPr>
            <p:nvPr/>
          </p:nvSpPr>
          <p:spPr bwMode="auto">
            <a:xfrm>
              <a:off x="1180" y="977"/>
              <a:ext cx="8" cy="5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57" name="Rectangle 124"/>
            <p:cNvSpPr>
              <a:spLocks noChangeArrowheads="1"/>
            </p:cNvSpPr>
            <p:nvPr/>
          </p:nvSpPr>
          <p:spPr bwMode="auto">
            <a:xfrm>
              <a:off x="1644" y="977"/>
              <a:ext cx="8" cy="5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58" name="Rectangle 125"/>
            <p:cNvSpPr>
              <a:spLocks noChangeArrowheads="1"/>
            </p:cNvSpPr>
            <p:nvPr/>
          </p:nvSpPr>
          <p:spPr bwMode="auto">
            <a:xfrm>
              <a:off x="2108" y="977"/>
              <a:ext cx="7" cy="5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59" name="Rectangle 126"/>
            <p:cNvSpPr>
              <a:spLocks noChangeArrowheads="1"/>
            </p:cNvSpPr>
            <p:nvPr/>
          </p:nvSpPr>
          <p:spPr bwMode="auto">
            <a:xfrm>
              <a:off x="2572" y="977"/>
              <a:ext cx="7" cy="5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60" name="Rectangle 127"/>
            <p:cNvSpPr>
              <a:spLocks noChangeArrowheads="1"/>
            </p:cNvSpPr>
            <p:nvPr/>
          </p:nvSpPr>
          <p:spPr bwMode="auto">
            <a:xfrm>
              <a:off x="3036" y="977"/>
              <a:ext cx="7" cy="5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61" name="Rectangle 128"/>
            <p:cNvSpPr>
              <a:spLocks noChangeArrowheads="1"/>
            </p:cNvSpPr>
            <p:nvPr/>
          </p:nvSpPr>
          <p:spPr bwMode="auto">
            <a:xfrm>
              <a:off x="3498" y="977"/>
              <a:ext cx="9" cy="5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62" name="Rectangle 129"/>
            <p:cNvSpPr>
              <a:spLocks noChangeArrowheads="1"/>
            </p:cNvSpPr>
            <p:nvPr/>
          </p:nvSpPr>
          <p:spPr bwMode="auto">
            <a:xfrm>
              <a:off x="809" y="977"/>
              <a:ext cx="8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63" name="Rectangle 130"/>
            <p:cNvSpPr>
              <a:spLocks noChangeArrowheads="1"/>
            </p:cNvSpPr>
            <p:nvPr/>
          </p:nvSpPr>
          <p:spPr bwMode="auto">
            <a:xfrm>
              <a:off x="902" y="977"/>
              <a:ext cx="7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64" name="Rectangle 131"/>
            <p:cNvSpPr>
              <a:spLocks noChangeArrowheads="1"/>
            </p:cNvSpPr>
            <p:nvPr/>
          </p:nvSpPr>
          <p:spPr bwMode="auto">
            <a:xfrm>
              <a:off x="995" y="977"/>
              <a:ext cx="7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65" name="Rectangle 132"/>
            <p:cNvSpPr>
              <a:spLocks noChangeArrowheads="1"/>
            </p:cNvSpPr>
            <p:nvPr/>
          </p:nvSpPr>
          <p:spPr bwMode="auto">
            <a:xfrm>
              <a:off x="1088" y="977"/>
              <a:ext cx="7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66" name="Rectangle 133"/>
            <p:cNvSpPr>
              <a:spLocks noChangeArrowheads="1"/>
            </p:cNvSpPr>
            <p:nvPr/>
          </p:nvSpPr>
          <p:spPr bwMode="auto">
            <a:xfrm>
              <a:off x="1273" y="977"/>
              <a:ext cx="7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67" name="Rectangle 134"/>
            <p:cNvSpPr>
              <a:spLocks noChangeArrowheads="1"/>
            </p:cNvSpPr>
            <p:nvPr/>
          </p:nvSpPr>
          <p:spPr bwMode="auto">
            <a:xfrm>
              <a:off x="1366" y="977"/>
              <a:ext cx="7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68" name="Rectangle 135"/>
            <p:cNvSpPr>
              <a:spLocks noChangeArrowheads="1"/>
            </p:cNvSpPr>
            <p:nvPr/>
          </p:nvSpPr>
          <p:spPr bwMode="auto">
            <a:xfrm>
              <a:off x="1459" y="977"/>
              <a:ext cx="7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69" name="Rectangle 136"/>
            <p:cNvSpPr>
              <a:spLocks noChangeArrowheads="1"/>
            </p:cNvSpPr>
            <p:nvPr/>
          </p:nvSpPr>
          <p:spPr bwMode="auto">
            <a:xfrm>
              <a:off x="1551" y="977"/>
              <a:ext cx="8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70" name="Rectangle 137"/>
            <p:cNvSpPr>
              <a:spLocks noChangeArrowheads="1"/>
            </p:cNvSpPr>
            <p:nvPr/>
          </p:nvSpPr>
          <p:spPr bwMode="auto">
            <a:xfrm>
              <a:off x="1737" y="977"/>
              <a:ext cx="7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71" name="Rectangle 138"/>
            <p:cNvSpPr>
              <a:spLocks noChangeArrowheads="1"/>
            </p:cNvSpPr>
            <p:nvPr/>
          </p:nvSpPr>
          <p:spPr bwMode="auto">
            <a:xfrm>
              <a:off x="1830" y="977"/>
              <a:ext cx="7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72" name="Rectangle 139"/>
            <p:cNvSpPr>
              <a:spLocks noChangeArrowheads="1"/>
            </p:cNvSpPr>
            <p:nvPr/>
          </p:nvSpPr>
          <p:spPr bwMode="auto">
            <a:xfrm>
              <a:off x="1922" y="977"/>
              <a:ext cx="8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73" name="Rectangle 140"/>
            <p:cNvSpPr>
              <a:spLocks noChangeArrowheads="1"/>
            </p:cNvSpPr>
            <p:nvPr/>
          </p:nvSpPr>
          <p:spPr bwMode="auto">
            <a:xfrm>
              <a:off x="2015" y="977"/>
              <a:ext cx="8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74" name="Rectangle 141"/>
            <p:cNvSpPr>
              <a:spLocks noChangeArrowheads="1"/>
            </p:cNvSpPr>
            <p:nvPr/>
          </p:nvSpPr>
          <p:spPr bwMode="auto">
            <a:xfrm>
              <a:off x="2201" y="977"/>
              <a:ext cx="7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75" name="Rectangle 142"/>
            <p:cNvSpPr>
              <a:spLocks noChangeArrowheads="1"/>
            </p:cNvSpPr>
            <p:nvPr/>
          </p:nvSpPr>
          <p:spPr bwMode="auto">
            <a:xfrm>
              <a:off x="2293" y="977"/>
              <a:ext cx="8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76" name="Rectangle 143"/>
            <p:cNvSpPr>
              <a:spLocks noChangeArrowheads="1"/>
            </p:cNvSpPr>
            <p:nvPr/>
          </p:nvSpPr>
          <p:spPr bwMode="auto">
            <a:xfrm>
              <a:off x="2386" y="977"/>
              <a:ext cx="8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77" name="Rectangle 144"/>
            <p:cNvSpPr>
              <a:spLocks noChangeArrowheads="1"/>
            </p:cNvSpPr>
            <p:nvPr/>
          </p:nvSpPr>
          <p:spPr bwMode="auto">
            <a:xfrm>
              <a:off x="2479" y="977"/>
              <a:ext cx="7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78" name="Rectangle 145"/>
            <p:cNvSpPr>
              <a:spLocks noChangeArrowheads="1"/>
            </p:cNvSpPr>
            <p:nvPr/>
          </p:nvSpPr>
          <p:spPr bwMode="auto">
            <a:xfrm>
              <a:off x="2665" y="977"/>
              <a:ext cx="7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79" name="Rectangle 146"/>
            <p:cNvSpPr>
              <a:spLocks noChangeArrowheads="1"/>
            </p:cNvSpPr>
            <p:nvPr/>
          </p:nvSpPr>
          <p:spPr bwMode="auto">
            <a:xfrm>
              <a:off x="2757" y="977"/>
              <a:ext cx="8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80" name="Rectangle 147"/>
            <p:cNvSpPr>
              <a:spLocks noChangeArrowheads="1"/>
            </p:cNvSpPr>
            <p:nvPr/>
          </p:nvSpPr>
          <p:spPr bwMode="auto">
            <a:xfrm>
              <a:off x="2850" y="977"/>
              <a:ext cx="7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81" name="Rectangle 148"/>
            <p:cNvSpPr>
              <a:spLocks noChangeArrowheads="1"/>
            </p:cNvSpPr>
            <p:nvPr/>
          </p:nvSpPr>
          <p:spPr bwMode="auto">
            <a:xfrm>
              <a:off x="2943" y="977"/>
              <a:ext cx="7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82" name="Rectangle 149"/>
            <p:cNvSpPr>
              <a:spLocks noChangeArrowheads="1"/>
            </p:cNvSpPr>
            <p:nvPr/>
          </p:nvSpPr>
          <p:spPr bwMode="auto">
            <a:xfrm>
              <a:off x="3128" y="977"/>
              <a:ext cx="8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83" name="Rectangle 150"/>
            <p:cNvSpPr>
              <a:spLocks noChangeArrowheads="1"/>
            </p:cNvSpPr>
            <p:nvPr/>
          </p:nvSpPr>
          <p:spPr bwMode="auto">
            <a:xfrm>
              <a:off x="3220" y="977"/>
              <a:ext cx="8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84" name="Rectangle 151"/>
            <p:cNvSpPr>
              <a:spLocks noChangeArrowheads="1"/>
            </p:cNvSpPr>
            <p:nvPr/>
          </p:nvSpPr>
          <p:spPr bwMode="auto">
            <a:xfrm>
              <a:off x="3313" y="977"/>
              <a:ext cx="8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85" name="Rectangle 152"/>
            <p:cNvSpPr>
              <a:spLocks noChangeArrowheads="1"/>
            </p:cNvSpPr>
            <p:nvPr/>
          </p:nvSpPr>
          <p:spPr bwMode="auto">
            <a:xfrm>
              <a:off x="3406" y="977"/>
              <a:ext cx="8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86" name="Rectangle 153"/>
            <p:cNvSpPr>
              <a:spLocks noChangeArrowheads="1"/>
            </p:cNvSpPr>
            <p:nvPr/>
          </p:nvSpPr>
          <p:spPr bwMode="auto">
            <a:xfrm>
              <a:off x="717" y="977"/>
              <a:ext cx="8" cy="279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87" name="Rectangle 154"/>
            <p:cNvSpPr>
              <a:spLocks noChangeArrowheads="1"/>
            </p:cNvSpPr>
            <p:nvPr/>
          </p:nvSpPr>
          <p:spPr bwMode="auto">
            <a:xfrm>
              <a:off x="3498" y="977"/>
              <a:ext cx="9" cy="279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88" name="Rectangle 155"/>
            <p:cNvSpPr>
              <a:spLocks noChangeArrowheads="1"/>
            </p:cNvSpPr>
            <p:nvPr/>
          </p:nvSpPr>
          <p:spPr bwMode="auto">
            <a:xfrm>
              <a:off x="717" y="3760"/>
              <a:ext cx="2790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89" name="Rectangle 156"/>
            <p:cNvSpPr>
              <a:spLocks noChangeArrowheads="1"/>
            </p:cNvSpPr>
            <p:nvPr/>
          </p:nvSpPr>
          <p:spPr bwMode="auto">
            <a:xfrm>
              <a:off x="717" y="977"/>
              <a:ext cx="2790" cy="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90" name="Oval 157"/>
            <p:cNvSpPr>
              <a:spLocks noChangeArrowheads="1"/>
            </p:cNvSpPr>
            <p:nvPr/>
          </p:nvSpPr>
          <p:spPr bwMode="auto">
            <a:xfrm>
              <a:off x="728" y="1470"/>
              <a:ext cx="65" cy="65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91" name="Oval 158"/>
            <p:cNvSpPr>
              <a:spLocks noChangeArrowheads="1"/>
            </p:cNvSpPr>
            <p:nvPr/>
          </p:nvSpPr>
          <p:spPr bwMode="auto">
            <a:xfrm>
              <a:off x="728" y="1470"/>
              <a:ext cx="63" cy="63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92" name="Oval 159"/>
            <p:cNvSpPr>
              <a:spLocks noChangeArrowheads="1"/>
            </p:cNvSpPr>
            <p:nvPr/>
          </p:nvSpPr>
          <p:spPr bwMode="auto">
            <a:xfrm>
              <a:off x="782" y="1468"/>
              <a:ext cx="65" cy="65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93" name="Oval 160"/>
            <p:cNvSpPr>
              <a:spLocks noChangeArrowheads="1"/>
            </p:cNvSpPr>
            <p:nvPr/>
          </p:nvSpPr>
          <p:spPr bwMode="auto">
            <a:xfrm>
              <a:off x="782" y="1468"/>
              <a:ext cx="63" cy="63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94" name="Oval 161"/>
            <p:cNvSpPr>
              <a:spLocks noChangeArrowheads="1"/>
            </p:cNvSpPr>
            <p:nvPr/>
          </p:nvSpPr>
          <p:spPr bwMode="auto">
            <a:xfrm>
              <a:off x="875" y="1468"/>
              <a:ext cx="65" cy="65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95" name="Oval 162"/>
            <p:cNvSpPr>
              <a:spLocks noChangeArrowheads="1"/>
            </p:cNvSpPr>
            <p:nvPr/>
          </p:nvSpPr>
          <p:spPr bwMode="auto">
            <a:xfrm>
              <a:off x="875" y="1468"/>
              <a:ext cx="63" cy="63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96" name="Oval 163"/>
            <p:cNvSpPr>
              <a:spLocks noChangeArrowheads="1"/>
            </p:cNvSpPr>
            <p:nvPr/>
          </p:nvSpPr>
          <p:spPr bwMode="auto">
            <a:xfrm>
              <a:off x="968" y="1466"/>
              <a:ext cx="64" cy="65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97" name="Oval 164"/>
            <p:cNvSpPr>
              <a:spLocks noChangeArrowheads="1"/>
            </p:cNvSpPr>
            <p:nvPr/>
          </p:nvSpPr>
          <p:spPr bwMode="auto">
            <a:xfrm>
              <a:off x="968" y="1466"/>
              <a:ext cx="62" cy="63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98" name="Oval 165"/>
            <p:cNvSpPr>
              <a:spLocks noChangeArrowheads="1"/>
            </p:cNvSpPr>
            <p:nvPr/>
          </p:nvSpPr>
          <p:spPr bwMode="auto">
            <a:xfrm>
              <a:off x="1061" y="1466"/>
              <a:ext cx="64" cy="65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199" name="Oval 166"/>
            <p:cNvSpPr>
              <a:spLocks noChangeArrowheads="1"/>
            </p:cNvSpPr>
            <p:nvPr/>
          </p:nvSpPr>
          <p:spPr bwMode="auto">
            <a:xfrm>
              <a:off x="1061" y="1466"/>
              <a:ext cx="62" cy="63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200" name="Oval 167"/>
            <p:cNvSpPr>
              <a:spLocks noChangeArrowheads="1"/>
            </p:cNvSpPr>
            <p:nvPr/>
          </p:nvSpPr>
          <p:spPr bwMode="auto">
            <a:xfrm>
              <a:off x="1246" y="1466"/>
              <a:ext cx="65" cy="65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201" name="Oval 168"/>
            <p:cNvSpPr>
              <a:spLocks noChangeArrowheads="1"/>
            </p:cNvSpPr>
            <p:nvPr/>
          </p:nvSpPr>
          <p:spPr bwMode="auto">
            <a:xfrm>
              <a:off x="1246" y="1466"/>
              <a:ext cx="63" cy="63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202" name="Oval 169"/>
            <p:cNvSpPr>
              <a:spLocks noChangeArrowheads="1"/>
            </p:cNvSpPr>
            <p:nvPr/>
          </p:nvSpPr>
          <p:spPr bwMode="auto">
            <a:xfrm>
              <a:off x="1402" y="1464"/>
              <a:ext cx="65" cy="65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203" name="Oval 170"/>
            <p:cNvSpPr>
              <a:spLocks noChangeArrowheads="1"/>
            </p:cNvSpPr>
            <p:nvPr/>
          </p:nvSpPr>
          <p:spPr bwMode="auto">
            <a:xfrm>
              <a:off x="1402" y="1464"/>
              <a:ext cx="63" cy="63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204" name="Oval 171"/>
            <p:cNvSpPr>
              <a:spLocks noChangeArrowheads="1"/>
            </p:cNvSpPr>
            <p:nvPr/>
          </p:nvSpPr>
          <p:spPr bwMode="auto">
            <a:xfrm>
              <a:off x="1617" y="1463"/>
              <a:ext cx="65" cy="64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205" name="Oval 172"/>
            <p:cNvSpPr>
              <a:spLocks noChangeArrowheads="1"/>
            </p:cNvSpPr>
            <p:nvPr/>
          </p:nvSpPr>
          <p:spPr bwMode="auto">
            <a:xfrm>
              <a:off x="1617" y="1463"/>
              <a:ext cx="63" cy="63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206" name="Oval 173"/>
            <p:cNvSpPr>
              <a:spLocks noChangeArrowheads="1"/>
            </p:cNvSpPr>
            <p:nvPr/>
          </p:nvSpPr>
          <p:spPr bwMode="auto">
            <a:xfrm>
              <a:off x="1803" y="1463"/>
              <a:ext cx="64" cy="64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207" name="Oval 174"/>
            <p:cNvSpPr>
              <a:spLocks noChangeArrowheads="1"/>
            </p:cNvSpPr>
            <p:nvPr/>
          </p:nvSpPr>
          <p:spPr bwMode="auto">
            <a:xfrm>
              <a:off x="1803" y="1463"/>
              <a:ext cx="62" cy="63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208" name="Oval 175"/>
            <p:cNvSpPr>
              <a:spLocks noChangeArrowheads="1"/>
            </p:cNvSpPr>
            <p:nvPr/>
          </p:nvSpPr>
          <p:spPr bwMode="auto">
            <a:xfrm>
              <a:off x="2081" y="1463"/>
              <a:ext cx="64" cy="64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209" name="Oval 176"/>
            <p:cNvSpPr>
              <a:spLocks noChangeArrowheads="1"/>
            </p:cNvSpPr>
            <p:nvPr/>
          </p:nvSpPr>
          <p:spPr bwMode="auto">
            <a:xfrm>
              <a:off x="2081" y="1463"/>
              <a:ext cx="62" cy="63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210" name="Oval 177"/>
            <p:cNvSpPr>
              <a:spLocks noChangeArrowheads="1"/>
            </p:cNvSpPr>
            <p:nvPr/>
          </p:nvSpPr>
          <p:spPr bwMode="auto">
            <a:xfrm>
              <a:off x="2359" y="1461"/>
              <a:ext cx="65" cy="65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211" name="Oval 178"/>
            <p:cNvSpPr>
              <a:spLocks noChangeArrowheads="1"/>
            </p:cNvSpPr>
            <p:nvPr/>
          </p:nvSpPr>
          <p:spPr bwMode="auto">
            <a:xfrm>
              <a:off x="2359" y="1461"/>
              <a:ext cx="63" cy="63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212" name="Oval 179"/>
            <p:cNvSpPr>
              <a:spLocks noChangeArrowheads="1"/>
            </p:cNvSpPr>
            <p:nvPr/>
          </p:nvSpPr>
          <p:spPr bwMode="auto">
            <a:xfrm>
              <a:off x="2637" y="1461"/>
              <a:ext cx="65" cy="65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213" name="Oval 180"/>
            <p:cNvSpPr>
              <a:spLocks noChangeArrowheads="1"/>
            </p:cNvSpPr>
            <p:nvPr/>
          </p:nvSpPr>
          <p:spPr bwMode="auto">
            <a:xfrm>
              <a:off x="2637" y="1461"/>
              <a:ext cx="63" cy="63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214" name="Oval 181"/>
            <p:cNvSpPr>
              <a:spLocks noChangeArrowheads="1"/>
            </p:cNvSpPr>
            <p:nvPr/>
          </p:nvSpPr>
          <p:spPr bwMode="auto">
            <a:xfrm>
              <a:off x="2916" y="1459"/>
              <a:ext cx="64" cy="65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215" name="Oval 182"/>
            <p:cNvSpPr>
              <a:spLocks noChangeArrowheads="1"/>
            </p:cNvSpPr>
            <p:nvPr/>
          </p:nvSpPr>
          <p:spPr bwMode="auto">
            <a:xfrm>
              <a:off x="2916" y="1459"/>
              <a:ext cx="62" cy="63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216" name="Oval 183"/>
            <p:cNvSpPr>
              <a:spLocks noChangeArrowheads="1"/>
            </p:cNvSpPr>
            <p:nvPr/>
          </p:nvSpPr>
          <p:spPr bwMode="auto">
            <a:xfrm>
              <a:off x="3286" y="1459"/>
              <a:ext cx="65" cy="65"/>
            </a:xfrm>
            <a:prstGeom prst="ellipse">
              <a:avLst/>
            </a:prstGeom>
            <a:solidFill>
              <a:srgbClr val="0000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217" name="Oval 184"/>
            <p:cNvSpPr>
              <a:spLocks noChangeArrowheads="1"/>
            </p:cNvSpPr>
            <p:nvPr/>
          </p:nvSpPr>
          <p:spPr bwMode="auto">
            <a:xfrm>
              <a:off x="3286" y="1459"/>
              <a:ext cx="63" cy="63"/>
            </a:xfrm>
            <a:prstGeom prst="ellipse">
              <a:avLst/>
            </a:prstGeom>
            <a:noFill/>
            <a:ln w="3175">
              <a:solidFill>
                <a:srgbClr val="0000D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218" name="Rectangle 185"/>
            <p:cNvSpPr>
              <a:spLocks noChangeArrowheads="1"/>
            </p:cNvSpPr>
            <p:nvPr/>
          </p:nvSpPr>
          <p:spPr bwMode="auto">
            <a:xfrm>
              <a:off x="1153" y="3014"/>
              <a:ext cx="67" cy="67"/>
            </a:xfrm>
            <a:prstGeom prst="rect">
              <a:avLst/>
            </a:prstGeom>
            <a:solidFill>
              <a:srgbClr val="076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219" name="Freeform 186"/>
            <p:cNvSpPr>
              <a:spLocks/>
            </p:cNvSpPr>
            <p:nvPr/>
          </p:nvSpPr>
          <p:spPr bwMode="auto">
            <a:xfrm>
              <a:off x="1153" y="3014"/>
              <a:ext cx="0" cy="64"/>
            </a:xfrm>
            <a:custGeom>
              <a:avLst/>
              <a:gdLst>
                <a:gd name="T0" fmla="*/ 0 h 69"/>
                <a:gd name="T1" fmla="*/ 58 h 69"/>
                <a:gd name="T2" fmla="*/ 59 h 69"/>
                <a:gd name="T3" fmla="*/ 0 60000 65536"/>
                <a:gd name="T4" fmla="*/ 0 60000 65536"/>
                <a:gd name="T5" fmla="*/ 0 60000 65536"/>
                <a:gd name="T6" fmla="*/ 0 h 69"/>
                <a:gd name="T7" fmla="*/ 69 h 69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69">
                  <a:moveTo>
                    <a:pt x="0" y="0"/>
                  </a:moveTo>
                  <a:lnTo>
                    <a:pt x="0" y="67"/>
                  </a:lnTo>
                  <a:lnTo>
                    <a:pt x="0" y="69"/>
                  </a:lnTo>
                </a:path>
              </a:pathLst>
            </a:custGeom>
            <a:noFill/>
            <a:ln w="3175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220" name="Freeform 187"/>
            <p:cNvSpPr>
              <a:spLocks/>
            </p:cNvSpPr>
            <p:nvPr/>
          </p:nvSpPr>
          <p:spPr bwMode="auto">
            <a:xfrm>
              <a:off x="1153" y="3076"/>
              <a:ext cx="64" cy="0"/>
            </a:xfrm>
            <a:custGeom>
              <a:avLst/>
              <a:gdLst>
                <a:gd name="T0" fmla="*/ 0 w 69"/>
                <a:gd name="T1" fmla="*/ 58 w 69"/>
                <a:gd name="T2" fmla="*/ 59 w 69"/>
                <a:gd name="T3" fmla="*/ 0 60000 65536"/>
                <a:gd name="T4" fmla="*/ 0 60000 65536"/>
                <a:gd name="T5" fmla="*/ 0 60000 65536"/>
                <a:gd name="T6" fmla="*/ 0 w 69"/>
                <a:gd name="T7" fmla="*/ 69 w 69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69">
                  <a:moveTo>
                    <a:pt x="0" y="0"/>
                  </a:moveTo>
                  <a:lnTo>
                    <a:pt x="67" y="0"/>
                  </a:lnTo>
                  <a:lnTo>
                    <a:pt x="69" y="0"/>
                  </a:lnTo>
                </a:path>
              </a:pathLst>
            </a:custGeom>
            <a:noFill/>
            <a:ln w="3175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221" name="Freeform 188"/>
            <p:cNvSpPr>
              <a:spLocks/>
            </p:cNvSpPr>
            <p:nvPr/>
          </p:nvSpPr>
          <p:spPr bwMode="auto">
            <a:xfrm>
              <a:off x="1215" y="3012"/>
              <a:ext cx="0" cy="64"/>
            </a:xfrm>
            <a:custGeom>
              <a:avLst/>
              <a:gdLst>
                <a:gd name="T0" fmla="*/ 59 h 69"/>
                <a:gd name="T1" fmla="*/ 2 h 69"/>
                <a:gd name="T2" fmla="*/ 0 h 69"/>
                <a:gd name="T3" fmla="*/ 0 60000 65536"/>
                <a:gd name="T4" fmla="*/ 0 60000 65536"/>
                <a:gd name="T5" fmla="*/ 0 60000 65536"/>
                <a:gd name="T6" fmla="*/ 0 h 69"/>
                <a:gd name="T7" fmla="*/ 69 h 69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69">
                  <a:moveTo>
                    <a:pt x="0" y="69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222" name="Freeform 189"/>
            <p:cNvSpPr>
              <a:spLocks/>
            </p:cNvSpPr>
            <p:nvPr/>
          </p:nvSpPr>
          <p:spPr bwMode="auto">
            <a:xfrm>
              <a:off x="1151" y="3014"/>
              <a:ext cx="64" cy="0"/>
            </a:xfrm>
            <a:custGeom>
              <a:avLst/>
              <a:gdLst>
                <a:gd name="T0" fmla="*/ 59 w 69"/>
                <a:gd name="T1" fmla="*/ 2 w 69"/>
                <a:gd name="T2" fmla="*/ 0 w 69"/>
                <a:gd name="T3" fmla="*/ 0 60000 65536"/>
                <a:gd name="T4" fmla="*/ 0 60000 65536"/>
                <a:gd name="T5" fmla="*/ 0 60000 65536"/>
                <a:gd name="T6" fmla="*/ 0 w 69"/>
                <a:gd name="T7" fmla="*/ 69 w 69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69">
                  <a:moveTo>
                    <a:pt x="69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223" name="Rectangle 190"/>
            <p:cNvSpPr>
              <a:spLocks noChangeArrowheads="1"/>
            </p:cNvSpPr>
            <p:nvPr/>
          </p:nvSpPr>
          <p:spPr bwMode="auto">
            <a:xfrm>
              <a:off x="1246" y="2767"/>
              <a:ext cx="67" cy="67"/>
            </a:xfrm>
            <a:prstGeom prst="rect">
              <a:avLst/>
            </a:prstGeom>
            <a:solidFill>
              <a:srgbClr val="076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224" name="Freeform 191"/>
            <p:cNvSpPr>
              <a:spLocks/>
            </p:cNvSpPr>
            <p:nvPr/>
          </p:nvSpPr>
          <p:spPr bwMode="auto">
            <a:xfrm>
              <a:off x="1246" y="2767"/>
              <a:ext cx="0" cy="63"/>
            </a:xfrm>
            <a:custGeom>
              <a:avLst/>
              <a:gdLst>
                <a:gd name="T0" fmla="*/ 0 h 68"/>
                <a:gd name="T1" fmla="*/ 57 h 68"/>
                <a:gd name="T2" fmla="*/ 58 h 68"/>
                <a:gd name="T3" fmla="*/ 0 60000 65536"/>
                <a:gd name="T4" fmla="*/ 0 60000 65536"/>
                <a:gd name="T5" fmla="*/ 0 60000 65536"/>
                <a:gd name="T6" fmla="*/ 0 h 68"/>
                <a:gd name="T7" fmla="*/ 68 h 68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68">
                  <a:moveTo>
                    <a:pt x="0" y="0"/>
                  </a:moveTo>
                  <a:lnTo>
                    <a:pt x="0" y="66"/>
                  </a:lnTo>
                  <a:lnTo>
                    <a:pt x="0" y="68"/>
                  </a:lnTo>
                </a:path>
              </a:pathLst>
            </a:custGeom>
            <a:noFill/>
            <a:ln w="3175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225" name="Freeform 192"/>
            <p:cNvSpPr>
              <a:spLocks/>
            </p:cNvSpPr>
            <p:nvPr/>
          </p:nvSpPr>
          <p:spPr bwMode="auto">
            <a:xfrm>
              <a:off x="1246" y="2828"/>
              <a:ext cx="64" cy="0"/>
            </a:xfrm>
            <a:custGeom>
              <a:avLst/>
              <a:gdLst>
                <a:gd name="T0" fmla="*/ 0 w 69"/>
                <a:gd name="T1" fmla="*/ 58 w 69"/>
                <a:gd name="T2" fmla="*/ 59 w 69"/>
                <a:gd name="T3" fmla="*/ 0 60000 65536"/>
                <a:gd name="T4" fmla="*/ 0 60000 65536"/>
                <a:gd name="T5" fmla="*/ 0 60000 65536"/>
                <a:gd name="T6" fmla="*/ 0 w 69"/>
                <a:gd name="T7" fmla="*/ 69 w 69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69">
                  <a:moveTo>
                    <a:pt x="0" y="0"/>
                  </a:moveTo>
                  <a:lnTo>
                    <a:pt x="67" y="0"/>
                  </a:lnTo>
                  <a:lnTo>
                    <a:pt x="69" y="0"/>
                  </a:lnTo>
                </a:path>
              </a:pathLst>
            </a:custGeom>
            <a:noFill/>
            <a:ln w="3175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226" name="Freeform 193"/>
            <p:cNvSpPr>
              <a:spLocks/>
            </p:cNvSpPr>
            <p:nvPr/>
          </p:nvSpPr>
          <p:spPr bwMode="auto">
            <a:xfrm>
              <a:off x="1308" y="2765"/>
              <a:ext cx="0" cy="63"/>
            </a:xfrm>
            <a:custGeom>
              <a:avLst/>
              <a:gdLst>
                <a:gd name="T0" fmla="*/ 58 h 68"/>
                <a:gd name="T1" fmla="*/ 2 h 68"/>
                <a:gd name="T2" fmla="*/ 0 h 68"/>
                <a:gd name="T3" fmla="*/ 0 60000 65536"/>
                <a:gd name="T4" fmla="*/ 0 60000 65536"/>
                <a:gd name="T5" fmla="*/ 0 60000 65536"/>
                <a:gd name="T6" fmla="*/ 0 h 68"/>
                <a:gd name="T7" fmla="*/ 68 h 68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68">
                  <a:moveTo>
                    <a:pt x="0" y="68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227" name="Freeform 194"/>
            <p:cNvSpPr>
              <a:spLocks/>
            </p:cNvSpPr>
            <p:nvPr/>
          </p:nvSpPr>
          <p:spPr bwMode="auto">
            <a:xfrm>
              <a:off x="1244" y="2767"/>
              <a:ext cx="64" cy="0"/>
            </a:xfrm>
            <a:custGeom>
              <a:avLst/>
              <a:gdLst>
                <a:gd name="T0" fmla="*/ 59 w 69"/>
                <a:gd name="T1" fmla="*/ 2 w 69"/>
                <a:gd name="T2" fmla="*/ 0 w 69"/>
                <a:gd name="T3" fmla="*/ 0 60000 65536"/>
                <a:gd name="T4" fmla="*/ 0 60000 65536"/>
                <a:gd name="T5" fmla="*/ 0 60000 65536"/>
                <a:gd name="T6" fmla="*/ 0 w 69"/>
                <a:gd name="T7" fmla="*/ 69 w 69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69">
                  <a:moveTo>
                    <a:pt x="69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228" name="Rectangle 195"/>
            <p:cNvSpPr>
              <a:spLocks noChangeArrowheads="1"/>
            </p:cNvSpPr>
            <p:nvPr/>
          </p:nvSpPr>
          <p:spPr bwMode="auto">
            <a:xfrm>
              <a:off x="1402" y="2453"/>
              <a:ext cx="67" cy="67"/>
            </a:xfrm>
            <a:prstGeom prst="rect">
              <a:avLst/>
            </a:prstGeom>
            <a:solidFill>
              <a:srgbClr val="076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229" name="Freeform 196"/>
            <p:cNvSpPr>
              <a:spLocks/>
            </p:cNvSpPr>
            <p:nvPr/>
          </p:nvSpPr>
          <p:spPr bwMode="auto">
            <a:xfrm>
              <a:off x="1402" y="2453"/>
              <a:ext cx="0" cy="64"/>
            </a:xfrm>
            <a:custGeom>
              <a:avLst/>
              <a:gdLst>
                <a:gd name="T0" fmla="*/ 0 h 69"/>
                <a:gd name="T1" fmla="*/ 58 h 69"/>
                <a:gd name="T2" fmla="*/ 59 h 69"/>
                <a:gd name="T3" fmla="*/ 0 60000 65536"/>
                <a:gd name="T4" fmla="*/ 0 60000 65536"/>
                <a:gd name="T5" fmla="*/ 0 60000 65536"/>
                <a:gd name="T6" fmla="*/ 0 h 69"/>
                <a:gd name="T7" fmla="*/ 69 h 69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69">
                  <a:moveTo>
                    <a:pt x="0" y="0"/>
                  </a:moveTo>
                  <a:lnTo>
                    <a:pt x="0" y="67"/>
                  </a:lnTo>
                  <a:lnTo>
                    <a:pt x="0" y="69"/>
                  </a:lnTo>
                </a:path>
              </a:pathLst>
            </a:custGeom>
            <a:noFill/>
            <a:ln w="3175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230" name="Freeform 197"/>
            <p:cNvSpPr>
              <a:spLocks/>
            </p:cNvSpPr>
            <p:nvPr/>
          </p:nvSpPr>
          <p:spPr bwMode="auto">
            <a:xfrm>
              <a:off x="1402" y="2516"/>
              <a:ext cx="64" cy="0"/>
            </a:xfrm>
            <a:custGeom>
              <a:avLst/>
              <a:gdLst>
                <a:gd name="T0" fmla="*/ 0 w 69"/>
                <a:gd name="T1" fmla="*/ 58 w 69"/>
                <a:gd name="T2" fmla="*/ 59 w 69"/>
                <a:gd name="T3" fmla="*/ 0 60000 65536"/>
                <a:gd name="T4" fmla="*/ 0 60000 65536"/>
                <a:gd name="T5" fmla="*/ 0 60000 65536"/>
                <a:gd name="T6" fmla="*/ 0 w 69"/>
                <a:gd name="T7" fmla="*/ 69 w 69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69">
                  <a:moveTo>
                    <a:pt x="0" y="0"/>
                  </a:moveTo>
                  <a:lnTo>
                    <a:pt x="67" y="0"/>
                  </a:lnTo>
                  <a:lnTo>
                    <a:pt x="69" y="0"/>
                  </a:lnTo>
                </a:path>
              </a:pathLst>
            </a:custGeom>
            <a:noFill/>
            <a:ln w="3175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231" name="Freeform 198"/>
            <p:cNvSpPr>
              <a:spLocks/>
            </p:cNvSpPr>
            <p:nvPr/>
          </p:nvSpPr>
          <p:spPr bwMode="auto">
            <a:xfrm>
              <a:off x="1464" y="2452"/>
              <a:ext cx="0" cy="64"/>
            </a:xfrm>
            <a:custGeom>
              <a:avLst/>
              <a:gdLst>
                <a:gd name="T0" fmla="*/ 59 h 69"/>
                <a:gd name="T1" fmla="*/ 2 h 69"/>
                <a:gd name="T2" fmla="*/ 0 h 69"/>
                <a:gd name="T3" fmla="*/ 0 60000 65536"/>
                <a:gd name="T4" fmla="*/ 0 60000 65536"/>
                <a:gd name="T5" fmla="*/ 0 60000 65536"/>
                <a:gd name="T6" fmla="*/ 0 h 69"/>
                <a:gd name="T7" fmla="*/ 69 h 69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69">
                  <a:moveTo>
                    <a:pt x="0" y="69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232" name="Freeform 199"/>
            <p:cNvSpPr>
              <a:spLocks/>
            </p:cNvSpPr>
            <p:nvPr/>
          </p:nvSpPr>
          <p:spPr bwMode="auto">
            <a:xfrm>
              <a:off x="1400" y="2453"/>
              <a:ext cx="64" cy="0"/>
            </a:xfrm>
            <a:custGeom>
              <a:avLst/>
              <a:gdLst>
                <a:gd name="T0" fmla="*/ 59 w 69"/>
                <a:gd name="T1" fmla="*/ 2 w 69"/>
                <a:gd name="T2" fmla="*/ 0 w 69"/>
                <a:gd name="T3" fmla="*/ 0 60000 65536"/>
                <a:gd name="T4" fmla="*/ 0 60000 65536"/>
                <a:gd name="T5" fmla="*/ 0 60000 65536"/>
                <a:gd name="T6" fmla="*/ 0 w 69"/>
                <a:gd name="T7" fmla="*/ 69 w 69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69">
                  <a:moveTo>
                    <a:pt x="69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233" name="Rectangle 200"/>
            <p:cNvSpPr>
              <a:spLocks noChangeArrowheads="1"/>
            </p:cNvSpPr>
            <p:nvPr/>
          </p:nvSpPr>
          <p:spPr bwMode="auto">
            <a:xfrm>
              <a:off x="1617" y="2146"/>
              <a:ext cx="67" cy="67"/>
            </a:xfrm>
            <a:prstGeom prst="rect">
              <a:avLst/>
            </a:prstGeom>
            <a:solidFill>
              <a:srgbClr val="076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234" name="Freeform 201"/>
            <p:cNvSpPr>
              <a:spLocks/>
            </p:cNvSpPr>
            <p:nvPr/>
          </p:nvSpPr>
          <p:spPr bwMode="auto">
            <a:xfrm>
              <a:off x="1617" y="2146"/>
              <a:ext cx="0" cy="64"/>
            </a:xfrm>
            <a:custGeom>
              <a:avLst/>
              <a:gdLst>
                <a:gd name="T0" fmla="*/ 0 h 69"/>
                <a:gd name="T1" fmla="*/ 58 h 69"/>
                <a:gd name="T2" fmla="*/ 59 h 69"/>
                <a:gd name="T3" fmla="*/ 0 60000 65536"/>
                <a:gd name="T4" fmla="*/ 0 60000 65536"/>
                <a:gd name="T5" fmla="*/ 0 60000 65536"/>
                <a:gd name="T6" fmla="*/ 0 h 69"/>
                <a:gd name="T7" fmla="*/ 69 h 69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69">
                  <a:moveTo>
                    <a:pt x="0" y="0"/>
                  </a:moveTo>
                  <a:lnTo>
                    <a:pt x="0" y="67"/>
                  </a:lnTo>
                  <a:lnTo>
                    <a:pt x="0" y="69"/>
                  </a:lnTo>
                </a:path>
              </a:pathLst>
            </a:custGeom>
            <a:noFill/>
            <a:ln w="3175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235" name="Freeform 202"/>
            <p:cNvSpPr>
              <a:spLocks/>
            </p:cNvSpPr>
            <p:nvPr/>
          </p:nvSpPr>
          <p:spPr bwMode="auto">
            <a:xfrm>
              <a:off x="1617" y="2208"/>
              <a:ext cx="64" cy="0"/>
            </a:xfrm>
            <a:custGeom>
              <a:avLst/>
              <a:gdLst>
                <a:gd name="T0" fmla="*/ 0 w 69"/>
                <a:gd name="T1" fmla="*/ 58 w 69"/>
                <a:gd name="T2" fmla="*/ 59 w 69"/>
                <a:gd name="T3" fmla="*/ 0 60000 65536"/>
                <a:gd name="T4" fmla="*/ 0 60000 65536"/>
                <a:gd name="T5" fmla="*/ 0 60000 65536"/>
                <a:gd name="T6" fmla="*/ 0 w 69"/>
                <a:gd name="T7" fmla="*/ 69 w 69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69">
                  <a:moveTo>
                    <a:pt x="0" y="0"/>
                  </a:moveTo>
                  <a:lnTo>
                    <a:pt x="67" y="0"/>
                  </a:lnTo>
                  <a:lnTo>
                    <a:pt x="69" y="0"/>
                  </a:lnTo>
                </a:path>
              </a:pathLst>
            </a:custGeom>
            <a:noFill/>
            <a:ln w="3175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236" name="Freeform 203"/>
            <p:cNvSpPr>
              <a:spLocks/>
            </p:cNvSpPr>
            <p:nvPr/>
          </p:nvSpPr>
          <p:spPr bwMode="auto">
            <a:xfrm>
              <a:off x="1679" y="2144"/>
              <a:ext cx="0" cy="64"/>
            </a:xfrm>
            <a:custGeom>
              <a:avLst/>
              <a:gdLst>
                <a:gd name="T0" fmla="*/ 59 h 69"/>
                <a:gd name="T1" fmla="*/ 2 h 69"/>
                <a:gd name="T2" fmla="*/ 0 h 69"/>
                <a:gd name="T3" fmla="*/ 0 60000 65536"/>
                <a:gd name="T4" fmla="*/ 0 60000 65536"/>
                <a:gd name="T5" fmla="*/ 0 60000 65536"/>
                <a:gd name="T6" fmla="*/ 0 h 69"/>
                <a:gd name="T7" fmla="*/ 69 h 69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69">
                  <a:moveTo>
                    <a:pt x="0" y="69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237" name="Freeform 204"/>
            <p:cNvSpPr>
              <a:spLocks/>
            </p:cNvSpPr>
            <p:nvPr/>
          </p:nvSpPr>
          <p:spPr bwMode="auto">
            <a:xfrm>
              <a:off x="1615" y="2146"/>
              <a:ext cx="64" cy="0"/>
            </a:xfrm>
            <a:custGeom>
              <a:avLst/>
              <a:gdLst>
                <a:gd name="T0" fmla="*/ 59 w 69"/>
                <a:gd name="T1" fmla="*/ 2 w 69"/>
                <a:gd name="T2" fmla="*/ 0 w 69"/>
                <a:gd name="T3" fmla="*/ 0 60000 65536"/>
                <a:gd name="T4" fmla="*/ 0 60000 65536"/>
                <a:gd name="T5" fmla="*/ 0 60000 65536"/>
                <a:gd name="T6" fmla="*/ 0 w 69"/>
                <a:gd name="T7" fmla="*/ 69 w 69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69">
                  <a:moveTo>
                    <a:pt x="69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238" name="Rectangle 205"/>
            <p:cNvSpPr>
              <a:spLocks noChangeArrowheads="1"/>
            </p:cNvSpPr>
            <p:nvPr/>
          </p:nvSpPr>
          <p:spPr bwMode="auto">
            <a:xfrm>
              <a:off x="1803" y="2046"/>
              <a:ext cx="66" cy="67"/>
            </a:xfrm>
            <a:prstGeom prst="rect">
              <a:avLst/>
            </a:prstGeom>
            <a:solidFill>
              <a:srgbClr val="076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0239" name="Freeform 206"/>
            <p:cNvSpPr>
              <a:spLocks/>
            </p:cNvSpPr>
            <p:nvPr/>
          </p:nvSpPr>
          <p:spPr bwMode="auto">
            <a:xfrm>
              <a:off x="1803" y="2046"/>
              <a:ext cx="0" cy="64"/>
            </a:xfrm>
            <a:custGeom>
              <a:avLst/>
              <a:gdLst>
                <a:gd name="T0" fmla="*/ 0 h 69"/>
                <a:gd name="T1" fmla="*/ 58 h 69"/>
                <a:gd name="T2" fmla="*/ 59 h 69"/>
                <a:gd name="T3" fmla="*/ 0 60000 65536"/>
                <a:gd name="T4" fmla="*/ 0 60000 65536"/>
                <a:gd name="T5" fmla="*/ 0 60000 65536"/>
                <a:gd name="T6" fmla="*/ 0 h 69"/>
                <a:gd name="T7" fmla="*/ 69 h 69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69">
                  <a:moveTo>
                    <a:pt x="0" y="0"/>
                  </a:moveTo>
                  <a:lnTo>
                    <a:pt x="0" y="67"/>
                  </a:lnTo>
                  <a:lnTo>
                    <a:pt x="0" y="69"/>
                  </a:lnTo>
                </a:path>
              </a:pathLst>
            </a:custGeom>
            <a:noFill/>
            <a:ln w="3175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240" name="Freeform 207"/>
            <p:cNvSpPr>
              <a:spLocks/>
            </p:cNvSpPr>
            <p:nvPr/>
          </p:nvSpPr>
          <p:spPr bwMode="auto">
            <a:xfrm>
              <a:off x="1803" y="2108"/>
              <a:ext cx="63" cy="0"/>
            </a:xfrm>
            <a:custGeom>
              <a:avLst/>
              <a:gdLst>
                <a:gd name="T0" fmla="*/ 0 w 68"/>
                <a:gd name="T1" fmla="*/ 57 w 68"/>
                <a:gd name="T2" fmla="*/ 58 w 68"/>
                <a:gd name="T3" fmla="*/ 0 60000 65536"/>
                <a:gd name="T4" fmla="*/ 0 60000 65536"/>
                <a:gd name="T5" fmla="*/ 0 60000 65536"/>
                <a:gd name="T6" fmla="*/ 0 w 68"/>
                <a:gd name="T7" fmla="*/ 68 w 68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68">
                  <a:moveTo>
                    <a:pt x="0" y="0"/>
                  </a:moveTo>
                  <a:lnTo>
                    <a:pt x="66" y="0"/>
                  </a:lnTo>
                  <a:lnTo>
                    <a:pt x="68" y="0"/>
                  </a:lnTo>
                </a:path>
              </a:pathLst>
            </a:custGeom>
            <a:noFill/>
            <a:ln w="3175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241" name="Freeform 208"/>
            <p:cNvSpPr>
              <a:spLocks/>
            </p:cNvSpPr>
            <p:nvPr/>
          </p:nvSpPr>
          <p:spPr bwMode="auto">
            <a:xfrm>
              <a:off x="1864" y="2044"/>
              <a:ext cx="0" cy="64"/>
            </a:xfrm>
            <a:custGeom>
              <a:avLst/>
              <a:gdLst>
                <a:gd name="T0" fmla="*/ 59 h 69"/>
                <a:gd name="T1" fmla="*/ 2 h 69"/>
                <a:gd name="T2" fmla="*/ 0 h 69"/>
                <a:gd name="T3" fmla="*/ 0 60000 65536"/>
                <a:gd name="T4" fmla="*/ 0 60000 65536"/>
                <a:gd name="T5" fmla="*/ 0 60000 65536"/>
                <a:gd name="T6" fmla="*/ 0 h 69"/>
                <a:gd name="T7" fmla="*/ 69 h 69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69">
                  <a:moveTo>
                    <a:pt x="0" y="69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7601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39943" name="Freeform 210"/>
          <p:cNvSpPr>
            <a:spLocks/>
          </p:cNvSpPr>
          <p:nvPr/>
        </p:nvSpPr>
        <p:spPr bwMode="auto">
          <a:xfrm>
            <a:off x="4383088" y="3248025"/>
            <a:ext cx="100012" cy="0"/>
          </a:xfrm>
          <a:custGeom>
            <a:avLst/>
            <a:gdLst>
              <a:gd name="T0" fmla="*/ 147094100 w 68"/>
              <a:gd name="T1" fmla="*/ 4326989 w 68"/>
              <a:gd name="T2" fmla="*/ 0 w 68"/>
              <a:gd name="T3" fmla="*/ 0 60000 65536"/>
              <a:gd name="T4" fmla="*/ 0 60000 65536"/>
              <a:gd name="T5" fmla="*/ 0 60000 65536"/>
              <a:gd name="T6" fmla="*/ 0 w 68"/>
              <a:gd name="T7" fmla="*/ 68 w 68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68">
                <a:moveTo>
                  <a:pt x="68" y="0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7601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44" name="Rectangle 211"/>
          <p:cNvSpPr>
            <a:spLocks noChangeArrowheads="1"/>
          </p:cNvSpPr>
          <p:nvPr/>
        </p:nvSpPr>
        <p:spPr bwMode="auto">
          <a:xfrm>
            <a:off x="4827588" y="3076576"/>
            <a:ext cx="106362" cy="104775"/>
          </a:xfrm>
          <a:prstGeom prst="rect">
            <a:avLst/>
          </a:prstGeom>
          <a:solidFill>
            <a:srgbClr val="0760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9945" name="Freeform 212"/>
          <p:cNvSpPr>
            <a:spLocks/>
          </p:cNvSpPr>
          <p:nvPr/>
        </p:nvSpPr>
        <p:spPr bwMode="auto">
          <a:xfrm>
            <a:off x="4827588" y="3076575"/>
            <a:ext cx="0" cy="101600"/>
          </a:xfrm>
          <a:custGeom>
            <a:avLst/>
            <a:gdLst>
              <a:gd name="T0" fmla="*/ 0 h 69"/>
              <a:gd name="T1" fmla="*/ 145265895 h 69"/>
              <a:gd name="T2" fmla="*/ 149602299 h 69"/>
              <a:gd name="T3" fmla="*/ 0 60000 65536"/>
              <a:gd name="T4" fmla="*/ 0 60000 65536"/>
              <a:gd name="T5" fmla="*/ 0 60000 65536"/>
              <a:gd name="T6" fmla="*/ 0 h 69"/>
              <a:gd name="T7" fmla="*/ 69 h 69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T6" r="0" b="T7"/>
            <a:pathLst>
              <a:path h="69">
                <a:moveTo>
                  <a:pt x="0" y="0"/>
                </a:moveTo>
                <a:lnTo>
                  <a:pt x="0" y="67"/>
                </a:lnTo>
                <a:lnTo>
                  <a:pt x="0" y="69"/>
                </a:lnTo>
              </a:path>
            </a:pathLst>
          </a:custGeom>
          <a:noFill/>
          <a:ln w="3175">
            <a:solidFill>
              <a:srgbClr val="07601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46" name="Freeform 213"/>
          <p:cNvSpPr>
            <a:spLocks/>
          </p:cNvSpPr>
          <p:nvPr/>
        </p:nvSpPr>
        <p:spPr bwMode="auto">
          <a:xfrm>
            <a:off x="4827588" y="3175000"/>
            <a:ext cx="100012" cy="0"/>
          </a:xfrm>
          <a:custGeom>
            <a:avLst/>
            <a:gdLst>
              <a:gd name="T0" fmla="*/ 0 w 68"/>
              <a:gd name="T1" fmla="*/ 142767112 w 68"/>
              <a:gd name="T2" fmla="*/ 147094100 w 68"/>
              <a:gd name="T3" fmla="*/ 0 60000 65536"/>
              <a:gd name="T4" fmla="*/ 0 60000 65536"/>
              <a:gd name="T5" fmla="*/ 0 60000 65536"/>
              <a:gd name="T6" fmla="*/ 0 w 68"/>
              <a:gd name="T7" fmla="*/ 68 w 68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68">
                <a:moveTo>
                  <a:pt x="0" y="0"/>
                </a:moveTo>
                <a:lnTo>
                  <a:pt x="66" y="0"/>
                </a:lnTo>
                <a:lnTo>
                  <a:pt x="68" y="0"/>
                </a:lnTo>
              </a:path>
            </a:pathLst>
          </a:custGeom>
          <a:noFill/>
          <a:ln w="3175">
            <a:solidFill>
              <a:srgbClr val="07601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47" name="Freeform 214"/>
          <p:cNvSpPr>
            <a:spLocks/>
          </p:cNvSpPr>
          <p:nvPr/>
        </p:nvSpPr>
        <p:spPr bwMode="auto">
          <a:xfrm>
            <a:off x="4924425" y="3073400"/>
            <a:ext cx="0" cy="101600"/>
          </a:xfrm>
          <a:custGeom>
            <a:avLst/>
            <a:gdLst>
              <a:gd name="T0" fmla="*/ 149602299 h 69"/>
              <a:gd name="T1" fmla="*/ 4336405 h 69"/>
              <a:gd name="T2" fmla="*/ 0 h 69"/>
              <a:gd name="T3" fmla="*/ 0 60000 65536"/>
              <a:gd name="T4" fmla="*/ 0 60000 65536"/>
              <a:gd name="T5" fmla="*/ 0 60000 65536"/>
              <a:gd name="T6" fmla="*/ 0 h 69"/>
              <a:gd name="T7" fmla="*/ 69 h 69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T6" r="0" b="T7"/>
            <a:pathLst>
              <a:path h="69">
                <a:moveTo>
                  <a:pt x="0" y="69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7601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48" name="Freeform 215"/>
          <p:cNvSpPr>
            <a:spLocks/>
          </p:cNvSpPr>
          <p:nvPr/>
        </p:nvSpPr>
        <p:spPr bwMode="auto">
          <a:xfrm>
            <a:off x="4824413" y="3076575"/>
            <a:ext cx="100012" cy="0"/>
          </a:xfrm>
          <a:custGeom>
            <a:avLst/>
            <a:gdLst>
              <a:gd name="T0" fmla="*/ 147094100 w 68"/>
              <a:gd name="T1" fmla="*/ 4326989 w 68"/>
              <a:gd name="T2" fmla="*/ 0 w 68"/>
              <a:gd name="T3" fmla="*/ 0 60000 65536"/>
              <a:gd name="T4" fmla="*/ 0 60000 65536"/>
              <a:gd name="T5" fmla="*/ 0 60000 65536"/>
              <a:gd name="T6" fmla="*/ 0 w 68"/>
              <a:gd name="T7" fmla="*/ 68 w 68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68">
                <a:moveTo>
                  <a:pt x="68" y="0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7601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49" name="Rectangle 216"/>
          <p:cNvSpPr>
            <a:spLocks noChangeArrowheads="1"/>
          </p:cNvSpPr>
          <p:nvPr/>
        </p:nvSpPr>
        <p:spPr bwMode="auto">
          <a:xfrm>
            <a:off x="5268913" y="2973389"/>
            <a:ext cx="106362" cy="103187"/>
          </a:xfrm>
          <a:prstGeom prst="rect">
            <a:avLst/>
          </a:prstGeom>
          <a:solidFill>
            <a:srgbClr val="0760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9950" name="Freeform 217"/>
          <p:cNvSpPr>
            <a:spLocks/>
          </p:cNvSpPr>
          <p:nvPr/>
        </p:nvSpPr>
        <p:spPr bwMode="auto">
          <a:xfrm>
            <a:off x="5268913" y="2973388"/>
            <a:ext cx="0" cy="100012"/>
          </a:xfrm>
          <a:custGeom>
            <a:avLst/>
            <a:gdLst>
              <a:gd name="T0" fmla="*/ 0 h 68"/>
              <a:gd name="T1" fmla="*/ 142767112 h 68"/>
              <a:gd name="T2" fmla="*/ 147094100 h 68"/>
              <a:gd name="T3" fmla="*/ 0 60000 65536"/>
              <a:gd name="T4" fmla="*/ 0 60000 65536"/>
              <a:gd name="T5" fmla="*/ 0 60000 65536"/>
              <a:gd name="T6" fmla="*/ 0 h 68"/>
              <a:gd name="T7" fmla="*/ 68 h 68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T6" r="0" b="T7"/>
            <a:pathLst>
              <a:path h="68">
                <a:moveTo>
                  <a:pt x="0" y="0"/>
                </a:moveTo>
                <a:lnTo>
                  <a:pt x="0" y="66"/>
                </a:lnTo>
                <a:lnTo>
                  <a:pt x="0" y="68"/>
                </a:lnTo>
              </a:path>
            </a:pathLst>
          </a:custGeom>
          <a:noFill/>
          <a:ln w="3175">
            <a:solidFill>
              <a:srgbClr val="07601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51" name="Freeform 218"/>
          <p:cNvSpPr>
            <a:spLocks/>
          </p:cNvSpPr>
          <p:nvPr/>
        </p:nvSpPr>
        <p:spPr bwMode="auto">
          <a:xfrm>
            <a:off x="5268913" y="3070225"/>
            <a:ext cx="101600" cy="0"/>
          </a:xfrm>
          <a:custGeom>
            <a:avLst/>
            <a:gdLst>
              <a:gd name="T0" fmla="*/ 0 w 69"/>
              <a:gd name="T1" fmla="*/ 145265895 w 69"/>
              <a:gd name="T2" fmla="*/ 149602299 w 69"/>
              <a:gd name="T3" fmla="*/ 0 60000 65536"/>
              <a:gd name="T4" fmla="*/ 0 60000 65536"/>
              <a:gd name="T5" fmla="*/ 0 60000 65536"/>
              <a:gd name="T6" fmla="*/ 0 w 69"/>
              <a:gd name="T7" fmla="*/ 69 w 69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69">
                <a:moveTo>
                  <a:pt x="0" y="0"/>
                </a:moveTo>
                <a:lnTo>
                  <a:pt x="67" y="0"/>
                </a:lnTo>
                <a:lnTo>
                  <a:pt x="69" y="0"/>
                </a:lnTo>
              </a:path>
            </a:pathLst>
          </a:custGeom>
          <a:noFill/>
          <a:ln w="3175">
            <a:solidFill>
              <a:srgbClr val="07601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52" name="Freeform 219"/>
          <p:cNvSpPr>
            <a:spLocks/>
          </p:cNvSpPr>
          <p:nvPr/>
        </p:nvSpPr>
        <p:spPr bwMode="auto">
          <a:xfrm>
            <a:off x="5367338" y="2970213"/>
            <a:ext cx="0" cy="100012"/>
          </a:xfrm>
          <a:custGeom>
            <a:avLst/>
            <a:gdLst>
              <a:gd name="T0" fmla="*/ 147094100 h 68"/>
              <a:gd name="T1" fmla="*/ 4326989 h 68"/>
              <a:gd name="T2" fmla="*/ 0 h 68"/>
              <a:gd name="T3" fmla="*/ 0 60000 65536"/>
              <a:gd name="T4" fmla="*/ 0 60000 65536"/>
              <a:gd name="T5" fmla="*/ 0 60000 65536"/>
              <a:gd name="T6" fmla="*/ 0 h 68"/>
              <a:gd name="T7" fmla="*/ 68 h 68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T6" r="0" b="T7"/>
            <a:pathLst>
              <a:path h="68">
                <a:moveTo>
                  <a:pt x="0" y="68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7601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53" name="Freeform 220"/>
          <p:cNvSpPr>
            <a:spLocks/>
          </p:cNvSpPr>
          <p:nvPr/>
        </p:nvSpPr>
        <p:spPr bwMode="auto">
          <a:xfrm>
            <a:off x="5265738" y="2973388"/>
            <a:ext cx="101600" cy="0"/>
          </a:xfrm>
          <a:custGeom>
            <a:avLst/>
            <a:gdLst>
              <a:gd name="T0" fmla="*/ 149602299 w 69"/>
              <a:gd name="T1" fmla="*/ 4336405 w 69"/>
              <a:gd name="T2" fmla="*/ 0 w 69"/>
              <a:gd name="T3" fmla="*/ 0 60000 65536"/>
              <a:gd name="T4" fmla="*/ 0 60000 65536"/>
              <a:gd name="T5" fmla="*/ 0 60000 65536"/>
              <a:gd name="T6" fmla="*/ 0 w 69"/>
              <a:gd name="T7" fmla="*/ 69 w 69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69">
                <a:moveTo>
                  <a:pt x="69" y="0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7601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54" name="Rectangle 221"/>
          <p:cNvSpPr>
            <a:spLocks noChangeArrowheads="1"/>
          </p:cNvSpPr>
          <p:nvPr/>
        </p:nvSpPr>
        <p:spPr bwMode="auto">
          <a:xfrm>
            <a:off x="5710238" y="2832101"/>
            <a:ext cx="106362" cy="104775"/>
          </a:xfrm>
          <a:prstGeom prst="rect">
            <a:avLst/>
          </a:prstGeom>
          <a:solidFill>
            <a:srgbClr val="0760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9955" name="Freeform 222"/>
          <p:cNvSpPr>
            <a:spLocks/>
          </p:cNvSpPr>
          <p:nvPr/>
        </p:nvSpPr>
        <p:spPr bwMode="auto">
          <a:xfrm>
            <a:off x="5710238" y="2832100"/>
            <a:ext cx="0" cy="101600"/>
          </a:xfrm>
          <a:custGeom>
            <a:avLst/>
            <a:gdLst>
              <a:gd name="T0" fmla="*/ 0 h 69"/>
              <a:gd name="T1" fmla="*/ 143098429 h 69"/>
              <a:gd name="T2" fmla="*/ 149602299 h 69"/>
              <a:gd name="T3" fmla="*/ 0 60000 65536"/>
              <a:gd name="T4" fmla="*/ 0 60000 65536"/>
              <a:gd name="T5" fmla="*/ 0 60000 65536"/>
              <a:gd name="T6" fmla="*/ 0 h 69"/>
              <a:gd name="T7" fmla="*/ 69 h 69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T6" r="0" b="T7"/>
            <a:pathLst>
              <a:path h="69">
                <a:moveTo>
                  <a:pt x="0" y="0"/>
                </a:moveTo>
                <a:lnTo>
                  <a:pt x="0" y="66"/>
                </a:lnTo>
                <a:lnTo>
                  <a:pt x="0" y="69"/>
                </a:lnTo>
              </a:path>
            </a:pathLst>
          </a:custGeom>
          <a:noFill/>
          <a:ln w="3175">
            <a:solidFill>
              <a:srgbClr val="07601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56" name="Freeform 223"/>
          <p:cNvSpPr>
            <a:spLocks/>
          </p:cNvSpPr>
          <p:nvPr/>
        </p:nvSpPr>
        <p:spPr bwMode="auto">
          <a:xfrm>
            <a:off x="5710238" y="2928938"/>
            <a:ext cx="101600" cy="0"/>
          </a:xfrm>
          <a:custGeom>
            <a:avLst/>
            <a:gdLst>
              <a:gd name="T0" fmla="*/ 0 w 69"/>
              <a:gd name="T1" fmla="*/ 145265895 w 69"/>
              <a:gd name="T2" fmla="*/ 149602299 w 69"/>
              <a:gd name="T3" fmla="*/ 0 60000 65536"/>
              <a:gd name="T4" fmla="*/ 0 60000 65536"/>
              <a:gd name="T5" fmla="*/ 0 60000 65536"/>
              <a:gd name="T6" fmla="*/ 0 w 69"/>
              <a:gd name="T7" fmla="*/ 69 w 69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69">
                <a:moveTo>
                  <a:pt x="0" y="0"/>
                </a:moveTo>
                <a:lnTo>
                  <a:pt x="67" y="0"/>
                </a:lnTo>
                <a:lnTo>
                  <a:pt x="69" y="0"/>
                </a:lnTo>
              </a:path>
            </a:pathLst>
          </a:custGeom>
          <a:noFill/>
          <a:ln w="3175">
            <a:solidFill>
              <a:srgbClr val="07601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57" name="Freeform 224"/>
          <p:cNvSpPr>
            <a:spLocks/>
          </p:cNvSpPr>
          <p:nvPr/>
        </p:nvSpPr>
        <p:spPr bwMode="auto">
          <a:xfrm>
            <a:off x="5808663" y="2828926"/>
            <a:ext cx="0" cy="100013"/>
          </a:xfrm>
          <a:custGeom>
            <a:avLst/>
            <a:gdLst>
              <a:gd name="T0" fmla="*/ 147097041 h 68"/>
              <a:gd name="T1" fmla="*/ 4327033 h 68"/>
              <a:gd name="T2" fmla="*/ 0 h 68"/>
              <a:gd name="T3" fmla="*/ 0 60000 65536"/>
              <a:gd name="T4" fmla="*/ 0 60000 65536"/>
              <a:gd name="T5" fmla="*/ 0 60000 65536"/>
              <a:gd name="T6" fmla="*/ 0 h 68"/>
              <a:gd name="T7" fmla="*/ 68 h 68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T6" r="0" b="T7"/>
            <a:pathLst>
              <a:path h="68">
                <a:moveTo>
                  <a:pt x="0" y="68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7601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58" name="Freeform 225"/>
          <p:cNvSpPr>
            <a:spLocks/>
          </p:cNvSpPr>
          <p:nvPr/>
        </p:nvSpPr>
        <p:spPr bwMode="auto">
          <a:xfrm>
            <a:off x="5707063" y="2832100"/>
            <a:ext cx="101600" cy="0"/>
          </a:xfrm>
          <a:custGeom>
            <a:avLst/>
            <a:gdLst>
              <a:gd name="T0" fmla="*/ 149602299 w 69"/>
              <a:gd name="T1" fmla="*/ 4336405 w 69"/>
              <a:gd name="T2" fmla="*/ 0 w 69"/>
              <a:gd name="T3" fmla="*/ 0 60000 65536"/>
              <a:gd name="T4" fmla="*/ 0 60000 65536"/>
              <a:gd name="T5" fmla="*/ 0 60000 65536"/>
              <a:gd name="T6" fmla="*/ 0 w 69"/>
              <a:gd name="T7" fmla="*/ 69 w 69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69">
                <a:moveTo>
                  <a:pt x="69" y="0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7601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59" name="Rectangle 226"/>
          <p:cNvSpPr>
            <a:spLocks noChangeArrowheads="1"/>
          </p:cNvSpPr>
          <p:nvPr/>
        </p:nvSpPr>
        <p:spPr bwMode="auto">
          <a:xfrm>
            <a:off x="6153151" y="2786064"/>
            <a:ext cx="104775" cy="104775"/>
          </a:xfrm>
          <a:prstGeom prst="rect">
            <a:avLst/>
          </a:prstGeom>
          <a:solidFill>
            <a:srgbClr val="0760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9960" name="Freeform 227"/>
          <p:cNvSpPr>
            <a:spLocks/>
          </p:cNvSpPr>
          <p:nvPr/>
        </p:nvSpPr>
        <p:spPr bwMode="auto">
          <a:xfrm>
            <a:off x="6153150" y="2786063"/>
            <a:ext cx="0" cy="100012"/>
          </a:xfrm>
          <a:custGeom>
            <a:avLst/>
            <a:gdLst>
              <a:gd name="T0" fmla="*/ 0 h 68"/>
              <a:gd name="T1" fmla="*/ 142767112 h 68"/>
              <a:gd name="T2" fmla="*/ 147094100 h 68"/>
              <a:gd name="T3" fmla="*/ 0 60000 65536"/>
              <a:gd name="T4" fmla="*/ 0 60000 65536"/>
              <a:gd name="T5" fmla="*/ 0 60000 65536"/>
              <a:gd name="T6" fmla="*/ 0 h 68"/>
              <a:gd name="T7" fmla="*/ 68 h 68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T6" r="0" b="T7"/>
            <a:pathLst>
              <a:path h="68">
                <a:moveTo>
                  <a:pt x="0" y="0"/>
                </a:moveTo>
                <a:lnTo>
                  <a:pt x="0" y="66"/>
                </a:lnTo>
                <a:lnTo>
                  <a:pt x="0" y="68"/>
                </a:lnTo>
              </a:path>
            </a:pathLst>
          </a:custGeom>
          <a:noFill/>
          <a:ln w="3175">
            <a:solidFill>
              <a:srgbClr val="07601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61" name="Freeform 228"/>
          <p:cNvSpPr>
            <a:spLocks/>
          </p:cNvSpPr>
          <p:nvPr/>
        </p:nvSpPr>
        <p:spPr bwMode="auto">
          <a:xfrm>
            <a:off x="6153151" y="2882900"/>
            <a:ext cx="100013" cy="0"/>
          </a:xfrm>
          <a:custGeom>
            <a:avLst/>
            <a:gdLst>
              <a:gd name="T0" fmla="*/ 0 w 68"/>
              <a:gd name="T1" fmla="*/ 142770010 w 68"/>
              <a:gd name="T2" fmla="*/ 147097041 w 68"/>
              <a:gd name="T3" fmla="*/ 0 60000 65536"/>
              <a:gd name="T4" fmla="*/ 0 60000 65536"/>
              <a:gd name="T5" fmla="*/ 0 60000 65536"/>
              <a:gd name="T6" fmla="*/ 0 w 68"/>
              <a:gd name="T7" fmla="*/ 68 w 68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68">
                <a:moveTo>
                  <a:pt x="0" y="0"/>
                </a:moveTo>
                <a:lnTo>
                  <a:pt x="66" y="0"/>
                </a:lnTo>
                <a:lnTo>
                  <a:pt x="68" y="0"/>
                </a:lnTo>
              </a:path>
            </a:pathLst>
          </a:custGeom>
          <a:noFill/>
          <a:ln w="3175">
            <a:solidFill>
              <a:srgbClr val="07601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62" name="Freeform 229"/>
          <p:cNvSpPr>
            <a:spLocks/>
          </p:cNvSpPr>
          <p:nvPr/>
        </p:nvSpPr>
        <p:spPr bwMode="auto">
          <a:xfrm>
            <a:off x="6249988" y="2781300"/>
            <a:ext cx="0" cy="101600"/>
          </a:xfrm>
          <a:custGeom>
            <a:avLst/>
            <a:gdLst>
              <a:gd name="T0" fmla="*/ 149602299 h 69"/>
              <a:gd name="T1" fmla="*/ 6503872 h 69"/>
              <a:gd name="T2" fmla="*/ 0 h 69"/>
              <a:gd name="T3" fmla="*/ 0 60000 65536"/>
              <a:gd name="T4" fmla="*/ 0 60000 65536"/>
              <a:gd name="T5" fmla="*/ 0 60000 65536"/>
              <a:gd name="T6" fmla="*/ 0 h 69"/>
              <a:gd name="T7" fmla="*/ 69 h 69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T6" r="0" b="T7"/>
            <a:pathLst>
              <a:path h="69">
                <a:moveTo>
                  <a:pt x="0" y="69"/>
                </a:moveTo>
                <a:lnTo>
                  <a:pt x="0" y="3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7601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63" name="Freeform 230"/>
          <p:cNvSpPr>
            <a:spLocks/>
          </p:cNvSpPr>
          <p:nvPr/>
        </p:nvSpPr>
        <p:spPr bwMode="auto">
          <a:xfrm>
            <a:off x="6149976" y="2786063"/>
            <a:ext cx="100013" cy="0"/>
          </a:xfrm>
          <a:custGeom>
            <a:avLst/>
            <a:gdLst>
              <a:gd name="T0" fmla="*/ 147097041 w 68"/>
              <a:gd name="T1" fmla="*/ 4327033 w 68"/>
              <a:gd name="T2" fmla="*/ 0 w 68"/>
              <a:gd name="T3" fmla="*/ 0 60000 65536"/>
              <a:gd name="T4" fmla="*/ 0 60000 65536"/>
              <a:gd name="T5" fmla="*/ 0 60000 65536"/>
              <a:gd name="T6" fmla="*/ 0 w 68"/>
              <a:gd name="T7" fmla="*/ 68 w 68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68">
                <a:moveTo>
                  <a:pt x="68" y="0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7601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64" name="Rectangle 231"/>
          <p:cNvSpPr>
            <a:spLocks noChangeArrowheads="1"/>
          </p:cNvSpPr>
          <p:nvPr/>
        </p:nvSpPr>
        <p:spPr bwMode="auto">
          <a:xfrm>
            <a:off x="6888164" y="2724151"/>
            <a:ext cx="104775" cy="106363"/>
          </a:xfrm>
          <a:prstGeom prst="rect">
            <a:avLst/>
          </a:prstGeom>
          <a:solidFill>
            <a:srgbClr val="0760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39965" name="Freeform 232"/>
          <p:cNvSpPr>
            <a:spLocks/>
          </p:cNvSpPr>
          <p:nvPr/>
        </p:nvSpPr>
        <p:spPr bwMode="auto">
          <a:xfrm>
            <a:off x="6888163" y="2724150"/>
            <a:ext cx="0" cy="101600"/>
          </a:xfrm>
          <a:custGeom>
            <a:avLst/>
            <a:gdLst>
              <a:gd name="T0" fmla="*/ 0 h 69"/>
              <a:gd name="T1" fmla="*/ 145265895 h 69"/>
              <a:gd name="T2" fmla="*/ 149602299 h 69"/>
              <a:gd name="T3" fmla="*/ 0 60000 65536"/>
              <a:gd name="T4" fmla="*/ 0 60000 65536"/>
              <a:gd name="T5" fmla="*/ 0 60000 65536"/>
              <a:gd name="T6" fmla="*/ 0 h 69"/>
              <a:gd name="T7" fmla="*/ 69 h 69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T6" r="0" b="T7"/>
            <a:pathLst>
              <a:path h="69">
                <a:moveTo>
                  <a:pt x="0" y="0"/>
                </a:moveTo>
                <a:lnTo>
                  <a:pt x="0" y="67"/>
                </a:lnTo>
                <a:lnTo>
                  <a:pt x="0" y="69"/>
                </a:lnTo>
              </a:path>
            </a:pathLst>
          </a:custGeom>
          <a:noFill/>
          <a:ln w="3175">
            <a:solidFill>
              <a:srgbClr val="07601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66" name="Freeform 233"/>
          <p:cNvSpPr>
            <a:spLocks/>
          </p:cNvSpPr>
          <p:nvPr/>
        </p:nvSpPr>
        <p:spPr bwMode="auto">
          <a:xfrm>
            <a:off x="6888163" y="2822575"/>
            <a:ext cx="101600" cy="0"/>
          </a:xfrm>
          <a:custGeom>
            <a:avLst/>
            <a:gdLst>
              <a:gd name="T0" fmla="*/ 0 w 69"/>
              <a:gd name="T1" fmla="*/ 145265895 w 69"/>
              <a:gd name="T2" fmla="*/ 149602299 w 69"/>
              <a:gd name="T3" fmla="*/ 0 60000 65536"/>
              <a:gd name="T4" fmla="*/ 0 60000 65536"/>
              <a:gd name="T5" fmla="*/ 0 60000 65536"/>
              <a:gd name="T6" fmla="*/ 0 w 69"/>
              <a:gd name="T7" fmla="*/ 69 w 69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69">
                <a:moveTo>
                  <a:pt x="0" y="0"/>
                </a:moveTo>
                <a:lnTo>
                  <a:pt x="67" y="0"/>
                </a:lnTo>
                <a:lnTo>
                  <a:pt x="69" y="0"/>
                </a:lnTo>
              </a:path>
            </a:pathLst>
          </a:custGeom>
          <a:noFill/>
          <a:ln w="3175">
            <a:solidFill>
              <a:srgbClr val="07601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67" name="Freeform 234"/>
          <p:cNvSpPr>
            <a:spLocks/>
          </p:cNvSpPr>
          <p:nvPr/>
        </p:nvSpPr>
        <p:spPr bwMode="auto">
          <a:xfrm>
            <a:off x="6986588" y="2720975"/>
            <a:ext cx="0" cy="101600"/>
          </a:xfrm>
          <a:custGeom>
            <a:avLst/>
            <a:gdLst>
              <a:gd name="T0" fmla="*/ 149602299 h 69"/>
              <a:gd name="T1" fmla="*/ 4336405 h 69"/>
              <a:gd name="T2" fmla="*/ 0 h 69"/>
              <a:gd name="T3" fmla="*/ 0 60000 65536"/>
              <a:gd name="T4" fmla="*/ 0 60000 65536"/>
              <a:gd name="T5" fmla="*/ 0 60000 65536"/>
              <a:gd name="T6" fmla="*/ 0 h 69"/>
              <a:gd name="T7" fmla="*/ 69 h 69"/>
            </a:gdLst>
            <a:ahLst/>
            <a:cxnLst>
              <a:cxn ang="T3">
                <a:pos x="0" y="T0"/>
              </a:cxn>
              <a:cxn ang="T4">
                <a:pos x="0" y="T1"/>
              </a:cxn>
              <a:cxn ang="T5">
                <a:pos x="0" y="T2"/>
              </a:cxn>
            </a:cxnLst>
            <a:rect l="0" t="T6" r="0" b="T7"/>
            <a:pathLst>
              <a:path h="69">
                <a:moveTo>
                  <a:pt x="0" y="69"/>
                </a:moveTo>
                <a:lnTo>
                  <a:pt x="0" y="2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7601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68" name="Freeform 235"/>
          <p:cNvSpPr>
            <a:spLocks/>
          </p:cNvSpPr>
          <p:nvPr/>
        </p:nvSpPr>
        <p:spPr bwMode="auto">
          <a:xfrm>
            <a:off x="6884988" y="2724150"/>
            <a:ext cx="101600" cy="0"/>
          </a:xfrm>
          <a:custGeom>
            <a:avLst/>
            <a:gdLst>
              <a:gd name="T0" fmla="*/ 149602299 w 69"/>
              <a:gd name="T1" fmla="*/ 4336405 w 69"/>
              <a:gd name="T2" fmla="*/ 0 w 69"/>
              <a:gd name="T3" fmla="*/ 0 60000 65536"/>
              <a:gd name="T4" fmla="*/ 0 60000 65536"/>
              <a:gd name="T5" fmla="*/ 0 60000 65536"/>
              <a:gd name="T6" fmla="*/ 0 w 69"/>
              <a:gd name="T7" fmla="*/ 69 w 69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69">
                <a:moveTo>
                  <a:pt x="69" y="0"/>
                </a:move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 w="3175">
            <a:solidFill>
              <a:srgbClr val="07601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69" name="Freeform 236"/>
          <p:cNvSpPr>
            <a:spLocks/>
          </p:cNvSpPr>
          <p:nvPr/>
        </p:nvSpPr>
        <p:spPr bwMode="auto">
          <a:xfrm>
            <a:off x="3317875" y="2341563"/>
            <a:ext cx="173038" cy="169862"/>
          </a:xfrm>
          <a:custGeom>
            <a:avLst/>
            <a:gdLst>
              <a:gd name="T0" fmla="*/ 0 w 217"/>
              <a:gd name="T1" fmla="*/ 67412308 h 215"/>
              <a:gd name="T2" fmla="*/ 69309300 w 217"/>
              <a:gd name="T3" fmla="*/ 0 h 215"/>
              <a:gd name="T4" fmla="*/ 137982267 w 217"/>
              <a:gd name="T5" fmla="*/ 67412308 h 215"/>
              <a:gd name="T6" fmla="*/ 69309300 w 217"/>
              <a:gd name="T7" fmla="*/ 134200472 h 215"/>
              <a:gd name="T8" fmla="*/ 0 w 217"/>
              <a:gd name="T9" fmla="*/ 67412308 h 2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7"/>
              <a:gd name="T16" fmla="*/ 0 h 215"/>
              <a:gd name="T17" fmla="*/ 217 w 217"/>
              <a:gd name="T18" fmla="*/ 215 h 2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7" h="215">
                <a:moveTo>
                  <a:pt x="0" y="108"/>
                </a:moveTo>
                <a:lnTo>
                  <a:pt x="109" y="0"/>
                </a:lnTo>
                <a:lnTo>
                  <a:pt x="217" y="108"/>
                </a:lnTo>
                <a:lnTo>
                  <a:pt x="109" y="215"/>
                </a:lnTo>
                <a:lnTo>
                  <a:pt x="0" y="1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70" name="Freeform 237"/>
          <p:cNvSpPr>
            <a:spLocks/>
          </p:cNvSpPr>
          <p:nvPr/>
        </p:nvSpPr>
        <p:spPr bwMode="auto">
          <a:xfrm>
            <a:off x="3317875" y="2341563"/>
            <a:ext cx="173038" cy="169862"/>
          </a:xfrm>
          <a:custGeom>
            <a:avLst/>
            <a:gdLst>
              <a:gd name="T0" fmla="*/ 0 w 217"/>
              <a:gd name="T1" fmla="*/ 67412308 h 215"/>
              <a:gd name="T2" fmla="*/ 69309300 w 217"/>
              <a:gd name="T3" fmla="*/ 0 h 215"/>
              <a:gd name="T4" fmla="*/ 137982267 w 217"/>
              <a:gd name="T5" fmla="*/ 67412308 h 215"/>
              <a:gd name="T6" fmla="*/ 69309300 w 217"/>
              <a:gd name="T7" fmla="*/ 134200472 h 215"/>
              <a:gd name="T8" fmla="*/ 0 w 217"/>
              <a:gd name="T9" fmla="*/ 67412308 h 2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7"/>
              <a:gd name="T16" fmla="*/ 0 h 215"/>
              <a:gd name="T17" fmla="*/ 217 w 217"/>
              <a:gd name="T18" fmla="*/ 215 h 2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7" h="215">
                <a:moveTo>
                  <a:pt x="0" y="108"/>
                </a:moveTo>
                <a:lnTo>
                  <a:pt x="109" y="0"/>
                </a:lnTo>
                <a:lnTo>
                  <a:pt x="217" y="108"/>
                </a:lnTo>
                <a:lnTo>
                  <a:pt x="109" y="215"/>
                </a:lnTo>
                <a:lnTo>
                  <a:pt x="0" y="10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71" name="Freeform 238"/>
          <p:cNvSpPr>
            <a:spLocks/>
          </p:cNvSpPr>
          <p:nvPr/>
        </p:nvSpPr>
        <p:spPr bwMode="auto">
          <a:xfrm>
            <a:off x="3465514" y="2319338"/>
            <a:ext cx="173037" cy="171450"/>
          </a:xfrm>
          <a:custGeom>
            <a:avLst/>
            <a:gdLst>
              <a:gd name="T0" fmla="*/ 0 w 217"/>
              <a:gd name="T1" fmla="*/ 67418570 h 217"/>
              <a:gd name="T2" fmla="*/ 68036240 w 217"/>
              <a:gd name="T3" fmla="*/ 0 h 217"/>
              <a:gd name="T4" fmla="*/ 137980672 w 217"/>
              <a:gd name="T5" fmla="*/ 67418570 h 217"/>
              <a:gd name="T6" fmla="*/ 68036240 w 217"/>
              <a:gd name="T7" fmla="*/ 135461313 h 217"/>
              <a:gd name="T8" fmla="*/ 0 w 217"/>
              <a:gd name="T9" fmla="*/ 67418570 h 2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7"/>
              <a:gd name="T16" fmla="*/ 0 h 217"/>
              <a:gd name="T17" fmla="*/ 217 w 217"/>
              <a:gd name="T18" fmla="*/ 217 h 2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7" h="217">
                <a:moveTo>
                  <a:pt x="0" y="108"/>
                </a:moveTo>
                <a:lnTo>
                  <a:pt x="107" y="0"/>
                </a:lnTo>
                <a:lnTo>
                  <a:pt x="217" y="108"/>
                </a:lnTo>
                <a:lnTo>
                  <a:pt x="107" y="217"/>
                </a:lnTo>
                <a:lnTo>
                  <a:pt x="0" y="1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72" name="Freeform 239"/>
          <p:cNvSpPr>
            <a:spLocks/>
          </p:cNvSpPr>
          <p:nvPr/>
        </p:nvSpPr>
        <p:spPr bwMode="auto">
          <a:xfrm>
            <a:off x="3465514" y="2319338"/>
            <a:ext cx="173037" cy="171450"/>
          </a:xfrm>
          <a:custGeom>
            <a:avLst/>
            <a:gdLst>
              <a:gd name="T0" fmla="*/ 0 w 217"/>
              <a:gd name="T1" fmla="*/ 67418570 h 217"/>
              <a:gd name="T2" fmla="*/ 68036240 w 217"/>
              <a:gd name="T3" fmla="*/ 0 h 217"/>
              <a:gd name="T4" fmla="*/ 137980672 w 217"/>
              <a:gd name="T5" fmla="*/ 67418570 h 217"/>
              <a:gd name="T6" fmla="*/ 68036240 w 217"/>
              <a:gd name="T7" fmla="*/ 135461313 h 217"/>
              <a:gd name="T8" fmla="*/ 0 w 217"/>
              <a:gd name="T9" fmla="*/ 67418570 h 2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7"/>
              <a:gd name="T16" fmla="*/ 0 h 217"/>
              <a:gd name="T17" fmla="*/ 217 w 217"/>
              <a:gd name="T18" fmla="*/ 217 h 2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7" h="217">
                <a:moveTo>
                  <a:pt x="0" y="108"/>
                </a:moveTo>
                <a:lnTo>
                  <a:pt x="107" y="0"/>
                </a:lnTo>
                <a:lnTo>
                  <a:pt x="217" y="108"/>
                </a:lnTo>
                <a:lnTo>
                  <a:pt x="107" y="217"/>
                </a:lnTo>
                <a:lnTo>
                  <a:pt x="0" y="10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73" name="Freeform 240"/>
          <p:cNvSpPr>
            <a:spLocks/>
          </p:cNvSpPr>
          <p:nvPr/>
        </p:nvSpPr>
        <p:spPr bwMode="auto">
          <a:xfrm>
            <a:off x="3713164" y="2319338"/>
            <a:ext cx="173037" cy="171450"/>
          </a:xfrm>
          <a:custGeom>
            <a:avLst/>
            <a:gdLst>
              <a:gd name="T0" fmla="*/ 0 w 217"/>
              <a:gd name="T1" fmla="*/ 67418570 h 217"/>
              <a:gd name="T2" fmla="*/ 69944431 w 217"/>
              <a:gd name="T3" fmla="*/ 0 h 217"/>
              <a:gd name="T4" fmla="*/ 137980672 w 217"/>
              <a:gd name="T5" fmla="*/ 67418570 h 217"/>
              <a:gd name="T6" fmla="*/ 69944431 w 217"/>
              <a:gd name="T7" fmla="*/ 135461313 h 217"/>
              <a:gd name="T8" fmla="*/ 0 w 217"/>
              <a:gd name="T9" fmla="*/ 67418570 h 2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7"/>
              <a:gd name="T16" fmla="*/ 0 h 217"/>
              <a:gd name="T17" fmla="*/ 217 w 217"/>
              <a:gd name="T18" fmla="*/ 217 h 2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7" h="217">
                <a:moveTo>
                  <a:pt x="0" y="108"/>
                </a:moveTo>
                <a:lnTo>
                  <a:pt x="110" y="0"/>
                </a:lnTo>
                <a:lnTo>
                  <a:pt x="217" y="108"/>
                </a:lnTo>
                <a:lnTo>
                  <a:pt x="110" y="217"/>
                </a:lnTo>
                <a:lnTo>
                  <a:pt x="0" y="1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74" name="Freeform 241"/>
          <p:cNvSpPr>
            <a:spLocks/>
          </p:cNvSpPr>
          <p:nvPr/>
        </p:nvSpPr>
        <p:spPr bwMode="auto">
          <a:xfrm>
            <a:off x="3713164" y="2319338"/>
            <a:ext cx="173037" cy="171450"/>
          </a:xfrm>
          <a:custGeom>
            <a:avLst/>
            <a:gdLst>
              <a:gd name="T0" fmla="*/ 0 w 217"/>
              <a:gd name="T1" fmla="*/ 67418570 h 217"/>
              <a:gd name="T2" fmla="*/ 69944431 w 217"/>
              <a:gd name="T3" fmla="*/ 0 h 217"/>
              <a:gd name="T4" fmla="*/ 137980672 w 217"/>
              <a:gd name="T5" fmla="*/ 67418570 h 217"/>
              <a:gd name="T6" fmla="*/ 69944431 w 217"/>
              <a:gd name="T7" fmla="*/ 135461313 h 217"/>
              <a:gd name="T8" fmla="*/ 0 w 217"/>
              <a:gd name="T9" fmla="*/ 67418570 h 2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7"/>
              <a:gd name="T16" fmla="*/ 0 h 217"/>
              <a:gd name="T17" fmla="*/ 217 w 217"/>
              <a:gd name="T18" fmla="*/ 217 h 2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7" h="217">
                <a:moveTo>
                  <a:pt x="0" y="108"/>
                </a:moveTo>
                <a:lnTo>
                  <a:pt x="110" y="0"/>
                </a:lnTo>
                <a:lnTo>
                  <a:pt x="217" y="108"/>
                </a:lnTo>
                <a:lnTo>
                  <a:pt x="110" y="217"/>
                </a:lnTo>
                <a:lnTo>
                  <a:pt x="0" y="10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75" name="Freeform 242"/>
          <p:cNvSpPr>
            <a:spLocks/>
          </p:cNvSpPr>
          <p:nvPr/>
        </p:nvSpPr>
        <p:spPr bwMode="auto">
          <a:xfrm>
            <a:off x="4054475" y="2330450"/>
            <a:ext cx="171450" cy="173038"/>
          </a:xfrm>
          <a:custGeom>
            <a:avLst/>
            <a:gdLst>
              <a:gd name="T0" fmla="*/ 0 w 218"/>
              <a:gd name="T1" fmla="*/ 69944836 h 217"/>
              <a:gd name="T2" fmla="*/ 66801802 w 218"/>
              <a:gd name="T3" fmla="*/ 0 h 217"/>
              <a:gd name="T4" fmla="*/ 134839931 w 218"/>
              <a:gd name="T5" fmla="*/ 69944836 h 217"/>
              <a:gd name="T6" fmla="*/ 66801802 w 218"/>
              <a:gd name="T7" fmla="*/ 137982267 h 217"/>
              <a:gd name="T8" fmla="*/ 0 w 218"/>
              <a:gd name="T9" fmla="*/ 69944836 h 2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8"/>
              <a:gd name="T16" fmla="*/ 0 h 217"/>
              <a:gd name="T17" fmla="*/ 218 w 218"/>
              <a:gd name="T18" fmla="*/ 217 h 2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8" h="217">
                <a:moveTo>
                  <a:pt x="0" y="110"/>
                </a:moveTo>
                <a:lnTo>
                  <a:pt x="108" y="0"/>
                </a:lnTo>
                <a:lnTo>
                  <a:pt x="218" y="110"/>
                </a:lnTo>
                <a:lnTo>
                  <a:pt x="108" y="217"/>
                </a:lnTo>
                <a:lnTo>
                  <a:pt x="0" y="1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76" name="Freeform 243"/>
          <p:cNvSpPr>
            <a:spLocks/>
          </p:cNvSpPr>
          <p:nvPr/>
        </p:nvSpPr>
        <p:spPr bwMode="auto">
          <a:xfrm>
            <a:off x="4054475" y="2330450"/>
            <a:ext cx="171450" cy="173038"/>
          </a:xfrm>
          <a:custGeom>
            <a:avLst/>
            <a:gdLst>
              <a:gd name="T0" fmla="*/ 0 w 218"/>
              <a:gd name="T1" fmla="*/ 69944836 h 217"/>
              <a:gd name="T2" fmla="*/ 66801802 w 218"/>
              <a:gd name="T3" fmla="*/ 0 h 217"/>
              <a:gd name="T4" fmla="*/ 134839931 w 218"/>
              <a:gd name="T5" fmla="*/ 69944836 h 217"/>
              <a:gd name="T6" fmla="*/ 66801802 w 218"/>
              <a:gd name="T7" fmla="*/ 137982267 h 217"/>
              <a:gd name="T8" fmla="*/ 0 w 218"/>
              <a:gd name="T9" fmla="*/ 69944836 h 2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8"/>
              <a:gd name="T16" fmla="*/ 0 h 217"/>
              <a:gd name="T17" fmla="*/ 218 w 218"/>
              <a:gd name="T18" fmla="*/ 217 h 2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8" h="217">
                <a:moveTo>
                  <a:pt x="0" y="110"/>
                </a:moveTo>
                <a:lnTo>
                  <a:pt x="108" y="0"/>
                </a:lnTo>
                <a:lnTo>
                  <a:pt x="218" y="110"/>
                </a:lnTo>
                <a:lnTo>
                  <a:pt x="108" y="217"/>
                </a:lnTo>
                <a:lnTo>
                  <a:pt x="0" y="11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77" name="Freeform 244"/>
          <p:cNvSpPr>
            <a:spLocks/>
          </p:cNvSpPr>
          <p:nvPr/>
        </p:nvSpPr>
        <p:spPr bwMode="auto">
          <a:xfrm>
            <a:off x="4349751" y="2316163"/>
            <a:ext cx="169863" cy="171450"/>
          </a:xfrm>
          <a:custGeom>
            <a:avLst/>
            <a:gdLst>
              <a:gd name="T0" fmla="*/ 0 w 216"/>
              <a:gd name="T1" fmla="*/ 66794398 h 217"/>
              <a:gd name="T2" fmla="*/ 66790766 w 216"/>
              <a:gd name="T3" fmla="*/ 0 h 217"/>
              <a:gd name="T4" fmla="*/ 133580746 w 216"/>
              <a:gd name="T5" fmla="*/ 66794398 h 217"/>
              <a:gd name="T6" fmla="*/ 66790766 w 216"/>
              <a:gd name="T7" fmla="*/ 135461313 h 217"/>
              <a:gd name="T8" fmla="*/ 0 w 216"/>
              <a:gd name="T9" fmla="*/ 66794398 h 2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"/>
              <a:gd name="T16" fmla="*/ 0 h 217"/>
              <a:gd name="T17" fmla="*/ 216 w 216"/>
              <a:gd name="T18" fmla="*/ 217 h 2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" h="217">
                <a:moveTo>
                  <a:pt x="0" y="107"/>
                </a:moveTo>
                <a:lnTo>
                  <a:pt x="108" y="0"/>
                </a:lnTo>
                <a:lnTo>
                  <a:pt x="216" y="107"/>
                </a:lnTo>
                <a:lnTo>
                  <a:pt x="108" y="217"/>
                </a:lnTo>
                <a:lnTo>
                  <a:pt x="0" y="10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78" name="Freeform 245"/>
          <p:cNvSpPr>
            <a:spLocks/>
          </p:cNvSpPr>
          <p:nvPr/>
        </p:nvSpPr>
        <p:spPr bwMode="auto">
          <a:xfrm>
            <a:off x="4349751" y="2316163"/>
            <a:ext cx="169863" cy="171450"/>
          </a:xfrm>
          <a:custGeom>
            <a:avLst/>
            <a:gdLst>
              <a:gd name="T0" fmla="*/ 0 w 216"/>
              <a:gd name="T1" fmla="*/ 66794398 h 217"/>
              <a:gd name="T2" fmla="*/ 66790766 w 216"/>
              <a:gd name="T3" fmla="*/ 0 h 217"/>
              <a:gd name="T4" fmla="*/ 133580746 w 216"/>
              <a:gd name="T5" fmla="*/ 66794398 h 217"/>
              <a:gd name="T6" fmla="*/ 66790766 w 216"/>
              <a:gd name="T7" fmla="*/ 135461313 h 217"/>
              <a:gd name="T8" fmla="*/ 0 w 216"/>
              <a:gd name="T9" fmla="*/ 66794398 h 2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"/>
              <a:gd name="T16" fmla="*/ 0 h 217"/>
              <a:gd name="T17" fmla="*/ 216 w 216"/>
              <a:gd name="T18" fmla="*/ 217 h 2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" h="217">
                <a:moveTo>
                  <a:pt x="0" y="107"/>
                </a:moveTo>
                <a:lnTo>
                  <a:pt x="108" y="0"/>
                </a:lnTo>
                <a:lnTo>
                  <a:pt x="216" y="107"/>
                </a:lnTo>
                <a:lnTo>
                  <a:pt x="108" y="217"/>
                </a:lnTo>
                <a:lnTo>
                  <a:pt x="0" y="107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79" name="Freeform 246"/>
          <p:cNvSpPr>
            <a:spLocks/>
          </p:cNvSpPr>
          <p:nvPr/>
        </p:nvSpPr>
        <p:spPr bwMode="auto">
          <a:xfrm>
            <a:off x="4791076" y="2301876"/>
            <a:ext cx="169863" cy="169863"/>
          </a:xfrm>
          <a:custGeom>
            <a:avLst/>
            <a:gdLst>
              <a:gd name="T0" fmla="*/ 0 w 216"/>
              <a:gd name="T1" fmla="*/ 67413495 h 215"/>
              <a:gd name="T2" fmla="*/ 66790766 w 216"/>
              <a:gd name="T3" fmla="*/ 0 h 215"/>
              <a:gd name="T4" fmla="*/ 133580746 w 216"/>
              <a:gd name="T5" fmla="*/ 67413495 h 215"/>
              <a:gd name="T6" fmla="*/ 66790766 w 216"/>
              <a:gd name="T7" fmla="*/ 134202052 h 215"/>
              <a:gd name="T8" fmla="*/ 0 w 216"/>
              <a:gd name="T9" fmla="*/ 67413495 h 2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"/>
              <a:gd name="T16" fmla="*/ 0 h 215"/>
              <a:gd name="T17" fmla="*/ 216 w 216"/>
              <a:gd name="T18" fmla="*/ 215 h 2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" h="215">
                <a:moveTo>
                  <a:pt x="0" y="108"/>
                </a:moveTo>
                <a:lnTo>
                  <a:pt x="108" y="0"/>
                </a:lnTo>
                <a:lnTo>
                  <a:pt x="216" y="108"/>
                </a:lnTo>
                <a:lnTo>
                  <a:pt x="108" y="215"/>
                </a:lnTo>
                <a:lnTo>
                  <a:pt x="0" y="1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80" name="Freeform 247"/>
          <p:cNvSpPr>
            <a:spLocks/>
          </p:cNvSpPr>
          <p:nvPr/>
        </p:nvSpPr>
        <p:spPr bwMode="auto">
          <a:xfrm>
            <a:off x="4791076" y="2301876"/>
            <a:ext cx="169863" cy="169863"/>
          </a:xfrm>
          <a:custGeom>
            <a:avLst/>
            <a:gdLst>
              <a:gd name="T0" fmla="*/ 0 w 216"/>
              <a:gd name="T1" fmla="*/ 67413495 h 215"/>
              <a:gd name="T2" fmla="*/ 66790766 w 216"/>
              <a:gd name="T3" fmla="*/ 0 h 215"/>
              <a:gd name="T4" fmla="*/ 133580746 w 216"/>
              <a:gd name="T5" fmla="*/ 67413495 h 215"/>
              <a:gd name="T6" fmla="*/ 66790766 w 216"/>
              <a:gd name="T7" fmla="*/ 134202052 h 215"/>
              <a:gd name="T8" fmla="*/ 0 w 216"/>
              <a:gd name="T9" fmla="*/ 67413495 h 2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"/>
              <a:gd name="T16" fmla="*/ 0 h 215"/>
              <a:gd name="T17" fmla="*/ 216 w 216"/>
              <a:gd name="T18" fmla="*/ 215 h 2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" h="215">
                <a:moveTo>
                  <a:pt x="0" y="108"/>
                </a:moveTo>
                <a:lnTo>
                  <a:pt x="108" y="0"/>
                </a:lnTo>
                <a:lnTo>
                  <a:pt x="216" y="108"/>
                </a:lnTo>
                <a:lnTo>
                  <a:pt x="108" y="215"/>
                </a:lnTo>
                <a:lnTo>
                  <a:pt x="0" y="10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81" name="Freeform 248"/>
          <p:cNvSpPr>
            <a:spLocks/>
          </p:cNvSpPr>
          <p:nvPr/>
        </p:nvSpPr>
        <p:spPr bwMode="auto">
          <a:xfrm>
            <a:off x="5232400" y="2301876"/>
            <a:ext cx="171450" cy="169863"/>
          </a:xfrm>
          <a:custGeom>
            <a:avLst/>
            <a:gdLst>
              <a:gd name="T0" fmla="*/ 0 w 218"/>
              <a:gd name="T1" fmla="*/ 67413495 h 215"/>
              <a:gd name="T2" fmla="*/ 66801802 w 218"/>
              <a:gd name="T3" fmla="*/ 0 h 215"/>
              <a:gd name="T4" fmla="*/ 134839931 w 218"/>
              <a:gd name="T5" fmla="*/ 67413495 h 215"/>
              <a:gd name="T6" fmla="*/ 66801802 w 218"/>
              <a:gd name="T7" fmla="*/ 134202052 h 215"/>
              <a:gd name="T8" fmla="*/ 0 w 218"/>
              <a:gd name="T9" fmla="*/ 67413495 h 2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8"/>
              <a:gd name="T16" fmla="*/ 0 h 215"/>
              <a:gd name="T17" fmla="*/ 218 w 218"/>
              <a:gd name="T18" fmla="*/ 215 h 2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8" h="215">
                <a:moveTo>
                  <a:pt x="0" y="108"/>
                </a:moveTo>
                <a:lnTo>
                  <a:pt x="108" y="0"/>
                </a:lnTo>
                <a:lnTo>
                  <a:pt x="218" y="108"/>
                </a:lnTo>
                <a:lnTo>
                  <a:pt x="108" y="215"/>
                </a:lnTo>
                <a:lnTo>
                  <a:pt x="0" y="1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82" name="Freeform 249"/>
          <p:cNvSpPr>
            <a:spLocks/>
          </p:cNvSpPr>
          <p:nvPr/>
        </p:nvSpPr>
        <p:spPr bwMode="auto">
          <a:xfrm>
            <a:off x="5232400" y="2301876"/>
            <a:ext cx="171450" cy="169863"/>
          </a:xfrm>
          <a:custGeom>
            <a:avLst/>
            <a:gdLst>
              <a:gd name="T0" fmla="*/ 0 w 218"/>
              <a:gd name="T1" fmla="*/ 67413495 h 215"/>
              <a:gd name="T2" fmla="*/ 66801802 w 218"/>
              <a:gd name="T3" fmla="*/ 0 h 215"/>
              <a:gd name="T4" fmla="*/ 134839931 w 218"/>
              <a:gd name="T5" fmla="*/ 67413495 h 215"/>
              <a:gd name="T6" fmla="*/ 66801802 w 218"/>
              <a:gd name="T7" fmla="*/ 134202052 h 215"/>
              <a:gd name="T8" fmla="*/ 0 w 218"/>
              <a:gd name="T9" fmla="*/ 67413495 h 2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8"/>
              <a:gd name="T16" fmla="*/ 0 h 215"/>
              <a:gd name="T17" fmla="*/ 218 w 218"/>
              <a:gd name="T18" fmla="*/ 215 h 2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8" h="215">
                <a:moveTo>
                  <a:pt x="0" y="108"/>
                </a:moveTo>
                <a:lnTo>
                  <a:pt x="108" y="0"/>
                </a:lnTo>
                <a:lnTo>
                  <a:pt x="218" y="108"/>
                </a:lnTo>
                <a:lnTo>
                  <a:pt x="108" y="215"/>
                </a:lnTo>
                <a:lnTo>
                  <a:pt x="0" y="108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83" name="Freeform 250"/>
          <p:cNvSpPr>
            <a:spLocks/>
          </p:cNvSpPr>
          <p:nvPr/>
        </p:nvSpPr>
        <p:spPr bwMode="auto">
          <a:xfrm>
            <a:off x="5672139" y="2303463"/>
            <a:ext cx="173037" cy="171450"/>
          </a:xfrm>
          <a:custGeom>
            <a:avLst/>
            <a:gdLst>
              <a:gd name="T0" fmla="*/ 0 w 217"/>
              <a:gd name="T1" fmla="*/ 68042530 h 215"/>
              <a:gd name="T2" fmla="*/ 69944431 w 217"/>
              <a:gd name="T3" fmla="*/ 0 h 215"/>
              <a:gd name="T4" fmla="*/ 137980672 w 217"/>
              <a:gd name="T5" fmla="*/ 68042530 h 215"/>
              <a:gd name="T6" fmla="*/ 69944431 w 217"/>
              <a:gd name="T7" fmla="*/ 136721418 h 215"/>
              <a:gd name="T8" fmla="*/ 0 w 217"/>
              <a:gd name="T9" fmla="*/ 68042530 h 2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7"/>
              <a:gd name="T16" fmla="*/ 0 h 215"/>
              <a:gd name="T17" fmla="*/ 217 w 217"/>
              <a:gd name="T18" fmla="*/ 215 h 2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7" h="215">
                <a:moveTo>
                  <a:pt x="0" y="107"/>
                </a:moveTo>
                <a:lnTo>
                  <a:pt x="110" y="0"/>
                </a:lnTo>
                <a:lnTo>
                  <a:pt x="217" y="107"/>
                </a:lnTo>
                <a:lnTo>
                  <a:pt x="110" y="215"/>
                </a:lnTo>
                <a:lnTo>
                  <a:pt x="0" y="10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84" name="Freeform 251"/>
          <p:cNvSpPr>
            <a:spLocks/>
          </p:cNvSpPr>
          <p:nvPr/>
        </p:nvSpPr>
        <p:spPr bwMode="auto">
          <a:xfrm>
            <a:off x="5672139" y="2303463"/>
            <a:ext cx="173037" cy="171450"/>
          </a:xfrm>
          <a:custGeom>
            <a:avLst/>
            <a:gdLst>
              <a:gd name="T0" fmla="*/ 0 w 217"/>
              <a:gd name="T1" fmla="*/ 68042530 h 215"/>
              <a:gd name="T2" fmla="*/ 69944431 w 217"/>
              <a:gd name="T3" fmla="*/ 0 h 215"/>
              <a:gd name="T4" fmla="*/ 137980672 w 217"/>
              <a:gd name="T5" fmla="*/ 68042530 h 215"/>
              <a:gd name="T6" fmla="*/ 69944431 w 217"/>
              <a:gd name="T7" fmla="*/ 136721418 h 215"/>
              <a:gd name="T8" fmla="*/ 0 w 217"/>
              <a:gd name="T9" fmla="*/ 68042530 h 2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7"/>
              <a:gd name="T16" fmla="*/ 0 h 215"/>
              <a:gd name="T17" fmla="*/ 217 w 217"/>
              <a:gd name="T18" fmla="*/ 215 h 2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7" h="215">
                <a:moveTo>
                  <a:pt x="0" y="107"/>
                </a:moveTo>
                <a:lnTo>
                  <a:pt x="110" y="0"/>
                </a:lnTo>
                <a:lnTo>
                  <a:pt x="217" y="107"/>
                </a:lnTo>
                <a:lnTo>
                  <a:pt x="110" y="215"/>
                </a:lnTo>
                <a:lnTo>
                  <a:pt x="0" y="107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85" name="Freeform 252"/>
          <p:cNvSpPr>
            <a:spLocks/>
          </p:cNvSpPr>
          <p:nvPr/>
        </p:nvSpPr>
        <p:spPr bwMode="auto">
          <a:xfrm>
            <a:off x="6115050" y="2287589"/>
            <a:ext cx="171450" cy="173037"/>
          </a:xfrm>
          <a:custGeom>
            <a:avLst/>
            <a:gdLst>
              <a:gd name="T0" fmla="*/ 0 w 215"/>
              <a:gd name="T1" fmla="*/ 69303705 h 218"/>
              <a:gd name="T2" fmla="*/ 68678888 w 215"/>
              <a:gd name="T3" fmla="*/ 0 h 218"/>
              <a:gd name="T4" fmla="*/ 136721418 w 215"/>
              <a:gd name="T5" fmla="*/ 69303705 h 218"/>
              <a:gd name="T6" fmla="*/ 68678888 w 215"/>
              <a:gd name="T7" fmla="*/ 137347733 h 218"/>
              <a:gd name="T8" fmla="*/ 0 w 215"/>
              <a:gd name="T9" fmla="*/ 69303705 h 2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5"/>
              <a:gd name="T16" fmla="*/ 0 h 218"/>
              <a:gd name="T17" fmla="*/ 215 w 215"/>
              <a:gd name="T18" fmla="*/ 218 h 2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5" h="218">
                <a:moveTo>
                  <a:pt x="0" y="110"/>
                </a:moveTo>
                <a:lnTo>
                  <a:pt x="108" y="0"/>
                </a:lnTo>
                <a:lnTo>
                  <a:pt x="215" y="110"/>
                </a:lnTo>
                <a:lnTo>
                  <a:pt x="108" y="218"/>
                </a:lnTo>
                <a:lnTo>
                  <a:pt x="0" y="1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86" name="Freeform 253"/>
          <p:cNvSpPr>
            <a:spLocks/>
          </p:cNvSpPr>
          <p:nvPr/>
        </p:nvSpPr>
        <p:spPr bwMode="auto">
          <a:xfrm>
            <a:off x="6115050" y="2287589"/>
            <a:ext cx="171450" cy="173037"/>
          </a:xfrm>
          <a:custGeom>
            <a:avLst/>
            <a:gdLst>
              <a:gd name="T0" fmla="*/ 0 w 215"/>
              <a:gd name="T1" fmla="*/ 69303705 h 218"/>
              <a:gd name="T2" fmla="*/ 68678888 w 215"/>
              <a:gd name="T3" fmla="*/ 0 h 218"/>
              <a:gd name="T4" fmla="*/ 136721418 w 215"/>
              <a:gd name="T5" fmla="*/ 69303705 h 218"/>
              <a:gd name="T6" fmla="*/ 68678888 w 215"/>
              <a:gd name="T7" fmla="*/ 137347733 h 218"/>
              <a:gd name="T8" fmla="*/ 0 w 215"/>
              <a:gd name="T9" fmla="*/ 69303705 h 2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5"/>
              <a:gd name="T16" fmla="*/ 0 h 218"/>
              <a:gd name="T17" fmla="*/ 215 w 215"/>
              <a:gd name="T18" fmla="*/ 218 h 2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5" h="218">
                <a:moveTo>
                  <a:pt x="0" y="110"/>
                </a:moveTo>
                <a:lnTo>
                  <a:pt x="108" y="0"/>
                </a:lnTo>
                <a:lnTo>
                  <a:pt x="215" y="110"/>
                </a:lnTo>
                <a:lnTo>
                  <a:pt x="108" y="218"/>
                </a:lnTo>
                <a:lnTo>
                  <a:pt x="0" y="11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87" name="Freeform 254"/>
          <p:cNvSpPr>
            <a:spLocks/>
          </p:cNvSpPr>
          <p:nvPr/>
        </p:nvSpPr>
        <p:spPr bwMode="auto">
          <a:xfrm>
            <a:off x="6851650" y="2287589"/>
            <a:ext cx="171450" cy="173037"/>
          </a:xfrm>
          <a:custGeom>
            <a:avLst/>
            <a:gdLst>
              <a:gd name="T0" fmla="*/ 0 w 216"/>
              <a:gd name="T1" fmla="*/ 69303705 h 218"/>
              <a:gd name="T2" fmla="*/ 68044224 w 216"/>
              <a:gd name="T3" fmla="*/ 0 h 218"/>
              <a:gd name="T4" fmla="*/ 136088449 w 216"/>
              <a:gd name="T5" fmla="*/ 69303705 h 218"/>
              <a:gd name="T6" fmla="*/ 68044224 w 216"/>
              <a:gd name="T7" fmla="*/ 137347733 h 218"/>
              <a:gd name="T8" fmla="*/ 0 w 216"/>
              <a:gd name="T9" fmla="*/ 69303705 h 2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"/>
              <a:gd name="T16" fmla="*/ 0 h 218"/>
              <a:gd name="T17" fmla="*/ 216 w 216"/>
              <a:gd name="T18" fmla="*/ 218 h 2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" h="218">
                <a:moveTo>
                  <a:pt x="0" y="110"/>
                </a:moveTo>
                <a:lnTo>
                  <a:pt x="108" y="0"/>
                </a:lnTo>
                <a:lnTo>
                  <a:pt x="216" y="110"/>
                </a:lnTo>
                <a:lnTo>
                  <a:pt x="108" y="218"/>
                </a:lnTo>
                <a:lnTo>
                  <a:pt x="0" y="1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88" name="Freeform 255"/>
          <p:cNvSpPr>
            <a:spLocks/>
          </p:cNvSpPr>
          <p:nvPr/>
        </p:nvSpPr>
        <p:spPr bwMode="auto">
          <a:xfrm>
            <a:off x="6851650" y="2287589"/>
            <a:ext cx="171450" cy="173037"/>
          </a:xfrm>
          <a:custGeom>
            <a:avLst/>
            <a:gdLst>
              <a:gd name="T0" fmla="*/ 0 w 216"/>
              <a:gd name="T1" fmla="*/ 69303705 h 218"/>
              <a:gd name="T2" fmla="*/ 68044224 w 216"/>
              <a:gd name="T3" fmla="*/ 0 h 218"/>
              <a:gd name="T4" fmla="*/ 136088449 w 216"/>
              <a:gd name="T5" fmla="*/ 69303705 h 218"/>
              <a:gd name="T6" fmla="*/ 68044224 w 216"/>
              <a:gd name="T7" fmla="*/ 137347733 h 218"/>
              <a:gd name="T8" fmla="*/ 0 w 216"/>
              <a:gd name="T9" fmla="*/ 69303705 h 21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"/>
              <a:gd name="T16" fmla="*/ 0 h 218"/>
              <a:gd name="T17" fmla="*/ 216 w 216"/>
              <a:gd name="T18" fmla="*/ 218 h 21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" h="218">
                <a:moveTo>
                  <a:pt x="0" y="110"/>
                </a:moveTo>
                <a:lnTo>
                  <a:pt x="108" y="0"/>
                </a:lnTo>
                <a:lnTo>
                  <a:pt x="216" y="110"/>
                </a:lnTo>
                <a:lnTo>
                  <a:pt x="108" y="218"/>
                </a:lnTo>
                <a:lnTo>
                  <a:pt x="0" y="11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89" name="Freeform 256"/>
          <p:cNvSpPr>
            <a:spLocks/>
          </p:cNvSpPr>
          <p:nvPr/>
        </p:nvSpPr>
        <p:spPr bwMode="auto">
          <a:xfrm>
            <a:off x="3405189" y="2425700"/>
            <a:ext cx="3175" cy="0"/>
          </a:xfrm>
          <a:custGeom>
            <a:avLst/>
            <a:gdLst>
              <a:gd name="T0" fmla="*/ 0 w 2"/>
              <a:gd name="T1" fmla="*/ 0 w 2"/>
              <a:gd name="T2" fmla="*/ 5040312 w 2"/>
              <a:gd name="T3" fmla="*/ 0 60000 65536"/>
              <a:gd name="T4" fmla="*/ 0 60000 65536"/>
              <a:gd name="T5" fmla="*/ 0 60000 65536"/>
              <a:gd name="T6" fmla="*/ 0 w 2"/>
              <a:gd name="T7" fmla="*/ 2 w 2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D94F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90" name="Freeform 257"/>
          <p:cNvSpPr>
            <a:spLocks/>
          </p:cNvSpPr>
          <p:nvPr/>
        </p:nvSpPr>
        <p:spPr bwMode="auto">
          <a:xfrm>
            <a:off x="3551239" y="2401888"/>
            <a:ext cx="3175" cy="0"/>
          </a:xfrm>
          <a:custGeom>
            <a:avLst/>
            <a:gdLst>
              <a:gd name="T0" fmla="*/ 0 w 2"/>
              <a:gd name="T1" fmla="*/ 0 w 2"/>
              <a:gd name="T2" fmla="*/ 5040312 w 2"/>
              <a:gd name="T3" fmla="*/ 0 60000 65536"/>
              <a:gd name="T4" fmla="*/ 0 60000 65536"/>
              <a:gd name="T5" fmla="*/ 0 60000 65536"/>
              <a:gd name="T6" fmla="*/ 0 w 2"/>
              <a:gd name="T7" fmla="*/ 2 w 2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D94F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91" name="Freeform 258"/>
          <p:cNvSpPr>
            <a:spLocks/>
          </p:cNvSpPr>
          <p:nvPr/>
        </p:nvSpPr>
        <p:spPr bwMode="auto">
          <a:xfrm>
            <a:off x="3800476" y="2403475"/>
            <a:ext cx="3175" cy="0"/>
          </a:xfrm>
          <a:custGeom>
            <a:avLst/>
            <a:gdLst>
              <a:gd name="T0" fmla="*/ 0 w 2"/>
              <a:gd name="T1" fmla="*/ 0 w 2"/>
              <a:gd name="T2" fmla="*/ 5040312 w 2"/>
              <a:gd name="T3" fmla="*/ 0 60000 65536"/>
              <a:gd name="T4" fmla="*/ 0 60000 65536"/>
              <a:gd name="T5" fmla="*/ 0 60000 65536"/>
              <a:gd name="T6" fmla="*/ 0 w 2"/>
              <a:gd name="T7" fmla="*/ 2 w 2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D94F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92" name="Freeform 259"/>
          <p:cNvSpPr>
            <a:spLocks/>
          </p:cNvSpPr>
          <p:nvPr/>
        </p:nvSpPr>
        <p:spPr bwMode="auto">
          <a:xfrm>
            <a:off x="4140200" y="2417763"/>
            <a:ext cx="1588" cy="0"/>
          </a:xfrm>
          <a:custGeom>
            <a:avLst/>
            <a:gdLst>
              <a:gd name="T0" fmla="*/ 0 w 2"/>
              <a:gd name="T1" fmla="*/ 0 w 2"/>
              <a:gd name="T2" fmla="*/ 1260872 w 2"/>
              <a:gd name="T3" fmla="*/ 0 60000 65536"/>
              <a:gd name="T4" fmla="*/ 0 60000 65536"/>
              <a:gd name="T5" fmla="*/ 0 60000 65536"/>
              <a:gd name="T6" fmla="*/ 0 w 2"/>
              <a:gd name="T7" fmla="*/ 2 w 2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D94F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93" name="Freeform 260"/>
          <p:cNvSpPr>
            <a:spLocks/>
          </p:cNvSpPr>
          <p:nvPr/>
        </p:nvSpPr>
        <p:spPr bwMode="auto">
          <a:xfrm>
            <a:off x="4435475" y="2401888"/>
            <a:ext cx="1588" cy="0"/>
          </a:xfrm>
          <a:custGeom>
            <a:avLst/>
            <a:gdLst>
              <a:gd name="T0" fmla="*/ 0 w 2"/>
              <a:gd name="T1" fmla="*/ 0 w 2"/>
              <a:gd name="T2" fmla="*/ 1260872 w 2"/>
              <a:gd name="T3" fmla="*/ 0 60000 65536"/>
              <a:gd name="T4" fmla="*/ 0 60000 65536"/>
              <a:gd name="T5" fmla="*/ 0 60000 65536"/>
              <a:gd name="T6" fmla="*/ 0 w 2"/>
              <a:gd name="T7" fmla="*/ 2 w 2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D94F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94" name="Freeform 261"/>
          <p:cNvSpPr>
            <a:spLocks/>
          </p:cNvSpPr>
          <p:nvPr/>
        </p:nvSpPr>
        <p:spPr bwMode="auto">
          <a:xfrm>
            <a:off x="4875214" y="2386013"/>
            <a:ext cx="3175" cy="0"/>
          </a:xfrm>
          <a:custGeom>
            <a:avLst/>
            <a:gdLst>
              <a:gd name="T0" fmla="*/ 0 w 2"/>
              <a:gd name="T1" fmla="*/ 0 w 2"/>
              <a:gd name="T2" fmla="*/ 5040312 w 2"/>
              <a:gd name="T3" fmla="*/ 0 60000 65536"/>
              <a:gd name="T4" fmla="*/ 0 60000 65536"/>
              <a:gd name="T5" fmla="*/ 0 60000 65536"/>
              <a:gd name="T6" fmla="*/ 0 w 2"/>
              <a:gd name="T7" fmla="*/ 2 w 2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D94F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95" name="Freeform 262"/>
          <p:cNvSpPr>
            <a:spLocks/>
          </p:cNvSpPr>
          <p:nvPr/>
        </p:nvSpPr>
        <p:spPr bwMode="auto">
          <a:xfrm>
            <a:off x="5316539" y="2386013"/>
            <a:ext cx="3175" cy="0"/>
          </a:xfrm>
          <a:custGeom>
            <a:avLst/>
            <a:gdLst>
              <a:gd name="T0" fmla="*/ 0 w 2"/>
              <a:gd name="T1" fmla="*/ 0 w 2"/>
              <a:gd name="T2" fmla="*/ 5040312 w 2"/>
              <a:gd name="T3" fmla="*/ 0 60000 65536"/>
              <a:gd name="T4" fmla="*/ 0 60000 65536"/>
              <a:gd name="T5" fmla="*/ 0 60000 65536"/>
              <a:gd name="T6" fmla="*/ 0 w 2"/>
              <a:gd name="T7" fmla="*/ 2 w 2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D94F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96" name="Freeform 263"/>
          <p:cNvSpPr>
            <a:spLocks/>
          </p:cNvSpPr>
          <p:nvPr/>
        </p:nvSpPr>
        <p:spPr bwMode="auto">
          <a:xfrm>
            <a:off x="5759451" y="2389188"/>
            <a:ext cx="3175" cy="0"/>
          </a:xfrm>
          <a:custGeom>
            <a:avLst/>
            <a:gdLst>
              <a:gd name="T0" fmla="*/ 0 w 2"/>
              <a:gd name="T1" fmla="*/ 0 w 2"/>
              <a:gd name="T2" fmla="*/ 5040312 w 2"/>
              <a:gd name="T3" fmla="*/ 0 60000 65536"/>
              <a:gd name="T4" fmla="*/ 0 60000 65536"/>
              <a:gd name="T5" fmla="*/ 0 60000 65536"/>
              <a:gd name="T6" fmla="*/ 0 w 2"/>
              <a:gd name="T7" fmla="*/ 2 w 2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D94F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97" name="Freeform 264"/>
          <p:cNvSpPr>
            <a:spLocks/>
          </p:cNvSpPr>
          <p:nvPr/>
        </p:nvSpPr>
        <p:spPr bwMode="auto">
          <a:xfrm>
            <a:off x="6200776" y="2374900"/>
            <a:ext cx="3175" cy="0"/>
          </a:xfrm>
          <a:custGeom>
            <a:avLst/>
            <a:gdLst>
              <a:gd name="T0" fmla="*/ 0 w 2"/>
              <a:gd name="T1" fmla="*/ 0 w 2"/>
              <a:gd name="T2" fmla="*/ 5040312 w 2"/>
              <a:gd name="T3" fmla="*/ 0 60000 65536"/>
              <a:gd name="T4" fmla="*/ 0 60000 65536"/>
              <a:gd name="T5" fmla="*/ 0 60000 65536"/>
              <a:gd name="T6" fmla="*/ 0 w 2"/>
              <a:gd name="T7" fmla="*/ 2 w 2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D94F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98" name="Freeform 265"/>
          <p:cNvSpPr>
            <a:spLocks/>
          </p:cNvSpPr>
          <p:nvPr/>
        </p:nvSpPr>
        <p:spPr bwMode="auto">
          <a:xfrm>
            <a:off x="6937376" y="2374900"/>
            <a:ext cx="3175" cy="0"/>
          </a:xfrm>
          <a:custGeom>
            <a:avLst/>
            <a:gdLst>
              <a:gd name="T0" fmla="*/ 0 w 2"/>
              <a:gd name="T1" fmla="*/ 0 w 2"/>
              <a:gd name="T2" fmla="*/ 5040312 w 2"/>
              <a:gd name="T3" fmla="*/ 0 60000 65536"/>
              <a:gd name="T4" fmla="*/ 0 60000 65536"/>
              <a:gd name="T5" fmla="*/ 0 60000 65536"/>
              <a:gd name="T6" fmla="*/ 0 w 2"/>
              <a:gd name="T7" fmla="*/ 2 w 2"/>
            </a:gdLst>
            <a:ahLst/>
            <a:cxnLst>
              <a:cxn ang="T3">
                <a:pos x="T0" y="0"/>
              </a:cxn>
              <a:cxn ang="T4">
                <a:pos x="T1" y="0"/>
              </a:cxn>
              <a:cxn ang="T5">
                <a:pos x="T2" y="0"/>
              </a:cxn>
            </a:cxnLst>
            <a:rect l="T6" t="0" r="T7" b="0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3175">
            <a:solidFill>
              <a:srgbClr val="D94F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39999" name="Rectangle 266"/>
          <p:cNvSpPr>
            <a:spLocks noChangeArrowheads="1"/>
          </p:cNvSpPr>
          <p:nvPr/>
        </p:nvSpPr>
        <p:spPr bwMode="auto">
          <a:xfrm>
            <a:off x="2085975" y="5810250"/>
            <a:ext cx="47609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>
                <a:solidFill>
                  <a:srgbClr val="000000"/>
                </a:solidFill>
                <a:latin typeface="Arial" panose="020B0604020202020204" pitchFamily="34" charset="0"/>
              </a:rPr>
              <a:t>73.8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00" name="Rectangle 267"/>
          <p:cNvSpPr>
            <a:spLocks noChangeArrowheads="1"/>
          </p:cNvSpPr>
          <p:nvPr/>
        </p:nvSpPr>
        <p:spPr bwMode="auto">
          <a:xfrm>
            <a:off x="2085975" y="5257800"/>
            <a:ext cx="47609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>
                <a:solidFill>
                  <a:srgbClr val="000000"/>
                </a:solidFill>
                <a:latin typeface="Arial" panose="020B0604020202020204" pitchFamily="34" charset="0"/>
              </a:rPr>
              <a:t>73.9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01" name="Rectangle 268"/>
          <p:cNvSpPr>
            <a:spLocks noChangeArrowheads="1"/>
          </p:cNvSpPr>
          <p:nvPr/>
        </p:nvSpPr>
        <p:spPr bwMode="auto">
          <a:xfrm>
            <a:off x="2287588" y="4705350"/>
            <a:ext cx="27251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>
                <a:solidFill>
                  <a:srgbClr val="000000"/>
                </a:solidFill>
                <a:latin typeface="Arial" panose="020B0604020202020204" pitchFamily="34" charset="0"/>
              </a:rPr>
              <a:t>74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02" name="Rectangle 269"/>
          <p:cNvSpPr>
            <a:spLocks noChangeArrowheads="1"/>
          </p:cNvSpPr>
          <p:nvPr/>
        </p:nvSpPr>
        <p:spPr bwMode="auto">
          <a:xfrm>
            <a:off x="2085975" y="4152900"/>
            <a:ext cx="47609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>
                <a:solidFill>
                  <a:srgbClr val="000000"/>
                </a:solidFill>
                <a:latin typeface="Arial" panose="020B0604020202020204" pitchFamily="34" charset="0"/>
              </a:rPr>
              <a:t>74.1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03" name="Rectangle 270"/>
          <p:cNvSpPr>
            <a:spLocks noChangeArrowheads="1"/>
          </p:cNvSpPr>
          <p:nvPr/>
        </p:nvSpPr>
        <p:spPr bwMode="auto">
          <a:xfrm>
            <a:off x="2085975" y="3600450"/>
            <a:ext cx="47609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>
                <a:solidFill>
                  <a:srgbClr val="000000"/>
                </a:solidFill>
                <a:latin typeface="Arial" panose="020B0604020202020204" pitchFamily="34" charset="0"/>
              </a:rPr>
              <a:t>74.2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04" name="Rectangle 271"/>
          <p:cNvSpPr>
            <a:spLocks noChangeArrowheads="1"/>
          </p:cNvSpPr>
          <p:nvPr/>
        </p:nvSpPr>
        <p:spPr bwMode="auto">
          <a:xfrm>
            <a:off x="2085975" y="3049588"/>
            <a:ext cx="47609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>
                <a:solidFill>
                  <a:srgbClr val="000000"/>
                </a:solidFill>
                <a:latin typeface="Arial" panose="020B0604020202020204" pitchFamily="34" charset="0"/>
              </a:rPr>
              <a:t>74.3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05" name="Rectangle 272"/>
          <p:cNvSpPr>
            <a:spLocks noChangeArrowheads="1"/>
          </p:cNvSpPr>
          <p:nvPr/>
        </p:nvSpPr>
        <p:spPr bwMode="auto">
          <a:xfrm>
            <a:off x="2085975" y="2497138"/>
            <a:ext cx="47609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>
                <a:solidFill>
                  <a:srgbClr val="000000"/>
                </a:solidFill>
                <a:latin typeface="Arial" panose="020B0604020202020204" pitchFamily="34" charset="0"/>
              </a:rPr>
              <a:t>74.4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06" name="Rectangle 273"/>
          <p:cNvSpPr>
            <a:spLocks noChangeArrowheads="1"/>
          </p:cNvSpPr>
          <p:nvPr/>
        </p:nvSpPr>
        <p:spPr bwMode="auto">
          <a:xfrm>
            <a:off x="2085975" y="1944688"/>
            <a:ext cx="47609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>
                <a:solidFill>
                  <a:srgbClr val="000000"/>
                </a:solidFill>
                <a:latin typeface="Arial" panose="020B0604020202020204" pitchFamily="34" charset="0"/>
              </a:rPr>
              <a:t>74.5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07" name="Rectangle 274"/>
          <p:cNvSpPr>
            <a:spLocks noChangeArrowheads="1"/>
          </p:cNvSpPr>
          <p:nvPr/>
        </p:nvSpPr>
        <p:spPr bwMode="auto">
          <a:xfrm>
            <a:off x="2085975" y="1392238"/>
            <a:ext cx="47609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>
                <a:solidFill>
                  <a:srgbClr val="000000"/>
                </a:solidFill>
                <a:latin typeface="Arial" panose="020B0604020202020204" pitchFamily="34" charset="0"/>
              </a:rPr>
              <a:t>74.6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08" name="Rectangle 275"/>
          <p:cNvSpPr>
            <a:spLocks noChangeArrowheads="1"/>
          </p:cNvSpPr>
          <p:nvPr/>
        </p:nvSpPr>
        <p:spPr bwMode="auto">
          <a:xfrm>
            <a:off x="2600325" y="6011863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09" name="Rectangle 276"/>
          <p:cNvSpPr>
            <a:spLocks noChangeArrowheads="1"/>
          </p:cNvSpPr>
          <p:nvPr/>
        </p:nvSpPr>
        <p:spPr bwMode="auto">
          <a:xfrm>
            <a:off x="3268663" y="6011863"/>
            <a:ext cx="27251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>
                <a:solidFill>
                  <a:srgbClr val="000000"/>
                </a:solidFill>
                <a:latin typeface="Arial" panose="020B0604020202020204" pitchFamily="34" charset="0"/>
              </a:rPr>
              <a:t>50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10" name="Rectangle 277"/>
          <p:cNvSpPr>
            <a:spLocks noChangeArrowheads="1"/>
          </p:cNvSpPr>
          <p:nvPr/>
        </p:nvSpPr>
        <p:spPr bwMode="auto">
          <a:xfrm>
            <a:off x="3937000" y="6011863"/>
            <a:ext cx="40876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>
                <a:solidFill>
                  <a:srgbClr val="000000"/>
                </a:solidFill>
                <a:latin typeface="Arial" panose="020B0604020202020204" pitchFamily="34" charset="0"/>
              </a:rPr>
              <a:t>100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11" name="Rectangle 278"/>
          <p:cNvSpPr>
            <a:spLocks noChangeArrowheads="1"/>
          </p:cNvSpPr>
          <p:nvPr/>
        </p:nvSpPr>
        <p:spPr bwMode="auto">
          <a:xfrm>
            <a:off x="4673600" y="6011863"/>
            <a:ext cx="40876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>
                <a:solidFill>
                  <a:srgbClr val="000000"/>
                </a:solidFill>
                <a:latin typeface="Arial" panose="020B0604020202020204" pitchFamily="34" charset="0"/>
              </a:rPr>
              <a:t>150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12" name="Rectangle 279"/>
          <p:cNvSpPr>
            <a:spLocks noChangeArrowheads="1"/>
          </p:cNvSpPr>
          <p:nvPr/>
        </p:nvSpPr>
        <p:spPr bwMode="auto">
          <a:xfrm>
            <a:off x="5410200" y="6011863"/>
            <a:ext cx="40876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>
                <a:solidFill>
                  <a:srgbClr val="000000"/>
                </a:solidFill>
                <a:latin typeface="Arial" panose="020B0604020202020204" pitchFamily="34" charset="0"/>
              </a:rPr>
              <a:t>200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13" name="Rectangle 280"/>
          <p:cNvSpPr>
            <a:spLocks noChangeArrowheads="1"/>
          </p:cNvSpPr>
          <p:nvPr/>
        </p:nvSpPr>
        <p:spPr bwMode="auto">
          <a:xfrm>
            <a:off x="6146800" y="6011863"/>
            <a:ext cx="40876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>
                <a:solidFill>
                  <a:srgbClr val="000000"/>
                </a:solidFill>
                <a:latin typeface="Arial" panose="020B0604020202020204" pitchFamily="34" charset="0"/>
              </a:rPr>
              <a:t>250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14" name="Rectangle 281"/>
          <p:cNvSpPr>
            <a:spLocks noChangeArrowheads="1"/>
          </p:cNvSpPr>
          <p:nvPr/>
        </p:nvSpPr>
        <p:spPr bwMode="auto">
          <a:xfrm>
            <a:off x="6881813" y="6011863"/>
            <a:ext cx="40876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>
                <a:solidFill>
                  <a:srgbClr val="000000"/>
                </a:solidFill>
                <a:latin typeface="Arial" panose="020B0604020202020204" pitchFamily="34" charset="0"/>
              </a:rPr>
              <a:t>300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15" name="Rectangle 282"/>
          <p:cNvSpPr>
            <a:spLocks noChangeArrowheads="1"/>
          </p:cNvSpPr>
          <p:nvPr/>
        </p:nvSpPr>
        <p:spPr bwMode="auto">
          <a:xfrm>
            <a:off x="3216276" y="1111250"/>
            <a:ext cx="311784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 b="1">
                <a:solidFill>
                  <a:srgbClr val="000000"/>
                </a:solidFill>
                <a:latin typeface="Arial" panose="020B0604020202020204" pitchFamily="34" charset="0"/>
              </a:rPr>
              <a:t>Frequency of Li sites VS. T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16" name="Rectangle 283"/>
          <p:cNvSpPr>
            <a:spLocks noChangeArrowheads="1"/>
          </p:cNvSpPr>
          <p:nvPr/>
        </p:nvSpPr>
        <p:spPr bwMode="auto">
          <a:xfrm rot="-5400000">
            <a:off x="1333928" y="3610625"/>
            <a:ext cx="73257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>
                <a:solidFill>
                  <a:srgbClr val="000000"/>
                </a:solidFill>
                <a:latin typeface="Arial" panose="020B0604020202020204" pitchFamily="34" charset="0"/>
              </a:rPr>
              <a:t>f(MHz)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17" name="Rectangle 284"/>
          <p:cNvSpPr>
            <a:spLocks noChangeArrowheads="1"/>
          </p:cNvSpPr>
          <p:nvPr/>
        </p:nvSpPr>
        <p:spPr bwMode="auto">
          <a:xfrm>
            <a:off x="4637089" y="6472238"/>
            <a:ext cx="47448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>
                <a:solidFill>
                  <a:srgbClr val="000000"/>
                </a:solidFill>
                <a:latin typeface="Arial" panose="020B0604020202020204" pitchFamily="34" charset="0"/>
              </a:rPr>
              <a:t>T(K)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18" name="Rectangle 285"/>
          <p:cNvSpPr>
            <a:spLocks noChangeArrowheads="1"/>
          </p:cNvSpPr>
          <p:nvPr/>
        </p:nvSpPr>
        <p:spPr bwMode="auto">
          <a:xfrm>
            <a:off x="4011613" y="3998913"/>
            <a:ext cx="122309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>
                <a:solidFill>
                  <a:srgbClr val="07601A"/>
                </a:solidFill>
                <a:latin typeface="Arial" panose="020B0604020202020204" pitchFamily="34" charset="0"/>
              </a:rPr>
              <a:t>Li(Mn) of Li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19" name="Rectangle 286"/>
          <p:cNvSpPr>
            <a:spLocks noChangeArrowheads="1"/>
          </p:cNvSpPr>
          <p:nvPr/>
        </p:nvSpPr>
        <p:spPr bwMode="auto">
          <a:xfrm>
            <a:off x="5237163" y="4187825"/>
            <a:ext cx="2484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>
                <a:solidFill>
                  <a:srgbClr val="07601A"/>
                </a:solidFill>
                <a:latin typeface="Arial" panose="020B0604020202020204" pitchFamily="34" charset="0"/>
              </a:rPr>
              <a:t>1.1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20" name="Rectangle 287"/>
          <p:cNvSpPr>
            <a:spLocks noChangeArrowheads="1"/>
          </p:cNvSpPr>
          <p:nvPr/>
        </p:nvSpPr>
        <p:spPr bwMode="auto">
          <a:xfrm>
            <a:off x="5476875" y="3998913"/>
            <a:ext cx="31258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>
                <a:solidFill>
                  <a:srgbClr val="07601A"/>
                </a:solidFill>
                <a:latin typeface="Arial" panose="020B0604020202020204" pitchFamily="34" charset="0"/>
              </a:rPr>
              <a:t>Cd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21" name="Rectangle 288"/>
          <p:cNvSpPr>
            <a:spLocks noChangeArrowheads="1"/>
          </p:cNvSpPr>
          <p:nvPr/>
        </p:nvSpPr>
        <p:spPr bwMode="auto">
          <a:xfrm>
            <a:off x="5789613" y="4187825"/>
            <a:ext cx="2484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>
                <a:solidFill>
                  <a:srgbClr val="07601A"/>
                </a:solidFill>
                <a:latin typeface="Arial" panose="020B0604020202020204" pitchFamily="34" charset="0"/>
              </a:rPr>
              <a:t>0.9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22" name="Rectangle 289"/>
          <p:cNvSpPr>
            <a:spLocks noChangeArrowheads="1"/>
          </p:cNvSpPr>
          <p:nvPr/>
        </p:nvSpPr>
        <p:spPr bwMode="auto">
          <a:xfrm>
            <a:off x="6029326" y="3998913"/>
            <a:ext cx="33983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>
                <a:solidFill>
                  <a:srgbClr val="07601A"/>
                </a:solidFill>
                <a:latin typeface="Arial" panose="020B0604020202020204" pitchFamily="34" charset="0"/>
              </a:rPr>
              <a:t>Mn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23" name="Rectangle 290"/>
          <p:cNvSpPr>
            <a:spLocks noChangeArrowheads="1"/>
          </p:cNvSpPr>
          <p:nvPr/>
        </p:nvSpPr>
        <p:spPr bwMode="auto">
          <a:xfrm>
            <a:off x="6369050" y="4187825"/>
            <a:ext cx="2484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>
                <a:solidFill>
                  <a:srgbClr val="07601A"/>
                </a:solidFill>
                <a:latin typeface="Arial" panose="020B0604020202020204" pitchFamily="34" charset="0"/>
              </a:rPr>
              <a:t>0.1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24" name="Rectangle 291"/>
          <p:cNvSpPr>
            <a:spLocks noChangeArrowheads="1"/>
          </p:cNvSpPr>
          <p:nvPr/>
        </p:nvSpPr>
        <p:spPr bwMode="auto">
          <a:xfrm>
            <a:off x="6608763" y="3998913"/>
            <a:ext cx="16190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>
                <a:solidFill>
                  <a:srgbClr val="07601A"/>
                </a:solidFill>
                <a:latin typeface="Arial" panose="020B0604020202020204" pitchFamily="34" charset="0"/>
              </a:rPr>
              <a:t>P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25" name="Freeform 292"/>
          <p:cNvSpPr>
            <a:spLocks/>
          </p:cNvSpPr>
          <p:nvPr/>
        </p:nvSpPr>
        <p:spPr bwMode="auto">
          <a:xfrm>
            <a:off x="4173539" y="3546475"/>
            <a:ext cx="136525" cy="204788"/>
          </a:xfrm>
          <a:custGeom>
            <a:avLst/>
            <a:gdLst>
              <a:gd name="T0" fmla="*/ 22310259 w 171"/>
              <a:gd name="T1" fmla="*/ 0 h 260"/>
              <a:gd name="T2" fmla="*/ 109000453 w 171"/>
              <a:gd name="T3" fmla="*/ 137105551 h 260"/>
              <a:gd name="T4" fmla="*/ 42707572 w 171"/>
              <a:gd name="T5" fmla="*/ 95539883 h 260"/>
              <a:gd name="T6" fmla="*/ 0 w 171"/>
              <a:gd name="T7" fmla="*/ 161300454 h 260"/>
              <a:gd name="T8" fmla="*/ 22310259 w 171"/>
              <a:gd name="T9" fmla="*/ 0 h 2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1"/>
              <a:gd name="T16" fmla="*/ 0 h 260"/>
              <a:gd name="T17" fmla="*/ 171 w 171"/>
              <a:gd name="T18" fmla="*/ 260 h 2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1" h="260">
                <a:moveTo>
                  <a:pt x="35" y="0"/>
                </a:moveTo>
                <a:lnTo>
                  <a:pt x="171" y="221"/>
                </a:lnTo>
                <a:lnTo>
                  <a:pt x="67" y="154"/>
                </a:lnTo>
                <a:lnTo>
                  <a:pt x="0" y="260"/>
                </a:lnTo>
                <a:lnTo>
                  <a:pt x="35" y="0"/>
                </a:lnTo>
                <a:close/>
              </a:path>
            </a:pathLst>
          </a:custGeom>
          <a:solidFill>
            <a:srgbClr val="0760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40026" name="Freeform 293"/>
          <p:cNvSpPr>
            <a:spLocks/>
          </p:cNvSpPr>
          <p:nvPr/>
        </p:nvSpPr>
        <p:spPr bwMode="auto">
          <a:xfrm>
            <a:off x="4213226" y="3656013"/>
            <a:ext cx="74613" cy="246062"/>
          </a:xfrm>
          <a:custGeom>
            <a:avLst/>
            <a:gdLst>
              <a:gd name="T0" fmla="*/ 0 w 93"/>
              <a:gd name="T1" fmla="*/ 20161207 h 310"/>
              <a:gd name="T2" fmla="*/ 0 w 93"/>
              <a:gd name="T3" fmla="*/ 0 h 310"/>
              <a:gd name="T4" fmla="*/ 20597199 w 93"/>
              <a:gd name="T5" fmla="*/ 0 h 310"/>
              <a:gd name="T6" fmla="*/ 59861293 w 93"/>
              <a:gd name="T7" fmla="*/ 175150087 h 310"/>
              <a:gd name="T8" fmla="*/ 59861293 w 93"/>
              <a:gd name="T9" fmla="*/ 195311288 h 310"/>
              <a:gd name="T10" fmla="*/ 39907525 w 93"/>
              <a:gd name="T11" fmla="*/ 195311288 h 310"/>
              <a:gd name="T12" fmla="*/ 0 w 93"/>
              <a:gd name="T13" fmla="*/ 20161207 h 3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3"/>
              <a:gd name="T22" fmla="*/ 0 h 310"/>
              <a:gd name="T23" fmla="*/ 93 w 93"/>
              <a:gd name="T24" fmla="*/ 310 h 31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3" h="310">
                <a:moveTo>
                  <a:pt x="0" y="32"/>
                </a:moveTo>
                <a:lnTo>
                  <a:pt x="0" y="0"/>
                </a:lnTo>
                <a:lnTo>
                  <a:pt x="32" y="0"/>
                </a:lnTo>
                <a:lnTo>
                  <a:pt x="93" y="278"/>
                </a:lnTo>
                <a:lnTo>
                  <a:pt x="93" y="310"/>
                </a:lnTo>
                <a:lnTo>
                  <a:pt x="62" y="310"/>
                </a:lnTo>
                <a:lnTo>
                  <a:pt x="0" y="32"/>
                </a:lnTo>
                <a:close/>
              </a:path>
            </a:pathLst>
          </a:custGeom>
          <a:solidFill>
            <a:srgbClr val="0760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40027" name="Rectangle 294"/>
          <p:cNvSpPr>
            <a:spLocks noChangeArrowheads="1"/>
          </p:cNvSpPr>
          <p:nvPr/>
        </p:nvSpPr>
        <p:spPr bwMode="auto">
          <a:xfrm>
            <a:off x="3370263" y="1755775"/>
            <a:ext cx="101951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>
                <a:solidFill>
                  <a:srgbClr val="0000D4"/>
                </a:solidFill>
                <a:latin typeface="Arial" panose="020B0604020202020204" pitchFamily="34" charset="0"/>
              </a:rPr>
              <a:t>Li(0) of Li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28" name="Rectangle 295"/>
          <p:cNvSpPr>
            <a:spLocks noChangeArrowheads="1"/>
          </p:cNvSpPr>
          <p:nvPr/>
        </p:nvSpPr>
        <p:spPr bwMode="auto">
          <a:xfrm>
            <a:off x="4392613" y="1944688"/>
            <a:ext cx="2484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>
                <a:solidFill>
                  <a:srgbClr val="0000D4"/>
                </a:solidFill>
                <a:latin typeface="Arial" panose="020B0604020202020204" pitchFamily="34" charset="0"/>
              </a:rPr>
              <a:t>1.1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29" name="Rectangle 296"/>
          <p:cNvSpPr>
            <a:spLocks noChangeArrowheads="1"/>
          </p:cNvSpPr>
          <p:nvPr/>
        </p:nvSpPr>
        <p:spPr bwMode="auto">
          <a:xfrm>
            <a:off x="4630739" y="1755775"/>
            <a:ext cx="47448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>
                <a:solidFill>
                  <a:srgbClr val="0000D4"/>
                </a:solidFill>
                <a:latin typeface="Arial" panose="020B0604020202020204" pitchFamily="34" charset="0"/>
              </a:rPr>
              <a:t>CdP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30" name="Freeform 297"/>
          <p:cNvSpPr>
            <a:spLocks/>
          </p:cNvSpPr>
          <p:nvPr/>
        </p:nvSpPr>
        <p:spPr bwMode="auto">
          <a:xfrm>
            <a:off x="3035300" y="2052639"/>
            <a:ext cx="179388" cy="192087"/>
          </a:xfrm>
          <a:custGeom>
            <a:avLst/>
            <a:gdLst>
              <a:gd name="T0" fmla="*/ 0 w 224"/>
              <a:gd name="T1" fmla="*/ 151841228 h 243"/>
              <a:gd name="T2" fmla="*/ 59003445 w 224"/>
              <a:gd name="T3" fmla="*/ 0 h 243"/>
              <a:gd name="T4" fmla="*/ 64134421 w 224"/>
              <a:gd name="T5" fmla="*/ 77483000 h 243"/>
              <a:gd name="T6" fmla="*/ 143660969 w 224"/>
              <a:gd name="T7" fmla="*/ 71858726 h 243"/>
              <a:gd name="T8" fmla="*/ 0 w 224"/>
              <a:gd name="T9" fmla="*/ 151841228 h 2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4"/>
              <a:gd name="T16" fmla="*/ 0 h 243"/>
              <a:gd name="T17" fmla="*/ 224 w 224"/>
              <a:gd name="T18" fmla="*/ 243 h 2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4" h="243">
                <a:moveTo>
                  <a:pt x="0" y="243"/>
                </a:moveTo>
                <a:lnTo>
                  <a:pt x="92" y="0"/>
                </a:lnTo>
                <a:lnTo>
                  <a:pt x="100" y="124"/>
                </a:lnTo>
                <a:lnTo>
                  <a:pt x="224" y="115"/>
                </a:lnTo>
                <a:lnTo>
                  <a:pt x="0" y="243"/>
                </a:lnTo>
                <a:close/>
              </a:path>
            </a:pathLst>
          </a:custGeom>
          <a:solidFill>
            <a:srgbClr val="0000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40031" name="Freeform 298"/>
          <p:cNvSpPr>
            <a:spLocks/>
          </p:cNvSpPr>
          <p:nvPr/>
        </p:nvSpPr>
        <p:spPr bwMode="auto">
          <a:xfrm>
            <a:off x="3103564" y="1865313"/>
            <a:ext cx="263525" cy="296862"/>
          </a:xfrm>
          <a:custGeom>
            <a:avLst/>
            <a:gdLst>
              <a:gd name="T0" fmla="*/ 20040561 w 333"/>
              <a:gd name="T1" fmla="*/ 235005481 h 375"/>
              <a:gd name="T2" fmla="*/ 0 w 333"/>
              <a:gd name="T3" fmla="*/ 235005481 h 375"/>
              <a:gd name="T4" fmla="*/ 0 w 333"/>
              <a:gd name="T5" fmla="*/ 214951866 h 375"/>
              <a:gd name="T6" fmla="*/ 188504240 w 333"/>
              <a:gd name="T7" fmla="*/ 0 h 375"/>
              <a:gd name="T8" fmla="*/ 208544844 w 333"/>
              <a:gd name="T9" fmla="*/ 0 h 375"/>
              <a:gd name="T10" fmla="*/ 208544844 w 333"/>
              <a:gd name="T11" fmla="*/ 19427441 h 375"/>
              <a:gd name="T12" fmla="*/ 20040561 w 333"/>
              <a:gd name="T13" fmla="*/ 235005481 h 3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33"/>
              <a:gd name="T22" fmla="*/ 0 h 375"/>
              <a:gd name="T23" fmla="*/ 333 w 333"/>
              <a:gd name="T24" fmla="*/ 375 h 3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33" h="375">
                <a:moveTo>
                  <a:pt x="32" y="375"/>
                </a:moveTo>
                <a:lnTo>
                  <a:pt x="0" y="375"/>
                </a:lnTo>
                <a:lnTo>
                  <a:pt x="0" y="343"/>
                </a:lnTo>
                <a:lnTo>
                  <a:pt x="301" y="0"/>
                </a:lnTo>
                <a:lnTo>
                  <a:pt x="333" y="0"/>
                </a:lnTo>
                <a:lnTo>
                  <a:pt x="333" y="31"/>
                </a:lnTo>
                <a:lnTo>
                  <a:pt x="32" y="375"/>
                </a:lnTo>
                <a:close/>
              </a:path>
            </a:pathLst>
          </a:custGeom>
          <a:solidFill>
            <a:srgbClr val="0000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40032" name="Rectangle 299"/>
          <p:cNvSpPr>
            <a:spLocks noChangeArrowheads="1"/>
          </p:cNvSpPr>
          <p:nvPr/>
        </p:nvSpPr>
        <p:spPr bwMode="auto">
          <a:xfrm>
            <a:off x="3416301" y="2662238"/>
            <a:ext cx="49051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>
                <a:solidFill>
                  <a:srgbClr val="000000"/>
                </a:solidFill>
                <a:latin typeface="Arial" panose="020B0604020202020204" pitchFamily="34" charset="0"/>
              </a:rPr>
              <a:t>Li(0)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33" name="Rectangle 300"/>
          <p:cNvSpPr>
            <a:spLocks noChangeArrowheads="1"/>
          </p:cNvSpPr>
          <p:nvPr/>
        </p:nvSpPr>
        <p:spPr bwMode="auto">
          <a:xfrm>
            <a:off x="2800350" y="2944813"/>
            <a:ext cx="19075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 dirty="0">
                <a:solidFill>
                  <a:srgbClr val="000000"/>
                </a:solidFill>
                <a:latin typeface="Arial" panose="020B0604020202020204" pitchFamily="34" charset="0"/>
              </a:rPr>
              <a:t>Li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0034" name="Rectangle 301"/>
          <p:cNvSpPr>
            <a:spLocks noChangeArrowheads="1"/>
          </p:cNvSpPr>
          <p:nvPr/>
        </p:nvSpPr>
        <p:spPr bwMode="auto">
          <a:xfrm>
            <a:off x="2989263" y="3133725"/>
            <a:ext cx="2484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>
                <a:solidFill>
                  <a:srgbClr val="000000"/>
                </a:solidFill>
                <a:latin typeface="Arial" panose="020B0604020202020204" pitchFamily="34" charset="0"/>
              </a:rPr>
              <a:t>1.1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35" name="Rectangle 302"/>
          <p:cNvSpPr>
            <a:spLocks noChangeArrowheads="1"/>
          </p:cNvSpPr>
          <p:nvPr/>
        </p:nvSpPr>
        <p:spPr bwMode="auto">
          <a:xfrm>
            <a:off x="3228975" y="2944813"/>
            <a:ext cx="31258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 dirty="0">
                <a:solidFill>
                  <a:srgbClr val="000000"/>
                </a:solidFill>
                <a:latin typeface="Arial" panose="020B0604020202020204" pitchFamily="34" charset="0"/>
              </a:rPr>
              <a:t>Cd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0036" name="Rectangle 303"/>
          <p:cNvSpPr>
            <a:spLocks noChangeArrowheads="1"/>
          </p:cNvSpPr>
          <p:nvPr/>
        </p:nvSpPr>
        <p:spPr bwMode="auto">
          <a:xfrm>
            <a:off x="3541713" y="3133725"/>
            <a:ext cx="2484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</a:rPr>
              <a:t>0.9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0037" name="Rectangle 304"/>
          <p:cNvSpPr>
            <a:spLocks noChangeArrowheads="1"/>
          </p:cNvSpPr>
          <p:nvPr/>
        </p:nvSpPr>
        <p:spPr bwMode="auto">
          <a:xfrm>
            <a:off x="3781426" y="2944813"/>
            <a:ext cx="33983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>
                <a:solidFill>
                  <a:srgbClr val="000000"/>
                </a:solidFill>
                <a:latin typeface="Arial" panose="020B0604020202020204" pitchFamily="34" charset="0"/>
              </a:rPr>
              <a:t>Mn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38" name="Rectangle 305"/>
          <p:cNvSpPr>
            <a:spLocks noChangeArrowheads="1"/>
          </p:cNvSpPr>
          <p:nvPr/>
        </p:nvSpPr>
        <p:spPr bwMode="auto">
          <a:xfrm>
            <a:off x="4121150" y="3133725"/>
            <a:ext cx="2484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>
                <a:solidFill>
                  <a:srgbClr val="000000"/>
                </a:solidFill>
                <a:latin typeface="Arial" panose="020B0604020202020204" pitchFamily="34" charset="0"/>
              </a:rPr>
              <a:t>0.1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39" name="Rectangle 306"/>
          <p:cNvSpPr>
            <a:spLocks noChangeArrowheads="1"/>
          </p:cNvSpPr>
          <p:nvPr/>
        </p:nvSpPr>
        <p:spPr bwMode="auto">
          <a:xfrm>
            <a:off x="4360863" y="2944813"/>
            <a:ext cx="16190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0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040" name="Freeform 307"/>
          <p:cNvSpPr>
            <a:spLocks/>
          </p:cNvSpPr>
          <p:nvPr/>
        </p:nvSpPr>
        <p:spPr bwMode="auto">
          <a:xfrm>
            <a:off x="4213225" y="2465389"/>
            <a:ext cx="196850" cy="179387"/>
          </a:xfrm>
          <a:custGeom>
            <a:avLst/>
            <a:gdLst>
              <a:gd name="T0" fmla="*/ 156882288 w 247"/>
              <a:gd name="T1" fmla="*/ 0 h 224"/>
              <a:gd name="T2" fmla="*/ 74312874 w 247"/>
              <a:gd name="T3" fmla="*/ 143659367 h 224"/>
              <a:gd name="T4" fmla="*/ 81299055 w 247"/>
              <a:gd name="T5" fmla="*/ 61568189 h 224"/>
              <a:gd name="T6" fmla="*/ 0 w 247"/>
              <a:gd name="T7" fmla="*/ 54513637 h 224"/>
              <a:gd name="T8" fmla="*/ 156882288 w 247"/>
              <a:gd name="T9" fmla="*/ 0 h 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7"/>
              <a:gd name="T16" fmla="*/ 0 h 224"/>
              <a:gd name="T17" fmla="*/ 247 w 247"/>
              <a:gd name="T18" fmla="*/ 224 h 2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7" h="224">
                <a:moveTo>
                  <a:pt x="247" y="0"/>
                </a:moveTo>
                <a:lnTo>
                  <a:pt x="117" y="224"/>
                </a:lnTo>
                <a:lnTo>
                  <a:pt x="128" y="96"/>
                </a:lnTo>
                <a:lnTo>
                  <a:pt x="0" y="85"/>
                </a:lnTo>
                <a:lnTo>
                  <a:pt x="24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40041" name="Freeform 308"/>
          <p:cNvSpPr>
            <a:spLocks/>
          </p:cNvSpPr>
          <p:nvPr/>
        </p:nvSpPr>
        <p:spPr bwMode="auto">
          <a:xfrm>
            <a:off x="3968751" y="2530476"/>
            <a:ext cx="358775" cy="303213"/>
          </a:xfrm>
          <a:custGeom>
            <a:avLst/>
            <a:gdLst>
              <a:gd name="T0" fmla="*/ 267056704 w 451"/>
              <a:gd name="T1" fmla="*/ 0 h 382"/>
              <a:gd name="T2" fmla="*/ 285409114 w 451"/>
              <a:gd name="T3" fmla="*/ 0 h 382"/>
              <a:gd name="T4" fmla="*/ 285409114 w 451"/>
              <a:gd name="T5" fmla="*/ 18271362 h 382"/>
              <a:gd name="T6" fmla="*/ 19618072 w 451"/>
              <a:gd name="T7" fmla="*/ 240675738 h 382"/>
              <a:gd name="T8" fmla="*/ 0 w 451"/>
              <a:gd name="T9" fmla="*/ 240675738 h 382"/>
              <a:gd name="T10" fmla="*/ 0 w 451"/>
              <a:gd name="T11" fmla="*/ 220514461 h 382"/>
              <a:gd name="T12" fmla="*/ 267056704 w 451"/>
              <a:gd name="T13" fmla="*/ 0 h 3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51"/>
              <a:gd name="T22" fmla="*/ 0 h 382"/>
              <a:gd name="T23" fmla="*/ 451 w 451"/>
              <a:gd name="T24" fmla="*/ 382 h 3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51" h="382">
                <a:moveTo>
                  <a:pt x="422" y="0"/>
                </a:moveTo>
                <a:lnTo>
                  <a:pt x="451" y="0"/>
                </a:lnTo>
                <a:lnTo>
                  <a:pt x="451" y="29"/>
                </a:lnTo>
                <a:lnTo>
                  <a:pt x="31" y="382"/>
                </a:lnTo>
                <a:lnTo>
                  <a:pt x="0" y="382"/>
                </a:lnTo>
                <a:lnTo>
                  <a:pt x="0" y="350"/>
                </a:lnTo>
                <a:lnTo>
                  <a:pt x="42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6132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CD704F3-E350-4599-B904-F0835988BB2A}" type="slidenum">
              <a:rPr lang="en-US" altLang="zh-CN">
                <a:latin typeface="Arial" panose="020B0604020202020204" pitchFamily="34" charset="0"/>
              </a:rPr>
              <a:pPr/>
              <a:t>65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4616450" y="379413"/>
            <a:ext cx="235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latin typeface="Arial" panose="020B0604020202020204" pitchFamily="34" charset="0"/>
              </a:rPr>
              <a:t>Li</a:t>
            </a:r>
            <a:r>
              <a:rPr lang="en-US" altLang="zh-CN" sz="2400" b="1" baseline="-25000">
                <a:latin typeface="Arial" panose="020B0604020202020204" pitchFamily="34" charset="0"/>
              </a:rPr>
              <a:t>1.1</a:t>
            </a:r>
            <a:r>
              <a:rPr lang="en-US" altLang="zh-CN" sz="2400" b="1">
                <a:latin typeface="Arial" panose="020B0604020202020204" pitchFamily="34" charset="0"/>
              </a:rPr>
              <a:t>Cd</a:t>
            </a:r>
            <a:r>
              <a:rPr lang="en-US" altLang="zh-CN" sz="2400" b="1" baseline="-25000">
                <a:latin typeface="Arial" panose="020B0604020202020204" pitchFamily="34" charset="0"/>
              </a:rPr>
              <a:t>0.9</a:t>
            </a:r>
            <a:r>
              <a:rPr lang="en-US" altLang="zh-CN" sz="2400" b="1">
                <a:latin typeface="Arial" panose="020B0604020202020204" pitchFamily="34" charset="0"/>
              </a:rPr>
              <a:t>Mn</a:t>
            </a:r>
            <a:r>
              <a:rPr lang="en-US" altLang="zh-CN" sz="2400" b="1" baseline="-25000">
                <a:latin typeface="Arial" panose="020B0604020202020204" pitchFamily="34" charset="0"/>
              </a:rPr>
              <a:t>0.1</a:t>
            </a:r>
            <a:r>
              <a:rPr lang="en-US" altLang="zh-CN" sz="2400" b="1">
                <a:latin typeface="Arial" panose="020B0604020202020204" pitchFamily="34" charset="0"/>
              </a:rPr>
              <a:t>P</a:t>
            </a:r>
          </a:p>
        </p:txBody>
      </p:sp>
      <p:graphicFrame>
        <p:nvGraphicFramePr>
          <p:cNvPr id="6146" name="Object 7"/>
          <p:cNvGraphicFramePr>
            <a:graphicFrameLocks noChangeAspect="1"/>
          </p:cNvGraphicFramePr>
          <p:nvPr/>
        </p:nvGraphicFramePr>
        <p:xfrm>
          <a:off x="1524000" y="1125539"/>
          <a:ext cx="5761038" cy="482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5" name="KGPlot" r:id="rId3" imgW="6840445" imgH="5735227" progId="KGraph_Plot">
                  <p:embed/>
                </p:oleObj>
              </mc:Choice>
              <mc:Fallback>
                <p:oleObj name="KGPlot" r:id="rId3" imgW="6840445" imgH="5735227" progId="KGraph_Plot">
                  <p:embed/>
                  <p:pic>
                    <p:nvPicPr>
                      <p:cNvPr id="0" name="Picture 3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125539"/>
                        <a:ext cx="5761038" cy="4821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8164513" y="18510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7439024" y="1916114"/>
            <a:ext cx="340575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The line broadening of Li(0)</a:t>
            </a: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which do not have </a:t>
            </a:r>
            <a:r>
              <a:rPr lang="en-US" altLang="zh-CN" dirty="0" err="1">
                <a:latin typeface="Arial" panose="020B0604020202020204" pitchFamily="34" charset="0"/>
              </a:rPr>
              <a:t>Mn</a:t>
            </a:r>
            <a:r>
              <a:rPr lang="en-US" altLang="zh-CN" dirty="0">
                <a:latin typeface="Arial" panose="020B0604020202020204" pitchFamily="34" charset="0"/>
              </a:rPr>
              <a:t> at N.N. </a:t>
            </a: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is the same as the frequency </a:t>
            </a: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shifts of Li(</a:t>
            </a:r>
            <a:r>
              <a:rPr lang="en-US" altLang="zh-CN" dirty="0" err="1">
                <a:latin typeface="Arial" panose="020B0604020202020204" pitchFamily="34" charset="0"/>
              </a:rPr>
              <a:t>Mn</a:t>
            </a:r>
            <a:r>
              <a:rPr lang="en-US" altLang="zh-CN" dirty="0">
                <a:latin typeface="Arial" panose="020B0604020202020204" pitchFamily="34" charset="0"/>
              </a:rPr>
              <a:t>).</a:t>
            </a:r>
          </a:p>
          <a:p>
            <a:pPr eaLnBrk="1" hangingPunct="1"/>
            <a:endParaRPr lang="en-US" altLang="zh-CN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Li(0) and Li(</a:t>
            </a:r>
            <a:r>
              <a:rPr lang="en-US" altLang="zh-CN" dirty="0" err="1">
                <a:latin typeface="Arial" panose="020B0604020202020204" pitchFamily="34" charset="0"/>
              </a:rPr>
              <a:t>Mn</a:t>
            </a:r>
            <a:r>
              <a:rPr lang="en-US" altLang="zh-CN" dirty="0">
                <a:latin typeface="Arial" panose="020B0604020202020204" pitchFamily="34" charset="0"/>
              </a:rPr>
              <a:t>) sites are </a:t>
            </a: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electronically coupled! </a:t>
            </a:r>
          </a:p>
        </p:txBody>
      </p:sp>
      <p:sp>
        <p:nvSpPr>
          <p:cNvPr id="2" name="右箭头 1"/>
          <p:cNvSpPr/>
          <p:nvPr/>
        </p:nvSpPr>
        <p:spPr>
          <a:xfrm>
            <a:off x="7635240" y="3172968"/>
            <a:ext cx="384048" cy="1005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8712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AD7DED8F-D697-4EA1-9792-BD2A6B138A51}" type="slidenum">
              <a:rPr lang="en-US" altLang="zh-CN">
                <a:latin typeface="Arial" panose="020B0604020202020204" pitchFamily="34" charset="0"/>
              </a:rPr>
              <a:pPr/>
              <a:t>66</a:t>
            </a:fld>
            <a:endParaRPr lang="en-US" altLang="zh-CN">
              <a:latin typeface="Arial" panose="020B0604020202020204" pitchFamily="34" charset="0"/>
            </a:endParaRP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1703388" y="765175"/>
          <a:ext cx="4356100" cy="435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9" name="KGPlot" r:id="rId3" imgW="6852657" imgH="6866396" progId="KGraph_Plot">
                  <p:embed/>
                </p:oleObj>
              </mc:Choice>
              <mc:Fallback>
                <p:oleObj name="KGPlot" r:id="rId3" imgW="6852657" imgH="6866396" progId="KGraph_Plot">
                  <p:embed/>
                  <p:pic>
                    <p:nvPicPr>
                      <p:cNvPr id="0" name="Picture 3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765175"/>
                        <a:ext cx="4356100" cy="435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2711450" y="523875"/>
            <a:ext cx="2351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latin typeface="Arial" panose="020B0604020202020204" pitchFamily="34" charset="0"/>
              </a:rPr>
              <a:t>Li</a:t>
            </a:r>
            <a:r>
              <a:rPr lang="en-US" altLang="zh-CN" sz="2400" b="1" baseline="-25000">
                <a:latin typeface="Arial" panose="020B0604020202020204" pitchFamily="34" charset="0"/>
              </a:rPr>
              <a:t>1.1</a:t>
            </a:r>
            <a:r>
              <a:rPr lang="en-US" altLang="zh-CN" sz="2400" b="1">
                <a:latin typeface="Arial" panose="020B0604020202020204" pitchFamily="34" charset="0"/>
              </a:rPr>
              <a:t>Cd</a:t>
            </a:r>
            <a:r>
              <a:rPr lang="en-US" altLang="zh-CN" sz="2400" b="1" baseline="-25000">
                <a:latin typeface="Arial" panose="020B0604020202020204" pitchFamily="34" charset="0"/>
              </a:rPr>
              <a:t>0.9</a:t>
            </a:r>
            <a:r>
              <a:rPr lang="en-US" altLang="zh-CN" sz="2400" b="1">
                <a:latin typeface="Arial" panose="020B0604020202020204" pitchFamily="34" charset="0"/>
              </a:rPr>
              <a:t>Mn</a:t>
            </a:r>
            <a:r>
              <a:rPr lang="en-US" altLang="zh-CN" sz="2400" b="1" baseline="-25000">
                <a:latin typeface="Arial" panose="020B0604020202020204" pitchFamily="34" charset="0"/>
              </a:rPr>
              <a:t>0.1</a:t>
            </a:r>
            <a:r>
              <a:rPr lang="en-US" altLang="zh-CN" sz="2400" b="1">
                <a:latin typeface="Arial" panose="020B0604020202020204" pitchFamily="34" charset="0"/>
              </a:rPr>
              <a:t>P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919288" y="550863"/>
            <a:ext cx="8748712" cy="6032500"/>
            <a:chOff x="249" y="347"/>
            <a:chExt cx="5511" cy="3800"/>
          </a:xfrm>
        </p:grpSpPr>
        <p:pic>
          <p:nvPicPr>
            <p:cNvPr id="717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500"/>
              <a:ext cx="2652" cy="2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5" name="Text Box 7"/>
            <p:cNvSpPr txBox="1">
              <a:spLocks noChangeArrowheads="1"/>
            </p:cNvSpPr>
            <p:nvPr/>
          </p:nvSpPr>
          <p:spPr bwMode="auto">
            <a:xfrm>
              <a:off x="3288" y="347"/>
              <a:ext cx="15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latin typeface="Arial" panose="020B0604020202020204" pitchFamily="34" charset="0"/>
                </a:rPr>
                <a:t>Li</a:t>
              </a:r>
              <a:r>
                <a:rPr lang="en-US" altLang="zh-CN" sz="2000" b="1" baseline="-25000">
                  <a:latin typeface="Arial" panose="020B0604020202020204" pitchFamily="34" charset="0"/>
                </a:rPr>
                <a:t>1.15</a:t>
              </a:r>
              <a:r>
                <a:rPr lang="en-US" altLang="zh-CN" sz="2000" b="1">
                  <a:latin typeface="Arial" panose="020B0604020202020204" pitchFamily="34" charset="0"/>
                </a:rPr>
                <a:t>Zn</a:t>
              </a:r>
              <a:r>
                <a:rPr lang="en-US" altLang="zh-CN" sz="2000" b="1" baseline="-25000">
                  <a:latin typeface="Arial" panose="020B0604020202020204" pitchFamily="34" charset="0"/>
                </a:rPr>
                <a:t>0.9</a:t>
              </a:r>
              <a:r>
                <a:rPr lang="en-US" altLang="zh-CN" sz="2000" b="1">
                  <a:latin typeface="Arial" panose="020B0604020202020204" pitchFamily="34" charset="0"/>
                </a:rPr>
                <a:t>Mn</a:t>
              </a:r>
              <a:r>
                <a:rPr lang="en-US" altLang="zh-CN" sz="2000" b="1" baseline="-25000">
                  <a:latin typeface="Arial" panose="020B0604020202020204" pitchFamily="34" charset="0"/>
                </a:rPr>
                <a:t>0.1</a:t>
              </a:r>
              <a:r>
                <a:rPr lang="en-US" altLang="zh-CN" sz="2000" b="1">
                  <a:latin typeface="Arial" panose="020B0604020202020204" pitchFamily="34" charset="0"/>
                </a:rPr>
                <a:t>P</a:t>
              </a:r>
            </a:p>
          </p:txBody>
        </p:sp>
        <p:sp>
          <p:nvSpPr>
            <p:cNvPr id="7176" name="Text Box 9"/>
            <p:cNvSpPr txBox="1">
              <a:spLocks noChangeArrowheads="1"/>
            </p:cNvSpPr>
            <p:nvPr/>
          </p:nvSpPr>
          <p:spPr bwMode="auto">
            <a:xfrm>
              <a:off x="249" y="3051"/>
              <a:ext cx="5511" cy="1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dirty="0" err="1">
                  <a:latin typeface="Arial" panose="020B0604020202020204" pitchFamily="34" charset="0"/>
                </a:rPr>
                <a:t>Mn</a:t>
              </a:r>
              <a:r>
                <a:rPr lang="en-US" altLang="zh-CN" dirty="0">
                  <a:latin typeface="Arial" panose="020B0604020202020204" pitchFamily="34" charset="0"/>
                </a:rPr>
                <a:t> atoms are homogenously distributed in the compound, and no </a:t>
              </a:r>
              <a:r>
                <a:rPr lang="en-US" altLang="zh-CN" dirty="0" err="1">
                  <a:latin typeface="Arial" panose="020B0604020202020204" pitchFamily="34" charset="0"/>
                </a:rPr>
                <a:t>Mn</a:t>
              </a:r>
              <a:r>
                <a:rPr lang="en-US" altLang="zh-CN" dirty="0">
                  <a:latin typeface="Arial" panose="020B0604020202020204" pitchFamily="34" charset="0"/>
                </a:rPr>
                <a:t> clusters exist. </a:t>
              </a:r>
            </a:p>
            <a:p>
              <a:pPr eaLnBrk="1" hangingPunct="1"/>
              <a:endParaRPr lang="en-US" altLang="zh-CN" dirty="0">
                <a:latin typeface="Arial" panose="020B0604020202020204" pitchFamily="34" charset="0"/>
              </a:endParaRPr>
            </a:p>
            <a:p>
              <a:pPr eaLnBrk="1" hangingPunct="1"/>
              <a:r>
                <a:rPr lang="en-US" altLang="zh-CN" dirty="0">
                  <a:latin typeface="Arial" panose="020B0604020202020204" pitchFamily="34" charset="0"/>
                </a:rPr>
                <a:t>Consistent with 100% magnetic ordered volume from </a:t>
              </a:r>
              <a:r>
                <a:rPr lang="el-GR" altLang="zh-CN" dirty="0">
                  <a:latin typeface="Arial" panose="020B0604020202020204" pitchFamily="34" charset="0"/>
                </a:rPr>
                <a:t>μ</a:t>
              </a:r>
              <a:r>
                <a:rPr lang="en-US" altLang="zh-CN" dirty="0">
                  <a:latin typeface="Arial" panose="020B0604020202020204" pitchFamily="34" charset="0"/>
                </a:rPr>
                <a:t>SR experiment.</a:t>
              </a:r>
            </a:p>
            <a:p>
              <a:pPr eaLnBrk="1" hangingPunct="1"/>
              <a:endParaRPr lang="en-US" altLang="zh-CN" dirty="0">
                <a:latin typeface="Arial" panose="020B0604020202020204" pitchFamily="34" charset="0"/>
              </a:endParaRPr>
            </a:p>
            <a:p>
              <a:pPr eaLnBrk="1" hangingPunct="1"/>
              <a:r>
                <a:rPr lang="en-US" altLang="zh-CN" dirty="0">
                  <a:latin typeface="Arial" panose="020B0604020202020204" pitchFamily="34" charset="0"/>
                </a:rPr>
                <a:t>The </a:t>
              </a:r>
              <a:r>
                <a:rPr lang="en-US" altLang="zh-CN" dirty="0" err="1">
                  <a:latin typeface="Arial" panose="020B0604020202020204" pitchFamily="34" charset="0"/>
                </a:rPr>
                <a:t>ferromangetic</a:t>
              </a:r>
              <a:r>
                <a:rPr lang="en-US" altLang="zh-CN" dirty="0">
                  <a:latin typeface="Arial" panose="020B0604020202020204" pitchFamily="34" charset="0"/>
                </a:rPr>
                <a:t> ordering is intrinsic, from the </a:t>
              </a:r>
              <a:r>
                <a:rPr lang="en-US" altLang="zh-CN" dirty="0" err="1">
                  <a:latin typeface="Arial" panose="020B0604020202020204" pitchFamily="34" charset="0"/>
                </a:rPr>
                <a:t>Mn</a:t>
              </a:r>
              <a:r>
                <a:rPr lang="en-US" altLang="zh-CN" dirty="0">
                  <a:latin typeface="Arial" panose="020B0604020202020204" pitchFamily="34" charset="0"/>
                </a:rPr>
                <a:t> atoms in the ionic sites in I-II-V DMS! </a:t>
              </a:r>
              <a:r>
                <a:rPr lang="en-US" altLang="zh-CN" dirty="0">
                  <a:solidFill>
                    <a:srgbClr val="FF0000"/>
                  </a:solidFill>
                  <a:latin typeface="Arial" panose="020B0604020202020204" pitchFamily="34" charset="0"/>
                </a:rPr>
                <a:t>It is NOT from spurious phase</a:t>
              </a:r>
              <a:r>
                <a:rPr lang="en-US" altLang="zh-CN" dirty="0">
                  <a:latin typeface="Arial" panose="020B0604020202020204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709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9E47C50A-EC1F-49F4-B916-89628AF33646}" type="slidenum">
              <a:rPr lang="en-US" altLang="zh-CN">
                <a:latin typeface="Arial" panose="020B0604020202020204" pitchFamily="34" charset="0"/>
              </a:rPr>
              <a:pPr/>
              <a:t>67</a:t>
            </a:fld>
            <a:endParaRPr lang="en-US" altLang="zh-CN">
              <a:latin typeface="Arial" panose="020B0604020202020204" pitchFamily="34" charset="0"/>
            </a:endParaRPr>
          </a:p>
        </p:txBody>
      </p:sp>
      <p:pic>
        <p:nvPicPr>
          <p:cNvPr id="8196" name="Picture 4" descr="QQ截图201307152022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099" y="1188813"/>
            <a:ext cx="4534534" cy="329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424113" y="523875"/>
            <a:ext cx="786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latin typeface="Arial" panose="020B0604020202020204" pitchFamily="34" charset="0"/>
              </a:rPr>
              <a:t>Spin dynamics----Li</a:t>
            </a:r>
            <a:r>
              <a:rPr lang="en-US" altLang="zh-CN" sz="2400" b="1" baseline="-25000">
                <a:latin typeface="Arial" panose="020B0604020202020204" pitchFamily="34" charset="0"/>
              </a:rPr>
              <a:t>1.15</a:t>
            </a:r>
            <a:r>
              <a:rPr lang="en-US" altLang="zh-CN" sz="2400" b="1">
                <a:latin typeface="Arial" panose="020B0604020202020204" pitchFamily="34" charset="0"/>
              </a:rPr>
              <a:t>Zn</a:t>
            </a:r>
            <a:r>
              <a:rPr lang="en-US" altLang="zh-CN" sz="2400" b="1" baseline="-25000">
                <a:latin typeface="Arial" panose="020B0604020202020204" pitchFamily="34" charset="0"/>
              </a:rPr>
              <a:t>0.9</a:t>
            </a:r>
            <a:r>
              <a:rPr lang="en-US" altLang="zh-CN" sz="2400" b="1">
                <a:latin typeface="Arial" panose="020B0604020202020204" pitchFamily="34" charset="0"/>
              </a:rPr>
              <a:t>Mn</a:t>
            </a:r>
            <a:r>
              <a:rPr lang="en-US" altLang="zh-CN" sz="2400" b="1" baseline="-25000">
                <a:latin typeface="Arial" panose="020B0604020202020204" pitchFamily="34" charset="0"/>
              </a:rPr>
              <a:t>0.1</a:t>
            </a:r>
            <a:r>
              <a:rPr lang="en-US" altLang="zh-CN" sz="2400" b="1">
                <a:latin typeface="Arial" panose="020B0604020202020204" pitchFamily="34" charset="0"/>
              </a:rPr>
              <a:t>P and Li</a:t>
            </a:r>
            <a:r>
              <a:rPr lang="en-US" altLang="zh-CN" sz="2400" b="1" baseline="-25000">
                <a:latin typeface="Arial" panose="020B0604020202020204" pitchFamily="34" charset="0"/>
              </a:rPr>
              <a:t>1.1</a:t>
            </a:r>
            <a:r>
              <a:rPr lang="en-US" altLang="zh-CN" sz="2400" b="1">
                <a:latin typeface="Arial" panose="020B0604020202020204" pitchFamily="34" charset="0"/>
              </a:rPr>
              <a:t>Cd</a:t>
            </a:r>
            <a:r>
              <a:rPr lang="en-US" altLang="zh-CN" sz="2400" b="1" baseline="-25000">
                <a:latin typeface="Arial" panose="020B0604020202020204" pitchFamily="34" charset="0"/>
              </a:rPr>
              <a:t>0.9</a:t>
            </a:r>
            <a:r>
              <a:rPr lang="en-US" altLang="zh-CN" sz="2400" b="1">
                <a:latin typeface="Arial" panose="020B0604020202020204" pitchFamily="34" charset="0"/>
              </a:rPr>
              <a:t>Mn</a:t>
            </a:r>
            <a:r>
              <a:rPr lang="en-US" altLang="zh-CN" sz="2400" b="1" baseline="-25000">
                <a:latin typeface="Arial" panose="020B0604020202020204" pitchFamily="34" charset="0"/>
              </a:rPr>
              <a:t>0.1</a:t>
            </a:r>
            <a:r>
              <a:rPr lang="en-US" altLang="zh-CN" sz="2400" b="1">
                <a:latin typeface="Arial" panose="020B0604020202020204" pitchFamily="34" charset="0"/>
              </a:rPr>
              <a:t>P</a:t>
            </a:r>
          </a:p>
        </p:txBody>
      </p:sp>
      <p:graphicFrame>
        <p:nvGraphicFramePr>
          <p:cNvPr id="81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623775"/>
              </p:ext>
            </p:extLst>
          </p:nvPr>
        </p:nvGraphicFramePr>
        <p:xfrm>
          <a:off x="6354763" y="600513"/>
          <a:ext cx="4824412" cy="482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3" name="KGPlot" r:id="rId4" imgW="6852657" imgH="6866396" progId="KGraph_Plot">
                  <p:embed/>
                </p:oleObj>
              </mc:Choice>
              <mc:Fallback>
                <p:oleObj name="KGPlot" r:id="rId4" imgW="6852657" imgH="6866396" progId="KGraph_Plot">
                  <p:embed/>
                  <p:pic>
                    <p:nvPicPr>
                      <p:cNvPr id="0" name="Picture 3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4763" y="600513"/>
                        <a:ext cx="4824412" cy="482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2827466" y="3843656"/>
            <a:ext cx="10503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T</a:t>
            </a:r>
            <a:r>
              <a:rPr lang="en-US" altLang="zh-CN" baseline="-25000" dirty="0">
                <a:latin typeface="Arial" panose="020B0604020202020204" pitchFamily="34" charset="0"/>
              </a:rPr>
              <a:t>c</a:t>
            </a:r>
            <a:r>
              <a:rPr lang="en-US" altLang="zh-CN" dirty="0">
                <a:latin typeface="Arial" panose="020B0604020202020204" pitchFamily="34" charset="0"/>
              </a:rPr>
              <a:t> = 25K</a:t>
            </a:r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4783455" y="6172993"/>
            <a:ext cx="582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da-DK" altLang="zh-CN" dirty="0">
                <a:latin typeface="Arial" panose="020B0604020202020204" pitchFamily="34" charset="0"/>
              </a:rPr>
              <a:t>C. Ding et al., Physics Review B 88, 041108 (R) (2013).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53283" y="4550729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T(K)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693355" y="4957156"/>
            <a:ext cx="50361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</a:t>
            </a:r>
            <a:r>
              <a:rPr lang="en-US" altLang="zh-CN" baseline="-25000" dirty="0"/>
              <a:t>1</a:t>
            </a:r>
            <a:r>
              <a:rPr lang="en-US" altLang="zh-CN" dirty="0"/>
              <a:t> of Li(</a:t>
            </a:r>
            <a:r>
              <a:rPr lang="en-US" altLang="zh-CN" dirty="0" err="1"/>
              <a:t>Mn</a:t>
            </a:r>
            <a:r>
              <a:rPr lang="en-US" altLang="zh-CN" dirty="0"/>
              <a:t>) is 50 times shorter than T</a:t>
            </a:r>
            <a:r>
              <a:rPr lang="en-US" altLang="zh-CN" baseline="-25000" dirty="0"/>
              <a:t>1</a:t>
            </a:r>
            <a:r>
              <a:rPr lang="en-US" altLang="zh-CN" dirty="0"/>
              <a:t> of Li(0)</a:t>
            </a:r>
            <a:endParaRPr lang="zh-CN" altLang="en-US" dirty="0"/>
          </a:p>
          <a:p>
            <a:endParaRPr lang="en-US" altLang="zh-CN" dirty="0"/>
          </a:p>
          <a:p>
            <a:r>
              <a:rPr lang="en-US" altLang="zh-CN" dirty="0"/>
              <a:t>Below T</a:t>
            </a:r>
            <a:r>
              <a:rPr lang="en-US" altLang="zh-CN" baseline="-25000" dirty="0"/>
              <a:t>c</a:t>
            </a:r>
            <a:r>
              <a:rPr lang="en-US" altLang="zh-CN" dirty="0"/>
              <a:t>, for both Li(</a:t>
            </a:r>
            <a:r>
              <a:rPr lang="en-US" altLang="zh-CN" dirty="0" err="1"/>
              <a:t>Mn</a:t>
            </a:r>
            <a:r>
              <a:rPr lang="en-US" altLang="zh-CN" dirty="0"/>
              <a:t>) and Li(0) sites, T</a:t>
            </a:r>
            <a:r>
              <a:rPr lang="en-US" altLang="zh-CN" baseline="-25000" dirty="0"/>
              <a:t>1 </a:t>
            </a:r>
            <a:r>
              <a:rPr lang="en-US" altLang="zh-CN" dirty="0"/>
              <a:t>decrease</a:t>
            </a:r>
          </a:p>
        </p:txBody>
      </p:sp>
    </p:spTree>
    <p:extLst>
      <p:ext uri="{BB962C8B-B14F-4D97-AF65-F5344CB8AC3E}">
        <p14:creationId xmlns:p14="http://schemas.microsoft.com/office/powerpoint/2010/main" val="356244298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6C8F0049-2FCF-468E-A31C-317E3C338792}" type="slidenum">
              <a:rPr lang="en-US" altLang="zh-CN">
                <a:latin typeface="Arial" panose="020B0604020202020204" pitchFamily="34" charset="0"/>
              </a:rPr>
              <a:pPr/>
              <a:t>68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2279650" y="379413"/>
            <a:ext cx="4984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latin typeface="Arial" panose="020B0604020202020204" pitchFamily="34" charset="0"/>
              </a:rPr>
              <a:t>Spin dynamics----Li</a:t>
            </a:r>
            <a:r>
              <a:rPr lang="en-US" altLang="zh-CN" sz="2400" b="1" baseline="-25000">
                <a:latin typeface="Arial" panose="020B0604020202020204" pitchFamily="34" charset="0"/>
              </a:rPr>
              <a:t>1.15</a:t>
            </a:r>
            <a:r>
              <a:rPr lang="en-US" altLang="zh-CN" sz="2400" b="1">
                <a:latin typeface="Arial" panose="020B0604020202020204" pitchFamily="34" charset="0"/>
              </a:rPr>
              <a:t>Zn</a:t>
            </a:r>
            <a:r>
              <a:rPr lang="en-US" altLang="zh-CN" sz="2400" b="1" baseline="-25000">
                <a:latin typeface="Arial" panose="020B0604020202020204" pitchFamily="34" charset="0"/>
              </a:rPr>
              <a:t>0.9</a:t>
            </a:r>
            <a:r>
              <a:rPr lang="en-US" altLang="zh-CN" sz="2400" b="1">
                <a:latin typeface="Arial" panose="020B0604020202020204" pitchFamily="34" charset="0"/>
              </a:rPr>
              <a:t>Mn</a:t>
            </a:r>
            <a:r>
              <a:rPr lang="en-US" altLang="zh-CN" sz="2400" b="1" baseline="-25000">
                <a:latin typeface="Arial" panose="020B0604020202020204" pitchFamily="34" charset="0"/>
              </a:rPr>
              <a:t>0.1</a:t>
            </a:r>
            <a:r>
              <a:rPr lang="en-US" altLang="zh-CN" sz="2400" b="1">
                <a:latin typeface="Arial" panose="020B0604020202020204" pitchFamily="34" charset="0"/>
              </a:rPr>
              <a:t>P</a:t>
            </a:r>
          </a:p>
        </p:txBody>
      </p: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7629016" y="908050"/>
            <a:ext cx="3634328" cy="341632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For Li(</a:t>
            </a:r>
            <a:r>
              <a:rPr lang="en-US" altLang="zh-CN" dirty="0" err="1">
                <a:latin typeface="Arial" panose="020B0604020202020204" pitchFamily="34" charset="0"/>
              </a:rPr>
              <a:t>Mn</a:t>
            </a:r>
            <a:r>
              <a:rPr lang="en-US" altLang="zh-CN" dirty="0">
                <a:latin typeface="Arial" panose="020B0604020202020204" pitchFamily="34" charset="0"/>
              </a:rPr>
              <a:t>) site, 1/T</a:t>
            </a:r>
            <a:r>
              <a:rPr lang="en-US" altLang="zh-CN" baseline="-25000" dirty="0">
                <a:latin typeface="Arial" panose="020B0604020202020204" pitchFamily="34" charset="0"/>
              </a:rPr>
              <a:t>1</a:t>
            </a:r>
            <a:r>
              <a:rPr lang="en-US" altLang="zh-CN" dirty="0">
                <a:latin typeface="Arial" panose="020B0604020202020204" pitchFamily="34" charset="0"/>
              </a:rPr>
              <a:t> ~ constant</a:t>
            </a:r>
          </a:p>
          <a:p>
            <a:pPr eaLnBrk="1" hangingPunct="1"/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Spin fluctuations </a:t>
            </a:r>
            <a:r>
              <a:rPr lang="en-US" altLang="zh-CN" dirty="0">
                <a:latin typeface="Arial" panose="020B0604020202020204" pitchFamily="34" charset="0"/>
              </a:rPr>
              <a:t>are locked</a:t>
            </a: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at T range ~100 K, J~ 100K</a:t>
            </a:r>
          </a:p>
          <a:p>
            <a:pPr eaLnBrk="1" hangingPunct="1"/>
            <a:endParaRPr lang="en-US" altLang="zh-CN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For Li(0) site, 1/T</a:t>
            </a:r>
            <a:r>
              <a:rPr lang="en-US" altLang="zh-CN" baseline="-25000" dirty="0">
                <a:latin typeface="Arial" panose="020B0604020202020204" pitchFamily="34" charset="0"/>
              </a:rPr>
              <a:t>1</a:t>
            </a:r>
            <a:r>
              <a:rPr lang="en-US" altLang="zh-CN" dirty="0">
                <a:latin typeface="Arial" panose="020B0604020202020204" pitchFamily="34" charset="0"/>
              </a:rPr>
              <a:t> ~ a +</a:t>
            </a:r>
            <a:r>
              <a:rPr lang="en-US" altLang="zh-CN" dirty="0" err="1">
                <a:latin typeface="Arial" panose="020B0604020202020204" pitchFamily="34" charset="0"/>
              </a:rPr>
              <a:t>bT</a:t>
            </a:r>
            <a:endParaRPr lang="en-US" altLang="zh-CN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dirty="0" err="1">
                <a:latin typeface="Arial" panose="020B0604020202020204" pitchFamily="34" charset="0"/>
              </a:rPr>
              <a:t>Korringa</a:t>
            </a:r>
            <a:r>
              <a:rPr lang="en-US" altLang="zh-CN" dirty="0">
                <a:latin typeface="Arial" panose="020B0604020202020204" pitchFamily="34" charset="0"/>
              </a:rPr>
              <a:t> relation, </a:t>
            </a: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Related to information of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carriers</a:t>
            </a:r>
            <a:r>
              <a:rPr lang="en-US" altLang="zh-CN" dirty="0">
                <a:latin typeface="Arial" panose="020B0604020202020204" pitchFamily="34" charset="0"/>
              </a:rPr>
              <a:t> </a:t>
            </a:r>
          </a:p>
          <a:p>
            <a:pPr eaLnBrk="1" hangingPunct="1"/>
            <a:endParaRPr lang="en-US" altLang="zh-CN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Li(</a:t>
            </a:r>
            <a:r>
              <a:rPr lang="en-US" altLang="zh-CN" dirty="0" err="1">
                <a:latin typeface="Arial" panose="020B0604020202020204" pitchFamily="34" charset="0"/>
              </a:rPr>
              <a:t>Mn</a:t>
            </a:r>
            <a:r>
              <a:rPr lang="en-US" altLang="zh-CN" dirty="0">
                <a:latin typeface="Arial" panose="020B0604020202020204" pitchFamily="34" charset="0"/>
              </a:rPr>
              <a:t>) represent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“spins”</a:t>
            </a: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Li(0) represent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“carries” </a:t>
            </a:r>
          </a:p>
          <a:p>
            <a:pPr eaLnBrk="1" hangingPunct="1"/>
            <a:endParaRPr lang="en-US" altLang="zh-CN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Carrier mediated ferromagnetism!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0968" name="Rectangle 10"/>
          <p:cNvSpPr>
            <a:spLocks noChangeArrowheads="1"/>
          </p:cNvSpPr>
          <p:nvPr/>
        </p:nvSpPr>
        <p:spPr bwMode="auto">
          <a:xfrm>
            <a:off x="7212481" y="5286332"/>
            <a:ext cx="457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Moriya's Gaussian approximation for the</a:t>
            </a: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spin-spin correlation function</a:t>
            </a:r>
          </a:p>
        </p:txBody>
      </p:sp>
      <p:sp>
        <p:nvSpPr>
          <p:cNvPr id="40969" name="Rectangle 11"/>
          <p:cNvSpPr>
            <a:spLocks noChangeArrowheads="1"/>
          </p:cNvSpPr>
          <p:nvPr/>
        </p:nvSpPr>
        <p:spPr bwMode="auto">
          <a:xfrm>
            <a:off x="1955800" y="5267326"/>
            <a:ext cx="457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Moriya’s exchange narrowed regime</a:t>
            </a:r>
          </a:p>
        </p:txBody>
      </p:sp>
      <p:sp>
        <p:nvSpPr>
          <p:cNvPr id="2" name="矩形 1"/>
          <p:cNvSpPr/>
          <p:nvPr/>
        </p:nvSpPr>
        <p:spPr>
          <a:xfrm>
            <a:off x="1057275" y="6251259"/>
            <a:ext cx="5686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Characteristic frequency of the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spin fluctuations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650" y="5726050"/>
            <a:ext cx="2847975" cy="44767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7668129" y="4575234"/>
            <a:ext cx="3183540" cy="575567"/>
            <a:chOff x="6655404" y="4575234"/>
            <a:chExt cx="3183540" cy="57556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5404" y="4605714"/>
              <a:ext cx="3183540" cy="545087"/>
            </a:xfrm>
            <a:prstGeom prst="rect">
              <a:avLst/>
            </a:prstGeom>
          </p:spPr>
        </p:pic>
        <p:sp>
          <p:nvSpPr>
            <p:cNvPr id="17" name="椭圆 16"/>
            <p:cNvSpPr/>
            <p:nvPr/>
          </p:nvSpPr>
          <p:spPr>
            <a:xfrm>
              <a:off x="9716928" y="4575234"/>
              <a:ext cx="100680" cy="130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椭圆 18"/>
          <p:cNvSpPr/>
          <p:nvPr/>
        </p:nvSpPr>
        <p:spPr>
          <a:xfrm>
            <a:off x="5059290" y="5641642"/>
            <a:ext cx="100680" cy="1308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Picture 4" descr="QQ截图201307152022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44" y="804625"/>
            <a:ext cx="4389591" cy="318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1618297" y="4038083"/>
            <a:ext cx="4133279" cy="1137231"/>
            <a:chOff x="1618297" y="4038083"/>
            <a:chExt cx="4133279" cy="1137231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8297" y="4665033"/>
              <a:ext cx="4133279" cy="510281"/>
            </a:xfrm>
            <a:prstGeom prst="rect">
              <a:avLst/>
            </a:prstGeom>
          </p:spPr>
        </p:pic>
        <p:sp>
          <p:nvSpPr>
            <p:cNvPr id="8" name="椭圆 7"/>
            <p:cNvSpPr/>
            <p:nvPr/>
          </p:nvSpPr>
          <p:spPr>
            <a:xfrm>
              <a:off x="3648360" y="4624002"/>
              <a:ext cx="100680" cy="130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4273200" y="4617906"/>
              <a:ext cx="100680" cy="1308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054732" y="4038083"/>
              <a:ext cx="5581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T(K)</a:t>
              </a:r>
              <a:endParaRPr lang="zh-CN" altLang="en-US" dirty="0"/>
            </a:p>
          </p:txBody>
        </p:sp>
      </p:grpSp>
      <p:sp>
        <p:nvSpPr>
          <p:cNvPr id="11" name="矩形 10"/>
          <p:cNvSpPr/>
          <p:nvPr/>
        </p:nvSpPr>
        <p:spPr>
          <a:xfrm>
            <a:off x="7212481" y="598292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Z~ 10</a:t>
            </a:r>
            <a:r>
              <a:rPr lang="en-US" altLang="zh-CN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is the number of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sites within the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range of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Mn-Mn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interactions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1920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7A8CD053-BBF9-4CF8-9309-616CCCB0B7A2}" type="slidenum">
              <a:rPr lang="en-US" altLang="zh-CN">
                <a:latin typeface="Arial" panose="020B0604020202020204" pitchFamily="34" charset="0"/>
              </a:rPr>
              <a:pPr/>
              <a:t>69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41987" name="Text Box 6"/>
          <p:cNvSpPr txBox="1">
            <a:spLocks noChangeArrowheads="1"/>
          </p:cNvSpPr>
          <p:nvPr/>
        </p:nvSpPr>
        <p:spPr bwMode="auto">
          <a:xfrm>
            <a:off x="1061791" y="649344"/>
            <a:ext cx="10517982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CN" sz="2000" b="1" dirty="0"/>
              <a:t> Series of bulk DMSs with </a:t>
            </a:r>
            <a:r>
              <a:rPr lang="en-US" altLang="zh-CN" sz="2000" b="1" dirty="0">
                <a:solidFill>
                  <a:srgbClr val="FF0000"/>
                </a:solidFill>
              </a:rPr>
              <a:t>(highest T</a:t>
            </a:r>
            <a:r>
              <a:rPr lang="en-US" altLang="zh-CN" sz="2000" b="1" baseline="-25000" dirty="0">
                <a:solidFill>
                  <a:srgbClr val="FF0000"/>
                </a:solidFill>
              </a:rPr>
              <a:t>C</a:t>
            </a:r>
            <a:r>
              <a:rPr lang="en-US" altLang="zh-CN" sz="2000" b="1" dirty="0">
                <a:solidFill>
                  <a:srgbClr val="FF0000"/>
                </a:solidFill>
              </a:rPr>
              <a:t> = 230 K) </a:t>
            </a:r>
            <a:r>
              <a:rPr lang="en-US" altLang="zh-CN" sz="2000" b="1" dirty="0"/>
              <a:t>have been fabricated, and these DMSs have common mechanism with (</a:t>
            </a:r>
            <a:r>
              <a:rPr lang="en-US" altLang="zh-CN" sz="2000" b="1" dirty="0" err="1"/>
              <a:t>Ga,Mn</a:t>
            </a:r>
            <a:r>
              <a:rPr lang="en-US" altLang="zh-CN" sz="2000" b="1" dirty="0"/>
              <a:t>)As, and can serve as model systems to study the ferromagnetism in DMS</a:t>
            </a:r>
          </a:p>
          <a:p>
            <a:pPr eaLnBrk="1" hangingPunct="1"/>
            <a:endParaRPr lang="en-US" altLang="zh-CN" sz="2000" b="1" dirty="0"/>
          </a:p>
          <a:p>
            <a:pPr eaLnBrk="1" hangingPunct="1">
              <a:buFontTx/>
              <a:buChar char="•"/>
            </a:pPr>
            <a:r>
              <a:rPr lang="en-US" altLang="zh-CN" sz="2000" b="1" dirty="0">
                <a:cs typeface="Times New Roman" panose="02020603050405020304" pitchFamily="18" charset="0"/>
              </a:rPr>
              <a:t> A </a:t>
            </a:r>
            <a:r>
              <a:rPr lang="en-US" altLang="zh-CN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n-type</a:t>
            </a:r>
            <a:r>
              <a:rPr lang="en-US" altLang="zh-CN" sz="2000" b="1" dirty="0"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solidFill>
                  <a:srgbClr val="FF0000"/>
                </a:solidFill>
                <a:cs typeface="Times New Roman" panose="02020603050405020304" pitchFamily="18" charset="0"/>
              </a:rPr>
              <a:t>DMS</a:t>
            </a:r>
            <a:r>
              <a:rPr lang="en-US" altLang="zh-CN" sz="2000" b="1" dirty="0">
                <a:cs typeface="Times New Roman" panose="02020603050405020304" pitchFamily="18" charset="0"/>
              </a:rPr>
              <a:t> Ba(Zn</a:t>
            </a:r>
            <a:r>
              <a:rPr lang="en-US" altLang="zh-CN" sz="2000" b="1" baseline="-25000" dirty="0">
                <a:cs typeface="Times New Roman" panose="02020603050405020304" pitchFamily="18" charset="0"/>
              </a:rPr>
              <a:t>1-x</a:t>
            </a:r>
            <a:r>
              <a:rPr lang="en-US" altLang="zh-CN" sz="2000" b="1" dirty="0">
                <a:cs typeface="Times New Roman" panose="02020603050405020304" pitchFamily="18" charset="0"/>
              </a:rPr>
              <a:t>Co</a:t>
            </a:r>
            <a:r>
              <a:rPr lang="en-US" altLang="zh-CN" sz="2000" b="1" baseline="-25000" dirty="0">
                <a:cs typeface="Times New Roman" panose="02020603050405020304" pitchFamily="18" charset="0"/>
              </a:rPr>
              <a:t>x</a:t>
            </a:r>
            <a:r>
              <a:rPr lang="en-US" altLang="zh-CN" sz="2000" b="1" dirty="0">
                <a:cs typeface="Times New Roman" panose="02020603050405020304" pitchFamily="18" charset="0"/>
              </a:rPr>
              <a:t>)</a:t>
            </a:r>
            <a:r>
              <a:rPr lang="en-US" altLang="zh-CN" sz="2000" b="1" baseline="-25000" dirty="0">
                <a:cs typeface="Times New Roman" panose="02020603050405020304" pitchFamily="18" charset="0"/>
              </a:rPr>
              <a:t>2</a:t>
            </a:r>
            <a:r>
              <a:rPr lang="en-US" altLang="zh-CN" sz="2000" b="1" dirty="0">
                <a:cs typeface="Times New Roman" panose="02020603050405020304" pitchFamily="18" charset="0"/>
              </a:rPr>
              <a:t>As</a:t>
            </a:r>
            <a:r>
              <a:rPr lang="en-US" altLang="zh-CN" sz="2000" b="1" baseline="-25000" dirty="0">
                <a:cs typeface="Times New Roman" panose="02020603050405020304" pitchFamily="18" charset="0"/>
              </a:rPr>
              <a:t>2 </a:t>
            </a:r>
            <a:r>
              <a:rPr lang="en-US" altLang="zh-CN" sz="2000" b="1" dirty="0">
                <a:cs typeface="Times New Roman" panose="02020603050405020304" pitchFamily="18" charset="0"/>
              </a:rPr>
              <a:t>(T</a:t>
            </a:r>
            <a:r>
              <a:rPr lang="en-US" altLang="zh-CN" sz="2000" b="1" baseline="-25000" dirty="0">
                <a:cs typeface="Times New Roman" panose="02020603050405020304" pitchFamily="18" charset="0"/>
              </a:rPr>
              <a:t>C</a:t>
            </a:r>
            <a:r>
              <a:rPr lang="en-US" altLang="zh-CN" sz="2000" b="1" dirty="0">
                <a:cs typeface="Times New Roman" panose="02020603050405020304" pitchFamily="18" charset="0"/>
              </a:rPr>
              <a:t> = 45K) have been successfully synthesized</a:t>
            </a:r>
          </a:p>
          <a:p>
            <a:pPr eaLnBrk="1" hangingPunct="1"/>
            <a:endParaRPr lang="en-US" altLang="zh-CN" sz="2000" b="1" dirty="0"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en-US" altLang="zh-CN" sz="2000" b="1" dirty="0"/>
              <a:t> NMR and </a:t>
            </a:r>
            <a:r>
              <a:rPr lang="el-GR" altLang="zh-CN" sz="2000" b="1" dirty="0"/>
              <a:t>μ</a:t>
            </a:r>
            <a:r>
              <a:rPr lang="en-US" altLang="zh-CN" sz="2000" b="1" dirty="0"/>
              <a:t>SR: </a:t>
            </a:r>
            <a:r>
              <a:rPr lang="en-US" altLang="zh-CN" sz="2000" b="1" dirty="0" err="1"/>
              <a:t>Mn</a:t>
            </a:r>
            <a:r>
              <a:rPr lang="en-US" altLang="zh-CN" sz="2000" b="1" dirty="0"/>
              <a:t> atoms are </a:t>
            </a:r>
            <a:r>
              <a:rPr lang="en-US" altLang="zh-CN" sz="2000" b="1" dirty="0">
                <a:solidFill>
                  <a:srgbClr val="FF0000"/>
                </a:solidFill>
              </a:rPr>
              <a:t>homogenously</a:t>
            </a:r>
            <a:r>
              <a:rPr lang="en-US" altLang="zh-CN" sz="2000" b="1" dirty="0"/>
              <a:t> doped, the ferromagnetic ordering is from </a:t>
            </a:r>
            <a:r>
              <a:rPr lang="en-US" altLang="zh-CN" sz="2000" b="1" dirty="0" err="1"/>
              <a:t>Mn</a:t>
            </a:r>
            <a:r>
              <a:rPr lang="en-US" altLang="zh-CN" sz="2000" b="1" dirty="0"/>
              <a:t> in  the ionic Zn site</a:t>
            </a:r>
          </a:p>
          <a:p>
            <a:pPr>
              <a:buFontTx/>
              <a:buChar char="•"/>
            </a:pPr>
            <a:endParaRPr lang="en-US" altLang="zh-CN" sz="2000" b="1" dirty="0"/>
          </a:p>
          <a:p>
            <a:pPr>
              <a:buFontTx/>
              <a:buChar char="•"/>
            </a:pPr>
            <a:r>
              <a:rPr lang="en-US" altLang="zh-CN" sz="2000" b="1" dirty="0"/>
              <a:t> NMR results are consistent with a </a:t>
            </a:r>
            <a:r>
              <a:rPr lang="en-US" altLang="zh-CN" sz="2000" b="1" dirty="0">
                <a:solidFill>
                  <a:srgbClr val="FF0000"/>
                </a:solidFill>
              </a:rPr>
              <a:t>carrier mediated ferromagnetism </a:t>
            </a:r>
            <a:r>
              <a:rPr lang="en-US" altLang="zh-CN" sz="2000" b="1" dirty="0"/>
              <a:t>picture. </a:t>
            </a:r>
          </a:p>
          <a:p>
            <a:pPr eaLnBrk="1" hangingPunct="1"/>
            <a:endParaRPr lang="en-US" altLang="zh-CN" sz="2000" b="1" dirty="0"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en-US" altLang="zh-CN" sz="2000" b="1" dirty="0">
                <a:cs typeface="Times New Roman" panose="02020603050405020304" pitchFamily="18" charset="0"/>
              </a:rPr>
              <a:t> Now with the same 122 tetragonal structure, </a:t>
            </a:r>
            <a:r>
              <a:rPr lang="en-US" altLang="zh-CN" sz="2000" dirty="0">
                <a:cs typeface="Times New Roman" panose="02020603050405020304" pitchFamily="18" charset="0"/>
              </a:rPr>
              <a:t>junctions could be made </a:t>
            </a:r>
            <a:r>
              <a:rPr lang="en-US" altLang="zh-CN" sz="2000" b="1" dirty="0">
                <a:solidFill>
                  <a:srgbClr val="2B1BA5"/>
                </a:solidFill>
                <a:cs typeface="Times New Roman" panose="02020603050405020304" pitchFamily="18" charset="0"/>
              </a:rPr>
              <a:t>via As layer between following materials:</a:t>
            </a:r>
          </a:p>
          <a:p>
            <a:pPr>
              <a:buFontTx/>
              <a:buChar char="•"/>
            </a:pPr>
            <a:endParaRPr lang="en-US" altLang="zh-CN" sz="1000" b="1" dirty="0">
              <a:solidFill>
                <a:srgbClr val="2B1BA5"/>
              </a:solidFill>
              <a:cs typeface="Times New Roman" panose="02020603050405020304" pitchFamily="18" charset="0"/>
            </a:endParaRPr>
          </a:p>
          <a:p>
            <a:r>
              <a:rPr lang="en-US" altLang="zh-CN" b="1" dirty="0">
                <a:solidFill>
                  <a:srgbClr val="FF0000"/>
                </a:solidFill>
                <a:cs typeface="Times New Roman" panose="02020603050405020304" pitchFamily="18" charset="0"/>
              </a:rPr>
              <a:t>       N-type</a:t>
            </a:r>
            <a:r>
              <a:rPr lang="en-US" altLang="zh-CN" b="1" dirty="0"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cs typeface="Times New Roman" panose="02020603050405020304" pitchFamily="18" charset="0"/>
              </a:rPr>
              <a:t>DMS</a:t>
            </a:r>
            <a:r>
              <a:rPr lang="en-US" altLang="zh-CN" b="1" dirty="0">
                <a:cs typeface="Times New Roman" panose="02020603050405020304" pitchFamily="18" charset="0"/>
              </a:rPr>
              <a:t> Ba(Zn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1-x</a:t>
            </a:r>
            <a:r>
              <a:rPr lang="en-US" altLang="zh-CN" b="1" dirty="0">
                <a:cs typeface="Times New Roman" panose="02020603050405020304" pitchFamily="18" charset="0"/>
              </a:rPr>
              <a:t>Co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x</a:t>
            </a:r>
            <a:r>
              <a:rPr lang="en-US" altLang="zh-CN" b="1" dirty="0">
                <a:cs typeface="Times New Roman" panose="02020603050405020304" pitchFamily="18" charset="0"/>
              </a:rPr>
              <a:t>)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cs typeface="Times New Roman" panose="02020603050405020304" pitchFamily="18" charset="0"/>
              </a:rPr>
              <a:t>As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2  </a:t>
            </a:r>
            <a:r>
              <a:rPr lang="en-US" altLang="zh-CN" b="1" dirty="0">
                <a:cs typeface="Times New Roman" panose="02020603050405020304" pitchFamily="18" charset="0"/>
              </a:rPr>
              <a:t>(T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C</a:t>
            </a:r>
            <a:r>
              <a:rPr lang="en-US" altLang="zh-CN" b="1" dirty="0">
                <a:cs typeface="Times New Roman" panose="02020603050405020304" pitchFamily="18" charset="0"/>
              </a:rPr>
              <a:t> = 45K)</a:t>
            </a:r>
          </a:p>
          <a:p>
            <a:r>
              <a:rPr lang="en-US" altLang="zh-CN" b="1" dirty="0">
                <a:solidFill>
                  <a:srgbClr val="FF0000"/>
                </a:solidFill>
                <a:cs typeface="Times New Roman" panose="02020603050405020304" pitchFamily="18" charset="0"/>
              </a:rPr>
              <a:t>       P-type DMS </a:t>
            </a:r>
            <a:r>
              <a:rPr lang="en-US" altLang="zh-CN" b="1" dirty="0">
                <a:cs typeface="Times New Roman" panose="02020603050405020304" pitchFamily="18" charset="0"/>
              </a:rPr>
              <a:t>(Ba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1-y</a:t>
            </a:r>
            <a:r>
              <a:rPr lang="en-US" altLang="zh-CN" b="1" dirty="0">
                <a:cs typeface="Times New Roman" panose="02020603050405020304" pitchFamily="18" charset="0"/>
              </a:rPr>
              <a:t>K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y</a:t>
            </a:r>
            <a:r>
              <a:rPr lang="en-US" altLang="zh-CN" b="1" dirty="0">
                <a:cs typeface="Times New Roman" panose="02020603050405020304" pitchFamily="18" charset="0"/>
              </a:rPr>
              <a:t>)(Zn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1-x</a:t>
            </a:r>
            <a:r>
              <a:rPr lang="en-US" altLang="zh-CN" b="1" dirty="0">
                <a:cs typeface="Times New Roman" panose="02020603050405020304" pitchFamily="18" charset="0"/>
              </a:rPr>
              <a:t>Mn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x</a:t>
            </a:r>
            <a:r>
              <a:rPr lang="en-US" altLang="zh-CN" b="1" dirty="0">
                <a:cs typeface="Times New Roman" panose="02020603050405020304" pitchFamily="18" charset="0"/>
              </a:rPr>
              <a:t>)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cs typeface="Times New Roman" panose="02020603050405020304" pitchFamily="18" charset="0"/>
              </a:rPr>
              <a:t>As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2 </a:t>
            </a:r>
            <a:r>
              <a:rPr lang="en-US" altLang="zh-CN" b="1" dirty="0">
                <a:cs typeface="Times New Roman" panose="02020603050405020304" pitchFamily="18" charset="0"/>
              </a:rPr>
              <a:t>(T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C</a:t>
            </a:r>
            <a:r>
              <a:rPr lang="en-US" altLang="zh-CN" b="1" dirty="0">
                <a:cs typeface="Times New Roman" panose="02020603050405020304" pitchFamily="18" charset="0"/>
              </a:rPr>
              <a:t>=230K)</a:t>
            </a:r>
          </a:p>
          <a:p>
            <a:r>
              <a:rPr lang="en-US" altLang="zh-CN" b="1" dirty="0">
                <a:cs typeface="Times New Roman" panose="02020603050405020304" pitchFamily="18" charset="0"/>
              </a:rPr>
              <a:t>       </a:t>
            </a:r>
            <a:r>
              <a:rPr lang="en-US" altLang="zh-CN" b="1" dirty="0">
                <a:solidFill>
                  <a:srgbClr val="FF0000"/>
                </a:solidFill>
                <a:cs typeface="Times New Roman" panose="02020603050405020304" pitchFamily="18" charset="0"/>
              </a:rPr>
              <a:t>Superconductor</a:t>
            </a:r>
            <a:r>
              <a:rPr lang="en-US" altLang="zh-CN" b="1" dirty="0">
                <a:cs typeface="Times New Roman" panose="02020603050405020304" pitchFamily="18" charset="0"/>
              </a:rPr>
              <a:t> Ba(Fe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1-x</a:t>
            </a:r>
            <a:r>
              <a:rPr lang="en-US" altLang="zh-CN" b="1" dirty="0">
                <a:cs typeface="Times New Roman" panose="02020603050405020304" pitchFamily="18" charset="0"/>
              </a:rPr>
              <a:t>Cox)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cs typeface="Times New Roman" panose="02020603050405020304" pitchFamily="18" charset="0"/>
              </a:rPr>
              <a:t>As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2  </a:t>
            </a:r>
            <a:r>
              <a:rPr lang="en-US" altLang="zh-CN" b="1" dirty="0">
                <a:cs typeface="Times New Roman" panose="02020603050405020304" pitchFamily="18" charset="0"/>
              </a:rPr>
              <a:t>(T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c</a:t>
            </a:r>
            <a:r>
              <a:rPr lang="en-US" altLang="zh-CN" b="1" dirty="0">
                <a:cs typeface="Times New Roman" panose="02020603050405020304" pitchFamily="18" charset="0"/>
              </a:rPr>
              <a:t>=25K)</a:t>
            </a:r>
          </a:p>
          <a:p>
            <a:r>
              <a:rPr lang="en-US" altLang="zh-CN" b="1" dirty="0">
                <a:solidFill>
                  <a:srgbClr val="FF0000"/>
                </a:solidFill>
                <a:cs typeface="Times New Roman" panose="02020603050405020304" pitchFamily="18" charset="0"/>
              </a:rPr>
              <a:t>       </a:t>
            </a:r>
            <a:r>
              <a:rPr lang="en-US" altLang="zh-CN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Antiferromagnet</a:t>
            </a:r>
            <a:r>
              <a:rPr lang="en-US" altLang="zh-CN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cs typeface="Times New Roman" panose="02020603050405020304" pitchFamily="18" charset="0"/>
              </a:rPr>
              <a:t>BaMn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cs typeface="Times New Roman" panose="02020603050405020304" pitchFamily="18" charset="0"/>
              </a:rPr>
              <a:t>As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2  </a:t>
            </a:r>
            <a:r>
              <a:rPr lang="en-US" altLang="zh-CN" b="1" dirty="0">
                <a:cs typeface="Times New Roman" panose="02020603050405020304" pitchFamily="18" charset="0"/>
              </a:rPr>
              <a:t>(T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N</a:t>
            </a:r>
            <a:r>
              <a:rPr lang="en-US" altLang="zh-CN" b="1" dirty="0">
                <a:cs typeface="Times New Roman" panose="02020603050405020304" pitchFamily="18" charset="0"/>
              </a:rPr>
              <a:t>=625K)</a:t>
            </a:r>
          </a:p>
          <a:p>
            <a:r>
              <a:rPr lang="en-US" altLang="zh-CN" b="1" dirty="0">
                <a:cs typeface="Times New Roman" panose="02020603050405020304" pitchFamily="18" charset="0"/>
              </a:rPr>
              <a:t>       </a:t>
            </a:r>
            <a:r>
              <a:rPr lang="en-US" altLang="zh-CN" b="1" dirty="0">
                <a:solidFill>
                  <a:srgbClr val="FF0000"/>
                </a:solidFill>
                <a:cs typeface="Times New Roman" panose="02020603050405020304" pitchFamily="18" charset="0"/>
              </a:rPr>
              <a:t>Paramagnetic</a:t>
            </a:r>
            <a:r>
              <a:rPr lang="en-US" altLang="zh-CN" b="1" dirty="0">
                <a:cs typeface="Times New Roman" panose="02020603050405020304" pitchFamily="18" charset="0"/>
              </a:rPr>
              <a:t> BaCo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cs typeface="Times New Roman" panose="02020603050405020304" pitchFamily="18" charset="0"/>
              </a:rPr>
              <a:t>As</a:t>
            </a:r>
            <a:r>
              <a:rPr lang="en-US" altLang="zh-CN" b="1" baseline="-25000" dirty="0">
                <a:cs typeface="Times New Roman" panose="02020603050405020304" pitchFamily="18" charset="0"/>
              </a:rPr>
              <a:t>2</a:t>
            </a:r>
            <a:endParaRPr lang="en-US" altLang="zh-CN" b="1" dirty="0"/>
          </a:p>
          <a:p>
            <a:pPr eaLnBrk="1" hangingPunct="1"/>
            <a:endParaRPr lang="en-US" altLang="zh-CN" sz="2000" b="1" dirty="0"/>
          </a:p>
        </p:txBody>
      </p:sp>
      <p:sp>
        <p:nvSpPr>
          <p:cNvPr id="41988" name="Text Box 7"/>
          <p:cNvSpPr txBox="1">
            <a:spLocks noChangeArrowheads="1"/>
          </p:cNvSpPr>
          <p:nvPr/>
        </p:nvSpPr>
        <p:spPr bwMode="auto">
          <a:xfrm>
            <a:off x="4942488" y="55177"/>
            <a:ext cx="21914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/>
              <a:t>Conclusions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920577" y="6198254"/>
            <a:ext cx="446405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C00000"/>
                </a:solidFill>
                <a:latin typeface="Arial" panose="020B0604020202020204" pitchFamily="34" charset="0"/>
              </a:rPr>
              <a:t>Thank you for your attention!</a:t>
            </a:r>
          </a:p>
        </p:txBody>
      </p:sp>
      <p:sp>
        <p:nvSpPr>
          <p:cNvPr id="7" name="左大括号 6"/>
          <p:cNvSpPr/>
          <p:nvPr/>
        </p:nvSpPr>
        <p:spPr>
          <a:xfrm>
            <a:off x="1231116" y="4825545"/>
            <a:ext cx="250212" cy="1345277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73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5C410216-4393-4477-9E75-EFD09DDB8606}" type="slidenum">
              <a:rPr lang="en-US" altLang="zh-CN">
                <a:latin typeface="Arial" panose="020B0604020202020204" pitchFamily="34" charset="0"/>
              </a:rPr>
              <a:pPr/>
              <a:t>7</a:t>
            </a:fld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774825" y="333375"/>
            <a:ext cx="9050338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 b="1" dirty="0">
              <a:latin typeface="Arial" panose="020B0604020202020204" pitchFamily="34" charset="0"/>
            </a:endParaRPr>
          </a:p>
          <a:p>
            <a:pPr algn="ctr"/>
            <a:r>
              <a:rPr lang="en-US" altLang="zh-CN" sz="2400" b="1" dirty="0">
                <a:latin typeface="Arial" panose="020B0604020202020204" pitchFamily="34" charset="0"/>
              </a:rPr>
              <a:t>Ga</a:t>
            </a:r>
            <a:r>
              <a:rPr lang="en-US" altLang="zh-CN" sz="2400" b="1" baseline="-25000" dirty="0">
                <a:latin typeface="Arial" panose="020B0604020202020204" pitchFamily="34" charset="0"/>
              </a:rPr>
              <a:t>1-x</a:t>
            </a:r>
            <a:r>
              <a:rPr lang="en-US" altLang="zh-CN" sz="2400" b="1" dirty="0">
                <a:latin typeface="Arial" panose="020B0604020202020204" pitchFamily="34" charset="0"/>
              </a:rPr>
              <a:t>Mn</a:t>
            </a:r>
            <a:r>
              <a:rPr lang="en-US" altLang="zh-CN" sz="2400" b="1" baseline="-25000" dirty="0">
                <a:latin typeface="Arial" panose="020B0604020202020204" pitchFamily="34" charset="0"/>
              </a:rPr>
              <a:t>x</a:t>
            </a:r>
            <a:r>
              <a:rPr lang="en-US" altLang="zh-CN" sz="2400" b="1" dirty="0">
                <a:latin typeface="Arial" panose="020B0604020202020204" pitchFamily="34" charset="0"/>
              </a:rPr>
              <a:t>As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</a:rPr>
              <a:t>and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400" b="1" dirty="0">
                <a:latin typeface="Arial" panose="020B0604020202020204" pitchFamily="34" charset="0"/>
              </a:rPr>
              <a:t>Why bulk form DMS?</a:t>
            </a:r>
            <a:r>
              <a:rPr lang="en-US" altLang="zh-CN" sz="2400" dirty="0">
                <a:latin typeface="Arial" panose="020B0604020202020204" pitchFamily="34" charset="0"/>
              </a:rPr>
              <a:t> </a:t>
            </a:r>
          </a:p>
          <a:p>
            <a:pPr eaLnBrk="1" hangingPunct="1"/>
            <a:endParaRPr lang="en-US" altLang="zh-CN" dirty="0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zh-CN" dirty="0">
                <a:latin typeface="Arial" panose="020B0604020202020204" pitchFamily="34" charset="0"/>
              </a:rPr>
              <a:t> 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Ga</a:t>
            </a:r>
            <a:r>
              <a:rPr lang="en-US" altLang="zh-CN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1-x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Mn</a:t>
            </a:r>
            <a:r>
              <a:rPr lang="en-US" altLang="zh-CN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As, </a:t>
            </a:r>
            <a:r>
              <a:rPr lang="en-US" altLang="zh-CN" i="1" dirty="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en-US" altLang="zh-CN" i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~200K, </a:t>
            </a:r>
            <a:r>
              <a:rPr lang="en-US" altLang="zh-CN" dirty="0">
                <a:latin typeface="Arial" panose="020B0604020202020204" pitchFamily="34" charset="0"/>
              </a:rPr>
              <a:t>limited for practical applications; holes and spins are all </a:t>
            </a: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   introduced by </a:t>
            </a:r>
            <a:r>
              <a:rPr lang="en-US" altLang="zh-CN" dirty="0" err="1">
                <a:latin typeface="Arial" panose="020B0604020202020204" pitchFamily="34" charset="0"/>
              </a:rPr>
              <a:t>Mn</a:t>
            </a:r>
            <a:r>
              <a:rPr lang="en-US" altLang="zh-CN" dirty="0">
                <a:latin typeface="Arial" panose="020B0604020202020204" pitchFamily="34" charset="0"/>
              </a:rPr>
              <a:t> atoms (</a:t>
            </a:r>
            <a:r>
              <a:rPr lang="en-US" altLang="zh-CN" dirty="0" err="1">
                <a:solidFill>
                  <a:srgbClr val="C00000"/>
                </a:solidFill>
                <a:latin typeface="Arial" panose="020B0604020202020204" pitchFamily="34" charset="0"/>
              </a:rPr>
              <a:t>Jianhua</a:t>
            </a:r>
            <a:r>
              <a:rPr lang="en-US" altLang="zh-CN" dirty="0">
                <a:solidFill>
                  <a:srgbClr val="C00000"/>
                </a:solidFill>
                <a:latin typeface="Arial" panose="020B0604020202020204" pitchFamily="34" charset="0"/>
              </a:rPr>
              <a:t> Zhao’s group in Institute of Semiconductor, Beijing</a:t>
            </a:r>
            <a:r>
              <a:rPr lang="en-US" altLang="zh-CN" dirty="0">
                <a:latin typeface="Arial" panose="020B0604020202020204" pitchFamily="34" charset="0"/>
              </a:rPr>
              <a:t>)</a:t>
            </a:r>
            <a:endParaRPr lang="en-US" altLang="zh-CN" b="1" dirty="0">
              <a:latin typeface="Arial" panose="020B0604020202020204" pitchFamily="34" charset="0"/>
            </a:endParaRPr>
          </a:p>
        </p:txBody>
      </p:sp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2492376"/>
            <a:ext cx="367188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6856413" y="5157788"/>
            <a:ext cx="396875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>
                <a:solidFill>
                  <a:srgbClr val="FF0000"/>
                </a:solidFill>
              </a:rPr>
              <a:t>Currently achieved highest Tc in various </a:t>
            </a:r>
          </a:p>
          <a:p>
            <a:pPr algn="ctr" eaLnBrk="1" hangingPunct="1"/>
            <a:r>
              <a:rPr lang="en-US" altLang="zh-CN">
                <a:solidFill>
                  <a:srgbClr val="FF0000"/>
                </a:solidFill>
              </a:rPr>
              <a:t>III-V DMS thin films</a:t>
            </a:r>
          </a:p>
          <a:p>
            <a:pPr algn="ctr" eaLnBrk="1" hangingPunct="1"/>
            <a:endParaRPr lang="en-US" altLang="zh-CN">
              <a:solidFill>
                <a:srgbClr val="FF0000"/>
              </a:solidFill>
            </a:endParaRPr>
          </a:p>
          <a:p>
            <a:pPr algn="ctr" eaLnBrk="1" hangingPunct="1"/>
            <a:r>
              <a:rPr lang="en-US" altLang="zh-CN" sz="1400">
                <a:latin typeface="Arial" panose="020B0604020202020204" pitchFamily="34" charset="0"/>
              </a:rPr>
              <a:t>(Dietl et al, Nature Materials, 2010, (9)965)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774825" y="2241551"/>
            <a:ext cx="48260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CN" dirty="0">
                <a:latin typeface="Arial" panose="020B0604020202020204" pitchFamily="34" charset="0"/>
              </a:rPr>
              <a:t>  Mismatch of valences for Mn</a:t>
            </a:r>
            <a:r>
              <a:rPr lang="en-US" altLang="zh-CN" baseline="30000" dirty="0">
                <a:latin typeface="Arial" panose="020B0604020202020204" pitchFamily="34" charset="0"/>
              </a:rPr>
              <a:t>2+</a:t>
            </a:r>
            <a:r>
              <a:rPr lang="en-US" altLang="zh-CN" dirty="0">
                <a:latin typeface="Arial" panose="020B0604020202020204" pitchFamily="34" charset="0"/>
              </a:rPr>
              <a:t> and </a:t>
            </a: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   Ga</a:t>
            </a:r>
            <a:r>
              <a:rPr lang="en-US" altLang="zh-CN" baseline="30000" dirty="0">
                <a:latin typeface="Arial" panose="020B0604020202020204" pitchFamily="34" charset="0"/>
              </a:rPr>
              <a:t>3+</a:t>
            </a:r>
            <a:r>
              <a:rPr lang="en-US" altLang="zh-CN" dirty="0">
                <a:latin typeface="Arial" panose="020B0604020202020204" pitchFamily="34" charset="0"/>
              </a:rPr>
              <a:t> atoms, chemical solubility is less </a:t>
            </a: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   than 1%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in bulk form</a:t>
            </a:r>
          </a:p>
          <a:p>
            <a:pPr eaLnBrk="1" hangingPunct="1"/>
            <a:endParaRPr lang="en-US" altLang="zh-CN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zh-CN" dirty="0">
                <a:latin typeface="Arial" panose="020B0604020202020204" pitchFamily="34" charset="0"/>
              </a:rPr>
              <a:t> Only low dimensional thin film can be  </a:t>
            </a: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   fabricated with Molecular Beam Epitaxy </a:t>
            </a:r>
          </a:p>
          <a:p>
            <a:pPr eaLnBrk="1" hangingPunct="1"/>
            <a:r>
              <a:rPr lang="en-US" altLang="zh-CN" dirty="0">
                <a:latin typeface="Arial" panose="020B0604020202020204" pitchFamily="34" charset="0"/>
              </a:rPr>
              <a:t>    </a:t>
            </a:r>
          </a:p>
          <a:p>
            <a:pPr>
              <a:buFontTx/>
              <a:buChar char="•"/>
            </a:pPr>
            <a:r>
              <a:rPr lang="en-US" altLang="zh-CN" dirty="0">
                <a:latin typeface="Arial" panose="020B0604020202020204" pitchFamily="34" charset="0"/>
              </a:rPr>
              <a:t> Mn</a:t>
            </a:r>
            <a:r>
              <a:rPr lang="en-US" altLang="zh-CN" baseline="30000" dirty="0">
                <a:latin typeface="Arial" panose="020B0604020202020204" pitchFamily="34" charset="0"/>
              </a:rPr>
              <a:t>2+</a:t>
            </a:r>
            <a:r>
              <a:rPr lang="en-US" altLang="zh-CN" dirty="0">
                <a:latin typeface="Arial" panose="020B0604020202020204" pitchFamily="34" charset="0"/>
              </a:rPr>
              <a:t> substitution for Ga</a:t>
            </a:r>
            <a:r>
              <a:rPr lang="en-US" altLang="zh-CN" baseline="30000" dirty="0">
                <a:latin typeface="Arial" panose="020B0604020202020204" pitchFamily="34" charset="0"/>
              </a:rPr>
              <a:t>3+</a:t>
            </a:r>
            <a:r>
              <a:rPr lang="en-US" altLang="zh-CN" dirty="0">
                <a:latin typeface="Arial" panose="020B0604020202020204" pitchFamily="34" charset="0"/>
              </a:rPr>
              <a:t> introduces holes and spins</a:t>
            </a:r>
          </a:p>
          <a:p>
            <a:pPr>
              <a:buFontTx/>
              <a:buChar char="•"/>
            </a:pPr>
            <a:endParaRPr lang="en-US" altLang="zh-CN" dirty="0"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l-GR" altLang="zh-CN" dirty="0" smtClean="0">
                <a:solidFill>
                  <a:srgbClr val="FF0000"/>
                </a:solidFill>
                <a:latin typeface="Arial" panose="020B0604020202020204" pitchFamily="34" charset="0"/>
              </a:rPr>
              <a:t>μ</a:t>
            </a: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</a:rPr>
              <a:t>SR, NMR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and neutron scattering</a:t>
            </a:r>
            <a:r>
              <a:rPr lang="en-US" altLang="zh-CN" dirty="0">
                <a:latin typeface="Arial" panose="020B0604020202020204" pitchFamily="34" charset="0"/>
              </a:rPr>
              <a:t> are   limited to investigate thin film. </a:t>
            </a:r>
          </a:p>
          <a:p>
            <a:pPr eaLnBrk="1" hangingPunct="1"/>
            <a:endParaRPr lang="en-US" altLang="zh-CN" dirty="0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zh-CN" dirty="0">
                <a:latin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</a:rPr>
              <a:t>Highly debates on the mechanism</a:t>
            </a:r>
            <a:endParaRPr lang="en-US" altLang="zh-CN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/>
            <a:endParaRPr lang="en-US" altLang="zh-CN" dirty="0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zh-CN" dirty="0">
                <a:latin typeface="Arial" panose="020B0604020202020204" pitchFamily="34" charset="0"/>
              </a:rPr>
              <a:t> DMS in bulk form is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</a:rPr>
              <a:t>highly expected! </a:t>
            </a:r>
          </a:p>
          <a:p>
            <a:pPr eaLnBrk="1" hangingPunct="1"/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8543925" y="4221163"/>
            <a:ext cx="1708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latin typeface="Arial" panose="020B0604020202020204" pitchFamily="34" charset="0"/>
              </a:rPr>
              <a:t>Doped with Mn</a:t>
            </a:r>
          </a:p>
        </p:txBody>
      </p:sp>
    </p:spTree>
    <p:extLst>
      <p:ext uri="{BB962C8B-B14F-4D97-AF65-F5344CB8AC3E}">
        <p14:creationId xmlns:p14="http://schemas.microsoft.com/office/powerpoint/2010/main" val="243718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1F8F4ED0-FBAD-414F-8837-6919A9D159C5}" type="slidenum">
              <a:rPr lang="en-US" altLang="zh-CN">
                <a:latin typeface="Arial" panose="020B0604020202020204" pitchFamily="34" charset="0"/>
              </a:rPr>
              <a:pPr/>
              <a:t>8</a:t>
            </a:fld>
            <a:endParaRPr lang="en-US" altLang="zh-CN">
              <a:latin typeface="Arial" panose="020B0604020202020204" pitchFamily="34" charset="0"/>
            </a:endParaRPr>
          </a:p>
        </p:txBody>
      </p:sp>
      <p:pic>
        <p:nvPicPr>
          <p:cNvPr id="15363" name="Picture 4" descr="QQ截图201307151951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0"/>
            <a:ext cx="8027988" cy="642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1703388" y="5662614"/>
            <a:ext cx="5905500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FF0000"/>
                </a:solidFill>
              </a:rPr>
              <a:t>Spin Glass Ordering, saturation moment ~0.01</a:t>
            </a:r>
            <a:r>
              <a:rPr lang="el-GR" altLang="zh-CN" sz="2000" b="1">
                <a:solidFill>
                  <a:srgbClr val="FF0000"/>
                </a:solidFill>
              </a:rPr>
              <a:t>μ</a:t>
            </a:r>
            <a:r>
              <a:rPr lang="en-US" altLang="zh-CN" sz="2000" b="1" baseline="-25000"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87417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3275D5B6-64FA-4489-8205-2E340F5C7B8C}" type="slidenum">
              <a:rPr lang="en-US" altLang="zh-CN">
                <a:latin typeface="Arial" panose="020B0604020202020204" pitchFamily="34" charset="0"/>
              </a:rPr>
              <a:pPr/>
              <a:t>9</a:t>
            </a:fld>
            <a:endParaRPr lang="en-US" altLang="zh-CN">
              <a:latin typeface="Arial" panose="020B0604020202020204" pitchFamily="34" charset="0"/>
            </a:endParaRPr>
          </a:p>
        </p:txBody>
      </p:sp>
      <p:pic>
        <p:nvPicPr>
          <p:cNvPr id="16387" name="Picture 5" descr="QQ截图20130715201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620714"/>
            <a:ext cx="3914775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 rot="-5400000">
            <a:off x="1337469" y="2540794"/>
            <a:ext cx="1530350" cy="3698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latin typeface="Arial" panose="020B0604020202020204" pitchFamily="34" charset="0"/>
              </a:rPr>
              <a:t>0.003 </a:t>
            </a:r>
            <a:r>
              <a:rPr lang="el-GR" altLang="zh-CN" b="1">
                <a:latin typeface="Arial" panose="020B0604020202020204" pitchFamily="34" charset="0"/>
              </a:rPr>
              <a:t>μ</a:t>
            </a:r>
            <a:r>
              <a:rPr lang="en-US" altLang="zh-CN" b="1" baseline="-25000">
                <a:latin typeface="Arial" panose="020B0604020202020204" pitchFamily="34" charset="0"/>
              </a:rPr>
              <a:t>B</a:t>
            </a:r>
            <a:r>
              <a:rPr lang="en-US" altLang="zh-CN" b="1">
                <a:latin typeface="Arial" panose="020B0604020202020204" pitchFamily="34" charset="0"/>
              </a:rPr>
              <a:t>/Mn</a:t>
            </a:r>
          </a:p>
        </p:txBody>
      </p:sp>
      <p:sp>
        <p:nvSpPr>
          <p:cNvPr id="16389" name="Rectangle 7"/>
          <p:cNvSpPr>
            <a:spLocks noChangeArrowheads="1"/>
          </p:cNvSpPr>
          <p:nvPr/>
        </p:nvSpPr>
        <p:spPr bwMode="auto">
          <a:xfrm>
            <a:off x="2495550" y="5951538"/>
            <a:ext cx="2959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/>
              <a:t>Phys Rev B, 58, 12876 (1998)</a:t>
            </a:r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6816725" y="1412875"/>
            <a:ext cx="214153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latin typeface="Arial" panose="020B0604020202020204" pitchFamily="34" charset="0"/>
              </a:rPr>
              <a:t>Zn</a:t>
            </a:r>
            <a:r>
              <a:rPr lang="en-US" altLang="zh-CN" sz="2400" b="1" baseline="-25000">
                <a:latin typeface="Arial" panose="020B0604020202020204" pitchFamily="34" charset="0"/>
              </a:rPr>
              <a:t>0.49</a:t>
            </a:r>
            <a:r>
              <a:rPr lang="en-US" altLang="zh-CN" sz="2400" b="1">
                <a:latin typeface="Arial" panose="020B0604020202020204" pitchFamily="34" charset="0"/>
              </a:rPr>
              <a:t>Mn</a:t>
            </a:r>
            <a:r>
              <a:rPr lang="en-US" altLang="zh-CN" sz="2400" b="1" baseline="-25000">
                <a:latin typeface="Arial" panose="020B0604020202020204" pitchFamily="34" charset="0"/>
              </a:rPr>
              <a:t>0.51</a:t>
            </a:r>
            <a:r>
              <a:rPr lang="en-US" altLang="zh-CN" sz="2400" b="1">
                <a:latin typeface="Arial" panose="020B0604020202020204" pitchFamily="34" charset="0"/>
              </a:rPr>
              <a:t>Te</a:t>
            </a:r>
          </a:p>
        </p:txBody>
      </p:sp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6127751" y="2133601"/>
            <a:ext cx="4289425" cy="25939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CN" b="1">
                <a:latin typeface="Arial" panose="020B0604020202020204" pitchFamily="34" charset="0"/>
              </a:rPr>
              <a:t> Zn and Mn valences of “+2”,</a:t>
            </a:r>
          </a:p>
          <a:p>
            <a:pPr eaLnBrk="1" hangingPunct="1">
              <a:buFontTx/>
              <a:buChar char="•"/>
            </a:pPr>
            <a:r>
              <a:rPr lang="en-US" altLang="zh-CN" b="1">
                <a:latin typeface="Arial" panose="020B0604020202020204" pitchFamily="34" charset="0"/>
              </a:rPr>
              <a:t> No solid solution limit</a:t>
            </a:r>
          </a:p>
          <a:p>
            <a:pPr eaLnBrk="1" hangingPunct="1"/>
            <a:r>
              <a:rPr lang="en-US" altLang="zh-CN" b="1">
                <a:latin typeface="Arial" panose="020B0604020202020204" pitchFamily="34" charset="0"/>
              </a:rPr>
              <a:t>   the doping can be as high as ~70%</a:t>
            </a:r>
          </a:p>
          <a:p>
            <a:pPr eaLnBrk="1" hangingPunct="1"/>
            <a:endParaRPr lang="en-US" altLang="zh-CN" sz="1000" b="1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zh-CN" b="1">
                <a:latin typeface="Arial" panose="020B0604020202020204" pitchFamily="34" charset="0"/>
              </a:rPr>
              <a:t>  Mn ions do not provide carriers,</a:t>
            </a:r>
          </a:p>
          <a:p>
            <a:pPr eaLnBrk="1" hangingPunct="1"/>
            <a:r>
              <a:rPr lang="en-US" altLang="zh-CN" b="1">
                <a:latin typeface="Arial" panose="020B0604020202020204" pitchFamily="34" charset="0"/>
              </a:rPr>
              <a:t>   only provide local moment</a:t>
            </a:r>
          </a:p>
          <a:p>
            <a:pPr eaLnBrk="1" hangingPunct="1"/>
            <a:endParaRPr lang="en-US" altLang="zh-CN" sz="1000" b="1">
              <a:latin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n-US" altLang="zh-CN" b="1">
                <a:latin typeface="Arial" panose="020B0604020202020204" pitchFamily="34" charset="0"/>
              </a:rPr>
              <a:t>  Difficult to control density and type </a:t>
            </a:r>
          </a:p>
          <a:p>
            <a:pPr eaLnBrk="1" hangingPunct="1"/>
            <a:r>
              <a:rPr lang="en-US" altLang="zh-CN" b="1">
                <a:latin typeface="Arial" panose="020B0604020202020204" pitchFamily="34" charset="0"/>
              </a:rPr>
              <a:t>    of carriers </a:t>
            </a:r>
          </a:p>
          <a:p>
            <a:pPr eaLnBrk="1" hangingPunct="1"/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6413503" y="5303897"/>
            <a:ext cx="4614405" cy="83099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ZnSe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</a:rPr>
              <a:t>/</a:t>
            </a:r>
            <a:r>
              <a:rPr lang="en-US" altLang="zh-CN" sz="2400" b="1" dirty="0" err="1">
                <a:solidFill>
                  <a:srgbClr val="FF0000"/>
                </a:solidFill>
                <a:latin typeface="Arial" panose="020B0604020202020204" pitchFamily="34" charset="0"/>
              </a:rPr>
              <a:t>ZnTe</a:t>
            </a:r>
            <a:r>
              <a:rPr lang="en-US" altLang="zh-CN" sz="2400" b="1" dirty="0" err="1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FeSe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eaLnBrk="1" hangingPunct="1"/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(“11”  family of Fe-based SC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93135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72154998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7086</TotalTime>
  <Words>4178</Words>
  <Application>Microsoft Office PowerPoint</Application>
  <PresentationFormat>宽屏</PresentationFormat>
  <Paragraphs>854</Paragraphs>
  <Slides>69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69</vt:i4>
      </vt:variant>
    </vt:vector>
  </HeadingPairs>
  <TitlesOfParts>
    <vt:vector size="81" baseType="lpstr">
      <vt:lpstr>Mangal</vt:lpstr>
      <vt:lpstr>宋体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KGPlot</vt:lpstr>
      <vt:lpstr>Graph</vt:lpstr>
      <vt:lpstr>Origin Graph</vt:lpstr>
      <vt:lpstr>PowerPoint 演示文稿</vt:lpstr>
      <vt:lpstr>PowerPoint 演示文稿</vt:lpstr>
      <vt:lpstr>PowerPoint 演示文稿</vt:lpstr>
      <vt:lpstr>PowerPoint 演示文稿</vt:lpstr>
      <vt:lpstr>Spintronics and Magnetic Semiconductors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Sheep</dc:creator>
  <cp:lastModifiedBy>Fanlong Ning</cp:lastModifiedBy>
  <cp:revision>330</cp:revision>
  <dcterms:created xsi:type="dcterms:W3CDTF">2016-03-31T07:17:10Z</dcterms:created>
  <dcterms:modified xsi:type="dcterms:W3CDTF">2025-01-10T07:51:53Z</dcterms:modified>
</cp:coreProperties>
</file>